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9296400" cy="6858000"/>
  <p:embeddedFontLs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penSans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4029074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265737" y="0"/>
            <a:ext cx="4029074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9337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30275" y="3257550"/>
            <a:ext cx="743585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2"/>
            <a:ext cx="4029074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265737" y="6513512"/>
            <a:ext cx="4029074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x="930275" y="3257550"/>
            <a:ext cx="7435850" cy="3086099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>
            <p:ph idx="2" type="sldImg"/>
          </p:nvPr>
        </p:nvSpPr>
        <p:spPr>
          <a:xfrm>
            <a:off x="29337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7:27-7:30</a:t>
            </a:r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7:30-7:32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7:32-7:35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7:40-7:50 - Walk through authoring process (Will send out guide to authoring as well)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7:50-7:53</a:t>
            </a:r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7:53-7:57</a:t>
            </a:r>
          </a:p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7:57-8:00</a:t>
            </a:r>
          </a:p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8:00-8:01</a:t>
            </a:r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930275" y="3257550"/>
            <a:ext cx="7435850" cy="3086099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29337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930275" y="3257550"/>
            <a:ext cx="7435850" cy="3086099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7:00-7:02</a:t>
            </a:r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29337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7:02-7:04</a:t>
            </a:r>
          </a:p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Participants will discuss this in the chat box. (7:04-7:09)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Review checklist to make revisions to Advocacy goals (7:09-7:14)</a:t>
            </a:r>
          </a:p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7:15-7:18</a:t>
            </a:r>
          </a:p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7:18-7:22</a:t>
            </a:r>
          </a:p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7:22-7:27 - Ask Lori question about OEP</a:t>
            </a:r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://iskme.org/" TargetMode="External"/><Relationship Id="rId6" Type="http://schemas.openxmlformats.org/officeDocument/2006/relationships/hyperlink" Target="http://iskme.org/" TargetMode="External"/><Relationship Id="rId7" Type="http://schemas.openxmlformats.org/officeDocument/2006/relationships/hyperlink" Target="http://iskme.org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hyperlink" Target="mailto:amee@iskme.org" TargetMode="External"/><Relationship Id="rId5" Type="http://schemas.openxmlformats.org/officeDocument/2006/relationships/hyperlink" Target="mailto:megan@iskme.org" TargetMode="External"/><Relationship Id="rId6" Type="http://schemas.openxmlformats.org/officeDocument/2006/relationships/hyperlink" Target="mailto:jschimizzi@gmail.com" TargetMode="External"/><Relationship Id="rId7" Type="http://schemas.openxmlformats.org/officeDocument/2006/relationships/hyperlink" Target="mailto:laurenr.schultz@cms.k12.nc.u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dkBkc8hvvscuFFAKRAyeVAbAHDXX_-5VWUinCp16NSY/edit" TargetMode="External"/><Relationship Id="rId4" Type="http://schemas.openxmlformats.org/officeDocument/2006/relationships/image" Target="../media/image7.gif"/><Relationship Id="rId5" Type="http://schemas.openxmlformats.org/officeDocument/2006/relationships/hyperlink" Target="https://docs.google.com/document/d/1YMpYg5FRLpReWapeeKQyFUiGA1Bx8U50AeESYqr9rxw/edit?ts=599dbfe2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phys.org/news/2015-08-science-fiction-blade-runner.html%23jCp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4294967295" type="ctrTitle"/>
          </p:nvPr>
        </p:nvSpPr>
        <p:spPr>
          <a:xfrm>
            <a:off x="777723" y="3994275"/>
            <a:ext cx="8001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Librarians Advancing STEM Learning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#</a:t>
            </a:r>
            <a:r>
              <a:rPr lang="en-US" sz="2400"/>
              <a:t>5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en-US" sz="2400"/>
              <a:t>Student Work</a:t>
            </a:r>
            <a:br>
              <a:rPr i="1" lang="en-US" sz="2400"/>
            </a:br>
            <a:r>
              <a:rPr lang="en-US" sz="2400"/>
              <a:t>Wednesday, September 6, 2017, 7pm ET / 4pm PT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025" y="893647"/>
            <a:ext cx="1795800" cy="20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9600" y="6353175"/>
            <a:ext cx="723900" cy="25558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/>
          <p:nvPr/>
        </p:nvSpPr>
        <p:spPr>
          <a:xfrm>
            <a:off x="7002461" y="6284912"/>
            <a:ext cx="1227136" cy="3413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ISKME 2016: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2169100" y="1071250"/>
            <a:ext cx="5756700" cy="15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71739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-US" sz="18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5"/>
              </a:rPr>
              <a:t>Institute for the Study of</a:t>
            </a:r>
            <a:br>
              <a:rPr b="1" i="1" lang="en-US" sz="18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6"/>
              </a:rPr>
            </a:br>
          </a:p>
          <a:p>
            <a:pPr lvl="0" rtl="0">
              <a:lnSpc>
                <a:spcPct val="71739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7"/>
              </a:rPr>
              <a:t>KNOWLEDGE MANAGEMENT IN EDUCATION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73950" y="-182575"/>
            <a:ext cx="88359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/>
              <a:t>To accompany your student work samples, please reflect on: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143000"/>
            <a:ext cx="8545200" cy="159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3. </a:t>
            </a:r>
            <a:r>
              <a:rPr lang="en-US" u="sng"/>
              <a:t>T</a:t>
            </a:r>
            <a:r>
              <a:rPr lang="en-US" sz="3200" u="sng"/>
              <a:t>eacher reflection on the implementation of the lesson</a:t>
            </a:r>
          </a:p>
          <a:p>
            <a:pPr indent="-4318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-US" sz="3200"/>
              <a:t>What were the strengths of our collaboration in teaching the unit?</a:t>
            </a:r>
          </a:p>
          <a:p>
            <a:pPr indent="-4318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-US" sz="3200"/>
              <a:t>How can collaboration continue to strengthen our unit?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2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AEAAQAAAAAAAAgYAAAAJDExNDM2ZDQ2LWNhNjgtNDQ0MC1iZDhjLWQzNTY0YzE4YjkxZQ.pn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875" y="4686175"/>
            <a:ext cx="3628950" cy="20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73950" y="-182575"/>
            <a:ext cx="88359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Part 13 - Final Reflection 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143000"/>
            <a:ext cx="8545200" cy="159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Each member of the team should reflect on the SLASL process as a whole</a:t>
            </a:r>
          </a:p>
        </p:txBody>
      </p:sp>
      <p:pic>
        <p:nvPicPr>
          <p:cNvPr descr="We-do-not-learn-from.jpg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175" y="3226200"/>
            <a:ext cx="619125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73950" y="-182575"/>
            <a:ext cx="88359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Part 13 - Final Reflection </a:t>
            </a:r>
          </a:p>
        </p:txBody>
      </p:sp>
      <p:pic>
        <p:nvPicPr>
          <p:cNvPr descr="Screen Shot 2017-09-02 at 1.56.16 PM.png"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960424"/>
            <a:ext cx="6764958" cy="559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73950" y="-182575"/>
            <a:ext cx="88359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Uploading to OER (by Sept. 18th)</a:t>
            </a:r>
          </a:p>
        </p:txBody>
      </p:sp>
      <p:pic>
        <p:nvPicPr>
          <p:cNvPr descr="Screen Shot 2017-09-02 at 1.58.51 PM.png"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2825"/>
            <a:ext cx="8839198" cy="451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Peer Feedback Best Practices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 u="sng"/>
              <a:t>Be specific, helpful and kind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u="sng"/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Something I like about this lesson is….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Something that can be improved about this lesson is…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Something I didn’t understand is…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One way this lesson can be used and shared across STEM is…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One new idea to consider in the design of this lesson is…</a:t>
            </a:r>
            <a:r>
              <a:rPr i="1" lang="en-US" sz="240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136475" y="46025"/>
            <a:ext cx="9007500" cy="822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Let’s discuss this example from 2015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08-28 at 9.34.14 PM.png"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51" y="1097100"/>
            <a:ext cx="8229600" cy="5680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-182562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Giving peer feedback: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143000"/>
            <a:ext cx="8229600" cy="45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Keep in mind: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The goals of the project (Inquiry, Literacy, OEP)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Specific, helpful, kind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Please read through </a:t>
            </a:r>
            <a:r>
              <a:rPr b="1" lang="en-US" u="sng"/>
              <a:t>two</a:t>
            </a:r>
            <a:r>
              <a:rPr lang="en-US"/>
              <a:t> units and leave feedback by September 29th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216325" y="152575"/>
            <a:ext cx="82551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Final Work Flow</a:t>
            </a:r>
          </a:p>
        </p:txBody>
      </p:sp>
      <p:pic>
        <p:nvPicPr>
          <p:cNvPr descr="Screen Shot 2017-09-02 at 1.32.23 PM.png"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240075"/>
            <a:ext cx="8695749" cy="36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7725" y="2133600"/>
            <a:ext cx="1514474" cy="175418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3467100" y="2289175"/>
            <a:ext cx="2933700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amee@iskme.org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megan@iskme.org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jschimizzi@gmail.com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7"/>
              </a:rPr>
              <a:t>laurenr.schultz@cms.k12.nc.us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/>
        </p:nvSpPr>
        <p:spPr>
          <a:xfrm>
            <a:off x="296862" y="1800225"/>
            <a:ext cx="8605836" cy="4786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75" lvl="1" marL="4603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Learning Academy Team:</a:t>
            </a:r>
          </a:p>
          <a:p>
            <a:pPr indent="-346075" lvl="2" marL="12604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Amee Godwin, Director, Innovation, ISKME</a:t>
            </a:r>
          </a:p>
          <a:p>
            <a:pPr indent="-346075" lvl="2" marL="12604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Megan Simmons, Education Program Lead, ISKME</a:t>
            </a:r>
          </a:p>
          <a:p>
            <a:pPr indent="-346075" lvl="2" marL="12604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Joanna Schimizzi, Common Core and Science SME</a:t>
            </a:r>
          </a:p>
          <a:p>
            <a:pPr indent="-346075" lvl="2" marL="12604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Gail March, Londonderry</a:t>
            </a:r>
          </a:p>
          <a:p>
            <a:pPr indent="-346075" lvl="2" marL="12604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Susan Ballard, Granite State</a:t>
            </a:r>
          </a:p>
          <a:p>
            <a:pPr indent="-346075" lvl="2" marL="12604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Lauren Schultz, Independence</a:t>
            </a:r>
          </a:p>
          <a:p>
            <a:pPr indent="-346075" lvl="2" marL="12604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85750" y="909637"/>
            <a:ext cx="8255000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3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Team Introductions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89300" y="457212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/>
              <a:t>Today’s agenda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2400">
                <a:solidFill>
                  <a:srgbClr val="222222"/>
                </a:solidFill>
              </a:rPr>
              <a:t>Reflect on Advocacy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</a:p>
          <a:p>
            <a:pPr indent="-381000" lvl="0" marL="457200" rtl="0"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Our Goals in Examining Student Work</a:t>
            </a:r>
          </a:p>
          <a:p>
            <a:pPr indent="-381000" lvl="0" marL="457200" rtl="0"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Draft Publishing</a:t>
            </a:r>
          </a:p>
          <a:p>
            <a:pPr indent="-381000" lvl="0" marL="457200" rtl="0"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Peer Feedback</a:t>
            </a:r>
          </a:p>
          <a:p>
            <a:pPr indent="-381000" lvl="0" marL="457200" rtl="0"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Final draft, SLASL survey and wrap-ups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235375" y="916250"/>
            <a:ext cx="6752100" cy="265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Planning for your advocacy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Why do you want to shout about SLASL from the rooftops?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702425" y="92425"/>
            <a:ext cx="80781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800"/>
              <a:t>Shout it from the rooftops!</a:t>
            </a:r>
          </a:p>
        </p:txBody>
      </p:sp>
      <p:pic>
        <p:nvPicPr>
          <p:cNvPr descr="3kvYEldEEr0DC.gif"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75" y="3837075"/>
            <a:ext cx="4572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>
            <p:ph idx="1" type="body"/>
          </p:nvPr>
        </p:nvSpPr>
        <p:spPr>
          <a:xfrm>
            <a:off x="304800" y="3757525"/>
            <a:ext cx="3598800" cy="115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Planning for your advocacy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Let’s make it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SMART</a:t>
            </a:r>
            <a:r>
              <a:rPr lang="en-US"/>
              <a:t>!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180275" y="725000"/>
            <a:ext cx="8497800" cy="3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1.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Unit Title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2.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Background on Teacher/LMS relationship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3.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Unit Description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4.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Standards addressed (assessed)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5.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Unit Essential Question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6.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Goals for Using Inquiry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7.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Summative Assessment and Description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8.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Prior Knowledge Needed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9.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000"/>
              <a:t>Student Objectives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10. Text Set Description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11. Lesson Breakdown/Pacing, Planning to Co-Teach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lang="en-US" sz="2000">
                <a:solidFill>
                  <a:srgbClr val="38761D"/>
                </a:solidFill>
              </a:rPr>
              <a:t>12. Student work samples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lang="en-US" sz="2000">
                <a:solidFill>
                  <a:srgbClr val="38761D"/>
                </a:solidFill>
              </a:rPr>
              <a:t>13. Teacher reflections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301625" y="186700"/>
            <a:ext cx="82551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What’s NEXT: </a:t>
            </a: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Unit Template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216325" y="152575"/>
            <a:ext cx="82551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Final Work Flow</a:t>
            </a:r>
          </a:p>
        </p:txBody>
      </p:sp>
      <p:pic>
        <p:nvPicPr>
          <p:cNvPr descr="Screen Shot 2017-09-02 at 1.32.23 PM.pn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240075"/>
            <a:ext cx="8695749" cy="36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73950" y="-182575"/>
            <a:ext cx="88359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Part 12: Why do we reflect on student work?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143000"/>
            <a:ext cx="8229600" cy="159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Share out in the chat box...</a:t>
            </a:r>
          </a:p>
        </p:txBody>
      </p:sp>
      <p:pic>
        <p:nvPicPr>
          <p:cNvPr descr="MJO2n6UT6LGGA.gif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125" y="3235450"/>
            <a:ext cx="6201999" cy="343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73950" y="-182575"/>
            <a:ext cx="88359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/>
              <a:t>To accompany your student work samples, please reflect on: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143000"/>
            <a:ext cx="8229600" cy="159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u="sng"/>
              <a:t>Formative assessment opportunity</a:t>
            </a:r>
          </a:p>
          <a:p>
            <a:pPr indent="-4318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-US" sz="3200"/>
              <a:t>Where were your students successful?</a:t>
            </a:r>
          </a:p>
          <a:p>
            <a:pPr indent="-4318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-US" sz="3200"/>
              <a:t>Where did your students struggle?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lass Road Map.JP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2888100"/>
            <a:ext cx="6269021" cy="381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143000"/>
            <a:ext cx="8600400" cy="159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/>
              <a:t>2. </a:t>
            </a:r>
            <a:r>
              <a:rPr lang="en-US" sz="2800" u="sng"/>
              <a:t>Teacher reflection on the design of the lesson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Font typeface="Calibri"/>
              <a:buAutoNum type="alphaLcPeriod"/>
            </a:pPr>
            <a:r>
              <a:rPr lang="en-US"/>
              <a:t>How well did our design incorporate inquiry?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Font typeface="Calibri"/>
              <a:buAutoNum type="alphaLcPeriod"/>
            </a:pPr>
            <a:r>
              <a:rPr lang="en-US"/>
              <a:t>How well did our design incorporate literacy?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AutoNum type="alphaLcPeriod"/>
            </a:pPr>
            <a:r>
              <a:rPr lang="en-US"/>
              <a:t>How well did our design incorporate open education practices?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800"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73950" y="-182575"/>
            <a:ext cx="88359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/>
              <a:t>To accompany your student work samples, please reflect on:</a:t>
            </a:r>
          </a:p>
        </p:txBody>
      </p:sp>
      <p:pic>
        <p:nvPicPr>
          <p:cNvPr descr="Screen Shot 2017-09-02 at 1.44.09 PM.pn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225" y="3268450"/>
            <a:ext cx="4227500" cy="32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