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3"/>
  </p:notesMasterIdLst>
  <p:sldIdLst>
    <p:sldId id="256" r:id="rId2"/>
    <p:sldId id="336" r:id="rId3"/>
    <p:sldId id="396" r:id="rId4"/>
    <p:sldId id="296" r:id="rId5"/>
    <p:sldId id="294" r:id="rId6"/>
    <p:sldId id="297" r:id="rId7"/>
    <p:sldId id="281" r:id="rId8"/>
    <p:sldId id="295" r:id="rId9"/>
    <p:sldId id="404" r:id="rId10"/>
    <p:sldId id="397" r:id="rId11"/>
    <p:sldId id="405" r:id="rId12"/>
    <p:sldId id="361" r:id="rId13"/>
    <p:sldId id="406" r:id="rId14"/>
    <p:sldId id="407" r:id="rId15"/>
    <p:sldId id="359" r:id="rId16"/>
    <p:sldId id="398" r:id="rId17"/>
    <p:sldId id="330" r:id="rId18"/>
    <p:sldId id="408" r:id="rId19"/>
    <p:sldId id="339" r:id="rId20"/>
    <p:sldId id="340" r:id="rId21"/>
    <p:sldId id="348" r:id="rId22"/>
    <p:sldId id="360" r:id="rId23"/>
    <p:sldId id="362" r:id="rId24"/>
    <p:sldId id="366" r:id="rId25"/>
    <p:sldId id="367" r:id="rId26"/>
    <p:sldId id="368" r:id="rId27"/>
    <p:sldId id="342" r:id="rId28"/>
    <p:sldId id="309" r:id="rId29"/>
    <p:sldId id="343" r:id="rId30"/>
    <p:sldId id="344" r:id="rId31"/>
    <p:sldId id="356" r:id="rId32"/>
    <p:sldId id="341" r:id="rId33"/>
    <p:sldId id="331" r:id="rId34"/>
    <p:sldId id="332" r:id="rId35"/>
    <p:sldId id="333" r:id="rId36"/>
    <p:sldId id="265" r:id="rId37"/>
    <p:sldId id="311" r:id="rId38"/>
    <p:sldId id="259" r:id="rId39"/>
    <p:sldId id="388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34" r:id="rId61"/>
    <p:sldId id="399" r:id="rId62"/>
    <p:sldId id="264" r:id="rId63"/>
    <p:sldId id="345" r:id="rId64"/>
    <p:sldId id="346" r:id="rId65"/>
    <p:sldId id="363" r:id="rId66"/>
    <p:sldId id="364" r:id="rId67"/>
    <p:sldId id="365" r:id="rId68"/>
    <p:sldId id="373" r:id="rId69"/>
    <p:sldId id="312" r:id="rId70"/>
    <p:sldId id="410" r:id="rId71"/>
    <p:sldId id="313" r:id="rId72"/>
    <p:sldId id="411" r:id="rId73"/>
    <p:sldId id="269" r:id="rId74"/>
    <p:sldId id="288" r:id="rId75"/>
    <p:sldId id="302" r:id="rId76"/>
    <p:sldId id="282" r:id="rId77"/>
    <p:sldId id="293" r:id="rId78"/>
    <p:sldId id="400" r:id="rId79"/>
    <p:sldId id="412" r:id="rId80"/>
    <p:sldId id="319" r:id="rId81"/>
    <p:sldId id="324" r:id="rId82"/>
    <p:sldId id="321" r:id="rId83"/>
    <p:sldId id="414" r:id="rId84"/>
    <p:sldId id="415" r:id="rId85"/>
    <p:sldId id="416" r:id="rId86"/>
    <p:sldId id="417" r:id="rId87"/>
    <p:sldId id="322" r:id="rId88"/>
    <p:sldId id="418" r:id="rId89"/>
    <p:sldId id="413" r:id="rId90"/>
    <p:sldId id="420" r:id="rId91"/>
    <p:sldId id="419" r:id="rId92"/>
    <p:sldId id="401" r:id="rId93"/>
    <p:sldId id="323" r:id="rId94"/>
    <p:sldId id="328" r:id="rId95"/>
    <p:sldId id="329" r:id="rId96"/>
    <p:sldId id="424" r:id="rId97"/>
    <p:sldId id="422" r:id="rId98"/>
    <p:sldId id="423" r:id="rId99"/>
    <p:sldId id="409" r:id="rId100"/>
    <p:sldId id="421" r:id="rId101"/>
    <p:sldId id="403" r:id="rId102"/>
    <p:sldId id="306" r:id="rId103"/>
    <p:sldId id="307" r:id="rId104"/>
    <p:sldId id="308" r:id="rId105"/>
    <p:sldId id="274" r:id="rId106"/>
    <p:sldId id="260" r:id="rId107"/>
    <p:sldId id="263" r:id="rId108"/>
    <p:sldId id="272" r:id="rId109"/>
    <p:sldId id="304" r:id="rId110"/>
    <p:sldId id="305" r:id="rId111"/>
    <p:sldId id="402" r:id="rId1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481C0-5819-44DD-B0CE-23E984C3762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7AEE9EA-77E0-40F4-95CC-B8008FDAB083}">
      <dgm:prSet phldrT="[Text]"/>
      <dgm:spPr/>
      <dgm:t>
        <a:bodyPr/>
        <a:lstStyle/>
        <a:p>
          <a:r>
            <a:rPr lang="en-US" dirty="0" smtClean="0"/>
            <a:t>Medicine</a:t>
          </a:r>
          <a:endParaRPr lang="en-US" dirty="0"/>
        </a:p>
      </dgm:t>
    </dgm:pt>
    <dgm:pt modelId="{9BAC021E-3A91-43F0-B7FE-51AA8642AA22}" type="parTrans" cxnId="{EDC7F5C8-B0DD-4A46-8C69-1ABE5F5F4B82}">
      <dgm:prSet/>
      <dgm:spPr/>
      <dgm:t>
        <a:bodyPr/>
        <a:lstStyle/>
        <a:p>
          <a:endParaRPr lang="en-US"/>
        </a:p>
      </dgm:t>
    </dgm:pt>
    <dgm:pt modelId="{DF75E745-0E18-41D5-A901-B2637226C789}" type="sibTrans" cxnId="{EDC7F5C8-B0DD-4A46-8C69-1ABE5F5F4B82}">
      <dgm:prSet/>
      <dgm:spPr/>
      <dgm:t>
        <a:bodyPr/>
        <a:lstStyle/>
        <a:p>
          <a:endParaRPr lang="en-US"/>
        </a:p>
      </dgm:t>
    </dgm:pt>
    <dgm:pt modelId="{D35EBF26-38E9-4744-BF65-5BE69ABA800D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 smtClean="0"/>
            <a:t>Linguistics</a:t>
          </a:r>
          <a:endParaRPr lang="en-US" dirty="0"/>
        </a:p>
      </dgm:t>
    </dgm:pt>
    <dgm:pt modelId="{4B729855-D307-4FFD-B53C-8822A4632E8B}" type="parTrans" cxnId="{0E04DE08-3D96-4DAB-9C2A-BD33DF55D6DC}">
      <dgm:prSet/>
      <dgm:spPr/>
      <dgm:t>
        <a:bodyPr/>
        <a:lstStyle/>
        <a:p>
          <a:endParaRPr lang="en-US"/>
        </a:p>
      </dgm:t>
    </dgm:pt>
    <dgm:pt modelId="{DF37F337-B536-4168-B5E3-23940EDEC699}" type="sibTrans" cxnId="{0E04DE08-3D96-4DAB-9C2A-BD33DF55D6DC}">
      <dgm:prSet/>
      <dgm:spPr/>
      <dgm:t>
        <a:bodyPr/>
        <a:lstStyle/>
        <a:p>
          <a:endParaRPr lang="en-US"/>
        </a:p>
      </dgm:t>
    </dgm:pt>
    <dgm:pt modelId="{E885CA0B-3BB7-45BB-BCE8-391D3C0648C1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dirty="0" smtClean="0"/>
            <a:t>Computer Science</a:t>
          </a:r>
          <a:endParaRPr lang="en-US" dirty="0"/>
        </a:p>
      </dgm:t>
    </dgm:pt>
    <dgm:pt modelId="{13CEC65F-1E78-4204-B997-84EFBB984F49}" type="parTrans" cxnId="{AA937890-334B-404C-91AB-A6DA030F8594}">
      <dgm:prSet/>
      <dgm:spPr/>
      <dgm:t>
        <a:bodyPr/>
        <a:lstStyle/>
        <a:p>
          <a:endParaRPr lang="en-US"/>
        </a:p>
      </dgm:t>
    </dgm:pt>
    <dgm:pt modelId="{777EBC53-32C5-4FD8-9E9A-60F19CFC0A08}" type="sibTrans" cxnId="{AA937890-334B-404C-91AB-A6DA030F8594}">
      <dgm:prSet/>
      <dgm:spPr/>
      <dgm:t>
        <a:bodyPr/>
        <a:lstStyle/>
        <a:p>
          <a:endParaRPr lang="en-US"/>
        </a:p>
      </dgm:t>
    </dgm:pt>
    <dgm:pt modelId="{F926242D-6F31-4A1E-B4E1-C724AA447C87}" type="pres">
      <dgm:prSet presAssocID="{098481C0-5819-44DD-B0CE-23E984C37622}" presName="compositeShape" presStyleCnt="0">
        <dgm:presLayoutVars>
          <dgm:chMax val="7"/>
          <dgm:dir/>
          <dgm:resizeHandles val="exact"/>
        </dgm:presLayoutVars>
      </dgm:prSet>
      <dgm:spPr/>
    </dgm:pt>
    <dgm:pt modelId="{121D7761-9623-44F9-9455-BC9E0D3D34A1}" type="pres">
      <dgm:prSet presAssocID="{97AEE9EA-77E0-40F4-95CC-B8008FDAB083}" presName="circ1" presStyleLbl="vennNode1" presStyleIdx="0" presStyleCnt="3"/>
      <dgm:spPr/>
      <dgm:t>
        <a:bodyPr/>
        <a:lstStyle/>
        <a:p>
          <a:endParaRPr lang="en-US"/>
        </a:p>
      </dgm:t>
    </dgm:pt>
    <dgm:pt modelId="{130666DD-B5F3-4AF0-A211-9CFD4F7BEBDE}" type="pres">
      <dgm:prSet presAssocID="{97AEE9EA-77E0-40F4-95CC-B8008FDAB0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D635E-6ABB-4072-9D79-79A392326C15}" type="pres">
      <dgm:prSet presAssocID="{D35EBF26-38E9-4744-BF65-5BE69ABA800D}" presName="circ2" presStyleLbl="vennNode1" presStyleIdx="1" presStyleCnt="3"/>
      <dgm:spPr/>
      <dgm:t>
        <a:bodyPr/>
        <a:lstStyle/>
        <a:p>
          <a:endParaRPr lang="en-US"/>
        </a:p>
      </dgm:t>
    </dgm:pt>
    <dgm:pt modelId="{59FA2EE0-A236-4438-BAF7-DF273EF1DAEF}" type="pres">
      <dgm:prSet presAssocID="{D35EBF26-38E9-4744-BF65-5BE69ABA80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14C1C-834D-4812-B67F-A31352500D41}" type="pres">
      <dgm:prSet presAssocID="{E885CA0B-3BB7-45BB-BCE8-391D3C0648C1}" presName="circ3" presStyleLbl="vennNode1" presStyleIdx="2" presStyleCnt="3"/>
      <dgm:spPr/>
      <dgm:t>
        <a:bodyPr/>
        <a:lstStyle/>
        <a:p>
          <a:endParaRPr lang="en-US"/>
        </a:p>
      </dgm:t>
    </dgm:pt>
    <dgm:pt modelId="{A8745C79-C53D-4DBB-83AD-DCE0FB5D994E}" type="pres">
      <dgm:prSet presAssocID="{E885CA0B-3BB7-45BB-BCE8-391D3C0648C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04DE08-3D96-4DAB-9C2A-BD33DF55D6DC}" srcId="{098481C0-5819-44DD-B0CE-23E984C37622}" destId="{D35EBF26-38E9-4744-BF65-5BE69ABA800D}" srcOrd="1" destOrd="0" parTransId="{4B729855-D307-4FFD-B53C-8822A4632E8B}" sibTransId="{DF37F337-B536-4168-B5E3-23940EDEC699}"/>
    <dgm:cxn modelId="{4DA02C6C-1E3F-424D-913F-84A60DFBB6B7}" type="presOf" srcId="{098481C0-5819-44DD-B0CE-23E984C37622}" destId="{F926242D-6F31-4A1E-B4E1-C724AA447C87}" srcOrd="0" destOrd="0" presId="urn:microsoft.com/office/officeart/2005/8/layout/venn1"/>
    <dgm:cxn modelId="{AA937890-334B-404C-91AB-A6DA030F8594}" srcId="{098481C0-5819-44DD-B0CE-23E984C37622}" destId="{E885CA0B-3BB7-45BB-BCE8-391D3C0648C1}" srcOrd="2" destOrd="0" parTransId="{13CEC65F-1E78-4204-B997-84EFBB984F49}" sibTransId="{777EBC53-32C5-4FD8-9E9A-60F19CFC0A08}"/>
    <dgm:cxn modelId="{61BB81C1-9BE4-4CB1-8601-95CD16C42521}" type="presOf" srcId="{E885CA0B-3BB7-45BB-BCE8-391D3C0648C1}" destId="{7B614C1C-834D-4812-B67F-A31352500D41}" srcOrd="0" destOrd="0" presId="urn:microsoft.com/office/officeart/2005/8/layout/venn1"/>
    <dgm:cxn modelId="{EDC7F5C8-B0DD-4A46-8C69-1ABE5F5F4B82}" srcId="{098481C0-5819-44DD-B0CE-23E984C37622}" destId="{97AEE9EA-77E0-40F4-95CC-B8008FDAB083}" srcOrd="0" destOrd="0" parTransId="{9BAC021E-3A91-43F0-B7FE-51AA8642AA22}" sibTransId="{DF75E745-0E18-41D5-A901-B2637226C789}"/>
    <dgm:cxn modelId="{363CE8E0-88EE-4A7F-8983-E04DAC3D0F60}" type="presOf" srcId="{D35EBF26-38E9-4744-BF65-5BE69ABA800D}" destId="{59FA2EE0-A236-4438-BAF7-DF273EF1DAEF}" srcOrd="1" destOrd="0" presId="urn:microsoft.com/office/officeart/2005/8/layout/venn1"/>
    <dgm:cxn modelId="{5799E62B-3D85-43CD-AE6E-E7FDE7B4C797}" type="presOf" srcId="{D35EBF26-38E9-4744-BF65-5BE69ABA800D}" destId="{AC9D635E-6ABB-4072-9D79-79A392326C15}" srcOrd="0" destOrd="0" presId="urn:microsoft.com/office/officeart/2005/8/layout/venn1"/>
    <dgm:cxn modelId="{299F9C9E-165F-4493-925C-576A6C8CD359}" type="presOf" srcId="{97AEE9EA-77E0-40F4-95CC-B8008FDAB083}" destId="{121D7761-9623-44F9-9455-BC9E0D3D34A1}" srcOrd="0" destOrd="0" presId="urn:microsoft.com/office/officeart/2005/8/layout/venn1"/>
    <dgm:cxn modelId="{22BE6CB7-27C8-4431-8C42-5A8A9B5FED8B}" type="presOf" srcId="{97AEE9EA-77E0-40F4-95CC-B8008FDAB083}" destId="{130666DD-B5F3-4AF0-A211-9CFD4F7BEBDE}" srcOrd="1" destOrd="0" presId="urn:microsoft.com/office/officeart/2005/8/layout/venn1"/>
    <dgm:cxn modelId="{A8F3619B-139E-4B92-AB53-0426D0104C69}" type="presOf" srcId="{E885CA0B-3BB7-45BB-BCE8-391D3C0648C1}" destId="{A8745C79-C53D-4DBB-83AD-DCE0FB5D994E}" srcOrd="1" destOrd="0" presId="urn:microsoft.com/office/officeart/2005/8/layout/venn1"/>
    <dgm:cxn modelId="{BF933A83-7140-4007-A6E7-CF59C5748F41}" type="presParOf" srcId="{F926242D-6F31-4A1E-B4E1-C724AA447C87}" destId="{121D7761-9623-44F9-9455-BC9E0D3D34A1}" srcOrd="0" destOrd="0" presId="urn:microsoft.com/office/officeart/2005/8/layout/venn1"/>
    <dgm:cxn modelId="{BCEF04CF-F17B-49A7-BB40-6BA563B8E4CD}" type="presParOf" srcId="{F926242D-6F31-4A1E-B4E1-C724AA447C87}" destId="{130666DD-B5F3-4AF0-A211-9CFD4F7BEBDE}" srcOrd="1" destOrd="0" presId="urn:microsoft.com/office/officeart/2005/8/layout/venn1"/>
    <dgm:cxn modelId="{77EEBB1B-1075-4BFB-900A-09A7DA23F3A8}" type="presParOf" srcId="{F926242D-6F31-4A1E-B4E1-C724AA447C87}" destId="{AC9D635E-6ABB-4072-9D79-79A392326C15}" srcOrd="2" destOrd="0" presId="urn:microsoft.com/office/officeart/2005/8/layout/venn1"/>
    <dgm:cxn modelId="{881BA12F-88A3-461F-B7AA-9ED88F171021}" type="presParOf" srcId="{F926242D-6F31-4A1E-B4E1-C724AA447C87}" destId="{59FA2EE0-A236-4438-BAF7-DF273EF1DAEF}" srcOrd="3" destOrd="0" presId="urn:microsoft.com/office/officeart/2005/8/layout/venn1"/>
    <dgm:cxn modelId="{563742FC-6342-4CA6-B8F7-6A24A6D96A75}" type="presParOf" srcId="{F926242D-6F31-4A1E-B4E1-C724AA447C87}" destId="{7B614C1C-834D-4812-B67F-A31352500D41}" srcOrd="4" destOrd="0" presId="urn:microsoft.com/office/officeart/2005/8/layout/venn1"/>
    <dgm:cxn modelId="{3DB3281A-5ED1-461F-9754-CD402AB37CB9}" type="presParOf" srcId="{F926242D-6F31-4A1E-B4E1-C724AA447C87}" destId="{A8745C79-C53D-4DBB-83AD-DCE0FB5D994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7B6B4-88DE-A542-A3A9-A847E227A91F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80F57-EA16-1549-A331-E7DF303DE40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/>
            <a:t>Unrestricted</a:t>
          </a:r>
          <a:endParaRPr lang="en-US" sz="1800" dirty="0"/>
        </a:p>
      </dgm:t>
    </dgm:pt>
    <dgm:pt modelId="{D45A0EAD-8296-1541-94CE-A5D0A61BFFA7}" type="parTrans" cxnId="{B86C9ED1-3E30-624A-A87A-C6C739B8BAC4}">
      <dgm:prSet/>
      <dgm:spPr/>
      <dgm:t>
        <a:bodyPr/>
        <a:lstStyle/>
        <a:p>
          <a:endParaRPr lang="en-US" sz="1800"/>
        </a:p>
      </dgm:t>
    </dgm:pt>
    <dgm:pt modelId="{AA5CCE4F-D00D-8C49-B6C6-0DE42E7B8BEB}" type="sibTrans" cxnId="{B86C9ED1-3E30-624A-A87A-C6C739B8BAC4}">
      <dgm:prSet/>
      <dgm:spPr/>
      <dgm:t>
        <a:bodyPr/>
        <a:lstStyle/>
        <a:p>
          <a:endParaRPr lang="en-US" sz="1800"/>
        </a:p>
      </dgm:t>
    </dgm:pt>
    <dgm:pt modelId="{BFACE30D-0109-0448-AA78-E4D5413F507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dirty="0" smtClean="0"/>
            <a:t>Context Sensitive</a:t>
          </a:r>
          <a:endParaRPr lang="en-US" sz="1800" dirty="0"/>
        </a:p>
      </dgm:t>
    </dgm:pt>
    <dgm:pt modelId="{D972C794-5735-9C48-B8D3-EED73423DE57}" type="parTrans" cxnId="{31DD3CC0-CB03-B54C-8349-6AB73A4AB95A}">
      <dgm:prSet/>
      <dgm:spPr/>
      <dgm:t>
        <a:bodyPr/>
        <a:lstStyle/>
        <a:p>
          <a:endParaRPr lang="en-US" sz="1800"/>
        </a:p>
      </dgm:t>
    </dgm:pt>
    <dgm:pt modelId="{EB602127-193F-9F4F-9FC0-7BE8124078AD}" type="sibTrans" cxnId="{31DD3CC0-CB03-B54C-8349-6AB73A4AB95A}">
      <dgm:prSet/>
      <dgm:spPr/>
      <dgm:t>
        <a:bodyPr/>
        <a:lstStyle/>
        <a:p>
          <a:endParaRPr lang="en-US" sz="1800"/>
        </a:p>
      </dgm:t>
    </dgm:pt>
    <dgm:pt modelId="{1475A1F5-24C3-134B-AAF7-68E959E1898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/>
            <a:t>Context Free</a:t>
          </a:r>
          <a:endParaRPr lang="en-US" sz="1800" dirty="0"/>
        </a:p>
      </dgm:t>
    </dgm:pt>
    <dgm:pt modelId="{FCCF4EEF-7900-D944-B0FF-8E410D9E995B}" type="parTrans" cxnId="{112AFDEF-2044-BC41-8217-7562D16E0676}">
      <dgm:prSet/>
      <dgm:spPr/>
      <dgm:t>
        <a:bodyPr/>
        <a:lstStyle/>
        <a:p>
          <a:endParaRPr lang="en-US" sz="1800"/>
        </a:p>
      </dgm:t>
    </dgm:pt>
    <dgm:pt modelId="{FE49575D-488A-4A4B-927B-B54E667FD602}" type="sibTrans" cxnId="{112AFDEF-2044-BC41-8217-7562D16E0676}">
      <dgm:prSet/>
      <dgm:spPr/>
      <dgm:t>
        <a:bodyPr/>
        <a:lstStyle/>
        <a:p>
          <a:endParaRPr lang="en-US" sz="1800"/>
        </a:p>
      </dgm:t>
    </dgm:pt>
    <dgm:pt modelId="{C9C3D601-0CEE-3641-A76A-83DCEC19DCEF}">
      <dgm:prSet phldrT="[Text]" custT="1"/>
      <dgm:spPr/>
      <dgm:t>
        <a:bodyPr/>
        <a:lstStyle/>
        <a:p>
          <a:r>
            <a:rPr lang="en-US" sz="1800" dirty="0" smtClean="0"/>
            <a:t>Regular</a:t>
          </a:r>
          <a:endParaRPr lang="en-US" sz="1800" dirty="0"/>
        </a:p>
      </dgm:t>
    </dgm:pt>
    <dgm:pt modelId="{0574C50E-C367-8B4D-8503-AE469F98CC2C}" type="parTrans" cxnId="{D6827092-8119-7349-AD01-28740E2FD7BC}">
      <dgm:prSet/>
      <dgm:spPr/>
      <dgm:t>
        <a:bodyPr/>
        <a:lstStyle/>
        <a:p>
          <a:endParaRPr lang="en-US" sz="1800"/>
        </a:p>
      </dgm:t>
    </dgm:pt>
    <dgm:pt modelId="{C8EA2CA4-AD79-7C45-A0D1-4BB855309143}" type="sibTrans" cxnId="{D6827092-8119-7349-AD01-28740E2FD7BC}">
      <dgm:prSet/>
      <dgm:spPr/>
      <dgm:t>
        <a:bodyPr/>
        <a:lstStyle/>
        <a:p>
          <a:endParaRPr lang="en-US" sz="1800"/>
        </a:p>
      </dgm:t>
    </dgm:pt>
    <dgm:pt modelId="{59F10B67-8C97-D648-99AA-4E53225E88F1}" type="pres">
      <dgm:prSet presAssocID="{1D27B6B4-88DE-A542-A3A9-A847E227A91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B8DA3-A3FA-914C-9028-7EEEE4E11769}" type="pres">
      <dgm:prSet presAssocID="{1D27B6B4-88DE-A542-A3A9-A847E227A91F}" presName="comp1" presStyleCnt="0"/>
      <dgm:spPr/>
    </dgm:pt>
    <dgm:pt modelId="{CFF2D7FC-90D0-9E43-B982-6123BEB356B9}" type="pres">
      <dgm:prSet presAssocID="{1D27B6B4-88DE-A542-A3A9-A847E227A91F}" presName="circle1" presStyleLbl="node1" presStyleIdx="0" presStyleCnt="4"/>
      <dgm:spPr/>
      <dgm:t>
        <a:bodyPr/>
        <a:lstStyle/>
        <a:p>
          <a:endParaRPr lang="en-US"/>
        </a:p>
      </dgm:t>
    </dgm:pt>
    <dgm:pt modelId="{A38C5518-3D86-9F4B-804D-3381B1A2EFC3}" type="pres">
      <dgm:prSet presAssocID="{1D27B6B4-88DE-A542-A3A9-A847E227A91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E0757-4410-DD42-81EB-A806C09E9FD6}" type="pres">
      <dgm:prSet presAssocID="{1D27B6B4-88DE-A542-A3A9-A847E227A91F}" presName="comp2" presStyleCnt="0"/>
      <dgm:spPr/>
    </dgm:pt>
    <dgm:pt modelId="{B8AA501F-DDD5-0B4E-926E-5B6F04E5DA34}" type="pres">
      <dgm:prSet presAssocID="{1D27B6B4-88DE-A542-A3A9-A847E227A91F}" presName="circle2" presStyleLbl="node1" presStyleIdx="1" presStyleCnt="4"/>
      <dgm:spPr/>
      <dgm:t>
        <a:bodyPr/>
        <a:lstStyle/>
        <a:p>
          <a:endParaRPr lang="en-US"/>
        </a:p>
      </dgm:t>
    </dgm:pt>
    <dgm:pt modelId="{DD8CB687-BF64-BB43-9BAB-E8A9D98743C1}" type="pres">
      <dgm:prSet presAssocID="{1D27B6B4-88DE-A542-A3A9-A847E227A91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9EB3-EDE2-9348-82EC-DAC7A2B2BDE1}" type="pres">
      <dgm:prSet presAssocID="{1D27B6B4-88DE-A542-A3A9-A847E227A91F}" presName="comp3" presStyleCnt="0"/>
      <dgm:spPr/>
    </dgm:pt>
    <dgm:pt modelId="{4EC7CC33-2F30-754E-89F5-C852CFFE38DC}" type="pres">
      <dgm:prSet presAssocID="{1D27B6B4-88DE-A542-A3A9-A847E227A91F}" presName="circle3" presStyleLbl="node1" presStyleIdx="2" presStyleCnt="4"/>
      <dgm:spPr/>
      <dgm:t>
        <a:bodyPr/>
        <a:lstStyle/>
        <a:p>
          <a:endParaRPr lang="en-US"/>
        </a:p>
      </dgm:t>
    </dgm:pt>
    <dgm:pt modelId="{CDB69CAA-06CE-414C-809E-FCECD156844A}" type="pres">
      <dgm:prSet presAssocID="{1D27B6B4-88DE-A542-A3A9-A847E227A91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01681-97FE-F142-AA7E-BC9419008A3A}" type="pres">
      <dgm:prSet presAssocID="{1D27B6B4-88DE-A542-A3A9-A847E227A91F}" presName="comp4" presStyleCnt="0"/>
      <dgm:spPr/>
    </dgm:pt>
    <dgm:pt modelId="{FF011856-34B9-FF48-8C97-032AA81A548E}" type="pres">
      <dgm:prSet presAssocID="{1D27B6B4-88DE-A542-A3A9-A847E227A91F}" presName="circle4" presStyleLbl="node1" presStyleIdx="3" presStyleCnt="4"/>
      <dgm:spPr/>
      <dgm:t>
        <a:bodyPr/>
        <a:lstStyle/>
        <a:p>
          <a:endParaRPr lang="en-US"/>
        </a:p>
      </dgm:t>
    </dgm:pt>
    <dgm:pt modelId="{E023F796-972B-8547-B941-5310471EB1DE}" type="pres">
      <dgm:prSet presAssocID="{1D27B6B4-88DE-A542-A3A9-A847E227A91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E1206-C4BF-034D-8686-C7BEA6561103}" type="presOf" srcId="{C9C3D601-0CEE-3641-A76A-83DCEC19DCEF}" destId="{E023F796-972B-8547-B941-5310471EB1DE}" srcOrd="1" destOrd="0" presId="urn:microsoft.com/office/officeart/2005/8/layout/venn2"/>
    <dgm:cxn modelId="{33B178F4-814B-274E-AB09-550A8A4B1388}" type="presOf" srcId="{B1F80F57-EA16-1549-A331-E7DF303DE40C}" destId="{CFF2D7FC-90D0-9E43-B982-6123BEB356B9}" srcOrd="0" destOrd="0" presId="urn:microsoft.com/office/officeart/2005/8/layout/venn2"/>
    <dgm:cxn modelId="{E15704AD-6985-5741-8946-978E377FED19}" type="presOf" srcId="{1475A1F5-24C3-134B-AAF7-68E959E1898E}" destId="{CDB69CAA-06CE-414C-809E-FCECD156844A}" srcOrd="1" destOrd="0" presId="urn:microsoft.com/office/officeart/2005/8/layout/venn2"/>
    <dgm:cxn modelId="{31DD3CC0-CB03-B54C-8349-6AB73A4AB95A}" srcId="{1D27B6B4-88DE-A542-A3A9-A847E227A91F}" destId="{BFACE30D-0109-0448-AA78-E4D5413F507A}" srcOrd="1" destOrd="0" parTransId="{D972C794-5735-9C48-B8D3-EED73423DE57}" sibTransId="{EB602127-193F-9F4F-9FC0-7BE8124078AD}"/>
    <dgm:cxn modelId="{129D3843-5425-F548-A4D7-83C421916BDA}" type="presOf" srcId="{BFACE30D-0109-0448-AA78-E4D5413F507A}" destId="{B8AA501F-DDD5-0B4E-926E-5B6F04E5DA34}" srcOrd="0" destOrd="0" presId="urn:microsoft.com/office/officeart/2005/8/layout/venn2"/>
    <dgm:cxn modelId="{ADA027E5-CCF2-5C43-BA6D-C0F2A83946C5}" type="presOf" srcId="{C9C3D601-0CEE-3641-A76A-83DCEC19DCEF}" destId="{FF011856-34B9-FF48-8C97-032AA81A548E}" srcOrd="0" destOrd="0" presId="urn:microsoft.com/office/officeart/2005/8/layout/venn2"/>
    <dgm:cxn modelId="{7829AACC-6CF7-AC42-A9AF-321928AB01FD}" type="presOf" srcId="{B1F80F57-EA16-1549-A331-E7DF303DE40C}" destId="{A38C5518-3D86-9F4B-804D-3381B1A2EFC3}" srcOrd="1" destOrd="0" presId="urn:microsoft.com/office/officeart/2005/8/layout/venn2"/>
    <dgm:cxn modelId="{B86C9ED1-3E30-624A-A87A-C6C739B8BAC4}" srcId="{1D27B6B4-88DE-A542-A3A9-A847E227A91F}" destId="{B1F80F57-EA16-1549-A331-E7DF303DE40C}" srcOrd="0" destOrd="0" parTransId="{D45A0EAD-8296-1541-94CE-A5D0A61BFFA7}" sibTransId="{AA5CCE4F-D00D-8C49-B6C6-0DE42E7B8BEB}"/>
    <dgm:cxn modelId="{3EDF5709-4BB8-E74D-92D7-5B7EE976FD68}" type="presOf" srcId="{1D27B6B4-88DE-A542-A3A9-A847E227A91F}" destId="{59F10B67-8C97-D648-99AA-4E53225E88F1}" srcOrd="0" destOrd="0" presId="urn:microsoft.com/office/officeart/2005/8/layout/venn2"/>
    <dgm:cxn modelId="{D6827092-8119-7349-AD01-28740E2FD7BC}" srcId="{1D27B6B4-88DE-A542-A3A9-A847E227A91F}" destId="{C9C3D601-0CEE-3641-A76A-83DCEC19DCEF}" srcOrd="3" destOrd="0" parTransId="{0574C50E-C367-8B4D-8503-AE469F98CC2C}" sibTransId="{C8EA2CA4-AD79-7C45-A0D1-4BB855309143}"/>
    <dgm:cxn modelId="{112AFDEF-2044-BC41-8217-7562D16E0676}" srcId="{1D27B6B4-88DE-A542-A3A9-A847E227A91F}" destId="{1475A1F5-24C3-134B-AAF7-68E959E1898E}" srcOrd="2" destOrd="0" parTransId="{FCCF4EEF-7900-D944-B0FF-8E410D9E995B}" sibTransId="{FE49575D-488A-4A4B-927B-B54E667FD602}"/>
    <dgm:cxn modelId="{5782872F-ED36-BF42-A872-F7D5134E50E6}" type="presOf" srcId="{BFACE30D-0109-0448-AA78-E4D5413F507A}" destId="{DD8CB687-BF64-BB43-9BAB-E8A9D98743C1}" srcOrd="1" destOrd="0" presId="urn:microsoft.com/office/officeart/2005/8/layout/venn2"/>
    <dgm:cxn modelId="{BF967D5E-ABA7-C84C-8E54-463AE8C0C401}" type="presOf" srcId="{1475A1F5-24C3-134B-AAF7-68E959E1898E}" destId="{4EC7CC33-2F30-754E-89F5-C852CFFE38DC}" srcOrd="0" destOrd="0" presId="urn:microsoft.com/office/officeart/2005/8/layout/venn2"/>
    <dgm:cxn modelId="{FEEDC3BD-E5EA-E74B-A07E-77DA1D23216E}" type="presParOf" srcId="{59F10B67-8C97-D648-99AA-4E53225E88F1}" destId="{91DB8DA3-A3FA-914C-9028-7EEEE4E11769}" srcOrd="0" destOrd="0" presId="urn:microsoft.com/office/officeart/2005/8/layout/venn2"/>
    <dgm:cxn modelId="{43395D1A-6D2C-B347-B000-112BFF0364D5}" type="presParOf" srcId="{91DB8DA3-A3FA-914C-9028-7EEEE4E11769}" destId="{CFF2D7FC-90D0-9E43-B982-6123BEB356B9}" srcOrd="0" destOrd="0" presId="urn:microsoft.com/office/officeart/2005/8/layout/venn2"/>
    <dgm:cxn modelId="{720EF99D-9860-A34A-AE11-36F9C4EA78C8}" type="presParOf" srcId="{91DB8DA3-A3FA-914C-9028-7EEEE4E11769}" destId="{A38C5518-3D86-9F4B-804D-3381B1A2EFC3}" srcOrd="1" destOrd="0" presId="urn:microsoft.com/office/officeart/2005/8/layout/venn2"/>
    <dgm:cxn modelId="{D601D275-0E6B-1E4B-9D2E-6A6BEECC66CB}" type="presParOf" srcId="{59F10B67-8C97-D648-99AA-4E53225E88F1}" destId="{5FAE0757-4410-DD42-81EB-A806C09E9FD6}" srcOrd="1" destOrd="0" presId="urn:microsoft.com/office/officeart/2005/8/layout/venn2"/>
    <dgm:cxn modelId="{64894059-9257-844F-A3F8-08DD56B5A23C}" type="presParOf" srcId="{5FAE0757-4410-DD42-81EB-A806C09E9FD6}" destId="{B8AA501F-DDD5-0B4E-926E-5B6F04E5DA34}" srcOrd="0" destOrd="0" presId="urn:microsoft.com/office/officeart/2005/8/layout/venn2"/>
    <dgm:cxn modelId="{918DF1F0-012D-564E-8132-5900D3755D55}" type="presParOf" srcId="{5FAE0757-4410-DD42-81EB-A806C09E9FD6}" destId="{DD8CB687-BF64-BB43-9BAB-E8A9D98743C1}" srcOrd="1" destOrd="0" presId="urn:microsoft.com/office/officeart/2005/8/layout/venn2"/>
    <dgm:cxn modelId="{D42E7ADB-7900-6341-BED7-5FEF69713A3E}" type="presParOf" srcId="{59F10B67-8C97-D648-99AA-4E53225E88F1}" destId="{C4469EB3-EDE2-9348-82EC-DAC7A2B2BDE1}" srcOrd="2" destOrd="0" presId="urn:microsoft.com/office/officeart/2005/8/layout/venn2"/>
    <dgm:cxn modelId="{CF8B4A80-F902-AE4F-9036-DC3933C585D0}" type="presParOf" srcId="{C4469EB3-EDE2-9348-82EC-DAC7A2B2BDE1}" destId="{4EC7CC33-2F30-754E-89F5-C852CFFE38DC}" srcOrd="0" destOrd="0" presId="urn:microsoft.com/office/officeart/2005/8/layout/venn2"/>
    <dgm:cxn modelId="{4EDC9DFF-15B0-3B41-9A5E-21D4A60FE29C}" type="presParOf" srcId="{C4469EB3-EDE2-9348-82EC-DAC7A2B2BDE1}" destId="{CDB69CAA-06CE-414C-809E-FCECD156844A}" srcOrd="1" destOrd="0" presId="urn:microsoft.com/office/officeart/2005/8/layout/venn2"/>
    <dgm:cxn modelId="{7F347443-37D4-BD47-A1FD-31395606C8A6}" type="presParOf" srcId="{59F10B67-8C97-D648-99AA-4E53225E88F1}" destId="{6FD01681-97FE-F142-AA7E-BC9419008A3A}" srcOrd="3" destOrd="0" presId="urn:microsoft.com/office/officeart/2005/8/layout/venn2"/>
    <dgm:cxn modelId="{FD3D2CA0-47CD-E746-B3F1-A8C7D3F761F4}" type="presParOf" srcId="{6FD01681-97FE-F142-AA7E-BC9419008A3A}" destId="{FF011856-34B9-FF48-8C97-032AA81A548E}" srcOrd="0" destOrd="0" presId="urn:microsoft.com/office/officeart/2005/8/layout/venn2"/>
    <dgm:cxn modelId="{42C7605C-88D5-B34F-A48E-EF20FC3D02DD}" type="presParOf" srcId="{6FD01681-97FE-F142-AA7E-BC9419008A3A}" destId="{E023F796-972B-8547-B941-5310471EB1D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2D554-8BF3-4DD4-AFFC-97762AB9E2D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9BA3257-2AA4-4975-BA4A-0451C939D0A3}">
      <dgm:prSet phldrT="[Text]" custT="1"/>
      <dgm:spPr/>
      <dgm:t>
        <a:bodyPr/>
        <a:lstStyle/>
        <a:p>
          <a:r>
            <a:rPr lang="en-US" sz="3200" dirty="0" smtClean="0"/>
            <a:t>Standard English</a:t>
          </a:r>
          <a:endParaRPr lang="en-US" sz="3200" dirty="0"/>
        </a:p>
      </dgm:t>
    </dgm:pt>
    <dgm:pt modelId="{2D005077-E555-482F-962F-210966A34D3F}" type="parTrans" cxnId="{57C0ED7C-309D-4FB1-A5C8-67ADC1F253CE}">
      <dgm:prSet/>
      <dgm:spPr/>
      <dgm:t>
        <a:bodyPr/>
        <a:lstStyle/>
        <a:p>
          <a:endParaRPr lang="en-US"/>
        </a:p>
      </dgm:t>
    </dgm:pt>
    <dgm:pt modelId="{7BFDCA62-8A10-4E16-8CA0-CAA5CBF4FAAA}" type="sibTrans" cxnId="{57C0ED7C-309D-4FB1-A5C8-67ADC1F253CE}">
      <dgm:prSet/>
      <dgm:spPr/>
      <dgm:t>
        <a:bodyPr/>
        <a:lstStyle/>
        <a:p>
          <a:endParaRPr lang="en-US"/>
        </a:p>
      </dgm:t>
    </dgm:pt>
    <dgm:pt modelId="{7092D019-330D-4B25-99F8-527CB0BC3F38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3200" dirty="0" smtClean="0"/>
            <a:t>Medical English</a:t>
          </a:r>
          <a:endParaRPr lang="en-US" sz="3200" dirty="0"/>
        </a:p>
      </dgm:t>
    </dgm:pt>
    <dgm:pt modelId="{357506FB-6804-4F28-A9DE-3E989CA22CF3}" type="parTrans" cxnId="{0B660D8B-60F4-42AA-8C29-7219CAE72C21}">
      <dgm:prSet/>
      <dgm:spPr/>
      <dgm:t>
        <a:bodyPr/>
        <a:lstStyle/>
        <a:p>
          <a:endParaRPr lang="en-US"/>
        </a:p>
      </dgm:t>
    </dgm:pt>
    <dgm:pt modelId="{4A97293C-564A-4319-BF75-1EA030C91221}" type="sibTrans" cxnId="{0B660D8B-60F4-42AA-8C29-7219CAE72C21}">
      <dgm:prSet/>
      <dgm:spPr/>
      <dgm:t>
        <a:bodyPr/>
        <a:lstStyle/>
        <a:p>
          <a:endParaRPr lang="en-US"/>
        </a:p>
      </dgm:t>
    </dgm:pt>
    <dgm:pt modelId="{44269EB3-B15F-469C-A170-3E06996E5EA9}" type="pres">
      <dgm:prSet presAssocID="{4F22D554-8BF3-4DD4-AFFC-97762AB9E2D0}" presName="compositeShape" presStyleCnt="0">
        <dgm:presLayoutVars>
          <dgm:chMax val="7"/>
          <dgm:dir/>
          <dgm:resizeHandles val="exact"/>
        </dgm:presLayoutVars>
      </dgm:prSet>
      <dgm:spPr/>
    </dgm:pt>
    <dgm:pt modelId="{73081B07-627C-4259-A5A0-61E73A4483B4}" type="pres">
      <dgm:prSet presAssocID="{A9BA3257-2AA4-4975-BA4A-0451C939D0A3}" presName="circ1" presStyleLbl="vennNode1" presStyleIdx="0" presStyleCnt="2" custScaleX="88654" custScaleY="90056" custLinFactNeighborX="4602" custLinFactNeighborY="0"/>
      <dgm:spPr/>
      <dgm:t>
        <a:bodyPr/>
        <a:lstStyle/>
        <a:p>
          <a:endParaRPr lang="en-US"/>
        </a:p>
      </dgm:t>
    </dgm:pt>
    <dgm:pt modelId="{C6DD9E97-C7E5-4E96-9C02-5E353FA735E1}" type="pres">
      <dgm:prSet presAssocID="{A9BA3257-2AA4-4975-BA4A-0451C939D0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73AE2-1A91-4360-8B64-B79BC0814DC6}" type="pres">
      <dgm:prSet presAssocID="{7092D019-330D-4B25-99F8-527CB0BC3F38}" presName="circ2" presStyleLbl="vennNode1" presStyleIdx="1" presStyleCnt="2" custScaleX="88654" custScaleY="90056" custLinFactNeighborX="-5223" custLinFactNeighborY="0"/>
      <dgm:spPr/>
      <dgm:t>
        <a:bodyPr/>
        <a:lstStyle/>
        <a:p>
          <a:endParaRPr lang="en-US"/>
        </a:p>
      </dgm:t>
    </dgm:pt>
    <dgm:pt modelId="{A9017A7D-1A13-4836-A04E-3B47E4C8A214}" type="pres">
      <dgm:prSet presAssocID="{7092D019-330D-4B25-99F8-527CB0BC3F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60D8B-60F4-42AA-8C29-7219CAE72C21}" srcId="{4F22D554-8BF3-4DD4-AFFC-97762AB9E2D0}" destId="{7092D019-330D-4B25-99F8-527CB0BC3F38}" srcOrd="1" destOrd="0" parTransId="{357506FB-6804-4F28-A9DE-3E989CA22CF3}" sibTransId="{4A97293C-564A-4319-BF75-1EA030C91221}"/>
    <dgm:cxn modelId="{B527AF01-F7B0-4743-BA85-BF2DBBC72558}" type="presOf" srcId="{7092D019-330D-4B25-99F8-527CB0BC3F38}" destId="{22173AE2-1A91-4360-8B64-B79BC0814DC6}" srcOrd="0" destOrd="0" presId="urn:microsoft.com/office/officeart/2005/8/layout/venn1"/>
    <dgm:cxn modelId="{03B4B649-895C-5346-AB2D-85AE0D9A0D5E}" type="presOf" srcId="{7092D019-330D-4B25-99F8-527CB0BC3F38}" destId="{A9017A7D-1A13-4836-A04E-3B47E4C8A214}" srcOrd="1" destOrd="0" presId="urn:microsoft.com/office/officeart/2005/8/layout/venn1"/>
    <dgm:cxn modelId="{57C0ED7C-309D-4FB1-A5C8-67ADC1F253CE}" srcId="{4F22D554-8BF3-4DD4-AFFC-97762AB9E2D0}" destId="{A9BA3257-2AA4-4975-BA4A-0451C939D0A3}" srcOrd="0" destOrd="0" parTransId="{2D005077-E555-482F-962F-210966A34D3F}" sibTransId="{7BFDCA62-8A10-4E16-8CA0-CAA5CBF4FAAA}"/>
    <dgm:cxn modelId="{359AAC83-C692-4E45-8F40-725C41AC49D1}" type="presOf" srcId="{4F22D554-8BF3-4DD4-AFFC-97762AB9E2D0}" destId="{44269EB3-B15F-469C-A170-3E06996E5EA9}" srcOrd="0" destOrd="0" presId="urn:microsoft.com/office/officeart/2005/8/layout/venn1"/>
    <dgm:cxn modelId="{799EFF2D-4065-0D47-BD06-048796536F70}" type="presOf" srcId="{A9BA3257-2AA4-4975-BA4A-0451C939D0A3}" destId="{73081B07-627C-4259-A5A0-61E73A4483B4}" srcOrd="0" destOrd="0" presId="urn:microsoft.com/office/officeart/2005/8/layout/venn1"/>
    <dgm:cxn modelId="{B46F1E9B-0668-5744-9C56-43B2B3E8777C}" type="presOf" srcId="{A9BA3257-2AA4-4975-BA4A-0451C939D0A3}" destId="{C6DD9E97-C7E5-4E96-9C02-5E353FA735E1}" srcOrd="1" destOrd="0" presId="urn:microsoft.com/office/officeart/2005/8/layout/venn1"/>
    <dgm:cxn modelId="{A0B4B97B-68B3-FF41-AC57-064A0D939277}" type="presParOf" srcId="{44269EB3-B15F-469C-A170-3E06996E5EA9}" destId="{73081B07-627C-4259-A5A0-61E73A4483B4}" srcOrd="0" destOrd="0" presId="urn:microsoft.com/office/officeart/2005/8/layout/venn1"/>
    <dgm:cxn modelId="{7F484FC9-495E-E14A-90EC-BF1745B37DE6}" type="presParOf" srcId="{44269EB3-B15F-469C-A170-3E06996E5EA9}" destId="{C6DD9E97-C7E5-4E96-9C02-5E353FA735E1}" srcOrd="1" destOrd="0" presId="urn:microsoft.com/office/officeart/2005/8/layout/venn1"/>
    <dgm:cxn modelId="{6646DCB9-B50B-414D-B49A-5E170292843D}" type="presParOf" srcId="{44269EB3-B15F-469C-A170-3E06996E5EA9}" destId="{22173AE2-1A91-4360-8B64-B79BC0814DC6}" srcOrd="2" destOrd="0" presId="urn:microsoft.com/office/officeart/2005/8/layout/venn1"/>
    <dgm:cxn modelId="{EA83379F-9179-474C-8057-E8C75985A192}" type="presParOf" srcId="{44269EB3-B15F-469C-A170-3E06996E5EA9}" destId="{A9017A7D-1A13-4836-A04E-3B47E4C8A214}" srcOrd="3" destOrd="0" presId="urn:microsoft.com/office/officeart/2005/8/layout/venn1"/>
  </dgm:cxnLst>
  <dgm:bg/>
  <dgm:whole>
    <a:ln w="28575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22D554-8BF3-4DD4-AFFC-97762AB9E2D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9BA3257-2AA4-4975-BA4A-0451C939D0A3}">
      <dgm:prSet phldrT="[Text]" custT="1"/>
      <dgm:spPr/>
      <dgm:t>
        <a:bodyPr/>
        <a:lstStyle/>
        <a:p>
          <a:r>
            <a:rPr lang="en-US" sz="2400" dirty="0" smtClean="0"/>
            <a:t>Mathematics</a:t>
          </a:r>
          <a:endParaRPr lang="en-US" sz="2400" dirty="0"/>
        </a:p>
      </dgm:t>
    </dgm:pt>
    <dgm:pt modelId="{2D005077-E555-482F-962F-210966A34D3F}" type="parTrans" cxnId="{57C0ED7C-309D-4FB1-A5C8-67ADC1F253CE}">
      <dgm:prSet/>
      <dgm:spPr/>
      <dgm:t>
        <a:bodyPr/>
        <a:lstStyle/>
        <a:p>
          <a:endParaRPr lang="en-US"/>
        </a:p>
      </dgm:t>
    </dgm:pt>
    <dgm:pt modelId="{7BFDCA62-8A10-4E16-8CA0-CAA5CBF4FAAA}" type="sibTrans" cxnId="{57C0ED7C-309D-4FB1-A5C8-67ADC1F253CE}">
      <dgm:prSet/>
      <dgm:spPr/>
      <dgm:t>
        <a:bodyPr/>
        <a:lstStyle/>
        <a:p>
          <a:endParaRPr lang="en-US"/>
        </a:p>
      </dgm:t>
    </dgm:pt>
    <dgm:pt modelId="{7092D019-330D-4B25-99F8-527CB0BC3F38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400" dirty="0" smtClean="0"/>
            <a:t>Biology</a:t>
          </a:r>
          <a:endParaRPr lang="en-US" sz="2400" dirty="0"/>
        </a:p>
      </dgm:t>
    </dgm:pt>
    <dgm:pt modelId="{357506FB-6804-4F28-A9DE-3E989CA22CF3}" type="parTrans" cxnId="{0B660D8B-60F4-42AA-8C29-7219CAE72C21}">
      <dgm:prSet/>
      <dgm:spPr/>
      <dgm:t>
        <a:bodyPr/>
        <a:lstStyle/>
        <a:p>
          <a:endParaRPr lang="en-US"/>
        </a:p>
      </dgm:t>
    </dgm:pt>
    <dgm:pt modelId="{4A97293C-564A-4319-BF75-1EA030C91221}" type="sibTrans" cxnId="{0B660D8B-60F4-42AA-8C29-7219CAE72C21}">
      <dgm:prSet/>
      <dgm:spPr/>
      <dgm:t>
        <a:bodyPr/>
        <a:lstStyle/>
        <a:p>
          <a:endParaRPr lang="en-US"/>
        </a:p>
      </dgm:t>
    </dgm:pt>
    <dgm:pt modelId="{44269EB3-B15F-469C-A170-3E06996E5EA9}" type="pres">
      <dgm:prSet presAssocID="{4F22D554-8BF3-4DD4-AFFC-97762AB9E2D0}" presName="compositeShape" presStyleCnt="0">
        <dgm:presLayoutVars>
          <dgm:chMax val="7"/>
          <dgm:dir/>
          <dgm:resizeHandles val="exact"/>
        </dgm:presLayoutVars>
      </dgm:prSet>
      <dgm:spPr/>
    </dgm:pt>
    <dgm:pt modelId="{73081B07-627C-4259-A5A0-61E73A4483B4}" type="pres">
      <dgm:prSet presAssocID="{A9BA3257-2AA4-4975-BA4A-0451C939D0A3}" presName="circ1" presStyleLbl="vennNode1" presStyleIdx="0" presStyleCnt="2" custScaleX="88654" custScaleY="90056" custLinFactNeighborX="4602" custLinFactNeighborY="0"/>
      <dgm:spPr/>
      <dgm:t>
        <a:bodyPr/>
        <a:lstStyle/>
        <a:p>
          <a:endParaRPr lang="en-US"/>
        </a:p>
      </dgm:t>
    </dgm:pt>
    <dgm:pt modelId="{C6DD9E97-C7E5-4E96-9C02-5E353FA735E1}" type="pres">
      <dgm:prSet presAssocID="{A9BA3257-2AA4-4975-BA4A-0451C939D0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73AE2-1A91-4360-8B64-B79BC0814DC6}" type="pres">
      <dgm:prSet presAssocID="{7092D019-330D-4B25-99F8-527CB0BC3F38}" presName="circ2" presStyleLbl="vennNode1" presStyleIdx="1" presStyleCnt="2" custScaleX="88654" custScaleY="90056" custLinFactNeighborX="-5223" custLinFactNeighborY="0"/>
      <dgm:spPr/>
      <dgm:t>
        <a:bodyPr/>
        <a:lstStyle/>
        <a:p>
          <a:endParaRPr lang="en-US"/>
        </a:p>
      </dgm:t>
    </dgm:pt>
    <dgm:pt modelId="{A9017A7D-1A13-4836-A04E-3B47E4C8A214}" type="pres">
      <dgm:prSet presAssocID="{7092D019-330D-4B25-99F8-527CB0BC3F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60D8B-60F4-42AA-8C29-7219CAE72C21}" srcId="{4F22D554-8BF3-4DD4-AFFC-97762AB9E2D0}" destId="{7092D019-330D-4B25-99F8-527CB0BC3F38}" srcOrd="1" destOrd="0" parTransId="{357506FB-6804-4F28-A9DE-3E989CA22CF3}" sibTransId="{4A97293C-564A-4319-BF75-1EA030C91221}"/>
    <dgm:cxn modelId="{1FB26C1B-A5C4-4239-B849-F8094F835094}" type="presOf" srcId="{4F22D554-8BF3-4DD4-AFFC-97762AB9E2D0}" destId="{44269EB3-B15F-469C-A170-3E06996E5EA9}" srcOrd="0" destOrd="0" presId="urn:microsoft.com/office/officeart/2005/8/layout/venn1"/>
    <dgm:cxn modelId="{A05E9E75-F11E-49CF-AF37-B6F9B79EBA61}" type="presOf" srcId="{A9BA3257-2AA4-4975-BA4A-0451C939D0A3}" destId="{73081B07-627C-4259-A5A0-61E73A4483B4}" srcOrd="0" destOrd="0" presId="urn:microsoft.com/office/officeart/2005/8/layout/venn1"/>
    <dgm:cxn modelId="{994FF07F-7305-4D7F-B5A0-9517FF119005}" type="presOf" srcId="{7092D019-330D-4B25-99F8-527CB0BC3F38}" destId="{A9017A7D-1A13-4836-A04E-3B47E4C8A214}" srcOrd="1" destOrd="0" presId="urn:microsoft.com/office/officeart/2005/8/layout/venn1"/>
    <dgm:cxn modelId="{9EE244A3-99A4-4069-99A5-2E2736174DD5}" type="presOf" srcId="{7092D019-330D-4B25-99F8-527CB0BC3F38}" destId="{22173AE2-1A91-4360-8B64-B79BC0814DC6}" srcOrd="0" destOrd="0" presId="urn:microsoft.com/office/officeart/2005/8/layout/venn1"/>
    <dgm:cxn modelId="{D84488DC-10E0-4FE3-AE1D-23A901DA21FB}" type="presOf" srcId="{A9BA3257-2AA4-4975-BA4A-0451C939D0A3}" destId="{C6DD9E97-C7E5-4E96-9C02-5E353FA735E1}" srcOrd="1" destOrd="0" presId="urn:microsoft.com/office/officeart/2005/8/layout/venn1"/>
    <dgm:cxn modelId="{57C0ED7C-309D-4FB1-A5C8-67ADC1F253CE}" srcId="{4F22D554-8BF3-4DD4-AFFC-97762AB9E2D0}" destId="{A9BA3257-2AA4-4975-BA4A-0451C939D0A3}" srcOrd="0" destOrd="0" parTransId="{2D005077-E555-482F-962F-210966A34D3F}" sibTransId="{7BFDCA62-8A10-4E16-8CA0-CAA5CBF4FAAA}"/>
    <dgm:cxn modelId="{E4164320-E344-48E3-AE18-33DF1CB5A013}" type="presParOf" srcId="{44269EB3-B15F-469C-A170-3E06996E5EA9}" destId="{73081B07-627C-4259-A5A0-61E73A4483B4}" srcOrd="0" destOrd="0" presId="urn:microsoft.com/office/officeart/2005/8/layout/venn1"/>
    <dgm:cxn modelId="{D986FB7C-EFEA-4CE6-8CE8-34D3F4E97AFB}" type="presParOf" srcId="{44269EB3-B15F-469C-A170-3E06996E5EA9}" destId="{C6DD9E97-C7E5-4E96-9C02-5E353FA735E1}" srcOrd="1" destOrd="0" presId="urn:microsoft.com/office/officeart/2005/8/layout/venn1"/>
    <dgm:cxn modelId="{6A874598-ADFC-4F5B-A1B5-259ABCBC4EAE}" type="presParOf" srcId="{44269EB3-B15F-469C-A170-3E06996E5EA9}" destId="{22173AE2-1A91-4360-8B64-B79BC0814DC6}" srcOrd="2" destOrd="0" presId="urn:microsoft.com/office/officeart/2005/8/layout/venn1"/>
    <dgm:cxn modelId="{8FFE48B0-244B-4511-A2E4-A79FEDCC8BBD}" type="presParOf" srcId="{44269EB3-B15F-469C-A170-3E06996E5EA9}" destId="{A9017A7D-1A13-4836-A04E-3B47E4C8A214}" srcOrd="3" destOrd="0" presId="urn:microsoft.com/office/officeart/2005/8/layout/venn1"/>
  </dgm:cxnLst>
  <dgm:bg/>
  <dgm:whole>
    <a:ln w="28575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ED4F0-E1AF-9A4D-BC01-9B6ED07F5EF1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26A4-6B37-5A4F-B264-C07FA83B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underlying mechanism of</a:t>
            </a:r>
            <a:r>
              <a:rPr lang="en-US" baseline="0" dirty="0" smtClean="0"/>
              <a:t> sublanguage is subject-verb-object patterns. </a:t>
            </a:r>
            <a:endParaRPr lang="en-US" dirty="0" smtClean="0"/>
          </a:p>
          <a:p>
            <a:r>
              <a:rPr lang="en-US" dirty="0" smtClean="0"/>
              <a:t>Note that subjects share</a:t>
            </a:r>
            <a:r>
              <a:rPr lang="en-US" baseline="0" dirty="0" smtClean="0"/>
              <a:t> certain properties, as do the objects. Might not have thought of these groupings in advance. </a:t>
            </a:r>
          </a:p>
          <a:p>
            <a:r>
              <a:rPr lang="en-US" baseline="0" dirty="0" smtClean="0"/>
              <a:t>Other verbs make additional distinctions in groupings.</a:t>
            </a:r>
          </a:p>
          <a:p>
            <a:r>
              <a:rPr lang="en-US" baseline="0" dirty="0" smtClean="0"/>
              <a:t>The sublanguage only makes distinctions that accomplish work.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953C-D961-4B90-B500-EF449CA3E0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Manual: Symbolic, deep, brittle</a:t>
            </a:r>
          </a:p>
          <a:p>
            <a:r>
              <a:rPr lang="en-US" dirty="0" smtClean="0"/>
              <a:t>Automated</a:t>
            </a:r>
            <a:r>
              <a:rPr lang="en-US" baseline="0" dirty="0" smtClean="0"/>
              <a:t>: </a:t>
            </a:r>
            <a:r>
              <a:rPr lang="en-US" dirty="0" smtClean="0"/>
              <a:t>Statistical, shallow, robust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26175-3816-466A-9A06-2026E68800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Usage varies</a:t>
            </a:r>
            <a:r>
              <a:rPr lang="en-US" baseline="0" dirty="0" smtClean="0"/>
              <a:t> enormously across settings. We are often unaware of differences. I</a:t>
            </a:r>
            <a:r>
              <a:rPr lang="en-US" dirty="0" smtClean="0"/>
              <a:t>ndividuals</a:t>
            </a:r>
            <a:r>
              <a:rPr lang="en-US" baseline="0" dirty="0" smtClean="0"/>
              <a:t> negotiate differences as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953C-D961-4B90-B500-EF449CA3E0AA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Clinicians know natural usage, but not artificial usage in dictionary or clinical systems.</a:t>
            </a:r>
          </a:p>
          <a:p>
            <a:r>
              <a:rPr lang="en-US" dirty="0" smtClean="0"/>
              <a:t>Terminologists know usage in terminology, but not in clinical systems. </a:t>
            </a:r>
          </a:p>
          <a:p>
            <a:r>
              <a:rPr lang="en-US" dirty="0" smtClean="0"/>
              <a:t>Billers must translate natural to artificial usage,</a:t>
            </a:r>
            <a:r>
              <a:rPr lang="en-US" baseline="0" dirty="0" smtClean="0"/>
              <a:t> so need to know something about both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Developers of NLP may not know full natural usage,</a:t>
            </a:r>
            <a:r>
              <a:rPr lang="en-US" baseline="0" dirty="0" smtClean="0"/>
              <a:t> and must map to codes that may not match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953C-D961-4B90-B500-EF449CA3E0AA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5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1CF9D2-FA33-4A71-9126-BBF2291171A5}" type="datetime1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696BFE-6691-4EDE-8681-704EB5678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DD69-4F47-4849-B874-C8396109925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8EE9-0001-1C4C-AEEF-AB5EED97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5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56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0.jpg"/><Relationship Id="rId4" Type="http://schemas.openxmlformats.org/officeDocument/2006/relationships/image" Target="../media/image19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Language Processing </a:t>
            </a:r>
            <a:br>
              <a:rPr lang="en-US" dirty="0" smtClean="0"/>
            </a:br>
            <a:r>
              <a:rPr lang="en-US" dirty="0" smtClean="0"/>
              <a:t>using Big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890273" cy="1752600"/>
          </a:xfrm>
        </p:spPr>
        <p:txBody>
          <a:bodyPr/>
          <a:lstStyle/>
          <a:p>
            <a:r>
              <a:rPr lang="en-US" dirty="0" smtClean="0"/>
              <a:t>Stephen Johnson, PhD, FACMI</a:t>
            </a:r>
          </a:p>
          <a:p>
            <a:r>
              <a:rPr lang="en-US" dirty="0" smtClean="0"/>
              <a:t>Professor, Division of Health Informatics</a:t>
            </a:r>
          </a:p>
          <a:p>
            <a:r>
              <a:rPr lang="en-US" dirty="0" smtClean="0"/>
              <a:t>Weill Cornell Medicine</a:t>
            </a:r>
            <a:endParaRPr lang="en-US" dirty="0"/>
          </a:p>
        </p:txBody>
      </p:sp>
      <p:pic>
        <p:nvPicPr>
          <p:cNvPr id="4" name="Picture 3" descr="langu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6" y="166067"/>
            <a:ext cx="4637087" cy="22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916475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5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Distributed Architectures</a:t>
            </a:r>
          </a:p>
          <a:p>
            <a:pPr lvl="1"/>
            <a:r>
              <a:rPr lang="en-US" dirty="0" smtClean="0"/>
              <a:t>Duplicate the NLP pipeline on multiple virtual machines</a:t>
            </a:r>
          </a:p>
          <a:p>
            <a:pPr lvl="1"/>
            <a:r>
              <a:rPr lang="en-US" dirty="0" smtClean="0"/>
              <a:t>Enables use of current algorithms</a:t>
            </a:r>
          </a:p>
          <a:p>
            <a:r>
              <a:rPr lang="en-US" dirty="0" smtClean="0"/>
              <a:t>Parallel Processing</a:t>
            </a:r>
          </a:p>
          <a:p>
            <a:pPr lvl="1"/>
            <a:r>
              <a:rPr lang="en-US" dirty="0" smtClean="0"/>
              <a:t>Redesign algorithms to exploit high performance computing</a:t>
            </a:r>
          </a:p>
          <a:p>
            <a:r>
              <a:rPr lang="en-US" dirty="0" smtClean="0"/>
              <a:t>Deep learning</a:t>
            </a:r>
          </a:p>
          <a:p>
            <a:pPr lvl="1"/>
            <a:r>
              <a:rPr lang="en-US" dirty="0" smtClean="0"/>
              <a:t>Develop new algorithms using neural nets (word2vec)</a:t>
            </a:r>
          </a:p>
          <a:p>
            <a:pPr lvl="1"/>
            <a:r>
              <a:rPr lang="en-US" dirty="0" smtClean="0"/>
              <a:t>Area of intensive research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Rare Epilepsies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7094668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Problem: How can we conduct epidemiology and surveillance of rare forms of epilepsy?</a:t>
            </a:r>
          </a:p>
          <a:p>
            <a:r>
              <a:rPr lang="en-US" dirty="0" smtClean="0"/>
              <a:t>Challenge: large number of terms that occur very rarely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Top-down:  ask clinicians to suggest patterns</a:t>
            </a:r>
          </a:p>
          <a:p>
            <a:pPr lvl="1"/>
            <a:r>
              <a:rPr lang="en-US" dirty="0" smtClean="0"/>
              <a:t>Bottom-up: identify contexts where unknown patterns may occur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96" y="14176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Diabetes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585753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Problem: Can patient outcomes be detected in progress notes rather than conducting surveys?</a:t>
            </a:r>
          </a:p>
          <a:p>
            <a:r>
              <a:rPr lang="en-US" dirty="0" smtClean="0"/>
              <a:t>Challenge: small number of terms (hypoglycemia, neuropathy) but large number of variations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Search for central terms </a:t>
            </a:r>
          </a:p>
          <a:p>
            <a:pPr lvl="1"/>
            <a:r>
              <a:rPr lang="en-US" dirty="0" smtClean="0"/>
              <a:t>Iteratively discover modifiers on left and right</a:t>
            </a:r>
          </a:p>
          <a:p>
            <a:pPr lvl="1"/>
            <a:r>
              <a:rPr lang="en-US" dirty="0" smtClean="0"/>
              <a:t>Identify negation phrases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r="9307"/>
          <a:stretch/>
        </p:blipFill>
        <p:spPr>
          <a:xfrm>
            <a:off x="6314739" y="1600202"/>
            <a:ext cx="2550231" cy="31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3: Clinical Trial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05117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Problem: How do we identify patients who may be eligible for certain clinical trials?</a:t>
            </a:r>
          </a:p>
          <a:p>
            <a:r>
              <a:rPr lang="en-US" dirty="0" smtClean="0"/>
              <a:t>Challenge: large number of terms, complex eligibility criteria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Identify all terms in multiple types of clinical documents</a:t>
            </a:r>
          </a:p>
          <a:p>
            <a:pPr lvl="1"/>
            <a:r>
              <a:rPr lang="en-US" dirty="0" smtClean="0"/>
              <a:t>Identify negation phrases</a:t>
            </a:r>
          </a:p>
          <a:p>
            <a:pPr lvl="1"/>
            <a:r>
              <a:rPr lang="en-US" dirty="0" smtClean="0"/>
              <a:t>Identify temporal expressions</a:t>
            </a:r>
          </a:p>
          <a:p>
            <a:pPr lvl="1"/>
            <a:r>
              <a:rPr lang="en-US" dirty="0" smtClean="0"/>
              <a:t>Map terms onto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1" y="1766326"/>
            <a:ext cx="3086100" cy="22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cal rec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3" y="1589313"/>
            <a:ext cx="3205480" cy="4579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99" y="1915886"/>
            <a:ext cx="3971299" cy="2785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language data: Then and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johnsos\Local Settings\Temporary Internet Files\Content.IE5\1UDX9F53\MC900294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84" y="1442485"/>
            <a:ext cx="1399947" cy="13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johnsos\Local Settings\Temporary Internet Files\Content.IE5\8LQZ4L6N\MC9002905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8" y="3744476"/>
            <a:ext cx="2017415" cy="17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johnsos\Local Settings\Temporary Internet Files\Content.IE5\A2QV3EWY\MC9003242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7" y="378226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johnsos\Local Settings\Temporary Internet Files\Content.IE5\A2QV3EWY\MC9002401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8" y="1442485"/>
            <a:ext cx="1812341" cy="13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johnsos\Local Settings\Temporary Internet Files\Content.IE5\1UDX9F53\MC90023464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53" y="3124202"/>
            <a:ext cx="2147936" cy="13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 flipV="1">
            <a:off x="2819401" y="2864313"/>
            <a:ext cx="821755" cy="2598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89091" y="2743200"/>
            <a:ext cx="659748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052" idx="3"/>
          </p:cNvCxnSpPr>
          <p:nvPr/>
        </p:nvCxnSpPr>
        <p:spPr>
          <a:xfrm flipH="1">
            <a:off x="2964752" y="4440327"/>
            <a:ext cx="676405" cy="164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89091" y="4440328"/>
            <a:ext cx="659748" cy="321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8940" y="3019452"/>
            <a:ext cx="223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Disciplines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3680" y="5283075"/>
            <a:ext cx="223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Education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6688" y="2944909"/>
            <a:ext cx="223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Institutions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96328" y="5283074"/>
            <a:ext cx="223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Records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Medicine has a long history using natural language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6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johnsos\Local Settings\Temporary Internet Files\Content.IE5\1UDX9F53\MC900294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8" y="1181677"/>
            <a:ext cx="1399947" cy="13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johnsos\Local Settings\Temporary Internet Files\Content.IE5\1UDX9F53\MC9002346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49" y="2863394"/>
            <a:ext cx="2147936" cy="13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 flipV="1">
            <a:off x="2652297" y="2603505"/>
            <a:ext cx="821755" cy="2598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21987" y="2482392"/>
            <a:ext cx="659748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504926" y="4179521"/>
            <a:ext cx="969127" cy="4364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21987" y="4179520"/>
            <a:ext cx="659748" cy="321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:\Documents and Settings\johnsos\Local Settings\Temporary Internet Files\Content.IE5\A2QV3EWY\MC9002288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78" y="3700227"/>
            <a:ext cx="2159611" cy="13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johnsos\Local Settings\Temporary Internet Files\Content.IE5\1UDX9F53\MC90033594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49" y="3244349"/>
            <a:ext cx="1215267" cy="20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johnsos\Local Settings\Temporary Internet Files\Content.IE5\ZZMNENID\MC90037033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01" y="950490"/>
            <a:ext cx="1418157" cy="18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04852" y="273344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Clinicians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44680" y="286339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Billers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32389" y="5271051"/>
            <a:ext cx="220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Terminologists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04850" y="5338357"/>
            <a:ext cx="222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Developers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170352" y="2078562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?</a:t>
            </a:r>
            <a:endParaRPr lang="en-US" sz="9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Artificial languages (codes) are still evolving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4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6376" y="1578655"/>
            <a:ext cx="8917624" cy="4515514"/>
            <a:chOff x="208364" y="2783014"/>
            <a:chExt cx="6348400" cy="3039487"/>
          </a:xfrm>
        </p:grpSpPr>
        <p:sp>
          <p:nvSpPr>
            <p:cNvPr id="4" name="TextBox 3"/>
            <p:cNvSpPr txBox="1"/>
            <p:nvPr/>
          </p:nvSpPr>
          <p:spPr>
            <a:xfrm>
              <a:off x="4086309" y="2783014"/>
              <a:ext cx="1108195" cy="476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Controlled Terminology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66542" y="5346008"/>
              <a:ext cx="927961" cy="476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Patient Database</a:t>
              </a:r>
              <a:endParaRPr lang="en-US" sz="2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25994" y="3774638"/>
              <a:ext cx="821077" cy="795016"/>
              <a:chOff x="2684450" y="3674544"/>
              <a:chExt cx="821077" cy="79501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766660" y="3674544"/>
                <a:ext cx="619056" cy="602347"/>
                <a:chOff x="1100670" y="2225683"/>
                <a:chExt cx="884489" cy="813660"/>
              </a:xfrm>
            </p:grpSpPr>
            <p:pic>
              <p:nvPicPr>
                <p:cNvPr id="31" name="Picture 30" descr="MC900431640.P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00"/>
                <a:stretch/>
              </p:blipFill>
              <p:spPr>
                <a:xfrm>
                  <a:off x="1159173" y="2225683"/>
                  <a:ext cx="825986" cy="440480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 rot="19337517">
                  <a:off x="1584879" y="2635004"/>
                  <a:ext cx="210550" cy="1436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212820">
                  <a:off x="1352845" y="2649240"/>
                  <a:ext cx="182817" cy="1111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pic>
              <p:nvPicPr>
                <p:cNvPr id="34" name="Picture 33" descr="MC900433937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9154"/>
                <a:stretch/>
              </p:blipFill>
              <p:spPr>
                <a:xfrm flipH="1">
                  <a:off x="1100670" y="2605506"/>
                  <a:ext cx="799988" cy="433837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2684450" y="4200238"/>
                <a:ext cx="821077" cy="26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Clinician</a:t>
                </a:r>
                <a:endParaRPr lang="en-US" sz="20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8364" y="3774638"/>
              <a:ext cx="927961" cy="1024183"/>
              <a:chOff x="545239" y="3912228"/>
              <a:chExt cx="927961" cy="1024183"/>
            </a:xfrm>
          </p:grpSpPr>
          <p:pic>
            <p:nvPicPr>
              <p:cNvPr id="27" name="Picture 26" descr="C:\Documents and Settings\johnsos\Local Settings\Temporary Internet Files\Content.IE5\ZZMNENID\MC900432599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345" y="3912228"/>
                <a:ext cx="623055" cy="623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45239" y="4459918"/>
                <a:ext cx="927961" cy="47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Electronic Document</a:t>
                </a:r>
                <a:endParaRPr lang="en-US" sz="2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28803" y="3774638"/>
              <a:ext cx="927961" cy="1051189"/>
              <a:chOff x="3265975" y="4298304"/>
              <a:chExt cx="927961" cy="1051189"/>
            </a:xfrm>
          </p:grpSpPr>
          <p:pic>
            <p:nvPicPr>
              <p:cNvPr id="25" name="Picture 24" descr="MC900431585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5716" y="4298304"/>
                <a:ext cx="636107" cy="636107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265975" y="4873000"/>
                <a:ext cx="927961" cy="47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Electronic Form</a:t>
                </a:r>
                <a:endParaRPr lang="en-US" sz="2000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652588" y="4032300"/>
              <a:ext cx="96983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W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ords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6542" y="4032300"/>
              <a:ext cx="834853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odes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 flipH="1">
              <a:off x="863604" y="4222800"/>
              <a:ext cx="78898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6"/>
              <a:endCxn id="34" idx="3"/>
            </p:cNvCxnSpPr>
            <p:nvPr/>
          </p:nvCxnSpPr>
          <p:spPr>
            <a:xfrm flipV="1">
              <a:off x="2622417" y="4216402"/>
              <a:ext cx="485787" cy="63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4" idx="1"/>
              <a:endCxn id="10" idx="2"/>
            </p:cNvCxnSpPr>
            <p:nvPr/>
          </p:nvCxnSpPr>
          <p:spPr>
            <a:xfrm>
              <a:off x="3668118" y="4216402"/>
              <a:ext cx="598424" cy="639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6"/>
            </p:cNvCxnSpPr>
            <p:nvPr/>
          </p:nvCxnSpPr>
          <p:spPr>
            <a:xfrm>
              <a:off x="5101395" y="4222800"/>
              <a:ext cx="76600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MC900371050.WM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129" y="3351194"/>
              <a:ext cx="453601" cy="498962"/>
            </a:xfrm>
            <a:prstGeom prst="rect">
              <a:avLst/>
            </a:prstGeom>
          </p:spPr>
        </p:pic>
        <p:pic>
          <p:nvPicPr>
            <p:cNvPr id="16" name="Picture 15" descr="MC90043264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53" y="3259507"/>
              <a:ext cx="603300" cy="6033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2588" y="2783014"/>
              <a:ext cx="927961" cy="476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Medical Dictionary</a:t>
              </a:r>
              <a:endParaRPr lang="en-US" sz="2000" dirty="0"/>
            </a:p>
          </p:txBody>
        </p:sp>
        <p:pic>
          <p:nvPicPr>
            <p:cNvPr id="18" name="Picture 17" descr="MC90043481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400" y="4555667"/>
              <a:ext cx="758205" cy="7582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88644" y="5346008"/>
              <a:ext cx="927961" cy="476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Medical Literature</a:t>
              </a:r>
              <a:endParaRPr lang="en-US" sz="2000" dirty="0"/>
            </a:p>
          </p:txBody>
        </p:sp>
        <p:pic>
          <p:nvPicPr>
            <p:cNvPr id="20" name="Picture 19" descr="MC900197438.WM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134" y="4562330"/>
              <a:ext cx="475588" cy="669255"/>
            </a:xfrm>
            <a:prstGeom prst="rect">
              <a:avLst/>
            </a:prstGeom>
          </p:spPr>
        </p:pic>
        <p:cxnSp>
          <p:nvCxnSpPr>
            <p:cNvPr id="21" name="Straight Connector 20"/>
            <p:cNvCxnSpPr>
              <a:stCxn id="9" idx="0"/>
              <a:endCxn id="16" idx="2"/>
            </p:cNvCxnSpPr>
            <p:nvPr/>
          </p:nvCxnSpPr>
          <p:spPr>
            <a:xfrm flipV="1">
              <a:off x="2137503" y="3862807"/>
              <a:ext cx="1" cy="16949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8" idx="0"/>
            </p:cNvCxnSpPr>
            <p:nvPr/>
          </p:nvCxnSpPr>
          <p:spPr>
            <a:xfrm>
              <a:off x="2137503" y="4413300"/>
              <a:ext cx="0" cy="1423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2"/>
              <a:endCxn id="10" idx="0"/>
            </p:cNvCxnSpPr>
            <p:nvPr/>
          </p:nvCxnSpPr>
          <p:spPr>
            <a:xfrm flipH="1">
              <a:off x="4683969" y="3850156"/>
              <a:ext cx="2961" cy="182144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4"/>
              <a:endCxn id="20" idx="0"/>
            </p:cNvCxnSpPr>
            <p:nvPr/>
          </p:nvCxnSpPr>
          <p:spPr>
            <a:xfrm flipH="1">
              <a:off x="4681928" y="4413300"/>
              <a:ext cx="2041" cy="14903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Clinicians are caught between two worlds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3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94936" y="5365876"/>
            <a:ext cx="3223385" cy="1354077"/>
            <a:chOff x="483185" y="2419098"/>
            <a:chExt cx="1687257" cy="784067"/>
          </a:xfrm>
        </p:grpSpPr>
        <p:grpSp>
          <p:nvGrpSpPr>
            <p:cNvPr id="30" name="Group 29"/>
            <p:cNvGrpSpPr/>
            <p:nvPr/>
          </p:nvGrpSpPr>
          <p:grpSpPr>
            <a:xfrm>
              <a:off x="483186" y="2419098"/>
              <a:ext cx="654434" cy="554497"/>
              <a:chOff x="1100670" y="2225683"/>
              <a:chExt cx="884489" cy="813660"/>
            </a:xfrm>
          </p:grpSpPr>
          <p:pic>
            <p:nvPicPr>
              <p:cNvPr id="32" name="Picture 31" descr="MC900431640.PN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1159173" y="2225683"/>
                <a:ext cx="825986" cy="440480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 rot="19337517">
                <a:off x="1584879" y="2635004"/>
                <a:ext cx="210550" cy="143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2212820">
                <a:off x="1352845" y="2649240"/>
                <a:ext cx="182817" cy="1111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35" name="Picture 34" descr="MC900433937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154"/>
              <a:stretch/>
            </p:blipFill>
            <p:spPr>
              <a:xfrm flipH="1">
                <a:off x="1100670" y="2605506"/>
                <a:ext cx="799988" cy="433837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83185" y="2926166"/>
              <a:ext cx="168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Clinician</a:t>
              </a:r>
              <a:endParaRPr lang="en-US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51871" y="3517963"/>
            <a:ext cx="1551269" cy="1720567"/>
            <a:chOff x="2438400" y="2335655"/>
            <a:chExt cx="812000" cy="996280"/>
          </a:xfrm>
        </p:grpSpPr>
        <p:pic>
          <p:nvPicPr>
            <p:cNvPr id="28" name="Picture 27" descr="MC90043394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335655"/>
              <a:ext cx="812000" cy="812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545427" y="3054936"/>
              <a:ext cx="628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Coder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6349" y="1346801"/>
            <a:ext cx="2229683" cy="1689170"/>
            <a:chOff x="2159282" y="3708181"/>
            <a:chExt cx="1167111" cy="978100"/>
          </a:xfrm>
        </p:grpSpPr>
        <p:pic>
          <p:nvPicPr>
            <p:cNvPr id="26" name="Picture 25" descr="C:\Documents and Settings\johnsos\Local Settings\Temporary Internet Files\Content.IE5\ZZMNENID\MC90043259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38" y="3708181"/>
              <a:ext cx="613460" cy="613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159282" y="4205099"/>
              <a:ext cx="1167111" cy="4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Unstructured Data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6574" y="1395153"/>
            <a:ext cx="1647386" cy="1408669"/>
            <a:chOff x="2336837" y="756339"/>
            <a:chExt cx="862312" cy="815678"/>
          </a:xfrm>
        </p:grpSpPr>
        <p:grpSp>
          <p:nvGrpSpPr>
            <p:cNvPr id="14" name="Group 13"/>
            <p:cNvGrpSpPr/>
            <p:nvPr/>
          </p:nvGrpSpPr>
          <p:grpSpPr>
            <a:xfrm>
              <a:off x="2438037" y="1191017"/>
              <a:ext cx="609600" cy="381000"/>
              <a:chOff x="3581400" y="1905000"/>
              <a:chExt cx="533400" cy="3048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581400" y="1905000"/>
                <a:ext cx="533400" cy="30480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657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7338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8862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038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581400" y="1981200"/>
                <a:ext cx="533400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581400" y="20574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581400" y="21336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2336837" y="756339"/>
              <a:ext cx="862312" cy="4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Structured Data</a:t>
              </a:r>
              <a:endParaRPr lang="en-US" sz="24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09" y="1291267"/>
            <a:ext cx="1297794" cy="186976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296574" y="3568185"/>
            <a:ext cx="1647386" cy="1408669"/>
            <a:chOff x="2336837" y="756339"/>
            <a:chExt cx="862312" cy="815678"/>
          </a:xfrm>
        </p:grpSpPr>
        <p:grpSp>
          <p:nvGrpSpPr>
            <p:cNvPr id="38" name="Group 37"/>
            <p:cNvGrpSpPr/>
            <p:nvPr/>
          </p:nvGrpSpPr>
          <p:grpSpPr>
            <a:xfrm>
              <a:off x="2438037" y="1191017"/>
              <a:ext cx="609600" cy="381000"/>
              <a:chOff x="3581400" y="1905000"/>
              <a:chExt cx="533400" cy="3048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581400" y="1905000"/>
                <a:ext cx="533400" cy="30480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3657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7338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8862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038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581400" y="1981200"/>
                <a:ext cx="533400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581400" y="20574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581400" y="21336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2336837" y="756339"/>
              <a:ext cx="862312" cy="4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Structured Data</a:t>
              </a:r>
              <a:endParaRPr lang="en-US" sz="2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96574" y="5311284"/>
            <a:ext cx="1647386" cy="1408669"/>
            <a:chOff x="2336837" y="756339"/>
            <a:chExt cx="862312" cy="815678"/>
          </a:xfrm>
        </p:grpSpPr>
        <p:grpSp>
          <p:nvGrpSpPr>
            <p:cNvPr id="49" name="Group 48"/>
            <p:cNvGrpSpPr/>
            <p:nvPr/>
          </p:nvGrpSpPr>
          <p:grpSpPr>
            <a:xfrm>
              <a:off x="2438037" y="1191017"/>
              <a:ext cx="609600" cy="381000"/>
              <a:chOff x="3581400" y="1905000"/>
              <a:chExt cx="533400" cy="3048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81400" y="1905000"/>
                <a:ext cx="533400" cy="30480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3657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7338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8862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038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581400" y="1981200"/>
                <a:ext cx="533400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581400" y="20574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581400" y="21336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2336837" y="756339"/>
              <a:ext cx="862312" cy="4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Structured Data</a:t>
              </a:r>
              <a:endParaRPr lang="en-US" sz="2400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2445818" y="2037938"/>
            <a:ext cx="6029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693673" y="2025809"/>
            <a:ext cx="6029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009421" y="2660630"/>
            <a:ext cx="1039298" cy="947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693673" y="4264624"/>
            <a:ext cx="6029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693673" y="5774250"/>
            <a:ext cx="6029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35" idx="3"/>
          </p:cNvCxnSpPr>
          <p:nvPr/>
        </p:nvCxnSpPr>
        <p:spPr>
          <a:xfrm>
            <a:off x="1494971" y="3161033"/>
            <a:ext cx="1799967" cy="290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120267" y="3035971"/>
            <a:ext cx="0" cy="6707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135533" y="2030899"/>
            <a:ext cx="617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7135533" y="6316247"/>
            <a:ext cx="617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753396" y="2030899"/>
            <a:ext cx="0" cy="4292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data represent the truth?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(Formal)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language is a set of strings over a given alphabet, as defined by a set of rules (grammar)</a:t>
            </a:r>
          </a:p>
          <a:p>
            <a:r>
              <a:rPr lang="en-US" dirty="0" smtClean="0"/>
              <a:t>Alphabet </a:t>
            </a:r>
            <a:r>
              <a:rPr lang="el-GR" dirty="0" smtClean="0">
                <a:solidFill>
                  <a:srgbClr val="4F81BD"/>
                </a:solidFill>
              </a:rPr>
              <a:t>Σ</a:t>
            </a:r>
            <a:r>
              <a:rPr lang="en-US" dirty="0" smtClean="0">
                <a:solidFill>
                  <a:srgbClr val="4F81BD"/>
                </a:solidFill>
              </a:rPr>
              <a:t> = {a, b}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Grammar</a:t>
            </a:r>
            <a:r>
              <a:rPr lang="en-US" dirty="0" smtClean="0">
                <a:solidFill>
                  <a:srgbClr val="4F81BD"/>
                </a:solidFill>
              </a:rPr>
              <a:t> G = a*b* </a:t>
            </a:r>
          </a:p>
          <a:p>
            <a:pPr lvl="1"/>
            <a:r>
              <a:rPr lang="en-US" dirty="0" smtClean="0"/>
              <a:t>Zero or more a’s followed by zero or more b’s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olidFill>
                  <a:srgbClr val="4F81BD"/>
                </a:solidFill>
              </a:rPr>
              <a:t>L(G) = {</a:t>
            </a:r>
            <a:r>
              <a:rPr lang="en-US" altLang="en-US" sz="3200" dirty="0" smtClean="0">
                <a:solidFill>
                  <a:srgbClr val="4F81BD"/>
                </a:solidFill>
              </a:rPr>
              <a:t>Ø, </a:t>
            </a:r>
            <a:r>
              <a:rPr lang="en-US" sz="3200" dirty="0" smtClean="0">
                <a:solidFill>
                  <a:srgbClr val="4F81BD"/>
                </a:solidFill>
              </a:rPr>
              <a:t>a, aa, </a:t>
            </a:r>
            <a:r>
              <a:rPr lang="en-US" sz="3200" dirty="0" err="1" smtClean="0">
                <a:solidFill>
                  <a:srgbClr val="4F81BD"/>
                </a:solidFill>
              </a:rPr>
              <a:t>aaa</a:t>
            </a:r>
            <a:r>
              <a:rPr lang="en-US" sz="3200" dirty="0" smtClean="0">
                <a:solidFill>
                  <a:srgbClr val="4F81BD"/>
                </a:solidFill>
              </a:rPr>
              <a:t>, ab, </a:t>
            </a:r>
            <a:r>
              <a:rPr lang="en-US" sz="3200" dirty="0" err="1" smtClean="0">
                <a:solidFill>
                  <a:srgbClr val="4F81BD"/>
                </a:solidFill>
              </a:rPr>
              <a:t>aab</a:t>
            </a:r>
            <a:r>
              <a:rPr lang="en-US" sz="3200" dirty="0" smtClean="0">
                <a:solidFill>
                  <a:srgbClr val="4F81BD"/>
                </a:solidFill>
              </a:rPr>
              <a:t>, </a:t>
            </a:r>
            <a:r>
              <a:rPr lang="en-US" sz="3200" dirty="0" err="1" smtClean="0">
                <a:solidFill>
                  <a:srgbClr val="4F81BD"/>
                </a:solidFill>
              </a:rPr>
              <a:t>bbb</a:t>
            </a:r>
            <a:r>
              <a:rPr lang="en-US" sz="3200" dirty="0" smtClean="0">
                <a:solidFill>
                  <a:srgbClr val="4F81BD"/>
                </a:solidFill>
              </a:rPr>
              <a:t>, … } </a:t>
            </a:r>
            <a:endParaRPr lang="en-US" sz="32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59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245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Unstructured data contains important data for research</a:t>
            </a:r>
          </a:p>
          <a:p>
            <a:r>
              <a:rPr lang="en-US" dirty="0" smtClean="0"/>
              <a:t>Natural language processing is based on rigorous scientific theory</a:t>
            </a:r>
          </a:p>
          <a:p>
            <a:r>
              <a:rPr lang="en-US" dirty="0"/>
              <a:t>Natural language </a:t>
            </a:r>
            <a:r>
              <a:rPr lang="en-US" dirty="0" smtClean="0"/>
              <a:t>processing methods can exploit current methods in machine learning</a:t>
            </a:r>
          </a:p>
          <a:p>
            <a:r>
              <a:rPr lang="en-US" dirty="0" smtClean="0"/>
              <a:t>Complexity and validity are major challenges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1091321"/>
            <a:ext cx="4441371" cy="11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69576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Grammar Notation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Non-Terminal (Variable)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Can be further expanded by other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Grammar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accent1"/>
                </a:solidFill>
              </a:rPr>
              <a:t>X </a:t>
            </a:r>
            <a:r>
              <a:rPr lang="en-US" altLang="en-US" sz="24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 smtClean="0">
                <a:solidFill>
                  <a:schemeClr val="accent1"/>
                </a:solidFill>
              </a:rPr>
              <a:t> YZ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Terminal (Constant)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No further expansion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Lexical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Y </a:t>
            </a:r>
            <a:r>
              <a:rPr lang="en-US" altLang="en-US" sz="2400" dirty="0" smtClean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 smtClean="0">
                <a:solidFill>
                  <a:srgbClr val="4F81BD"/>
                </a:solidFill>
              </a:rPr>
              <a:t> b</a:t>
            </a:r>
            <a:endParaRPr lang="en-US" altLang="en-US" sz="2000" dirty="0">
              <a:solidFill>
                <a:srgbClr val="4F81BD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Start 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Special non-terminal that describes whole sequence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Null 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Special Terminal that represents empty (null)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4F81BD"/>
                </a:solidFill>
              </a:rPr>
              <a:t>Ø</a:t>
            </a:r>
            <a:endParaRPr lang="en-US" altLang="en-US" sz="2000" dirty="0" smtClean="0">
              <a:solidFill>
                <a:srgbClr val="4F81BD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77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Grammar Types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Regular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4F81BD"/>
                </a:solidFill>
              </a:rPr>
              <a:t>X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err="1" smtClean="0">
                <a:solidFill>
                  <a:srgbClr val="4F81BD"/>
                </a:solidFill>
              </a:rPr>
              <a:t>aY</a:t>
            </a:r>
            <a:endParaRPr lang="en-US" altLang="en-US" sz="2000" dirty="0">
              <a:solidFill>
                <a:srgbClr val="4F81B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X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smtClean="0">
                <a:solidFill>
                  <a:srgbClr val="4F81BD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Context Free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3"/>
                </a:solidFill>
              </a:rPr>
              <a:t>X </a:t>
            </a:r>
            <a:r>
              <a:rPr lang="en-US" altLang="en-US" sz="2000" dirty="0">
                <a:solidFill>
                  <a:schemeClr val="accent3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accent3"/>
                </a:solidFill>
              </a:rPr>
              <a:t> </a:t>
            </a:r>
            <a:r>
              <a:rPr lang="en-US" altLang="en-US" sz="2000" dirty="0" smtClean="0">
                <a:solidFill>
                  <a:schemeClr val="accent3"/>
                </a:solidFill>
              </a:rPr>
              <a:t>YZ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3"/>
                </a:solidFill>
              </a:rPr>
              <a:t>X </a:t>
            </a:r>
            <a:r>
              <a:rPr lang="en-US" altLang="en-US" sz="2000" dirty="0">
                <a:solidFill>
                  <a:schemeClr val="accent3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accent3"/>
                </a:solidFill>
              </a:rPr>
              <a:t> 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Context Sensitive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XY 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WZ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X 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YZ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X 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endParaRPr lang="en-US" alt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Unrestricted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6"/>
                </a:solidFill>
              </a:rPr>
              <a:t>XY </a:t>
            </a:r>
            <a:r>
              <a:rPr lang="en-US" altLang="en-US" sz="2000" dirty="0">
                <a:solidFill>
                  <a:schemeClr val="accent6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accent6"/>
                </a:solidFill>
              </a:rPr>
              <a:t> WZ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6"/>
                </a:solidFill>
              </a:rPr>
              <a:t>X </a:t>
            </a:r>
            <a:r>
              <a:rPr lang="en-US" altLang="en-US" sz="2000" dirty="0">
                <a:solidFill>
                  <a:schemeClr val="accent6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accent6"/>
                </a:solidFill>
              </a:rPr>
              <a:t> YZ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accent6"/>
                </a:solidFill>
              </a:rPr>
              <a:t>X </a:t>
            </a:r>
            <a:r>
              <a:rPr lang="en-US" altLang="en-US" sz="2000" dirty="0">
                <a:solidFill>
                  <a:schemeClr val="accent6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accent6"/>
                </a:solidFill>
              </a:rPr>
              <a:t> b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6"/>
                </a:solidFill>
              </a:rPr>
              <a:t>X </a:t>
            </a:r>
            <a:r>
              <a:rPr lang="en-US" altLang="en-US" sz="2000" dirty="0">
                <a:solidFill>
                  <a:schemeClr val="accent6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chemeClr val="accent6"/>
                </a:solidFill>
              </a:rPr>
              <a:t> </a:t>
            </a:r>
            <a:r>
              <a:rPr lang="en-US" altLang="en-US" sz="2000" dirty="0" err="1">
                <a:solidFill>
                  <a:schemeClr val="accent6"/>
                </a:solidFill>
              </a:rPr>
              <a:t>Ø</a:t>
            </a:r>
            <a:endParaRPr lang="en-US" altLang="en-US" sz="20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8666723"/>
              </p:ext>
            </p:extLst>
          </p:nvPr>
        </p:nvGraphicFramePr>
        <p:xfrm>
          <a:off x="2013857" y="1329021"/>
          <a:ext cx="7810940" cy="51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0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Regular Grammar / Language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S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smtClean="0">
                <a:solidFill>
                  <a:srgbClr val="4F81BD"/>
                </a:solidFill>
              </a:rPr>
              <a:t>A</a:t>
            </a:r>
            <a:endParaRPr lang="en-US" altLang="en-US" sz="2000" dirty="0">
              <a:solidFill>
                <a:srgbClr val="4F81B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A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err="1" smtClean="0">
                <a:solidFill>
                  <a:srgbClr val="4F81BD"/>
                </a:solidFill>
              </a:rPr>
              <a:t>aA</a:t>
            </a:r>
            <a:endParaRPr lang="en-US" altLang="en-US" sz="2000" dirty="0">
              <a:solidFill>
                <a:srgbClr val="4F81B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A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smtClean="0">
                <a:solidFill>
                  <a:srgbClr val="4F81BD"/>
                </a:solidFill>
              </a:rPr>
              <a:t>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A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smtClean="0">
                <a:solidFill>
                  <a:srgbClr val="4F81BD"/>
                </a:solidFill>
              </a:rPr>
              <a:t>B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B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err="1" smtClean="0">
                <a:solidFill>
                  <a:srgbClr val="4F81BD"/>
                </a:solidFill>
              </a:rPr>
              <a:t>aB</a:t>
            </a:r>
            <a:endParaRPr lang="en-US" altLang="en-US" sz="2000" dirty="0">
              <a:solidFill>
                <a:srgbClr val="4F81B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4F81BD"/>
                </a:solidFill>
              </a:rPr>
              <a:t>B </a:t>
            </a:r>
            <a:r>
              <a:rPr lang="en-US" altLang="en-US" sz="2000" dirty="0">
                <a:solidFill>
                  <a:srgbClr val="4F81BD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4F81BD"/>
                </a:solidFill>
              </a:rPr>
              <a:t> </a:t>
            </a:r>
            <a:r>
              <a:rPr lang="en-US" altLang="en-US" sz="2000" dirty="0" smtClean="0">
                <a:solidFill>
                  <a:srgbClr val="4F81BD"/>
                </a:solidFill>
              </a:rPr>
              <a:t>b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rgbClr val="4F81BD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What language does this grammar define?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Modeling Language Structure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Infinite number of potential sequences</a:t>
            </a:r>
          </a:p>
          <a:p>
            <a:pPr eaLnBrk="1" hangingPunct="1"/>
            <a:r>
              <a:rPr lang="en-US" altLang="en-US" sz="2800" dirty="0" smtClean="0"/>
              <a:t>Finite set of rules to describe them</a:t>
            </a:r>
          </a:p>
          <a:p>
            <a:pPr eaLnBrk="1" hangingPunct="1"/>
            <a:r>
              <a:rPr lang="en-US" altLang="en-US" sz="2800" dirty="0" smtClean="0"/>
              <a:t>Rules used in two ways:</a:t>
            </a:r>
          </a:p>
          <a:p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</a:rPr>
              <a:t>Parsing</a:t>
            </a:r>
            <a:r>
              <a:rPr lang="en-US" altLang="en-US" sz="2800" dirty="0" smtClean="0"/>
              <a:t>: </a:t>
            </a:r>
          </a:p>
          <a:p>
            <a:pPr lvl="1"/>
            <a:r>
              <a:rPr lang="en-US" altLang="en-US" sz="2400" dirty="0" smtClean="0"/>
              <a:t>Begin with a sequence</a:t>
            </a:r>
          </a:p>
          <a:p>
            <a:pPr lvl="1"/>
            <a:r>
              <a:rPr lang="en-US" altLang="en-US" sz="2400" dirty="0" smtClean="0"/>
              <a:t>Apply right hand side of rules </a:t>
            </a:r>
          </a:p>
          <a:p>
            <a:pPr lvl="1"/>
            <a:r>
              <a:rPr lang="en-US" altLang="en-US" sz="2400" dirty="0" smtClean="0"/>
              <a:t>Continue until we derive start symbol</a:t>
            </a:r>
          </a:p>
          <a:p>
            <a:r>
              <a:rPr lang="en-US" altLang="en-US" sz="2800" dirty="0" smtClean="0">
                <a:solidFill>
                  <a:srgbClr val="953735"/>
                </a:solidFill>
              </a:rPr>
              <a:t>Generation</a:t>
            </a:r>
            <a:r>
              <a:rPr lang="en-US" altLang="en-US" sz="2800" dirty="0" smtClean="0"/>
              <a:t>:</a:t>
            </a:r>
          </a:p>
          <a:p>
            <a:pPr lvl="1"/>
            <a:r>
              <a:rPr lang="en-US" altLang="en-US" sz="2400" dirty="0" smtClean="0"/>
              <a:t>Begin with the start </a:t>
            </a:r>
            <a:r>
              <a:rPr lang="en-US" altLang="en-US" sz="2400" dirty="0"/>
              <a:t>symbol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Apply left hand </a:t>
            </a:r>
            <a:r>
              <a:rPr lang="en-US" altLang="en-US" sz="2400" dirty="0"/>
              <a:t>side of rules </a:t>
            </a:r>
          </a:p>
          <a:p>
            <a:pPr lvl="1"/>
            <a:r>
              <a:rPr lang="en-US" altLang="en-US" sz="2400" dirty="0"/>
              <a:t>Continue </a:t>
            </a:r>
            <a:r>
              <a:rPr lang="en-US" altLang="en-US" sz="2400" dirty="0" smtClean="0"/>
              <a:t>until we produce a </a:t>
            </a:r>
            <a:r>
              <a:rPr lang="en-US" altLang="en-US" sz="2400" dirty="0"/>
              <a:t>sequence</a:t>
            </a:r>
          </a:p>
          <a:p>
            <a:pPr lvl="1"/>
            <a:endParaRPr lang="en-US" altLang="en-US" sz="2400" dirty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934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203053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88763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 smtClean="0"/>
              <a:t>Natural Language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1116414" y="5030913"/>
            <a:ext cx="13015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Phonemes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116414" y="4370513"/>
            <a:ext cx="148042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Morphemes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1116414" y="3727576"/>
            <a:ext cx="110735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Lexemes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116414" y="3013201"/>
            <a:ext cx="126514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Sentences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1116414" y="2413126"/>
            <a:ext cx="121517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Discourse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0A4E-25CD-4DAE-81B2-4384973B46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741220" y="5043556"/>
            <a:ext cx="21740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Elementary sounds</a:t>
            </a:r>
            <a:endParaRPr lang="en-US" sz="2000" dirty="0">
              <a:latin typeface="+mj-lt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741220" y="4383156"/>
            <a:ext cx="286639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Smallest units of meaning</a:t>
            </a:r>
            <a:endParaRPr lang="en-US" sz="2000" dirty="0">
              <a:latin typeface="+mj-lt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741220" y="3740219"/>
            <a:ext cx="335405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Intermediate units of meaning</a:t>
            </a:r>
            <a:endParaRPr lang="en-US" sz="2000" dirty="0">
              <a:latin typeface="+mj-lt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2741220" y="3025844"/>
            <a:ext cx="290143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Complete unit of meaning </a:t>
            </a:r>
            <a:endParaRPr lang="en-US" sz="2000" dirty="0">
              <a:latin typeface="+mj-lt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741220" y="2425769"/>
            <a:ext cx="314053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Basic unit of communication </a:t>
            </a:r>
            <a:endParaRPr lang="en-US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090" y="1593607"/>
            <a:ext cx="384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Sequences of Sequences</a:t>
            </a:r>
            <a:endParaRPr lang="en-US" sz="2400" b="1" dirty="0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095279" y="5062018"/>
            <a:ext cx="19801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~10</a:t>
            </a:r>
            <a:r>
              <a:rPr lang="en-US" altLang="en-US" sz="2000" baseline="30000" dirty="0"/>
              <a:t>2 </a:t>
            </a:r>
            <a:r>
              <a:rPr lang="en-US" altLang="en-US" sz="2000" baseline="30000" dirty="0" smtClean="0"/>
              <a:t>  </a:t>
            </a:r>
            <a:r>
              <a:rPr lang="en-US" sz="2000" dirty="0" smtClean="0">
                <a:latin typeface="+mj-lt"/>
              </a:rPr>
              <a:t>(45 English)</a:t>
            </a:r>
            <a:endParaRPr lang="en-US" sz="2000" dirty="0">
              <a:latin typeface="+mj-lt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6095279" y="4401618"/>
            <a:ext cx="65713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2000" dirty="0"/>
              <a:t>~</a:t>
            </a:r>
            <a:r>
              <a:rPr lang="en-US" altLang="en-US" sz="2000" dirty="0" smtClean="0"/>
              <a:t>10</a:t>
            </a:r>
            <a:r>
              <a:rPr lang="en-US" altLang="en-US" sz="2000" baseline="30000" dirty="0" smtClean="0"/>
              <a:t>3</a:t>
            </a:r>
            <a:endParaRPr lang="en-US" altLang="en-US" sz="2000" dirty="0"/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095279" y="3758681"/>
            <a:ext cx="65713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2000" dirty="0"/>
              <a:t>~</a:t>
            </a:r>
            <a:r>
              <a:rPr lang="en-US" altLang="en-US" sz="2000" dirty="0" smtClean="0"/>
              <a:t>10</a:t>
            </a:r>
            <a:r>
              <a:rPr lang="en-US" altLang="en-US" sz="2000" baseline="30000" dirty="0" smtClean="0"/>
              <a:t>5</a:t>
            </a:r>
            <a:endParaRPr lang="en-US" altLang="en-US" sz="2000" baseline="30000" dirty="0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6095279" y="3044306"/>
            <a:ext cx="438723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2800" dirty="0" smtClean="0">
                <a:sym typeface="Symbol" panose="05050102010706020507" pitchFamily="18" charset="2"/>
              </a:rPr>
              <a:t>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8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Research Areas </a:t>
            </a:r>
            <a:r>
              <a:rPr lang="en-US" dirty="0" smtClean="0"/>
              <a:t>in Linguistics 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823913" y="5413375"/>
            <a:ext cx="12214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Phonetics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823913" y="4752975"/>
            <a:ext cx="149307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Morphology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823913" y="4110038"/>
            <a:ext cx="158249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Lexicography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823913" y="3395663"/>
            <a:ext cx="89645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Syntax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823913" y="2795588"/>
            <a:ext cx="12657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Semantics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823913" y="2124075"/>
            <a:ext cx="135368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Pragmatics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2885156" y="5356330"/>
            <a:ext cx="4397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/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3642393" y="5356330"/>
            <a:ext cx="47769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/r/</a:t>
            </a:r>
          </a:p>
        </p:txBody>
      </p: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4456781" y="5356330"/>
            <a:ext cx="4905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/z/</a:t>
            </a:r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3128043" y="4711700"/>
            <a:ext cx="52899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+mj-lt"/>
              </a:rPr>
              <a:t>ear</a:t>
            </a:r>
          </a:p>
        </p:txBody>
      </p: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4499643" y="4711700"/>
            <a:ext cx="36157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-s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3347118" y="4081463"/>
            <a:ext cx="198549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ears: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noun,plural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3167731" y="5123736"/>
            <a:ext cx="249237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>
            <a:off x="3420143" y="5141199"/>
            <a:ext cx="420688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 flipH="1" flipV="1">
            <a:off x="4664743" y="5128499"/>
            <a:ext cx="3175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2" name="Line 18"/>
          <p:cNvSpPr>
            <a:spLocks noChangeShapeType="1"/>
          </p:cNvSpPr>
          <p:nvPr/>
        </p:nvSpPr>
        <p:spPr bwMode="auto">
          <a:xfrm flipV="1">
            <a:off x="3439193" y="4452938"/>
            <a:ext cx="487363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3" name="Line 19"/>
          <p:cNvSpPr>
            <a:spLocks noChangeShapeType="1"/>
          </p:cNvSpPr>
          <p:nvPr/>
        </p:nvSpPr>
        <p:spPr bwMode="auto">
          <a:xfrm>
            <a:off x="3918618" y="4452938"/>
            <a:ext cx="682625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3502693" y="350837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3389980" y="2809875"/>
            <a:ext cx="169597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Body 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Part: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ear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6" name="Rectangle 22"/>
          <p:cNvSpPr>
            <a:spLocks noChangeArrowheads="1"/>
          </p:cNvSpPr>
          <p:nvPr/>
        </p:nvSpPr>
        <p:spPr bwMode="auto">
          <a:xfrm>
            <a:off x="3347118" y="2124075"/>
            <a:ext cx="2602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Context: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Physical Exam</a:t>
            </a:r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6216524" y="5369030"/>
            <a:ext cx="95218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norm/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49" name="Rectangle 25"/>
          <p:cNvSpPr>
            <a:spLocks noChangeArrowheads="1"/>
          </p:cNvSpPr>
          <p:nvPr/>
        </p:nvSpPr>
        <p:spPr bwMode="auto">
          <a:xfrm rot="10800000">
            <a:off x="7708380" y="5462358"/>
            <a:ext cx="31035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e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50" name="Rectangle 26"/>
          <p:cNvSpPr>
            <a:spLocks noChangeArrowheads="1"/>
          </p:cNvSpPr>
          <p:nvPr/>
        </p:nvSpPr>
        <p:spPr bwMode="auto">
          <a:xfrm>
            <a:off x="7644482" y="5369030"/>
            <a:ext cx="77946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/  l/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51" name="Rectangle 27"/>
          <p:cNvSpPr>
            <a:spLocks noChangeArrowheads="1"/>
          </p:cNvSpPr>
          <p:nvPr/>
        </p:nvSpPr>
        <p:spPr bwMode="auto">
          <a:xfrm>
            <a:off x="6335587" y="4750596"/>
            <a:ext cx="74705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norm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52" name="Rectangle 28"/>
          <p:cNvSpPr>
            <a:spLocks noChangeArrowheads="1"/>
          </p:cNvSpPr>
          <p:nvPr/>
        </p:nvSpPr>
        <p:spPr bwMode="auto">
          <a:xfrm>
            <a:off x="6514180" y="4105275"/>
            <a:ext cx="138512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normal: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adj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53" name="Rectangle 29"/>
          <p:cNvSpPr>
            <a:spLocks noChangeArrowheads="1"/>
          </p:cNvSpPr>
          <p:nvPr/>
        </p:nvSpPr>
        <p:spPr bwMode="auto">
          <a:xfrm>
            <a:off x="3375693" y="3409950"/>
            <a:ext cx="97009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Subject</a:t>
            </a:r>
          </a:p>
        </p:txBody>
      </p:sp>
      <p:sp>
        <p:nvSpPr>
          <p:cNvPr id="231454" name="Rectangle 30"/>
          <p:cNvSpPr>
            <a:spLocks noChangeArrowheads="1"/>
          </p:cNvSpPr>
          <p:nvPr/>
        </p:nvSpPr>
        <p:spPr bwMode="auto">
          <a:xfrm>
            <a:off x="6476080" y="3452813"/>
            <a:ext cx="119584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+mj-lt"/>
              </a:rPr>
              <a:t>Predicate</a:t>
            </a:r>
          </a:p>
        </p:txBody>
      </p:sp>
      <p:sp>
        <p:nvSpPr>
          <p:cNvPr id="231455" name="Rectangle 31"/>
          <p:cNvSpPr>
            <a:spLocks noChangeArrowheads="1"/>
          </p:cNvSpPr>
          <p:nvPr/>
        </p:nvSpPr>
        <p:spPr bwMode="auto">
          <a:xfrm>
            <a:off x="6369050" y="2852738"/>
            <a:ext cx="20950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Condition: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normal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56" name="Line 32"/>
          <p:cNvSpPr>
            <a:spLocks noChangeShapeType="1"/>
          </p:cNvSpPr>
          <p:nvPr/>
        </p:nvSpPr>
        <p:spPr bwMode="auto">
          <a:xfrm flipV="1">
            <a:off x="6630068" y="5072856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58" name="Line 34"/>
          <p:cNvSpPr>
            <a:spLocks noChangeShapeType="1"/>
          </p:cNvSpPr>
          <p:nvPr/>
        </p:nvSpPr>
        <p:spPr bwMode="auto">
          <a:xfrm flipV="1">
            <a:off x="7109493" y="38227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59" name="Line 35"/>
          <p:cNvSpPr>
            <a:spLocks noChangeShapeType="1"/>
          </p:cNvSpPr>
          <p:nvPr/>
        </p:nvSpPr>
        <p:spPr bwMode="auto">
          <a:xfrm flipV="1">
            <a:off x="7109493" y="3179763"/>
            <a:ext cx="0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60" name="Line 36"/>
          <p:cNvSpPr>
            <a:spLocks noChangeShapeType="1"/>
          </p:cNvSpPr>
          <p:nvPr/>
        </p:nvSpPr>
        <p:spPr bwMode="auto">
          <a:xfrm flipV="1">
            <a:off x="3861468" y="3222625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61" name="Line 37"/>
          <p:cNvSpPr>
            <a:spLocks noChangeShapeType="1"/>
          </p:cNvSpPr>
          <p:nvPr/>
        </p:nvSpPr>
        <p:spPr bwMode="auto">
          <a:xfrm flipV="1">
            <a:off x="3861468" y="3822700"/>
            <a:ext cx="0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62" name="Line 38"/>
          <p:cNvSpPr>
            <a:spLocks noChangeShapeType="1"/>
          </p:cNvSpPr>
          <p:nvPr/>
        </p:nvSpPr>
        <p:spPr bwMode="auto">
          <a:xfrm flipV="1">
            <a:off x="3829718" y="2522538"/>
            <a:ext cx="801687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1463" name="Line 39"/>
          <p:cNvSpPr>
            <a:spLocks noChangeShapeType="1"/>
          </p:cNvSpPr>
          <p:nvPr/>
        </p:nvSpPr>
        <p:spPr bwMode="auto">
          <a:xfrm flipH="1" flipV="1">
            <a:off x="4632993" y="2519363"/>
            <a:ext cx="2497137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0A4E-25CD-4DAE-81B2-4384973B46F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7680488" y="4738557"/>
            <a:ext cx="44298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-al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6630068" y="4465638"/>
            <a:ext cx="487363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7109493" y="4465638"/>
            <a:ext cx="682625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V="1">
            <a:off x="7896893" y="5060950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56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Morphology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Roots, prefixes, suffixes</a:t>
            </a:r>
          </a:p>
          <a:p>
            <a:pPr eaLnBrk="1" hangingPunct="1"/>
            <a:r>
              <a:rPr lang="en-US" altLang="en-US" smtClean="0"/>
              <a:t>Free: </a:t>
            </a:r>
            <a:r>
              <a:rPr lang="en-US" altLang="en-US" smtClean="0">
                <a:solidFill>
                  <a:schemeClr val="hlink"/>
                </a:solidFill>
              </a:rPr>
              <a:t>arm</a:t>
            </a:r>
          </a:p>
          <a:p>
            <a:pPr eaLnBrk="1" hangingPunct="1"/>
            <a:r>
              <a:rPr lang="en-US" altLang="en-US" smtClean="0"/>
              <a:t>Bound: arm-</a:t>
            </a:r>
            <a:r>
              <a:rPr lang="en-US" altLang="en-US" smtClean="0">
                <a:solidFill>
                  <a:schemeClr val="hlink"/>
                </a:solidFill>
              </a:rPr>
              <a:t>s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hlink"/>
                </a:solidFill>
              </a:rPr>
              <a:t>dis</a:t>
            </a:r>
            <a:r>
              <a:rPr lang="en-US" altLang="en-US" smtClean="0"/>
              <a:t>-arm</a:t>
            </a:r>
          </a:p>
          <a:p>
            <a:pPr eaLnBrk="1" hangingPunct="1"/>
            <a:r>
              <a:rPr lang="en-US" altLang="en-US" smtClean="0"/>
              <a:t>Inflectional: big, bigg-</a:t>
            </a:r>
            <a:r>
              <a:rPr lang="en-US" altLang="en-US" smtClean="0">
                <a:solidFill>
                  <a:schemeClr val="hlink"/>
                </a:solidFill>
              </a:rPr>
              <a:t>er</a:t>
            </a:r>
            <a:r>
              <a:rPr lang="en-US" altLang="en-US" smtClean="0"/>
              <a:t>, bigg-</a:t>
            </a:r>
            <a:r>
              <a:rPr lang="en-US" altLang="en-US" smtClean="0">
                <a:solidFill>
                  <a:schemeClr val="hlink"/>
                </a:solidFill>
              </a:rPr>
              <a:t>est</a:t>
            </a:r>
          </a:p>
          <a:p>
            <a:pPr eaLnBrk="1" hangingPunct="1"/>
            <a:r>
              <a:rPr lang="en-US" altLang="en-US" smtClean="0"/>
              <a:t>Derivationional: judg-</a:t>
            </a:r>
            <a:r>
              <a:rPr lang="en-US" altLang="en-US" smtClean="0">
                <a:solidFill>
                  <a:schemeClr val="hlink"/>
                </a:solidFill>
              </a:rPr>
              <a:t>ment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hlink"/>
                </a:solidFill>
              </a:rPr>
              <a:t>re</a:t>
            </a:r>
            <a:r>
              <a:rPr lang="en-US" altLang="en-US" smtClean="0"/>
              <a:t>-activate</a:t>
            </a:r>
          </a:p>
          <a:p>
            <a:pPr eaLnBrk="1" hangingPunct="1"/>
            <a:r>
              <a:rPr lang="en-US" altLang="en-US" smtClean="0"/>
              <a:t>Compounds: bio-medic-al</a:t>
            </a:r>
          </a:p>
          <a:p>
            <a:pPr eaLnBrk="1" hangingPunct="1"/>
            <a:r>
              <a:rPr lang="en-US" altLang="en-US" smtClean="0"/>
              <a:t>Variants: wolf, wol</a:t>
            </a:r>
            <a:r>
              <a:rPr lang="en-US" altLang="en-US" smtClean="0">
                <a:solidFill>
                  <a:schemeClr val="hlink"/>
                </a:solidFill>
              </a:rPr>
              <a:t>v</a:t>
            </a:r>
            <a:r>
              <a:rPr lang="en-US" altLang="en-US" smtClean="0"/>
              <a:t>-es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13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553190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7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Lexicography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Parts of speech: </a:t>
            </a:r>
            <a:br>
              <a:rPr lang="en-US" altLang="en-US" sz="2800" smtClean="0"/>
            </a:br>
            <a:r>
              <a:rPr lang="en-US" altLang="en-US" sz="2800" smtClean="0"/>
              <a:t>noun, adjective, verb, preposition, adverb,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Subcategories: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number (leg, legs)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Person (I, you, he)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Case (I, me, my)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Tense, aspect, mood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Multiword lexemes: </a:t>
            </a:r>
            <a:br>
              <a:rPr lang="en-US" altLang="en-US" sz="2800" smtClean="0"/>
            </a:br>
            <a:r>
              <a:rPr lang="en-US" altLang="en-US" sz="2800" smtClean="0"/>
              <a:t>ad hoc, along with, follow up, on and off</a:t>
            </a:r>
          </a:p>
        </p:txBody>
      </p:sp>
    </p:spTree>
    <p:extLst>
      <p:ext uri="{BB962C8B-B14F-4D97-AF65-F5344CB8AC3E}">
        <p14:creationId xmlns:p14="http://schemas.microsoft.com/office/powerpoint/2010/main" val="17910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Syntax: Parts of Speech </a:t>
            </a:r>
          </a:p>
        </p:txBody>
      </p:sp>
      <p:graphicFrame>
        <p:nvGraphicFramePr>
          <p:cNvPr id="30003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5527882"/>
              </p:ext>
            </p:extLst>
          </p:nvPr>
        </p:nvGraphicFramePr>
        <p:xfrm>
          <a:off x="357188" y="1536700"/>
          <a:ext cx="8659812" cy="4935543"/>
        </p:xfrm>
        <a:graphic>
          <a:graphicData uri="http://schemas.openxmlformats.org/drawingml/2006/table">
            <a:tbl>
              <a:tblPr/>
              <a:tblGrid>
                <a:gridCol w="1643062"/>
                <a:gridCol w="896938"/>
                <a:gridCol w="3444875"/>
                <a:gridCol w="2674937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UMLS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Penn Tree Bank 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noun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NN, NNS, NNP, NNPS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Adjective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JJ, JJR, JJS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Adverb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RB, RBR, RBS, WRB, 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quickly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Pronoun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PRP, PRP$, WP, WP$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VB, VBD, VBG, VBN, VBP, VBZ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wrote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Determiner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DT, PDT, WDT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Conjunction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Auxiliary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VB, VBD, VBG, VBN, VBP, VBZ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Syntax: Context-Free Grammar (CFG)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715" y="1600202"/>
            <a:ext cx="2133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X </a:t>
            </a:r>
            <a:r>
              <a:rPr lang="en-US" altLang="en-US" sz="2800" dirty="0" smtClean="0">
                <a:sym typeface="Symbol" panose="05050102010706020507" pitchFamily="18" charset="2"/>
              </a:rPr>
              <a:t></a:t>
            </a:r>
            <a:r>
              <a:rPr lang="en-US" altLang="en-US" sz="2800" dirty="0" smtClean="0"/>
              <a:t> 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B</a:t>
            </a: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X </a:t>
            </a:r>
            <a:r>
              <a:rPr lang="en-US" altLang="en-US" sz="2800" dirty="0" smtClean="0">
                <a:sym typeface="Symbol" panose="05050102010706020507" pitchFamily="18" charset="2"/>
              </a:rPr>
              <a:t></a:t>
            </a:r>
            <a:r>
              <a:rPr lang="en-US" altLang="en-US" sz="2800" dirty="0" smtClean="0"/>
              <a:t> A B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B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aseline="-25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A X</a:t>
            </a:r>
            <a:r>
              <a:rPr lang="en-US" altLang="en-US" sz="28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A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aseline="-25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A X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Ø</a:t>
            </a:r>
            <a:endParaRPr lang="en-US" altLang="en-US" sz="2800" baseline="-25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baseline="-25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baseline="-250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38662" y="1600202"/>
            <a:ext cx="43592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X </a:t>
            </a:r>
            <a:r>
              <a:rPr lang="en-US" altLang="en-US" sz="2800" dirty="0" smtClean="0">
                <a:sym typeface="Symbol" panose="05050102010706020507" pitchFamily="18" charset="2"/>
              </a:rPr>
              <a:t></a:t>
            </a:r>
            <a:r>
              <a:rPr lang="en-US" altLang="en-US" sz="2800" dirty="0" smtClean="0"/>
              <a:t> A | B	alternative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X </a:t>
            </a:r>
            <a:r>
              <a:rPr lang="en-US" altLang="en-US" sz="2800" dirty="0" smtClean="0">
                <a:sym typeface="Symbol" panose="05050102010706020507" pitchFamily="18" charset="2"/>
              </a:rPr>
              <a:t></a:t>
            </a:r>
            <a:r>
              <a:rPr lang="en-US" altLang="en-US" sz="2800" dirty="0" smtClean="0"/>
              <a:t> [A] B</a:t>
            </a:r>
            <a:r>
              <a:rPr lang="en-US" altLang="en-US" sz="2800" dirty="0"/>
              <a:t>	</a:t>
            </a:r>
            <a:r>
              <a:rPr lang="en-US" altLang="en-US" sz="2800" dirty="0" smtClean="0"/>
              <a:t>optional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A</a:t>
            </a:r>
            <a:r>
              <a:rPr lang="en-US" alt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altLang="en-US" sz="2800" dirty="0">
                <a:sym typeface="Symbol" panose="05050102010706020507" pitchFamily="18" charset="2"/>
              </a:rPr>
              <a:t>	</a:t>
            </a:r>
            <a:r>
              <a:rPr lang="en-US" altLang="en-US" sz="2800" dirty="0" smtClean="0">
                <a:sym typeface="Symbol" panose="05050102010706020507" pitchFamily="18" charset="2"/>
              </a:rPr>
              <a:t>	</a:t>
            </a:r>
            <a:r>
              <a:rPr lang="en-US" altLang="en-US" sz="2800" dirty="0" smtClean="0"/>
              <a:t>one or more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X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A</a:t>
            </a:r>
            <a:r>
              <a:rPr lang="en-US" altLang="en-US" sz="2800" dirty="0" smtClean="0"/>
              <a:t>*		zero </a:t>
            </a:r>
            <a:r>
              <a:rPr lang="en-US" altLang="en-US" sz="2800" dirty="0"/>
              <a:t>or more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728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Syntax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4525"/>
            <a:ext cx="8299450" cy="4114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Grammar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smtClean="0"/>
              <a:t>S    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smtClean="0"/>
              <a:t>NP  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PRP | [DT] [VBN|VBG] (NN|NNS)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smtClean="0"/>
              <a:t>VP  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(VBZ|VBP|VBD) [VBN|VBG] [NP]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chemeClr val="tx2"/>
                </a:solidFill>
              </a:rPr>
              <a:t>Lexicon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DT  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a | the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PRP 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she | he | they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NN  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patient | physician | attending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NNS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patients | physicians | </a:t>
            </a:r>
            <a:r>
              <a:rPr lang="en-US" altLang="en-US" sz="2400" dirty="0" err="1" smtClean="0"/>
              <a:t>attendings</a:t>
            </a:r>
            <a:endParaRPr lang="en-US" alt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VDB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visited | treated | were | was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VBN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visited | treated | attended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VBG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visiting | treating | attending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VBZ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 is | has          </a:t>
            </a:r>
            <a:br>
              <a:rPr lang="en-US" altLang="en-US" sz="2400" dirty="0" smtClean="0"/>
            </a:br>
            <a:r>
              <a:rPr lang="en-US" altLang="en-US" sz="2400" dirty="0" smtClean="0"/>
              <a:t>VBP 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n-US" altLang="en-US" sz="2400" dirty="0" smtClean="0"/>
              <a:t>   are | have </a:t>
            </a:r>
          </a:p>
        </p:txBody>
      </p:sp>
    </p:spTree>
    <p:extLst>
      <p:ext uri="{BB962C8B-B14F-4D97-AF65-F5344CB8AC3E}">
        <p14:creationId xmlns:p14="http://schemas.microsoft.com/office/powerpoint/2010/main" val="11359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Lexical Ambiguity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846262" y="1830389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4F81BD"/>
                </a:solidFill>
              </a:rPr>
              <a:t>The physician is    an  attending</a:t>
            </a:r>
            <a:r>
              <a:rPr lang="en-US" altLang="en-US" dirty="0" smtClean="0">
                <a:solidFill>
                  <a:schemeClr val="folHlink"/>
                </a:solidFill>
              </a:rPr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DT  NN          VBZ DT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NN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accent1"/>
                </a:solidFill>
              </a:rPr>
              <a:t>The physician is    attending </a:t>
            </a:r>
            <a:r>
              <a:rPr lang="en-US" altLang="en-US" dirty="0" smtClean="0">
                <a:solidFill>
                  <a:schemeClr val="folHlink"/>
                </a:solidFill>
              </a:rPr>
              <a:t/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/>
              <a:t>DT  NN          VBZ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VBG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Syntactic Ambiguity</a:t>
            </a: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60587" y="1693863"/>
            <a:ext cx="4578350" cy="4114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chemeClr val="accent1"/>
                </a:solidFill>
              </a:rPr>
              <a:t>They are visiting physicians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PRP  VBP </a:t>
            </a:r>
            <a:r>
              <a:rPr lang="en-US" altLang="en-US" sz="2800" u="sng" dirty="0" smtClean="0"/>
              <a:t>VBG    NNS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PRP  </a:t>
            </a:r>
            <a:r>
              <a:rPr lang="en-US" altLang="en-US" sz="2800" u="sng" dirty="0" smtClean="0"/>
              <a:t>VBP </a:t>
            </a:r>
            <a:r>
              <a:rPr lang="en-US" alt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NP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PRP  VP 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rgbClr val="4F81BD"/>
                </a:solidFill>
              </a:rPr>
              <a:t>They are visiting physicians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PRP  VBP VBG    </a:t>
            </a:r>
            <a:r>
              <a:rPr lang="en-US" altLang="en-US" sz="2800" u="sng" dirty="0" smtClean="0"/>
              <a:t>NNS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PRP  </a:t>
            </a:r>
            <a:r>
              <a:rPr lang="en-US" altLang="en-US" sz="2800" u="sng" dirty="0" smtClean="0"/>
              <a:t>VBP VBG    NP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PRP  </a:t>
            </a: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</a:rPr>
              <a:t>VP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43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Syntax: Representing Structure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6750" y="4784486"/>
            <a:ext cx="4663480" cy="110807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[S [NP [PRP </a:t>
            </a:r>
            <a:r>
              <a:rPr lang="en-US" altLang="en-US" sz="2000" dirty="0" smtClean="0">
                <a:solidFill>
                  <a:schemeClr val="accent1"/>
                </a:solidFill>
              </a:rPr>
              <a:t>they</a:t>
            </a:r>
            <a:r>
              <a:rPr lang="en-US" altLang="en-US" sz="2000" dirty="0" smtClean="0"/>
              <a:t>]] </a:t>
            </a:r>
            <a:br>
              <a:rPr lang="en-US" altLang="en-US" sz="2000" dirty="0" smtClean="0"/>
            </a:br>
            <a:r>
              <a:rPr lang="en-US" altLang="en-US" sz="2000" dirty="0" smtClean="0"/>
              <a:t>    [VP [VBP </a:t>
            </a:r>
            <a:r>
              <a:rPr lang="en-US" altLang="en-US" sz="2000" dirty="0" smtClean="0">
                <a:solidFill>
                  <a:srgbClr val="4F81BD"/>
                </a:solidFill>
              </a:rPr>
              <a:t>are</a:t>
            </a:r>
            <a:r>
              <a:rPr lang="en-US" altLang="en-US" sz="2000" dirty="0" smtClean="0"/>
              <a:t>] </a:t>
            </a:r>
            <a:br>
              <a:rPr lang="en-US" altLang="en-US" sz="2000" dirty="0" smtClean="0"/>
            </a:br>
            <a:r>
              <a:rPr lang="en-US" altLang="en-US" sz="2000" dirty="0" smtClean="0"/>
              <a:t>          [NP [VBG </a:t>
            </a:r>
            <a:r>
              <a:rPr lang="en-US" altLang="en-US" sz="2000" dirty="0" smtClean="0">
                <a:solidFill>
                  <a:srgbClr val="4F81BD"/>
                </a:solidFill>
              </a:rPr>
              <a:t>visiting</a:t>
            </a:r>
            <a:r>
              <a:rPr lang="en-US" altLang="en-US" sz="2000" dirty="0" smtClean="0"/>
              <a:t>] [NNS </a:t>
            </a:r>
            <a:r>
              <a:rPr lang="en-US" altLang="en-US" sz="2000" dirty="0" smtClean="0">
                <a:solidFill>
                  <a:srgbClr val="4F81BD"/>
                </a:solidFill>
              </a:rPr>
              <a:t>physicians</a:t>
            </a:r>
            <a:r>
              <a:rPr lang="en-US" altLang="en-US" sz="2000" dirty="0" smtClean="0"/>
              <a:t>]] ]]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56819" y="3096973"/>
            <a:ext cx="817562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9708" y="3111264"/>
            <a:ext cx="596500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89747" y="3651014"/>
            <a:ext cx="877486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visiting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11688" y="3651014"/>
            <a:ext cx="1160860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physicians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30536" y="1535667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8178" y="2046842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01068" y="3096973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VBG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64696" y="3096973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NNS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30536" y="2046842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178" y="2587386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PRP</a:t>
            </a:r>
            <a:endParaRPr lang="en-US" dirty="0"/>
          </a:p>
        </p:txBody>
      </p:sp>
      <p:cxnSp>
        <p:nvCxnSpPr>
          <p:cNvPr id="7" name="Straight Connector 6"/>
          <p:cNvCxnSpPr>
            <a:stCxn id="12" idx="0"/>
            <a:endCxn id="11" idx="2"/>
          </p:cNvCxnSpPr>
          <p:nvPr/>
        </p:nvCxnSpPr>
        <p:spPr>
          <a:xfrm flipV="1">
            <a:off x="965600" y="1892854"/>
            <a:ext cx="792358" cy="1539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0"/>
            <a:endCxn id="11" idx="2"/>
          </p:cNvCxnSpPr>
          <p:nvPr/>
        </p:nvCxnSpPr>
        <p:spPr>
          <a:xfrm flipV="1">
            <a:off x="1757958" y="1892854"/>
            <a:ext cx="0" cy="1539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6" idx="0"/>
          </p:cNvCxnSpPr>
          <p:nvPr/>
        </p:nvCxnSpPr>
        <p:spPr>
          <a:xfrm>
            <a:off x="965600" y="2404029"/>
            <a:ext cx="0" cy="1833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2"/>
            <a:endCxn id="35" idx="0"/>
          </p:cNvCxnSpPr>
          <p:nvPr/>
        </p:nvCxnSpPr>
        <p:spPr>
          <a:xfrm>
            <a:off x="1757958" y="2404029"/>
            <a:ext cx="0" cy="1833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2"/>
            <a:endCxn id="38" idx="0"/>
          </p:cNvCxnSpPr>
          <p:nvPr/>
        </p:nvCxnSpPr>
        <p:spPr>
          <a:xfrm>
            <a:off x="1757958" y="2404029"/>
            <a:ext cx="1179316" cy="154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430536" y="2587386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VBP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09852" y="2558810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41" name="Straight Connector 40"/>
          <p:cNvCxnSpPr>
            <a:stCxn id="13" idx="0"/>
            <a:endCxn id="38" idx="2"/>
          </p:cNvCxnSpPr>
          <p:nvPr/>
        </p:nvCxnSpPr>
        <p:spPr>
          <a:xfrm flipV="1">
            <a:off x="2528490" y="2915997"/>
            <a:ext cx="408784" cy="1809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0"/>
            <a:endCxn id="38" idx="2"/>
          </p:cNvCxnSpPr>
          <p:nvPr/>
        </p:nvCxnSpPr>
        <p:spPr>
          <a:xfrm flipH="1" flipV="1">
            <a:off x="2937274" y="2915997"/>
            <a:ext cx="654844" cy="1809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2"/>
            <a:endCxn id="3" idx="0"/>
          </p:cNvCxnSpPr>
          <p:nvPr/>
        </p:nvCxnSpPr>
        <p:spPr>
          <a:xfrm>
            <a:off x="965600" y="2944573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0"/>
            <a:endCxn id="14" idx="2"/>
          </p:cNvCxnSpPr>
          <p:nvPr/>
        </p:nvCxnSpPr>
        <p:spPr>
          <a:xfrm flipV="1">
            <a:off x="3592118" y="3454160"/>
            <a:ext cx="0" cy="1968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" idx="0"/>
            <a:endCxn id="13" idx="2"/>
          </p:cNvCxnSpPr>
          <p:nvPr/>
        </p:nvCxnSpPr>
        <p:spPr>
          <a:xfrm flipV="1">
            <a:off x="2528490" y="3454160"/>
            <a:ext cx="0" cy="1968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8" idx="0"/>
            <a:endCxn id="35" idx="2"/>
          </p:cNvCxnSpPr>
          <p:nvPr/>
        </p:nvCxnSpPr>
        <p:spPr>
          <a:xfrm flipV="1">
            <a:off x="1757958" y="2944573"/>
            <a:ext cx="0" cy="16669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193907" y="3104910"/>
            <a:ext cx="817562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6096796" y="3104910"/>
            <a:ext cx="596500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838156" y="3104910"/>
            <a:ext cx="877486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visiting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555112" y="3674827"/>
            <a:ext cx="1160860" cy="357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physicians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6067624" y="1543604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5275266" y="2054779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949477" y="2595323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VBG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7808120" y="3104910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NNS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067624" y="2054779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5275266" y="2595323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PRP</a:t>
            </a:r>
            <a:endParaRPr lang="en-US" dirty="0"/>
          </a:p>
        </p:txBody>
      </p:sp>
      <p:cxnSp>
        <p:nvCxnSpPr>
          <p:cNvPr id="107" name="Straight Connector 106"/>
          <p:cNvCxnSpPr>
            <a:stCxn id="102" idx="0"/>
            <a:endCxn id="101" idx="2"/>
          </p:cNvCxnSpPr>
          <p:nvPr/>
        </p:nvCxnSpPr>
        <p:spPr>
          <a:xfrm flipV="1">
            <a:off x="5602688" y="1900791"/>
            <a:ext cx="792358" cy="1539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5" idx="0"/>
            <a:endCxn id="101" idx="2"/>
          </p:cNvCxnSpPr>
          <p:nvPr/>
        </p:nvCxnSpPr>
        <p:spPr>
          <a:xfrm flipV="1">
            <a:off x="6395046" y="1900791"/>
            <a:ext cx="0" cy="1539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2"/>
            <a:endCxn id="106" idx="0"/>
          </p:cNvCxnSpPr>
          <p:nvPr/>
        </p:nvCxnSpPr>
        <p:spPr>
          <a:xfrm>
            <a:off x="5602688" y="2411966"/>
            <a:ext cx="0" cy="1833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5" idx="2"/>
            <a:endCxn id="112" idx="0"/>
          </p:cNvCxnSpPr>
          <p:nvPr/>
        </p:nvCxnSpPr>
        <p:spPr>
          <a:xfrm>
            <a:off x="6395046" y="2411966"/>
            <a:ext cx="0" cy="1833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5" idx="2"/>
            <a:endCxn id="113" idx="0"/>
          </p:cNvCxnSpPr>
          <p:nvPr/>
        </p:nvCxnSpPr>
        <p:spPr>
          <a:xfrm>
            <a:off x="6395046" y="2411966"/>
            <a:ext cx="1740496" cy="1833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067624" y="2595323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VBP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7808120" y="2595323"/>
            <a:ext cx="654844" cy="357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114" name="Straight Connector 113"/>
          <p:cNvCxnSpPr>
            <a:stCxn id="103" idx="0"/>
            <a:endCxn id="105" idx="2"/>
          </p:cNvCxnSpPr>
          <p:nvPr/>
        </p:nvCxnSpPr>
        <p:spPr>
          <a:xfrm flipH="1" flipV="1">
            <a:off x="6395046" y="2411966"/>
            <a:ext cx="881853" cy="1833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0"/>
            <a:endCxn id="113" idx="2"/>
          </p:cNvCxnSpPr>
          <p:nvPr/>
        </p:nvCxnSpPr>
        <p:spPr>
          <a:xfrm flipV="1">
            <a:off x="8135542" y="295251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6" idx="2"/>
            <a:endCxn id="97" idx="0"/>
          </p:cNvCxnSpPr>
          <p:nvPr/>
        </p:nvCxnSpPr>
        <p:spPr>
          <a:xfrm>
            <a:off x="5602688" y="295251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0" idx="0"/>
            <a:endCxn id="104" idx="2"/>
          </p:cNvCxnSpPr>
          <p:nvPr/>
        </p:nvCxnSpPr>
        <p:spPr>
          <a:xfrm flipV="1">
            <a:off x="8135542" y="3462097"/>
            <a:ext cx="0" cy="2127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99" idx="0"/>
            <a:endCxn id="103" idx="2"/>
          </p:cNvCxnSpPr>
          <p:nvPr/>
        </p:nvCxnSpPr>
        <p:spPr>
          <a:xfrm flipV="1">
            <a:off x="7276899" y="295251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8" idx="0"/>
            <a:endCxn id="112" idx="2"/>
          </p:cNvCxnSpPr>
          <p:nvPr/>
        </p:nvCxnSpPr>
        <p:spPr>
          <a:xfrm flipV="1">
            <a:off x="6395046" y="295251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027"/>
          <p:cNvSpPr txBox="1">
            <a:spLocks noChangeArrowheads="1"/>
          </p:cNvSpPr>
          <p:nvPr/>
        </p:nvSpPr>
        <p:spPr>
          <a:xfrm>
            <a:off x="5300070" y="4784486"/>
            <a:ext cx="3509566" cy="110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 smtClean="0"/>
              <a:t>[S [NP [PRP </a:t>
            </a:r>
            <a:r>
              <a:rPr lang="en-US" altLang="en-US" sz="2000" dirty="0" smtClean="0">
                <a:solidFill>
                  <a:srgbClr val="4F81BD"/>
                </a:solidFill>
              </a:rPr>
              <a:t>they</a:t>
            </a:r>
            <a:r>
              <a:rPr lang="en-US" altLang="en-US" sz="2000" dirty="0" smtClean="0"/>
              <a:t>]] </a:t>
            </a:r>
            <a:br>
              <a:rPr lang="en-US" altLang="en-US" sz="2000" dirty="0" smtClean="0"/>
            </a:br>
            <a:r>
              <a:rPr lang="en-US" altLang="en-US" sz="2000" dirty="0" smtClean="0"/>
              <a:t>    [VP [VBP </a:t>
            </a:r>
            <a:r>
              <a:rPr lang="en-US" altLang="en-US" sz="2000" dirty="0" smtClean="0">
                <a:solidFill>
                  <a:srgbClr val="4F81BD"/>
                </a:solidFill>
              </a:rPr>
              <a:t>are</a:t>
            </a:r>
            <a:r>
              <a:rPr lang="en-US" altLang="en-US" sz="2000" dirty="0" smtClean="0"/>
              <a:t>] [VBG </a:t>
            </a:r>
            <a:r>
              <a:rPr lang="en-US" altLang="en-US" sz="2000" dirty="0" smtClean="0">
                <a:solidFill>
                  <a:srgbClr val="4F81BD"/>
                </a:solidFill>
              </a:rPr>
              <a:t>visiting</a:t>
            </a:r>
            <a:r>
              <a:rPr lang="en-US" altLang="en-US" sz="2000" dirty="0" smtClean="0"/>
              <a:t>] </a:t>
            </a:r>
            <a:br>
              <a:rPr lang="en-US" altLang="en-US" sz="2000" dirty="0" smtClean="0"/>
            </a:br>
            <a:r>
              <a:rPr lang="en-US" altLang="en-US" sz="2000" dirty="0" smtClean="0"/>
              <a:t>          [NP [NNS </a:t>
            </a:r>
            <a:r>
              <a:rPr lang="en-US" altLang="en-US" sz="2000" dirty="0" smtClean="0">
                <a:solidFill>
                  <a:srgbClr val="4F81BD"/>
                </a:solidFill>
              </a:rPr>
              <a:t>physicians</a:t>
            </a:r>
            <a:r>
              <a:rPr lang="en-US" altLang="en-US" sz="2000" dirty="0" smtClean="0"/>
              <a:t>]]    ]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3383261" y="2010884"/>
            <a:ext cx="157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Parse Tree</a:t>
            </a:r>
            <a:endParaRPr lang="en-US" sz="24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3113386" y="5942823"/>
            <a:ext cx="271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Labeled Bracketing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09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Pragmatics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Contextual meaning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953735"/>
                </a:solidFill>
              </a:rPr>
              <a:t>Mass</a:t>
            </a:r>
            <a:r>
              <a:rPr lang="en-US" altLang="en-US" sz="2000" dirty="0" smtClean="0"/>
              <a:t>: mammography (breast mass), radiology (mass in lung)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953735"/>
                </a:solidFill>
              </a:rPr>
              <a:t>Drinks heavily</a:t>
            </a:r>
            <a:r>
              <a:rPr lang="en-US" altLang="en-US" sz="2000" dirty="0" smtClean="0"/>
              <a:t>: healthcare (alcohol)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Coherence (connectedness of sentences)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Referential expressions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Pronouns (he, it), there, tomorrow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953735"/>
                </a:solidFill>
              </a:rPr>
              <a:t>An infiltrate was noted in right upper lobe; </a:t>
            </a:r>
            <a:br>
              <a:rPr lang="en-US" altLang="en-US" sz="2000" dirty="0" smtClean="0">
                <a:solidFill>
                  <a:srgbClr val="953735"/>
                </a:solidFill>
              </a:rPr>
            </a:br>
            <a:r>
              <a:rPr lang="en-US" altLang="en-US" sz="2000" dirty="0" smtClean="0">
                <a:solidFill>
                  <a:srgbClr val="953735"/>
                </a:solidFill>
              </a:rPr>
              <a:t>it was patchy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Discourse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Relation of events in time (narrative)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Rhetorical relations of statements (argument) </a:t>
            </a:r>
          </a:p>
        </p:txBody>
      </p:sp>
    </p:spTree>
    <p:extLst>
      <p:ext uri="{BB962C8B-B14F-4D97-AF65-F5344CB8AC3E}">
        <p14:creationId xmlns:p14="http://schemas.microsoft.com/office/powerpoint/2010/main" val="12519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959454"/>
            <a:ext cx="4234419" cy="29062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0800000">
            <a:off x="1805164" y="4961053"/>
            <a:ext cx="1208314" cy="707572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3417991" y="1842292"/>
            <a:ext cx="1208314" cy="707572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 flipH="1">
            <a:off x="1028339" y="1874379"/>
            <a:ext cx="1208314" cy="70757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06" y="2635886"/>
            <a:ext cx="2830286" cy="2842921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6712516" y="4479693"/>
            <a:ext cx="874466" cy="827315"/>
          </a:xfrm>
          <a:prstGeom prst="ca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>
            <a:off x="5931932" y="3334321"/>
            <a:ext cx="666753" cy="892629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7393296" y="3094734"/>
            <a:ext cx="863519" cy="838199"/>
          </a:xfrm>
          <a:prstGeom prst="cub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55726" y="2351262"/>
            <a:ext cx="3887071" cy="10545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05163" y="2478329"/>
            <a:ext cx="4348874" cy="12908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658877" y="4925385"/>
            <a:ext cx="4426342" cy="4934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897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Professional Language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39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</a:t>
            </a:r>
            <a:r>
              <a:rPr lang="en-US" altLang="en-US" dirty="0" smtClean="0"/>
              <a:t>edical Morphology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Rich Morphology (neoclassical compounds)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Hydr-oxy-nitro-di-hydro-thym-ine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Hepatico-cholangio-jejuno-stom-y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Chole-docho-tom-y</a:t>
            </a:r>
          </a:p>
          <a:p>
            <a:pPr eaLnBrk="1" hangingPunct="1"/>
            <a:r>
              <a:rPr lang="en-US" altLang="en-US" sz="2400" smtClean="0"/>
              <a:t>Abbreviations</a:t>
            </a:r>
          </a:p>
          <a:p>
            <a:pPr lvl="1" eaLnBrk="1" hangingPunct="1"/>
            <a:r>
              <a:rPr lang="en-US" altLang="en-US" sz="2400" smtClean="0"/>
              <a:t>ASA  b.i.d.  F/U </a:t>
            </a:r>
          </a:p>
          <a:p>
            <a:pPr eaLnBrk="1" hangingPunct="1"/>
            <a:r>
              <a:rPr lang="en-US" altLang="en-US" sz="2400" smtClean="0"/>
              <a:t>Symbols</a:t>
            </a:r>
          </a:p>
          <a:p>
            <a:pPr eaLnBrk="1" hangingPunct="1"/>
            <a:r>
              <a:rPr lang="en-US" altLang="en-US" sz="2400" smtClean="0"/>
              <a:t>Punctuation</a:t>
            </a:r>
          </a:p>
          <a:p>
            <a:pPr lvl="1" eaLnBrk="1" hangingPunct="1"/>
            <a:r>
              <a:rPr lang="en-US" altLang="en-US" sz="2000" smtClean="0"/>
              <a:t>1./0.4     1-2+  1.2x10(6)    0.25/day  72-year-old  </a:t>
            </a:r>
            <a:br>
              <a:rPr lang="en-US" altLang="en-US" sz="2000" smtClean="0"/>
            </a:br>
            <a:r>
              <a:rPr lang="en-US" altLang="en-US" sz="2000" smtClean="0"/>
              <a:t>II-III/VI   P&amp;S  $100-$200   ?ischemia  </a:t>
            </a:r>
          </a:p>
          <a:p>
            <a:pPr lvl="1" eaLnBrk="1" hangingPunct="1"/>
            <a:endParaRPr lang="en-US" altLang="en-US" sz="2400" smtClean="0"/>
          </a:p>
        </p:txBody>
      </p:sp>
      <p:pic>
        <p:nvPicPr>
          <p:cNvPr id="37892" name="Picture 4" descr="medical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155950"/>
            <a:ext cx="29908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831134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</a:t>
            </a:r>
            <a:r>
              <a:rPr lang="en-US" altLang="en-US" dirty="0" smtClean="0"/>
              <a:t>edical Syntax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Abundance of nouns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Relatively few verbs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Multiword lexemes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Congestive heart failure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Diabetes mellitus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ALL1-fused gene from chromsome 1q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Frequent use of passive and nominalizations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Telegraphic Syntax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 cough worsened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Cough worsened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Cough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5155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Medical Syntax: Annotation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69225" cy="411321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We added Neurontin towards the end of her hospitalization (beginning 10/26) to help with mood instability and anxiety, which she tolerated despite some initial complaints of nausea.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We/PRP added/VBD Neurontin/NNP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towards/IN the/DT end/NN of/IN her/PRP$ hospitalization/NN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(/(   beginning/VBG 10/CD //SYM 26/CD )/)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to/TO help/VB with/IN mood/NN instability/NN and/CC anxiety/NN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,/, which/WDT she/PRP tolerated/VBD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despite/IN some/DT initial/JJ complaints/NNS of/IN nausea/NN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./. </a:t>
            </a:r>
          </a:p>
        </p:txBody>
      </p:sp>
    </p:spTree>
    <p:extLst>
      <p:ext uri="{BB962C8B-B14F-4D97-AF65-F5344CB8AC3E}">
        <p14:creationId xmlns:p14="http://schemas.microsoft.com/office/powerpoint/2010/main" val="5388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Medical Syntax: Phrases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636716"/>
            <a:ext cx="8583613" cy="374490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Noun phrase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	some initial complaints of nausea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Verb phrase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	to help with instability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Adjective phrase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somewhat unstable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Adverbial phrase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more recently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Prepositional phrase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towards the end of her hospitalization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Sentence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		We added Neurontin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Subordinate Clause</a:t>
            </a:r>
            <a:r>
              <a:rPr lang="en-US" altLang="en-US" sz="2400" dirty="0" smtClean="0"/>
              <a:t>		although she complained of nausea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Relative clause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which she tolerated </a:t>
            </a:r>
          </a:p>
        </p:txBody>
      </p:sp>
    </p:spTree>
    <p:extLst>
      <p:ext uri="{BB962C8B-B14F-4D97-AF65-F5344CB8AC3E}">
        <p14:creationId xmlns:p14="http://schemas.microsoft.com/office/powerpoint/2010/main" val="1877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Discourse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History of present illness: this is the </a:t>
            </a:r>
            <a:r>
              <a:rPr lang="en-US" sz="2400" dirty="0">
                <a:solidFill>
                  <a:schemeClr val="hlink"/>
                </a:solidFill>
              </a:rPr>
              <a:t>second hospital admission</a:t>
            </a:r>
            <a:r>
              <a:rPr lang="en-US" sz="2400" dirty="0"/>
              <a:t> for this </a:t>
            </a:r>
            <a:r>
              <a:rPr lang="en-US" sz="2400" dirty="0">
                <a:solidFill>
                  <a:schemeClr val="hlink"/>
                </a:solidFill>
              </a:rPr>
              <a:t>one year, nine month old </a:t>
            </a:r>
            <a:r>
              <a:rPr lang="en-US" sz="2400" dirty="0"/>
              <a:t>male with a </a:t>
            </a:r>
            <a:r>
              <a:rPr lang="en-US" sz="2400" dirty="0">
                <a:solidFill>
                  <a:schemeClr val="hlink"/>
                </a:solidFill>
              </a:rPr>
              <a:t>history</a:t>
            </a:r>
            <a:r>
              <a:rPr lang="en-US" sz="2400" dirty="0"/>
              <a:t> of asthma / bronchiolitis. </a:t>
            </a:r>
            <a:r>
              <a:rPr lang="en-US" sz="2400" dirty="0">
                <a:solidFill>
                  <a:schemeClr val="hlink"/>
                </a:solidFill>
              </a:rPr>
              <a:t>Last hospitalized one year ago</a:t>
            </a:r>
            <a:r>
              <a:rPr lang="en-US" sz="2400" dirty="0"/>
              <a:t>. Went to intensive care unit, was on c-pap, not intubated. On Albuterol nebulization at home </a:t>
            </a:r>
            <a:r>
              <a:rPr lang="en-US" sz="2400" dirty="0">
                <a:solidFill>
                  <a:schemeClr val="hlink"/>
                </a:solidFill>
              </a:rPr>
              <a:t>status post </a:t>
            </a:r>
            <a:r>
              <a:rPr lang="en-US" sz="2400" dirty="0"/>
              <a:t>Prednisone course given </a:t>
            </a:r>
            <a:r>
              <a:rPr lang="en-US" sz="2400" dirty="0">
                <a:solidFill>
                  <a:schemeClr val="hlink"/>
                </a:solidFill>
              </a:rPr>
              <a:t>two weeks ago </a:t>
            </a:r>
            <a:r>
              <a:rPr lang="en-US" sz="2400" dirty="0"/>
              <a:t>with improvement, </a:t>
            </a:r>
            <a:r>
              <a:rPr lang="en-US" sz="2400" dirty="0">
                <a:solidFill>
                  <a:schemeClr val="hlink"/>
                </a:solidFill>
              </a:rPr>
              <a:t>then two days ago again </a:t>
            </a:r>
            <a:r>
              <a:rPr lang="en-US" sz="2400" dirty="0"/>
              <a:t>developed increased coughing </a:t>
            </a:r>
            <a:r>
              <a:rPr lang="en-US" sz="2400" dirty="0">
                <a:solidFill>
                  <a:schemeClr val="hlink"/>
                </a:solidFill>
              </a:rPr>
              <a:t>times three days</a:t>
            </a:r>
            <a:r>
              <a:rPr lang="en-US" sz="2400" dirty="0"/>
              <a:t>, fever </a:t>
            </a:r>
            <a:r>
              <a:rPr lang="en-US" sz="2400" dirty="0">
                <a:solidFill>
                  <a:schemeClr val="hlink"/>
                </a:solidFill>
              </a:rPr>
              <a:t>times three days </a:t>
            </a:r>
            <a:r>
              <a:rPr lang="en-US" sz="2400" dirty="0"/>
              <a:t>up to 103, rhinorrhea </a:t>
            </a:r>
            <a:r>
              <a:rPr lang="en-US" sz="2400" dirty="0">
                <a:solidFill>
                  <a:schemeClr val="hlink"/>
                </a:solidFill>
              </a:rPr>
              <a:t>times two days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hlink"/>
                </a:solidFill>
              </a:rPr>
              <a:t>post </a:t>
            </a:r>
            <a:r>
              <a:rPr lang="en-US" sz="2400" dirty="0" err="1"/>
              <a:t>tussive</a:t>
            </a:r>
            <a:r>
              <a:rPr lang="en-US" sz="2400" dirty="0"/>
              <a:t> emesis </a:t>
            </a:r>
            <a:r>
              <a:rPr lang="en-US" sz="2400" dirty="0">
                <a:solidFill>
                  <a:schemeClr val="hlink"/>
                </a:solidFill>
              </a:rPr>
              <a:t>times five </a:t>
            </a:r>
            <a:r>
              <a:rPr lang="en-US" sz="2400" dirty="0"/>
              <a:t>and decreased </a:t>
            </a:r>
            <a:r>
              <a:rPr lang="en-US" sz="2400" dirty="0" err="1"/>
              <a:t>p.o.</a:t>
            </a:r>
            <a:r>
              <a:rPr lang="en-US" sz="2400" dirty="0"/>
              <a:t> intake </a:t>
            </a:r>
            <a:r>
              <a:rPr lang="en-US" sz="2400" dirty="0">
                <a:solidFill>
                  <a:schemeClr val="hlink"/>
                </a:solidFill>
              </a:rPr>
              <a:t>times one day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0A4E-25CD-4DAE-81B2-4384973B46F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Discourse Representation</a:t>
            </a:r>
            <a:endParaRPr lang="en-US" dirty="0"/>
          </a:p>
        </p:txBody>
      </p:sp>
      <p:graphicFrame>
        <p:nvGraphicFramePr>
          <p:cNvPr id="287847" name="Group 10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062038" y="1447800"/>
          <a:ext cx="7769225" cy="5027613"/>
        </p:xfrm>
        <a:graphic>
          <a:graphicData uri="http://schemas.openxmlformats.org/drawingml/2006/table">
            <a:tbl>
              <a:tblPr/>
              <a:tblGrid>
                <a:gridCol w="3884612"/>
                <a:gridCol w="388461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Time before Now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Birth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year, 9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asthma / bronchiolitis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 1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admission to ICU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Prednisone course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weeks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Improved condition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 2 weeks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Albuterol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 2 weeks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post tussive emesis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coughing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decreased p.o.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6BFE-6691-4EDE-8681-704EB5678FF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</a:t>
            </a:r>
            <a:r>
              <a:rPr lang="en-US" dirty="0" err="1" smtClean="0"/>
              <a:t>Coreference</a:t>
            </a:r>
            <a:endParaRPr lang="en-US" dirty="0"/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hlink"/>
                </a:solidFill>
              </a:rPr>
              <a:t>Patient</a:t>
            </a:r>
            <a:r>
              <a:rPr lang="en-US" sz="2800" dirty="0"/>
              <a:t> was admitted to the </a:t>
            </a:r>
            <a:r>
              <a:rPr lang="en-US" sz="2800" dirty="0">
                <a:solidFill>
                  <a:schemeClr val="accent2"/>
                </a:solidFill>
              </a:rPr>
              <a:t>surgery service </a:t>
            </a:r>
            <a:r>
              <a:rPr lang="en-US" sz="2800" dirty="0"/>
              <a:t>under the care of Dr. </a:t>
            </a:r>
            <a:r>
              <a:rPr lang="en-US" sz="2800" dirty="0" err="1"/>
              <a:t>Smythe</a:t>
            </a:r>
            <a:r>
              <a:rPr lang="en-US" sz="2800" dirty="0"/>
              <a:t> for </a:t>
            </a:r>
            <a:r>
              <a:rPr lang="en-US" sz="2800" dirty="0">
                <a:solidFill>
                  <a:schemeClr val="accent3"/>
                </a:solidFill>
              </a:rPr>
              <a:t>cellulitis </a:t>
            </a:r>
            <a:r>
              <a:rPr lang="en-US" sz="2800" dirty="0"/>
              <a:t>of </a:t>
            </a:r>
            <a:r>
              <a:rPr lang="en-US" sz="2800" dirty="0">
                <a:solidFill>
                  <a:schemeClr val="hlink"/>
                </a:solidFill>
              </a:rPr>
              <a:t>her</a:t>
            </a:r>
            <a:r>
              <a:rPr lang="en-US" sz="2800" dirty="0"/>
              <a:t> left </a:t>
            </a:r>
            <a:r>
              <a:rPr lang="en-US" sz="2800" dirty="0">
                <a:solidFill>
                  <a:schemeClr val="folHlink"/>
                </a:solidFill>
              </a:rPr>
              <a:t>hand</a:t>
            </a:r>
            <a:r>
              <a:rPr lang="en-US" sz="28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hlink"/>
                </a:solidFill>
              </a:rPr>
              <a:t>She</a:t>
            </a:r>
            <a:r>
              <a:rPr lang="en-US" sz="2800" dirty="0"/>
              <a:t> remained inpatient on the </a:t>
            </a:r>
            <a:r>
              <a:rPr lang="en-US" sz="2800" dirty="0">
                <a:solidFill>
                  <a:schemeClr val="accent2"/>
                </a:solidFill>
              </a:rPr>
              <a:t>surgery service </a:t>
            </a:r>
            <a:r>
              <a:rPr lang="en-US" sz="2800" dirty="0"/>
              <a:t>for a period of 8 days.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During that time </a:t>
            </a:r>
            <a:r>
              <a:rPr lang="en-US" sz="2800" dirty="0">
                <a:solidFill>
                  <a:schemeClr val="hlink"/>
                </a:solidFill>
              </a:rPr>
              <a:t>she</a:t>
            </a:r>
            <a:r>
              <a:rPr lang="en-US" sz="2800" dirty="0"/>
              <a:t> received </a:t>
            </a:r>
            <a:r>
              <a:rPr lang="en-US" sz="2800" dirty="0" err="1"/>
              <a:t>Kefzol</a:t>
            </a:r>
            <a:r>
              <a:rPr lang="en-US" sz="2800" dirty="0"/>
              <a:t> therapy for her </a:t>
            </a:r>
            <a:r>
              <a:rPr lang="en-US" sz="2800" dirty="0">
                <a:solidFill>
                  <a:schemeClr val="accent3"/>
                </a:solidFill>
              </a:rPr>
              <a:t>cellulitis</a:t>
            </a:r>
            <a:r>
              <a:rPr lang="en-US" sz="28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hlink"/>
                </a:solidFill>
              </a:rPr>
              <a:t>She</a:t>
            </a:r>
            <a:r>
              <a:rPr lang="en-US" sz="2800" dirty="0"/>
              <a:t> also received occupational therapy treatments QD and was treated with </a:t>
            </a:r>
            <a:r>
              <a:rPr lang="en-US" sz="2800" dirty="0">
                <a:solidFill>
                  <a:schemeClr val="folHlink"/>
                </a:solidFill>
              </a:rPr>
              <a:t>hand</a:t>
            </a:r>
            <a:r>
              <a:rPr lang="en-US" sz="2800" dirty="0"/>
              <a:t> elevation.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hlink"/>
                </a:solidFill>
              </a:rPr>
              <a:t>She</a:t>
            </a:r>
            <a:r>
              <a:rPr lang="en-US" sz="2800" dirty="0"/>
              <a:t> has increased mobility of </a:t>
            </a:r>
            <a:r>
              <a:rPr lang="en-US" sz="2800" dirty="0">
                <a:solidFill>
                  <a:schemeClr val="hlink"/>
                </a:solidFill>
              </a:rPr>
              <a:t>her</a:t>
            </a:r>
            <a:r>
              <a:rPr lang="en-US" sz="2800" dirty="0"/>
              <a:t> left </a:t>
            </a:r>
            <a:r>
              <a:rPr lang="en-US" sz="2800" dirty="0">
                <a:solidFill>
                  <a:schemeClr val="folHlink"/>
                </a:solidFill>
              </a:rPr>
              <a:t>hand</a:t>
            </a:r>
            <a:r>
              <a:rPr lang="en-US" sz="2800" dirty="0"/>
              <a:t> and the induration is decreased.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0A4E-25CD-4DAE-81B2-4384973B46F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6287895"/>
              </p:ext>
            </p:extLst>
          </p:nvPr>
        </p:nvGraphicFramePr>
        <p:xfrm>
          <a:off x="1338853" y="13378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8855" y="1261601"/>
            <a:ext cx="3910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English</a:t>
            </a:r>
            <a:endParaRPr lang="en-US" sz="32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0735" y="5528800"/>
            <a:ext cx="244152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i="1" dirty="0">
                <a:latin typeface="Tahoma" pitchFamily="34" charset="0"/>
              </a:rPr>
              <a:t>The patient treated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i="1" dirty="0">
                <a:latin typeface="Tahoma" pitchFamily="34" charset="0"/>
              </a:rPr>
              <a:t>the physician.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321083" y="5528800"/>
            <a:ext cx="295886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i="1">
                <a:latin typeface="Tahoma" pitchFamily="34" charset="0"/>
              </a:rPr>
              <a:t>The patient was treated 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i="1">
                <a:latin typeface="Tahoma" pitchFamily="34" charset="0"/>
              </a:rPr>
              <a:t>with penicillin.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764372" y="5528800"/>
            <a:ext cx="166745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i="1">
                <a:latin typeface="Tahoma" pitchFamily="34" charset="0"/>
              </a:rPr>
              <a:t>Treated with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i="1">
                <a:latin typeface="Tahoma" pitchFamily="34" charset="0"/>
              </a:rPr>
              <a:t>penicillin.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317660" y="4398500"/>
            <a:ext cx="1287463" cy="1169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4446620" y="4041313"/>
            <a:ext cx="0" cy="155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6148423" y="4269915"/>
            <a:ext cx="1698625" cy="129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Medical Semantics: Sublanguage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F4F7-83FE-4562-A0D0-DC48A0852F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8207786"/>
              </p:ext>
            </p:extLst>
          </p:nvPr>
        </p:nvGraphicFramePr>
        <p:xfrm>
          <a:off x="1333626" y="13292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11517" y="1349916"/>
            <a:ext cx="3910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English</a:t>
            </a:r>
            <a:endParaRPr lang="en-US" sz="32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366759" y="3665103"/>
            <a:ext cx="88005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i="1" dirty="0" smtClean="0">
                <a:latin typeface="Tahoma" pitchFamily="34" charset="0"/>
              </a:rPr>
              <a:t>Divide</a:t>
            </a:r>
            <a:endParaRPr lang="en-US" sz="2000" i="1" dirty="0">
              <a:latin typeface="Tahoma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126492" y="4062648"/>
            <a:ext cx="105689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i="1" dirty="0" smtClean="0">
                <a:latin typeface="Tahoma" pitchFamily="34" charset="0"/>
              </a:rPr>
              <a:t>Multiply</a:t>
            </a:r>
            <a:endParaRPr lang="en-US" sz="2000" i="1" dirty="0">
              <a:latin typeface="Tahoma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Medical Semantics: Determined by Usage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F4F7-83FE-4562-A0D0-DC48A0852FF8}" type="slidenum">
              <a:rPr lang="en-US" smtClean="0"/>
              <a:t>37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 b="6582"/>
          <a:stretch/>
        </p:blipFill>
        <p:spPr>
          <a:xfrm>
            <a:off x="6123528" y="5491290"/>
            <a:ext cx="1306098" cy="1034143"/>
          </a:xfrm>
          <a:prstGeom prst="rect">
            <a:avLst/>
          </a:prstGeom>
        </p:spPr>
      </p:pic>
      <p:sp>
        <p:nvSpPr>
          <p:cNvPr id="14" name="Division 13"/>
          <p:cNvSpPr/>
          <p:nvPr/>
        </p:nvSpPr>
        <p:spPr>
          <a:xfrm>
            <a:off x="971566" y="5545720"/>
            <a:ext cx="1273628" cy="751114"/>
          </a:xfrm>
          <a:prstGeom prst="mathDivid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2335175" y="5594705"/>
            <a:ext cx="1132114" cy="82731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970440" y="4157792"/>
            <a:ext cx="1645882" cy="14369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66759" y="4460192"/>
            <a:ext cx="1131872" cy="113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4246809" y="3918291"/>
            <a:ext cx="2025752" cy="16274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49142" y="2932782"/>
            <a:ext cx="15653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Subject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71931" y="3008982"/>
            <a:ext cx="14908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Object</a:t>
            </a:r>
            <a:endParaRPr lang="en-US" sz="2000" b="1" baseline="-25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928731" y="3260339"/>
            <a:ext cx="1588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824331" y="3343309"/>
            <a:ext cx="1588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77710" y="2170782"/>
            <a:ext cx="1066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Verb</a:t>
            </a:r>
            <a:endParaRPr lang="en-US" sz="2000" b="1" baseline="-25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4006309" y="269078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006309" y="2704182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3168109" y="2704182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2" name="TextBox 21"/>
          <p:cNvSpPr txBox="1"/>
          <p:nvPr/>
        </p:nvSpPr>
        <p:spPr>
          <a:xfrm>
            <a:off x="1176131" y="3803824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  The USG        showed                 multiple B cysts</a:t>
            </a:r>
          </a:p>
          <a:p>
            <a:r>
              <a:rPr lang="en-US" sz="2000" dirty="0" smtClean="0"/>
              <a:t>                        Labs               showed                 gross hematuria</a:t>
            </a:r>
          </a:p>
          <a:p>
            <a:r>
              <a:rPr lang="en-US" sz="2000" dirty="0" smtClean="0"/>
              <a:t>  Stereotactic biopsy           showed                 DCIS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Semantics: Triples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CE5-9F06-43DA-98BE-B645693DC9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Semantics: Unified Medical Language System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62344"/>
              </p:ext>
            </p:extLst>
          </p:nvPr>
        </p:nvGraphicFramePr>
        <p:xfrm>
          <a:off x="552450" y="2047874"/>
          <a:ext cx="81343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616267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Abbreviations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Semantic Triples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DIAP </a:t>
                      </a:r>
                      <a:r>
                        <a:rPr lang="en-US" altLang="en-US" sz="2000" dirty="0" smtClean="0">
                          <a:solidFill>
                            <a:schemeClr val="accent5"/>
                          </a:solidFill>
                        </a:rPr>
                        <a:t>DI</a:t>
                      </a:r>
                      <a:r>
                        <a:rPr lang="en-US" altLang="en-US" sz="2000" dirty="0" smtClean="0"/>
                        <a:t> FNDG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Diagnostic Procedure </a:t>
                      </a:r>
                      <a:r>
                        <a:rPr lang="en-US" altLang="en-US" sz="2000" dirty="0" smtClean="0">
                          <a:solidFill>
                            <a:srgbClr val="4BACC6"/>
                          </a:solidFill>
                        </a:rPr>
                        <a:t>Diagnoses</a:t>
                      </a:r>
                      <a:r>
                        <a:rPr lang="en-US" altLang="en-US" sz="2000" dirty="0" smtClean="0"/>
                        <a:t> Finding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DSYN </a:t>
                      </a:r>
                      <a:r>
                        <a:rPr lang="en-US" altLang="en-US" sz="2000" dirty="0" smtClean="0">
                          <a:solidFill>
                            <a:schemeClr val="accent5"/>
                          </a:solidFill>
                        </a:rPr>
                        <a:t>OC</a:t>
                      </a:r>
                      <a:r>
                        <a:rPr lang="en-US" altLang="en-US" sz="2000" dirty="0" smtClean="0"/>
                        <a:t> BPOC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Disease or Syndrome </a:t>
                      </a:r>
                      <a:r>
                        <a:rPr lang="en-US" altLang="en-US" sz="2000" dirty="0" smtClean="0">
                          <a:solidFill>
                            <a:srgbClr val="4BACC6"/>
                          </a:solidFill>
                        </a:rPr>
                        <a:t>Occurs in</a:t>
                      </a:r>
                      <a:r>
                        <a:rPr lang="en-US" altLang="en-US" sz="2000" dirty="0" smtClean="0"/>
                        <a:t> Body Part or Organ Component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PHSU </a:t>
                      </a:r>
                      <a:r>
                        <a:rPr lang="en-US" altLang="en-US" sz="2000" dirty="0" smtClean="0">
                          <a:solidFill>
                            <a:srgbClr val="4BACC6"/>
                          </a:solidFill>
                        </a:rPr>
                        <a:t>TS</a:t>
                      </a:r>
                      <a:r>
                        <a:rPr lang="en-US" altLang="en-US" sz="2000" dirty="0" smtClean="0"/>
                        <a:t> DSYN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Pharmacologic Substance </a:t>
                      </a:r>
                      <a:r>
                        <a:rPr lang="en-US" altLang="en-US" sz="2000" dirty="0" smtClean="0">
                          <a:solidFill>
                            <a:srgbClr val="4BACC6"/>
                          </a:solidFill>
                        </a:rPr>
                        <a:t>Treats</a:t>
                      </a:r>
                      <a:r>
                        <a:rPr lang="en-US" altLang="en-US" sz="2000" dirty="0" smtClean="0"/>
                        <a:t> Disease or Syndrome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HCRO </a:t>
                      </a:r>
                      <a:r>
                        <a:rPr lang="en-US" altLang="en-US" sz="2000" dirty="0" smtClean="0">
                          <a:solidFill>
                            <a:srgbClr val="4BACC6"/>
                          </a:solidFill>
                        </a:rPr>
                        <a:t>MN</a:t>
                      </a:r>
                      <a:r>
                        <a:rPr lang="en-US" altLang="en-US" sz="2000" dirty="0" smtClean="0"/>
                        <a:t> PODG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Health Care Related Organization </a:t>
                      </a:r>
                      <a:r>
                        <a:rPr lang="en-US" altLang="en-US" sz="2000" dirty="0" smtClean="0">
                          <a:solidFill>
                            <a:srgbClr val="4BACC6"/>
                          </a:solidFill>
                        </a:rPr>
                        <a:t>Manages</a:t>
                      </a:r>
                      <a:r>
                        <a:rPr lang="en-US" altLang="en-US" sz="2000" dirty="0" smtClean="0"/>
                        <a:t> Patient or Disabled Group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" y="4392790"/>
            <a:ext cx="2930067" cy="1948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" y="1566861"/>
            <a:ext cx="2413279" cy="1809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34" y="4441985"/>
            <a:ext cx="2770686" cy="1850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/>
          <a:stretch/>
        </p:blipFill>
        <p:spPr>
          <a:xfrm>
            <a:off x="4936814" y="1566861"/>
            <a:ext cx="3459079" cy="1960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</a:t>
            </a:r>
            <a:r>
              <a:rPr lang="en-US" dirty="0"/>
              <a:t>M</a:t>
            </a:r>
            <a:r>
              <a:rPr lang="en-US" dirty="0" smtClean="0"/>
              <a:t>edical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UMLS Semantic Network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folHlink"/>
                </a:solidFill>
              </a:rPr>
              <a:t>EVNT</a:t>
            </a:r>
            <a:r>
              <a:rPr lang="en-US" altLang="en-US" sz="2800" dirty="0" smtClean="0"/>
              <a:t> Event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PHPR</a:t>
            </a:r>
            <a:r>
              <a:rPr lang="en-US" altLang="en-US" dirty="0" smtClean="0"/>
              <a:t> Phenomenon or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folHlink"/>
                </a:solidFill>
              </a:rPr>
              <a:t>NPOP </a:t>
            </a:r>
            <a:r>
              <a:rPr lang="en-US" altLang="en-US" sz="2800" dirty="0" smtClean="0"/>
              <a:t>Natural Phenomenon or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folHlink"/>
                </a:solidFill>
              </a:rPr>
              <a:t>INPO</a:t>
            </a:r>
            <a:r>
              <a:rPr lang="en-US" altLang="en-US" sz="2800" dirty="0" smtClean="0"/>
              <a:t> Injury or Poisoning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folHlink"/>
                </a:solidFill>
              </a:rPr>
              <a:t>HCPP </a:t>
            </a:r>
            <a:r>
              <a:rPr lang="en-US" altLang="en-US" sz="2800" dirty="0" smtClean="0"/>
              <a:t>Human-caused Phenomenon or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ACTY</a:t>
            </a:r>
            <a:r>
              <a:rPr lang="en-US" altLang="en-US" dirty="0" smtClean="0"/>
              <a:t>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ENTY</a:t>
            </a:r>
            <a:r>
              <a:rPr lang="en-US" altLang="en-US" dirty="0" smtClean="0"/>
              <a:t> Entity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folHlink"/>
                </a:solidFill>
              </a:rPr>
              <a:t>PHOB</a:t>
            </a:r>
            <a:r>
              <a:rPr lang="en-US" altLang="en-US" sz="2800" dirty="0" smtClean="0"/>
              <a:t> Physical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folHlink"/>
                </a:solidFill>
              </a:rPr>
              <a:t>CNCE </a:t>
            </a:r>
            <a:r>
              <a:rPr lang="en-US" altLang="en-US" sz="2800" dirty="0" smtClean="0"/>
              <a:t>Conceptual Entity</a:t>
            </a:r>
          </a:p>
        </p:txBody>
      </p:sp>
    </p:spTree>
    <p:extLst>
      <p:ext uri="{BB962C8B-B14F-4D97-AF65-F5344CB8AC3E}">
        <p14:creationId xmlns:p14="http://schemas.microsoft.com/office/powerpoint/2010/main" val="26855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660066"/>
                </a:solidFill>
              </a:rPr>
              <a:t>NPOP</a:t>
            </a:r>
            <a:r>
              <a:rPr lang="en-US" altLang="en-US" dirty="0" smtClean="0"/>
              <a:t> Natural Phenomenon or Process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2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660066"/>
                </a:solidFill>
              </a:rPr>
              <a:t>BIOF</a:t>
            </a:r>
            <a:r>
              <a:rPr lang="en-US" altLang="en-US" sz="2400" dirty="0" smtClean="0">
                <a:solidFill>
                  <a:schemeClr val="folHlink"/>
                </a:solidFill>
              </a:rPr>
              <a:t> </a:t>
            </a:r>
            <a:r>
              <a:rPr lang="en-US" altLang="en-US" sz="2400" dirty="0" smtClean="0"/>
              <a:t>Biologic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PHSF </a:t>
            </a:r>
            <a:r>
              <a:rPr lang="en-US" altLang="en-US" sz="2400" dirty="0" smtClean="0"/>
              <a:t>Physiologic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OFUN</a:t>
            </a:r>
            <a:r>
              <a:rPr lang="en-US" altLang="en-US" dirty="0" smtClean="0"/>
              <a:t> Organism Function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MENP </a:t>
            </a:r>
            <a:r>
              <a:rPr lang="en-US" altLang="en-US" sz="2400" dirty="0" smtClean="0"/>
              <a:t>Mental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ORTF </a:t>
            </a:r>
            <a:r>
              <a:rPr lang="en-US" altLang="en-US" dirty="0" smtClean="0"/>
              <a:t>Organ or Tissue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MOFT </a:t>
            </a:r>
            <a:r>
              <a:rPr lang="en-US" altLang="en-US" dirty="0" smtClean="0"/>
              <a:t>Molecular Function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GENF</a:t>
            </a:r>
            <a:r>
              <a:rPr lang="en-US" altLang="en-US" sz="2400" dirty="0" smtClean="0"/>
              <a:t> Genetic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CELF </a:t>
            </a:r>
            <a:r>
              <a:rPr lang="en-US" altLang="en-US" dirty="0" smtClean="0"/>
              <a:t>Cell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PATF</a:t>
            </a:r>
            <a:r>
              <a:rPr lang="en-US" altLang="en-US" sz="2400" dirty="0" smtClean="0"/>
              <a:t> Pathologic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EMOD </a:t>
            </a:r>
            <a:r>
              <a:rPr lang="en-US" altLang="en-US" dirty="0" smtClean="0"/>
              <a:t>Experimental Model of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DSYN </a:t>
            </a:r>
            <a:r>
              <a:rPr lang="en-US" altLang="en-US" dirty="0" smtClean="0"/>
              <a:t>Disease or Syndrome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NEOP </a:t>
            </a:r>
            <a:r>
              <a:rPr lang="en-US" altLang="en-US" sz="2400" dirty="0" smtClean="0"/>
              <a:t>Neoplastic Process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MOBD </a:t>
            </a:r>
            <a:r>
              <a:rPr lang="en-US" altLang="en-US" sz="2400" dirty="0" smtClean="0"/>
              <a:t>Mental or Behavioral Dysfunction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COMD </a:t>
            </a:r>
            <a:r>
              <a:rPr lang="en-US" altLang="en-US" dirty="0" smtClean="0"/>
              <a:t>Cell or Molecular Dysfunction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59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ACTY</a:t>
            </a:r>
            <a:r>
              <a:rPr lang="en-US" altLang="en-US" sz="4000" dirty="0" smtClean="0"/>
              <a:t> Activity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4773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OCAC </a:t>
            </a:r>
            <a:r>
              <a:rPr lang="en-US" altLang="en-US" sz="2400" dirty="0" smtClean="0"/>
              <a:t>Occupational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RESA</a:t>
            </a:r>
            <a:r>
              <a:rPr lang="en-US" altLang="en-US" sz="2400" dirty="0" smtClean="0"/>
              <a:t> Research Activity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MBRT </a:t>
            </a:r>
            <a:r>
              <a:rPr lang="en-US" altLang="en-US" dirty="0" smtClean="0"/>
              <a:t>Molecular Biology Research Technique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HLCA </a:t>
            </a:r>
            <a:r>
              <a:rPr lang="en-US" altLang="en-US" sz="2400" dirty="0" smtClean="0"/>
              <a:t>Health Care Activity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TOPP </a:t>
            </a:r>
            <a:r>
              <a:rPr lang="en-US" altLang="en-US" dirty="0" smtClean="0"/>
              <a:t>Therapeutic or Preventive Procedure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LBPR </a:t>
            </a:r>
            <a:r>
              <a:rPr lang="en-US" altLang="en-US" dirty="0" smtClean="0"/>
              <a:t>Laboratory Procedure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DIAP </a:t>
            </a:r>
            <a:r>
              <a:rPr lang="en-US" altLang="en-US" dirty="0" smtClean="0"/>
              <a:t>Diagnostic 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GORA </a:t>
            </a:r>
            <a:r>
              <a:rPr lang="en-US" altLang="en-US" sz="2400" dirty="0" smtClean="0"/>
              <a:t>Governmental or Regulatory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EDAC </a:t>
            </a:r>
            <a:r>
              <a:rPr lang="en-US" altLang="en-US" sz="2400" dirty="0" smtClean="0"/>
              <a:t>Educational Activity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MCHA</a:t>
            </a:r>
            <a:r>
              <a:rPr lang="en-US" altLang="en-US" sz="2400" dirty="0" smtClean="0"/>
              <a:t> Machine Activity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DORA </a:t>
            </a:r>
            <a:r>
              <a:rPr lang="en-US" altLang="en-US" sz="2400" dirty="0" smtClean="0"/>
              <a:t>Daily or Recreational Activity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BHVR</a:t>
            </a:r>
            <a:r>
              <a:rPr lang="en-US" altLang="en-US" sz="2400" dirty="0" smtClean="0"/>
              <a:t>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SOCB</a:t>
            </a:r>
            <a:r>
              <a:rPr lang="en-US" altLang="en-US" sz="2400" dirty="0" smtClean="0"/>
              <a:t> Social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INBE</a:t>
            </a:r>
            <a:r>
              <a:rPr lang="en-US" altLang="en-US" sz="2400" dirty="0" smtClean="0"/>
              <a:t> Individual Behavior</a:t>
            </a:r>
          </a:p>
        </p:txBody>
      </p:sp>
    </p:spTree>
    <p:extLst>
      <p:ext uri="{BB962C8B-B14F-4D97-AF65-F5344CB8AC3E}">
        <p14:creationId xmlns:p14="http://schemas.microsoft.com/office/powerpoint/2010/main" val="4587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PHOB</a:t>
            </a:r>
            <a:r>
              <a:rPr lang="en-US" altLang="en-US" sz="4000" dirty="0" smtClean="0"/>
              <a:t> Physical Object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2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SBST</a:t>
            </a:r>
            <a:r>
              <a:rPr lang="en-US" altLang="en-US" sz="2400" dirty="0" smtClean="0"/>
              <a:t> Substance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FOOD</a:t>
            </a:r>
            <a:r>
              <a:rPr lang="en-US" altLang="en-US" sz="2400" dirty="0" smtClean="0"/>
              <a:t> 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CHEM</a:t>
            </a:r>
            <a:r>
              <a:rPr lang="en-US" altLang="en-US" sz="2400" dirty="0" smtClean="0"/>
              <a:t> Chemical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CHVS</a:t>
            </a:r>
            <a:r>
              <a:rPr lang="en-US" altLang="en-US" dirty="0" smtClean="0"/>
              <a:t> Chemical Viewed Structurally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CHVF </a:t>
            </a:r>
            <a:r>
              <a:rPr lang="en-US" altLang="en-US" dirty="0" smtClean="0"/>
              <a:t>Chemical Viewed Functionally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BDSU</a:t>
            </a:r>
            <a:r>
              <a:rPr lang="en-US" altLang="en-US" sz="2400" dirty="0" smtClean="0"/>
              <a:t> Body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ORGM</a:t>
            </a:r>
            <a:r>
              <a:rPr lang="en-US" altLang="en-US" sz="2400" dirty="0" smtClean="0"/>
              <a:t> Organism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MNOB</a:t>
            </a:r>
            <a:r>
              <a:rPr lang="en-US" altLang="en-US" sz="2400" dirty="0" smtClean="0"/>
              <a:t> Manufactured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RESD</a:t>
            </a:r>
            <a:r>
              <a:rPr lang="en-US" altLang="en-US" sz="2400" dirty="0" smtClean="0"/>
              <a:t> Research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MEDD</a:t>
            </a:r>
            <a:r>
              <a:rPr lang="en-US" altLang="en-US" sz="2400" dirty="0" smtClean="0"/>
              <a:t> Medical Device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DRDD </a:t>
            </a:r>
            <a:r>
              <a:rPr lang="en-US" altLang="en-US" dirty="0" smtClean="0"/>
              <a:t>Drug Delivery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CLND </a:t>
            </a:r>
            <a:r>
              <a:rPr lang="en-US" altLang="en-US" sz="2400" dirty="0" smtClean="0"/>
              <a:t>Clinical Drug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ANST </a:t>
            </a:r>
            <a:r>
              <a:rPr lang="en-US" altLang="en-US" sz="2400" dirty="0" smtClean="0"/>
              <a:t>Anatomical Structure</a:t>
            </a:r>
          </a:p>
        </p:txBody>
      </p:sp>
    </p:spTree>
    <p:extLst>
      <p:ext uri="{BB962C8B-B14F-4D97-AF65-F5344CB8AC3E}">
        <p14:creationId xmlns:p14="http://schemas.microsoft.com/office/powerpoint/2010/main" val="24287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CHVS</a:t>
            </a:r>
            <a:r>
              <a:rPr lang="en-US" altLang="en-US" sz="4000" dirty="0" smtClean="0"/>
              <a:t> Chemical Viewed Structurally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ORCH</a:t>
            </a:r>
            <a:r>
              <a:rPr lang="en-US" altLang="en-US" sz="2400" dirty="0" smtClean="0"/>
              <a:t> Organic Chemical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OPCO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Organophosphorus</a:t>
            </a:r>
            <a:r>
              <a:rPr lang="en-US" altLang="en-US" sz="2400" dirty="0" smtClean="0"/>
              <a:t> Compound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NNON </a:t>
            </a:r>
            <a:r>
              <a:rPr lang="en-US" altLang="en-US" sz="2400" dirty="0" smtClean="0"/>
              <a:t>Nucleic Acid, Nucleoside, or Nucleotide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LIPD</a:t>
            </a:r>
            <a:r>
              <a:rPr lang="en-US" altLang="en-US" sz="2400" dirty="0" smtClean="0"/>
              <a:t> Lipid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STRD</a:t>
            </a:r>
            <a:r>
              <a:rPr lang="en-US" altLang="en-US" dirty="0" smtClean="0"/>
              <a:t> Steroid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EICO</a:t>
            </a:r>
            <a:r>
              <a:rPr lang="en-US" altLang="en-US" dirty="0" smtClean="0"/>
              <a:t> Eicosanoid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CARB</a:t>
            </a:r>
            <a:r>
              <a:rPr lang="en-US" altLang="en-US" sz="2400" dirty="0" smtClean="0"/>
              <a:t> Carbohydrate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AAPP</a:t>
            </a:r>
            <a:r>
              <a:rPr lang="en-US" altLang="en-US" sz="2400" dirty="0" smtClean="0"/>
              <a:t> Amino Acid, Peptide, or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INCH</a:t>
            </a:r>
            <a:r>
              <a:rPr lang="en-US" altLang="en-US" sz="2400" dirty="0" smtClean="0"/>
              <a:t> Inorganic Chemical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ELII</a:t>
            </a:r>
            <a:r>
              <a:rPr lang="en-US" altLang="en-US" sz="2400" dirty="0" smtClean="0"/>
              <a:t> Element, Ion, or Isotope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331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folHlink"/>
                </a:solidFill>
              </a:rPr>
              <a:t>CHVF</a:t>
            </a:r>
            <a:r>
              <a:rPr lang="en-US" altLang="en-US" dirty="0" smtClean="0"/>
              <a:t> Chemical Viewed Functionally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PHSU</a:t>
            </a:r>
            <a:r>
              <a:rPr lang="en-US" altLang="en-US" sz="2400" dirty="0" smtClean="0"/>
              <a:t> Pharmacologic Substance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ANTB</a:t>
            </a:r>
            <a:r>
              <a:rPr lang="en-US" altLang="en-US" sz="2400" dirty="0" smtClean="0"/>
              <a:t> Antibiotic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IRDA </a:t>
            </a:r>
            <a:r>
              <a:rPr lang="en-US" altLang="en-US" sz="2400" dirty="0" smtClean="0"/>
              <a:t>Indicator, Reagent, or Diagnostic Aid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HOPS </a:t>
            </a:r>
            <a:r>
              <a:rPr lang="en-US" altLang="en-US" sz="2400" dirty="0" smtClean="0"/>
              <a:t>Hazardous or Poisonous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BODM </a:t>
            </a:r>
            <a:r>
              <a:rPr lang="en-US" altLang="en-US" sz="2400" dirty="0" smtClean="0"/>
              <a:t>Biomedical or Dental Material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BACS </a:t>
            </a:r>
            <a:r>
              <a:rPr lang="en-US" altLang="en-US" sz="2400" dirty="0" smtClean="0"/>
              <a:t>Biologically Active Substance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VITA</a:t>
            </a:r>
            <a:r>
              <a:rPr lang="en-US" altLang="en-US" sz="2400" dirty="0" smtClean="0"/>
              <a:t> Vitamin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RCPT</a:t>
            </a:r>
            <a:r>
              <a:rPr lang="en-US" altLang="en-US" sz="2400" dirty="0" smtClean="0"/>
              <a:t> Receptor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NSBA </a:t>
            </a:r>
            <a:r>
              <a:rPr lang="en-US" altLang="en-US" sz="2400" dirty="0" err="1" smtClean="0"/>
              <a:t>Neuroreactive</a:t>
            </a:r>
            <a:r>
              <a:rPr lang="en-US" altLang="en-US" sz="2400" dirty="0" smtClean="0"/>
              <a:t> Substance or Biogenic Amine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IMFT </a:t>
            </a:r>
            <a:r>
              <a:rPr lang="en-US" altLang="en-US" sz="2400" dirty="0" smtClean="0"/>
              <a:t>Immunologic 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HORM</a:t>
            </a:r>
            <a:r>
              <a:rPr lang="en-US" altLang="en-US" sz="2400" dirty="0" smtClean="0"/>
              <a:t> Hormone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ENZY</a:t>
            </a:r>
            <a:r>
              <a:rPr lang="en-US" altLang="en-US" sz="2400" dirty="0" smtClean="0"/>
              <a:t> Enzyme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79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ORGM</a:t>
            </a:r>
            <a:r>
              <a:rPr lang="en-US" altLang="en-US" sz="4000" dirty="0" smtClean="0"/>
              <a:t> Organism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829" y="2155371"/>
            <a:ext cx="3657600" cy="411321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folHlink"/>
                </a:solidFill>
              </a:rPr>
              <a:t>VIRS</a:t>
            </a:r>
            <a:r>
              <a:rPr lang="en-US" altLang="en-US" sz="2400" dirty="0" smtClean="0"/>
              <a:t> Virus</a:t>
            </a:r>
          </a:p>
          <a:p>
            <a:pPr eaLnBrk="1" hangingPunct="1"/>
            <a:r>
              <a:rPr lang="en-US" altLang="en-US" sz="2400" dirty="0" smtClean="0">
                <a:solidFill>
                  <a:schemeClr val="folHlink"/>
                </a:solidFill>
              </a:rPr>
              <a:t>PLNT</a:t>
            </a:r>
            <a:r>
              <a:rPr lang="en-US" altLang="en-US" sz="2400" dirty="0" smtClean="0"/>
              <a:t> Plant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folHlink"/>
                </a:solidFill>
              </a:rPr>
              <a:t>ALGA</a:t>
            </a:r>
            <a:r>
              <a:rPr lang="en-US" altLang="en-US" sz="2400" dirty="0" smtClean="0"/>
              <a:t> Alga</a:t>
            </a:r>
          </a:p>
          <a:p>
            <a:pPr eaLnBrk="1" hangingPunct="1"/>
            <a:r>
              <a:rPr lang="en-US" altLang="en-US" sz="2400" dirty="0" smtClean="0">
                <a:solidFill>
                  <a:schemeClr val="folHlink"/>
                </a:solidFill>
              </a:rPr>
              <a:t>FNGS</a:t>
            </a:r>
            <a:r>
              <a:rPr lang="en-US" altLang="en-US" sz="2400" dirty="0" smtClean="0"/>
              <a:t> Fungus</a:t>
            </a:r>
          </a:p>
          <a:p>
            <a:pPr eaLnBrk="1" hangingPunct="1"/>
            <a:r>
              <a:rPr lang="en-US" altLang="en-US" sz="2400" dirty="0" smtClean="0">
                <a:solidFill>
                  <a:schemeClr val="folHlink"/>
                </a:solidFill>
              </a:rPr>
              <a:t>BACT</a:t>
            </a:r>
            <a:r>
              <a:rPr lang="en-US" altLang="en-US" sz="2400" dirty="0" smtClean="0"/>
              <a:t> Bacterium</a:t>
            </a:r>
          </a:p>
          <a:p>
            <a:pPr eaLnBrk="1" hangingPunct="1"/>
            <a:r>
              <a:rPr lang="en-US" altLang="en-US" sz="2400" dirty="0" smtClean="0">
                <a:solidFill>
                  <a:schemeClr val="folHlink"/>
                </a:solidFill>
              </a:rPr>
              <a:t>ARCH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Archaeon</a:t>
            </a:r>
            <a:endParaRPr lang="en-US" altLang="en-US" sz="2400" dirty="0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714829" y="2133600"/>
            <a:ext cx="41910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  <a:latin typeface="+mj-lt"/>
              </a:rPr>
              <a:t>ANIM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Animal</a:t>
            </a:r>
          </a:p>
          <a:p>
            <a:pPr lvl="1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solidFill>
                  <a:schemeClr val="folHlink"/>
                </a:solidFill>
                <a:latin typeface="+mj-lt"/>
              </a:rPr>
              <a:t>VTBT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Vertebrate</a:t>
            </a:r>
          </a:p>
          <a:p>
            <a:pPr lvl="2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  <a:latin typeface="+mj-lt"/>
              </a:rPr>
              <a:t>REPT</a:t>
            </a:r>
            <a:r>
              <a:rPr lang="en-US" altLang="en-US" dirty="0">
                <a:latin typeface="+mj-lt"/>
              </a:rPr>
              <a:t> Reptile</a:t>
            </a:r>
          </a:p>
          <a:p>
            <a:pPr lvl="2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solidFill>
                  <a:schemeClr val="folHlink"/>
                </a:solidFill>
                <a:latin typeface="+mj-lt"/>
              </a:rPr>
              <a:t>MAMM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Mammal</a:t>
            </a:r>
          </a:p>
          <a:p>
            <a:pPr lvl="3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  <a:latin typeface="+mj-lt"/>
              </a:rPr>
              <a:t>HUMN</a:t>
            </a:r>
            <a:r>
              <a:rPr lang="en-US" altLang="en-US" dirty="0">
                <a:latin typeface="+mj-lt"/>
              </a:rPr>
              <a:t> Human</a:t>
            </a:r>
          </a:p>
          <a:p>
            <a:pPr lvl="2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  <a:latin typeface="+mj-lt"/>
              </a:rPr>
              <a:t>FISH</a:t>
            </a:r>
            <a:r>
              <a:rPr lang="en-US" altLang="en-US" dirty="0">
                <a:latin typeface="+mj-lt"/>
              </a:rPr>
              <a:t> Fish</a:t>
            </a:r>
          </a:p>
          <a:p>
            <a:pPr lvl="2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  <a:latin typeface="+mj-lt"/>
              </a:rPr>
              <a:t>BIRD</a:t>
            </a:r>
            <a:r>
              <a:rPr lang="en-US" altLang="en-US" dirty="0">
                <a:latin typeface="+mj-lt"/>
              </a:rPr>
              <a:t> Bird</a:t>
            </a:r>
          </a:p>
          <a:p>
            <a:pPr lvl="2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  <a:latin typeface="+mj-lt"/>
              </a:rPr>
              <a:t>AMPH</a:t>
            </a:r>
            <a:r>
              <a:rPr lang="en-US" altLang="en-US" dirty="0">
                <a:latin typeface="+mj-lt"/>
              </a:rPr>
              <a:t> Amphibian</a:t>
            </a:r>
          </a:p>
          <a:p>
            <a:pPr marL="0" indent="0" algn="l" eaLnBrk="1" hangingPunct="1">
              <a:lnSpc>
                <a:spcPct val="90000"/>
              </a:lnSpc>
            </a:pPr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9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ASTR</a:t>
            </a:r>
            <a:r>
              <a:rPr lang="en-US" altLang="en-US" sz="4000" dirty="0" smtClean="0"/>
              <a:t> Anatomical Structure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FFAS </a:t>
            </a:r>
            <a:r>
              <a:rPr lang="en-US" altLang="en-US" sz="2400" dirty="0" smtClean="0"/>
              <a:t>Fully Formed Anatomical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TISU</a:t>
            </a:r>
            <a:r>
              <a:rPr lang="en-US" altLang="en-US" sz="2400" dirty="0" smtClean="0"/>
              <a:t>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GNGM</a:t>
            </a:r>
            <a:r>
              <a:rPr lang="en-US" altLang="en-US" sz="2400" dirty="0" smtClean="0"/>
              <a:t> Gene or Genome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CELC </a:t>
            </a:r>
            <a:r>
              <a:rPr lang="en-US" altLang="en-US" sz="2400" dirty="0" smtClean="0"/>
              <a:t>Cell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CELL</a:t>
            </a:r>
            <a:r>
              <a:rPr lang="en-US" altLang="en-US" sz="2400" dirty="0" smtClean="0"/>
              <a:t>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BPOC </a:t>
            </a:r>
            <a:r>
              <a:rPr lang="en-US" altLang="en-US" sz="2400" dirty="0" smtClean="0"/>
              <a:t>Body Part, Organ, or Organ Component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EMST</a:t>
            </a:r>
            <a:r>
              <a:rPr lang="en-US" altLang="en-US" sz="2400" dirty="0" smtClean="0"/>
              <a:t> Embryonic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ANAB</a:t>
            </a:r>
            <a:r>
              <a:rPr lang="en-US" altLang="en-US" sz="2400" dirty="0" smtClean="0"/>
              <a:t> Anatomical Abnormality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CGAB </a:t>
            </a:r>
            <a:r>
              <a:rPr lang="en-US" altLang="en-US" sz="2400" dirty="0" smtClean="0"/>
              <a:t>Congenital Abnormality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ACAB</a:t>
            </a:r>
            <a:r>
              <a:rPr lang="en-US" altLang="en-US" sz="2400" dirty="0" smtClean="0"/>
              <a:t> Acquired Abnormality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1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CNCE </a:t>
            </a:r>
            <a:r>
              <a:rPr lang="en-US" altLang="en-US" sz="4000" dirty="0" smtClean="0"/>
              <a:t>Conceptual Entity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628" y="1135745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ORGT</a:t>
            </a:r>
            <a:r>
              <a:rPr lang="en-US" altLang="en-US" sz="2400" dirty="0" smtClean="0"/>
              <a:t>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GRUP</a:t>
            </a:r>
            <a:r>
              <a:rPr lang="en-US" altLang="en-US" sz="2400" dirty="0" smtClean="0"/>
              <a:t> Group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OCDI</a:t>
            </a:r>
            <a:r>
              <a:rPr lang="en-US" altLang="en-US" sz="2400" dirty="0" smtClean="0"/>
              <a:t> Occupation or Discipline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ORGA </a:t>
            </a:r>
            <a:r>
              <a:rPr lang="en-US" altLang="en-US" sz="2400" dirty="0" smtClean="0"/>
              <a:t>Organism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CLNA </a:t>
            </a:r>
            <a:r>
              <a:rPr lang="en-US" altLang="en-US" sz="2400" dirty="0" smtClean="0"/>
              <a:t>Clinical Attribute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GRPA </a:t>
            </a:r>
            <a:r>
              <a:rPr lang="en-US" altLang="en-US" sz="2400" dirty="0" smtClean="0"/>
              <a:t>Group Attribute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LANG</a:t>
            </a:r>
            <a:r>
              <a:rPr lang="en-US" altLang="en-US" sz="2400" dirty="0" smtClean="0"/>
              <a:t>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INPR </a:t>
            </a:r>
            <a:r>
              <a:rPr lang="en-US" altLang="en-US" sz="2400" dirty="0" smtClean="0"/>
              <a:t>Intellectual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RNLW </a:t>
            </a:r>
            <a:r>
              <a:rPr lang="en-US" altLang="en-US" sz="2400" dirty="0" smtClean="0"/>
              <a:t>Regulation or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CLAS </a:t>
            </a:r>
            <a:r>
              <a:rPr lang="en-US" altLang="en-US" sz="2400" dirty="0" smtClean="0"/>
              <a:t>Classification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IDCN</a:t>
            </a:r>
            <a:r>
              <a:rPr lang="en-US" altLang="en-US" sz="2400" dirty="0" smtClean="0"/>
              <a:t> Idea or Concept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FNDG</a:t>
            </a:r>
            <a:r>
              <a:rPr lang="en-US" altLang="en-US" sz="2400" dirty="0" smtClean="0"/>
              <a:t> Finding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SOSY </a:t>
            </a:r>
            <a:r>
              <a:rPr lang="en-US" altLang="en-US" sz="2400" dirty="0" smtClean="0"/>
              <a:t>Sign or Symptom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LBTR </a:t>
            </a:r>
            <a:r>
              <a:rPr lang="en-US" altLang="en-US" sz="2400" dirty="0" smtClean="0"/>
              <a:t>Laboratory or Test Result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454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CNCE</a:t>
            </a:r>
            <a:r>
              <a:rPr lang="en-US" altLang="en-US" sz="4000" dirty="0" smtClean="0"/>
              <a:t> Conceptual Entity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OCDI</a:t>
            </a:r>
            <a:r>
              <a:rPr lang="en-US" altLang="en-US" sz="2400" dirty="0" smtClean="0"/>
              <a:t> Occupation or Discipline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BMOD </a:t>
            </a:r>
            <a:r>
              <a:rPr lang="en-US" altLang="en-US" sz="2400" dirty="0" smtClean="0"/>
              <a:t>Biomedical Occupation or Discipline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ORGT</a:t>
            </a:r>
            <a:r>
              <a:rPr lang="en-US" altLang="en-US" sz="2400" dirty="0" smtClean="0"/>
              <a:t> Organization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SHRO </a:t>
            </a:r>
            <a:r>
              <a:rPr lang="en-US" altLang="en-US" sz="2400" dirty="0" smtClean="0"/>
              <a:t>Self-help or Relief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PROS </a:t>
            </a:r>
            <a:r>
              <a:rPr lang="en-US" altLang="en-US" sz="2400" dirty="0" smtClean="0"/>
              <a:t>Professional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HCRO </a:t>
            </a:r>
            <a:r>
              <a:rPr lang="en-US" altLang="en-US" sz="2400" dirty="0" smtClean="0"/>
              <a:t>Health Care Related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GRUP</a:t>
            </a:r>
            <a:r>
              <a:rPr lang="en-US" altLang="en-US" sz="2400" dirty="0" smtClean="0"/>
              <a:t>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PROG </a:t>
            </a:r>
            <a:r>
              <a:rPr lang="en-US" altLang="en-US" sz="2400" dirty="0" smtClean="0"/>
              <a:t>Professional or Occupational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POPG</a:t>
            </a:r>
            <a:r>
              <a:rPr lang="en-US" altLang="en-US" sz="2400" dirty="0" smtClean="0"/>
              <a:t> Population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PODG </a:t>
            </a:r>
            <a:r>
              <a:rPr lang="en-US" altLang="en-US" sz="2400" dirty="0" smtClean="0"/>
              <a:t>Patient or Disabled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FAMG</a:t>
            </a:r>
            <a:r>
              <a:rPr lang="en-US" altLang="en-US" sz="2400" dirty="0" smtClean="0"/>
              <a:t> Family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AGGP</a:t>
            </a:r>
            <a:r>
              <a:rPr lang="en-US" altLang="en-US" sz="2400" dirty="0" smtClean="0"/>
              <a:t> Age Group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523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Structured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33D50-8526-4F30-A07C-8674598208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87" y="3105905"/>
            <a:ext cx="1407523" cy="1296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1" y="1617658"/>
            <a:ext cx="1362986" cy="1321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r="5307"/>
          <a:stretch/>
        </p:blipFill>
        <p:spPr>
          <a:xfrm>
            <a:off x="4603354" y="1617658"/>
            <a:ext cx="1392556" cy="1266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1" y="3196634"/>
            <a:ext cx="1298202" cy="1292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r="16073"/>
          <a:stretch/>
        </p:blipFill>
        <p:spPr>
          <a:xfrm>
            <a:off x="429643" y="4896968"/>
            <a:ext cx="1428677" cy="1224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 b="8906"/>
          <a:stretch/>
        </p:blipFill>
        <p:spPr>
          <a:xfrm>
            <a:off x="4756813" y="4610388"/>
            <a:ext cx="1205205" cy="1525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867" y="176862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Pharmacy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0774" y="1740211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Laboratory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57867" y="324268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Pathology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0774" y="310590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Radiology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0774" y="4622499"/>
            <a:ext cx="193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Administrative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57867" y="4721708"/>
            <a:ext cx="219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Documentation</a:t>
            </a:r>
            <a:endParaRPr lang="en-US" sz="2000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6537834" y="5953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0B46AF4-9838-47A3-92F9-EB463B75B2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74" y="2191646"/>
            <a:ext cx="1323975" cy="495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r="24808"/>
          <a:stretch/>
        </p:blipFill>
        <p:spPr>
          <a:xfrm>
            <a:off x="6220774" y="5219006"/>
            <a:ext cx="1188285" cy="1057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/>
          <a:stretch/>
        </p:blipFill>
        <p:spPr>
          <a:xfrm>
            <a:off x="1897444" y="3704451"/>
            <a:ext cx="1566934" cy="476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74" y="3633722"/>
            <a:ext cx="2025847" cy="5469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67" y="2211316"/>
            <a:ext cx="1276350" cy="533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18717" r="10695" b="28409"/>
          <a:stretch/>
        </p:blipFill>
        <p:spPr>
          <a:xfrm>
            <a:off x="7678089" y="5259314"/>
            <a:ext cx="941294" cy="8863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4"/>
          <a:stretch/>
        </p:blipFill>
        <p:spPr>
          <a:xfrm>
            <a:off x="1857867" y="5183970"/>
            <a:ext cx="2590877" cy="10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folHlink"/>
                </a:solidFill>
              </a:rPr>
              <a:t>IDEA</a:t>
            </a:r>
            <a:r>
              <a:rPr lang="en-US" altLang="en-US" sz="4000" dirty="0" smtClean="0"/>
              <a:t> Idea or Concept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2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TMCO</a:t>
            </a:r>
            <a:r>
              <a:rPr lang="en-US" altLang="en-US" sz="2400" dirty="0" smtClean="0"/>
              <a:t> Temporal Concept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SPCO</a:t>
            </a:r>
            <a:r>
              <a:rPr lang="en-US" altLang="en-US" sz="2400" dirty="0" smtClean="0"/>
              <a:t> Spatial Concept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MOSQ</a:t>
            </a:r>
            <a:r>
              <a:rPr lang="en-US" altLang="en-US" sz="2400" dirty="0" smtClean="0"/>
              <a:t> Molecular Sequence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NUSQ</a:t>
            </a:r>
            <a:r>
              <a:rPr lang="en-US" altLang="en-US" dirty="0" smtClean="0"/>
              <a:t> Nucleotide Sequence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CRBS</a:t>
            </a:r>
            <a:r>
              <a:rPr lang="en-US" altLang="en-US" dirty="0" smtClean="0"/>
              <a:t> Carbohydrate Sequence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AMAS </a:t>
            </a:r>
            <a:r>
              <a:rPr lang="en-US" altLang="en-US" dirty="0" smtClean="0"/>
              <a:t>Amino Acid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GEOA </a:t>
            </a:r>
            <a:r>
              <a:rPr lang="en-US" altLang="en-US" sz="2400" dirty="0" smtClean="0"/>
              <a:t>Geographic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BSOJ </a:t>
            </a:r>
            <a:r>
              <a:rPr lang="en-US" altLang="en-US" sz="2400" dirty="0" smtClean="0"/>
              <a:t>Body Space or Junction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BLOR </a:t>
            </a:r>
            <a:r>
              <a:rPr lang="en-US" altLang="en-US" sz="2400" dirty="0" smtClean="0"/>
              <a:t>Body Location or Region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QNCO</a:t>
            </a:r>
            <a:r>
              <a:rPr lang="en-US" altLang="en-US" sz="2400" dirty="0" smtClean="0"/>
              <a:t> Quantitative Concept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QLCO</a:t>
            </a:r>
            <a:r>
              <a:rPr lang="en-US" altLang="en-US" sz="2400" dirty="0" smtClean="0"/>
              <a:t> Qualitative Concept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FNCO</a:t>
            </a:r>
            <a:r>
              <a:rPr lang="en-US" altLang="en-US" sz="2400" dirty="0" smtClean="0"/>
              <a:t> Functional Concept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folHlink"/>
                </a:solidFill>
              </a:rPr>
              <a:t>BDSY</a:t>
            </a:r>
            <a:r>
              <a:rPr lang="en-US" altLang="en-US" sz="2400" dirty="0" smtClean="0"/>
              <a:t> Body System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18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Medical Semantics:  Annotation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The/DT neurological/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BDSY</a:t>
            </a:r>
            <a:r>
              <a:rPr lang="en-US" altLang="en-US" sz="2800" dirty="0" smtClean="0"/>
              <a:t> examination/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DIAP</a:t>
            </a:r>
            <a:r>
              <a:rPr lang="en-US" altLang="en-US" sz="2800" dirty="0" smtClean="0"/>
              <a:t> suggested/VBD cervical/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BLOR</a:t>
            </a:r>
            <a:r>
              <a:rPr lang="en-US" altLang="en-US" sz="2800" dirty="0" smtClean="0"/>
              <a:t> neuralgia/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SOSY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Breast/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BPOC</a:t>
            </a:r>
            <a:r>
              <a:rPr lang="en-US" altLang="en-US" sz="2800" dirty="0" smtClean="0"/>
              <a:t> CA/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NEOP</a:t>
            </a:r>
            <a:r>
              <a:rPr lang="en-US" altLang="en-US" sz="2800" dirty="0" smtClean="0"/>
              <a:t> status post/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TMCO</a:t>
            </a:r>
            <a:r>
              <a:rPr lang="en-US" altLang="en-US" sz="2800" dirty="0" smtClean="0"/>
              <a:t> left/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SPCO</a:t>
            </a:r>
            <a:r>
              <a:rPr lang="en-US" altLang="en-US" sz="2800" dirty="0" smtClean="0"/>
              <a:t> mastectomy/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TOPP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EKG/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DIAP</a:t>
            </a:r>
            <a:r>
              <a:rPr lang="en-US" altLang="en-US" sz="2800" dirty="0" smtClean="0"/>
              <a:t> :/&amp; normal/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FNDG</a:t>
            </a:r>
            <a:r>
              <a:rPr lang="en-US" altLang="en-US" sz="2800" dirty="0" smtClean="0"/>
              <a:t> sinus rhythm/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LBTR </a:t>
            </a:r>
            <a:r>
              <a:rPr lang="en-US" altLang="en-US" sz="2800" dirty="0" smtClean="0"/>
              <a:t>with/IN paced/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TMCO</a:t>
            </a:r>
            <a:r>
              <a:rPr lang="en-US" altLang="en-US" sz="2800" dirty="0" smtClean="0"/>
              <a:t> ventricular complex/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LBTR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Skin/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BPOC</a:t>
            </a:r>
            <a:r>
              <a:rPr lang="en-US" altLang="en-US" sz="2800" dirty="0" smtClean="0"/>
              <a:t> :/&amp; surgical/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FNCO</a:t>
            </a:r>
            <a:r>
              <a:rPr lang="en-US" altLang="en-US" sz="2800" dirty="0" smtClean="0"/>
              <a:t> wound/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INPO</a:t>
            </a:r>
            <a:r>
              <a:rPr lang="en-US" altLang="en-US" sz="2800" dirty="0" smtClean="0"/>
              <a:t> clean/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SOSY  </a:t>
            </a:r>
            <a:r>
              <a:rPr lang="en-US" altLang="en-US" sz="2800" dirty="0" smtClean="0"/>
              <a:t>,/, mild/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QLCO</a:t>
            </a:r>
            <a:r>
              <a:rPr lang="en-US" altLang="en-US" sz="2800" dirty="0" smtClean="0"/>
              <a:t> drainage/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BDSU</a:t>
            </a:r>
            <a:r>
              <a:rPr lang="en-US" altLang="en-US" sz="2800" dirty="0" smtClean="0"/>
              <a:t> ,/, staples/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MEDD</a:t>
            </a:r>
            <a:r>
              <a:rPr lang="en-US" altLang="en-US" sz="2800" dirty="0" smtClean="0"/>
              <a:t> intact/</a:t>
            </a:r>
            <a:r>
              <a:rPr lang="en-US" altLang="en-US" sz="2800" dirty="0" smtClean="0">
                <a:solidFill>
                  <a:schemeClr val="folHlink"/>
                </a:solidFill>
              </a:rPr>
              <a:t>QLCO</a:t>
            </a:r>
            <a:r>
              <a:rPr lang="en-US" alt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42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Semantic Annotation Issues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Some words lack semantics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the, with, comma, suggested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Parse words or phrases?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Neurological examination/DIAP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Breast cancer/NEOP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Multiple choices for tags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Drainage BDSU/TOPP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Surgical   FNCO/TOPP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Lack of specificity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Mild/QLCO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Intact/QLCO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Surgical</a:t>
            </a:r>
            <a:r>
              <a:rPr lang="en-US" altLang="en-US" sz="2400" smtClean="0"/>
              <a:t>/FNCON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21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Semantic Relation: AW </a:t>
            </a:r>
            <a:r>
              <a:rPr lang="en-US" altLang="en-US" sz="3600" dirty="0" err="1" smtClean="0"/>
              <a:t>associated_with</a:t>
            </a:r>
            <a:endParaRPr lang="en-US" altLang="en-US" sz="3600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TR </a:t>
            </a:r>
            <a:r>
              <a:rPr lang="en-US" altLang="en-US" sz="2400" dirty="0" err="1" smtClean="0"/>
              <a:t>temporally_related_to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PC precedes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CW co-</a:t>
            </a:r>
            <a:r>
              <a:rPr lang="en-US" altLang="en-US" sz="2400" dirty="0" err="1" smtClean="0"/>
              <a:t>occurs_with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SP </a:t>
            </a:r>
            <a:r>
              <a:rPr lang="en-US" altLang="en-US" sz="2400" dirty="0" err="1" smtClean="0"/>
              <a:t>spatially_related_to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TV traverses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SR surrounds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LO </a:t>
            </a:r>
            <a:r>
              <a:rPr lang="en-US" altLang="en-US" sz="2400" dirty="0" err="1" smtClean="0"/>
              <a:t>location_of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AD </a:t>
            </a:r>
            <a:r>
              <a:rPr lang="en-US" altLang="en-US" sz="2400" dirty="0" err="1" smtClean="0"/>
              <a:t>adjacent_to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 </a:t>
            </a:r>
            <a:r>
              <a:rPr lang="en-US" altLang="en-US" sz="2400" dirty="0" err="1" smtClean="0"/>
              <a:t>physically_related_to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FR </a:t>
            </a:r>
            <a:r>
              <a:rPr lang="en-US" altLang="en-US" sz="2400" dirty="0" err="1" smtClean="0"/>
              <a:t>functionally_related_to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CR </a:t>
            </a:r>
            <a:r>
              <a:rPr lang="en-US" altLang="en-US" sz="2400" dirty="0" err="1" smtClean="0"/>
              <a:t>conceptually_related_to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54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PR physically_related_to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TB </a:t>
            </a:r>
            <a:r>
              <a:rPr lang="en-US" altLang="en-US" sz="2400" dirty="0" err="1" smtClean="0"/>
              <a:t>tributary_of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PT </a:t>
            </a:r>
            <a:r>
              <a:rPr lang="en-US" altLang="en-US" sz="2400" dirty="0" err="1" smtClean="0"/>
              <a:t>part_of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IC interconnects</a:t>
            </a:r>
          </a:p>
          <a:p>
            <a:pPr eaLnBrk="1" hangingPunct="1"/>
            <a:r>
              <a:rPr lang="en-US" altLang="en-US" sz="2400" dirty="0" smtClean="0"/>
              <a:t>IG </a:t>
            </a:r>
            <a:r>
              <a:rPr lang="en-US" altLang="en-US" sz="2400" dirty="0" err="1" smtClean="0"/>
              <a:t>ingredient_of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CT contains</a:t>
            </a:r>
          </a:p>
          <a:p>
            <a:pPr eaLnBrk="1" hangingPunct="1"/>
            <a:r>
              <a:rPr lang="en-US" altLang="en-US" sz="2400" dirty="0" smtClean="0"/>
              <a:t>CS </a:t>
            </a:r>
            <a:r>
              <a:rPr lang="en-US" altLang="en-US" sz="2400" dirty="0" err="1" smtClean="0"/>
              <a:t>consists_of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CN </a:t>
            </a:r>
            <a:r>
              <a:rPr lang="en-US" altLang="en-US" sz="2400" dirty="0" err="1" smtClean="0"/>
              <a:t>connected_to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BR </a:t>
            </a:r>
            <a:r>
              <a:rPr lang="en-US" altLang="en-US" sz="2400" dirty="0" err="1" smtClean="0"/>
              <a:t>branch_of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208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FR functionally_related_to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243013"/>
            <a:ext cx="3205162" cy="41132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US 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RO </a:t>
            </a:r>
            <a:r>
              <a:rPr lang="en-US" altLang="en-US" sz="2400" dirty="0" err="1" smtClean="0">
                <a:latin typeface="+mj-lt"/>
              </a:rPr>
              <a:t>result_of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PE performs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PA practices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EX exhibits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CO </a:t>
            </a:r>
            <a:r>
              <a:rPr lang="en-US" altLang="en-US" sz="2400" dirty="0" err="1" smtClean="0">
                <a:latin typeface="+mj-lt"/>
              </a:rPr>
              <a:t>carries_out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OC </a:t>
            </a:r>
            <a:r>
              <a:rPr lang="en-US" altLang="en-US" sz="2400" dirty="0" err="1" smtClean="0">
                <a:latin typeface="+mj-lt"/>
              </a:rPr>
              <a:t>occurs_in</a:t>
            </a:r>
            <a:endParaRPr lang="en-US" altLang="en-US" sz="24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PO </a:t>
            </a:r>
            <a:r>
              <a:rPr lang="en-US" altLang="en-US" sz="2400" dirty="0" err="1" smtClean="0">
                <a:latin typeface="+mj-lt"/>
              </a:rPr>
              <a:t>process_of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MF </a:t>
            </a:r>
            <a:r>
              <a:rPr lang="en-US" altLang="en-US" sz="2400" dirty="0" err="1" smtClean="0">
                <a:latin typeface="+mj-lt"/>
              </a:rPr>
              <a:t>manifestation_of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IN indicates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BA </a:t>
            </a:r>
            <a:r>
              <a:rPr lang="en-US" altLang="en-US" sz="2400" dirty="0" err="1" smtClean="0">
                <a:latin typeface="+mj-lt"/>
              </a:rPr>
              <a:t>brings_about</a:t>
            </a:r>
            <a:endParaRPr lang="en-US" altLang="en-US" sz="24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PS produces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CA causes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181600" y="1243013"/>
            <a:ext cx="320516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dirty="0">
                <a:latin typeface="+mj-lt"/>
              </a:rPr>
              <a:t>AF affects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+mj-lt"/>
              </a:rPr>
              <a:t>TS </a:t>
            </a:r>
            <a:r>
              <a:rPr lang="en-US" altLang="en-US" dirty="0">
                <a:latin typeface="+mj-lt"/>
              </a:rPr>
              <a:t>treats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+mj-lt"/>
              </a:rPr>
              <a:t>PV </a:t>
            </a:r>
            <a:r>
              <a:rPr lang="en-US" altLang="en-US" dirty="0">
                <a:latin typeface="+mj-lt"/>
              </a:rPr>
              <a:t>prevents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+mj-lt"/>
              </a:rPr>
              <a:t>MN </a:t>
            </a:r>
            <a:r>
              <a:rPr lang="en-US" altLang="en-US" dirty="0">
                <a:latin typeface="+mj-lt"/>
              </a:rPr>
              <a:t>manages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+mj-lt"/>
              </a:rPr>
              <a:t>IW </a:t>
            </a:r>
            <a:r>
              <a:rPr lang="en-US" altLang="en-US" dirty="0" err="1">
                <a:latin typeface="+mj-lt"/>
              </a:rPr>
              <a:t>interacts_with</a:t>
            </a:r>
            <a:endParaRPr lang="en-US" altLang="en-US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+mj-lt"/>
              </a:rPr>
              <a:t>DS </a:t>
            </a:r>
            <a:r>
              <a:rPr lang="en-US" altLang="en-US" dirty="0">
                <a:latin typeface="+mj-lt"/>
              </a:rPr>
              <a:t>disrupts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+mj-lt"/>
              </a:rPr>
              <a:t>CM </a:t>
            </a:r>
            <a:r>
              <a:rPr lang="en-US" altLang="en-US" dirty="0">
                <a:latin typeface="+mj-lt"/>
              </a:rPr>
              <a:t>complicates</a:t>
            </a:r>
          </a:p>
        </p:txBody>
      </p:sp>
    </p:spTree>
    <p:extLst>
      <p:ext uri="{BB962C8B-B14F-4D97-AF65-F5344CB8AC3E}">
        <p14:creationId xmlns:p14="http://schemas.microsoft.com/office/powerpoint/2010/main" val="23505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CR conceptually_related_to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064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PP </a:t>
            </a:r>
            <a:r>
              <a:rPr lang="en-US" altLang="en-US" sz="2400" dirty="0" err="1" smtClean="0"/>
              <a:t>property_of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MT </a:t>
            </a:r>
            <a:r>
              <a:rPr lang="en-US" altLang="en-US" sz="2400" dirty="0" err="1" smtClean="0"/>
              <a:t>method_of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MS measures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ME </a:t>
            </a:r>
            <a:r>
              <a:rPr lang="en-US" altLang="en-US" sz="2400" dirty="0" err="1" smtClean="0"/>
              <a:t>measurement_of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II </a:t>
            </a:r>
            <a:r>
              <a:rPr lang="en-US" altLang="en-US" sz="2400" dirty="0" err="1" smtClean="0"/>
              <a:t>issue_in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EV </a:t>
            </a:r>
            <a:r>
              <a:rPr lang="en-US" altLang="en-US" sz="2400" dirty="0" err="1" smtClean="0"/>
              <a:t>evaluation_of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DI diagnoses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DF </a:t>
            </a:r>
            <a:r>
              <a:rPr lang="en-US" altLang="en-US" sz="2400" dirty="0" err="1" smtClean="0"/>
              <a:t>developmental_form_of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DO </a:t>
            </a:r>
            <a:r>
              <a:rPr lang="en-US" altLang="en-US" sz="2400" dirty="0" err="1" smtClean="0"/>
              <a:t>derivative_of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DE </a:t>
            </a:r>
            <a:r>
              <a:rPr lang="en-US" altLang="en-US" sz="2400" dirty="0" err="1" smtClean="0"/>
              <a:t>degree_of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CP </a:t>
            </a:r>
            <a:r>
              <a:rPr lang="en-US" altLang="en-US" sz="2400" dirty="0" err="1" smtClean="0"/>
              <a:t>conceptual_part_of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AN analyzes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AE </a:t>
            </a:r>
            <a:r>
              <a:rPr lang="en-US" altLang="en-US" sz="2400" dirty="0" err="1" smtClean="0"/>
              <a:t>assesses_effect_of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13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Semantic Relation Examples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3"/>
            <a:ext cx="8229600" cy="35432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cervical neuralgia/SOSY </a:t>
            </a:r>
            <a:r>
              <a:rPr lang="en-US" altLang="en-US" sz="2400" dirty="0" smtClean="0">
                <a:solidFill>
                  <a:schemeClr val="hlink"/>
                </a:solidFill>
              </a:rPr>
              <a:t>RO</a:t>
            </a:r>
            <a:r>
              <a:rPr lang="en-US" altLang="en-US" sz="2400" dirty="0" smtClean="0"/>
              <a:t> neurological examination/DIGN</a:t>
            </a:r>
          </a:p>
          <a:p>
            <a:pPr eaLnBrk="1" hangingPunct="1"/>
            <a:r>
              <a:rPr lang="en-US" altLang="en-US" sz="2400" dirty="0" smtClean="0"/>
              <a:t>normal sinus rhythm/LBTR </a:t>
            </a:r>
            <a:r>
              <a:rPr lang="en-US" altLang="en-US" sz="2400" dirty="0" smtClean="0">
                <a:solidFill>
                  <a:schemeClr val="hlink"/>
                </a:solidFill>
              </a:rPr>
              <a:t>RO</a:t>
            </a:r>
            <a:r>
              <a:rPr lang="en-US" altLang="en-US" sz="2400" dirty="0" smtClean="0"/>
              <a:t> EKG/DIAP </a:t>
            </a:r>
          </a:p>
          <a:p>
            <a:pPr eaLnBrk="1" hangingPunct="1"/>
            <a:r>
              <a:rPr lang="en-US" altLang="en-US" sz="2400" dirty="0" smtClean="0"/>
              <a:t>mastectomy/TOPP </a:t>
            </a:r>
            <a:r>
              <a:rPr lang="en-US" altLang="en-US" sz="2400" dirty="0" smtClean="0">
                <a:solidFill>
                  <a:schemeClr val="hlink"/>
                </a:solidFill>
              </a:rPr>
              <a:t>PC</a:t>
            </a:r>
            <a:r>
              <a:rPr lang="en-US" altLang="en-US" sz="2400" dirty="0" smtClean="0"/>
              <a:t> Breast CA/NEOP</a:t>
            </a:r>
          </a:p>
          <a:p>
            <a:pPr eaLnBrk="1" hangingPunct="1"/>
            <a:r>
              <a:rPr lang="en-US" altLang="en-US" sz="2400" dirty="0" smtClean="0"/>
              <a:t>Skin/BPOC </a:t>
            </a:r>
            <a:r>
              <a:rPr lang="en-US" altLang="en-US" sz="2400" dirty="0" smtClean="0">
                <a:solidFill>
                  <a:schemeClr val="hlink"/>
                </a:solidFill>
              </a:rPr>
              <a:t>LO</a:t>
            </a:r>
            <a:r>
              <a:rPr lang="en-US" altLang="en-US" sz="2400" dirty="0" smtClean="0"/>
              <a:t> surgical wound/INPO</a:t>
            </a:r>
          </a:p>
          <a:p>
            <a:pPr eaLnBrk="1" hangingPunct="1"/>
            <a:r>
              <a:rPr lang="en-US" altLang="en-US" sz="2400" dirty="0" smtClean="0"/>
              <a:t>Surgical wound/INPO </a:t>
            </a:r>
            <a:r>
              <a:rPr lang="en-US" altLang="en-US" sz="2400" dirty="0" smtClean="0">
                <a:solidFill>
                  <a:schemeClr val="hlink"/>
                </a:solidFill>
              </a:rPr>
              <a:t>AW</a:t>
            </a:r>
            <a:r>
              <a:rPr lang="en-US" altLang="en-US" sz="2400" dirty="0" smtClean="0"/>
              <a:t> clean/SOSY</a:t>
            </a:r>
          </a:p>
          <a:p>
            <a:pPr eaLnBrk="1" hangingPunct="1"/>
            <a:r>
              <a:rPr lang="en-US" altLang="en-US" sz="2400" dirty="0" smtClean="0"/>
              <a:t>Surgical wound/INPO </a:t>
            </a:r>
            <a:r>
              <a:rPr lang="en-US" altLang="en-US" sz="2400" dirty="0" smtClean="0">
                <a:solidFill>
                  <a:schemeClr val="hlink"/>
                </a:solidFill>
              </a:rPr>
              <a:t>CA</a:t>
            </a:r>
            <a:r>
              <a:rPr lang="en-US" altLang="en-US" sz="2400" dirty="0" smtClean="0"/>
              <a:t> mild drainage/BDSU</a:t>
            </a:r>
          </a:p>
          <a:p>
            <a:pPr eaLnBrk="1" hangingPunct="1"/>
            <a:r>
              <a:rPr lang="en-US" altLang="en-US" sz="2400" dirty="0" smtClean="0"/>
              <a:t>Staples/MEDD </a:t>
            </a:r>
            <a:r>
              <a:rPr lang="en-US" altLang="en-US" sz="2400" dirty="0" smtClean="0">
                <a:solidFill>
                  <a:schemeClr val="hlink"/>
                </a:solidFill>
              </a:rPr>
              <a:t>TS</a:t>
            </a:r>
            <a:r>
              <a:rPr lang="en-US" altLang="en-US" sz="2400" dirty="0" smtClean="0"/>
              <a:t> surgical wound/INPO </a:t>
            </a:r>
          </a:p>
        </p:txBody>
      </p:sp>
    </p:spTree>
    <p:extLst>
      <p:ext uri="{BB962C8B-B14F-4D97-AF65-F5344CB8AC3E}">
        <p14:creationId xmlns:p14="http://schemas.microsoft.com/office/powerpoint/2010/main" val="32170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Semantic Grammar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S 	 [TMCO] (MN|OC|TS|PP)</a:t>
            </a:r>
            <a:r>
              <a:rPr lang="en-US" altLang="en-US" sz="2800" baseline="30000" dirty="0" smtClean="0">
                <a:sym typeface="Symbol" panose="05050102010706020507" pitchFamily="18" charset="2"/>
              </a:rPr>
              <a:t>+ </a:t>
            </a:r>
            <a:r>
              <a:rPr lang="en-US" altLang="en-US" sz="2800" dirty="0" smtClean="0">
                <a:sym typeface="Symbol" panose="05050102010706020507" pitchFamily="18" charset="2"/>
              </a:rPr>
              <a:t>[TMCO]</a:t>
            </a:r>
          </a:p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S 	 S and S</a:t>
            </a:r>
          </a:p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MN	 [PODG] MN [HCRO|PROG]</a:t>
            </a:r>
          </a:p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OC	 [PODG] OC (PATF|FNDG)</a:t>
            </a:r>
          </a:p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TS	  [PODG] TS (PHSU|TOPP)</a:t>
            </a:r>
          </a:p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PP   FNDG is QLCO</a:t>
            </a:r>
          </a:p>
        </p:txBody>
      </p:sp>
    </p:spTree>
    <p:extLst>
      <p:ext uri="{BB962C8B-B14F-4D97-AF65-F5344CB8AC3E}">
        <p14:creationId xmlns:p14="http://schemas.microsoft.com/office/powerpoint/2010/main" val="144150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Semantic Lexicon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MN  was admitted to | under care of |remained inpatient 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OC  for | has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TS  received | was treated with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TMCO  for a period of 8 days | during that time | also | QD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HCRO  the surgery service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PROG  Dr. </a:t>
            </a:r>
            <a:r>
              <a:rPr lang="en-US" altLang="en-US" sz="2000" dirty="0" err="1" smtClean="0">
                <a:sym typeface="Symbol" panose="05050102010706020507" pitchFamily="18" charset="2"/>
              </a:rPr>
              <a:t>Smythe</a:t>
            </a:r>
            <a:endParaRPr lang="en-U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PATF  cellulitis of her left hand | her cellulitis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FNDG  the induration | increased mobility of her left hand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QLCO  decreased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PHSU  </a:t>
            </a:r>
            <a:r>
              <a:rPr lang="en-US" altLang="en-US" sz="2000" dirty="0" err="1" smtClean="0">
                <a:sym typeface="Symbol" panose="05050102010706020507" pitchFamily="18" charset="2"/>
              </a:rPr>
              <a:t>Kevzol</a:t>
            </a:r>
            <a:r>
              <a:rPr lang="en-US" altLang="en-US" sz="2000" dirty="0" smtClean="0">
                <a:sym typeface="Symbol" panose="05050102010706020507" pitchFamily="18" charset="2"/>
              </a:rPr>
              <a:t> therapy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TOPP  occupational therapy treatments | hand elevation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PODG  she | patient</a:t>
            </a:r>
          </a:p>
        </p:txBody>
      </p:sp>
    </p:spTree>
    <p:extLst>
      <p:ext uri="{BB962C8B-B14F-4D97-AF65-F5344CB8AC3E}">
        <p14:creationId xmlns:p14="http://schemas.microsoft.com/office/powerpoint/2010/main" val="4272668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78567" y="1929107"/>
            <a:ext cx="1817837" cy="1602106"/>
            <a:chOff x="1845134" y="837407"/>
            <a:chExt cx="1817837" cy="16021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134" y="837407"/>
              <a:ext cx="1298202" cy="12924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0371" y="2039403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Pathology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34025" y="1929107"/>
            <a:ext cx="1752600" cy="1657595"/>
            <a:chOff x="5484500" y="1258978"/>
            <a:chExt cx="1752600" cy="16575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500" y="1258978"/>
              <a:ext cx="1407523" cy="12964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84500" y="2516463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Radiology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48747" y="4235662"/>
            <a:ext cx="2513779" cy="1902803"/>
            <a:chOff x="4862956" y="3667648"/>
            <a:chExt cx="2513779" cy="19028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56" y="3667648"/>
              <a:ext cx="1868294" cy="15693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8365" y="5170341"/>
              <a:ext cx="2198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Surgery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24246" y="1929107"/>
            <a:ext cx="2304977" cy="1552624"/>
            <a:chOff x="481694" y="4346444"/>
            <a:chExt cx="2304977" cy="15526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5" r="16073"/>
            <a:stretch/>
          </p:blipFill>
          <p:spPr>
            <a:xfrm>
              <a:off x="481694" y="4346444"/>
              <a:ext cx="1428677" cy="122400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8301" y="5498958"/>
              <a:ext cx="2198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Progress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567" y="4235662"/>
            <a:ext cx="2336500" cy="2204923"/>
            <a:chOff x="2786671" y="3295859"/>
            <a:chExt cx="2336500" cy="22049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1"/>
            <a:stretch/>
          </p:blipFill>
          <p:spPr>
            <a:xfrm>
              <a:off x="2786671" y="3295859"/>
              <a:ext cx="1430634" cy="18800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4801" y="5100672"/>
              <a:ext cx="2198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Discharge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96205" y="4235662"/>
            <a:ext cx="2633018" cy="1764209"/>
            <a:chOff x="5896205" y="3272751"/>
            <a:chExt cx="2633018" cy="1764209"/>
          </a:xfrm>
        </p:grpSpPr>
        <p:sp>
          <p:nvSpPr>
            <p:cNvPr id="10" name="TextBox 9"/>
            <p:cNvSpPr txBox="1"/>
            <p:nvPr/>
          </p:nvSpPr>
          <p:spPr>
            <a:xfrm>
              <a:off x="6330853" y="4636850"/>
              <a:ext cx="2198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Nursing</a:t>
              </a:r>
              <a:endParaRPr lang="en-US" sz="20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205" y="3272751"/>
              <a:ext cx="2099268" cy="14278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Unstructured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UMLS Semantic Annotation</a:t>
            </a:r>
            <a:endParaRPr lang="en-US" dirty="0"/>
          </a:p>
        </p:txBody>
      </p:sp>
      <p:sp>
        <p:nvSpPr>
          <p:cNvPr id="406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1" y="1219200"/>
            <a:ext cx="4267199" cy="4113212"/>
          </a:xfrm>
        </p:spPr>
        <p:txBody>
          <a:bodyPr>
            <a:noAutofit/>
          </a:bodyPr>
          <a:lstStyle/>
          <a:p>
            <a:pPr marL="533400" indent="-533400">
              <a:buFontTx/>
              <a:buNone/>
            </a:pPr>
            <a:r>
              <a:rPr lang="en-US" sz="1800" dirty="0" smtClean="0"/>
              <a:t>[S [MN	[PODG Patient</a:t>
            </a:r>
            <a:r>
              <a:rPr lang="en-US" sz="1800" dirty="0"/>
              <a:t>] </a:t>
            </a:r>
            <a:br>
              <a:rPr lang="en-US" sz="1800" dirty="0"/>
            </a:br>
            <a:r>
              <a:rPr lang="en-US" sz="1800" dirty="0" smtClean="0"/>
              <a:t>	[MN </a:t>
            </a:r>
            <a:r>
              <a:rPr lang="en-US" sz="1800" dirty="0"/>
              <a:t>was admitted to] </a:t>
            </a:r>
            <a:br>
              <a:rPr lang="en-US" sz="1800" dirty="0"/>
            </a:br>
            <a:r>
              <a:rPr lang="en-US" sz="1800" dirty="0" smtClean="0"/>
              <a:t>	[HCRO the </a:t>
            </a:r>
            <a:r>
              <a:rPr lang="en-US" sz="1800" dirty="0"/>
              <a:t>surgery service</a:t>
            </a:r>
            <a:r>
              <a:rPr lang="en-US" sz="1800" dirty="0" smtClean="0"/>
              <a:t>]]</a:t>
            </a:r>
          </a:p>
          <a:p>
            <a:pPr marL="533400" indent="-533400">
              <a:buFontTx/>
              <a:buNone/>
            </a:pPr>
            <a:r>
              <a:rPr lang="en-US" sz="1800" dirty="0" smtClean="0"/>
              <a:t>   [MN	[MN </a:t>
            </a:r>
            <a:r>
              <a:rPr lang="en-US" sz="1800" dirty="0"/>
              <a:t>under the care of] </a:t>
            </a:r>
            <a:br>
              <a:rPr lang="en-US" sz="1800" dirty="0"/>
            </a:br>
            <a:r>
              <a:rPr lang="en-US" sz="1800" dirty="0" smtClean="0"/>
              <a:t>	[PROG Dr</a:t>
            </a:r>
            <a:r>
              <a:rPr lang="en-US" sz="1800" dirty="0"/>
              <a:t>. </a:t>
            </a:r>
            <a:r>
              <a:rPr lang="en-US" sz="1800" dirty="0" err="1"/>
              <a:t>Smythe</a:t>
            </a:r>
            <a:r>
              <a:rPr lang="en-US" sz="1800" dirty="0"/>
              <a:t>]] </a:t>
            </a:r>
            <a:endParaRPr lang="en-US" sz="1800" dirty="0" smtClean="0"/>
          </a:p>
          <a:p>
            <a:pPr marL="533400" indent="-533400">
              <a:buFontTx/>
              <a:buNone/>
            </a:pPr>
            <a:r>
              <a:rPr lang="en-US" sz="1800" dirty="0"/>
              <a:t> </a:t>
            </a:r>
            <a:r>
              <a:rPr lang="en-US" sz="1800" dirty="0" smtClean="0"/>
              <a:t>  [OC		[OC </a:t>
            </a:r>
            <a:r>
              <a:rPr lang="en-US" sz="1800" dirty="0"/>
              <a:t>for] </a:t>
            </a:r>
            <a:br>
              <a:rPr lang="en-US" sz="1800" dirty="0"/>
            </a:br>
            <a:r>
              <a:rPr lang="en-US" sz="1800" dirty="0" smtClean="0"/>
              <a:t>	[PATF </a:t>
            </a:r>
            <a:r>
              <a:rPr lang="en-US" sz="1800" dirty="0"/>
              <a:t>cellulitis of her left hand]] </a:t>
            </a:r>
            <a:r>
              <a:rPr lang="en-US" sz="1800" dirty="0" smtClean="0"/>
              <a:t> ]</a:t>
            </a:r>
          </a:p>
          <a:p>
            <a:pPr marL="533400" indent="-533400">
              <a:buFontTx/>
              <a:buNone/>
            </a:pPr>
            <a:r>
              <a:rPr lang="en-US" sz="1800" dirty="0"/>
              <a:t>[</a:t>
            </a:r>
            <a:r>
              <a:rPr lang="en-US" sz="1800" dirty="0" smtClean="0"/>
              <a:t>S [MN	[PODG She</a:t>
            </a:r>
            <a:r>
              <a:rPr lang="en-US" sz="1800" dirty="0"/>
              <a:t>] </a:t>
            </a:r>
          </a:p>
          <a:p>
            <a:pPr marL="533400" indent="-533400"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	[MN </a:t>
            </a:r>
            <a:r>
              <a:rPr lang="en-US" sz="1800" dirty="0"/>
              <a:t>remained inpatient on] </a:t>
            </a:r>
            <a:br>
              <a:rPr lang="en-US" sz="1800" dirty="0"/>
            </a:br>
            <a:r>
              <a:rPr lang="en-US" sz="1800" dirty="0" smtClean="0"/>
              <a:t>	[HCRO the </a:t>
            </a:r>
            <a:r>
              <a:rPr lang="en-US" sz="1800" dirty="0"/>
              <a:t>surgery service</a:t>
            </a:r>
            <a:r>
              <a:rPr lang="en-US" sz="1800" dirty="0" smtClean="0"/>
              <a:t>]  ] 	</a:t>
            </a:r>
          </a:p>
          <a:p>
            <a:pPr marL="533400" indent="-533400"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	[TMCO for </a:t>
            </a:r>
            <a:r>
              <a:rPr lang="en-US" sz="1800" dirty="0"/>
              <a:t>a period of 8 days] </a:t>
            </a:r>
            <a:r>
              <a:rPr lang="en-US" sz="1800" dirty="0" smtClean="0"/>
              <a:t> ]</a:t>
            </a:r>
          </a:p>
          <a:p>
            <a:pPr marL="533400" indent="-533400">
              <a:buFontTx/>
              <a:buNone/>
            </a:pPr>
            <a:r>
              <a:rPr lang="en-US" sz="1800" dirty="0"/>
              <a:t>[</a:t>
            </a:r>
            <a:r>
              <a:rPr lang="en-US" sz="1800" dirty="0" smtClean="0"/>
              <a:t>S</a:t>
            </a:r>
            <a:r>
              <a:rPr lang="en-US" sz="1800" dirty="0"/>
              <a:t> </a:t>
            </a:r>
            <a:r>
              <a:rPr lang="en-US" sz="1800" dirty="0" smtClean="0"/>
              <a:t> [TS	[TMCO During </a:t>
            </a:r>
            <a:r>
              <a:rPr lang="en-US" sz="1800" dirty="0"/>
              <a:t>that time</a:t>
            </a:r>
            <a:r>
              <a:rPr lang="en-US" sz="1800" dirty="0" smtClean="0"/>
              <a:t>]</a:t>
            </a:r>
          </a:p>
          <a:p>
            <a:pPr marL="533400" indent="-533400"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	[PODG she]</a:t>
            </a:r>
            <a:endParaRPr lang="en-US" sz="1800" dirty="0"/>
          </a:p>
          <a:p>
            <a:pPr marL="533400" indent="-533400">
              <a:buFontTx/>
              <a:buNone/>
            </a:pPr>
            <a:r>
              <a:rPr lang="en-US" sz="1800" dirty="0" smtClean="0"/>
              <a:t>		[TS </a:t>
            </a:r>
            <a:r>
              <a:rPr lang="en-US" sz="1800" dirty="0"/>
              <a:t>received]</a:t>
            </a:r>
            <a:br>
              <a:rPr lang="en-US" sz="1800" dirty="0"/>
            </a:br>
            <a:r>
              <a:rPr lang="en-US" sz="1800" dirty="0"/>
              <a:t>       </a:t>
            </a:r>
            <a:r>
              <a:rPr lang="en-US" sz="1800" dirty="0" smtClean="0"/>
              <a:t>[PHSU </a:t>
            </a:r>
            <a:r>
              <a:rPr lang="en-US" sz="1800" dirty="0" err="1" smtClean="0"/>
              <a:t>Kefzol</a:t>
            </a:r>
            <a:r>
              <a:rPr lang="en-US" sz="1800" dirty="0" smtClean="0"/>
              <a:t> </a:t>
            </a:r>
            <a:r>
              <a:rPr lang="en-US" sz="1800" dirty="0"/>
              <a:t>therapy</a:t>
            </a:r>
            <a:r>
              <a:rPr lang="en-US" sz="1800" dirty="0" smtClean="0"/>
              <a:t>]  ]</a:t>
            </a:r>
          </a:p>
          <a:p>
            <a:pPr marL="533400" indent="-533400">
              <a:buFontTx/>
              <a:buNone/>
            </a:pPr>
            <a:r>
              <a:rPr lang="en-US" sz="1800" dirty="0"/>
              <a:t> </a:t>
            </a:r>
            <a:r>
              <a:rPr lang="en-US" sz="1800" dirty="0" smtClean="0"/>
              <a:t>   [OC	[OC </a:t>
            </a:r>
            <a:r>
              <a:rPr lang="en-US" sz="1800" dirty="0"/>
              <a:t>for</a:t>
            </a:r>
            <a:r>
              <a:rPr lang="en-US" sz="1800" dirty="0" smtClean="0"/>
              <a:t>]</a:t>
            </a:r>
          </a:p>
          <a:p>
            <a:pPr marL="533400" indent="-533400"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	[PATF </a:t>
            </a:r>
            <a:r>
              <a:rPr lang="en-US" sz="1800" dirty="0"/>
              <a:t>her cellulitis</a:t>
            </a:r>
            <a:r>
              <a:rPr lang="en-US" sz="1800" dirty="0" smtClean="0"/>
              <a:t>]  ]</a:t>
            </a:r>
            <a:endParaRPr lang="en-US" sz="1800" dirty="0"/>
          </a:p>
          <a:p>
            <a:pPr marL="533400" indent="-533400">
              <a:buFontTx/>
              <a:buNone/>
            </a:pPr>
            <a:endParaRPr lang="en-US" sz="1800" dirty="0"/>
          </a:p>
          <a:p>
            <a:pPr marL="533400" indent="-533400">
              <a:buFontTx/>
              <a:buNone/>
            </a:pPr>
            <a:endParaRPr lang="en-US" sz="1800" dirty="0"/>
          </a:p>
          <a:p>
            <a:pPr marL="533400" indent="-533400">
              <a:buFontTx/>
              <a:buNone/>
            </a:pPr>
            <a:endParaRPr lang="en-US" sz="1800" dirty="0" smtClean="0"/>
          </a:p>
          <a:p>
            <a:pPr marL="533400" indent="-533400"/>
            <a:endParaRPr lang="en-U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19600" y="1219200"/>
            <a:ext cx="5029200" cy="4113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 smtClean="0"/>
              <a:t>[S [S [TS </a:t>
            </a:r>
            <a:endParaRPr lang="en-US" sz="1800" dirty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 smtClean="0"/>
              <a:t>	[PODG She] </a:t>
            </a:r>
            <a:br>
              <a:rPr lang="en-US" sz="1800" dirty="0" smtClean="0"/>
            </a:br>
            <a:r>
              <a:rPr lang="en-US" sz="1800" dirty="0" smtClean="0"/>
              <a:t>[TMCO also] </a:t>
            </a:r>
            <a:br>
              <a:rPr lang="en-US" sz="1800" dirty="0" smtClean="0"/>
            </a:br>
            <a:r>
              <a:rPr lang="en-US" sz="1800" dirty="0" smtClean="0"/>
              <a:t>[TS received] </a:t>
            </a:r>
            <a:br>
              <a:rPr lang="en-US" sz="1800" dirty="0" smtClean="0"/>
            </a:br>
            <a:r>
              <a:rPr lang="en-US" sz="1800" dirty="0" smtClean="0"/>
              <a:t>[TOPP occupational therapy treatments]  ]</a:t>
            </a:r>
            <a:br>
              <a:rPr lang="en-US" sz="1800" dirty="0" smtClean="0"/>
            </a:br>
            <a:r>
              <a:rPr lang="en-US" sz="1800" dirty="0" smtClean="0"/>
              <a:t>[TMCO QD]  ]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 smtClean="0"/>
              <a:t>and [S [TS </a:t>
            </a:r>
            <a:br>
              <a:rPr lang="en-US" sz="1800" dirty="0" smtClean="0"/>
            </a:br>
            <a:r>
              <a:rPr lang="en-US" sz="1800" dirty="0" smtClean="0"/>
              <a:t>[TS was treated with] </a:t>
            </a:r>
            <a:br>
              <a:rPr lang="en-US" sz="1800" dirty="0" smtClean="0"/>
            </a:br>
            <a:r>
              <a:rPr lang="en-US" sz="1800" dirty="0" smtClean="0"/>
              <a:t>[TOPP hand elevation]  ]  ]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 smtClean="0"/>
              <a:t>[S [S [OC </a:t>
            </a:r>
            <a:r>
              <a:rPr lang="en-US" sz="1800" dirty="0"/>
              <a:t> </a:t>
            </a:r>
            <a:endParaRPr lang="en-US" sz="1800" dirty="0" smtClean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[PODG She]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[OC has]</a:t>
            </a:r>
            <a:br>
              <a:rPr lang="en-US" sz="1800" dirty="0" smtClean="0"/>
            </a:br>
            <a:r>
              <a:rPr lang="en-US" sz="1800" dirty="0" smtClean="0"/>
              <a:t>[FNDG increased mobility of her left hand]  ]   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 smtClean="0"/>
              <a:t>and [S [PP [FNDG the induration]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 smtClean="0"/>
              <a:t>  	[PP is ]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 dirty="0" smtClean="0"/>
              <a:t>         	[QLCO decreased] ]  ]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0A4E-25CD-4DAE-81B2-4384973B46F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47007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7199" y="2296258"/>
            <a:ext cx="1714919" cy="70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Information Retrieval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032998" y="4700326"/>
            <a:ext cx="389129" cy="914400"/>
            <a:chOff x="1134871" y="4627265"/>
            <a:chExt cx="389129" cy="914400"/>
          </a:xfrm>
          <a:solidFill>
            <a:schemeClr val="accent2"/>
          </a:solidFill>
        </p:grpSpPr>
        <p:sp>
          <p:nvSpPr>
            <p:cNvPr id="7" name="Oval 6"/>
            <p:cNvSpPr/>
            <p:nvPr/>
          </p:nvSpPr>
          <p:spPr>
            <a:xfrm>
              <a:off x="1134871" y="4627265"/>
              <a:ext cx="381000" cy="304800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4"/>
            </p:cNvCxnSpPr>
            <p:nvPr/>
          </p:nvCxnSpPr>
          <p:spPr>
            <a:xfrm>
              <a:off x="1325371" y="4932065"/>
              <a:ext cx="0" cy="30480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143000" y="5236865"/>
              <a:ext cx="182371" cy="30480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25371" y="5236865"/>
              <a:ext cx="198629" cy="30480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3000" y="5084465"/>
              <a:ext cx="381000" cy="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2777597" y="2649626"/>
            <a:ext cx="609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387199" y="3643560"/>
            <a:ext cx="1714919" cy="70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Information Extraction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3387199" y="5106642"/>
            <a:ext cx="1714919" cy="70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Question Answering</a:t>
            </a:r>
            <a:endParaRPr lang="en-US" sz="2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907454" y="1635369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35" name="Rectangle 34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907454" y="2749899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73" name="Rectangle 72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851538" y="1635369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82" name="Rectangle 81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907454" y="5250054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91" name="Rectangle 90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907454" y="3985845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100" name="Rectangle 99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1851538" y="2749899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109" name="Rectangle 108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1851538" y="3985845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118" name="Rectangle 117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1851538" y="5250054"/>
            <a:ext cx="485531" cy="762000"/>
            <a:chOff x="1051727" y="1591826"/>
            <a:chExt cx="485531" cy="762000"/>
          </a:xfrm>
          <a:solidFill>
            <a:schemeClr val="accent6"/>
          </a:solidFill>
        </p:grpSpPr>
        <p:sp>
          <p:nvSpPr>
            <p:cNvPr id="127" name="Rectangle 126"/>
            <p:cNvSpPr/>
            <p:nvPr/>
          </p:nvSpPr>
          <p:spPr>
            <a:xfrm>
              <a:off x="1051727" y="1591826"/>
              <a:ext cx="485531" cy="7620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213526" y="1752600"/>
              <a:ext cx="286727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109904" y="1831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109905" y="19077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109902" y="20601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109903" y="19839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109901" y="21363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109897" y="2212522"/>
              <a:ext cx="390351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Oval 135"/>
          <p:cNvSpPr/>
          <p:nvPr/>
        </p:nvSpPr>
        <p:spPr>
          <a:xfrm rot="1718346">
            <a:off x="937364" y="1115014"/>
            <a:ext cx="1711995" cy="27604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944675" y="3076893"/>
            <a:ext cx="486748" cy="217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/>
          <p:cNvCxnSpPr>
            <a:stCxn id="139" idx="5"/>
            <a:endCxn id="59" idx="1"/>
          </p:cNvCxnSpPr>
          <p:nvPr/>
        </p:nvCxnSpPr>
        <p:spPr>
          <a:xfrm>
            <a:off x="2360138" y="3262543"/>
            <a:ext cx="1027059" cy="734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Callout 141"/>
          <p:cNvSpPr/>
          <p:nvPr/>
        </p:nvSpPr>
        <p:spPr>
          <a:xfrm flipH="1">
            <a:off x="7252390" y="3575089"/>
            <a:ext cx="998729" cy="809730"/>
          </a:xfrm>
          <a:prstGeom prst="wedgeEllipseCallout">
            <a:avLst>
              <a:gd name="adj1" fmla="val -35987"/>
              <a:gd name="adj2" fmla="val 7259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?</a:t>
            </a:r>
            <a:endParaRPr lang="en-US" sz="4000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102114" y="5489750"/>
            <a:ext cx="20188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60" idx="0"/>
            <a:endCxn id="59" idx="2"/>
          </p:cNvCxnSpPr>
          <p:nvPr/>
        </p:nvCxnSpPr>
        <p:spPr>
          <a:xfrm flipV="1">
            <a:off x="4244656" y="4350295"/>
            <a:ext cx="0" cy="756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59" idx="3"/>
          </p:cNvCxnSpPr>
          <p:nvPr/>
        </p:nvCxnSpPr>
        <p:spPr>
          <a:xfrm flipV="1">
            <a:off x="5102114" y="3985847"/>
            <a:ext cx="2018883" cy="11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5" idx="2"/>
            <a:endCxn id="59" idx="0"/>
          </p:cNvCxnSpPr>
          <p:nvPr/>
        </p:nvCxnSpPr>
        <p:spPr>
          <a:xfrm>
            <a:off x="4244656" y="3002993"/>
            <a:ext cx="0" cy="6405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Areas in NLP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077648" y="1997075"/>
            <a:ext cx="1858962" cy="7302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115748" y="5392738"/>
            <a:ext cx="1858962" cy="7302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281223" y="5392738"/>
            <a:ext cx="1858962" cy="7302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1153723" y="3525838"/>
            <a:ext cx="1730375" cy="9588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281223" y="1997075"/>
            <a:ext cx="1858962" cy="73025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6435335" y="3525838"/>
            <a:ext cx="1730375" cy="95885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3630223" y="3525838"/>
            <a:ext cx="1730375" cy="958850"/>
          </a:xfrm>
          <a:prstGeom prst="ellipse">
            <a:avLst/>
          </a:prstGeom>
          <a:solidFill>
            <a:srgbClr val="800080"/>
          </a:solidFill>
          <a:ln w="12700">
            <a:solidFill>
              <a:srgbClr val="80008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Conversational NLP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109398" y="2157413"/>
            <a:ext cx="191548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Transcription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95135" y="5543550"/>
            <a:ext cx="146514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Synthesis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5651110" y="2152650"/>
            <a:ext cx="127278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Analysis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5470135" y="5553075"/>
            <a:ext cx="16630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Generation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502010" y="3614738"/>
            <a:ext cx="1597794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Structured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Data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4123935" y="3805238"/>
            <a:ext cx="74840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Text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495035" y="3724275"/>
            <a:ext cx="116197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Speech</a:t>
            </a: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2034785" y="2740025"/>
            <a:ext cx="401638" cy="76993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506398" y="2752725"/>
            <a:ext cx="544512" cy="81597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5006585" y="2740025"/>
            <a:ext cx="573088" cy="86995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6663935" y="2738438"/>
            <a:ext cx="587375" cy="7731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>
            <a:off x="6751248" y="4510088"/>
            <a:ext cx="527050" cy="85883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H="1" flipV="1">
            <a:off x="4879585" y="4425950"/>
            <a:ext cx="812800" cy="9699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>
            <a:off x="3536560" y="4438650"/>
            <a:ext cx="527050" cy="9445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H="1" flipV="1">
            <a:off x="1893498" y="4483100"/>
            <a:ext cx="655637" cy="91281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2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5659438" y="3523343"/>
            <a:ext cx="1344612" cy="7302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638800" y="3650343"/>
            <a:ext cx="14523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</a:rPr>
              <a:t>Grammar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4343400" y="2608943"/>
            <a:ext cx="1344613" cy="7302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NLP Pipeline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495800" y="2685143"/>
            <a:ext cx="120135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</a:rPr>
              <a:t>Lexicon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281113" y="1637393"/>
            <a:ext cx="1685925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</a:rPr>
              <a:t>Morphologic Analysis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152650" y="2632756"/>
            <a:ext cx="1685925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</a:rPr>
              <a:t>Lexical Analysis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448050" y="3570968"/>
            <a:ext cx="1685925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</a:rPr>
              <a:t>Syntactic Analysis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514850" y="4537756"/>
            <a:ext cx="1685925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</a:rPr>
              <a:t>Semantic Analysis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410325" y="5275943"/>
            <a:ext cx="1685925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latin typeface="Tahoma" panose="020B0604030504040204" pitchFamily="34" charset="0"/>
              </a:rPr>
              <a:t>Pragmatic Analysis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 flipV="1">
            <a:off x="1524000" y="2380343"/>
            <a:ext cx="614363" cy="942975"/>
          </a:xfrm>
          <a:custGeom>
            <a:avLst/>
            <a:gdLst>
              <a:gd name="T0" fmla="*/ 430225 w 21600"/>
              <a:gd name="T1" fmla="*/ 0 h 21600"/>
              <a:gd name="T2" fmla="*/ 430225 w 21600"/>
              <a:gd name="T3" fmla="*/ 530773 h 21600"/>
              <a:gd name="T4" fmla="*/ 92069 w 21600"/>
              <a:gd name="T5" fmla="*/ 942975 h 21600"/>
              <a:gd name="T6" fmla="*/ 614363 w 21600"/>
              <a:gd name="T7" fmla="*/ 26538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 flipV="1">
            <a:off x="2819400" y="3375706"/>
            <a:ext cx="614363" cy="942975"/>
          </a:xfrm>
          <a:custGeom>
            <a:avLst/>
            <a:gdLst>
              <a:gd name="T0" fmla="*/ 430225 w 21600"/>
              <a:gd name="T1" fmla="*/ 0 h 21600"/>
              <a:gd name="T2" fmla="*/ 430225 w 21600"/>
              <a:gd name="T3" fmla="*/ 530773 h 21600"/>
              <a:gd name="T4" fmla="*/ 92069 w 21600"/>
              <a:gd name="T5" fmla="*/ 942975 h 21600"/>
              <a:gd name="T6" fmla="*/ 614363 w 21600"/>
              <a:gd name="T7" fmla="*/ 26538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 flipV="1">
            <a:off x="3886200" y="4313918"/>
            <a:ext cx="614363" cy="942975"/>
          </a:xfrm>
          <a:custGeom>
            <a:avLst/>
            <a:gdLst>
              <a:gd name="T0" fmla="*/ 430225 w 21600"/>
              <a:gd name="T1" fmla="*/ 0 h 21600"/>
              <a:gd name="T2" fmla="*/ 430225 w 21600"/>
              <a:gd name="T3" fmla="*/ 530773 h 21600"/>
              <a:gd name="T4" fmla="*/ 92069 w 21600"/>
              <a:gd name="T5" fmla="*/ 942975 h 21600"/>
              <a:gd name="T6" fmla="*/ 614363 w 21600"/>
              <a:gd name="T7" fmla="*/ 26538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 flipV="1">
            <a:off x="5791200" y="5275943"/>
            <a:ext cx="614363" cy="714375"/>
          </a:xfrm>
          <a:custGeom>
            <a:avLst/>
            <a:gdLst>
              <a:gd name="T0" fmla="*/ 430225 w 21600"/>
              <a:gd name="T1" fmla="*/ 0 h 21600"/>
              <a:gd name="T2" fmla="*/ 430225 w 21600"/>
              <a:gd name="T3" fmla="*/ 402101 h 21600"/>
              <a:gd name="T4" fmla="*/ 92069 w 21600"/>
              <a:gd name="T5" fmla="*/ 714375 h 21600"/>
              <a:gd name="T6" fmla="*/ 614363 w 21600"/>
              <a:gd name="T7" fmla="*/ 20105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533400" y="169454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8077200" y="5428343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3810000" y="283754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105400" y="375194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75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Parsing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Determine whether given sequence is allowed by grammar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Bottom Up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Reduce given sequence to start symbol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Data-driven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Forward Chaining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Top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Generate given sequence from start symbol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Goal-driven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Backward Chaining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3019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 Down Derivation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</a:t>
            </a:r>
          </a:p>
          <a:p>
            <a:pPr eaLnBrk="1" hangingPunct="1"/>
            <a:r>
              <a:rPr lang="en-US" altLang="en-US" smtClean="0"/>
              <a:t>NP VP</a:t>
            </a: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He</a:t>
            </a:r>
            <a:r>
              <a:rPr lang="en-US" altLang="en-US" smtClean="0"/>
              <a:t> VP</a:t>
            </a: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He</a:t>
            </a:r>
            <a:r>
              <a:rPr lang="en-US" altLang="en-US" smtClean="0"/>
              <a:t> VBZ NP</a:t>
            </a: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He is</a:t>
            </a:r>
            <a:r>
              <a:rPr lang="en-US" altLang="en-US" smtClean="0"/>
              <a:t>    DT NN</a:t>
            </a: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He is    a</a:t>
            </a:r>
            <a:r>
              <a:rPr lang="en-US" altLang="en-US" smtClean="0"/>
              <a:t>   NN</a:t>
            </a: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He is    a   patient</a:t>
            </a:r>
          </a:p>
          <a:p>
            <a:pPr eaLnBrk="1" hangingPunct="1"/>
            <a:endParaRPr lang="en-US" altLang="en-US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Bottom Up Derivation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The physician treated the patient</a:t>
            </a:r>
          </a:p>
          <a:p>
            <a:pPr eaLnBrk="1" hangingPunct="1"/>
            <a:r>
              <a:rPr lang="en-US" altLang="en-US" u="sng" smtClean="0"/>
              <a:t>DT   NN         </a:t>
            </a:r>
            <a:r>
              <a:rPr lang="en-US" altLang="en-US" smtClean="0"/>
              <a:t>VBD     DT  NN</a:t>
            </a:r>
          </a:p>
          <a:p>
            <a:pPr eaLnBrk="1" hangingPunct="1"/>
            <a:r>
              <a:rPr lang="en-US" altLang="en-US" smtClean="0"/>
              <a:t>NP                 VBD     </a:t>
            </a:r>
            <a:r>
              <a:rPr lang="en-US" altLang="en-US" u="sng" smtClean="0"/>
              <a:t>DT  NN     </a:t>
            </a:r>
          </a:p>
          <a:p>
            <a:pPr eaLnBrk="1" hangingPunct="1"/>
            <a:r>
              <a:rPr lang="en-US" altLang="en-US" smtClean="0"/>
              <a:t>NP                 </a:t>
            </a:r>
            <a:r>
              <a:rPr lang="en-US" altLang="en-US" u="sng" smtClean="0"/>
              <a:t>VBD     NP</a:t>
            </a:r>
          </a:p>
          <a:p>
            <a:pPr eaLnBrk="1" hangingPunct="1"/>
            <a:r>
              <a:rPr lang="en-US" altLang="en-US" u="sng" smtClean="0"/>
              <a:t>NP                 VP</a:t>
            </a:r>
          </a:p>
          <a:p>
            <a:pPr eaLnBrk="1" hangingPunct="1"/>
            <a:r>
              <a:rPr lang="en-US" altLang="en-US" smtClean="0"/>
              <a:t>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72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Syntax and Semantics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Need semantic constraints to obtain correct parse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Denied pain in the 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Denied pain in the abdomen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Pulmonary edema and effusion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Pulmonary edema and anemia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Pain in hands and feet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Pain in hands and fever</a:t>
            </a:r>
            <a:r>
              <a:rPr lang="en-US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Need syntactic constraints to construct correct semantic 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No edema, dyspnea, syncope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No increased tenderness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9445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Oval 2"/>
          <p:cNvSpPr>
            <a:spLocks noChangeArrowheads="1"/>
          </p:cNvSpPr>
          <p:nvPr/>
        </p:nvSpPr>
        <p:spPr bwMode="auto">
          <a:xfrm>
            <a:off x="512047" y="4969638"/>
            <a:ext cx="2133600" cy="12192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987" name="Oval 3"/>
          <p:cNvSpPr>
            <a:spLocks noChangeArrowheads="1"/>
          </p:cNvSpPr>
          <p:nvPr/>
        </p:nvSpPr>
        <p:spPr bwMode="auto">
          <a:xfrm>
            <a:off x="1959847" y="1796534"/>
            <a:ext cx="6172200" cy="609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3636247" y="4817238"/>
            <a:ext cx="2286000" cy="92333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Automated Extraction</a:t>
            </a:r>
            <a:br>
              <a:rPr lang="en-US" dirty="0">
                <a:solidFill>
                  <a:srgbClr val="FFFFFF"/>
                </a:solidFill>
                <a:latin typeface="Tahoma" pitchFamily="34" charset="0"/>
              </a:rPr>
            </a:b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664447" y="3015734"/>
            <a:ext cx="2286000" cy="64633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Manual </a:t>
            </a:r>
            <a:r>
              <a:rPr lang="en-US" dirty="0" smtClean="0">
                <a:solidFill>
                  <a:srgbClr val="FFFFFF"/>
                </a:solidFill>
                <a:latin typeface="Tahoma" pitchFamily="34" charset="0"/>
              </a:rPr>
              <a:t>Extraction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Tahoma" pitchFamily="34" charset="0"/>
              </a:rPr>
            </a:b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6455647" y="4795013"/>
            <a:ext cx="2286000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Automated </a:t>
            </a:r>
            <a:r>
              <a:rPr lang="en-US" dirty="0" smtClean="0">
                <a:solidFill>
                  <a:srgbClr val="FFFFFF"/>
                </a:solidFill>
                <a:latin typeface="Tahoma" pitchFamily="34" charset="0"/>
              </a:rPr>
              <a:t>Grammar </a:t>
            </a:r>
            <a:br>
              <a:rPr lang="en-US" dirty="0" smtClean="0">
                <a:solidFill>
                  <a:srgbClr val="FFFFFF"/>
                </a:solidFill>
                <a:latin typeface="Tahoma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Tahoma" pitchFamily="34" charset="0"/>
              </a:rPr>
              <a:t>Induction</a:t>
            </a:r>
            <a:br>
              <a:rPr lang="en-US" dirty="0" smtClean="0">
                <a:solidFill>
                  <a:srgbClr val="FFFFFF"/>
                </a:solidFill>
                <a:latin typeface="Tahoma" pitchFamily="34" charset="0"/>
              </a:rPr>
            </a:b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3636247" y="2993509"/>
            <a:ext cx="22860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Manual Grammar Induction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6455647" y="3015734"/>
            <a:ext cx="22860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Manual Training Annotation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2798047" y="1872734"/>
            <a:ext cx="449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  <a:latin typeface="Tahoma" pitchFamily="34" charset="0"/>
              </a:rPr>
              <a:t>Corpus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550147" y="5179872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Extracted Information</a:t>
            </a:r>
          </a:p>
        </p:txBody>
      </p:sp>
      <p:sp>
        <p:nvSpPr>
          <p:cNvPr id="297996" name="Line 12"/>
          <p:cNvSpPr>
            <a:spLocks noChangeShapeType="1"/>
          </p:cNvSpPr>
          <p:nvPr/>
        </p:nvSpPr>
        <p:spPr bwMode="auto">
          <a:xfrm flipH="1">
            <a:off x="1655047" y="22537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>
            <a:off x="1655047" y="36742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998" name="Line 14"/>
          <p:cNvSpPr>
            <a:spLocks noChangeShapeType="1"/>
          </p:cNvSpPr>
          <p:nvPr/>
        </p:nvSpPr>
        <p:spPr bwMode="auto">
          <a:xfrm>
            <a:off x="4703047" y="2406134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4703047" y="367423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8000" name="Line 16"/>
          <p:cNvSpPr>
            <a:spLocks noChangeShapeType="1"/>
          </p:cNvSpPr>
          <p:nvPr/>
        </p:nvSpPr>
        <p:spPr bwMode="auto">
          <a:xfrm flipH="1">
            <a:off x="2645647" y="550303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8001" name="Line 17"/>
          <p:cNvSpPr>
            <a:spLocks noChangeShapeType="1"/>
          </p:cNvSpPr>
          <p:nvPr/>
        </p:nvSpPr>
        <p:spPr bwMode="auto">
          <a:xfrm>
            <a:off x="7293847" y="2329934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8002" name="Line 18"/>
          <p:cNvSpPr>
            <a:spLocks noChangeShapeType="1"/>
          </p:cNvSpPr>
          <p:nvPr/>
        </p:nvSpPr>
        <p:spPr bwMode="auto">
          <a:xfrm>
            <a:off x="7522447" y="367423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8003" name="Line 19"/>
          <p:cNvSpPr>
            <a:spLocks noChangeShapeType="1"/>
          </p:cNvSpPr>
          <p:nvPr/>
        </p:nvSpPr>
        <p:spPr bwMode="auto">
          <a:xfrm flipH="1">
            <a:off x="5922247" y="54268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2762" y="466500"/>
            <a:ext cx="6452792" cy="5633398"/>
            <a:chOff x="1194334" y="1068928"/>
            <a:chExt cx="3377666" cy="3261972"/>
          </a:xfrm>
        </p:grpSpPr>
        <p:grpSp>
          <p:nvGrpSpPr>
            <p:cNvPr id="3" name="Group 2"/>
            <p:cNvGrpSpPr/>
            <p:nvPr/>
          </p:nvGrpSpPr>
          <p:grpSpPr>
            <a:xfrm>
              <a:off x="1194334" y="2289474"/>
              <a:ext cx="1687257" cy="784067"/>
              <a:chOff x="483185" y="2419098"/>
              <a:chExt cx="1687257" cy="78406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83186" y="2419098"/>
                <a:ext cx="654434" cy="554497"/>
                <a:chOff x="1100670" y="2225683"/>
                <a:chExt cx="884489" cy="813660"/>
              </a:xfrm>
            </p:grpSpPr>
            <p:pic>
              <p:nvPicPr>
                <p:cNvPr id="32" name="Picture 31" descr="MC900431640.PN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00"/>
                <a:stretch/>
              </p:blipFill>
              <p:spPr>
                <a:xfrm>
                  <a:off x="1159173" y="2225683"/>
                  <a:ext cx="825986" cy="440480"/>
                </a:xfrm>
                <a:prstGeom prst="rect">
                  <a:avLst/>
                </a:prstGeom>
              </p:spPr>
            </p:pic>
            <p:sp>
              <p:nvSpPr>
                <p:cNvPr id="33" name="Rectangle 32"/>
                <p:cNvSpPr/>
                <p:nvPr/>
              </p:nvSpPr>
              <p:spPr>
                <a:xfrm rot="19337517">
                  <a:off x="1584879" y="2635004"/>
                  <a:ext cx="210550" cy="1436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2212820">
                  <a:off x="1352845" y="2649240"/>
                  <a:ext cx="182817" cy="1111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pic>
              <p:nvPicPr>
                <p:cNvPr id="35" name="Picture 34" descr="MC900433937.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9154"/>
                <a:stretch/>
              </p:blipFill>
              <p:spPr>
                <a:xfrm flipH="1">
                  <a:off x="1100670" y="2605506"/>
                  <a:ext cx="799988" cy="433837"/>
                </a:xfrm>
                <a:prstGeom prst="rect">
                  <a:avLst/>
                </a:prstGeom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483185" y="2926166"/>
                <a:ext cx="1687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Clinician</a:t>
                </a:r>
                <a:endParaRPr lang="en-US" sz="2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311474" y="2131622"/>
              <a:ext cx="812000" cy="996280"/>
              <a:chOff x="2438400" y="2335655"/>
              <a:chExt cx="812000" cy="996280"/>
            </a:xfrm>
          </p:grpSpPr>
          <p:pic>
            <p:nvPicPr>
              <p:cNvPr id="28" name="Picture 27" descr="MC90043394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2335655"/>
                <a:ext cx="812000" cy="812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545427" y="3054936"/>
                <a:ext cx="628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Coder</a:t>
                </a:r>
                <a:endParaRPr lang="en-US" sz="24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177666" y="3352800"/>
              <a:ext cx="1167111" cy="978100"/>
              <a:chOff x="2159282" y="3708181"/>
              <a:chExt cx="1167111" cy="978100"/>
            </a:xfrm>
          </p:grpSpPr>
          <p:pic>
            <p:nvPicPr>
              <p:cNvPr id="26" name="Picture 25" descr="C:\Documents and Settings\johnsos\Local Settings\Temporary Internet Files\Content.IE5\ZZMNENID\MC900432599[1]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4938" y="3708181"/>
                <a:ext cx="613460" cy="613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159282" y="4205099"/>
                <a:ext cx="1167111" cy="48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Unstructured Data</a:t>
                </a:r>
                <a:endParaRPr lang="en-US" sz="24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632237" y="2232896"/>
              <a:ext cx="939763" cy="768932"/>
              <a:chOff x="3632237" y="2350120"/>
              <a:chExt cx="939763" cy="76893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2237" y="2842053"/>
                <a:ext cx="9397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Researcher</a:t>
                </a:r>
                <a:endParaRPr lang="en-US" sz="2400" dirty="0"/>
              </a:p>
            </p:txBody>
          </p:sp>
          <p:pic>
            <p:nvPicPr>
              <p:cNvPr id="25" name="Picture 24" descr="MC90043395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0724" y="2350120"/>
                <a:ext cx="630432" cy="630432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2330067" y="1068928"/>
              <a:ext cx="862312" cy="815678"/>
              <a:chOff x="2336837" y="756339"/>
              <a:chExt cx="862312" cy="81567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438037" y="1191017"/>
                <a:ext cx="609600" cy="381000"/>
                <a:chOff x="3581400" y="1905000"/>
                <a:chExt cx="533400" cy="3048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581400" y="1905000"/>
                  <a:ext cx="533400" cy="30480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657600" y="1905000"/>
                  <a:ext cx="0" cy="304800"/>
                </a:xfrm>
                <a:prstGeom prst="line">
                  <a:avLst/>
                </a:prstGeom>
                <a:ln>
                  <a:solidFill>
                    <a:srgbClr val="CC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733800" y="1905000"/>
                  <a:ext cx="0" cy="304800"/>
                </a:xfrm>
                <a:prstGeom prst="line">
                  <a:avLst/>
                </a:prstGeom>
                <a:ln>
                  <a:solidFill>
                    <a:srgbClr val="CC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886200" y="1905000"/>
                  <a:ext cx="0" cy="304800"/>
                </a:xfrm>
                <a:prstGeom prst="line">
                  <a:avLst/>
                </a:prstGeom>
                <a:ln>
                  <a:solidFill>
                    <a:srgbClr val="CC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038600" y="1905000"/>
                  <a:ext cx="0" cy="304800"/>
                </a:xfrm>
                <a:prstGeom prst="line">
                  <a:avLst/>
                </a:prstGeom>
                <a:ln>
                  <a:solidFill>
                    <a:srgbClr val="CC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581400" y="1981200"/>
                  <a:ext cx="533400" cy="0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581400" y="2057400"/>
                  <a:ext cx="533400" cy="0"/>
                </a:xfrm>
                <a:prstGeom prst="line">
                  <a:avLst/>
                </a:prstGeom>
                <a:ln>
                  <a:solidFill>
                    <a:srgbClr val="CC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581400" y="2133600"/>
                  <a:ext cx="533400" cy="0"/>
                </a:xfrm>
                <a:prstGeom prst="line">
                  <a:avLst/>
                </a:prstGeom>
                <a:ln>
                  <a:solidFill>
                    <a:srgbClr val="CC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2336837" y="756339"/>
                <a:ext cx="862312" cy="48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Structured Data</a:t>
                </a:r>
                <a:endParaRPr lang="en-US" sz="2400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V="1">
              <a:off x="1747418" y="1778048"/>
              <a:ext cx="581091" cy="628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83801" y="3016115"/>
              <a:ext cx="747466" cy="61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13193" y="1884606"/>
              <a:ext cx="0" cy="35192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08120" y="3073541"/>
              <a:ext cx="0" cy="27925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48837" y="1752600"/>
              <a:ext cx="661163" cy="597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6" idx="3"/>
            </p:cNvCxnSpPr>
            <p:nvPr/>
          </p:nvCxnSpPr>
          <p:spPr>
            <a:xfrm flipV="1">
              <a:off x="3016782" y="2989402"/>
              <a:ext cx="869418" cy="670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539999" y="2371136"/>
            <a:ext cx="1393372" cy="63862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TrainingCorpus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39999" y="3580425"/>
            <a:ext cx="1393372" cy="63862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 Corpus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41400" y="2707754"/>
            <a:ext cx="1632857" cy="1201250"/>
            <a:chOff x="3773714" y="4741568"/>
            <a:chExt cx="1632857" cy="1201250"/>
          </a:xfrm>
        </p:grpSpPr>
        <p:grpSp>
          <p:nvGrpSpPr>
            <p:cNvPr id="5" name="Group 4"/>
            <p:cNvGrpSpPr/>
            <p:nvPr/>
          </p:nvGrpSpPr>
          <p:grpSpPr>
            <a:xfrm>
              <a:off x="4007028" y="4741568"/>
              <a:ext cx="389129" cy="914400"/>
              <a:chOff x="1134871" y="4627265"/>
              <a:chExt cx="389129" cy="914400"/>
            </a:xfrm>
            <a:solidFill>
              <a:schemeClr val="tx1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1134871" y="4627265"/>
                <a:ext cx="381000" cy="3048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6" idx="4"/>
              </p:cNvCxnSpPr>
              <p:nvPr/>
            </p:nvCxnSpPr>
            <p:spPr>
              <a:xfrm>
                <a:off x="1325371" y="4932065"/>
                <a:ext cx="0" cy="304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143000" y="5236865"/>
                <a:ext cx="182371" cy="304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325371" y="5236865"/>
                <a:ext cx="198629" cy="304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143000" y="5084465"/>
                <a:ext cx="3810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3773714" y="5573486"/>
              <a:ext cx="163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Linguist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04657" y="2427379"/>
            <a:ext cx="1052286" cy="5261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Learner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3" idx="2"/>
          </p:cNvCxnSpPr>
          <p:nvPr/>
        </p:nvCxnSpPr>
        <p:spPr>
          <a:xfrm flipV="1">
            <a:off x="1857829" y="2690450"/>
            <a:ext cx="682170" cy="585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2"/>
          </p:cNvCxnSpPr>
          <p:nvPr/>
        </p:nvCxnSpPr>
        <p:spPr>
          <a:xfrm>
            <a:off x="1857829" y="3275625"/>
            <a:ext cx="682170" cy="624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6"/>
            <a:endCxn id="13" idx="1"/>
          </p:cNvCxnSpPr>
          <p:nvPr/>
        </p:nvCxnSpPr>
        <p:spPr>
          <a:xfrm>
            <a:off x="3933371" y="2690450"/>
            <a:ext cx="6712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04657" y="3645933"/>
            <a:ext cx="1052286" cy="52614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3" idx="2"/>
            <a:endCxn id="27" idx="0"/>
          </p:cNvCxnSpPr>
          <p:nvPr/>
        </p:nvCxnSpPr>
        <p:spPr>
          <a:xfrm>
            <a:off x="5130800" y="2953521"/>
            <a:ext cx="0" cy="692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6"/>
            <a:endCxn id="27" idx="1"/>
          </p:cNvCxnSpPr>
          <p:nvPr/>
        </p:nvCxnSpPr>
        <p:spPr>
          <a:xfrm>
            <a:off x="3933371" y="3899739"/>
            <a:ext cx="671286" cy="9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46" idx="2"/>
          </p:cNvCxnSpPr>
          <p:nvPr/>
        </p:nvCxnSpPr>
        <p:spPr>
          <a:xfrm flipV="1">
            <a:off x="5656943" y="3899739"/>
            <a:ext cx="685798" cy="9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342741" y="3580425"/>
            <a:ext cx="1966687" cy="638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62383"/>
              </p:ext>
            </p:extLst>
          </p:nvPr>
        </p:nvGraphicFramePr>
        <p:xfrm>
          <a:off x="1524000" y="202837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ANALYZER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TESTING CORPUS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83543" y="4156890"/>
            <a:ext cx="3947885" cy="859576"/>
            <a:chOff x="1204686" y="4447176"/>
            <a:chExt cx="3947885" cy="859576"/>
          </a:xfrm>
        </p:grpSpPr>
        <p:sp>
          <p:nvSpPr>
            <p:cNvPr id="4" name="TextBox 3"/>
            <p:cNvSpPr txBox="1"/>
            <p:nvPr/>
          </p:nvSpPr>
          <p:spPr>
            <a:xfrm>
              <a:off x="1204686" y="4447176"/>
              <a:ext cx="3947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β</a:t>
              </a:r>
              <a:r>
                <a:rPr lang="en-US" sz="2400" dirty="0" smtClean="0"/>
                <a:t> = (1+β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)· (Precision </a:t>
              </a:r>
              <a:r>
                <a:rPr lang="en-US" sz="2400" dirty="0"/>
                <a:t>· </a:t>
              </a:r>
              <a:r>
                <a:rPr lang="en-US" sz="2400" dirty="0" smtClean="0"/>
                <a:t>Recall) 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66685" y="4845087"/>
              <a:ext cx="3084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dirty="0" smtClean="0"/>
                <a:t>β</a:t>
              </a:r>
              <a:r>
                <a:rPr lang="en-US" sz="2400" baseline="30000" dirty="0" smtClean="0"/>
                <a:t>2 </a:t>
              </a:r>
              <a:r>
                <a:rPr lang="en-US" sz="2400" dirty="0" smtClean="0"/>
                <a:t>· Precision) + Recall  </a:t>
              </a:r>
              <a:endParaRPr lang="en-US" sz="24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28800" y="4914646"/>
              <a:ext cx="322217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228023" y="5181991"/>
            <a:ext cx="49936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-25000" dirty="0" smtClean="0"/>
              <a:t>1 	</a:t>
            </a:r>
            <a:r>
              <a:rPr lang="en-US" sz="2400" dirty="0" smtClean="0"/>
              <a:t>weighs precision and recall equally</a:t>
            </a:r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2 	</a:t>
            </a:r>
            <a:r>
              <a:rPr lang="en-US" sz="2400" dirty="0" smtClean="0"/>
              <a:t>weighs </a:t>
            </a:r>
            <a:r>
              <a:rPr lang="en-US" sz="2400" dirty="0"/>
              <a:t>recall </a:t>
            </a:r>
            <a:r>
              <a:rPr lang="en-US" sz="2400" dirty="0" smtClean="0"/>
              <a:t>higher than precision</a:t>
            </a:r>
            <a:endParaRPr lang="en-US" sz="2400" dirty="0"/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0.5 	</a:t>
            </a:r>
            <a:r>
              <a:rPr lang="en-US" sz="2400" dirty="0" smtClean="0"/>
              <a:t>weighs </a:t>
            </a:r>
            <a:r>
              <a:rPr lang="en-US" sz="2400" dirty="0"/>
              <a:t>precision </a:t>
            </a:r>
            <a:r>
              <a:rPr lang="en-US" sz="2400" dirty="0" smtClean="0"/>
              <a:t>higher than recall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2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959428" y="2566045"/>
            <a:ext cx="1393372" cy="63862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80745" y="3964020"/>
            <a:ext cx="1393372" cy="63862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Corpus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34900" y="3644706"/>
            <a:ext cx="1632857" cy="1201250"/>
            <a:chOff x="3773714" y="4741568"/>
            <a:chExt cx="1632857" cy="1201250"/>
          </a:xfrm>
        </p:grpSpPr>
        <p:grpSp>
          <p:nvGrpSpPr>
            <p:cNvPr id="5" name="Group 4"/>
            <p:cNvGrpSpPr/>
            <p:nvPr/>
          </p:nvGrpSpPr>
          <p:grpSpPr>
            <a:xfrm>
              <a:off x="4007028" y="4741568"/>
              <a:ext cx="389129" cy="914400"/>
              <a:chOff x="1134871" y="4627265"/>
              <a:chExt cx="389129" cy="914400"/>
            </a:xfrm>
            <a:solidFill>
              <a:schemeClr val="tx1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1134871" y="4627265"/>
                <a:ext cx="381000" cy="3048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6" idx="4"/>
              </p:cNvCxnSpPr>
              <p:nvPr/>
            </p:nvCxnSpPr>
            <p:spPr>
              <a:xfrm>
                <a:off x="1325371" y="4932065"/>
                <a:ext cx="0" cy="304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143000" y="5236865"/>
                <a:ext cx="182371" cy="304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325371" y="5236865"/>
                <a:ext cx="198629" cy="304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143000" y="5084465"/>
                <a:ext cx="3810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3773714" y="5573486"/>
              <a:ext cx="163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Linguist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24086" y="2622288"/>
            <a:ext cx="1052286" cy="5261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4920343" y="4283334"/>
            <a:ext cx="6604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6"/>
            <a:endCxn id="13" idx="1"/>
          </p:cNvCxnSpPr>
          <p:nvPr/>
        </p:nvCxnSpPr>
        <p:spPr>
          <a:xfrm>
            <a:off x="3352800" y="2885359"/>
            <a:ext cx="6712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33144" y="2634207"/>
            <a:ext cx="1052286" cy="52614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3" idx="3"/>
            <a:endCxn id="27" idx="1"/>
          </p:cNvCxnSpPr>
          <p:nvPr/>
        </p:nvCxnSpPr>
        <p:spPr>
          <a:xfrm>
            <a:off x="5076372" y="2885359"/>
            <a:ext cx="656772" cy="11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  <a:endCxn id="4" idx="0"/>
          </p:cNvCxnSpPr>
          <p:nvPr/>
        </p:nvCxnSpPr>
        <p:spPr>
          <a:xfrm>
            <a:off x="6259287" y="3160349"/>
            <a:ext cx="18144" cy="803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2"/>
          </p:cNvCxnSpPr>
          <p:nvPr/>
        </p:nvCxnSpPr>
        <p:spPr>
          <a:xfrm flipV="1">
            <a:off x="4550229" y="3148430"/>
            <a:ext cx="0" cy="40472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900" y="1689103"/>
            <a:ext cx="3733801" cy="480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11701" y="2332198"/>
            <a:ext cx="2286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40974" y="2636998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40974" y="2950265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40974" y="3263532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40974" y="3576799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40974" y="3890066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0974" y="4203333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40974" y="4516600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40974" y="4829867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40974" y="5143134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40974" y="5456398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40973" y="5761198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40973" y="6074462"/>
            <a:ext cx="2956727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78299" y="2797865"/>
            <a:ext cx="1447800" cy="30480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97499" y="3737666"/>
            <a:ext cx="1447800" cy="30480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68251" y="4364200"/>
            <a:ext cx="1447800" cy="30480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21299" y="5303998"/>
            <a:ext cx="1447800" cy="30480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94998" y="179260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Recognize </a:t>
            </a:r>
            <a:br>
              <a:rPr lang="en-US" sz="2400" dirty="0" smtClean="0"/>
            </a:br>
            <a:r>
              <a:rPr lang="en-US" sz="2400" dirty="0" smtClean="0"/>
              <a:t>Named </a:t>
            </a:r>
            <a:r>
              <a:rPr lang="en-US" sz="2400" dirty="0"/>
              <a:t>Entity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95001" y="2893273"/>
            <a:ext cx="301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Relationship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978499" y="2221499"/>
            <a:ext cx="2286000" cy="576366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>
          <a:xfrm>
            <a:off x="2102199" y="3102666"/>
            <a:ext cx="1219200" cy="635001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1"/>
          </p:cNvCxnSpPr>
          <p:nvPr/>
        </p:nvCxnSpPr>
        <p:spPr>
          <a:xfrm flipV="1">
            <a:off x="2937469" y="3124106"/>
            <a:ext cx="2257532" cy="184666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95001" y="3876669"/>
            <a:ext cx="301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Detection </a:t>
            </a:r>
            <a:r>
              <a:rPr lang="en-US" sz="2400" dirty="0" smtClean="0"/>
              <a:t>Certainty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195001" y="4879283"/>
            <a:ext cx="301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Resolve Co-reference</a:t>
            </a:r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68251" y="4364201"/>
            <a:ext cx="1447800" cy="29907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378299" y="4364201"/>
            <a:ext cx="1447800" cy="29907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5" idx="1"/>
          </p:cNvCxnSpPr>
          <p:nvPr/>
        </p:nvCxnSpPr>
        <p:spPr>
          <a:xfrm flipV="1">
            <a:off x="2937469" y="4107502"/>
            <a:ext cx="2257532" cy="363522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997299" y="1951200"/>
            <a:ext cx="0" cy="4267201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97301" y="1951198"/>
            <a:ext cx="243673" cy="0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97302" y="6218399"/>
            <a:ext cx="4267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0"/>
            <a:endCxn id="22" idx="2"/>
          </p:cNvCxnSpPr>
          <p:nvPr/>
        </p:nvCxnSpPr>
        <p:spPr>
          <a:xfrm flipV="1">
            <a:off x="3245199" y="4042466"/>
            <a:ext cx="76200" cy="1261532"/>
          </a:xfrm>
          <a:prstGeom prst="line">
            <a:avLst/>
          </a:prstGeom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6" idx="1"/>
          </p:cNvCxnSpPr>
          <p:nvPr/>
        </p:nvCxnSpPr>
        <p:spPr>
          <a:xfrm>
            <a:off x="3355733" y="4816471"/>
            <a:ext cx="1839268" cy="293645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95001" y="5881875"/>
            <a:ext cx="301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Discourse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264499" y="124371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Classify Document</a:t>
            </a:r>
            <a:endParaRPr lang="en-US" sz="2400" dirty="0"/>
          </a:p>
        </p:txBody>
      </p:sp>
      <p:cxnSp>
        <p:nvCxnSpPr>
          <p:cNvPr id="41" name="Straight Connector 40"/>
          <p:cNvCxnSpPr>
            <a:stCxn id="3" idx="0"/>
          </p:cNvCxnSpPr>
          <p:nvPr/>
        </p:nvCxnSpPr>
        <p:spPr>
          <a:xfrm flipV="1">
            <a:off x="2711801" y="1494971"/>
            <a:ext cx="2483200" cy="194132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1" y="1414305"/>
            <a:ext cx="3733801" cy="480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2" y="2057400"/>
            <a:ext cx="2286000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39075" y="2362200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39075" y="2675467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39075" y="2988734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39075" y="3302001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9075" y="3615268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39075" y="3928535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39075" y="4241802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9075" y="4555069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9075" y="4868336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075" y="5181600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9074" y="5486400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39074" y="5799664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20088" y="21672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Structural Features</a:t>
            </a:r>
            <a:endParaRPr lang="en-US" sz="2400" dirty="0"/>
          </a:p>
        </p:txBody>
      </p:sp>
      <p:cxnSp>
        <p:nvCxnSpPr>
          <p:cNvPr id="31" name="Straight Connector 30"/>
          <p:cNvCxnSpPr>
            <a:endCxn id="40" idx="1"/>
          </p:cNvCxnSpPr>
          <p:nvPr/>
        </p:nvCxnSpPr>
        <p:spPr>
          <a:xfrm flipV="1">
            <a:off x="4495802" y="3685905"/>
            <a:ext cx="1324286" cy="242630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20087" y="4868336"/>
            <a:ext cx="301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Sequential order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20088" y="345507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 words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1376625" y="3151092"/>
            <a:ext cx="3266551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3"/>
            <a:endCxn id="25" idx="1"/>
          </p:cNvCxnSpPr>
          <p:nvPr/>
        </p:nvCxnSpPr>
        <p:spPr>
          <a:xfrm flipV="1">
            <a:off x="4643176" y="2398058"/>
            <a:ext cx="1176912" cy="908922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398398" y="3749568"/>
            <a:ext cx="506604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057400" y="3749568"/>
            <a:ext cx="685800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32799" y="3749568"/>
            <a:ext cx="506604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83155" y="3749568"/>
            <a:ext cx="253303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733802" y="3749568"/>
            <a:ext cx="761999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508508" y="4103052"/>
            <a:ext cx="1082293" cy="277504"/>
            <a:chOff x="697103" y="408296"/>
            <a:chExt cx="1324290" cy="27750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7103" y="685800"/>
              <a:ext cx="13242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97103" y="408296"/>
              <a:ext cx="0" cy="277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06738" y="408296"/>
              <a:ext cx="0" cy="277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>
            <a:off x="2743200" y="4380556"/>
            <a:ext cx="3136344" cy="744365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NLP Features (Independent Variables)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F4F7-83FE-4562-A0D0-DC48A0852FF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1" y="1901511"/>
            <a:ext cx="3733801" cy="480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2" y="2544606"/>
            <a:ext cx="2286000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58075" y="2849406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58075" y="3162673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58075" y="3475940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58075" y="3789207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8075" y="4102474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58075" y="4415741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8075" y="4729008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58075" y="5042275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58075" y="5355542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8075" y="5668806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58074" y="5973606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58074" y="6286870"/>
            <a:ext cx="2956727" cy="0"/>
          </a:xfrm>
          <a:prstGeom prst="lin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14802" y="4173111"/>
            <a:ext cx="1324286" cy="242630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003162" y="5771122"/>
            <a:ext cx="3266551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3"/>
          </p:cNvCxnSpPr>
          <p:nvPr/>
        </p:nvCxnSpPr>
        <p:spPr>
          <a:xfrm>
            <a:off x="4269713" y="5927010"/>
            <a:ext cx="1320106" cy="155888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17398" y="4236774"/>
            <a:ext cx="506604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676400" y="4236774"/>
            <a:ext cx="685800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51799" y="4236774"/>
            <a:ext cx="506604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02155" y="4236774"/>
            <a:ext cx="253303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352802" y="4236774"/>
            <a:ext cx="761999" cy="311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>
            <a:endCxn id="37" idx="1"/>
          </p:cNvCxnSpPr>
          <p:nvPr/>
        </p:nvCxnSpPr>
        <p:spPr>
          <a:xfrm>
            <a:off x="2019300" y="4548550"/>
            <a:ext cx="2569868" cy="506728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183345" y="1901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type of document is given text?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87257" y="26647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topic is a given paragraph about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495802" y="37331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word sequences are medical terms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589168" y="48706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sense is most likely for given term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776945" y="61542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kind of event is given sentence?</a:t>
            </a:r>
          </a:p>
        </p:txBody>
      </p:sp>
      <p:cxnSp>
        <p:nvCxnSpPr>
          <p:cNvPr id="39" name="Straight Connector 38"/>
          <p:cNvCxnSpPr>
            <a:stCxn id="3" idx="0"/>
          </p:cNvCxnSpPr>
          <p:nvPr/>
        </p:nvCxnSpPr>
        <p:spPr>
          <a:xfrm>
            <a:off x="2628902" y="1901511"/>
            <a:ext cx="2458355" cy="278750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03162" y="2388717"/>
            <a:ext cx="3266551" cy="11632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267202" y="2665921"/>
            <a:ext cx="820055" cy="183485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NLP Annotation (Dependent Variable)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Annotation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8622824"/>
              </p:ext>
            </p:extLst>
          </p:nvPr>
        </p:nvGraphicFramePr>
        <p:xfrm>
          <a:off x="1124857" y="2165576"/>
          <a:ext cx="6511336" cy="246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834"/>
                <a:gridCol w="1627834"/>
                <a:gridCol w="1627834"/>
                <a:gridCol w="16278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only r</a:t>
                      </a:r>
                      <a:r>
                        <a:rPr lang="en-US" dirty="0" smtClean="0"/>
                        <a:t>aw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features</a:t>
                      </a:r>
                      <a:r>
                        <a:rPr lang="en-US" baseline="0" dirty="0" smtClean="0"/>
                        <a:t> as i</a:t>
                      </a:r>
                      <a:r>
                        <a:rPr lang="en-US" dirty="0" smtClean="0"/>
                        <a:t>ndependent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features</a:t>
                      </a:r>
                      <a:r>
                        <a:rPr lang="en-US" baseline="0" dirty="0" smtClean="0"/>
                        <a:t> as </a:t>
                      </a:r>
                      <a:r>
                        <a:rPr lang="en-US" dirty="0" smtClean="0"/>
                        <a:t>Dependent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Ignore order of features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Bag of words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Naïve Bayes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Support Vector Machine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Consider order of features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Hidden</a:t>
                      </a:r>
                      <a:r>
                        <a:rPr lang="en-US" baseline="0" dirty="0" smtClean="0"/>
                        <a:t> Markov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Conditional</a:t>
                      </a:r>
                      <a:r>
                        <a:rPr lang="en-US" baseline="0" dirty="0" smtClean="0"/>
                        <a:t> random fields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1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Software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430751"/>
              </p:ext>
            </p:extLst>
          </p:nvPr>
        </p:nvGraphicFramePr>
        <p:xfrm>
          <a:off x="587827" y="1459097"/>
          <a:ext cx="8159259" cy="48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243"/>
                <a:gridCol w="1868993"/>
                <a:gridCol w="229102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Waikato Environment for Knowledge Analysis</a:t>
                      </a:r>
                      <a:r>
                        <a:rPr lang="en-US" baseline="0" dirty="0" smtClean="0"/>
                        <a:t> (WEKA)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Waikato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mining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OpenNLP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language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Unstructured Information</a:t>
                      </a:r>
                      <a:r>
                        <a:rPr lang="en-US" baseline="0" dirty="0" smtClean="0"/>
                        <a:t> management Architecture (UIMA)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General language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Architecture</a:t>
                      </a:r>
                      <a:r>
                        <a:rPr lang="en-US" baseline="0" dirty="0" smtClean="0"/>
                        <a:t> for Text Engineering (GATE)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Sheffield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language</a:t>
                      </a:r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cTAKES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language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Library</a:t>
                      </a:r>
                      <a:r>
                        <a:rPr lang="en-US" baseline="0" dirty="0" smtClean="0"/>
                        <a:t> of Medicine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language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9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8484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NLP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Natural Language Processing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Small scale</a:t>
            </a:r>
          </a:p>
          <a:p>
            <a:r>
              <a:rPr lang="en-US" dirty="0"/>
              <a:t>Deep structure</a:t>
            </a:r>
          </a:p>
          <a:p>
            <a:r>
              <a:rPr lang="en-US" dirty="0"/>
              <a:t>Documents, handwriting, speech</a:t>
            </a:r>
          </a:p>
          <a:p>
            <a:r>
              <a:rPr lang="en-US" b="1" dirty="0"/>
              <a:t>Understanding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Text Mining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Large scale</a:t>
            </a:r>
          </a:p>
          <a:p>
            <a:r>
              <a:rPr lang="en-US" dirty="0"/>
              <a:t>Shallow structure</a:t>
            </a:r>
          </a:p>
          <a:p>
            <a:r>
              <a:rPr lang="en-US" dirty="0"/>
              <a:t>Documents, </a:t>
            </a:r>
            <a:r>
              <a:rPr lang="en-US" dirty="0" smtClean="0"/>
              <a:t>web</a:t>
            </a:r>
          </a:p>
          <a:p>
            <a:endParaRPr lang="en-US" dirty="0"/>
          </a:p>
          <a:p>
            <a:r>
              <a:rPr lang="en-US" b="1" dirty="0"/>
              <a:t>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4254" y="2995374"/>
            <a:ext cx="2441218" cy="1314006"/>
            <a:chOff x="90185" y="3185170"/>
            <a:chExt cx="1827797" cy="1314006"/>
          </a:xfrm>
        </p:grpSpPr>
        <p:pic>
          <p:nvPicPr>
            <p:cNvPr id="15" name="Picture 14" descr="C:\Documents and Settings\johnsos\Local Settings\Temporary Internet Files\Content.IE5\ZZMNENID\MC900432599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72" y="3185170"/>
              <a:ext cx="738875" cy="73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0185" y="3791290"/>
              <a:ext cx="1827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Unstructured Data (text)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32844" y="3126509"/>
            <a:ext cx="2216892" cy="1251419"/>
            <a:chOff x="3389644" y="5289273"/>
            <a:chExt cx="2216892" cy="1251419"/>
          </a:xfrm>
        </p:grpSpPr>
        <p:grpSp>
          <p:nvGrpSpPr>
            <p:cNvPr id="18" name="Group 17"/>
            <p:cNvGrpSpPr/>
            <p:nvPr/>
          </p:nvGrpSpPr>
          <p:grpSpPr>
            <a:xfrm>
              <a:off x="3911933" y="5289273"/>
              <a:ext cx="1328843" cy="525868"/>
              <a:chOff x="3581400" y="1905000"/>
              <a:chExt cx="533400" cy="304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581400" y="1905000"/>
                <a:ext cx="533400" cy="30480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657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338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8862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038600" y="1905000"/>
                <a:ext cx="0" cy="30480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581400" y="1981200"/>
                <a:ext cx="533400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581400" y="20574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581400" y="2133600"/>
                <a:ext cx="533400" cy="0"/>
              </a:xfrm>
              <a:prstGeom prst="line">
                <a:avLst/>
              </a:prstGeom>
              <a:ln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389644" y="5832806"/>
              <a:ext cx="2216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Structured Data (codes)</a:t>
              </a:r>
              <a:endParaRPr lang="en-US" sz="20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64" y="1834315"/>
            <a:ext cx="1905434" cy="2745210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2668325" y="3145994"/>
            <a:ext cx="709748" cy="435195"/>
          </a:xfrm>
          <a:prstGeom prst="rightArrow">
            <a:avLst/>
          </a:prstGeom>
          <a:solidFill>
            <a:srgbClr val="A1292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48602" y="3206920"/>
            <a:ext cx="709748" cy="435195"/>
          </a:xfrm>
          <a:prstGeom prst="rightArrow">
            <a:avLst/>
          </a:prstGeom>
          <a:solidFill>
            <a:srgbClr val="A1292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447906" y="2125266"/>
            <a:ext cx="6259667" cy="1129704"/>
            <a:chOff x="1930542" y="1690688"/>
            <a:chExt cx="8346222" cy="1506272"/>
          </a:xfrm>
        </p:grpSpPr>
        <p:sp>
          <p:nvSpPr>
            <p:cNvPr id="18" name="Rectangle 17"/>
            <p:cNvSpPr/>
            <p:nvPr/>
          </p:nvSpPr>
          <p:spPr>
            <a:xfrm>
              <a:off x="8099047" y="2378094"/>
              <a:ext cx="2177717" cy="8188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95652" y="2378094"/>
              <a:ext cx="3473562" cy="8188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0542" y="2378094"/>
              <a:ext cx="2341254" cy="8188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71796" y="1690688"/>
              <a:ext cx="1849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Classification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44627" y="2771683"/>
            <a:ext cx="5892563" cy="352425"/>
            <a:chOff x="2192835" y="2552577"/>
            <a:chExt cx="7856751" cy="469900"/>
          </a:xfrm>
        </p:grpSpPr>
        <p:sp>
          <p:nvSpPr>
            <p:cNvPr id="5" name="Rectangle 4"/>
            <p:cNvSpPr/>
            <p:nvPr/>
          </p:nvSpPr>
          <p:spPr>
            <a:xfrm>
              <a:off x="2192835" y="2552577"/>
              <a:ext cx="558800" cy="469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5485" y="2552577"/>
              <a:ext cx="558800" cy="469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09160" y="2552577"/>
              <a:ext cx="558800" cy="469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8135" y="2552577"/>
              <a:ext cx="558800" cy="469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41810" y="2552577"/>
              <a:ext cx="558800" cy="469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74460" y="2552577"/>
              <a:ext cx="558800" cy="469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90786" y="2552577"/>
              <a:ext cx="558800" cy="469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0907" y="3124108"/>
            <a:ext cx="3296990" cy="1230005"/>
            <a:chOff x="6121210" y="3022477"/>
            <a:chExt cx="4395986" cy="1640006"/>
          </a:xfrm>
        </p:grpSpPr>
        <p:sp>
          <p:nvSpPr>
            <p:cNvPr id="20" name="Rectangle 19"/>
            <p:cNvSpPr/>
            <p:nvPr/>
          </p:nvSpPr>
          <p:spPr>
            <a:xfrm>
              <a:off x="7337535" y="4192583"/>
              <a:ext cx="558800" cy="4699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Straight Connector 21"/>
            <p:cNvCxnSpPr>
              <a:endCxn id="20" idx="0"/>
            </p:cNvCxnSpPr>
            <p:nvPr/>
          </p:nvCxnSpPr>
          <p:spPr>
            <a:xfrm>
              <a:off x="7332457" y="3022477"/>
              <a:ext cx="284478" cy="1170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2"/>
              <a:endCxn id="20" idx="0"/>
            </p:cNvCxnSpPr>
            <p:nvPr/>
          </p:nvCxnSpPr>
          <p:spPr>
            <a:xfrm>
              <a:off x="6121210" y="3022477"/>
              <a:ext cx="1495725" cy="1170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628900" y="3033519"/>
              <a:ext cx="897839" cy="1159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0" idx="0"/>
            </p:cNvCxnSpPr>
            <p:nvPr/>
          </p:nvCxnSpPr>
          <p:spPr>
            <a:xfrm flipH="1">
              <a:off x="7616935" y="3033519"/>
              <a:ext cx="2101694" cy="1159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667782" y="3852385"/>
              <a:ext cx="184941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Summarization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1520" y="3132390"/>
            <a:ext cx="1387061" cy="2765701"/>
            <a:chOff x="655360" y="3033519"/>
            <a:chExt cx="1849414" cy="3687602"/>
          </a:xfrm>
        </p:grpSpPr>
        <p:sp>
          <p:nvSpPr>
            <p:cNvPr id="37" name="Smiley Face 36"/>
            <p:cNvSpPr/>
            <p:nvPr/>
          </p:nvSpPr>
          <p:spPr>
            <a:xfrm>
              <a:off x="873457" y="4983863"/>
              <a:ext cx="879664" cy="68238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433016" y="3033519"/>
              <a:ext cx="1071758" cy="1842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55360" y="5982457"/>
              <a:ext cx="184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Sentiment Analysis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54177" y="3124108"/>
            <a:ext cx="2308468" cy="2773983"/>
            <a:chOff x="2472235" y="3022477"/>
            <a:chExt cx="3077957" cy="3698643"/>
          </a:xfrm>
        </p:grpSpPr>
        <p:sp>
          <p:nvSpPr>
            <p:cNvPr id="38" name="Cross 37"/>
            <p:cNvSpPr/>
            <p:nvPr/>
          </p:nvSpPr>
          <p:spPr>
            <a:xfrm>
              <a:off x="3838400" y="4876295"/>
              <a:ext cx="787085" cy="789956"/>
            </a:xfrm>
            <a:prstGeom prst="pl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2" name="Straight Connector 41"/>
            <p:cNvCxnSpPr>
              <a:stCxn id="5" idx="2"/>
              <a:endCxn id="38" idx="0"/>
            </p:cNvCxnSpPr>
            <p:nvPr/>
          </p:nvCxnSpPr>
          <p:spPr>
            <a:xfrm>
              <a:off x="2472235" y="3022477"/>
              <a:ext cx="1759708" cy="18538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700778" y="5982456"/>
              <a:ext cx="184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Information extraction</a:t>
              </a:r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7310" y="2976065"/>
            <a:ext cx="1228299" cy="583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2784" y="2976065"/>
            <a:ext cx="1614416" cy="5834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Representation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310" y="4154410"/>
            <a:ext cx="1228299" cy="583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2784" y="4154410"/>
            <a:ext cx="1614416" cy="5834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Representation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58203" y="3078424"/>
            <a:ext cx="777923" cy="3377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>
            <a:off x="1710235" y="4174882"/>
            <a:ext cx="777923" cy="3377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075542" y="4882632"/>
            <a:ext cx="2670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frequency vector</a:t>
            </a:r>
          </a:p>
          <a:p>
            <a:r>
              <a:rPr lang="en-US" dirty="0"/>
              <a:t>N-gram frequency vector</a:t>
            </a:r>
          </a:p>
          <a:p>
            <a:r>
              <a:rPr lang="en-US" dirty="0"/>
              <a:t>Word ranking profile</a:t>
            </a:r>
          </a:p>
          <a:p>
            <a:r>
              <a:rPr lang="en-US" dirty="0"/>
              <a:t>N-gram ranking profile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9159" y="3561205"/>
            <a:ext cx="1473959" cy="54249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Comparison</a:t>
            </a:r>
          </a:p>
        </p:txBody>
      </p:sp>
      <p:sp>
        <p:nvSpPr>
          <p:cNvPr id="17" name="Left Brace 16"/>
          <p:cNvSpPr/>
          <p:nvPr/>
        </p:nvSpPr>
        <p:spPr>
          <a:xfrm rot="10800000">
            <a:off x="4374960" y="3390454"/>
            <a:ext cx="481084" cy="10338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7402786" y="3542941"/>
            <a:ext cx="1625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Clustering</a:t>
            </a:r>
          </a:p>
          <a:p>
            <a:r>
              <a:rPr lang="en-US" b="1" dirty="0"/>
              <a:t>Classification</a:t>
            </a:r>
          </a:p>
          <a:p>
            <a:r>
              <a:rPr lang="en-US" b="1" dirty="0"/>
              <a:t>…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624863" y="3676511"/>
            <a:ext cx="777923" cy="3377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56044" y="4882632"/>
            <a:ext cx="254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Cosine</a:t>
            </a:r>
          </a:p>
          <a:p>
            <a:r>
              <a:rPr lang="en-US" dirty="0"/>
              <a:t>Multivariate Chi square</a:t>
            </a:r>
          </a:p>
          <a:p>
            <a:r>
              <a:rPr lang="en-US" dirty="0"/>
              <a:t>Wilcoxon rank sum test</a:t>
            </a:r>
          </a:p>
        </p:txBody>
      </p:sp>
    </p:spTree>
    <p:extLst>
      <p:ext uri="{BB962C8B-B14F-4D97-AF65-F5344CB8AC3E}">
        <p14:creationId xmlns:p14="http://schemas.microsoft.com/office/powerpoint/2010/main" val="27261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Remove metadata (headers)</a:t>
            </a:r>
          </a:p>
          <a:p>
            <a:r>
              <a:rPr lang="en-US" dirty="0" smtClean="0"/>
              <a:t>Remove markup (XML, HTML)</a:t>
            </a:r>
          </a:p>
          <a:p>
            <a:r>
              <a:rPr lang="en-US" dirty="0" smtClean="0"/>
              <a:t>Remove punctuation</a:t>
            </a:r>
          </a:p>
          <a:p>
            <a:r>
              <a:rPr lang="en-US" dirty="0" smtClean="0"/>
              <a:t>Remove numbers</a:t>
            </a:r>
          </a:p>
          <a:p>
            <a:r>
              <a:rPr lang="en-US" dirty="0" smtClean="0"/>
              <a:t>Make lowercase</a:t>
            </a:r>
          </a:p>
          <a:p>
            <a:r>
              <a:rPr lang="en-US" dirty="0" smtClean="0"/>
              <a:t>Remove “stop” words (</a:t>
            </a:r>
            <a:r>
              <a:rPr lang="en-US" i="1" dirty="0" smtClean="0"/>
              <a:t>the, a, is,</a:t>
            </a:r>
            <a:r>
              <a:rPr lang="en-US" dirty="0" smtClean="0"/>
              <a:t> …)</a:t>
            </a:r>
          </a:p>
          <a:p>
            <a:r>
              <a:rPr lang="en-US" dirty="0" smtClean="0"/>
              <a:t>Reduce to “stem”</a:t>
            </a:r>
          </a:p>
          <a:p>
            <a:r>
              <a:rPr lang="en-US" dirty="0" smtClean="0"/>
              <a:t>Count frequency</a:t>
            </a:r>
          </a:p>
          <a:p>
            <a:r>
              <a:rPr lang="en-US" dirty="0" smtClean="0"/>
              <a:t>Order by rank</a:t>
            </a:r>
          </a:p>
        </p:txBody>
      </p:sp>
    </p:spTree>
    <p:extLst>
      <p:ext uri="{BB962C8B-B14F-4D97-AF65-F5344CB8AC3E}">
        <p14:creationId xmlns:p14="http://schemas.microsoft.com/office/powerpoint/2010/main" val="7507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Patient was admitted to the surgery service under the care of Dr. </a:t>
            </a:r>
            <a:r>
              <a:rPr lang="en-US" sz="2800" dirty="0" err="1"/>
              <a:t>Smythe</a:t>
            </a:r>
            <a:r>
              <a:rPr lang="en-US" sz="2800" dirty="0"/>
              <a:t> for cellulitis of her left hand.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She remained inpatient on the surgery service for a period of 8 days.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During that time she received </a:t>
            </a:r>
            <a:r>
              <a:rPr lang="en-US" sz="2800" dirty="0" err="1"/>
              <a:t>Kefzol</a:t>
            </a:r>
            <a:r>
              <a:rPr lang="en-US" sz="2800" dirty="0"/>
              <a:t> therapy for her cellulitis.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She also received occupational therapy treatments QD and was treated with hand elevation.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She has increased mobility of her left hand and the induration is decreased.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8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patient was admitted to the surgery service under the care of </a:t>
            </a:r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 err="1" smtClean="0"/>
              <a:t>smythe</a:t>
            </a:r>
            <a:r>
              <a:rPr lang="en-US" sz="2800" dirty="0" smtClean="0"/>
              <a:t> for cellulitis of her left hand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she remained inpatient on the surgery service for a period of days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during that time she received </a:t>
            </a:r>
            <a:r>
              <a:rPr lang="en-US" sz="2800" dirty="0" err="1" smtClean="0"/>
              <a:t>kefzol</a:t>
            </a:r>
            <a:r>
              <a:rPr lang="en-US" sz="2800" dirty="0" smtClean="0"/>
              <a:t> therapy for her cellulitis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she also received occupational therapy treatments </a:t>
            </a:r>
            <a:r>
              <a:rPr lang="en-US" sz="2800" dirty="0" err="1" smtClean="0"/>
              <a:t>qd</a:t>
            </a:r>
            <a:r>
              <a:rPr lang="en-US" sz="2800" dirty="0" smtClean="0"/>
              <a:t> and was treated with hand elevation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she has increased mobility of her left hand and the induration is decreased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1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patient admitted surgery service care </a:t>
            </a:r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 err="1" smtClean="0"/>
              <a:t>smythe</a:t>
            </a:r>
            <a:r>
              <a:rPr lang="en-US" sz="2800" dirty="0" smtClean="0"/>
              <a:t> cellulitis her left hand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she remained inpatient surgery service period days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</a:t>
            </a:r>
            <a:r>
              <a:rPr lang="en-US" sz="2800" dirty="0" smtClean="0"/>
              <a:t>uring time she received </a:t>
            </a:r>
            <a:r>
              <a:rPr lang="en-US" sz="2800" dirty="0" err="1" smtClean="0"/>
              <a:t>kefzol</a:t>
            </a:r>
            <a:r>
              <a:rPr lang="en-US" sz="2800" dirty="0" smtClean="0"/>
              <a:t> therapy her cellulitis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she received occupational therapy treatments </a:t>
            </a:r>
            <a:r>
              <a:rPr lang="en-US" sz="2800" dirty="0" err="1" smtClean="0"/>
              <a:t>qd</a:t>
            </a:r>
            <a:r>
              <a:rPr lang="en-US" sz="2800" dirty="0" smtClean="0"/>
              <a:t> treated hand elevation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she increased mobility her left hand induration decreased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5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2569028" y="1600202"/>
            <a:ext cx="1502229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4 she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3 hand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3 her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2 surgery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2 service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2 left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2 received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2 therapy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2 cellulitis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1 patient 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1 admitted 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1 care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1 remained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1 inpatient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1 period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1 days 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731656" y="1600202"/>
            <a:ext cx="150222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1 she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0 hand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1 her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0 surgery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1 service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1 left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0 received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2 therapy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2 cellulitis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5 patient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2 admitted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0 care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1 remained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0 inpatient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0 period 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dirty="0" smtClean="0"/>
              <a:t>3 days </a:t>
            </a:r>
          </a:p>
        </p:txBody>
      </p:sp>
    </p:spTree>
    <p:extLst>
      <p:ext uri="{BB962C8B-B14F-4D97-AF65-F5344CB8AC3E}">
        <p14:creationId xmlns:p14="http://schemas.microsoft.com/office/powerpoint/2010/main" val="38210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Preserves information about ordering</a:t>
            </a:r>
          </a:p>
          <a:p>
            <a:r>
              <a:rPr lang="en-US" dirty="0" smtClean="0"/>
              <a:t>For each character (or word) in document</a:t>
            </a:r>
          </a:p>
          <a:p>
            <a:r>
              <a:rPr lang="en-US" dirty="0" smtClean="0"/>
              <a:t>Examine following characters (or words), up to given limit (e.g. 5)</a:t>
            </a:r>
          </a:p>
          <a:p>
            <a:pPr lvl="1"/>
            <a:r>
              <a:rPr lang="en-US" dirty="0" smtClean="0"/>
              <a:t>T TH THE THES THESE</a:t>
            </a:r>
          </a:p>
          <a:p>
            <a:pPr lvl="1"/>
            <a:r>
              <a:rPr lang="en-US" dirty="0" smtClean="0"/>
              <a:t>H HE HES HESE</a:t>
            </a:r>
          </a:p>
          <a:p>
            <a:pPr lvl="1"/>
            <a:r>
              <a:rPr lang="en-US" dirty="0" smtClean="0"/>
              <a:t>E ES ESE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Keep count of each unique combination (in hash table)</a:t>
            </a:r>
          </a:p>
          <a:p>
            <a:r>
              <a:rPr lang="en-US" dirty="0" smtClean="0"/>
              <a:t>Bag of words = 1-gram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surgery service</a:t>
            </a:r>
          </a:p>
          <a:p>
            <a:pPr marL="0" indent="0">
              <a:buNone/>
            </a:pPr>
            <a:r>
              <a:rPr lang="en-US" dirty="0" smtClean="0"/>
              <a:t>2 left hand</a:t>
            </a:r>
          </a:p>
          <a:p>
            <a:pPr marL="0" indent="0">
              <a:buNone/>
            </a:pPr>
            <a:r>
              <a:rPr lang="en-US" dirty="0" smtClean="0"/>
              <a:t>2 her left</a:t>
            </a:r>
          </a:p>
          <a:p>
            <a:pPr marL="0" indent="0">
              <a:buNone/>
            </a:pPr>
            <a:r>
              <a:rPr lang="en-US" dirty="0" smtClean="0"/>
              <a:t>2 the surgery</a:t>
            </a:r>
          </a:p>
          <a:p>
            <a:pPr marL="0" indent="0">
              <a:buNone/>
            </a:pPr>
            <a:r>
              <a:rPr lang="en-US" dirty="0" smtClean="0"/>
              <a:t>1 patient was</a:t>
            </a:r>
          </a:p>
          <a:p>
            <a:pPr marL="0" indent="0">
              <a:buNone/>
            </a:pPr>
            <a:r>
              <a:rPr lang="en-US" dirty="0" smtClean="0"/>
              <a:t>1 was admitted</a:t>
            </a:r>
          </a:p>
          <a:p>
            <a:pPr marL="0" indent="0">
              <a:buNone/>
            </a:pPr>
            <a:r>
              <a:rPr lang="is-IS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  <a:endParaRPr lang="en-US" dirty="0"/>
          </a:p>
        </p:txBody>
      </p:sp>
      <p:pic>
        <p:nvPicPr>
          <p:cNvPr id="5" name="Picture 4" descr="cos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7" y="2365828"/>
            <a:ext cx="2911665" cy="2977243"/>
          </a:xfrm>
          <a:prstGeom prst="rect">
            <a:avLst/>
          </a:prstGeom>
        </p:spPr>
      </p:pic>
      <p:pic>
        <p:nvPicPr>
          <p:cNvPr id="7" name="Picture 6" descr="cosin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44" y="3117610"/>
            <a:ext cx="4849586" cy="11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of Language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148281"/>
              </p:ext>
            </p:extLst>
          </p:nvPr>
        </p:nvGraphicFramePr>
        <p:xfrm>
          <a:off x="457200" y="13368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3050" y="4975654"/>
            <a:ext cx="110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Artificial Language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1473" y="4979192"/>
            <a:ext cx="110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Language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5550" y="2226179"/>
            <a:ext cx="3742950" cy="2179134"/>
            <a:chOff x="765550" y="2226179"/>
            <a:chExt cx="3742950" cy="2179134"/>
          </a:xfrm>
        </p:grpSpPr>
        <p:sp>
          <p:nvSpPr>
            <p:cNvPr id="10" name="TextBox 9"/>
            <p:cNvSpPr txBox="1"/>
            <p:nvPr/>
          </p:nvSpPr>
          <p:spPr>
            <a:xfrm>
              <a:off x="765550" y="2226179"/>
              <a:ext cx="1641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Natural Language Processing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44688" y="2651125"/>
              <a:ext cx="2563812" cy="17541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35500" y="2226179"/>
            <a:ext cx="4051300" cy="1567946"/>
            <a:chOff x="4635500" y="2226179"/>
            <a:chExt cx="4051300" cy="1567946"/>
          </a:xfrm>
        </p:grpSpPr>
        <p:sp>
          <p:nvSpPr>
            <p:cNvPr id="11" name="TextBox 10"/>
            <p:cNvSpPr txBox="1"/>
            <p:nvPr/>
          </p:nvSpPr>
          <p:spPr>
            <a:xfrm>
              <a:off x="7045698" y="2226179"/>
              <a:ext cx="1641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Medical Language Processing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635500" y="2651125"/>
              <a:ext cx="2270125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86375" y="3730625"/>
            <a:ext cx="3400425" cy="1044020"/>
            <a:chOff x="5286375" y="3730625"/>
            <a:chExt cx="3400425" cy="1044020"/>
          </a:xfrm>
        </p:grpSpPr>
        <p:sp>
          <p:nvSpPr>
            <p:cNvPr id="7" name="TextBox 6"/>
            <p:cNvSpPr txBox="1"/>
            <p:nvPr/>
          </p:nvSpPr>
          <p:spPr>
            <a:xfrm>
              <a:off x="7198659" y="4405313"/>
              <a:ext cx="1488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Sublanguage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286375" y="3730625"/>
              <a:ext cx="1912284" cy="674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9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Linguistic Objects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54982"/>
              </p:ext>
            </p:extLst>
          </p:nvPr>
        </p:nvGraphicFramePr>
        <p:xfrm>
          <a:off x="2242457" y="2376715"/>
          <a:ext cx="46663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886"/>
                <a:gridCol w="30044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retrieval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extraction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Named</a:t>
                      </a:r>
                      <a:r>
                        <a:rPr lang="en-US" baseline="0" dirty="0" smtClean="0"/>
                        <a:t> entity recognition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3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Ranking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frequency items identify language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 top 300)</a:t>
            </a:r>
          </a:p>
          <a:p>
            <a:r>
              <a:rPr lang="en-US" dirty="0"/>
              <a:t>Middle frequency items identify topic</a:t>
            </a:r>
          </a:p>
          <a:p>
            <a:r>
              <a:rPr lang="en-US" dirty="0"/>
              <a:t>Low frequency items unique to document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957968"/>
              </p:ext>
            </p:extLst>
          </p:nvPr>
        </p:nvGraphicFramePr>
        <p:xfrm>
          <a:off x="457200" y="1600200"/>
          <a:ext cx="4061012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205"/>
                <a:gridCol w="2893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1:00-1:30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1:30-2:00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2:00-2:30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Language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2:30-3:00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3:00-3:30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Break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3:30-4:00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4:00-4:30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Big Natural Language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4:30-5:00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Using Big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5:00-5:30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Discussion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0569" y="3671945"/>
            <a:ext cx="1224579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479" y="2999593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63" y="2192770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9036" y="3012146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999" y="4267202"/>
            <a:ext cx="1235337" cy="2689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463" y="3639674"/>
            <a:ext cx="1235337" cy="2689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5995148" y="2461712"/>
            <a:ext cx="753484" cy="53788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  <a:endCxn id="6" idx="2"/>
          </p:cNvCxnSpPr>
          <p:nvPr/>
        </p:nvCxnSpPr>
        <p:spPr>
          <a:xfrm flipV="1">
            <a:off x="5382859" y="3268535"/>
            <a:ext cx="612289" cy="4034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6748632" y="2461712"/>
            <a:ext cx="718073" cy="55043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7107668" y="3908616"/>
            <a:ext cx="961464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7466705" y="3281088"/>
            <a:ext cx="602427" cy="3585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85" y="1538361"/>
            <a:ext cx="8255517" cy="841718"/>
          </a:xfrm>
        </p:spPr>
        <p:txBody>
          <a:bodyPr>
            <a:noAutofit/>
          </a:bodyPr>
          <a:lstStyle/>
          <a:p>
            <a:r>
              <a:rPr lang="en-US" sz="2000" b="1" dirty="0"/>
              <a:t>Frequency</a:t>
            </a:r>
            <a:r>
              <a:rPr lang="en-US" sz="2000" dirty="0"/>
              <a:t>: number of tokens </a:t>
            </a:r>
            <a:r>
              <a:rPr lang="en-US" sz="2000" dirty="0" smtClean="0"/>
              <a:t>(occurrences) for </a:t>
            </a:r>
            <a:r>
              <a:rPr lang="en-US" sz="2000" dirty="0"/>
              <a:t>each </a:t>
            </a:r>
            <a:r>
              <a:rPr lang="en-US" sz="2000" dirty="0" smtClean="0"/>
              <a:t>unique type (word)</a:t>
            </a:r>
            <a:endParaRPr lang="en-US" sz="2000" dirty="0"/>
          </a:p>
          <a:p>
            <a:r>
              <a:rPr lang="en-US" sz="2000" b="1" dirty="0" smtClean="0"/>
              <a:t>Rank</a:t>
            </a:r>
            <a:r>
              <a:rPr lang="en-US" sz="2000" dirty="0" smtClean="0"/>
              <a:t>: ordering of the unique types by frequency</a:t>
            </a:r>
          </a:p>
          <a:p>
            <a:r>
              <a:rPr lang="en-US" sz="2000" dirty="0" smtClean="0"/>
              <a:t>Frequency times rank is a constant		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98394" y="3068187"/>
          <a:ext cx="1934570" cy="253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09"/>
                <a:gridCol w="1368561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M/2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M/3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M/4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N-2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N-1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459708" y="4475608"/>
            <a:ext cx="2569192" cy="1686810"/>
            <a:chOff x="4612944" y="4824483"/>
            <a:chExt cx="3425589" cy="2249082"/>
          </a:xfrm>
        </p:grpSpPr>
        <p:sp>
          <p:nvSpPr>
            <p:cNvPr id="5" name="TextBox 4"/>
            <p:cNvSpPr txBox="1"/>
            <p:nvPr/>
          </p:nvSpPr>
          <p:spPr>
            <a:xfrm>
              <a:off x="5554641" y="5308978"/>
              <a:ext cx="2483892" cy="176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Many of </a:t>
              </a:r>
              <a:r>
                <a:rPr lang="en-US" sz="2000" dirty="0"/>
                <a:t>the </a:t>
              </a:r>
              <a:r>
                <a:rPr lang="en-US" sz="2000" dirty="0" smtClean="0"/>
                <a:t>types have only one token (</a:t>
              </a:r>
              <a:r>
                <a:rPr lang="en-US" sz="2000" b="1" dirty="0" smtClean="0"/>
                <a:t>singletons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6" name="Left Brace 5"/>
            <p:cNvSpPr/>
            <p:nvPr/>
          </p:nvSpPr>
          <p:spPr>
            <a:xfrm rot="10800000">
              <a:off x="4612944" y="4824483"/>
              <a:ext cx="641445" cy="13784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74888" y="5016060"/>
            <a:ext cx="2702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Large numbers of rare </a:t>
            </a:r>
            <a:r>
              <a:rPr lang="en-US" sz="2000" b="1" dirty="0" smtClean="0"/>
              <a:t>events (LNRE)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459708" y="3343076"/>
            <a:ext cx="3414428" cy="1033817"/>
            <a:chOff x="4612944" y="4824483"/>
            <a:chExt cx="4552569" cy="1378424"/>
          </a:xfrm>
        </p:grpSpPr>
        <p:sp>
          <p:nvSpPr>
            <p:cNvPr id="10" name="TextBox 9"/>
            <p:cNvSpPr txBox="1"/>
            <p:nvPr/>
          </p:nvSpPr>
          <p:spPr>
            <a:xfrm>
              <a:off x="5554642" y="4824483"/>
              <a:ext cx="3610871" cy="13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 few of </a:t>
              </a:r>
              <a:r>
                <a:rPr lang="en-US" sz="2000" dirty="0"/>
                <a:t>the </a:t>
              </a:r>
              <a:r>
                <a:rPr lang="en-US" sz="2000" dirty="0" smtClean="0"/>
                <a:t>types account for most of the tokens</a:t>
              </a:r>
              <a:endParaRPr lang="en-US" sz="2000" dirty="0"/>
            </a:p>
          </p:txBody>
        </p:sp>
        <p:sp>
          <p:nvSpPr>
            <p:cNvPr id="11" name="Left Brace 10"/>
            <p:cNvSpPr/>
            <p:nvPr/>
          </p:nvSpPr>
          <p:spPr>
            <a:xfrm rot="10800000">
              <a:off x="4612944" y="4824483"/>
              <a:ext cx="641445" cy="13784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312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96" y="156303"/>
            <a:ext cx="8229600" cy="1143000"/>
          </a:xfrm>
        </p:spPr>
        <p:txBody>
          <a:bodyPr/>
          <a:lstStyle/>
          <a:p>
            <a:r>
              <a:rPr lang="en-US" dirty="0" smtClean="0"/>
              <a:t>Good-Turing Estimation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427833"/>
              </p:ext>
            </p:extLst>
          </p:nvPr>
        </p:nvGraphicFramePr>
        <p:xfrm>
          <a:off x="381896" y="2923391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Singletons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Next 100K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0.027</a:t>
                      </a: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2510</a:t>
                      </a: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0.025</a:t>
                      </a:r>
                    </a:p>
                  </a:txBody>
                  <a:tcPr marL="9525" marR="857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0.018</a:t>
                      </a: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1943</a:t>
                      </a: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0.019</a:t>
                      </a:r>
                    </a:p>
                  </a:txBody>
                  <a:tcPr marL="9525" marR="857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0.014</a:t>
                      </a: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1572</a:t>
                      </a: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0.016</a:t>
                      </a:r>
                    </a:p>
                  </a:txBody>
                  <a:tcPr marL="9525" marR="857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8495" y="1778648"/>
            <a:ext cx="605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of singletons in current sample estimates frequency of singletons not yet seen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Growth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/>
          <a:stretch/>
        </p:blipFill>
        <p:spPr>
          <a:xfrm>
            <a:off x="805544" y="1175657"/>
            <a:ext cx="7552886" cy="55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Scalability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Model-driven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Dictionary listing known words and phrases</a:t>
            </a:r>
          </a:p>
          <a:p>
            <a:r>
              <a:rPr lang="en-US" dirty="0" smtClean="0"/>
              <a:t>Pre-determined labels for semantics</a:t>
            </a:r>
          </a:p>
          <a:p>
            <a:r>
              <a:rPr lang="en-US" dirty="0" smtClean="0"/>
              <a:t>Strength: deep representation of meaning</a:t>
            </a:r>
          </a:p>
          <a:p>
            <a:r>
              <a:rPr lang="en-US" dirty="0" smtClean="0"/>
              <a:t>Weakness: many missing words; hard to adapt to new corpora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Data-driven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Words and phrases derived from corpus</a:t>
            </a:r>
          </a:p>
          <a:p>
            <a:r>
              <a:rPr lang="en-US" dirty="0" smtClean="0"/>
              <a:t>Labels determined based on distribution of words in corpus</a:t>
            </a:r>
          </a:p>
          <a:p>
            <a:r>
              <a:rPr lang="en-US" dirty="0" smtClean="0"/>
              <a:t>Strength: easy to adapt to new corpora</a:t>
            </a:r>
          </a:p>
          <a:p>
            <a:r>
              <a:rPr lang="en-US" dirty="0" smtClean="0"/>
              <a:t>Weakness: shallow representation of meaning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Dimensions of vectors are very high (~10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Reduce number of dimensions (</a:t>
            </a:r>
            <a:r>
              <a:rPr lang="en-US" dirty="0"/>
              <a:t>~</a:t>
            </a:r>
            <a:r>
              <a:rPr lang="en-US" dirty="0" smtClean="0"/>
              <a:t>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Hashing</a:t>
            </a:r>
          </a:p>
          <a:p>
            <a:pPr lvl="1"/>
            <a:r>
              <a:rPr lang="en-US" dirty="0" smtClean="0"/>
              <a:t>Function(Word) = number</a:t>
            </a:r>
          </a:p>
          <a:p>
            <a:pPr lvl="1"/>
            <a:r>
              <a:rPr lang="en-US" dirty="0" smtClean="0"/>
              <a:t>Uniform distribution (equal chance for each bin)</a:t>
            </a:r>
          </a:p>
          <a:p>
            <a:r>
              <a:rPr lang="en-US" dirty="0" smtClean="0"/>
              <a:t>Principle component analysis (matrix algebra)</a:t>
            </a:r>
          </a:p>
          <a:p>
            <a:pPr lvl="1"/>
            <a:r>
              <a:rPr lang="en-US" dirty="0" smtClean="0"/>
              <a:t>Compute eigenvectors of matrix</a:t>
            </a:r>
          </a:p>
          <a:p>
            <a:pPr lvl="1"/>
            <a:r>
              <a:rPr lang="en-US" dirty="0" smtClean="0"/>
              <a:t>Select those with largest eigenvalues</a:t>
            </a:r>
          </a:p>
          <a:p>
            <a:r>
              <a:rPr lang="en-US" dirty="0" smtClean="0"/>
              <a:t>Word embedding (neural net)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(</a:t>
            </a:r>
            <a:r>
              <a:rPr lang="en-US" dirty="0"/>
              <a:t>G</a:t>
            </a:r>
            <a:r>
              <a:rPr lang="en-US" dirty="0" smtClean="0"/>
              <a:t>oogle)</a:t>
            </a:r>
            <a:endParaRPr lang="en-US" dirty="0"/>
          </a:p>
        </p:txBody>
      </p:sp>
      <p:pic>
        <p:nvPicPr>
          <p:cNvPr id="4" name="Picture 3" descr="word2v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697525"/>
            <a:ext cx="9144000" cy="51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Cost</a:t>
            </a:r>
            <a:endParaRPr lang="en-US" dirty="0"/>
          </a:p>
        </p:txBody>
      </p:sp>
      <p:pic>
        <p:nvPicPr>
          <p:cNvPr id="3" name="Picture 2" descr="complex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22173"/>
            <a:ext cx="4860474" cy="4041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9486" y="3316514"/>
            <a:ext cx="351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sentences</a:t>
            </a:r>
          </a:p>
          <a:p>
            <a:r>
              <a:rPr lang="en-US" dirty="0" smtClean="0"/>
              <a:t>+ Many sentences per document</a:t>
            </a:r>
          </a:p>
          <a:p>
            <a:r>
              <a:rPr lang="en-US" dirty="0" smtClean="0"/>
              <a:t>+ Many documents</a:t>
            </a:r>
          </a:p>
          <a:p>
            <a:r>
              <a:rPr lang="en-US" dirty="0" smtClean="0"/>
              <a:t>= High computation cost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943" y="1735201"/>
            <a:ext cx="547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Parsing complexity:</a:t>
            </a:r>
          </a:p>
          <a:p>
            <a:r>
              <a:rPr lang="en-US" dirty="0" smtClean="0"/>
              <a:t>n words in sentence require time proportional to n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098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4043</Words>
  <Application>Microsoft Office PowerPoint</Application>
  <PresentationFormat>On-screen Show (4:3)</PresentationFormat>
  <Paragraphs>1365</Paragraphs>
  <Slides>111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9" baseType="lpstr">
      <vt:lpstr>Arial</vt:lpstr>
      <vt:lpstr>Calibri</vt:lpstr>
      <vt:lpstr>Symbol</vt:lpstr>
      <vt:lpstr>Tahoma</vt:lpstr>
      <vt:lpstr>Times New Roman</vt:lpstr>
      <vt:lpstr>Verdana</vt:lpstr>
      <vt:lpstr>Wingdings</vt:lpstr>
      <vt:lpstr>Office Theme</vt:lpstr>
      <vt:lpstr>Natural Language Processing  using Big Data</vt:lpstr>
      <vt:lpstr>Outline</vt:lpstr>
      <vt:lpstr>Outline</vt:lpstr>
      <vt:lpstr>Sources of Medical Language</vt:lpstr>
      <vt:lpstr>Clinical Structured Data</vt:lpstr>
      <vt:lpstr>Clinical Unstructured Data</vt:lpstr>
      <vt:lpstr>PowerPoint Presentation</vt:lpstr>
      <vt:lpstr>Natural Language Processing</vt:lpstr>
      <vt:lpstr>The Science of Language</vt:lpstr>
      <vt:lpstr>Outline</vt:lpstr>
      <vt:lpstr>Artificial (Formal) Language</vt:lpstr>
      <vt:lpstr>Grammar Notation</vt:lpstr>
      <vt:lpstr>Grammar Types</vt:lpstr>
      <vt:lpstr>Example: Regular Grammar / Language</vt:lpstr>
      <vt:lpstr>Modeling Language Structure</vt:lpstr>
      <vt:lpstr>Outline</vt:lpstr>
      <vt:lpstr>Natural Language</vt:lpstr>
      <vt:lpstr>Research Areas in Linguistics </vt:lpstr>
      <vt:lpstr>Morphology</vt:lpstr>
      <vt:lpstr>Lexicography</vt:lpstr>
      <vt:lpstr>Syntax: Parts of Speech </vt:lpstr>
      <vt:lpstr>Syntax: Context-Free Grammar (CFG)</vt:lpstr>
      <vt:lpstr>Syntax</vt:lpstr>
      <vt:lpstr>Lexical Ambiguity</vt:lpstr>
      <vt:lpstr>Syntactic Ambiguity</vt:lpstr>
      <vt:lpstr>Syntax: Representing Structure</vt:lpstr>
      <vt:lpstr>Pragmatics</vt:lpstr>
      <vt:lpstr>Professional Language</vt:lpstr>
      <vt:lpstr>Medical Morphology</vt:lpstr>
      <vt:lpstr>Medical Syntax</vt:lpstr>
      <vt:lpstr>Medical Syntax: Annotation</vt:lpstr>
      <vt:lpstr>Medical Syntax: Phrases</vt:lpstr>
      <vt:lpstr>Medical Discourse</vt:lpstr>
      <vt:lpstr>Medical Discourse Representation</vt:lpstr>
      <vt:lpstr>Medical Coreference</vt:lpstr>
      <vt:lpstr>Medical Semantics: Sublanguage</vt:lpstr>
      <vt:lpstr>Medical Semantics: Determined by Usage</vt:lpstr>
      <vt:lpstr>Medical Semantics: Triples</vt:lpstr>
      <vt:lpstr>Semantics: Unified Medical Language System</vt:lpstr>
      <vt:lpstr>UMLS Semantic Network</vt:lpstr>
      <vt:lpstr>NPOP Natural Phenomenon or Process</vt:lpstr>
      <vt:lpstr>ACTY Activity</vt:lpstr>
      <vt:lpstr>PHOB Physical Object</vt:lpstr>
      <vt:lpstr>CHVS Chemical Viewed Structurally</vt:lpstr>
      <vt:lpstr>CHVF Chemical Viewed Functionally</vt:lpstr>
      <vt:lpstr>ORGM Organism</vt:lpstr>
      <vt:lpstr>ASTR Anatomical Structure</vt:lpstr>
      <vt:lpstr>CNCE Conceptual Entity</vt:lpstr>
      <vt:lpstr>CNCE Conceptual Entity</vt:lpstr>
      <vt:lpstr>IDEA Idea or Concept</vt:lpstr>
      <vt:lpstr>Medical Semantics:  Annotation</vt:lpstr>
      <vt:lpstr>Semantic Annotation Issues</vt:lpstr>
      <vt:lpstr>Semantic Relation: AW associated_with</vt:lpstr>
      <vt:lpstr>PR physically_related_to</vt:lpstr>
      <vt:lpstr>FR functionally_related_to</vt:lpstr>
      <vt:lpstr>CR conceptually_related_to</vt:lpstr>
      <vt:lpstr>Semantic Relation Examples</vt:lpstr>
      <vt:lpstr>Semantic Grammar</vt:lpstr>
      <vt:lpstr>Semantic Lexicon</vt:lpstr>
      <vt:lpstr>UMLS Semantic Annotation</vt:lpstr>
      <vt:lpstr>Outline</vt:lpstr>
      <vt:lpstr>Research Areas in NLP</vt:lpstr>
      <vt:lpstr>Conversational NLP</vt:lpstr>
      <vt:lpstr>NLP Pipeline</vt:lpstr>
      <vt:lpstr>Parsing</vt:lpstr>
      <vt:lpstr>Top Down Derivation</vt:lpstr>
      <vt:lpstr>Bottom Up Derivation</vt:lpstr>
      <vt:lpstr>Syntax and Semantics</vt:lpstr>
      <vt:lpstr>NLP Paradigms</vt:lpstr>
      <vt:lpstr>Supervised Learning</vt:lpstr>
      <vt:lpstr>Measuring Performance</vt:lpstr>
      <vt:lpstr>Unsupervised Learning</vt:lpstr>
      <vt:lpstr>NLP Tasks</vt:lpstr>
      <vt:lpstr>NLP Features (Independent Variables)</vt:lpstr>
      <vt:lpstr>NLP Annotation (Dependent Variable)</vt:lpstr>
      <vt:lpstr>Features  Annotation</vt:lpstr>
      <vt:lpstr>NLP Software</vt:lpstr>
      <vt:lpstr>Outline</vt:lpstr>
      <vt:lpstr>Data-driven NLP</vt:lpstr>
      <vt:lpstr>Text Mining</vt:lpstr>
      <vt:lpstr>Text Analysis</vt:lpstr>
      <vt:lpstr>Bag of words</vt:lpstr>
      <vt:lpstr>Bag of Words</vt:lpstr>
      <vt:lpstr>Bag of Words</vt:lpstr>
      <vt:lpstr>Bag of Words</vt:lpstr>
      <vt:lpstr>Bag of Words</vt:lpstr>
      <vt:lpstr>N-grams</vt:lpstr>
      <vt:lpstr>N-grams</vt:lpstr>
      <vt:lpstr>Cosine Similarity</vt:lpstr>
      <vt:lpstr>Comparing Linguistic Objects</vt:lpstr>
      <vt:lpstr>N-gram Ranking</vt:lpstr>
      <vt:lpstr>Outline</vt:lpstr>
      <vt:lpstr>Zipf Distribution</vt:lpstr>
      <vt:lpstr>Good-Turing Estimation</vt:lpstr>
      <vt:lpstr>Vocabulary Growth</vt:lpstr>
      <vt:lpstr>NLP Scalability</vt:lpstr>
      <vt:lpstr>Dimensionality Reduction</vt:lpstr>
      <vt:lpstr>Word2vec (Google)</vt:lpstr>
      <vt:lpstr>Computational Cost</vt:lpstr>
      <vt:lpstr>Improving Processing</vt:lpstr>
      <vt:lpstr>Outline</vt:lpstr>
      <vt:lpstr>Example 1: Rare Epilepsies</vt:lpstr>
      <vt:lpstr>Example 2: Diabetes Outcomes</vt:lpstr>
      <vt:lpstr>Example 3: Clinical Trial Screening</vt:lpstr>
      <vt:lpstr>Using language data: Then and Now</vt:lpstr>
      <vt:lpstr>Medicine has a long history using natural language</vt:lpstr>
      <vt:lpstr>Artificial languages (codes) are still evolving</vt:lpstr>
      <vt:lpstr>Clinicians are caught between two worlds</vt:lpstr>
      <vt:lpstr>Which data represent the truth?</vt:lpstr>
      <vt:lpstr>Summary</vt:lpstr>
      <vt:lpstr>Outline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Processing: Turning Text to Tables</dc:title>
  <dc:creator>Stephen Johnson</dc:creator>
  <cp:lastModifiedBy>Maritza Montalvo</cp:lastModifiedBy>
  <cp:revision>468</cp:revision>
  <dcterms:created xsi:type="dcterms:W3CDTF">2014-03-02T21:24:17Z</dcterms:created>
  <dcterms:modified xsi:type="dcterms:W3CDTF">2016-07-12T13:07:55Z</dcterms:modified>
</cp:coreProperties>
</file>