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59" r:id="rId6"/>
    <p:sldId id="263" r:id="rId7"/>
    <p:sldId id="261" r:id="rId8"/>
    <p:sldId id="262" r:id="rId9"/>
    <p:sldId id="271" r:id="rId10"/>
    <p:sldId id="264" r:id="rId11"/>
    <p:sldId id="265" r:id="rId12"/>
    <p:sldId id="269" r:id="rId13"/>
    <p:sldId id="266" r:id="rId14"/>
    <p:sldId id="267" r:id="rId15"/>
    <p:sldId id="270"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8F53D-7F3A-498A-99AB-F70879012AED}" type="datetimeFigureOut">
              <a:rPr lang="en-US" smtClean="0"/>
              <a:t>7/12/2017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1ECA-1860-44DC-AA98-CC3DC1FF5EE1}" type="slidenum">
              <a:rPr lang="en-US" smtClean="0"/>
              <a:t>‹#›</a:t>
            </a:fld>
            <a:endParaRPr lang="en-US"/>
          </a:p>
        </p:txBody>
      </p:sp>
    </p:spTree>
    <p:extLst>
      <p:ext uri="{BB962C8B-B14F-4D97-AF65-F5344CB8AC3E}">
        <p14:creationId xmlns:p14="http://schemas.microsoft.com/office/powerpoint/2010/main" val="414684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51ECA-1860-44DC-AA98-CC3DC1FF5EE1}" type="slidenum">
              <a:rPr lang="en-US" smtClean="0"/>
              <a:t>14</a:t>
            </a:fld>
            <a:endParaRPr lang="en-US"/>
          </a:p>
        </p:txBody>
      </p:sp>
    </p:spTree>
    <p:extLst>
      <p:ext uri="{BB962C8B-B14F-4D97-AF65-F5344CB8AC3E}">
        <p14:creationId xmlns:p14="http://schemas.microsoft.com/office/powerpoint/2010/main" val="151170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F1F38C-3740-417B-9D5C-3D6C00A6A895}"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8B0E-F1DB-44D7-A546-B164B8B84703}" type="slidenum">
              <a:rPr lang="en-US" smtClean="0"/>
              <a:t>‹#›</a:t>
            </a:fld>
            <a:endParaRPr lang="en-US"/>
          </a:p>
        </p:txBody>
      </p:sp>
    </p:spTree>
    <p:extLst>
      <p:ext uri="{BB962C8B-B14F-4D97-AF65-F5344CB8AC3E}">
        <p14:creationId xmlns:p14="http://schemas.microsoft.com/office/powerpoint/2010/main" val="898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1F38C-3740-417B-9D5C-3D6C00A6A895}"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8B0E-F1DB-44D7-A546-B164B8B84703}" type="slidenum">
              <a:rPr lang="en-US" smtClean="0"/>
              <a:t>‹#›</a:t>
            </a:fld>
            <a:endParaRPr lang="en-US"/>
          </a:p>
        </p:txBody>
      </p:sp>
    </p:spTree>
    <p:extLst>
      <p:ext uri="{BB962C8B-B14F-4D97-AF65-F5344CB8AC3E}">
        <p14:creationId xmlns:p14="http://schemas.microsoft.com/office/powerpoint/2010/main" val="123159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1F38C-3740-417B-9D5C-3D6C00A6A895}"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8B0E-F1DB-44D7-A546-B164B8B84703}" type="slidenum">
              <a:rPr lang="en-US" smtClean="0"/>
              <a:t>‹#›</a:t>
            </a:fld>
            <a:endParaRPr lang="en-US"/>
          </a:p>
        </p:txBody>
      </p:sp>
    </p:spTree>
    <p:extLst>
      <p:ext uri="{BB962C8B-B14F-4D97-AF65-F5344CB8AC3E}">
        <p14:creationId xmlns:p14="http://schemas.microsoft.com/office/powerpoint/2010/main" val="184689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1F38C-3740-417B-9D5C-3D6C00A6A895}"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8B0E-F1DB-44D7-A546-B164B8B84703}" type="slidenum">
              <a:rPr lang="en-US" smtClean="0"/>
              <a:t>‹#›</a:t>
            </a:fld>
            <a:endParaRPr lang="en-US"/>
          </a:p>
        </p:txBody>
      </p:sp>
    </p:spTree>
    <p:extLst>
      <p:ext uri="{BB962C8B-B14F-4D97-AF65-F5344CB8AC3E}">
        <p14:creationId xmlns:p14="http://schemas.microsoft.com/office/powerpoint/2010/main" val="203235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1F38C-3740-417B-9D5C-3D6C00A6A895}"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8B0E-F1DB-44D7-A546-B164B8B84703}" type="slidenum">
              <a:rPr lang="en-US" smtClean="0"/>
              <a:t>‹#›</a:t>
            </a:fld>
            <a:endParaRPr lang="en-US"/>
          </a:p>
        </p:txBody>
      </p:sp>
    </p:spTree>
    <p:extLst>
      <p:ext uri="{BB962C8B-B14F-4D97-AF65-F5344CB8AC3E}">
        <p14:creationId xmlns:p14="http://schemas.microsoft.com/office/powerpoint/2010/main" val="5203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F1F38C-3740-417B-9D5C-3D6C00A6A895}"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8B0E-F1DB-44D7-A546-B164B8B84703}" type="slidenum">
              <a:rPr lang="en-US" smtClean="0"/>
              <a:t>‹#›</a:t>
            </a:fld>
            <a:endParaRPr lang="en-US"/>
          </a:p>
        </p:txBody>
      </p:sp>
    </p:spTree>
    <p:extLst>
      <p:ext uri="{BB962C8B-B14F-4D97-AF65-F5344CB8AC3E}">
        <p14:creationId xmlns:p14="http://schemas.microsoft.com/office/powerpoint/2010/main" val="253265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F1F38C-3740-417B-9D5C-3D6C00A6A895}" type="datetimeFigureOut">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38B0E-F1DB-44D7-A546-B164B8B84703}" type="slidenum">
              <a:rPr lang="en-US" smtClean="0"/>
              <a:t>‹#›</a:t>
            </a:fld>
            <a:endParaRPr lang="en-US"/>
          </a:p>
        </p:txBody>
      </p:sp>
    </p:spTree>
    <p:extLst>
      <p:ext uri="{BB962C8B-B14F-4D97-AF65-F5344CB8AC3E}">
        <p14:creationId xmlns:p14="http://schemas.microsoft.com/office/powerpoint/2010/main" val="258872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F1F38C-3740-417B-9D5C-3D6C00A6A895}" type="datetimeFigureOut">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38B0E-F1DB-44D7-A546-B164B8B84703}" type="slidenum">
              <a:rPr lang="en-US" smtClean="0"/>
              <a:t>‹#›</a:t>
            </a:fld>
            <a:endParaRPr lang="en-US"/>
          </a:p>
        </p:txBody>
      </p:sp>
    </p:spTree>
    <p:extLst>
      <p:ext uri="{BB962C8B-B14F-4D97-AF65-F5344CB8AC3E}">
        <p14:creationId xmlns:p14="http://schemas.microsoft.com/office/powerpoint/2010/main" val="347998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1F38C-3740-417B-9D5C-3D6C00A6A895}" type="datetimeFigureOut">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38B0E-F1DB-44D7-A546-B164B8B84703}" type="slidenum">
              <a:rPr lang="en-US" smtClean="0"/>
              <a:t>‹#›</a:t>
            </a:fld>
            <a:endParaRPr lang="en-US"/>
          </a:p>
        </p:txBody>
      </p:sp>
    </p:spTree>
    <p:extLst>
      <p:ext uri="{BB962C8B-B14F-4D97-AF65-F5344CB8AC3E}">
        <p14:creationId xmlns:p14="http://schemas.microsoft.com/office/powerpoint/2010/main" val="367522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1F38C-3740-417B-9D5C-3D6C00A6A895}"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8B0E-F1DB-44D7-A546-B164B8B84703}" type="slidenum">
              <a:rPr lang="en-US" smtClean="0"/>
              <a:t>‹#›</a:t>
            </a:fld>
            <a:endParaRPr lang="en-US"/>
          </a:p>
        </p:txBody>
      </p:sp>
    </p:spTree>
    <p:extLst>
      <p:ext uri="{BB962C8B-B14F-4D97-AF65-F5344CB8AC3E}">
        <p14:creationId xmlns:p14="http://schemas.microsoft.com/office/powerpoint/2010/main" val="351752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1F38C-3740-417B-9D5C-3D6C00A6A895}"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8B0E-F1DB-44D7-A546-B164B8B84703}" type="slidenum">
              <a:rPr lang="en-US" smtClean="0"/>
              <a:t>‹#›</a:t>
            </a:fld>
            <a:endParaRPr lang="en-US"/>
          </a:p>
        </p:txBody>
      </p:sp>
    </p:spTree>
    <p:extLst>
      <p:ext uri="{BB962C8B-B14F-4D97-AF65-F5344CB8AC3E}">
        <p14:creationId xmlns:p14="http://schemas.microsoft.com/office/powerpoint/2010/main" val="274480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1F38C-3740-417B-9D5C-3D6C00A6A895}" type="datetimeFigureOut">
              <a:rPr lang="en-US" smtClean="0"/>
              <a:t>7/12/2017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38B0E-F1DB-44D7-A546-B164B8B84703}" type="slidenum">
              <a:rPr lang="en-US" smtClean="0"/>
              <a:t>‹#›</a:t>
            </a:fld>
            <a:endParaRPr lang="en-US"/>
          </a:p>
        </p:txBody>
      </p:sp>
    </p:spTree>
    <p:extLst>
      <p:ext uri="{BB962C8B-B14F-4D97-AF65-F5344CB8AC3E}">
        <p14:creationId xmlns:p14="http://schemas.microsoft.com/office/powerpoint/2010/main" val="235594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 fractions with graphs</a:t>
            </a:r>
            <a:endParaRPr lang="en-US" dirty="0"/>
          </a:p>
        </p:txBody>
      </p:sp>
      <p:sp>
        <p:nvSpPr>
          <p:cNvPr id="3" name="Subtitle 2"/>
          <p:cNvSpPr>
            <a:spLocks noGrp="1"/>
          </p:cNvSpPr>
          <p:nvPr>
            <p:ph type="subTitle" idx="1"/>
          </p:nvPr>
        </p:nvSpPr>
        <p:spPr/>
        <p:txBody>
          <a:bodyPr/>
          <a:lstStyle/>
          <a:p>
            <a:r>
              <a:rPr lang="en-US" dirty="0" smtClean="0"/>
              <a:t>Using hours of the day</a:t>
            </a:r>
            <a:endParaRPr lang="en-US" dirty="0"/>
          </a:p>
        </p:txBody>
      </p:sp>
    </p:spTree>
    <p:extLst>
      <p:ext uri="{BB962C8B-B14F-4D97-AF65-F5344CB8AC3E}">
        <p14:creationId xmlns:p14="http://schemas.microsoft.com/office/powerpoint/2010/main" val="4259624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8224" y="282388"/>
            <a:ext cx="2541494" cy="369332"/>
          </a:xfrm>
          <a:prstGeom prst="rect">
            <a:avLst/>
          </a:prstGeom>
          <a:noFill/>
        </p:spPr>
        <p:txBody>
          <a:bodyPr wrap="square" rtlCol="0">
            <a:spAutoFit/>
          </a:bodyPr>
          <a:lstStyle/>
          <a:p>
            <a:r>
              <a:rPr lang="en-US" dirty="0" smtClean="0"/>
              <a:t>Choose your font</a:t>
            </a:r>
            <a:endParaRPr lang="en-US" dirty="0"/>
          </a:p>
        </p:txBody>
      </p:sp>
      <p:pic>
        <p:nvPicPr>
          <p:cNvPr id="3" name="Picture 2"/>
          <p:cNvPicPr>
            <a:picLocks noChangeAspect="1"/>
          </p:cNvPicPr>
          <p:nvPr/>
        </p:nvPicPr>
        <p:blipFill rotWithShape="1">
          <a:blip r:embed="rId2"/>
          <a:srcRect l="-3410" t="-13747" r="3410" b="-6874"/>
          <a:stretch/>
        </p:blipFill>
        <p:spPr>
          <a:xfrm>
            <a:off x="-409575" y="-228600"/>
            <a:ext cx="13011150" cy="7315200"/>
          </a:xfrm>
          <a:prstGeom prst="rect">
            <a:avLst/>
          </a:prstGeom>
        </p:spPr>
      </p:pic>
    </p:spTree>
    <p:extLst>
      <p:ext uri="{BB962C8B-B14F-4D97-AF65-F5344CB8AC3E}">
        <p14:creationId xmlns:p14="http://schemas.microsoft.com/office/powerpoint/2010/main" val="3861539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594303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3" y="295835"/>
            <a:ext cx="1698094" cy="369332"/>
          </a:xfrm>
          <a:prstGeom prst="rect">
            <a:avLst/>
          </a:prstGeom>
          <a:noFill/>
        </p:spPr>
        <p:txBody>
          <a:bodyPr wrap="none" rtlCol="0">
            <a:spAutoFit/>
          </a:bodyPr>
          <a:lstStyle/>
          <a:p>
            <a:r>
              <a:rPr lang="en-US" dirty="0" smtClean="0"/>
              <a:t>Share you work:</a:t>
            </a:r>
            <a:endParaRPr lang="en-US" dirty="0"/>
          </a:p>
        </p:txBody>
      </p:sp>
      <p:pic>
        <p:nvPicPr>
          <p:cNvPr id="3" name="Picture 2"/>
          <p:cNvPicPr>
            <a:picLocks noChangeAspect="1"/>
          </p:cNvPicPr>
          <p:nvPr/>
        </p:nvPicPr>
        <p:blipFill rotWithShape="1">
          <a:blip r:embed="rId2"/>
          <a:srcRect t="1" b="-23918"/>
          <a:stretch/>
        </p:blipFill>
        <p:spPr>
          <a:xfrm>
            <a:off x="0" y="665167"/>
            <a:ext cx="13011150" cy="7315200"/>
          </a:xfrm>
          <a:prstGeom prst="rect">
            <a:avLst/>
          </a:prstGeom>
        </p:spPr>
      </p:pic>
    </p:spTree>
    <p:extLst>
      <p:ext uri="{BB962C8B-B14F-4D97-AF65-F5344CB8AC3E}">
        <p14:creationId xmlns:p14="http://schemas.microsoft.com/office/powerpoint/2010/main" val="808809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0114" y="1732595"/>
            <a:ext cx="1920398" cy="190359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949" y="1732595"/>
            <a:ext cx="1999374" cy="1981879"/>
          </a:xfrm>
          <a:prstGeom prst="rect">
            <a:avLst/>
          </a:prstGeom>
        </p:spPr>
      </p:pic>
      <p:sp>
        <p:nvSpPr>
          <p:cNvPr id="4" name="Plus 3"/>
          <p:cNvSpPr/>
          <p:nvPr/>
        </p:nvSpPr>
        <p:spPr>
          <a:xfrm>
            <a:off x="3540512" y="2232584"/>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qual 4"/>
          <p:cNvSpPr/>
          <p:nvPr/>
        </p:nvSpPr>
        <p:spPr>
          <a:xfrm>
            <a:off x="7083534" y="2229731"/>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8553145" y="2363765"/>
            <a:ext cx="2716305" cy="646331"/>
          </a:xfrm>
          <a:prstGeom prst="rect">
            <a:avLst/>
          </a:prstGeom>
          <a:noFill/>
        </p:spPr>
        <p:txBody>
          <a:bodyPr wrap="square" rtlCol="0">
            <a:spAutoFit/>
          </a:bodyPr>
          <a:lstStyle/>
          <a:p>
            <a:r>
              <a:rPr lang="en-US" sz="3600" dirty="0" smtClean="0">
                <a:latin typeface="Arial Black" panose="020B0A04020102020204" pitchFamily="34" charset="0"/>
              </a:rPr>
              <a:t>24 hours</a:t>
            </a:r>
            <a:endParaRPr lang="en-US" sz="3600"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8" name="TextBox 7"/>
              <p:cNvSpPr txBox="1"/>
              <p:nvPr/>
            </p:nvSpPr>
            <p:spPr>
              <a:xfrm>
                <a:off x="833718" y="4128246"/>
                <a:ext cx="10219765" cy="1653017"/>
              </a:xfrm>
              <a:prstGeom prst="rect">
                <a:avLst/>
              </a:prstGeom>
              <a:noFill/>
            </p:spPr>
            <p:txBody>
              <a:bodyPr wrap="square" rtlCol="0">
                <a:spAutoFit/>
              </a:bodyPr>
              <a:lstStyle/>
              <a:p>
                <a:r>
                  <a:rPr lang="en-US" sz="2000" dirty="0" smtClean="0"/>
                  <a:t>Therefore </a:t>
                </a:r>
                <a:r>
                  <a:rPr lang="en-US" sz="2000" dirty="0" smtClean="0"/>
                  <a:t>the total number of hours in a day </a:t>
                </a:r>
                <a:r>
                  <a:rPr lang="en-US" sz="2000" dirty="0" smtClean="0"/>
                  <a:t>is 24 hours which represents </a:t>
                </a:r>
                <a:r>
                  <a:rPr lang="en-US" sz="2000" dirty="0" smtClean="0"/>
                  <a:t>our whole day divided into 24  parts.  </a:t>
                </a:r>
                <a:r>
                  <a:rPr lang="en-US" sz="2000" dirty="0" smtClean="0"/>
                  <a:t>The whole is always represented in the denominator (bottom) of a fraction.  The fraction representation of how long </a:t>
                </a:r>
                <a:r>
                  <a:rPr lang="en-US" sz="2000" dirty="0" smtClean="0"/>
                  <a:t>you </a:t>
                </a:r>
                <a:r>
                  <a:rPr lang="en-US" sz="2000" dirty="0" smtClean="0"/>
                  <a:t>exercise in a day would be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24</m:t>
                        </m:r>
                      </m:den>
                    </m:f>
                  </m:oMath>
                </a14:m>
                <a:r>
                  <a:rPr lang="en-US" dirty="0" smtClean="0"/>
                  <a:t>.</a:t>
                </a:r>
              </a:p>
              <a:p>
                <a:endParaRPr lang="en-US" dirty="0"/>
              </a:p>
              <a:p>
                <a:r>
                  <a:rPr lang="en-US" dirty="0" smtClean="0"/>
                  <a:t>Calculate what fraction of your day that you use for sleep, exercise, and relaxation. </a:t>
                </a:r>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833718" y="4128246"/>
                <a:ext cx="10219765" cy="1653017"/>
              </a:xfrm>
              <a:prstGeom prst="rect">
                <a:avLst/>
              </a:prstGeom>
              <a:blipFill rotWithShape="0">
                <a:blip r:embed="rId4"/>
                <a:stretch>
                  <a:fillRect l="-656" t="-1845" r="-179" b="-5166"/>
                </a:stretch>
              </a:blipFill>
            </p:spPr>
            <p:txBody>
              <a:bodyPr/>
              <a:lstStyle/>
              <a:p>
                <a:r>
                  <a:rPr lang="en-US">
                    <a:noFill/>
                  </a:rPr>
                  <a:t> </a:t>
                </a:r>
              </a:p>
            </p:txBody>
          </p:sp>
        </mc:Fallback>
      </mc:AlternateContent>
      <p:sp>
        <p:nvSpPr>
          <p:cNvPr id="9" name="TextBox 8"/>
          <p:cNvSpPr txBox="1"/>
          <p:nvPr/>
        </p:nvSpPr>
        <p:spPr>
          <a:xfrm>
            <a:off x="1246909" y="665018"/>
            <a:ext cx="8963891" cy="369332"/>
          </a:xfrm>
          <a:prstGeom prst="rect">
            <a:avLst/>
          </a:prstGeom>
          <a:noFill/>
        </p:spPr>
        <p:txBody>
          <a:bodyPr wrap="square" rtlCol="0">
            <a:spAutoFit/>
          </a:bodyPr>
          <a:lstStyle/>
          <a:p>
            <a:r>
              <a:rPr lang="en-US" dirty="0" smtClean="0"/>
              <a:t>Use the graph you created on your computer to represent how you spend your time.</a:t>
            </a:r>
            <a:endParaRPr lang="en-US" dirty="0"/>
          </a:p>
        </p:txBody>
      </p:sp>
    </p:spTree>
    <p:extLst>
      <p:ext uri="{BB962C8B-B14F-4D97-AF65-F5344CB8AC3E}">
        <p14:creationId xmlns:p14="http://schemas.microsoft.com/office/powerpoint/2010/main" val="607151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550" y="1479176"/>
            <a:ext cx="3418290" cy="5150224"/>
          </a:xfrm>
          <a:prstGeom prst="rect">
            <a:avLst/>
          </a:prstGeom>
        </p:spPr>
      </p:pic>
      <mc:AlternateContent xmlns:mc="http://schemas.openxmlformats.org/markup-compatibility/2006" xmlns:a14="http://schemas.microsoft.com/office/drawing/2010/main">
        <mc:Choice Requires="a14">
          <p:sp>
            <p:nvSpPr>
              <p:cNvPr id="4" name="Cloud Callout 3"/>
              <p:cNvSpPr/>
              <p:nvPr/>
            </p:nvSpPr>
            <p:spPr>
              <a:xfrm>
                <a:off x="4333840" y="658906"/>
                <a:ext cx="5361489" cy="190948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8</m:t>
                        </m:r>
                      </m:num>
                      <m:den>
                        <m:r>
                          <a:rPr lang="en-US" sz="2800" b="0" i="1" smtClean="0">
                            <a:solidFill>
                              <a:schemeClr val="tx1"/>
                            </a:solidFill>
                            <a:latin typeface="Cambria Math" panose="02040503050406030204" pitchFamily="18" charset="0"/>
                          </a:rPr>
                          <m:t>24</m:t>
                        </m:r>
                      </m:den>
                    </m:f>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1</m:t>
                        </m:r>
                      </m:num>
                      <m:den>
                        <m:r>
                          <a:rPr lang="en-US" sz="2800" b="0" i="1" smtClean="0">
                            <a:solidFill>
                              <a:schemeClr val="tx1"/>
                            </a:solidFill>
                            <a:latin typeface="Cambria Math" panose="02040503050406030204" pitchFamily="18" charset="0"/>
                          </a:rPr>
                          <m:t>24</m:t>
                        </m:r>
                      </m:den>
                    </m:f>
                  </m:oMath>
                </a14:m>
                <a:r>
                  <a:rPr lang="en-US" sz="2800" dirty="0" smtClean="0">
                    <a:solidFill>
                      <a:schemeClr val="tx1"/>
                    </a:solidFill>
                  </a:rPr>
                  <a:t> +</a:t>
                </a:r>
                <a14:m>
                  <m:oMath xmlns:m="http://schemas.openxmlformats.org/officeDocument/2006/math">
                    <m:r>
                      <a:rPr lang="en-US" sz="2800" b="0" i="0" dirty="0" smtClean="0">
                        <a:solidFill>
                          <a:schemeClr val="tx1"/>
                        </a:solidFill>
                        <a:latin typeface="Cambria Math" panose="02040503050406030204" pitchFamily="18" charset="0"/>
                      </a:rPr>
                      <m:t> </m:t>
                    </m:r>
                    <m:f>
                      <m:fPr>
                        <m:ctrlPr>
                          <a:rPr lang="en-US" sz="2800" b="0" i="1" dirty="0" smtClean="0">
                            <a:solidFill>
                              <a:schemeClr val="tx1"/>
                            </a:solidFill>
                            <a:latin typeface="Cambria Math" panose="02040503050406030204" pitchFamily="18" charset="0"/>
                          </a:rPr>
                        </m:ctrlPr>
                      </m:fPr>
                      <m:num>
                        <m:r>
                          <a:rPr lang="en-US" sz="2800" b="0" i="1" dirty="0" smtClean="0">
                            <a:solidFill>
                              <a:schemeClr val="tx1"/>
                            </a:solidFill>
                            <a:latin typeface="Cambria Math" panose="02040503050406030204" pitchFamily="18" charset="0"/>
                          </a:rPr>
                          <m:t>2</m:t>
                        </m:r>
                      </m:num>
                      <m:den>
                        <m:r>
                          <a:rPr lang="en-US" sz="2800" b="0" i="1" dirty="0" smtClean="0">
                            <a:solidFill>
                              <a:schemeClr val="tx1"/>
                            </a:solidFill>
                            <a:latin typeface="Cambria Math" panose="02040503050406030204" pitchFamily="18" charset="0"/>
                          </a:rPr>
                          <m:t>24</m:t>
                        </m:r>
                      </m:den>
                    </m:f>
                    <m:r>
                      <a:rPr lang="en-US" sz="2800" b="0" i="1" dirty="0" smtClean="0">
                        <a:solidFill>
                          <a:schemeClr val="tx1"/>
                        </a:solidFill>
                        <a:latin typeface="Cambria Math" panose="02040503050406030204" pitchFamily="18" charset="0"/>
                      </a:rPr>
                      <m:t>=</m:t>
                    </m:r>
                    <m:f>
                      <m:fPr>
                        <m:ctrlPr>
                          <a:rPr lang="en-US" sz="2800" i="1" dirty="0" smtClean="0">
                            <a:solidFill>
                              <a:schemeClr val="tx1"/>
                            </a:solidFill>
                            <a:latin typeface="Cambria Math" panose="02040503050406030204" pitchFamily="18" charset="0"/>
                          </a:rPr>
                        </m:ctrlPr>
                      </m:fPr>
                      <m:num>
                        <m:r>
                          <a:rPr lang="en-US" sz="2800" b="0" i="1" dirty="0" smtClean="0">
                            <a:solidFill>
                              <a:schemeClr val="tx1"/>
                            </a:solidFill>
                            <a:latin typeface="Cambria Math" panose="02040503050406030204" pitchFamily="18" charset="0"/>
                          </a:rPr>
                          <m:t>11</m:t>
                        </m:r>
                      </m:num>
                      <m:den>
                        <m:r>
                          <a:rPr lang="en-US" sz="2800" b="0" i="1" dirty="0" smtClean="0">
                            <a:solidFill>
                              <a:schemeClr val="tx1"/>
                            </a:solidFill>
                            <a:latin typeface="Cambria Math" panose="02040503050406030204" pitchFamily="18" charset="0"/>
                          </a:rPr>
                          <m:t>24</m:t>
                        </m:r>
                      </m:den>
                    </m:f>
                  </m:oMath>
                </a14:m>
                <a:r>
                  <a:rPr lang="en-US" sz="2800" dirty="0" smtClean="0">
                    <a:solidFill>
                      <a:schemeClr val="tx1"/>
                    </a:solidFill>
                  </a:rPr>
                  <a:t> </a:t>
                </a:r>
                <a:endParaRPr lang="en-US" sz="2800" dirty="0">
                  <a:solidFill>
                    <a:schemeClr val="tx1"/>
                  </a:solidFill>
                </a:endParaRPr>
              </a:p>
            </p:txBody>
          </p:sp>
        </mc:Choice>
        <mc:Fallback xmlns="">
          <p:sp>
            <p:nvSpPr>
              <p:cNvPr id="4" name="Cloud Callout 3"/>
              <p:cNvSpPr>
                <a:spLocks noRot="1" noChangeAspect="1" noMove="1" noResize="1" noEditPoints="1" noAdjustHandles="1" noChangeArrowheads="1" noChangeShapeType="1" noTextEdit="1"/>
              </p:cNvSpPr>
              <p:nvPr/>
            </p:nvSpPr>
            <p:spPr>
              <a:xfrm>
                <a:off x="4333840" y="658906"/>
                <a:ext cx="5361489" cy="1909482"/>
              </a:xfrm>
              <a:prstGeom prst="cloudCallout">
                <a:avLst/>
              </a:prstGeom>
              <a:blipFill rotWithShape="0">
                <a:blip r:embed="rId4"/>
                <a:stretch>
                  <a:fillRect/>
                </a:stretch>
              </a:blipFill>
            </p:spPr>
            <p:txBody>
              <a:bodyPr/>
              <a:lstStyle/>
              <a:p>
                <a:r>
                  <a:rPr lang="en-US">
                    <a:noFill/>
                  </a:rPr>
                  <a:t> </a:t>
                </a:r>
              </a:p>
            </p:txBody>
          </p:sp>
        </mc:Fallback>
      </mc:AlternateContent>
      <p:sp>
        <p:nvSpPr>
          <p:cNvPr id="5" name="TextBox 4"/>
          <p:cNvSpPr txBox="1"/>
          <p:nvPr/>
        </p:nvSpPr>
        <p:spPr>
          <a:xfrm>
            <a:off x="5204013" y="3926541"/>
            <a:ext cx="6094154" cy="646331"/>
          </a:xfrm>
          <a:prstGeom prst="rect">
            <a:avLst/>
          </a:prstGeom>
          <a:noFill/>
        </p:spPr>
        <p:txBody>
          <a:bodyPr wrap="square" rtlCol="0">
            <a:spAutoFit/>
          </a:bodyPr>
          <a:lstStyle/>
          <a:p>
            <a:r>
              <a:rPr lang="en-US" dirty="0" smtClean="0"/>
              <a:t>If you changed the number of hours you spent, your </a:t>
            </a:r>
            <a:r>
              <a:rPr lang="en-US" dirty="0" smtClean="0"/>
              <a:t>answer will </a:t>
            </a:r>
            <a:r>
              <a:rPr lang="en-US" dirty="0" smtClean="0"/>
              <a:t>be different from this. </a:t>
            </a:r>
            <a:endParaRPr lang="en-US" dirty="0"/>
          </a:p>
        </p:txBody>
      </p:sp>
    </p:spTree>
    <p:extLst>
      <p:ext uri="{BB962C8B-B14F-4D97-AF65-F5344CB8AC3E}">
        <p14:creationId xmlns:p14="http://schemas.microsoft.com/office/powerpoint/2010/main" val="2366493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9518" y="484094"/>
            <a:ext cx="5705484" cy="369332"/>
          </a:xfrm>
          <a:prstGeom prst="rect">
            <a:avLst/>
          </a:prstGeom>
          <a:noFill/>
        </p:spPr>
        <p:txBody>
          <a:bodyPr wrap="square" rtlCol="0">
            <a:spAutoFit/>
          </a:bodyPr>
          <a:lstStyle/>
          <a:p>
            <a:r>
              <a:rPr lang="en-US" dirty="0" smtClean="0"/>
              <a:t>Calculate how many more hours you work than exercise.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28" y="3472702"/>
            <a:ext cx="2105025" cy="2171700"/>
          </a:xfrm>
          <a:prstGeom prst="rect">
            <a:avLst/>
          </a:prstGeom>
        </p:spPr>
      </p:pic>
      <mc:AlternateContent xmlns:mc="http://schemas.openxmlformats.org/markup-compatibility/2006" xmlns:a14="http://schemas.microsoft.com/office/drawing/2010/main">
        <mc:Choice Requires="a14">
          <p:sp>
            <p:nvSpPr>
              <p:cNvPr id="4" name="Cloud Callout 3"/>
              <p:cNvSpPr/>
              <p:nvPr/>
            </p:nvSpPr>
            <p:spPr>
              <a:xfrm>
                <a:off x="3123779" y="1412287"/>
                <a:ext cx="6311994" cy="201114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den/>
                      </m:f>
                      <m:f>
                        <m:fPr>
                          <m:ctrlPr>
                            <a:rPr lang="en-US" i="1" smtClean="0">
                              <a:latin typeface="Cambria Math" panose="02040503050406030204" pitchFamily="18" charset="0"/>
                            </a:rPr>
                          </m:ctrlPr>
                        </m:fPr>
                        <m:num/>
                        <m:den/>
                      </m:f>
                    </m:oMath>
                  </m:oMathPara>
                </a14:m>
                <a:endParaRPr lang="en-US" dirty="0"/>
              </a:p>
            </p:txBody>
          </p:sp>
        </mc:Choice>
        <mc:Fallback xmlns="">
          <p:sp>
            <p:nvSpPr>
              <p:cNvPr id="4" name="Cloud Callout 3"/>
              <p:cNvSpPr>
                <a:spLocks noRot="1" noChangeAspect="1" noMove="1" noResize="1" noEditPoints="1" noAdjustHandles="1" noChangeArrowheads="1" noChangeShapeType="1" noTextEdit="1"/>
              </p:cNvSpPr>
              <p:nvPr/>
            </p:nvSpPr>
            <p:spPr>
              <a:xfrm>
                <a:off x="3123779" y="1412287"/>
                <a:ext cx="6311994" cy="2011143"/>
              </a:xfrm>
              <a:prstGeom prst="cloudCallou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303059" y="1506071"/>
                <a:ext cx="3536576" cy="9117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24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24</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7</m:t>
                          </m:r>
                        </m:num>
                        <m:den>
                          <m:r>
                            <a:rPr lang="en-US" b="0" i="1" smtClean="0">
                              <a:latin typeface="Cambria Math" panose="02040503050406030204" pitchFamily="18" charset="0"/>
                              <a:ea typeface="Cambria Math" panose="02040503050406030204" pitchFamily="18" charset="0"/>
                            </a:rPr>
                            <m:t>24</m:t>
                          </m:r>
                        </m:den>
                      </m:f>
                    </m:oMath>
                  </m:oMathPara>
                </a14:m>
                <a:endParaRPr lang="en-US" dirty="0" smtClean="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303059" y="1506071"/>
                <a:ext cx="3536576" cy="911788"/>
              </a:xfrm>
              <a:prstGeom prst="rect">
                <a:avLst/>
              </a:prstGeom>
              <a:blipFill rotWithShape="0">
                <a:blip r:embed="rId4"/>
                <a:stretch>
                  <a:fillRect/>
                </a:stretch>
              </a:blipFill>
            </p:spPr>
            <p:txBody>
              <a:bodyPr/>
              <a:lstStyle/>
              <a:p>
                <a:r>
                  <a:rPr lang="en-US">
                    <a:noFill/>
                  </a:rPr>
                  <a:t> </a:t>
                </a:r>
              </a:p>
            </p:txBody>
          </p:sp>
        </mc:Fallback>
      </mc:AlternateContent>
      <p:sp>
        <p:nvSpPr>
          <p:cNvPr id="6" name="TextBox 5"/>
          <p:cNvSpPr txBox="1"/>
          <p:nvPr/>
        </p:nvSpPr>
        <p:spPr>
          <a:xfrm>
            <a:off x="5446059" y="2417859"/>
            <a:ext cx="1667435" cy="923330"/>
          </a:xfrm>
          <a:prstGeom prst="rect">
            <a:avLst/>
          </a:prstGeom>
          <a:noFill/>
        </p:spPr>
        <p:txBody>
          <a:bodyPr wrap="square" rtlCol="0">
            <a:spAutoFit/>
          </a:bodyPr>
          <a:lstStyle/>
          <a:p>
            <a:r>
              <a:rPr lang="en-US" dirty="0" smtClean="0"/>
              <a:t>I work 7 more hours than I exercise</a:t>
            </a:r>
            <a:endParaRPr lang="en-US" dirty="0"/>
          </a:p>
        </p:txBody>
      </p:sp>
    </p:spTree>
    <p:extLst>
      <p:ext uri="{BB962C8B-B14F-4D97-AF65-F5344CB8AC3E}">
        <p14:creationId xmlns:p14="http://schemas.microsoft.com/office/powerpoint/2010/main" val="2349896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8255" y="249382"/>
            <a:ext cx="9407235" cy="6276109"/>
          </a:xfrm>
          <a:prstGeom prst="rect">
            <a:avLst/>
          </a:prstGeom>
        </p:spPr>
      </p:pic>
    </p:spTree>
    <p:extLst>
      <p:ext uri="{BB962C8B-B14F-4D97-AF65-F5344CB8AC3E}">
        <p14:creationId xmlns:p14="http://schemas.microsoft.com/office/powerpoint/2010/main" val="3340396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309" y="2258291"/>
            <a:ext cx="8285018" cy="923330"/>
          </a:xfrm>
          <a:prstGeom prst="rect">
            <a:avLst/>
          </a:prstGeom>
          <a:noFill/>
        </p:spPr>
        <p:txBody>
          <a:bodyPr wrap="square" rtlCol="0">
            <a:spAutoFit/>
          </a:bodyPr>
          <a:lstStyle/>
          <a:p>
            <a:pPr algn="ctr"/>
            <a:r>
              <a:rPr lang="en-US" sz="5400" dirty="0" smtClean="0">
                <a:latin typeface="+mj-lt"/>
              </a:rPr>
              <a:t>Happy Graphing!</a:t>
            </a:r>
            <a:endParaRPr lang="en-US" sz="5400" dirty="0">
              <a:latin typeface="+mj-lt"/>
            </a:endParaRPr>
          </a:p>
        </p:txBody>
      </p:sp>
    </p:spTree>
    <p:extLst>
      <p:ext uri="{BB962C8B-B14F-4D97-AF65-F5344CB8AC3E}">
        <p14:creationId xmlns:p14="http://schemas.microsoft.com/office/powerpoint/2010/main" val="67259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5626" y="820270"/>
            <a:ext cx="6536455" cy="3402105"/>
          </a:xfrm>
          <a:prstGeom prst="rect">
            <a:avLst/>
          </a:prstGeom>
        </p:spPr>
      </p:pic>
      <p:sp>
        <p:nvSpPr>
          <p:cNvPr id="3" name="TextBox 2"/>
          <p:cNvSpPr txBox="1"/>
          <p:nvPr/>
        </p:nvSpPr>
        <p:spPr>
          <a:xfrm>
            <a:off x="6723529" y="1411941"/>
            <a:ext cx="3079377" cy="1200329"/>
          </a:xfrm>
          <a:prstGeom prst="rect">
            <a:avLst/>
          </a:prstGeom>
          <a:noFill/>
        </p:spPr>
        <p:txBody>
          <a:bodyPr wrap="square" rtlCol="0">
            <a:spAutoFit/>
          </a:bodyPr>
          <a:lstStyle/>
          <a:p>
            <a:r>
              <a:rPr lang="en-US" dirty="0" smtClean="0"/>
              <a:t>Graphs can be created using technology.  Let’s create a bar graph that is similar to the one I presented in our lesson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983" y="2487706"/>
            <a:ext cx="3443347" cy="4128248"/>
          </a:xfrm>
          <a:prstGeom prst="rect">
            <a:avLst/>
          </a:prstGeom>
        </p:spPr>
      </p:pic>
    </p:spTree>
    <p:extLst>
      <p:ext uri="{BB962C8B-B14F-4D97-AF65-F5344CB8AC3E}">
        <p14:creationId xmlns:p14="http://schemas.microsoft.com/office/powerpoint/2010/main" val="2425904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1704109" y="1075765"/>
            <a:ext cx="4508431" cy="3375211"/>
          </a:xfrm>
          <a:prstGeom prst="rightArrow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chemeClr val="accent1"/>
              </a:solidFill>
            </a:endParaRPr>
          </a:p>
        </p:txBody>
      </p:sp>
      <p:sp>
        <p:nvSpPr>
          <p:cNvPr id="3" name="TextBox 2"/>
          <p:cNvSpPr txBox="1"/>
          <p:nvPr/>
        </p:nvSpPr>
        <p:spPr>
          <a:xfrm>
            <a:off x="2124636" y="1304364"/>
            <a:ext cx="2097740" cy="2862322"/>
          </a:xfrm>
          <a:prstGeom prst="rect">
            <a:avLst/>
          </a:prstGeom>
          <a:noFill/>
        </p:spPr>
        <p:txBody>
          <a:bodyPr wrap="square" rtlCol="0">
            <a:spAutoFit/>
          </a:bodyPr>
          <a:lstStyle/>
          <a:p>
            <a:r>
              <a:rPr lang="en-US" dirty="0" smtClean="0"/>
              <a:t>Move to you laptop computer and open an browser by clicking on the Chrome icon.  </a:t>
            </a:r>
            <a:r>
              <a:rPr lang="en-US" dirty="0" smtClean="0"/>
              <a:t>Search “online chart tool”.  The following address should be one of your choices.  Select Bar graph.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2540" y="2002687"/>
            <a:ext cx="1015873" cy="1015873"/>
          </a:xfrm>
          <a:prstGeom prst="rect">
            <a:avLst/>
          </a:prstGeom>
        </p:spPr>
      </p:pic>
      <p:sp>
        <p:nvSpPr>
          <p:cNvPr id="5" name="Striped Right Arrow 4"/>
          <p:cNvSpPr/>
          <p:nvPr/>
        </p:nvSpPr>
        <p:spPr>
          <a:xfrm>
            <a:off x="7224296" y="2227976"/>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40169" y="2227976"/>
            <a:ext cx="3673925" cy="369332"/>
          </a:xfrm>
          <a:prstGeom prst="rect">
            <a:avLst/>
          </a:prstGeom>
          <a:noFill/>
        </p:spPr>
        <p:txBody>
          <a:bodyPr wrap="square" rtlCol="0">
            <a:spAutoFit/>
          </a:bodyPr>
          <a:lstStyle/>
          <a:p>
            <a:r>
              <a:rPr lang="en-US" dirty="0" smtClean="0"/>
              <a:t>https://www.onlinecharttool.com/</a:t>
            </a:r>
            <a:endParaRPr lang="en-US" dirty="0"/>
          </a:p>
        </p:txBody>
      </p:sp>
      <p:sp>
        <p:nvSpPr>
          <p:cNvPr id="7" name="Down Arrow 6"/>
          <p:cNvSpPr/>
          <p:nvPr/>
        </p:nvSpPr>
        <p:spPr>
          <a:xfrm>
            <a:off x="9654988" y="2712608"/>
            <a:ext cx="484632" cy="1738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SCROLL</a:t>
            </a:r>
            <a:endParaRPr lang="en-US" dirty="0"/>
          </a:p>
        </p:txBody>
      </p:sp>
    </p:spTree>
    <p:extLst>
      <p:ext uri="{BB962C8B-B14F-4D97-AF65-F5344CB8AC3E}">
        <p14:creationId xmlns:p14="http://schemas.microsoft.com/office/powerpoint/2010/main" val="3189245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9140" y="1602049"/>
            <a:ext cx="7368989" cy="3785652"/>
          </a:xfrm>
          <a:prstGeom prst="rect">
            <a:avLst/>
          </a:prstGeom>
          <a:noFill/>
        </p:spPr>
        <p:txBody>
          <a:bodyPr wrap="square" rtlCol="0">
            <a:spAutoFit/>
          </a:bodyPr>
          <a:lstStyle/>
          <a:p>
            <a:r>
              <a:rPr lang="en-US" sz="2400" dirty="0" smtClean="0"/>
              <a:t>Unless you </a:t>
            </a:r>
            <a:r>
              <a:rPr lang="en-US" sz="2400" b="1" dirty="0" smtClean="0"/>
              <a:t>want</a:t>
            </a:r>
            <a:r>
              <a:rPr lang="en-US" sz="2400" dirty="0" smtClean="0"/>
              <a:t> to make major changes, we can leave the next page just as it is.  Notice the options that are chosen.  They have a bullet in the circles.</a:t>
            </a:r>
          </a:p>
          <a:p>
            <a:endParaRPr lang="en-US" sz="2400" dirty="0"/>
          </a:p>
          <a:p>
            <a:r>
              <a:rPr lang="en-US" sz="2400" dirty="0" smtClean="0"/>
              <a:t>Where there is a </a:t>
            </a:r>
          </a:p>
          <a:p>
            <a:r>
              <a:rPr lang="en-US" sz="2400" dirty="0" smtClean="0"/>
              <a:t>You may click and make choices such as making your graph 3D rather than 2D</a:t>
            </a:r>
          </a:p>
          <a:p>
            <a:endParaRPr lang="en-US" sz="2400" dirty="0"/>
          </a:p>
          <a:p>
            <a:r>
              <a:rPr lang="en-US" sz="2400" dirty="0" smtClean="0"/>
              <a:t>Once you have made your decisions, click                                       at the bottom of the page</a:t>
            </a:r>
            <a:endParaRPr lang="en-US" sz="2400" dirty="0"/>
          </a:p>
        </p:txBody>
      </p:sp>
      <p:sp>
        <p:nvSpPr>
          <p:cNvPr id="3" name="Isosceles Triangle 2"/>
          <p:cNvSpPr/>
          <p:nvPr/>
        </p:nvSpPr>
        <p:spPr>
          <a:xfrm rot="10800000">
            <a:off x="4182036" y="3037675"/>
            <a:ext cx="805210" cy="457200"/>
          </a:xfrm>
          <a:prstGeom prst="triangle">
            <a:avLst>
              <a:gd name="adj" fmla="val 5507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140386" y="4473301"/>
            <a:ext cx="1586753"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&gt;&gt;</a:t>
            </a:r>
            <a:endParaRPr lang="en-US" dirty="0"/>
          </a:p>
        </p:txBody>
      </p:sp>
    </p:spTree>
    <p:extLst>
      <p:ext uri="{BB962C8B-B14F-4D97-AF65-F5344CB8AC3E}">
        <p14:creationId xmlns:p14="http://schemas.microsoft.com/office/powerpoint/2010/main" val="954360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263842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7706" y="376519"/>
            <a:ext cx="7853082" cy="6001643"/>
          </a:xfrm>
          <a:prstGeom prst="rect">
            <a:avLst/>
          </a:prstGeom>
          <a:noFill/>
        </p:spPr>
        <p:txBody>
          <a:bodyPr wrap="square" rtlCol="0">
            <a:spAutoFit/>
          </a:bodyPr>
          <a:lstStyle/>
          <a:p>
            <a:r>
              <a:rPr lang="en-US" sz="2400" dirty="0" smtClean="0"/>
              <a:t>Now fill in the name of your graph </a:t>
            </a:r>
            <a:r>
              <a:rPr lang="en-US" sz="2400" dirty="0" smtClean="0"/>
              <a:t>IN Graph Title such as </a:t>
            </a:r>
          </a:p>
          <a:p>
            <a:r>
              <a:rPr lang="en-US" sz="2400" dirty="0" smtClean="0"/>
              <a:t>“Hours Spent Each Day” and </a:t>
            </a:r>
            <a:r>
              <a:rPr lang="en-US" sz="2400" dirty="0" smtClean="0"/>
              <a:t>the labels for the x-axis (the bottom of your graph) such as “Activities” and for the</a:t>
            </a:r>
          </a:p>
          <a:p>
            <a:r>
              <a:rPr lang="en-US" sz="2400" dirty="0" smtClean="0"/>
              <a:t>Y-axis (the horizontal label on the left) such as “Time Spent</a:t>
            </a:r>
            <a:r>
              <a:rPr lang="en-US" sz="2400" dirty="0" smtClean="0"/>
              <a:t>”</a:t>
            </a:r>
          </a:p>
          <a:p>
            <a:endParaRPr lang="en-US" sz="2400" dirty="0" smtClean="0"/>
          </a:p>
          <a:p>
            <a:r>
              <a:rPr lang="en-US" sz="2400" dirty="0" smtClean="0"/>
              <a:t>Select number </a:t>
            </a:r>
            <a:r>
              <a:rPr lang="en-US" sz="2400" dirty="0" smtClean="0"/>
              <a:t>of items to be 5 by clicking on the down arrow</a:t>
            </a:r>
          </a:p>
          <a:p>
            <a:endParaRPr lang="en-US" sz="2400" dirty="0"/>
          </a:p>
          <a:p>
            <a:r>
              <a:rPr lang="en-US" sz="2400" dirty="0" smtClean="0"/>
              <a:t>Next, name your activities such sleep, </a:t>
            </a:r>
            <a:r>
              <a:rPr lang="en-US" sz="2400" dirty="0" smtClean="0"/>
              <a:t>exercise, work, relaxation, and miscellaneous.</a:t>
            </a:r>
          </a:p>
          <a:p>
            <a:endParaRPr lang="en-US" sz="2400" dirty="0" smtClean="0"/>
          </a:p>
          <a:p>
            <a:r>
              <a:rPr lang="en-US" sz="2400" dirty="0" smtClean="0"/>
              <a:t>The value is t</a:t>
            </a:r>
            <a:r>
              <a:rPr lang="en-US" sz="2400" dirty="0" smtClean="0"/>
              <a:t>he </a:t>
            </a:r>
            <a:r>
              <a:rPr lang="en-US" sz="2400" dirty="0" smtClean="0"/>
              <a:t>amount of time you spend on each of </a:t>
            </a:r>
            <a:r>
              <a:rPr lang="en-US" sz="2400" dirty="0" smtClean="0"/>
              <a:t>those.</a:t>
            </a:r>
            <a:endParaRPr lang="en-US" sz="2400" dirty="0"/>
          </a:p>
          <a:p>
            <a:r>
              <a:rPr lang="en-US" sz="2400" dirty="0" smtClean="0"/>
              <a:t>If you want to change the color of your bars on the graph click the colored bar and “hoover” over the color that you like and click.  Noticed the following screen changed the color.</a:t>
            </a:r>
          </a:p>
          <a:p>
            <a:endParaRPr lang="en-US" sz="2400" dirty="0"/>
          </a:p>
          <a:p>
            <a:r>
              <a:rPr lang="en-US" sz="2400" dirty="0" smtClean="0"/>
              <a:t>When happy, click </a:t>
            </a:r>
            <a:endParaRPr lang="en-US" sz="2400" dirty="0"/>
          </a:p>
        </p:txBody>
      </p:sp>
      <p:sp>
        <p:nvSpPr>
          <p:cNvPr id="5" name="Rectangle 4"/>
          <p:cNvSpPr/>
          <p:nvPr/>
        </p:nvSpPr>
        <p:spPr>
          <a:xfrm>
            <a:off x="8286647" y="5463762"/>
            <a:ext cx="1586753"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&gt;&gt;</a:t>
            </a:r>
            <a:endParaRPr lang="en-US" dirty="0"/>
          </a:p>
        </p:txBody>
      </p:sp>
    </p:spTree>
    <p:extLst>
      <p:ext uri="{BB962C8B-B14F-4D97-AF65-F5344CB8AC3E}">
        <p14:creationId xmlns:p14="http://schemas.microsoft.com/office/powerpoint/2010/main" val="1670065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119336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925462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8073" y="1537855"/>
            <a:ext cx="8534400" cy="3416320"/>
          </a:xfrm>
          <a:prstGeom prst="rect">
            <a:avLst/>
          </a:prstGeom>
          <a:noFill/>
        </p:spPr>
        <p:txBody>
          <a:bodyPr wrap="square" rtlCol="0">
            <a:spAutoFit/>
          </a:bodyPr>
          <a:lstStyle/>
          <a:p>
            <a:r>
              <a:rPr lang="en-US" sz="2400" dirty="0" smtClean="0"/>
              <a:t>The next page allows you to chose your font.  Click in the bullet to make changes.  I suggest you leave the location of everything else the same for now.</a:t>
            </a:r>
          </a:p>
          <a:p>
            <a:endParaRPr lang="en-US" sz="2400" dirty="0"/>
          </a:p>
          <a:p>
            <a:r>
              <a:rPr lang="en-US" sz="2400" dirty="0" smtClean="0"/>
              <a:t>When happy click   </a:t>
            </a:r>
          </a:p>
          <a:p>
            <a:endParaRPr lang="en-US" sz="2400" dirty="0"/>
          </a:p>
          <a:p>
            <a:r>
              <a:rPr lang="en-US" sz="2400" dirty="0" smtClean="0"/>
              <a:t>You now have your graph.  The next page allows you to email your graph and the answers to questions to your instructor (or your friends).</a:t>
            </a:r>
            <a:endParaRPr lang="en-US" sz="2400" dirty="0"/>
          </a:p>
        </p:txBody>
      </p:sp>
      <p:sp>
        <p:nvSpPr>
          <p:cNvPr id="3" name="Rectangle 2"/>
          <p:cNvSpPr/>
          <p:nvPr/>
        </p:nvSpPr>
        <p:spPr>
          <a:xfrm>
            <a:off x="4726029" y="2692853"/>
            <a:ext cx="1586753"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&gt;&gt;</a:t>
            </a:r>
            <a:endParaRPr lang="en-US" dirty="0"/>
          </a:p>
        </p:txBody>
      </p:sp>
    </p:spTree>
    <p:extLst>
      <p:ext uri="{BB962C8B-B14F-4D97-AF65-F5344CB8AC3E}">
        <p14:creationId xmlns:p14="http://schemas.microsoft.com/office/powerpoint/2010/main" val="3931683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4324</TotalTime>
  <Words>465</Words>
  <Application>Microsoft Office PowerPoint</Application>
  <PresentationFormat>Widescreen</PresentationFormat>
  <Paragraphs>47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Cambria Math</vt:lpstr>
      <vt:lpstr>Office Theme</vt:lpstr>
      <vt:lpstr>Learn fractions with 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fractions with graphs</dc:title>
  <dc:creator>Cheryl Keener</dc:creator>
  <cp:lastModifiedBy>Cheryl Keener</cp:lastModifiedBy>
  <cp:revision>24</cp:revision>
  <dcterms:created xsi:type="dcterms:W3CDTF">2017-07-11T16:38:25Z</dcterms:created>
  <dcterms:modified xsi:type="dcterms:W3CDTF">2017-07-15T00:58:01Z</dcterms:modified>
</cp:coreProperties>
</file>