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embeddings/oleObject4.bin" ContentType="application/vnd.openxmlformats-officedocument.oleObject"/>
  <Override PartName="/ppt/notesSlides/notesSlide18.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71"/>
  </p:notesMasterIdLst>
  <p:handoutMasterIdLst>
    <p:handoutMasterId r:id="rId72"/>
  </p:handoutMasterIdLst>
  <p:sldIdLst>
    <p:sldId id="256" r:id="rId2"/>
    <p:sldId id="311" r:id="rId3"/>
    <p:sldId id="312" r:id="rId4"/>
    <p:sldId id="313" r:id="rId5"/>
    <p:sldId id="314" r:id="rId6"/>
    <p:sldId id="315" r:id="rId7"/>
    <p:sldId id="317" r:id="rId8"/>
    <p:sldId id="330" r:id="rId9"/>
    <p:sldId id="329" r:id="rId10"/>
    <p:sldId id="318" r:id="rId11"/>
    <p:sldId id="319" r:id="rId12"/>
    <p:sldId id="320" r:id="rId13"/>
    <p:sldId id="332" r:id="rId14"/>
    <p:sldId id="333" r:id="rId15"/>
    <p:sldId id="321" r:id="rId16"/>
    <p:sldId id="334" r:id="rId17"/>
    <p:sldId id="323" r:id="rId18"/>
    <p:sldId id="324" r:id="rId19"/>
    <p:sldId id="325" r:id="rId20"/>
    <p:sldId id="327" r:id="rId21"/>
    <p:sldId id="328" r:id="rId22"/>
    <p:sldId id="335" r:id="rId23"/>
    <p:sldId id="336" r:id="rId24"/>
    <p:sldId id="343" r:id="rId25"/>
    <p:sldId id="338" r:id="rId26"/>
    <p:sldId id="339" r:id="rId27"/>
    <p:sldId id="344" r:id="rId28"/>
    <p:sldId id="342" r:id="rId29"/>
    <p:sldId id="346" r:id="rId30"/>
    <p:sldId id="347" r:id="rId31"/>
    <p:sldId id="352" r:id="rId32"/>
    <p:sldId id="353" r:id="rId33"/>
    <p:sldId id="354" r:id="rId34"/>
    <p:sldId id="350" r:id="rId35"/>
    <p:sldId id="351" r:id="rId36"/>
    <p:sldId id="355" r:id="rId37"/>
    <p:sldId id="356" r:id="rId38"/>
    <p:sldId id="357" r:id="rId39"/>
    <p:sldId id="358" r:id="rId40"/>
    <p:sldId id="359" r:id="rId41"/>
    <p:sldId id="376" r:id="rId42"/>
    <p:sldId id="360" r:id="rId43"/>
    <p:sldId id="362" r:id="rId44"/>
    <p:sldId id="363" r:id="rId45"/>
    <p:sldId id="377" r:id="rId46"/>
    <p:sldId id="367" r:id="rId47"/>
    <p:sldId id="378" r:id="rId48"/>
    <p:sldId id="371" r:id="rId49"/>
    <p:sldId id="372" r:id="rId50"/>
    <p:sldId id="374" r:id="rId51"/>
    <p:sldId id="390" r:id="rId52"/>
    <p:sldId id="391" r:id="rId53"/>
    <p:sldId id="392" r:id="rId54"/>
    <p:sldId id="382" r:id="rId55"/>
    <p:sldId id="383" r:id="rId56"/>
    <p:sldId id="393" r:id="rId57"/>
    <p:sldId id="384" r:id="rId58"/>
    <p:sldId id="394" r:id="rId59"/>
    <p:sldId id="388" r:id="rId60"/>
    <p:sldId id="395" r:id="rId61"/>
    <p:sldId id="396" r:id="rId62"/>
    <p:sldId id="402" r:id="rId63"/>
    <p:sldId id="397" r:id="rId64"/>
    <p:sldId id="403" r:id="rId65"/>
    <p:sldId id="404" r:id="rId66"/>
    <p:sldId id="406" r:id="rId67"/>
    <p:sldId id="405" r:id="rId68"/>
    <p:sldId id="407" r:id="rId69"/>
    <p:sldId id="30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33" autoAdjust="0"/>
    <p:restoredTop sz="93333" autoAdjust="0"/>
  </p:normalViewPr>
  <p:slideViewPr>
    <p:cSldViewPr snapToGrid="0" snapToObjects="1">
      <p:cViewPr varScale="1">
        <p:scale>
          <a:sx n="93" d="100"/>
          <a:sy n="93" d="100"/>
        </p:scale>
        <p:origin x="-112"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3/7/17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3/7/17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p14="http://schemas.microsoft.com/office/powerpoint/2010/main" val="63913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1E5766-6E49-694E-8B94-624AB69033FB}"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2525" y="692150"/>
            <a:ext cx="4552950" cy="34163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2525" y="692150"/>
            <a:ext cx="4552950" cy="3416300"/>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2525" y="692150"/>
            <a:ext cx="4552950" cy="3416300"/>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52525" y="692150"/>
            <a:ext cx="4552950" cy="3416300"/>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52525" y="692150"/>
            <a:ext cx="4552950" cy="34163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2525" y="692150"/>
            <a:ext cx="4552950" cy="3416300"/>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2525" y="692150"/>
            <a:ext cx="4552950" cy="3416300"/>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52525" y="692150"/>
            <a:ext cx="4552950" cy="3416300"/>
          </a:xfrm>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2525" y="692150"/>
            <a:ext cx="4552950" cy="3416300"/>
          </a:xfrm>
          <a:ln/>
        </p:spPr>
      </p:sp>
      <p:sp>
        <p:nvSpPr>
          <p:cNvPr id="95235" name="Rectangle 3"/>
          <p:cNvSpPr>
            <a:spLocks noGrp="1" noChangeArrowheads="1"/>
          </p:cNvSpPr>
          <p:nvPr>
            <p:ph type="body" idx="1"/>
          </p:nvPr>
        </p:nvSpPr>
        <p:spPr>
          <a:noFill/>
          <a:ln/>
        </p:spPr>
        <p:txBody>
          <a:bodyPr/>
          <a:lstStyle/>
          <a:p>
            <a:endParaRPr lang="en-US">
              <a:latin typeface="Helvetica" pitchFamily="-110" charset="0"/>
              <a:cs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1E5766-6E49-694E-8B94-624AB69033FB}" type="slidenum">
              <a:rPr lang="en-US" smtClean="0"/>
              <a:pPr/>
              <a:t>69</a:t>
            </a:fld>
            <a:endParaRPr lang="en-US"/>
          </a:p>
        </p:txBody>
      </p:sp>
    </p:spTree>
    <p:extLst>
      <p:ext uri="{BB962C8B-B14F-4D97-AF65-F5344CB8AC3E}">
        <p14:creationId xmlns:p14="http://schemas.microsoft.com/office/powerpoint/2010/main" val="141543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2525" y="692150"/>
            <a:ext cx="4552950" cy="3416300"/>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01D81F6A-8848-DB4A-AFB9-8C77D34B2B2E}" type="slidenum">
              <a:rPr lang="en-US" sz="1100"/>
              <a:pPr/>
              <a:t>15</a:t>
            </a:fld>
            <a:endParaRPr lang="en-US" sz="1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FB7A13CD-E994-9649-A4FF-66D36B05531B}" type="slidenum">
              <a:rPr lang="en-US" sz="1100"/>
              <a:pPr/>
              <a:t>19</a:t>
            </a:fld>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8BDF9903-236E-754F-9793-5541A4C13B8C}" type="slidenum">
              <a:rPr lang="en-US" sz="1100"/>
              <a:pPr/>
              <a:t>20</a:t>
            </a:fld>
            <a:endParaRPr lang="en-US"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935C6BC0-62CB-4F43-92C5-589792A729B4}" type="slidenum">
              <a:rPr lang="en-US" sz="1100"/>
              <a:pPr/>
              <a:t>21</a:t>
            </a:fld>
            <a:endParaRPr lang="en-US" sz="1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E676866B-E5BC-9540-B3F6-C4CE66E2B0CA}" type="slidenum">
              <a:rPr lang="en-US" sz="1100"/>
              <a:pPr/>
              <a:t>22</a:t>
            </a:fld>
            <a:endParaRPr lang="en-US" sz="1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MS PGothic" charset="0"/>
                <a:cs typeface="MS PGothic" charset="0"/>
              </a:defRPr>
            </a:lvl1pPr>
            <a:lvl2pPr marL="35879619" indent="-35447153">
              <a:defRPr sz="2300">
                <a:solidFill>
                  <a:schemeClr val="tx1"/>
                </a:solidFill>
                <a:latin typeface="Arial" charset="0"/>
                <a:ea typeface="MS PGothic" charset="0"/>
                <a:cs typeface="MS PGothic" charset="0"/>
              </a:defRPr>
            </a:lvl2pPr>
            <a:lvl3pPr>
              <a:defRPr sz="2300">
                <a:solidFill>
                  <a:schemeClr val="tx1"/>
                </a:solidFill>
                <a:latin typeface="Arial" charset="0"/>
                <a:ea typeface="MS PGothic" charset="0"/>
                <a:cs typeface="MS PGothic" charset="0"/>
              </a:defRPr>
            </a:lvl3pPr>
            <a:lvl4pPr>
              <a:defRPr sz="2300">
                <a:solidFill>
                  <a:schemeClr val="tx1"/>
                </a:solidFill>
                <a:latin typeface="Arial" charset="0"/>
                <a:ea typeface="MS PGothic" charset="0"/>
                <a:cs typeface="MS PGothic" charset="0"/>
              </a:defRPr>
            </a:lvl4pPr>
            <a:lvl5pPr>
              <a:defRPr sz="2300">
                <a:solidFill>
                  <a:schemeClr val="tx1"/>
                </a:solidFill>
                <a:latin typeface="Arial" charset="0"/>
                <a:ea typeface="MS PGothic" charset="0"/>
                <a:cs typeface="MS PGothic" charset="0"/>
              </a:defRPr>
            </a:lvl5pPr>
            <a:lvl6pPr marL="432465" eaLnBrk="0" fontAlgn="base" hangingPunct="0">
              <a:spcBef>
                <a:spcPct val="0"/>
              </a:spcBef>
              <a:spcAft>
                <a:spcPct val="0"/>
              </a:spcAft>
              <a:defRPr sz="2300">
                <a:solidFill>
                  <a:schemeClr val="tx1"/>
                </a:solidFill>
                <a:latin typeface="Arial" charset="0"/>
                <a:ea typeface="MS PGothic" charset="0"/>
                <a:cs typeface="MS PGothic" charset="0"/>
              </a:defRPr>
            </a:lvl6pPr>
            <a:lvl7pPr marL="864931" eaLnBrk="0" fontAlgn="base" hangingPunct="0">
              <a:spcBef>
                <a:spcPct val="0"/>
              </a:spcBef>
              <a:spcAft>
                <a:spcPct val="0"/>
              </a:spcAft>
              <a:defRPr sz="2300">
                <a:solidFill>
                  <a:schemeClr val="tx1"/>
                </a:solidFill>
                <a:latin typeface="Arial" charset="0"/>
                <a:ea typeface="MS PGothic" charset="0"/>
                <a:cs typeface="MS PGothic" charset="0"/>
              </a:defRPr>
            </a:lvl7pPr>
            <a:lvl8pPr marL="1297396" eaLnBrk="0" fontAlgn="base" hangingPunct="0">
              <a:spcBef>
                <a:spcPct val="0"/>
              </a:spcBef>
              <a:spcAft>
                <a:spcPct val="0"/>
              </a:spcAft>
              <a:defRPr sz="2300">
                <a:solidFill>
                  <a:schemeClr val="tx1"/>
                </a:solidFill>
                <a:latin typeface="Arial" charset="0"/>
                <a:ea typeface="MS PGothic" charset="0"/>
                <a:cs typeface="MS PGothic" charset="0"/>
              </a:defRPr>
            </a:lvl8pPr>
            <a:lvl9pPr marL="1729862" eaLnBrk="0" fontAlgn="base" hangingPunct="0">
              <a:spcBef>
                <a:spcPct val="0"/>
              </a:spcBef>
              <a:spcAft>
                <a:spcPct val="0"/>
              </a:spcAft>
              <a:defRPr sz="2300">
                <a:solidFill>
                  <a:schemeClr val="tx1"/>
                </a:solidFill>
                <a:latin typeface="Arial" charset="0"/>
                <a:ea typeface="MS PGothic" charset="0"/>
                <a:cs typeface="MS PGothic" charset="0"/>
              </a:defRPr>
            </a:lvl9pPr>
          </a:lstStyle>
          <a:p>
            <a:fld id="{EBF804BB-2069-B94B-B8D2-107622108561}" type="slidenum">
              <a:rPr lang="en-US" sz="1100"/>
              <a:pPr/>
              <a:t>25</a:t>
            </a:fld>
            <a:endParaRPr lang="en-US" sz="1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2525" y="692150"/>
            <a:ext cx="4552950" cy="3416300"/>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Helvetica"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March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2075" y="161925"/>
            <a:ext cx="8110538" cy="6762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2075" y="1008063"/>
            <a:ext cx="4373563" cy="569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8038" y="1008063"/>
            <a:ext cx="4373562" cy="277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8038" y="3932238"/>
            <a:ext cx="4373562" cy="2773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037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7,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March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March 7,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02996D-A08B-0449-B44E-0983EAED4A3A}" type="datetime1">
              <a:rPr lang="en-US"/>
              <a:pPr/>
              <a:t>3/7/17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8E8C55-6613-7A47-B76F-B142F175E7C0}" type="slidenum">
              <a:rPr lang="en-US"/>
              <a:pPr/>
              <a:t>‹#›</a:t>
            </a:fld>
            <a:endParaRPr lang="en-US"/>
          </a:p>
        </p:txBody>
      </p:sp>
    </p:spTree>
    <p:extLst>
      <p:ext uri="{BB962C8B-B14F-4D97-AF65-F5344CB8AC3E}">
        <p14:creationId xmlns:p14="http://schemas.microsoft.com/office/powerpoint/2010/main" val="400708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67638" cy="1430338"/>
          </a:xfrm>
        </p:spPr>
        <p:txBody>
          <a:bodyPr/>
          <a:lstStyle>
            <a:lvl1pPr>
              <a:defRPr sz="2800" b="1" i="1">
                <a:solidFill>
                  <a:srgbClr val="0070C0"/>
                </a:solidFill>
                <a:effectLst>
                  <a:outerShdw blurRad="38100" dist="38100" dir="2700000" algn="tl">
                    <a:srgbClr val="000000">
                      <a:alpha val="43137"/>
                    </a:srgbClr>
                  </a:outerShdw>
                </a:effectLst>
                <a:latin typeface="+mj-lt"/>
                <a:cs typeface="Times New Roman" pitchFamily="18" charset="0"/>
              </a:defRPr>
            </a:lvl1pPr>
          </a:lstStyle>
          <a:p>
            <a:r>
              <a:rPr lang="en-US" dirty="0" smtClean="0"/>
              <a:t>Click to edit Master title style</a:t>
            </a:r>
            <a:endParaRPr lang="en-US" dirty="0"/>
          </a:p>
        </p:txBody>
      </p:sp>
      <p:sp>
        <p:nvSpPr>
          <p:cNvPr id="3" name="Rectangle 3"/>
          <p:cNvSpPr>
            <a:spLocks noGrp="1" noChangeArrowheads="1"/>
          </p:cNvSpPr>
          <p:nvPr>
            <p:ph type="dt" idx="10"/>
          </p:nvPr>
        </p:nvSpPr>
        <p:spPr/>
        <p:txBody>
          <a:bodyPr/>
          <a:lstStyle>
            <a:lvl1pPr>
              <a:defRPr>
                <a:latin typeface="Times New Roman" charset="0"/>
                <a:cs typeface="Times New Roman" charset="0"/>
              </a:defRPr>
            </a:lvl1pPr>
          </a:lstStyle>
          <a:p>
            <a:fld id="{81FD2BC6-8F44-C34A-A8E1-8064769D0663}" type="datetime1">
              <a:rPr lang="en-US"/>
              <a:pPr/>
              <a:t>3/7/17</a:t>
            </a:fld>
            <a:endParaRPr lang="en-US"/>
          </a:p>
        </p:txBody>
      </p:sp>
      <p:sp>
        <p:nvSpPr>
          <p:cNvPr id="4" name="Rectangle 4"/>
          <p:cNvSpPr>
            <a:spLocks noGrp="1" noChangeArrowheads="1"/>
          </p:cNvSpPr>
          <p:nvPr>
            <p:ph type="ftr" idx="11"/>
          </p:nvPr>
        </p:nvSpPr>
        <p:spPr/>
        <p:txBody>
          <a:bodyPr/>
          <a:lstStyle>
            <a:lvl1pPr>
              <a:defRPr>
                <a:latin typeface="Times New Roman" pitchFamily="18" charset="0"/>
                <a:cs typeface="Times New Roman" pitchFamily="18" charset="0"/>
              </a:defRPr>
            </a:lvl1pPr>
          </a:lstStyle>
          <a:p>
            <a:pPr>
              <a:defRPr/>
            </a:pPr>
            <a:endParaRPr lang="en-US" altLang="en-US"/>
          </a:p>
        </p:txBody>
      </p:sp>
      <p:sp>
        <p:nvSpPr>
          <p:cNvPr id="5" name="Rectangle 5"/>
          <p:cNvSpPr>
            <a:spLocks noGrp="1" noChangeArrowheads="1"/>
          </p:cNvSpPr>
          <p:nvPr>
            <p:ph type="sldNum" idx="12"/>
          </p:nvPr>
        </p:nvSpPr>
        <p:spPr/>
        <p:txBody>
          <a:bodyPr/>
          <a:lstStyle>
            <a:lvl1pPr>
              <a:defRPr>
                <a:latin typeface="Times New Roman" charset="0"/>
                <a:cs typeface="Times New Roman" charset="0"/>
              </a:defRPr>
            </a:lvl1pPr>
          </a:lstStyle>
          <a:p>
            <a:fld id="{7924409A-C4F6-DE44-94CC-61BB1FD042DD}" type="slidenum">
              <a:rPr lang="en-GB"/>
              <a:pPr/>
              <a:t>‹#›</a:t>
            </a:fld>
            <a:endParaRPr lang="en-GB"/>
          </a:p>
        </p:txBody>
      </p:sp>
    </p:spTree>
    <p:extLst>
      <p:ext uri="{BB962C8B-B14F-4D97-AF65-F5344CB8AC3E}">
        <p14:creationId xmlns:p14="http://schemas.microsoft.com/office/powerpoint/2010/main" val="28940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AA9E359-6B46-B74F-AEBB-024298F8E2FC}" type="datetime1">
              <a:rPr lang="en-US"/>
              <a:pPr/>
              <a:t>3/7/17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C09F18-3D9E-614B-A153-724ACB1D5B5C}" type="slidenum">
              <a:rPr lang="en-US"/>
              <a:pPr/>
              <a:t>‹#›</a:t>
            </a:fld>
            <a:endParaRPr lang="en-US"/>
          </a:p>
        </p:txBody>
      </p:sp>
    </p:spTree>
    <p:extLst>
      <p:ext uri="{BB962C8B-B14F-4D97-AF65-F5344CB8AC3E}">
        <p14:creationId xmlns:p14="http://schemas.microsoft.com/office/powerpoint/2010/main" val="282750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9A157BA-5117-F948-8669-8EC3ADBD8B43}" type="datetime1">
              <a:rPr lang="en-US"/>
              <a:pPr/>
              <a:t>3/7/17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138A89-EF7B-1B43-B2B6-1ED282718FCC}" type="slidenum">
              <a:rPr lang="en-US"/>
              <a:pPr/>
              <a:t>‹#›</a:t>
            </a:fld>
            <a:endParaRPr lang="en-US"/>
          </a:p>
        </p:txBody>
      </p:sp>
    </p:spTree>
    <p:extLst>
      <p:ext uri="{BB962C8B-B14F-4D97-AF65-F5344CB8AC3E}">
        <p14:creationId xmlns:p14="http://schemas.microsoft.com/office/powerpoint/2010/main" val="253967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075" y="161925"/>
            <a:ext cx="8110538" cy="6762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2075" y="1008063"/>
            <a:ext cx="4373563" cy="569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8038" y="1008063"/>
            <a:ext cx="4373562" cy="569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611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March 7,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2" r:id="rId5"/>
    <p:sldLayoutId id="2147483923" r:id="rId6"/>
    <p:sldLayoutId id="2147483924" r:id="rId7"/>
    <p:sldLayoutId id="2147483925" r:id="rId8"/>
    <p:sldLayoutId id="2147483926" r:id="rId9"/>
    <p:sldLayoutId id="2147483927" r:id="rId10"/>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5.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5.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5.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 Id="rId3"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 Id="rId3"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jpe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oleObject1.bin"/><Relationship Id="rId5"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oleObject2.bin"/><Relationship Id="rId5" Type="http://schemas.openxmlformats.org/officeDocument/2006/relationships/image" Target="../media/image29.emf"/><Relationship Id="rId6" Type="http://schemas.openxmlformats.org/officeDocument/2006/relationships/oleObject" Target="../embeddings/oleObject3.bin"/><Relationship Id="rId7"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oleObject4.bin"/><Relationship Id="rId5" Type="http://schemas.openxmlformats.org/officeDocument/2006/relationships/image" Target="../media/image31.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jpeg"/><Relationship Id="rId5" Type="http://schemas.openxmlformats.org/officeDocument/2006/relationships/oleObject" Target="../embeddings/Microsoft_Equation1.bin"/><Relationship Id="rId6" Type="http://schemas.openxmlformats.org/officeDocument/2006/relationships/image" Target="../media/image32.emf"/><Relationship Id="rId7" Type="http://schemas.openxmlformats.org/officeDocument/2006/relationships/oleObject" Target="../embeddings/Microsoft_Equation2.bin"/><Relationship Id="rId8"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61448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CHEMISTRY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1 ESSENTIAL</a:t>
            </a:r>
            <a:r>
              <a:rPr lang="en-US" sz="2000" b="1" cap="none" dirty="0" smtClean="0"/>
              <a:t> </a:t>
            </a:r>
            <a:r>
              <a:rPr lang="en-US" sz="2000" b="1" cap="none" dirty="0" smtClean="0">
                <a:solidFill>
                  <a:srgbClr val="212F62"/>
                </a:solidFill>
                <a:latin typeface="+mn-lt"/>
              </a:rPr>
              <a:t>IDEAS</a:t>
            </a:r>
          </a:p>
          <a:p>
            <a:pPr algn="ctr"/>
            <a:r>
              <a:rPr lang="en-US" sz="1600" cap="none" dirty="0" smtClean="0">
                <a:solidFill>
                  <a:schemeClr val="tx1"/>
                </a:solidFill>
                <a:latin typeface="+mn-lt"/>
              </a:rPr>
              <a:t>Joseph </a:t>
            </a:r>
            <a:r>
              <a:rPr lang="en-US" sz="1600" cap="none" dirty="0" err="1" smtClean="0">
                <a:solidFill>
                  <a:schemeClr val="tx1"/>
                </a:solidFill>
                <a:latin typeface="+mn-lt"/>
              </a:rPr>
              <a:t>DePasquale</a:t>
            </a:r>
            <a:endParaRPr lang="en-US" sz="1600" cap="none" dirty="0" smtClean="0">
              <a:solidFill>
                <a:schemeClr val="tx1"/>
              </a:solidFill>
              <a:latin typeface="+mn-lt"/>
            </a:endParaRPr>
          </a:p>
          <a:p>
            <a:pPr algn="ctr"/>
            <a:r>
              <a:rPr lang="en-US" sz="1600" cap="none" dirty="0" smtClean="0">
                <a:solidFill>
                  <a:schemeClr val="tx1"/>
                </a:solidFill>
                <a:latin typeface="+mn-lt"/>
              </a:rPr>
              <a:t>University of Connecticut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pic>
        <p:nvPicPr>
          <p:cNvPr id="7" name="Picture 6"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5775854"/>
            <a:ext cx="1226434" cy="833592"/>
          </a:xfrm>
          <a:prstGeom prst="rect">
            <a:avLst/>
          </a:prstGeom>
        </p:spPr>
      </p:pic>
    </p:spTree>
    <p:extLst>
      <p:ext uri="{BB962C8B-B14F-4D97-AF65-F5344CB8AC3E}">
        <p14:creationId xmlns:p14="http://schemas.microsoft.com/office/powerpoint/2010/main" val="13224431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80" y="184803"/>
            <a:ext cx="6579172" cy="990600"/>
          </a:xfrm>
        </p:spPr>
        <p:txBody>
          <a:bodyPr wrap="square" numCol="1" anchorCtr="0" compatLnSpc="1">
            <a:prstTxWarp prst="textNoShape">
              <a:avLst/>
            </a:prstTxWarp>
            <a:normAutofit/>
          </a:bodyPr>
          <a:lstStyle/>
          <a:p>
            <a:pPr eaLnBrk="1" hangingPunct="1">
              <a:defRPr/>
            </a:pPr>
            <a:r>
              <a:rPr lang="en-US" sz="2600" b="1" dirty="0" smtClean="0">
                <a:solidFill>
                  <a:srgbClr val="000090"/>
                </a:solidFill>
                <a:ea typeface="ＭＳ Ｐゴシック" charset="0"/>
                <a:cs typeface="ＭＳ Ｐゴシック" charset="0"/>
              </a:rPr>
              <a:t>1.2 </a:t>
            </a:r>
            <a:r>
              <a:rPr lang="en-US" sz="2600" b="1" dirty="0">
                <a:solidFill>
                  <a:srgbClr val="000090"/>
                </a:solidFill>
                <a:ea typeface="ＭＳ Ｐゴシック" charset="0"/>
                <a:cs typeface="ＭＳ Ｐゴシック" charset="0"/>
              </a:rPr>
              <a:t>Phases and Classification of Matter</a:t>
            </a:r>
          </a:p>
        </p:txBody>
      </p:sp>
      <p:sp>
        <p:nvSpPr>
          <p:cNvPr id="27651" name="Content Placeholder 2"/>
          <p:cNvSpPr>
            <a:spLocks noGrp="1"/>
          </p:cNvSpPr>
          <p:nvPr>
            <p:ph idx="1"/>
          </p:nvPr>
        </p:nvSpPr>
        <p:spPr>
          <a:xfrm>
            <a:off x="381000" y="1475572"/>
            <a:ext cx="8686800" cy="5257800"/>
          </a:xfrm>
        </p:spPr>
        <p:txBody>
          <a:bodyPr>
            <a:normAutofit/>
          </a:bodyPr>
          <a:lstStyle/>
          <a:p>
            <a:pPr marL="0" indent="0" eaLnBrk="1" hangingPunct="1">
              <a:buClr>
                <a:schemeClr val="tx1"/>
              </a:buClr>
            </a:pPr>
            <a:r>
              <a:rPr lang="en-US" sz="2600" b="1" dirty="0">
                <a:solidFill>
                  <a:srgbClr val="000090"/>
                </a:solidFill>
                <a:latin typeface="Arial" charset="0"/>
                <a:ea typeface="MS PGothic" charset="0"/>
              </a:rPr>
              <a:t> Matter - </a:t>
            </a:r>
            <a:r>
              <a:rPr lang="en-US" sz="2600" b="1" dirty="0">
                <a:latin typeface="Arial" charset="0"/>
                <a:ea typeface="MS PGothic" charset="0"/>
              </a:rPr>
              <a:t>Anything that</a:t>
            </a:r>
            <a:r>
              <a:rPr lang="en-US" sz="2600" b="1" dirty="0" smtClean="0">
                <a:latin typeface="Arial" charset="0"/>
                <a:ea typeface="MS PGothic" charset="0"/>
              </a:rPr>
              <a:t> occupies space and has mass.</a:t>
            </a:r>
          </a:p>
          <a:p>
            <a:pPr marL="0" indent="0" eaLnBrk="1" hangingPunct="1">
              <a:buFont typeface="Arial" charset="0"/>
              <a:buNone/>
            </a:pPr>
            <a:endParaRPr lang="en-US" sz="2600" b="1" dirty="0">
              <a:latin typeface="Arial" charset="0"/>
              <a:ea typeface="MS PGothic" charset="0"/>
            </a:endParaRPr>
          </a:p>
          <a:p>
            <a:pPr marL="0" indent="0" eaLnBrk="1" hangingPunct="1">
              <a:buClr>
                <a:schemeClr val="tx1"/>
              </a:buClr>
            </a:pPr>
            <a:r>
              <a:rPr lang="en-US" sz="2600" b="1" dirty="0" smtClean="0">
                <a:latin typeface="Arial" charset="0"/>
                <a:ea typeface="MS PGothic" charset="0"/>
              </a:rPr>
              <a:t> The three most common </a:t>
            </a:r>
            <a:r>
              <a:rPr lang="en-US" sz="2600" b="1" dirty="0">
                <a:latin typeface="Arial" charset="0"/>
                <a:ea typeface="MS PGothic" charset="0"/>
              </a:rPr>
              <a:t>states</a:t>
            </a:r>
            <a:r>
              <a:rPr lang="en-US" sz="2600" b="1" dirty="0" smtClean="0">
                <a:latin typeface="Arial" charset="0"/>
                <a:ea typeface="MS PGothic" charset="0"/>
              </a:rPr>
              <a:t> or phases of </a:t>
            </a:r>
            <a:r>
              <a:rPr lang="en-US" sz="2600" b="1" dirty="0">
                <a:latin typeface="Arial" charset="0"/>
                <a:ea typeface="MS PGothic" charset="0"/>
              </a:rPr>
              <a:t>matter:</a:t>
            </a:r>
            <a:endParaRPr lang="en-US" sz="2600" b="1" dirty="0" smtClean="0">
              <a:latin typeface="Arial" charset="0"/>
              <a:ea typeface="MS PGothic" charset="0"/>
            </a:endParaRPr>
          </a:p>
          <a:p>
            <a:pPr marL="0" indent="0" eaLnBrk="1" hangingPunct="1">
              <a:buFont typeface="Arial" charset="0"/>
              <a:buNone/>
            </a:pPr>
            <a:r>
              <a:rPr lang="en-US" sz="2600" b="1" dirty="0" smtClean="0">
                <a:latin typeface="Arial" charset="0"/>
                <a:ea typeface="MS PGothic" charset="0"/>
              </a:rPr>
              <a:t>1) A </a:t>
            </a:r>
            <a:r>
              <a:rPr lang="en-US" sz="2600" b="1" dirty="0" smtClean="0">
                <a:solidFill>
                  <a:srgbClr val="0000FF"/>
                </a:solidFill>
                <a:latin typeface="Arial" charset="0"/>
                <a:ea typeface="MS PGothic" charset="0"/>
              </a:rPr>
              <a:t>solid </a:t>
            </a:r>
            <a:r>
              <a:rPr lang="en-US" sz="2600" b="1" dirty="0" smtClean="0">
                <a:latin typeface="Arial" charset="0"/>
                <a:ea typeface="MS PGothic" charset="0"/>
              </a:rPr>
              <a:t>is rigid and posses a definite shape. </a:t>
            </a:r>
            <a:endParaRPr lang="en-US" sz="2600" dirty="0" smtClean="0">
              <a:latin typeface="Arial" charset="0"/>
              <a:ea typeface="MS PGothic" charset="0"/>
            </a:endParaRPr>
          </a:p>
          <a:p>
            <a:pPr marL="0" indent="0" eaLnBrk="1" hangingPunct="1">
              <a:buFont typeface="Arial" charset="0"/>
              <a:buNone/>
            </a:pPr>
            <a:endParaRPr lang="en-US" sz="2600" dirty="0" smtClean="0">
              <a:latin typeface="Arial" charset="0"/>
              <a:ea typeface="MS PGothic" charset="0"/>
            </a:endParaRPr>
          </a:p>
          <a:p>
            <a:pPr marL="0" indent="0" eaLnBrk="1" hangingPunct="1">
              <a:buFont typeface="Arial" charset="0"/>
              <a:buNone/>
            </a:pPr>
            <a:r>
              <a:rPr lang="en-US" sz="2600" b="1" dirty="0">
                <a:latin typeface="Arial" charset="0"/>
                <a:ea typeface="MS PGothic" charset="0"/>
              </a:rPr>
              <a:t>2)</a:t>
            </a:r>
            <a:r>
              <a:rPr lang="en-US" sz="2600" b="1" dirty="0" smtClean="0">
                <a:latin typeface="Arial" charset="0"/>
                <a:ea typeface="MS PGothic" charset="0"/>
              </a:rPr>
              <a:t> A </a:t>
            </a:r>
            <a:r>
              <a:rPr lang="en-US" sz="2600" b="1" dirty="0" smtClean="0">
                <a:solidFill>
                  <a:srgbClr val="FF0000"/>
                </a:solidFill>
                <a:latin typeface="Arial" charset="0"/>
                <a:ea typeface="MS PGothic" charset="0"/>
              </a:rPr>
              <a:t>liquid </a:t>
            </a:r>
            <a:r>
              <a:rPr lang="en-US" sz="2600" b="1" dirty="0" smtClean="0">
                <a:latin typeface="Arial" charset="0"/>
                <a:ea typeface="MS PGothic" charset="0"/>
              </a:rPr>
              <a:t>flows and takes the shape of its container.</a:t>
            </a:r>
            <a:endParaRPr lang="en-US" sz="2600" b="1" dirty="0" smtClean="0">
              <a:solidFill>
                <a:srgbClr val="FF0000"/>
              </a:solidFill>
              <a:latin typeface="Arial" charset="0"/>
              <a:ea typeface="MS PGothic" charset="0"/>
            </a:endParaRPr>
          </a:p>
          <a:p>
            <a:pPr marL="0" indent="0" eaLnBrk="1" hangingPunct="1">
              <a:buFont typeface="Arial" charset="0"/>
              <a:buNone/>
            </a:pPr>
            <a:endParaRPr lang="en-US" sz="2600" dirty="0" smtClean="0">
              <a:latin typeface="Arial" charset="0"/>
              <a:ea typeface="MS PGothic" charset="0"/>
            </a:endParaRPr>
          </a:p>
          <a:p>
            <a:pPr marL="0" indent="0" eaLnBrk="1" hangingPunct="1">
              <a:buFont typeface="Arial" charset="0"/>
              <a:buNone/>
            </a:pPr>
            <a:r>
              <a:rPr lang="en-US" sz="2600" b="1" dirty="0">
                <a:latin typeface="Arial" charset="0"/>
                <a:ea typeface="MS PGothic" charset="0"/>
              </a:rPr>
              <a:t>3</a:t>
            </a:r>
            <a:r>
              <a:rPr lang="en-US" sz="2600" b="1" dirty="0" smtClean="0">
                <a:latin typeface="Arial" charset="0"/>
                <a:ea typeface="MS PGothic" charset="0"/>
              </a:rPr>
              <a:t>) A </a:t>
            </a:r>
            <a:r>
              <a:rPr lang="en-US" sz="2600" b="1" dirty="0" smtClean="0">
                <a:solidFill>
                  <a:srgbClr val="660066"/>
                </a:solidFill>
                <a:latin typeface="Arial" charset="0"/>
                <a:ea typeface="MS PGothic" charset="0"/>
              </a:rPr>
              <a:t>gas </a:t>
            </a:r>
            <a:r>
              <a:rPr lang="en-US" sz="2600" b="1" dirty="0" smtClean="0">
                <a:latin typeface="Arial" charset="0"/>
                <a:ea typeface="MS PGothic" charset="0"/>
              </a:rPr>
              <a:t>takes both the shape and volume of its container. </a:t>
            </a:r>
            <a:endParaRPr lang="en-US" sz="2600" dirty="0">
              <a:latin typeface="Arial" charset="0"/>
              <a:ea typeface="MS PGothic" charset="0"/>
            </a:endParaRPr>
          </a:p>
        </p:txBody>
      </p:sp>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66A4E50-84AF-9C40-B51E-36A0321DAB3F}" type="slidenum">
              <a:rPr lang="en-US" sz="1400">
                <a:solidFill>
                  <a:srgbClr val="FFFFFF"/>
                </a:solidFill>
              </a:rPr>
              <a:pPr/>
              <a:t>10</a:t>
            </a:fld>
            <a:endParaRPr lang="en-US" sz="1400" dirty="0">
              <a:solidFill>
                <a:srgbClr val="FFFFFF"/>
              </a:solidFill>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1" descr="CNX_Chem_01_02_StatesMatt.jpg"/>
          <p:cNvPicPr>
            <a:picLocks noChangeAspect="1"/>
          </p:cNvPicPr>
          <p:nvPr/>
        </p:nvPicPr>
        <p:blipFill>
          <a:blip r:embed="rId2">
            <a:extLst>
              <a:ext uri="{28A0092B-C50C-407E-A947-70E740481C1C}">
                <a14:useLocalDpi xmlns:a14="http://schemas.microsoft.com/office/drawing/2010/main" val="0"/>
              </a:ext>
            </a:extLst>
          </a:blip>
          <a:srcRect l="3378" r="6148"/>
          <a:stretch>
            <a:fillRect/>
          </a:stretch>
        </p:blipFill>
        <p:spPr bwMode="auto">
          <a:xfrm>
            <a:off x="222250" y="1073563"/>
            <a:ext cx="8639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6"/>
          <p:cNvSpPr txBox="1">
            <a:spLocks/>
          </p:cNvSpPr>
          <p:nvPr/>
        </p:nvSpPr>
        <p:spPr>
          <a:xfrm>
            <a:off x="457200" y="6037957"/>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smtClean="0"/>
              <a:t>The three most common states or phases of matter are solid, liquid, and gas.</a:t>
            </a:r>
            <a:endParaRPr lang="en-US" sz="1600" dirty="0"/>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160" y="-117894"/>
            <a:ext cx="8229600" cy="990600"/>
          </a:xfrm>
        </p:spPr>
        <p:txBody>
          <a:bodyPr wrap="square" numCol="1" anchorCtr="0" compatLnSpc="1">
            <a:prstTxWarp prst="textNoShape">
              <a:avLst/>
            </a:prstTxWarp>
          </a:bodyPr>
          <a:lstStyle/>
          <a:p>
            <a:pPr>
              <a:defRPr/>
            </a:pPr>
            <a:r>
              <a:rPr lang="en-US" b="1" dirty="0">
                <a:solidFill>
                  <a:srgbClr val="008000"/>
                </a:solidFill>
                <a:ea typeface="MS PGothic" charset="0"/>
              </a:rPr>
              <a:t>Plasma:</a:t>
            </a:r>
            <a:r>
              <a:rPr lang="en-US" b="1" dirty="0" smtClean="0">
                <a:solidFill>
                  <a:srgbClr val="008000"/>
                </a:solidFill>
                <a:ea typeface="MS PGothic" charset="0"/>
              </a:rPr>
              <a:t> </a:t>
            </a:r>
            <a:r>
              <a:rPr lang="en-US" b="1" dirty="0" smtClean="0">
                <a:solidFill>
                  <a:schemeClr val="tx1"/>
                </a:solidFill>
                <a:ea typeface="MS PGothic" charset="0"/>
              </a:rPr>
              <a:t>A </a:t>
            </a:r>
            <a:r>
              <a:rPr lang="en-US" b="1" dirty="0">
                <a:solidFill>
                  <a:schemeClr val="tx1"/>
                </a:solidFill>
                <a:ea typeface="MS PGothic" charset="0"/>
              </a:rPr>
              <a:t>Fourth State of Matter</a:t>
            </a:r>
          </a:p>
        </p:txBody>
      </p:sp>
      <p:sp>
        <p:nvSpPr>
          <p:cNvPr id="29699" name="Content Placeholder 3"/>
          <p:cNvSpPr>
            <a:spLocks noGrp="1"/>
          </p:cNvSpPr>
          <p:nvPr>
            <p:ph idx="1"/>
          </p:nvPr>
        </p:nvSpPr>
        <p:spPr>
          <a:xfrm>
            <a:off x="304800" y="1507662"/>
            <a:ext cx="8686800" cy="4876800"/>
          </a:xfrm>
        </p:spPr>
        <p:txBody>
          <a:bodyPr>
            <a:noAutofit/>
          </a:bodyPr>
          <a:lstStyle/>
          <a:p>
            <a:pPr>
              <a:buClrTx/>
              <a:buFont typeface="Arial"/>
              <a:buChar char="•"/>
            </a:pPr>
            <a:r>
              <a:rPr lang="en-US" sz="2400" b="1" dirty="0" smtClean="0">
                <a:solidFill>
                  <a:srgbClr val="008000"/>
                </a:solidFill>
                <a:latin typeface="Arial" charset="0"/>
                <a:ea typeface="MS PGothic" charset="0"/>
              </a:rPr>
              <a:t> Plasma</a:t>
            </a:r>
            <a:r>
              <a:rPr lang="en-US" sz="2400" b="1" dirty="0" smtClean="0">
                <a:latin typeface="Arial" charset="0"/>
                <a:ea typeface="MS PGothic" charset="0"/>
              </a:rPr>
              <a:t> </a:t>
            </a:r>
            <a:r>
              <a:rPr lang="en-US" sz="2400" b="1" dirty="0">
                <a:latin typeface="Arial" charset="0"/>
                <a:ea typeface="MS PGothic" charset="0"/>
              </a:rPr>
              <a:t>– </a:t>
            </a:r>
            <a:r>
              <a:rPr lang="en-US" sz="2400" dirty="0">
                <a:latin typeface="Arial" charset="0"/>
                <a:ea typeface="MS PGothic" charset="0"/>
              </a:rPr>
              <a:t>A gaseous </a:t>
            </a:r>
            <a:r>
              <a:rPr lang="en-US" sz="2400" dirty="0" smtClean="0">
                <a:latin typeface="Arial" charset="0"/>
                <a:ea typeface="MS PGothic" charset="0"/>
              </a:rPr>
              <a:t>state </a:t>
            </a:r>
            <a:r>
              <a:rPr lang="en-US" sz="2400" dirty="0">
                <a:latin typeface="Arial" charset="0"/>
                <a:ea typeface="MS PGothic" charset="0"/>
              </a:rPr>
              <a:t>of matter that contains </a:t>
            </a:r>
            <a:r>
              <a:rPr lang="en-US" sz="2400" dirty="0" smtClean="0">
                <a:latin typeface="Arial" charset="0"/>
                <a:ea typeface="MS PGothic" charset="0"/>
              </a:rPr>
              <a:t>an appreciable </a:t>
            </a:r>
            <a:r>
              <a:rPr lang="en-US" sz="2400" dirty="0">
                <a:latin typeface="Arial" charset="0"/>
                <a:ea typeface="MS PGothic" charset="0"/>
              </a:rPr>
              <a:t>amount of</a:t>
            </a:r>
            <a:r>
              <a:rPr lang="en-US" sz="2400" dirty="0" smtClean="0">
                <a:latin typeface="Arial" charset="0"/>
                <a:ea typeface="MS PGothic" charset="0"/>
              </a:rPr>
              <a:t> electrically charged particles. </a:t>
            </a:r>
          </a:p>
          <a:p>
            <a:pPr>
              <a:buClrTx/>
              <a:buFont typeface="Arial"/>
              <a:buChar char="•"/>
            </a:pPr>
            <a:endParaRPr lang="en-US" sz="2400" b="1" dirty="0" smtClean="0">
              <a:latin typeface="Arial" charset="0"/>
              <a:ea typeface="MS PGothic" charset="0"/>
            </a:endParaRPr>
          </a:p>
          <a:p>
            <a:pPr>
              <a:buClrTx/>
              <a:buFont typeface="Arial"/>
              <a:buChar char="•"/>
            </a:pPr>
            <a:r>
              <a:rPr lang="en-US" sz="2400" b="1" dirty="0" smtClean="0">
                <a:latin typeface="Arial" charset="0"/>
                <a:ea typeface="MS PGothic" charset="0"/>
              </a:rPr>
              <a:t> Plasma has unique properties distinct </a:t>
            </a:r>
            <a:r>
              <a:rPr lang="en-US" sz="2400" b="1" dirty="0">
                <a:latin typeface="Arial" charset="0"/>
                <a:ea typeface="MS PGothic" charset="0"/>
              </a:rPr>
              <a:t>from ordinary</a:t>
            </a:r>
            <a:r>
              <a:rPr lang="en-US" sz="2400" b="1" dirty="0" smtClean="0">
                <a:latin typeface="Arial" charset="0"/>
                <a:ea typeface="MS PGothic" charset="0"/>
              </a:rPr>
              <a:t> gases</a:t>
            </a:r>
            <a:r>
              <a:rPr lang="en-US" sz="2400" b="1" dirty="0">
                <a:latin typeface="Arial" charset="0"/>
                <a:ea typeface="MS PGothic" charset="0"/>
              </a:rPr>
              <a:t>. </a:t>
            </a:r>
          </a:p>
          <a:p>
            <a:pPr>
              <a:buClrTx/>
              <a:buFont typeface="Arial"/>
              <a:buChar char="•"/>
            </a:pPr>
            <a:endParaRPr lang="en-US" sz="2400" b="1" dirty="0" smtClean="0">
              <a:latin typeface="Arial" charset="0"/>
              <a:ea typeface="MS PGothic" charset="0"/>
            </a:endParaRPr>
          </a:p>
          <a:p>
            <a:pPr>
              <a:buClrTx/>
              <a:buFont typeface="Arial"/>
              <a:buChar char="•"/>
            </a:pPr>
            <a:r>
              <a:rPr lang="en-US" sz="2400" b="1" dirty="0" smtClean="0">
                <a:latin typeface="Arial" charset="0"/>
                <a:ea typeface="MS PGothic" charset="0"/>
              </a:rPr>
              <a:t> Plasma is found </a:t>
            </a:r>
            <a:r>
              <a:rPr lang="en-US" sz="2400" b="1" dirty="0">
                <a:latin typeface="Arial" charset="0"/>
                <a:ea typeface="MS PGothic" charset="0"/>
              </a:rPr>
              <a:t>in certain high temperature environments.</a:t>
            </a:r>
          </a:p>
          <a:p>
            <a:pPr lvl="1">
              <a:buClrTx/>
              <a:buFont typeface="Arial"/>
              <a:buChar char="•"/>
            </a:pPr>
            <a:r>
              <a:rPr lang="en-US" sz="2400" dirty="0">
                <a:latin typeface="Arial" charset="0"/>
                <a:ea typeface="MS PGothic" charset="0"/>
              </a:rPr>
              <a:t>Naturally: </a:t>
            </a:r>
            <a:r>
              <a:rPr lang="en-US" sz="2400" dirty="0">
                <a:solidFill>
                  <a:schemeClr val="tx1"/>
                </a:solidFill>
                <a:latin typeface="Arial" charset="0"/>
                <a:ea typeface="MS PGothic" charset="0"/>
              </a:rPr>
              <a:t>Stars, </a:t>
            </a:r>
            <a:r>
              <a:rPr lang="en-US" sz="2400" dirty="0" smtClean="0">
                <a:solidFill>
                  <a:schemeClr val="tx1"/>
                </a:solidFill>
                <a:latin typeface="Arial" charset="0"/>
                <a:ea typeface="MS PGothic" charset="0"/>
              </a:rPr>
              <a:t>lightning.</a:t>
            </a:r>
          </a:p>
          <a:p>
            <a:pPr lvl="1">
              <a:buClrTx/>
              <a:buFont typeface="Arial"/>
              <a:buChar char="•"/>
            </a:pPr>
            <a:r>
              <a:rPr lang="en-US" sz="2400" dirty="0">
                <a:latin typeface="Arial" charset="0"/>
                <a:ea typeface="MS PGothic" charset="0"/>
              </a:rPr>
              <a:t>Man-made: Television </a:t>
            </a:r>
            <a:r>
              <a:rPr lang="en-US" sz="2400" dirty="0" smtClean="0">
                <a:latin typeface="Arial" charset="0"/>
                <a:ea typeface="MS PGothic" charset="0"/>
              </a:rPr>
              <a:t>screens. </a:t>
            </a:r>
            <a:endParaRPr lang="en-US" sz="2400" dirty="0">
              <a:latin typeface="Arial" charset="0"/>
              <a:ea typeface="MS PGothic" charset="0"/>
            </a:endParaRPr>
          </a:p>
          <a:p>
            <a:pPr lvl="1">
              <a:buClrTx/>
              <a:buFont typeface="Arial"/>
              <a:buChar char="•"/>
            </a:pPr>
            <a:endParaRPr lang="en-US" sz="2400" dirty="0">
              <a:latin typeface="Arial" charset="0"/>
              <a:ea typeface="MS PGothic" charset="0"/>
            </a:endParaRPr>
          </a:p>
          <a:p>
            <a:pPr>
              <a:buClrTx/>
              <a:buFont typeface="Arial"/>
              <a:buChar char="•"/>
            </a:pPr>
            <a:endParaRPr lang="en-US" sz="2400" dirty="0">
              <a:latin typeface="Arial" charset="0"/>
              <a:ea typeface="MS PGothic" charset="0"/>
            </a:endParaRPr>
          </a:p>
          <a:p>
            <a:pPr>
              <a:buClrTx/>
              <a:buFont typeface="Arial"/>
              <a:buChar char="•"/>
            </a:pPr>
            <a:endParaRPr lang="en-US" sz="2400" dirty="0">
              <a:latin typeface="Arial" charset="0"/>
              <a:ea typeface="MS PGothic" charset="0"/>
            </a:endParaRPr>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6CF07B1-CFAA-CD40-B039-A9A0B02AA251}" type="slidenum">
              <a:rPr lang="en-US" sz="1400">
                <a:solidFill>
                  <a:srgbClr val="FFFFFF"/>
                </a:solidFill>
              </a:rPr>
              <a:pPr/>
              <a:t>12</a:t>
            </a:fld>
            <a:endParaRPr lang="en-US" sz="1400">
              <a:solidFill>
                <a:srgbClr val="FFFFFF"/>
              </a:solidFill>
            </a:endParaRPr>
          </a:p>
        </p:txBody>
      </p:sp>
      <p:pic>
        <p:nvPicPr>
          <p:cNvPr id="8" name="Picture 7"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407" y="19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CNX_Chem_01_02_Plasma.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551" r="-40551"/>
          <a:stretch>
            <a:fillRect/>
          </a:stretch>
        </p:blipFill>
        <p:spPr>
          <a:xfrm>
            <a:off x="457199" y="1852336"/>
            <a:ext cx="8062913" cy="3500071"/>
          </a:xfrm>
        </p:spPr>
      </p:pic>
      <p:sp>
        <p:nvSpPr>
          <p:cNvPr id="7" name="Text Placeholder 6"/>
          <p:cNvSpPr>
            <a:spLocks noGrp="1"/>
          </p:cNvSpPr>
          <p:nvPr>
            <p:ph type="body" sz="quarter" idx="14"/>
          </p:nvPr>
        </p:nvSpPr>
        <p:spPr>
          <a:xfrm>
            <a:off x="457200" y="5573932"/>
            <a:ext cx="8062912" cy="1166382"/>
          </a:xfrm>
        </p:spPr>
        <p:txBody>
          <a:bodyPr>
            <a:normAutofit/>
          </a:bodyPr>
          <a:lstStyle/>
          <a:p>
            <a:r>
              <a:rPr lang="en-US" sz="1600" dirty="0"/>
              <a:t>A plasma torch can be used to cut metal. (credit: “</a:t>
            </a:r>
            <a:r>
              <a:rPr lang="en-US" sz="1600" dirty="0" err="1"/>
              <a:t>Hypertherm</a:t>
            </a:r>
            <a:r>
              <a:rPr lang="en-US" sz="1600" dirty="0"/>
              <a:t>”/Wikimedia Commons)</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9" name="Title 2"/>
          <p:cNvSpPr>
            <a:spLocks noGrp="1"/>
          </p:cNvSpPr>
          <p:nvPr>
            <p:ph type="title"/>
          </p:nvPr>
        </p:nvSpPr>
        <p:spPr>
          <a:xfrm>
            <a:off x="457200" y="227959"/>
            <a:ext cx="8229600" cy="990600"/>
          </a:xfrm>
        </p:spPr>
        <p:txBody>
          <a:bodyPr wrap="square" numCol="1" anchorCtr="0" compatLnSpc="1">
            <a:prstTxWarp prst="textNoShape">
              <a:avLst/>
            </a:prstTxWarp>
          </a:bodyPr>
          <a:lstStyle/>
          <a:p>
            <a:pPr>
              <a:defRPr/>
            </a:pPr>
            <a:r>
              <a:rPr lang="en-US" b="1" dirty="0">
                <a:solidFill>
                  <a:srgbClr val="008000"/>
                </a:solidFill>
                <a:ea typeface="MS PGothic" charset="0"/>
              </a:rPr>
              <a:t>Plasma:</a:t>
            </a:r>
            <a:r>
              <a:rPr lang="en-US" b="1" dirty="0" smtClean="0">
                <a:solidFill>
                  <a:srgbClr val="008000"/>
                </a:solidFill>
                <a:ea typeface="MS PGothic" charset="0"/>
              </a:rPr>
              <a:t> </a:t>
            </a:r>
            <a:r>
              <a:rPr lang="en-US" b="1" dirty="0" smtClean="0">
                <a:solidFill>
                  <a:schemeClr val="tx1"/>
                </a:solidFill>
                <a:ea typeface="MS PGothic" charset="0"/>
              </a:rPr>
              <a:t>A </a:t>
            </a:r>
            <a:r>
              <a:rPr lang="en-US" b="1" dirty="0">
                <a:solidFill>
                  <a:schemeClr val="tx1"/>
                </a:solidFill>
                <a:ea typeface="MS PGothic" charset="0"/>
              </a:rPr>
              <a:t>Fourth State of Matter</a:t>
            </a:r>
          </a:p>
        </p:txBody>
      </p:sp>
    </p:spTree>
    <p:extLst>
      <p:ext uri="{BB962C8B-B14F-4D97-AF65-F5344CB8AC3E}">
        <p14:creationId xmlns:p14="http://schemas.microsoft.com/office/powerpoint/2010/main" val="2268348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445249" y="1219200"/>
            <a:ext cx="8229600" cy="5486400"/>
          </a:xfrm>
        </p:spPr>
        <p:txBody>
          <a:bodyPr>
            <a:normAutofit/>
          </a:bodyPr>
          <a:lstStyle/>
          <a:p>
            <a:pPr eaLnBrk="1" hangingPunct="1">
              <a:buClrTx/>
            </a:pPr>
            <a:endParaRPr lang="en-US" sz="2600" b="1" dirty="0" smtClean="0">
              <a:latin typeface="Arial" charset="0"/>
              <a:ea typeface="MS PGothic" charset="0"/>
            </a:endParaRPr>
          </a:p>
          <a:p>
            <a:pPr eaLnBrk="1" hangingPunct="1">
              <a:buClrTx/>
              <a:buFont typeface="Arial"/>
              <a:buChar char="•"/>
            </a:pPr>
            <a:r>
              <a:rPr lang="en-US" sz="2600" b="1" dirty="0" smtClean="0">
                <a:solidFill>
                  <a:srgbClr val="000090"/>
                </a:solidFill>
                <a:latin typeface="Arial" charset="0"/>
                <a:ea typeface="MS PGothic" charset="0"/>
              </a:rPr>
              <a:t> Mass</a:t>
            </a:r>
            <a:r>
              <a:rPr lang="en-US" sz="2600" b="1" dirty="0" smtClean="0">
                <a:latin typeface="Arial" charset="0"/>
                <a:ea typeface="MS PGothic" charset="0"/>
              </a:rPr>
              <a:t> </a:t>
            </a:r>
            <a:r>
              <a:rPr lang="en-US" sz="2600" b="1" dirty="0">
                <a:latin typeface="Arial" charset="0"/>
                <a:ea typeface="MS PGothic" charset="0"/>
              </a:rPr>
              <a:t>is a measure of the amount of matter in an object.</a:t>
            </a:r>
          </a:p>
          <a:p>
            <a:pPr eaLnBrk="1" hangingPunct="1">
              <a:buClrTx/>
              <a:buFont typeface="Arial"/>
              <a:buChar char="•"/>
            </a:pPr>
            <a:endParaRPr lang="en-US" sz="2600" b="1" dirty="0" smtClean="0">
              <a:latin typeface="Arial" charset="0"/>
              <a:ea typeface="MS PGothic" charset="0"/>
            </a:endParaRPr>
          </a:p>
          <a:p>
            <a:pPr eaLnBrk="1" hangingPunct="1">
              <a:buClrTx/>
              <a:buFont typeface="Arial"/>
              <a:buChar char="•"/>
            </a:pPr>
            <a:r>
              <a:rPr lang="en-US" sz="2600" b="1" dirty="0" smtClean="0">
                <a:solidFill>
                  <a:srgbClr val="FF0000"/>
                </a:solidFill>
                <a:latin typeface="Arial" charset="0"/>
                <a:ea typeface="MS PGothic" charset="0"/>
              </a:rPr>
              <a:t> Weight</a:t>
            </a:r>
            <a:r>
              <a:rPr lang="en-US" sz="2600" b="1" dirty="0" smtClean="0">
                <a:latin typeface="Arial" charset="0"/>
                <a:ea typeface="MS PGothic" charset="0"/>
              </a:rPr>
              <a:t> refers to the force that gravity exerts on an object. </a:t>
            </a:r>
          </a:p>
          <a:p>
            <a:pPr eaLnBrk="1" hangingPunct="1">
              <a:buClrTx/>
              <a:buFont typeface="Arial"/>
              <a:buChar char="•"/>
            </a:pPr>
            <a:endParaRPr lang="en-US" sz="2600" b="1" dirty="0" smtClean="0">
              <a:latin typeface="Arial" charset="0"/>
              <a:ea typeface="MS PGothic" charset="0"/>
            </a:endParaRPr>
          </a:p>
          <a:p>
            <a:pPr eaLnBrk="1" hangingPunct="1">
              <a:buClrTx/>
              <a:buFont typeface="Arial"/>
              <a:buChar char="•"/>
            </a:pPr>
            <a:r>
              <a:rPr lang="en-US" sz="2600" b="1" dirty="0" smtClean="0">
                <a:latin typeface="Arial" charset="0"/>
                <a:ea typeface="MS PGothic" charset="0"/>
              </a:rPr>
              <a:t> An object’s mass is </a:t>
            </a:r>
            <a:r>
              <a:rPr lang="en-US" sz="2600" b="1" dirty="0">
                <a:latin typeface="Arial" charset="0"/>
                <a:ea typeface="MS PGothic" charset="0"/>
              </a:rPr>
              <a:t>the same on the earth and the moon but</a:t>
            </a:r>
            <a:r>
              <a:rPr lang="en-US" sz="2600" b="1" dirty="0" smtClean="0">
                <a:latin typeface="Arial" charset="0"/>
                <a:ea typeface="MS PGothic" charset="0"/>
              </a:rPr>
              <a:t> its weight </a:t>
            </a:r>
            <a:r>
              <a:rPr lang="en-US" sz="2600" b="1" dirty="0">
                <a:latin typeface="Arial" charset="0"/>
                <a:ea typeface="MS PGothic" charset="0"/>
              </a:rPr>
              <a:t>is different. </a:t>
            </a:r>
          </a:p>
          <a:p>
            <a:pPr eaLnBrk="1" hangingPunct="1">
              <a:buClrTx/>
              <a:buFont typeface="Arial"/>
              <a:buChar char="•"/>
            </a:pPr>
            <a:endParaRPr lang="en-US" sz="2600" b="1" dirty="0">
              <a:latin typeface="Arial" charset="0"/>
              <a:ea typeface="MS PGothic" charset="0"/>
            </a:endParaRPr>
          </a:p>
          <a:p>
            <a:pPr eaLnBrk="1" hangingPunct="1">
              <a:buClrTx/>
              <a:buFont typeface="Arial"/>
              <a:buChar char="•"/>
            </a:pPr>
            <a:endParaRPr lang="en-US" dirty="0">
              <a:latin typeface="Arial" charset="0"/>
              <a:ea typeface="MS PGothic" charset="0"/>
            </a:endParaRPr>
          </a:p>
        </p:txBody>
      </p:sp>
      <p:sp>
        <p:nvSpPr>
          <p:cNvPr id="5" name="Rectangle 2"/>
          <p:cNvSpPr>
            <a:spLocks noGrp="1" noChangeArrowheads="1"/>
          </p:cNvSpPr>
          <p:nvPr>
            <p:ph type="title"/>
          </p:nvPr>
        </p:nvSpPr>
        <p:spPr>
          <a:xfrm>
            <a:off x="781320" y="2440"/>
            <a:ext cx="8229600" cy="990600"/>
          </a:xfrm>
        </p:spPr>
        <p:txBody>
          <a:bodyPr wrap="square" numCol="1" anchorCtr="0" compatLnSpc="1">
            <a:prstTxWarp prst="textNoShape">
              <a:avLst/>
            </a:prstTxWarp>
            <a:normAutofit/>
          </a:bodyPr>
          <a:lstStyle/>
          <a:p>
            <a:pPr eaLnBrk="1" hangingPunct="1">
              <a:defRPr/>
            </a:pPr>
            <a:r>
              <a:rPr lang="en-US" sz="2800" b="1" dirty="0" smtClean="0">
                <a:solidFill>
                  <a:srgbClr val="000090"/>
                </a:solidFill>
                <a:ea typeface="ＭＳ Ｐゴシック" charset="-128"/>
                <a:cs typeface="ＭＳ Ｐゴシック" charset="-128"/>
              </a:rPr>
              <a:t>Mass vs. Weight</a:t>
            </a: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03608" y="-68364"/>
            <a:ext cx="8229600" cy="990600"/>
          </a:xfrm>
        </p:spPr>
        <p:txBody>
          <a:bodyPr wrap="square" numCol="1" anchorCtr="0" compatLnSpc="1">
            <a:prstTxWarp prst="textNoShape">
              <a:avLst/>
            </a:prstTxWarp>
          </a:bodyPr>
          <a:lstStyle/>
          <a:p>
            <a:pPr eaLnBrk="1" hangingPunct="1">
              <a:defRPr/>
            </a:pPr>
            <a:r>
              <a:rPr lang="en-US" b="1" dirty="0">
                <a:solidFill>
                  <a:schemeClr val="tx1"/>
                </a:solidFill>
                <a:ea typeface="Osaka" charset="0"/>
                <a:cs typeface="Osaka" charset="0"/>
              </a:rPr>
              <a:t>Law of </a:t>
            </a:r>
            <a:r>
              <a:rPr lang="en-US" b="1" dirty="0" smtClean="0">
                <a:solidFill>
                  <a:schemeClr val="tx1"/>
                </a:solidFill>
                <a:ea typeface="Osaka" charset="0"/>
                <a:cs typeface="Osaka" charset="0"/>
              </a:rPr>
              <a:t>Conservation </a:t>
            </a:r>
            <a:r>
              <a:rPr lang="en-US" b="1" dirty="0">
                <a:solidFill>
                  <a:schemeClr val="tx1"/>
                </a:solidFill>
                <a:ea typeface="Osaka" charset="0"/>
                <a:cs typeface="Osaka" charset="0"/>
              </a:rPr>
              <a:t>of </a:t>
            </a:r>
            <a:r>
              <a:rPr lang="en-US" b="1" dirty="0" smtClean="0">
                <a:solidFill>
                  <a:schemeClr val="tx1"/>
                </a:solidFill>
                <a:ea typeface="Osaka" charset="0"/>
                <a:cs typeface="Osaka" charset="0"/>
              </a:rPr>
              <a:t>Matter</a:t>
            </a:r>
            <a:endParaRPr lang="en-US" b="1" dirty="0">
              <a:solidFill>
                <a:schemeClr val="tx1"/>
              </a:solidFill>
              <a:ea typeface="Osaka" charset="0"/>
              <a:cs typeface="Osaka" charset="0"/>
            </a:endParaRPr>
          </a:p>
        </p:txBody>
      </p:sp>
      <p:sp>
        <p:nvSpPr>
          <p:cNvPr id="30723" name="Rectangle 3"/>
          <p:cNvSpPr>
            <a:spLocks noGrp="1" noChangeArrowheads="1"/>
          </p:cNvSpPr>
          <p:nvPr>
            <p:ph type="body" idx="1"/>
          </p:nvPr>
        </p:nvSpPr>
        <p:spPr>
          <a:xfrm>
            <a:off x="457200" y="1523999"/>
            <a:ext cx="8382000" cy="4680683"/>
          </a:xfrm>
        </p:spPr>
        <p:txBody>
          <a:bodyPr>
            <a:normAutofit/>
          </a:bodyPr>
          <a:lstStyle/>
          <a:p>
            <a:pPr eaLnBrk="1" hangingPunct="1">
              <a:buClrTx/>
              <a:buFont typeface="Arial"/>
              <a:buChar char="•"/>
            </a:pPr>
            <a:r>
              <a:rPr lang="en-US" sz="2800" b="1" dirty="0" smtClean="0">
                <a:solidFill>
                  <a:srgbClr val="000090"/>
                </a:solidFill>
                <a:latin typeface="Arial" charset="0"/>
                <a:ea typeface="Osaka" charset="0"/>
                <a:cs typeface="Osaka" charset="0"/>
              </a:rPr>
              <a:t> Law </a:t>
            </a:r>
            <a:r>
              <a:rPr lang="en-US" sz="2800" b="1" dirty="0">
                <a:solidFill>
                  <a:srgbClr val="000090"/>
                </a:solidFill>
                <a:latin typeface="Arial" charset="0"/>
                <a:ea typeface="Osaka" charset="0"/>
                <a:cs typeface="Osaka" charset="0"/>
              </a:rPr>
              <a:t>of conservation of </a:t>
            </a:r>
            <a:r>
              <a:rPr lang="en-US" sz="2800" b="1" dirty="0" smtClean="0">
                <a:solidFill>
                  <a:srgbClr val="000090"/>
                </a:solidFill>
                <a:latin typeface="Arial" charset="0"/>
                <a:ea typeface="Osaka" charset="0"/>
                <a:cs typeface="Osaka" charset="0"/>
              </a:rPr>
              <a:t>matter </a:t>
            </a:r>
            <a:r>
              <a:rPr lang="en-US" sz="2800" b="1" dirty="0">
                <a:solidFill>
                  <a:srgbClr val="000090"/>
                </a:solidFill>
                <a:latin typeface="Arial" charset="0"/>
                <a:ea typeface="Osaka" charset="0"/>
                <a:cs typeface="Osaka" charset="0"/>
              </a:rPr>
              <a:t>– </a:t>
            </a:r>
            <a:r>
              <a:rPr lang="en-US" sz="2800" dirty="0">
                <a:latin typeface="Arial" charset="0"/>
                <a:ea typeface="Osaka" charset="0"/>
                <a:cs typeface="Osaka" charset="0"/>
              </a:rPr>
              <a:t>There is no detectable change in the total quantity of matter present when matter converts from one type to another.</a:t>
            </a:r>
          </a:p>
          <a:p>
            <a:pPr lvl="1" eaLnBrk="1" hangingPunct="1">
              <a:buClrTx/>
              <a:buFont typeface="Arial"/>
              <a:buChar char="•"/>
            </a:pPr>
            <a:endParaRPr lang="en-US" dirty="0" smtClean="0">
              <a:latin typeface="Arial" charset="0"/>
              <a:ea typeface="Osaka" charset="0"/>
              <a:cs typeface="Osaka" charset="0"/>
            </a:endParaRPr>
          </a:p>
          <a:p>
            <a:pPr eaLnBrk="1" hangingPunct="1">
              <a:buClrTx/>
              <a:buFont typeface="Arial"/>
              <a:buChar char="•"/>
            </a:pPr>
            <a:r>
              <a:rPr lang="en-US" sz="2800" b="1" dirty="0" smtClean="0">
                <a:solidFill>
                  <a:srgbClr val="000090"/>
                </a:solidFill>
                <a:latin typeface="Arial" charset="0"/>
                <a:ea typeface="Osaka" charset="0"/>
                <a:cs typeface="Osaka" charset="0"/>
              </a:rPr>
              <a:t> This </a:t>
            </a:r>
            <a:r>
              <a:rPr lang="en-US" sz="2800" b="1" dirty="0">
                <a:solidFill>
                  <a:srgbClr val="000090"/>
                </a:solidFill>
                <a:latin typeface="Arial" charset="0"/>
                <a:ea typeface="Osaka" charset="0"/>
                <a:cs typeface="Osaka" charset="0"/>
              </a:rPr>
              <a:t>is true</a:t>
            </a:r>
            <a:r>
              <a:rPr lang="en-US" sz="2800" b="1" dirty="0" smtClean="0">
                <a:solidFill>
                  <a:srgbClr val="000090"/>
                </a:solidFill>
                <a:latin typeface="Arial" charset="0"/>
                <a:ea typeface="Osaka" charset="0"/>
                <a:cs typeface="Osaka" charset="0"/>
              </a:rPr>
              <a:t> for both chemical and physical </a:t>
            </a:r>
            <a:r>
              <a:rPr lang="en-US" sz="2800" b="1" dirty="0">
                <a:solidFill>
                  <a:srgbClr val="000090"/>
                </a:solidFill>
                <a:latin typeface="Arial" charset="0"/>
                <a:ea typeface="Osaka" charset="0"/>
                <a:cs typeface="Osaka" charset="0"/>
              </a:rPr>
              <a:t>changes.</a:t>
            </a:r>
            <a:endParaRPr lang="en-US" sz="2800" b="1" dirty="0" smtClean="0">
              <a:solidFill>
                <a:srgbClr val="000090"/>
              </a:solidFill>
              <a:latin typeface="Arial" charset="0"/>
              <a:ea typeface="Osaka" charset="0"/>
              <a:cs typeface="Osaka" charset="0"/>
            </a:endParaRPr>
          </a:p>
          <a:p>
            <a:pPr eaLnBrk="1" hangingPunct="1">
              <a:buClrTx/>
            </a:pPr>
            <a:endParaRPr lang="en-US" sz="2800" b="1" dirty="0" smtClean="0">
              <a:solidFill>
                <a:srgbClr val="000090"/>
              </a:solidFill>
              <a:latin typeface="Arial" charset="0"/>
              <a:ea typeface="Osaka" charset="0"/>
              <a:cs typeface="Osaka" charset="0"/>
            </a:endParaRP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CNX_Chem_01_02_ConsMatte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401" r="-4401"/>
          <a:stretch>
            <a:fillRect/>
          </a:stretch>
        </p:blipFill>
        <p:spPr/>
      </p:pic>
      <p:sp>
        <p:nvSpPr>
          <p:cNvPr id="7" name="Text Placeholder 6"/>
          <p:cNvSpPr>
            <a:spLocks noGrp="1"/>
          </p:cNvSpPr>
          <p:nvPr>
            <p:ph type="body" sz="quarter" idx="14"/>
          </p:nvPr>
        </p:nvSpPr>
        <p:spPr/>
        <p:txBody>
          <a:bodyPr>
            <a:normAutofit fontScale="92500"/>
          </a:bodyPr>
          <a:lstStyle/>
          <a:p>
            <a:pPr marL="342900" indent="-342900">
              <a:buAutoNum type="alphaLcParenBoth"/>
            </a:pPr>
            <a:r>
              <a:rPr lang="en-US" sz="1600" dirty="0" smtClean="0"/>
              <a:t>The </a:t>
            </a:r>
            <a:r>
              <a:rPr lang="en-US" sz="1600" dirty="0"/>
              <a:t>mass of beer precursor materials is the same as the mass of beer produced: Sugar has </a:t>
            </a:r>
            <a:r>
              <a:rPr lang="en-US" sz="1600" dirty="0" smtClean="0"/>
              <a:t>become alcohol </a:t>
            </a:r>
            <a:r>
              <a:rPr lang="en-US" sz="1600" dirty="0"/>
              <a:t>and carbonation</a:t>
            </a:r>
            <a:r>
              <a:rPr lang="en-US" sz="1600" dirty="0" smtClean="0"/>
              <a:t>.</a:t>
            </a:r>
          </a:p>
          <a:p>
            <a:pPr marL="342900" indent="-342900">
              <a:buAutoNum type="alphaLcParenBoth"/>
            </a:pPr>
            <a:r>
              <a:rPr lang="en-US" sz="1600" dirty="0" smtClean="0"/>
              <a:t>The </a:t>
            </a:r>
            <a:r>
              <a:rPr lang="en-US" sz="1600" dirty="0"/>
              <a:t>mass of the lead, lead oxide plates, and sulfuric acid that goes into the production </a:t>
            </a:r>
            <a:r>
              <a:rPr lang="en-US" sz="1600" dirty="0" smtClean="0"/>
              <a:t>of electricity </a:t>
            </a:r>
            <a:r>
              <a:rPr lang="en-US" sz="1600" dirty="0"/>
              <a:t>is exactly equal to the mass of lead sulfate and water that is formed.</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8" name="Rectangle 2"/>
          <p:cNvSpPr txBox="1">
            <a:spLocks noChangeArrowheads="1"/>
          </p:cNvSpPr>
          <p:nvPr/>
        </p:nvSpPr>
        <p:spPr>
          <a:xfrm>
            <a:off x="484638" y="-68364"/>
            <a:ext cx="8229600" cy="990600"/>
          </a:xfrm>
          <a:prstGeom prst="rect">
            <a:avLst/>
          </a:prstGeom>
        </p:spPr>
        <p:txBody>
          <a:bodyPr vert="horz" wrap="square" lIns="91440" tIns="45720" rIns="91440" bIns="45720" numCol="1" rtlCol="0" anchor="b"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60" normalizeH="0" baseline="0" noProof="0" dirty="0" smtClean="0">
                <a:ln>
                  <a:noFill/>
                </a:ln>
                <a:solidFill>
                  <a:schemeClr val="tx1"/>
                </a:solidFill>
                <a:effectLst/>
                <a:uLnTx/>
                <a:uFillTx/>
                <a:latin typeface="+mj-lt"/>
                <a:ea typeface="Osaka" charset="0"/>
                <a:cs typeface="Osaka" charset="0"/>
              </a:rPr>
              <a:t>Law of Conservation of Matter</a:t>
            </a:r>
            <a:endParaRPr kumimoji="0" lang="en-US" sz="2400" b="1" i="0" u="none" strike="noStrike" kern="1200" cap="all" spc="-60" normalizeH="0" baseline="0" noProof="0" dirty="0">
              <a:ln>
                <a:noFill/>
              </a:ln>
              <a:solidFill>
                <a:schemeClr val="tx1"/>
              </a:solidFill>
              <a:effectLst/>
              <a:uLnTx/>
              <a:uFillTx/>
              <a:latin typeface="+mj-lt"/>
              <a:ea typeface="Osaka" charset="0"/>
              <a:cs typeface="Osaka" charset="0"/>
            </a:endParaRPr>
          </a:p>
        </p:txBody>
      </p:sp>
    </p:spTree>
    <p:extLst>
      <p:ext uri="{BB962C8B-B14F-4D97-AF65-F5344CB8AC3E}">
        <p14:creationId xmlns:p14="http://schemas.microsoft.com/office/powerpoint/2010/main" val="105851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685800" y="70951"/>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ＭＳ Ｐゴシック" charset="0"/>
                <a:cs typeface="ＭＳ Ｐゴシック" charset="0"/>
              </a:rPr>
              <a:t>Elements</a:t>
            </a:r>
          </a:p>
        </p:txBody>
      </p:sp>
      <p:sp>
        <p:nvSpPr>
          <p:cNvPr id="33795" name="Rectangle 3"/>
          <p:cNvSpPr>
            <a:spLocks noGrp="1" noChangeArrowheads="1"/>
          </p:cNvSpPr>
          <p:nvPr>
            <p:ph idx="1"/>
          </p:nvPr>
        </p:nvSpPr>
        <p:spPr>
          <a:xfrm>
            <a:off x="609600" y="1447800"/>
            <a:ext cx="8382000" cy="5334000"/>
          </a:xfrm>
        </p:spPr>
        <p:txBody>
          <a:bodyPr>
            <a:normAutofit fontScale="92500" lnSpcReduction="20000"/>
          </a:bodyPr>
          <a:lstStyle/>
          <a:p>
            <a:pPr eaLnBrk="1" hangingPunct="1">
              <a:buClr>
                <a:schemeClr val="tx1"/>
              </a:buClr>
              <a:buFont typeface="Arial"/>
              <a:buChar char="•"/>
            </a:pPr>
            <a:r>
              <a:rPr lang="en-US" sz="2600" b="1" dirty="0" smtClean="0">
                <a:solidFill>
                  <a:srgbClr val="292934"/>
                </a:solidFill>
                <a:latin typeface="Arial" charset="0"/>
                <a:ea typeface="MS PGothic" charset="0"/>
              </a:rPr>
              <a:t> An </a:t>
            </a:r>
            <a:r>
              <a:rPr lang="en-US" sz="2600" b="1" dirty="0" smtClean="0">
                <a:solidFill>
                  <a:srgbClr val="000090"/>
                </a:solidFill>
                <a:latin typeface="Arial" charset="0"/>
                <a:ea typeface="MS PGothic" charset="0"/>
              </a:rPr>
              <a:t>element </a:t>
            </a:r>
            <a:r>
              <a:rPr lang="en-US" sz="2600" b="1" dirty="0">
                <a:latin typeface="Arial" charset="0"/>
                <a:ea typeface="MS PGothic" charset="0"/>
              </a:rPr>
              <a:t>is a type of pure substance that cannot be broken down into simpler substances by chemical changes. </a:t>
            </a:r>
          </a:p>
          <a:p>
            <a:pPr eaLnBrk="1" hangingPunct="1">
              <a:buClr>
                <a:schemeClr val="tx1"/>
              </a:buClr>
              <a:buFont typeface="Arial"/>
              <a:buChar char="•"/>
            </a:pPr>
            <a:endParaRPr lang="en-US" sz="2600" b="1" dirty="0" smtClean="0">
              <a:latin typeface="Arial" charset="0"/>
              <a:ea typeface="MS PGothic" charset="0"/>
            </a:endParaRPr>
          </a:p>
          <a:p>
            <a:pPr eaLnBrk="1" hangingPunct="1">
              <a:buClr>
                <a:schemeClr val="tx1"/>
              </a:buClr>
              <a:buFont typeface="Arial"/>
              <a:buChar char="•"/>
            </a:pPr>
            <a:r>
              <a:rPr lang="en-US" sz="2800" b="1" dirty="0" smtClean="0">
                <a:solidFill>
                  <a:srgbClr val="292934"/>
                </a:solidFill>
                <a:latin typeface="Arial" charset="0"/>
                <a:ea typeface="MS PGothic" charset="0"/>
              </a:rPr>
              <a:t> The known elements </a:t>
            </a:r>
            <a:r>
              <a:rPr lang="en-US" sz="2800" b="1" dirty="0">
                <a:solidFill>
                  <a:srgbClr val="292934"/>
                </a:solidFill>
                <a:latin typeface="Arial" charset="0"/>
                <a:ea typeface="MS PGothic" charset="0"/>
              </a:rPr>
              <a:t>are</a:t>
            </a:r>
            <a:r>
              <a:rPr lang="en-US" sz="2800" b="1" dirty="0" smtClean="0">
                <a:solidFill>
                  <a:srgbClr val="292934"/>
                </a:solidFill>
                <a:latin typeface="Arial" charset="0"/>
                <a:ea typeface="MS PGothic" charset="0"/>
              </a:rPr>
              <a:t> displayed in </a:t>
            </a:r>
            <a:r>
              <a:rPr lang="en-US" sz="2800" b="1" dirty="0">
                <a:solidFill>
                  <a:srgbClr val="292934"/>
                </a:solidFill>
                <a:latin typeface="Arial" charset="0"/>
                <a:ea typeface="MS PGothic" charset="0"/>
              </a:rPr>
              <a:t>the periodic table. </a:t>
            </a:r>
          </a:p>
          <a:p>
            <a:pPr lvl="1" eaLnBrk="1" hangingPunct="1"/>
            <a:endParaRPr lang="en-US" sz="2400" dirty="0">
              <a:solidFill>
                <a:srgbClr val="292934"/>
              </a:solidFill>
              <a:latin typeface="Arial" charset="0"/>
              <a:ea typeface="MS PGothic" charset="0"/>
            </a:endParaRPr>
          </a:p>
          <a:p>
            <a:pPr lvl="1" eaLnBrk="1" hangingPunct="1"/>
            <a:r>
              <a:rPr lang="en-US" sz="2400" dirty="0">
                <a:solidFill>
                  <a:srgbClr val="292934"/>
                </a:solidFill>
                <a:latin typeface="Arial" charset="0"/>
                <a:ea typeface="MS PGothic" charset="0"/>
              </a:rPr>
              <a:t>There are more than 100 known elements</a:t>
            </a:r>
          </a:p>
          <a:p>
            <a:pPr lvl="1" eaLnBrk="1" hangingPunct="1">
              <a:buFont typeface="Arial" charset="0"/>
              <a:buNone/>
            </a:pPr>
            <a:endParaRPr lang="en-US" sz="2400" dirty="0">
              <a:solidFill>
                <a:srgbClr val="292934"/>
              </a:solidFill>
              <a:latin typeface="Arial" charset="0"/>
              <a:ea typeface="MS PGothic" charset="0"/>
            </a:endParaRPr>
          </a:p>
          <a:p>
            <a:pPr lvl="1" eaLnBrk="1" hangingPunct="1"/>
            <a:r>
              <a:rPr lang="en-US" sz="2400" dirty="0">
                <a:solidFill>
                  <a:srgbClr val="292934"/>
                </a:solidFill>
                <a:latin typeface="Arial" charset="0"/>
                <a:ea typeface="MS PGothic" charset="0"/>
              </a:rPr>
              <a:t>90 of these occur naturally</a:t>
            </a:r>
          </a:p>
          <a:p>
            <a:pPr lvl="1" eaLnBrk="1" hangingPunct="1">
              <a:buFont typeface="Arial" charset="0"/>
              <a:buNone/>
            </a:pPr>
            <a:endParaRPr lang="en-US" sz="2400" dirty="0" smtClean="0">
              <a:solidFill>
                <a:srgbClr val="292934"/>
              </a:solidFill>
              <a:latin typeface="Arial" charset="0"/>
              <a:ea typeface="MS PGothic" charset="0"/>
            </a:endParaRPr>
          </a:p>
          <a:p>
            <a:pPr lvl="1" eaLnBrk="1" hangingPunct="1"/>
            <a:r>
              <a:rPr lang="en-US" sz="2400" dirty="0" smtClean="0">
                <a:solidFill>
                  <a:srgbClr val="292934"/>
                </a:solidFill>
                <a:latin typeface="Arial" charset="0"/>
                <a:ea typeface="MS PGothic" charset="0"/>
              </a:rPr>
              <a:t>Two dozen or so have been </a:t>
            </a:r>
            <a:r>
              <a:rPr lang="en-US" sz="2400" dirty="0">
                <a:solidFill>
                  <a:srgbClr val="292934"/>
                </a:solidFill>
                <a:latin typeface="Arial" charset="0"/>
                <a:ea typeface="MS PGothic" charset="0"/>
              </a:rPr>
              <a:t>created in laboratories</a:t>
            </a:r>
            <a:endParaRPr lang="en-US" sz="2400" dirty="0">
              <a:latin typeface="Arial" charset="0"/>
              <a:ea typeface="MS PGothic" charset="0"/>
            </a:endParaRPr>
          </a:p>
          <a:p>
            <a:pPr eaLnBrk="1" hangingPunct="1"/>
            <a:endParaRPr lang="en-US" dirty="0">
              <a:latin typeface="Arial" charset="0"/>
              <a:ea typeface="MS PGothic" charset="0"/>
            </a:endParaRPr>
          </a:p>
          <a:p>
            <a:pPr eaLnBrk="1" hangingPunct="1"/>
            <a:endParaRPr lang="en-US" dirty="0">
              <a:latin typeface="Arial" charset="0"/>
              <a:ea typeface="MS PGothic" charset="0"/>
            </a:endParaRPr>
          </a:p>
          <a:p>
            <a:pPr eaLnBrk="1" hangingPunct="1">
              <a:buFont typeface="Arial" charset="0"/>
              <a:buNone/>
            </a:pPr>
            <a:r>
              <a:rPr lang="en-US" dirty="0">
                <a:latin typeface="Arial" charset="0"/>
                <a:ea typeface="MS PGothic" charset="0"/>
              </a:rPr>
              <a:t>		</a:t>
            </a: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3B9BFA0-8121-334B-933C-6C05B283E43E}" type="slidenum">
              <a:rPr lang="en-US" sz="1400">
                <a:solidFill>
                  <a:srgbClr val="FFFFFF"/>
                </a:solidFill>
              </a:rPr>
              <a:pPr/>
              <a:t>18</a:t>
            </a:fld>
            <a:endParaRPr lang="en-US" sz="1400">
              <a:solidFill>
                <a:srgbClr val="FFFFFF"/>
              </a:solidFill>
            </a:endParaRPr>
          </a:p>
        </p:txBody>
      </p:sp>
      <p:pic>
        <p:nvPicPr>
          <p:cNvPr id="4" name="Picture Placeholder 1" descr="CNX_Chem_01_03_PeriodicPU.jpg"/>
          <p:cNvPicPr>
            <a:picLocks noChangeAspect="1"/>
          </p:cNvPicPr>
          <p:nvPr/>
        </p:nvPicPr>
        <p:blipFill>
          <a:blip r:embed="rId2">
            <a:extLst>
              <a:ext uri="{28A0092B-C50C-407E-A947-70E740481C1C}">
                <a14:useLocalDpi xmlns:a14="http://schemas.microsoft.com/office/drawing/2010/main" val="0"/>
              </a:ext>
            </a:extLst>
          </a:blip>
          <a:srcRect l="-2935" r="-3489"/>
          <a:stretch>
            <a:fillRect/>
          </a:stretch>
        </p:blipFill>
        <p:spPr>
          <a:xfrm>
            <a:off x="321162" y="616698"/>
            <a:ext cx="7985262" cy="5863980"/>
          </a:xfrm>
          <a:prstGeom prst="rect">
            <a:avLst/>
          </a:prstGeom>
        </p:spPr>
      </p:pic>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263" y="154964"/>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16020" y="-74774"/>
            <a:ext cx="8229600" cy="990600"/>
          </a:xfrm>
        </p:spPr>
        <p:txBody>
          <a:bodyPr wrap="square" numCol="1" anchorCtr="0" compatLnSpc="1">
            <a:prstTxWarp prst="textNoShape">
              <a:avLst/>
            </a:prstTxWarp>
          </a:bodyPr>
          <a:lstStyle/>
          <a:p>
            <a:pPr eaLnBrk="1" hangingPunct="1">
              <a:defRPr/>
            </a:pPr>
            <a:r>
              <a:rPr lang="en-US" b="1" dirty="0">
                <a:solidFill>
                  <a:schemeClr val="tx1"/>
                </a:solidFill>
                <a:ea typeface="Osaka" charset="0"/>
                <a:cs typeface="Osaka" charset="0"/>
              </a:rPr>
              <a:t>Atoms and Molecules</a:t>
            </a:r>
          </a:p>
        </p:txBody>
      </p:sp>
      <p:sp>
        <p:nvSpPr>
          <p:cNvPr id="36867" name="Rectangle 3"/>
          <p:cNvSpPr>
            <a:spLocks noGrp="1" noChangeArrowheads="1"/>
          </p:cNvSpPr>
          <p:nvPr>
            <p:ph type="body" idx="1"/>
          </p:nvPr>
        </p:nvSpPr>
        <p:spPr>
          <a:xfrm>
            <a:off x="457201" y="1459194"/>
            <a:ext cx="8199582" cy="4774688"/>
          </a:xfrm>
        </p:spPr>
        <p:txBody>
          <a:bodyPr>
            <a:normAutofit lnSpcReduction="10000"/>
          </a:bodyPr>
          <a:lstStyle/>
          <a:p>
            <a:pPr eaLnBrk="1" hangingPunct="1">
              <a:buClr>
                <a:schemeClr val="tx1"/>
              </a:buClr>
              <a:buFont typeface="Arial"/>
              <a:buChar char="•"/>
            </a:pPr>
            <a:r>
              <a:rPr lang="en-US" sz="2800" b="1" dirty="0" smtClean="0">
                <a:solidFill>
                  <a:srgbClr val="000090"/>
                </a:solidFill>
                <a:latin typeface="Arial" charset="0"/>
                <a:ea typeface="Osaka" charset="0"/>
                <a:cs typeface="Osaka" charset="0"/>
              </a:rPr>
              <a:t> Atom </a:t>
            </a:r>
            <a:r>
              <a:rPr lang="en-US" sz="2800" b="1" dirty="0">
                <a:solidFill>
                  <a:srgbClr val="000090"/>
                </a:solidFill>
                <a:latin typeface="Arial" charset="0"/>
                <a:ea typeface="Osaka" charset="0"/>
                <a:cs typeface="Osaka" charset="0"/>
              </a:rPr>
              <a:t>– </a:t>
            </a:r>
            <a:r>
              <a:rPr lang="en-US" sz="2800" dirty="0">
                <a:latin typeface="Arial" charset="0"/>
                <a:ea typeface="Osaka" charset="0"/>
                <a:cs typeface="Osaka" charset="0"/>
              </a:rPr>
              <a:t>The smallest particle of an element that has the properties of that element and can enter into a chemical combination.</a:t>
            </a:r>
            <a:endParaRPr lang="en-US" sz="2800" dirty="0" smtClean="0">
              <a:latin typeface="Arial" charset="0"/>
              <a:ea typeface="Osaka" charset="0"/>
              <a:cs typeface="Osaka" charset="0"/>
            </a:endParaRPr>
          </a:p>
          <a:p>
            <a:pPr lvl="1" eaLnBrk="1" hangingPunct="1"/>
            <a:r>
              <a:rPr lang="en-US" sz="2400" dirty="0" smtClean="0">
                <a:latin typeface="Arial" charset="0"/>
                <a:ea typeface="Osaka" charset="0"/>
                <a:cs typeface="Osaka" charset="0"/>
              </a:rPr>
              <a:t>Idea </a:t>
            </a:r>
            <a:r>
              <a:rPr lang="en-US" sz="2400" dirty="0">
                <a:latin typeface="Arial" charset="0"/>
                <a:ea typeface="Osaka" charset="0"/>
                <a:cs typeface="Osaka" charset="0"/>
              </a:rPr>
              <a:t>first proposed by Greek </a:t>
            </a:r>
            <a:r>
              <a:rPr lang="en-US" sz="2400" dirty="0" smtClean="0">
                <a:latin typeface="Arial" charset="0"/>
                <a:ea typeface="Osaka" charset="0"/>
                <a:cs typeface="Osaka" charset="0"/>
              </a:rPr>
              <a:t>philosophers, Leucippus and Democritus, </a:t>
            </a:r>
            <a:r>
              <a:rPr lang="en-US" sz="2400" dirty="0">
                <a:latin typeface="Arial" charset="0"/>
                <a:ea typeface="Osaka" charset="0"/>
                <a:cs typeface="Osaka" charset="0"/>
              </a:rPr>
              <a:t>in</a:t>
            </a:r>
            <a:r>
              <a:rPr lang="en-US" sz="2400" dirty="0" smtClean="0">
                <a:latin typeface="Arial" charset="0"/>
                <a:ea typeface="Osaka" charset="0"/>
                <a:cs typeface="Osaka" charset="0"/>
              </a:rPr>
              <a:t> the 5</a:t>
            </a:r>
            <a:r>
              <a:rPr lang="en-US" sz="2400" baseline="30000" dirty="0" smtClean="0">
                <a:latin typeface="Arial" charset="0"/>
                <a:ea typeface="Osaka" charset="0"/>
                <a:cs typeface="Osaka" charset="0"/>
              </a:rPr>
              <a:t>th</a:t>
            </a:r>
            <a:r>
              <a:rPr lang="en-US" sz="2400" dirty="0" smtClean="0">
                <a:latin typeface="Arial" charset="0"/>
                <a:ea typeface="Osaka" charset="0"/>
                <a:cs typeface="Osaka" charset="0"/>
              </a:rPr>
              <a:t> </a:t>
            </a:r>
            <a:r>
              <a:rPr lang="en-US" sz="2400" dirty="0">
                <a:latin typeface="Arial" charset="0"/>
                <a:ea typeface="Osaka" charset="0"/>
                <a:cs typeface="Osaka" charset="0"/>
              </a:rPr>
              <a:t>century BCE.</a:t>
            </a:r>
            <a:endParaRPr lang="en-US" sz="2400" dirty="0" smtClean="0">
              <a:latin typeface="Arial" charset="0"/>
              <a:ea typeface="Osaka" charset="0"/>
              <a:cs typeface="Osaka" charset="0"/>
            </a:endParaRPr>
          </a:p>
          <a:p>
            <a:pPr lvl="1" eaLnBrk="1" hangingPunct="1"/>
            <a:r>
              <a:rPr lang="en-US" sz="2400" dirty="0" smtClean="0">
                <a:latin typeface="Arial" charset="0"/>
                <a:ea typeface="Osaka" charset="0"/>
                <a:cs typeface="Osaka" charset="0"/>
              </a:rPr>
              <a:t>19</a:t>
            </a:r>
            <a:r>
              <a:rPr lang="en-US" sz="2400" baseline="30000" dirty="0" smtClean="0">
                <a:latin typeface="Arial" charset="0"/>
                <a:ea typeface="Osaka" charset="0"/>
                <a:cs typeface="Osaka" charset="0"/>
              </a:rPr>
              <a:t>th</a:t>
            </a:r>
            <a:r>
              <a:rPr lang="en-US" sz="2400" dirty="0" smtClean="0">
                <a:latin typeface="Arial" charset="0"/>
                <a:ea typeface="Osaka" charset="0"/>
                <a:cs typeface="Osaka" charset="0"/>
              </a:rPr>
              <a:t> century, John </a:t>
            </a:r>
            <a:r>
              <a:rPr lang="en-US" sz="2400" dirty="0">
                <a:latin typeface="Arial" charset="0"/>
                <a:ea typeface="Osaka" charset="0"/>
                <a:cs typeface="Osaka" charset="0"/>
              </a:rPr>
              <a:t>Dalton of </a:t>
            </a:r>
            <a:r>
              <a:rPr lang="en-US" sz="2400" dirty="0" smtClean="0">
                <a:latin typeface="Arial" charset="0"/>
                <a:ea typeface="Osaka" charset="0"/>
                <a:cs typeface="Osaka" charset="0"/>
              </a:rPr>
              <a:t>England supported this hypothesis with quantitative measurements. </a:t>
            </a:r>
          </a:p>
          <a:p>
            <a:pPr eaLnBrk="1" hangingPunct="1"/>
            <a:endParaRPr lang="en-US" sz="2800" b="1" dirty="0" smtClean="0">
              <a:latin typeface="Arial" charset="0"/>
              <a:ea typeface="Osaka" charset="0"/>
              <a:cs typeface="Osaka" charset="0"/>
            </a:endParaRPr>
          </a:p>
          <a:p>
            <a:pPr eaLnBrk="1" hangingPunct="1">
              <a:buClr>
                <a:schemeClr val="tx1"/>
              </a:buClr>
              <a:buFont typeface="Arial"/>
              <a:buChar char="•"/>
            </a:pPr>
            <a:r>
              <a:rPr lang="en-US" sz="2800" b="1" dirty="0" smtClean="0">
                <a:solidFill>
                  <a:srgbClr val="FF0000"/>
                </a:solidFill>
                <a:latin typeface="Arial" charset="0"/>
                <a:ea typeface="Osaka" charset="0"/>
                <a:cs typeface="Osaka" charset="0"/>
              </a:rPr>
              <a:t> Molecule </a:t>
            </a:r>
            <a:r>
              <a:rPr lang="en-US" sz="2800" b="1" dirty="0">
                <a:solidFill>
                  <a:srgbClr val="FF0000"/>
                </a:solidFill>
                <a:latin typeface="Arial" charset="0"/>
                <a:ea typeface="Osaka" charset="0"/>
                <a:cs typeface="Osaka" charset="0"/>
              </a:rPr>
              <a:t>– </a:t>
            </a:r>
            <a:r>
              <a:rPr lang="en-US" sz="2800" dirty="0">
                <a:latin typeface="Arial" charset="0"/>
                <a:ea typeface="Osaka" charset="0"/>
                <a:cs typeface="Osaka" charset="0"/>
              </a:rPr>
              <a:t>Consists of two or more atoms connected by strong forces known as chemical bonds. </a:t>
            </a:r>
            <a:endParaRPr lang="en-US" b="1" dirty="0">
              <a:solidFill>
                <a:srgbClr val="FF0000"/>
              </a:solidFill>
              <a:latin typeface="Arial" charset="0"/>
              <a:ea typeface="Osaka" charset="0"/>
              <a:cs typeface="Osaka" charset="0"/>
            </a:endParaRP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ＭＳ Ｐゴシック" charset="0"/>
                <a:cs typeface="ＭＳ Ｐゴシック" charset="0"/>
              </a:rPr>
              <a:t>Ch. 1 Outline</a:t>
            </a:r>
          </a:p>
        </p:txBody>
      </p:sp>
      <p:sp>
        <p:nvSpPr>
          <p:cNvPr id="20483" name="Content Placeholder 2"/>
          <p:cNvSpPr>
            <a:spLocks noGrp="1"/>
          </p:cNvSpPr>
          <p:nvPr>
            <p:ph idx="1"/>
          </p:nvPr>
        </p:nvSpPr>
        <p:spPr>
          <a:xfrm>
            <a:off x="533400" y="1600200"/>
            <a:ext cx="8229600" cy="4876800"/>
          </a:xfrm>
        </p:spPr>
        <p:txBody>
          <a:bodyPr/>
          <a:lstStyle/>
          <a:p>
            <a:pPr marL="0" indent="0" eaLnBrk="1" hangingPunct="1">
              <a:buFont typeface="Arial" charset="0"/>
              <a:buNone/>
            </a:pPr>
            <a:r>
              <a:rPr lang="en-US" sz="2800">
                <a:latin typeface="Arial" charset="0"/>
                <a:ea typeface="MS PGothic" charset="0"/>
              </a:rPr>
              <a:t>1.1: Chemistry in Context</a:t>
            </a:r>
          </a:p>
          <a:p>
            <a:pPr marL="0" indent="0" eaLnBrk="1" hangingPunct="1">
              <a:buFont typeface="Arial" charset="0"/>
              <a:buNone/>
            </a:pPr>
            <a:r>
              <a:rPr lang="en-US" sz="2800">
                <a:latin typeface="Arial" charset="0"/>
                <a:ea typeface="MS PGothic" charset="0"/>
              </a:rPr>
              <a:t>1.2: Phases and Classification of Matter</a:t>
            </a:r>
          </a:p>
          <a:p>
            <a:pPr marL="0" indent="0" eaLnBrk="1" hangingPunct="1">
              <a:buFont typeface="Arial" charset="0"/>
              <a:buNone/>
            </a:pPr>
            <a:r>
              <a:rPr lang="en-US" sz="2800">
                <a:latin typeface="Arial" charset="0"/>
                <a:ea typeface="MS PGothic" charset="0"/>
              </a:rPr>
              <a:t>1.3: Physical and Chemical Properties </a:t>
            </a:r>
          </a:p>
          <a:p>
            <a:pPr marL="0" indent="0" eaLnBrk="1" hangingPunct="1">
              <a:buFont typeface="Arial" charset="0"/>
              <a:buNone/>
            </a:pPr>
            <a:r>
              <a:rPr lang="en-US" sz="2800">
                <a:latin typeface="Arial" charset="0"/>
                <a:ea typeface="MS PGothic" charset="0"/>
              </a:rPr>
              <a:t>1.4: Measurements</a:t>
            </a:r>
          </a:p>
          <a:p>
            <a:pPr marL="0" indent="0" eaLnBrk="1" hangingPunct="1">
              <a:buFont typeface="Arial" charset="0"/>
              <a:buNone/>
            </a:pPr>
            <a:r>
              <a:rPr lang="en-US" sz="2800">
                <a:latin typeface="Arial" charset="0"/>
                <a:ea typeface="MS PGothic" charset="0"/>
              </a:rPr>
              <a:t>1.5: Measurement Uncertainty, Accuracy, and Precision</a:t>
            </a:r>
          </a:p>
          <a:p>
            <a:pPr marL="0" indent="0" eaLnBrk="1" hangingPunct="1">
              <a:buFont typeface="Arial" charset="0"/>
              <a:buNone/>
            </a:pPr>
            <a:r>
              <a:rPr lang="en-US" sz="2800">
                <a:latin typeface="Arial" charset="0"/>
                <a:ea typeface="MS PGothic" charset="0"/>
              </a:rPr>
              <a:t>1.6: Mathematical Treatment of Measurement Results</a:t>
            </a:r>
          </a:p>
          <a:p>
            <a:pPr marL="0" indent="0" eaLnBrk="1" hangingPunct="1">
              <a:buFont typeface="Arial" charset="0"/>
              <a:buNone/>
            </a:pPr>
            <a:endParaRPr lang="en-US" sz="2800">
              <a:latin typeface="Arial" charset="0"/>
              <a:ea typeface="MS PGothic" charset="0"/>
            </a:endParaRPr>
          </a:p>
          <a:p>
            <a:pPr marL="0" indent="0" eaLnBrk="1" hangingPunct="1">
              <a:buFont typeface="Arial" charset="0"/>
              <a:buNone/>
            </a:pPr>
            <a:endParaRPr lang="en-US" sz="2800">
              <a:latin typeface="Arial" charset="0"/>
              <a:ea typeface="MS PGothic" charset="0"/>
            </a:endParaRP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C4F7D93-D11A-E34C-9953-463F5D9E91E6}" type="slidenum">
              <a:rPr lang="en-US" sz="1400">
                <a:solidFill>
                  <a:srgbClr val="FFFFFF"/>
                </a:solidFill>
              </a:rPr>
              <a:pPr/>
              <a:t>2</a:t>
            </a:fld>
            <a:endParaRPr lang="en-US" sz="1400">
              <a:solidFill>
                <a:srgbClr val="FFFFFF"/>
              </a:solidFill>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54050" y="264936"/>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Osaka" charset="0"/>
                <a:cs typeface="Osaka" charset="0"/>
              </a:rPr>
              <a:t>Gold Atoms</a:t>
            </a:r>
          </a:p>
        </p:txBody>
      </p:sp>
      <p:pic>
        <p:nvPicPr>
          <p:cNvPr id="40963" name="Picture Placeholder 1" descr="CNX_Chem_01_02_GoldAtoms.jpg"/>
          <p:cNvPicPr>
            <a:picLocks noChangeAspect="1"/>
          </p:cNvPicPr>
          <p:nvPr/>
        </p:nvPicPr>
        <p:blipFill>
          <a:blip r:embed="rId3">
            <a:extLst>
              <a:ext uri="{28A0092B-C50C-407E-A947-70E740481C1C}">
                <a14:useLocalDpi xmlns:a14="http://schemas.microsoft.com/office/drawing/2010/main" val="0"/>
              </a:ext>
            </a:extLst>
          </a:blip>
          <a:srcRect t="-1868" b="-1868"/>
          <a:stretch>
            <a:fillRect/>
          </a:stretch>
        </p:blipFill>
        <p:spPr bwMode="auto">
          <a:xfrm>
            <a:off x="457200" y="1905000"/>
            <a:ext cx="84264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a:xfrm>
            <a:off x="457200" y="5486400"/>
            <a:ext cx="8062912" cy="1166382"/>
          </a:xfrm>
          <a:prstGeom prst="rect">
            <a:avLst/>
          </a:prstGeom>
        </p:spPr>
        <p:txBody>
          <a:bodyPr>
            <a:normAutofit fontScale="92500" lnSpcReduction="10000"/>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indent="-342900">
              <a:buFont typeface="Arial" charset="0"/>
              <a:buAutoNum type="alphaLcParenBoth"/>
            </a:pPr>
            <a:r>
              <a:rPr lang="en-US" sz="1600" smtClean="0"/>
              <a:t>This photograph shows a gold nugget. </a:t>
            </a:r>
          </a:p>
          <a:p>
            <a:pPr marL="342900" indent="-342900">
              <a:buFont typeface="Arial" charset="0"/>
              <a:buAutoNum type="alphaLcParenBoth"/>
            </a:pPr>
            <a:r>
              <a:rPr lang="en-US" sz="1600" smtClean="0"/>
              <a:t>A scanning-tunneling microscope (STM) can generate views of the surfaces of solids, such as this image of a gold crystal. Each sphere represents one gold atom. (credit a: modification of work by United States Geological Survey; credit b: modification of work by “Erwinrossen”/Wikimedia Commons)</a:t>
            </a:r>
            <a:endParaRPr lang="en-US" sz="1600" dirty="0"/>
          </a:p>
        </p:txBody>
      </p:sp>
      <p:pic>
        <p:nvPicPr>
          <p:cNvPr id="5" name="Picture 4" descr="OSX-Stacked-TM-RGB-300dpi-20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489" y="286355"/>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63024" y="-29198"/>
            <a:ext cx="8229600" cy="990600"/>
          </a:xfrm>
        </p:spPr>
        <p:txBody>
          <a:bodyPr wrap="square" numCol="1" anchorCtr="0" compatLnSpc="1">
            <a:prstTxWarp prst="textNoShape">
              <a:avLst/>
            </a:prstTxWarp>
            <a:normAutofit/>
          </a:bodyPr>
          <a:lstStyle/>
          <a:p>
            <a:pPr eaLnBrk="1" hangingPunct="1">
              <a:defRPr/>
            </a:pPr>
            <a:r>
              <a:rPr lang="en-US" sz="2800" b="1" dirty="0">
                <a:solidFill>
                  <a:srgbClr val="FF0000"/>
                </a:solidFill>
                <a:ea typeface="Osaka" charset="0"/>
                <a:cs typeface="Osaka" charset="0"/>
              </a:rPr>
              <a:t>Molecules</a:t>
            </a:r>
          </a:p>
        </p:txBody>
      </p:sp>
      <p:sp>
        <p:nvSpPr>
          <p:cNvPr id="43011" name="Rectangle 3"/>
          <p:cNvSpPr>
            <a:spLocks noGrp="1" noChangeArrowheads="1"/>
          </p:cNvSpPr>
          <p:nvPr>
            <p:ph type="body" idx="1"/>
          </p:nvPr>
        </p:nvSpPr>
        <p:spPr>
          <a:xfrm>
            <a:off x="533400" y="930907"/>
            <a:ext cx="8382000" cy="3932238"/>
          </a:xfrm>
        </p:spPr>
        <p:txBody>
          <a:bodyPr>
            <a:normAutofit/>
          </a:bodyPr>
          <a:lstStyle/>
          <a:p>
            <a:pPr eaLnBrk="1" hangingPunct="1">
              <a:buClrTx/>
              <a:buFont typeface="Arial"/>
              <a:buChar char="•"/>
            </a:pPr>
            <a:endParaRPr lang="en-US" sz="2400" dirty="0" smtClean="0">
              <a:latin typeface="Arial" charset="0"/>
              <a:ea typeface="Osaka" charset="0"/>
              <a:cs typeface="Osaka" charset="0"/>
            </a:endParaRPr>
          </a:p>
          <a:p>
            <a:pPr eaLnBrk="1" hangingPunct="1">
              <a:buClrTx/>
              <a:buFont typeface="Arial"/>
              <a:buChar char="•"/>
            </a:pPr>
            <a:r>
              <a:rPr lang="en-US" sz="2400" dirty="0" smtClean="0">
                <a:latin typeface="Arial" charset="0"/>
                <a:ea typeface="Osaka" charset="0"/>
                <a:cs typeface="Osaka" charset="0"/>
              </a:rPr>
              <a:t> Only </a:t>
            </a:r>
            <a:r>
              <a:rPr lang="en-US" sz="2400" dirty="0">
                <a:latin typeface="Arial" charset="0"/>
                <a:ea typeface="Osaka" charset="0"/>
                <a:cs typeface="Osaka" charset="0"/>
              </a:rPr>
              <a:t>a few elements exist as individual atoms</a:t>
            </a:r>
            <a:r>
              <a:rPr lang="en-US" sz="2400" dirty="0" smtClean="0">
                <a:latin typeface="Arial" charset="0"/>
                <a:ea typeface="Osaka" charset="0"/>
                <a:cs typeface="Osaka" charset="0"/>
              </a:rPr>
              <a:t>.</a:t>
            </a:r>
          </a:p>
          <a:p>
            <a:pPr eaLnBrk="1" hangingPunct="1">
              <a:buClrTx/>
              <a:buFont typeface="Arial"/>
              <a:buChar char="•"/>
            </a:pPr>
            <a:r>
              <a:rPr lang="en-US" sz="2400" dirty="0" smtClean="0">
                <a:latin typeface="Arial" charset="0"/>
                <a:ea typeface="Osaka" charset="0"/>
                <a:cs typeface="Osaka" charset="0"/>
              </a:rPr>
              <a:t> Most </a:t>
            </a:r>
            <a:r>
              <a:rPr lang="en-US" sz="2400" dirty="0">
                <a:latin typeface="Arial" charset="0"/>
                <a:ea typeface="Osaka" charset="0"/>
                <a:cs typeface="Osaka" charset="0"/>
              </a:rPr>
              <a:t>elements exist as molecules where two or more atoms of the same element are bonded together.</a:t>
            </a:r>
          </a:p>
          <a:p>
            <a:pPr eaLnBrk="1" hangingPunct="1">
              <a:buClrTx/>
              <a:buFont typeface="Arial"/>
              <a:buChar char="•"/>
            </a:pPr>
            <a:endParaRPr lang="en-US" sz="2400" dirty="0">
              <a:latin typeface="Arial" charset="0"/>
              <a:ea typeface="Osaka" charset="0"/>
              <a:cs typeface="Osaka" charset="0"/>
            </a:endParaRPr>
          </a:p>
          <a:p>
            <a:pPr lvl="1" eaLnBrk="1" hangingPunct="1">
              <a:buClrTx/>
              <a:buFont typeface="Arial"/>
              <a:buChar char="•"/>
            </a:pPr>
            <a:endParaRPr lang="en-US" sz="2400" dirty="0">
              <a:latin typeface="Arial" charset="0"/>
              <a:ea typeface="Osaka" charset="0"/>
              <a:cs typeface="Osaka" charset="0"/>
            </a:endParaRPr>
          </a:p>
        </p:txBody>
      </p:sp>
      <p:pic>
        <p:nvPicPr>
          <p:cNvPr id="43012" name="Picture Placeholder 1" descr="CNX_Chem_01_02_Molecules.jpg"/>
          <p:cNvPicPr>
            <a:picLocks noChangeAspect="1"/>
          </p:cNvPicPr>
          <p:nvPr/>
        </p:nvPicPr>
        <p:blipFill>
          <a:blip r:embed="rId3">
            <a:extLst>
              <a:ext uri="{28A0092B-C50C-407E-A947-70E740481C1C}">
                <a14:useLocalDpi xmlns:a14="http://schemas.microsoft.com/office/drawing/2010/main" val="0"/>
              </a:ext>
            </a:extLst>
          </a:blip>
          <a:srcRect t="5032" r="64246" b="-6581"/>
          <a:stretch>
            <a:fillRect/>
          </a:stretch>
        </p:blipFill>
        <p:spPr bwMode="auto">
          <a:xfrm>
            <a:off x="838200" y="3200400"/>
            <a:ext cx="3505200" cy="284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Placeholder 1" descr="CNX_Chem_01_02_Molecules.jpg"/>
          <p:cNvPicPr>
            <a:picLocks noChangeAspect="1"/>
          </p:cNvPicPr>
          <p:nvPr/>
        </p:nvPicPr>
        <p:blipFill>
          <a:blip r:embed="rId3">
            <a:extLst>
              <a:ext uri="{28A0092B-C50C-407E-A947-70E740481C1C}">
                <a14:useLocalDpi xmlns:a14="http://schemas.microsoft.com/office/drawing/2010/main" val="0"/>
              </a:ext>
            </a:extLst>
          </a:blip>
          <a:srcRect l="34892" t="24387" r="48186" b="-6581"/>
          <a:stretch>
            <a:fillRect/>
          </a:stretch>
        </p:blipFill>
        <p:spPr bwMode="auto">
          <a:xfrm>
            <a:off x="5257800" y="3276600"/>
            <a:ext cx="190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txBox="1">
            <a:spLocks/>
          </p:cNvSpPr>
          <p:nvPr/>
        </p:nvSpPr>
        <p:spPr>
          <a:xfrm>
            <a:off x="410196" y="6016595"/>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smtClean="0"/>
              <a:t>The elements hydrogen, oxygen, phosphorus, and sulfur form molecules consisting of two or more atoms of the same element. </a:t>
            </a:r>
            <a:endParaRPr lang="en-US" sz="1600" dirty="0"/>
          </a:p>
        </p:txBody>
      </p:sp>
      <p:pic>
        <p:nvPicPr>
          <p:cNvPr id="7" name="Picture 6" descr="OSX-Stacked-TM-RGB-300dpi-20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489" y="286355"/>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355014" y="732802"/>
            <a:ext cx="8382000" cy="3932238"/>
          </a:xfrm>
        </p:spPr>
        <p:txBody>
          <a:bodyPr/>
          <a:lstStyle/>
          <a:p>
            <a:pPr eaLnBrk="1" hangingPunct="1">
              <a:buFont typeface="Arial" charset="0"/>
              <a:buNone/>
            </a:pPr>
            <a:endParaRPr lang="en-US" sz="2600" dirty="0" smtClean="0">
              <a:latin typeface="Arial" charset="0"/>
              <a:ea typeface="Osaka" charset="0"/>
              <a:cs typeface="Osaka" charset="0"/>
            </a:endParaRPr>
          </a:p>
          <a:p>
            <a:pPr eaLnBrk="1" hangingPunct="1">
              <a:buClrTx/>
              <a:buFont typeface="Arial"/>
              <a:buChar char="•"/>
            </a:pPr>
            <a:r>
              <a:rPr lang="en-US" sz="2400" dirty="0" smtClean="0">
                <a:latin typeface="Arial" charset="0"/>
                <a:ea typeface="Osaka" charset="0"/>
                <a:cs typeface="Osaka" charset="0"/>
              </a:rPr>
              <a:t> Many </a:t>
            </a:r>
            <a:r>
              <a:rPr lang="en-US" sz="2400" dirty="0">
                <a:latin typeface="Arial" charset="0"/>
                <a:ea typeface="Osaka" charset="0"/>
                <a:cs typeface="Osaka" charset="0"/>
              </a:rPr>
              <a:t>molecules consist of two or more atoms of different elements.</a:t>
            </a:r>
            <a:r>
              <a:rPr lang="en-US" sz="2400" dirty="0" smtClean="0">
                <a:latin typeface="Arial" charset="0"/>
                <a:ea typeface="Osaka" charset="0"/>
                <a:cs typeface="Osaka" charset="0"/>
              </a:rPr>
              <a:t> </a:t>
            </a:r>
          </a:p>
          <a:p>
            <a:pPr eaLnBrk="1" hangingPunct="1">
              <a:buClrTx/>
              <a:buFont typeface="Arial"/>
              <a:buChar char="•"/>
            </a:pPr>
            <a:r>
              <a:rPr lang="en-US" sz="2400" dirty="0" smtClean="0">
                <a:latin typeface="Arial" charset="0"/>
                <a:ea typeface="Osaka" charset="0"/>
                <a:cs typeface="Osaka" charset="0"/>
              </a:rPr>
              <a:t> Atoms </a:t>
            </a:r>
            <a:r>
              <a:rPr lang="en-US" sz="2400" dirty="0">
                <a:latin typeface="Arial" charset="0"/>
                <a:ea typeface="Osaka" charset="0"/>
                <a:cs typeface="Osaka" charset="0"/>
              </a:rPr>
              <a:t>in</a:t>
            </a:r>
            <a:r>
              <a:rPr lang="en-US" sz="2400" dirty="0" smtClean="0">
                <a:latin typeface="Arial" charset="0"/>
                <a:ea typeface="Osaka" charset="0"/>
                <a:cs typeface="Osaka" charset="0"/>
              </a:rPr>
              <a:t> all </a:t>
            </a:r>
            <a:r>
              <a:rPr lang="en-US" sz="2400" dirty="0">
                <a:latin typeface="Arial" charset="0"/>
                <a:ea typeface="Osaka" charset="0"/>
                <a:cs typeface="Osaka" charset="0"/>
              </a:rPr>
              <a:t>types of molecules move as a unit. </a:t>
            </a:r>
          </a:p>
          <a:p>
            <a:pPr lvl="1" eaLnBrk="1" hangingPunct="1"/>
            <a:endParaRPr lang="en-US" sz="2200" dirty="0">
              <a:latin typeface="Arial" charset="0"/>
              <a:ea typeface="Osaka" charset="0"/>
              <a:cs typeface="Osaka" charset="0"/>
            </a:endParaRPr>
          </a:p>
        </p:txBody>
      </p:sp>
      <p:pic>
        <p:nvPicPr>
          <p:cNvPr id="45060" name="Picture Placeholder 1" descr="CNX_Chem_01_02_Molecules.jpg"/>
          <p:cNvPicPr>
            <a:picLocks noChangeAspect="1"/>
          </p:cNvPicPr>
          <p:nvPr/>
        </p:nvPicPr>
        <p:blipFill>
          <a:blip r:embed="rId3">
            <a:extLst>
              <a:ext uri="{28A0092B-C50C-407E-A947-70E740481C1C}">
                <a14:useLocalDpi xmlns:a14="http://schemas.microsoft.com/office/drawing/2010/main" val="0"/>
              </a:ext>
            </a:extLst>
          </a:blip>
          <a:srcRect l="50954" t="26323" r="37108" b="-4645"/>
          <a:stretch>
            <a:fillRect/>
          </a:stretch>
        </p:blipFill>
        <p:spPr bwMode="auto">
          <a:xfrm>
            <a:off x="1023006" y="2879222"/>
            <a:ext cx="161607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Placeholder 1" descr="CNX_Chem_01_02_Molecules.jpg"/>
          <p:cNvPicPr>
            <a:picLocks noChangeAspect="1"/>
          </p:cNvPicPr>
          <p:nvPr/>
        </p:nvPicPr>
        <p:blipFill>
          <a:blip r:embed="rId3">
            <a:extLst>
              <a:ext uri="{28A0092B-C50C-407E-A947-70E740481C1C}">
                <a14:useLocalDpi xmlns:a14="http://schemas.microsoft.com/office/drawing/2010/main" val="0"/>
              </a:ext>
            </a:extLst>
          </a:blip>
          <a:srcRect l="63138" t="-4645" r="-1108" b="-4645"/>
          <a:stretch>
            <a:fillRect/>
          </a:stretch>
        </p:blipFill>
        <p:spPr bwMode="auto">
          <a:xfrm>
            <a:off x="4223406" y="2811211"/>
            <a:ext cx="3367088" cy="27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9808" y="5987517"/>
            <a:ext cx="7774784" cy="646331"/>
          </a:xfrm>
          <a:prstGeom prst="rect">
            <a:avLst/>
          </a:prstGeom>
        </p:spPr>
        <p:txBody>
          <a:bodyPr wrap="square">
            <a:spAutoFit/>
          </a:bodyPr>
          <a:lstStyle/>
          <a:p>
            <a:r>
              <a:rPr lang="en-US" dirty="0"/>
              <a:t>The compounds water, carbon dioxide, and glucose consist of combinations of atoms of different elements.</a:t>
            </a:r>
          </a:p>
        </p:txBody>
      </p:sp>
      <p:sp>
        <p:nvSpPr>
          <p:cNvPr id="8" name="Rectangle 2"/>
          <p:cNvSpPr>
            <a:spLocks noGrp="1" noChangeArrowheads="1"/>
          </p:cNvSpPr>
          <p:nvPr>
            <p:ph type="title"/>
          </p:nvPr>
        </p:nvSpPr>
        <p:spPr>
          <a:xfrm>
            <a:off x="663024" y="-29198"/>
            <a:ext cx="8229600" cy="990600"/>
          </a:xfrm>
        </p:spPr>
        <p:txBody>
          <a:bodyPr wrap="square" numCol="1" anchorCtr="0" compatLnSpc="1">
            <a:prstTxWarp prst="textNoShape">
              <a:avLst/>
            </a:prstTxWarp>
            <a:normAutofit/>
          </a:bodyPr>
          <a:lstStyle/>
          <a:p>
            <a:pPr eaLnBrk="1" hangingPunct="1">
              <a:defRPr/>
            </a:pPr>
            <a:r>
              <a:rPr lang="en-US" sz="2800" b="1" dirty="0">
                <a:solidFill>
                  <a:srgbClr val="FF0000"/>
                </a:solidFill>
                <a:ea typeface="Osaka" charset="0"/>
                <a:cs typeface="Osaka" charset="0"/>
              </a:rPr>
              <a:t>Molecules</a:t>
            </a:r>
          </a:p>
        </p:txBody>
      </p:sp>
      <p:pic>
        <p:nvPicPr>
          <p:cNvPr id="9" name="Picture 8" descr="OSX-Stacked-TM-RGB-300dpi-20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489" y="286355"/>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441480" y="698726"/>
            <a:ext cx="8534400" cy="6159273"/>
          </a:xfrm>
        </p:spPr>
        <p:txBody>
          <a:bodyPr>
            <a:normAutofit lnSpcReduction="10000"/>
          </a:bodyPr>
          <a:lstStyle/>
          <a:p>
            <a:pPr eaLnBrk="1" hangingPunct="1"/>
            <a:r>
              <a:rPr lang="en-US" sz="2600" b="1" dirty="0" smtClean="0">
                <a:solidFill>
                  <a:srgbClr val="000090"/>
                </a:solidFill>
                <a:latin typeface="Arial" charset="0"/>
                <a:ea typeface="MS PGothic" charset="0"/>
              </a:rPr>
              <a:t> </a:t>
            </a:r>
            <a:endParaRPr lang="en-US" sz="2600" b="1" dirty="0">
              <a:solidFill>
                <a:srgbClr val="000090"/>
              </a:solidFill>
              <a:latin typeface="Arial" charset="0"/>
              <a:ea typeface="MS PGothic" charset="0"/>
            </a:endParaRPr>
          </a:p>
          <a:p>
            <a:pPr eaLnBrk="1" hangingPunct="1">
              <a:buFont typeface="Arial" charset="0"/>
              <a:buNone/>
            </a:pPr>
            <a:endParaRPr lang="en-US" sz="1600" dirty="0" smtClean="0">
              <a:latin typeface="Arial" charset="0"/>
              <a:ea typeface="MS PGothic" charset="0"/>
            </a:endParaRPr>
          </a:p>
          <a:p>
            <a:pPr eaLnBrk="1" hangingPunct="1">
              <a:buClr>
                <a:schemeClr val="tx1"/>
              </a:buClr>
              <a:buFont typeface="Arial"/>
              <a:buChar char="•"/>
            </a:pPr>
            <a:r>
              <a:rPr lang="en-US" sz="2595" b="1" dirty="0" smtClean="0">
                <a:latin typeface="Arial" charset="0"/>
                <a:ea typeface="MS PGothic" charset="0"/>
              </a:rPr>
              <a:t> Pure </a:t>
            </a:r>
            <a:r>
              <a:rPr lang="en-US" sz="2595" b="1" dirty="0">
                <a:latin typeface="Arial" charset="0"/>
                <a:ea typeface="MS PGothic" charset="0"/>
              </a:rPr>
              <a:t>substances</a:t>
            </a:r>
            <a:r>
              <a:rPr lang="en-US" sz="2595" b="1" dirty="0" smtClean="0">
                <a:latin typeface="Arial" charset="0"/>
                <a:ea typeface="MS PGothic" charset="0"/>
              </a:rPr>
              <a:t> have constant composition. </a:t>
            </a:r>
          </a:p>
          <a:p>
            <a:pPr lvl="1" eaLnBrk="1" hangingPunct="1"/>
            <a:r>
              <a:rPr lang="en-US" sz="2400" b="1" dirty="0">
                <a:solidFill>
                  <a:srgbClr val="0000FF"/>
                </a:solidFill>
                <a:latin typeface="Arial" charset="0"/>
                <a:ea typeface="MS PGothic" charset="0"/>
              </a:rPr>
              <a:t>Elements </a:t>
            </a:r>
            <a:r>
              <a:rPr lang="en-US" sz="2400" b="1" dirty="0">
                <a:latin typeface="Arial" charset="0"/>
                <a:ea typeface="MS PGothic" charset="0"/>
              </a:rPr>
              <a:t>–</a:t>
            </a:r>
            <a:r>
              <a:rPr lang="en-US" sz="2400" b="1" dirty="0">
                <a:solidFill>
                  <a:srgbClr val="0000FF"/>
                </a:solidFill>
                <a:latin typeface="Arial" charset="0"/>
                <a:ea typeface="MS PGothic" charset="0"/>
              </a:rPr>
              <a:t> </a:t>
            </a:r>
            <a:r>
              <a:rPr lang="en-US" sz="2400" dirty="0">
                <a:latin typeface="Arial" charset="0"/>
                <a:ea typeface="MS PGothic" charset="0"/>
              </a:rPr>
              <a:t>Pure substance that </a:t>
            </a:r>
            <a:r>
              <a:rPr lang="en-US" sz="2400" b="1" dirty="0">
                <a:solidFill>
                  <a:srgbClr val="0000FF"/>
                </a:solidFill>
                <a:latin typeface="Arial" charset="0"/>
                <a:ea typeface="MS PGothic" charset="0"/>
              </a:rPr>
              <a:t>CANNOT</a:t>
            </a:r>
            <a:r>
              <a:rPr lang="en-US" sz="2400" b="1" dirty="0">
                <a:latin typeface="Arial" charset="0"/>
                <a:ea typeface="MS PGothic" charset="0"/>
              </a:rPr>
              <a:t> </a:t>
            </a:r>
            <a:r>
              <a:rPr lang="en-US" sz="2400" dirty="0">
                <a:latin typeface="Arial" charset="0"/>
                <a:ea typeface="MS PGothic" charset="0"/>
              </a:rPr>
              <a:t>be broken down into simpler substances by chemical changes. </a:t>
            </a:r>
          </a:p>
          <a:p>
            <a:pPr lvl="2" eaLnBrk="1" hangingPunct="1"/>
            <a:r>
              <a:rPr lang="en-US" sz="2200" dirty="0">
                <a:latin typeface="Arial" charset="0"/>
                <a:ea typeface="MS PGothic" charset="0"/>
              </a:rPr>
              <a:t>Consist of one type of element.</a:t>
            </a:r>
          </a:p>
          <a:p>
            <a:pPr lvl="2" eaLnBrk="1" hangingPunct="1"/>
            <a:r>
              <a:rPr lang="en-US" sz="2200" dirty="0">
                <a:latin typeface="Arial" charset="0"/>
                <a:ea typeface="MS PGothic" charset="0"/>
              </a:rPr>
              <a:t>Examples: Gold (Au),</a:t>
            </a:r>
            <a:r>
              <a:rPr lang="en-US" sz="2200" dirty="0" smtClean="0">
                <a:latin typeface="Arial" charset="0"/>
                <a:ea typeface="MS PGothic" charset="0"/>
              </a:rPr>
              <a:t> Phosphorus (P</a:t>
            </a:r>
            <a:r>
              <a:rPr lang="en-US" sz="2200" baseline="-25000" dirty="0" smtClean="0">
                <a:latin typeface="Arial" charset="0"/>
                <a:ea typeface="MS PGothic" charset="0"/>
              </a:rPr>
              <a:t>4</a:t>
            </a:r>
            <a:r>
              <a:rPr lang="en-US" sz="2200" dirty="0" smtClean="0">
                <a:latin typeface="Arial" charset="0"/>
                <a:ea typeface="MS PGothic" charset="0"/>
              </a:rPr>
              <a:t>)</a:t>
            </a:r>
            <a:r>
              <a:rPr lang="en-US" sz="2200" dirty="0">
                <a:latin typeface="Arial" charset="0"/>
                <a:ea typeface="MS PGothic" charset="0"/>
              </a:rPr>
              <a:t>, Oxygen (O</a:t>
            </a:r>
            <a:r>
              <a:rPr lang="en-US" sz="2200" baseline="-25000" dirty="0">
                <a:latin typeface="Arial" charset="0"/>
                <a:ea typeface="MS PGothic" charset="0"/>
              </a:rPr>
              <a:t>2</a:t>
            </a:r>
            <a:r>
              <a:rPr lang="en-US" sz="2200" dirty="0">
                <a:latin typeface="Arial" charset="0"/>
                <a:ea typeface="MS PGothic" charset="0"/>
              </a:rPr>
              <a:t>)</a:t>
            </a:r>
          </a:p>
          <a:p>
            <a:pPr lvl="1" eaLnBrk="1" hangingPunct="1">
              <a:buFont typeface="Arial" charset="0"/>
              <a:buNone/>
            </a:pPr>
            <a:endParaRPr lang="en-US" sz="2400" dirty="0">
              <a:latin typeface="Arial" charset="0"/>
              <a:ea typeface="MS PGothic" charset="0"/>
            </a:endParaRPr>
          </a:p>
          <a:p>
            <a:pPr lvl="1" eaLnBrk="1" hangingPunct="1"/>
            <a:r>
              <a:rPr lang="en-US" sz="2400" b="1" dirty="0">
                <a:solidFill>
                  <a:srgbClr val="FF0000"/>
                </a:solidFill>
                <a:latin typeface="Arial" charset="0"/>
                <a:ea typeface="MS PGothic" charset="0"/>
              </a:rPr>
              <a:t>Compounds</a:t>
            </a:r>
            <a:r>
              <a:rPr lang="en-US" sz="2400" b="1" dirty="0">
                <a:latin typeface="Arial" charset="0"/>
                <a:ea typeface="MS PGothic" charset="0"/>
              </a:rPr>
              <a:t> – </a:t>
            </a:r>
            <a:r>
              <a:rPr lang="en-US" sz="2400" dirty="0">
                <a:latin typeface="Arial" charset="0"/>
                <a:ea typeface="MS PGothic" charset="0"/>
              </a:rPr>
              <a:t>Pure substances that </a:t>
            </a:r>
            <a:r>
              <a:rPr lang="en-US" sz="2400" b="1" dirty="0">
                <a:solidFill>
                  <a:srgbClr val="FF0000"/>
                </a:solidFill>
                <a:latin typeface="Arial" charset="0"/>
                <a:ea typeface="MS PGothic" charset="0"/>
              </a:rPr>
              <a:t>CAN</a:t>
            </a:r>
            <a:r>
              <a:rPr lang="en-US" sz="2400" dirty="0">
                <a:latin typeface="Arial" charset="0"/>
                <a:ea typeface="MS PGothic" charset="0"/>
              </a:rPr>
              <a:t> be broken down into simpler substances by chemical changes.</a:t>
            </a:r>
          </a:p>
          <a:p>
            <a:pPr lvl="2" eaLnBrk="1" hangingPunct="1"/>
            <a:r>
              <a:rPr lang="en-US" sz="2200" dirty="0">
                <a:latin typeface="Arial" charset="0"/>
                <a:ea typeface="MS PGothic" charset="0"/>
              </a:rPr>
              <a:t>Consist of two or more types of elements chemically bonded.</a:t>
            </a:r>
          </a:p>
          <a:p>
            <a:pPr lvl="2" eaLnBrk="1" hangingPunct="1"/>
            <a:r>
              <a:rPr lang="en-US" sz="2200" dirty="0">
                <a:latin typeface="Arial" charset="0"/>
                <a:ea typeface="MS PGothic" charset="0"/>
              </a:rPr>
              <a:t>Examples: H</a:t>
            </a:r>
            <a:r>
              <a:rPr lang="en-US" sz="2200" baseline="-25000" dirty="0">
                <a:latin typeface="Arial" charset="0"/>
                <a:ea typeface="MS PGothic" charset="0"/>
              </a:rPr>
              <a:t>2</a:t>
            </a:r>
            <a:r>
              <a:rPr lang="en-US" sz="2200" dirty="0">
                <a:latin typeface="Arial" charset="0"/>
                <a:ea typeface="MS PGothic" charset="0"/>
              </a:rPr>
              <a:t>O, C</a:t>
            </a:r>
            <a:r>
              <a:rPr lang="en-US" sz="2200" baseline="-25000" dirty="0">
                <a:latin typeface="Arial" charset="0"/>
                <a:ea typeface="MS PGothic" charset="0"/>
              </a:rPr>
              <a:t>6</a:t>
            </a:r>
            <a:r>
              <a:rPr lang="en-US" sz="2200" dirty="0">
                <a:latin typeface="Arial" charset="0"/>
                <a:ea typeface="MS PGothic" charset="0"/>
              </a:rPr>
              <a:t>H</a:t>
            </a:r>
            <a:r>
              <a:rPr lang="en-US" sz="2200" baseline="-25000" dirty="0">
                <a:latin typeface="Arial" charset="0"/>
                <a:ea typeface="MS PGothic" charset="0"/>
              </a:rPr>
              <a:t>12</a:t>
            </a:r>
            <a:r>
              <a:rPr lang="en-US" sz="2200" dirty="0">
                <a:latin typeface="Arial" charset="0"/>
                <a:ea typeface="MS PGothic" charset="0"/>
              </a:rPr>
              <a:t>O</a:t>
            </a:r>
            <a:r>
              <a:rPr lang="en-US" sz="2200" baseline="-25000" dirty="0">
                <a:latin typeface="Arial" charset="0"/>
                <a:ea typeface="MS PGothic" charset="0"/>
              </a:rPr>
              <a:t>6</a:t>
            </a:r>
            <a:r>
              <a:rPr lang="en-US" sz="2200" dirty="0">
                <a:latin typeface="Arial" charset="0"/>
                <a:ea typeface="MS PGothic" charset="0"/>
              </a:rPr>
              <a:t>, </a:t>
            </a:r>
            <a:r>
              <a:rPr lang="en-US" sz="2200" dirty="0" err="1" smtClean="0">
                <a:latin typeface="Arial" charset="0"/>
                <a:ea typeface="MS PGothic" charset="0"/>
              </a:rPr>
              <a:t>AgCl</a:t>
            </a:r>
            <a:endParaRPr lang="en-US" sz="2200" dirty="0" smtClean="0">
              <a:latin typeface="Arial" charset="0"/>
              <a:ea typeface="MS PGothic" charset="0"/>
            </a:endParaRPr>
          </a:p>
          <a:p>
            <a:pPr lvl="2" eaLnBrk="1" hangingPunct="1"/>
            <a:r>
              <a:rPr lang="en-US" sz="2200" dirty="0" smtClean="0">
                <a:latin typeface="Arial" charset="0"/>
                <a:ea typeface="MS PGothic" charset="0"/>
              </a:rPr>
              <a:t>The properties of compounds are different from the uncombined elements making up the compound. </a:t>
            </a:r>
          </a:p>
          <a:p>
            <a:pPr lvl="1" eaLnBrk="1" hangingPunct="1"/>
            <a:endParaRPr lang="en-US" sz="2400" dirty="0">
              <a:latin typeface="Arial" charset="0"/>
              <a:ea typeface="MS PGothic" charset="0"/>
            </a:endParaRPr>
          </a:p>
        </p:txBody>
      </p:sp>
      <p:pic>
        <p:nvPicPr>
          <p:cNvPr id="3" name="Picture 2"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9283" y="184162"/>
            <a:ext cx="1226434" cy="833592"/>
          </a:xfrm>
          <a:prstGeom prst="rect">
            <a:avLst/>
          </a:prstGeom>
        </p:spPr>
      </p:pic>
      <p:sp>
        <p:nvSpPr>
          <p:cNvPr id="4" name="Title 1"/>
          <p:cNvSpPr>
            <a:spLocks noGrp="1"/>
          </p:cNvSpPr>
          <p:nvPr>
            <p:ph type="title"/>
          </p:nvPr>
        </p:nvSpPr>
        <p:spPr>
          <a:xfrm>
            <a:off x="779520" y="152400"/>
            <a:ext cx="8229600" cy="990600"/>
          </a:xfrm>
        </p:spPr>
        <p:txBody>
          <a:bodyPr wrap="square" numCol="1" anchorCtr="0" compatLnSpc="1">
            <a:prstTxWarp prst="textNoShape">
              <a:avLst/>
            </a:prstTxWarp>
          </a:bodyPr>
          <a:lstStyle/>
          <a:p>
            <a:pPr>
              <a:defRPr/>
            </a:pPr>
            <a:r>
              <a:rPr lang="en-US" b="1" dirty="0" smtClean="0">
                <a:solidFill>
                  <a:srgbClr val="000090"/>
                </a:solidFill>
                <a:ea typeface="ＭＳ Ｐゴシック" charset="-128"/>
                <a:cs typeface="ＭＳ Ｐゴシック" charset="-128"/>
              </a:rPr>
              <a:t>Pure substances and mixtures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rPr>
              <a:t>Breaking down a compound</a:t>
            </a:r>
            <a:endParaRPr lang="en-US" dirty="0">
              <a:solidFill>
                <a:srgbClr val="000090"/>
              </a:solidFill>
            </a:endParaRPr>
          </a:p>
        </p:txBody>
      </p:sp>
      <p:pic>
        <p:nvPicPr>
          <p:cNvPr id="2" name="Picture Placeholder 1" descr="CNX_Chem_01_02_decom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980" b="-21980"/>
          <a:stretch>
            <a:fillRect/>
          </a:stretch>
        </p:blipFill>
        <p:spPr>
          <a:xfrm>
            <a:off x="530189" y="2056722"/>
            <a:ext cx="8062913" cy="3500071"/>
          </a:xfrm>
        </p:spPr>
      </p:pic>
      <p:sp>
        <p:nvSpPr>
          <p:cNvPr id="7" name="Text Placeholder 6"/>
          <p:cNvSpPr>
            <a:spLocks noGrp="1"/>
          </p:cNvSpPr>
          <p:nvPr>
            <p:ph type="body" sz="quarter" idx="14"/>
          </p:nvPr>
        </p:nvSpPr>
        <p:spPr>
          <a:xfrm>
            <a:off x="457200" y="5500937"/>
            <a:ext cx="8062912" cy="1166382"/>
          </a:xfrm>
        </p:spPr>
        <p:txBody>
          <a:bodyPr>
            <a:normAutofit/>
          </a:bodyPr>
          <a:lstStyle/>
          <a:p>
            <a:r>
              <a:rPr lang="en-US" sz="1600" dirty="0">
                <a:solidFill>
                  <a:srgbClr val="6CB255"/>
                </a:solidFill>
              </a:rPr>
              <a:t>(a</a:t>
            </a:r>
            <a:r>
              <a:rPr lang="en-US" sz="1600" dirty="0" smtClean="0">
                <a:solidFill>
                  <a:srgbClr val="6CB255"/>
                </a:solidFill>
              </a:rPr>
              <a:t>) </a:t>
            </a:r>
            <a:r>
              <a:rPr lang="en-US" sz="1600" dirty="0" smtClean="0"/>
              <a:t>The </a:t>
            </a:r>
            <a:r>
              <a:rPr lang="en-US" sz="1600" dirty="0"/>
              <a:t>compound mercury(II) oxide, </a:t>
            </a:r>
            <a:r>
              <a:rPr lang="en-US" sz="1600" dirty="0">
                <a:solidFill>
                  <a:srgbClr val="6CB255"/>
                </a:solidFill>
              </a:rPr>
              <a:t>(b</a:t>
            </a:r>
            <a:r>
              <a:rPr lang="en-US" sz="1600" dirty="0" smtClean="0">
                <a:solidFill>
                  <a:srgbClr val="6CB255"/>
                </a:solidFill>
              </a:rPr>
              <a:t>) </a:t>
            </a:r>
            <a:r>
              <a:rPr lang="en-US" sz="1600" dirty="0" smtClean="0"/>
              <a:t>when </a:t>
            </a:r>
            <a:r>
              <a:rPr lang="en-US" sz="1600" dirty="0"/>
              <a:t>heated, </a:t>
            </a:r>
            <a:r>
              <a:rPr lang="en-US" sz="1600" dirty="0">
                <a:solidFill>
                  <a:srgbClr val="6CB255"/>
                </a:solidFill>
              </a:rPr>
              <a:t>(c)</a:t>
            </a:r>
            <a:r>
              <a:rPr lang="en-US" sz="1600" dirty="0"/>
              <a:t> decomposes into silvery droplets of </a:t>
            </a:r>
            <a:r>
              <a:rPr lang="en-US" sz="1600" dirty="0" smtClean="0"/>
              <a:t>liquid mercury </a:t>
            </a:r>
            <a:r>
              <a:rPr lang="en-US" sz="1600" dirty="0"/>
              <a:t>and invisible oxygen gas. (credit: modification of work by Paul Flowers)</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8" name="TextBox 7"/>
          <p:cNvSpPr txBox="1"/>
          <p:nvPr/>
        </p:nvSpPr>
        <p:spPr>
          <a:xfrm>
            <a:off x="457199" y="1410391"/>
            <a:ext cx="8379321" cy="830997"/>
          </a:xfrm>
          <a:prstGeom prst="rect">
            <a:avLst/>
          </a:prstGeom>
          <a:noFill/>
        </p:spPr>
        <p:txBody>
          <a:bodyPr wrap="square" rtlCol="0">
            <a:spAutoFit/>
          </a:bodyPr>
          <a:lstStyle/>
          <a:p>
            <a:pPr>
              <a:buFont typeface="Arial"/>
              <a:buChar char="•"/>
            </a:pPr>
            <a:r>
              <a:rPr lang="en-US" sz="2400" dirty="0" smtClean="0"/>
              <a:t> Upon heating, the compound, mercury (II) oxide, is broken down into its elements, mercury and oxygen.</a:t>
            </a:r>
            <a:endParaRPr lang="en-US" sz="2400" dirty="0"/>
          </a:p>
        </p:txBody>
      </p:sp>
    </p:spTree>
    <p:extLst>
      <p:ext uri="{BB962C8B-B14F-4D97-AF65-F5344CB8AC3E}">
        <p14:creationId xmlns:p14="http://schemas.microsoft.com/office/powerpoint/2010/main" val="34201257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457200" y="1474523"/>
            <a:ext cx="8458200" cy="5867400"/>
          </a:xfrm>
        </p:spPr>
        <p:txBody>
          <a:bodyPr>
            <a:normAutofit/>
          </a:bodyPr>
          <a:lstStyle/>
          <a:p>
            <a:pPr>
              <a:buClr>
                <a:schemeClr val="tx1"/>
              </a:buClr>
              <a:buFont typeface="Arial"/>
              <a:buChar char="•"/>
            </a:pPr>
            <a:r>
              <a:rPr lang="en-US" sz="2400" b="1" dirty="0" smtClean="0">
                <a:latin typeface="Arial" charset="0"/>
                <a:ea typeface="MS PGothic" charset="0"/>
              </a:rPr>
              <a:t> A mixture is composed of two or more types of matter that can be present in varying amounts and can be separated by physical changes.</a:t>
            </a:r>
          </a:p>
          <a:p>
            <a:pPr>
              <a:buClr>
                <a:schemeClr val="tx1"/>
              </a:buClr>
              <a:buFont typeface="Arial"/>
              <a:buChar char="•"/>
            </a:pPr>
            <a:endParaRPr lang="en-US" sz="2400" b="1" dirty="0" smtClean="0">
              <a:latin typeface="Arial" charset="0"/>
              <a:ea typeface="MS PGothic" charset="0"/>
            </a:endParaRPr>
          </a:p>
          <a:p>
            <a:pPr>
              <a:buClr>
                <a:schemeClr val="tx1"/>
              </a:buClr>
              <a:buFont typeface="Arial"/>
              <a:buChar char="•"/>
            </a:pPr>
            <a:r>
              <a:rPr lang="en-US" sz="2400" b="1" dirty="0" smtClean="0">
                <a:latin typeface="Arial" charset="0"/>
                <a:ea typeface="MS PGothic" charset="0"/>
              </a:rPr>
              <a:t> </a:t>
            </a:r>
            <a:r>
              <a:rPr lang="en-US" sz="2400" dirty="0" smtClean="0">
                <a:latin typeface="Arial" charset="0"/>
                <a:ea typeface="MS PGothic" charset="0"/>
              </a:rPr>
              <a:t>Evaporation is an example of a physical change.</a:t>
            </a:r>
          </a:p>
          <a:p>
            <a:pPr>
              <a:buClr>
                <a:schemeClr val="tx1"/>
              </a:buClr>
              <a:buFont typeface="Arial"/>
              <a:buChar char="•"/>
            </a:pPr>
            <a:endParaRPr lang="en-US" sz="2400" dirty="0" smtClean="0">
              <a:latin typeface="Arial" charset="0"/>
              <a:ea typeface="MS PGothic" charset="0"/>
            </a:endParaRPr>
          </a:p>
          <a:p>
            <a:pPr>
              <a:buClr>
                <a:schemeClr val="tx1"/>
              </a:buClr>
              <a:buFont typeface="Arial"/>
              <a:buChar char="•"/>
            </a:pPr>
            <a:r>
              <a:rPr lang="en-US" sz="2400" dirty="0" smtClean="0">
                <a:latin typeface="Arial" charset="0"/>
                <a:ea typeface="MS PGothic" charset="0"/>
              </a:rPr>
              <a:t> There are two types of mixtures: homogenous mixtures and heterogeneous mixtures. </a:t>
            </a:r>
          </a:p>
          <a:p>
            <a:endParaRPr lang="en-US" sz="2400" dirty="0">
              <a:latin typeface="Arial" charset="0"/>
              <a:ea typeface="MS PGothic" charset="0"/>
            </a:endParaRP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6" name="Title 1"/>
          <p:cNvSpPr>
            <a:spLocks noGrp="1"/>
          </p:cNvSpPr>
          <p:nvPr>
            <p:ph type="title"/>
          </p:nvPr>
        </p:nvSpPr>
        <p:spPr>
          <a:xfrm>
            <a:off x="688800" y="-104606"/>
            <a:ext cx="8229600" cy="990600"/>
          </a:xfrm>
        </p:spPr>
        <p:txBody>
          <a:bodyPr wrap="square" numCol="1" anchorCtr="0" compatLnSpc="1">
            <a:prstTxWarp prst="textNoShape">
              <a:avLst/>
            </a:prstTxWarp>
          </a:bodyPr>
          <a:lstStyle/>
          <a:p>
            <a:pPr>
              <a:defRPr/>
            </a:pPr>
            <a:r>
              <a:rPr lang="en-US" b="1" dirty="0" smtClean="0">
                <a:solidFill>
                  <a:srgbClr val="000090"/>
                </a:solidFill>
                <a:ea typeface="ＭＳ Ｐゴシック" charset="-128"/>
                <a:cs typeface="ＭＳ Ｐゴシック" charset="-128"/>
              </a:rPr>
              <a:t>Pure substances and mixtures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82" y="-270653"/>
            <a:ext cx="5791200" cy="1371600"/>
          </a:xfrm>
        </p:spPr>
        <p:txBody>
          <a:bodyPr wrap="square" numCol="1" anchorCtr="0" compatLnSpc="1">
            <a:prstTxWarp prst="textNoShape">
              <a:avLst/>
            </a:prstTxWarp>
          </a:bodyPr>
          <a:lstStyle/>
          <a:p>
            <a:pPr>
              <a:defRPr/>
            </a:pPr>
            <a:r>
              <a:rPr lang="en-US" b="1" dirty="0" smtClean="0">
                <a:solidFill>
                  <a:schemeClr val="tx1"/>
                </a:solidFill>
                <a:ea typeface="ＭＳ Ｐゴシック" charset="-128"/>
                <a:cs typeface="ＭＳ Ｐゴシック" charset="-128"/>
              </a:rPr>
              <a:t>Two Type of Mixtures</a:t>
            </a:r>
          </a:p>
        </p:txBody>
      </p:sp>
      <p:sp>
        <p:nvSpPr>
          <p:cNvPr id="52227" name="Content Placeholder 2"/>
          <p:cNvSpPr>
            <a:spLocks noGrp="1"/>
          </p:cNvSpPr>
          <p:nvPr>
            <p:ph idx="1"/>
          </p:nvPr>
        </p:nvSpPr>
        <p:spPr>
          <a:xfrm>
            <a:off x="457200" y="1600200"/>
            <a:ext cx="8229600" cy="5257800"/>
          </a:xfrm>
        </p:spPr>
        <p:txBody>
          <a:bodyPr>
            <a:normAutofit/>
          </a:bodyPr>
          <a:lstStyle/>
          <a:p>
            <a:pPr>
              <a:buFont typeface="Arial" charset="0"/>
              <a:buNone/>
            </a:pPr>
            <a:r>
              <a:rPr lang="en-US" sz="2400" b="1" dirty="0" smtClean="0">
                <a:latin typeface="Arial" charset="0"/>
                <a:ea typeface="MS PGothic" charset="0"/>
              </a:rPr>
              <a:t>1) </a:t>
            </a:r>
            <a:r>
              <a:rPr lang="en-US" sz="2400" dirty="0" smtClean="0">
                <a:latin typeface="Arial" charset="0"/>
                <a:ea typeface="MS PGothic" charset="0"/>
              </a:rPr>
              <a:t>A</a:t>
            </a:r>
            <a:r>
              <a:rPr lang="en-US" sz="2400" b="1" dirty="0" smtClean="0">
                <a:latin typeface="Arial" charset="0"/>
                <a:ea typeface="MS PGothic" charset="0"/>
              </a:rPr>
              <a:t> </a:t>
            </a:r>
            <a:r>
              <a:rPr lang="en-US" sz="2400" b="1" dirty="0" smtClean="0">
                <a:solidFill>
                  <a:srgbClr val="000090"/>
                </a:solidFill>
                <a:latin typeface="Arial" charset="0"/>
                <a:ea typeface="MS PGothic" charset="0"/>
              </a:rPr>
              <a:t>homogenous </a:t>
            </a:r>
            <a:r>
              <a:rPr lang="en-US" sz="2400" b="1" dirty="0">
                <a:solidFill>
                  <a:srgbClr val="000090"/>
                </a:solidFill>
                <a:latin typeface="Arial" charset="0"/>
                <a:ea typeface="MS PGothic" charset="0"/>
              </a:rPr>
              <a:t>mixture</a:t>
            </a:r>
            <a:r>
              <a:rPr lang="en-US" sz="2400" b="1" dirty="0" smtClean="0">
                <a:solidFill>
                  <a:srgbClr val="000090"/>
                </a:solidFill>
                <a:latin typeface="Arial" charset="0"/>
                <a:ea typeface="MS PGothic" charset="0"/>
              </a:rPr>
              <a:t> </a:t>
            </a:r>
            <a:r>
              <a:rPr lang="en-US" sz="2400" dirty="0" smtClean="0">
                <a:latin typeface="Arial" charset="0"/>
                <a:ea typeface="MS PGothic" charset="0"/>
              </a:rPr>
              <a:t>exhibits a uniform composition and appears visually the </a:t>
            </a:r>
            <a:r>
              <a:rPr lang="en-US" sz="2400" b="1" dirty="0" smtClean="0">
                <a:solidFill>
                  <a:srgbClr val="000090"/>
                </a:solidFill>
                <a:latin typeface="Arial" charset="0"/>
                <a:ea typeface="MS PGothic" charset="0"/>
              </a:rPr>
              <a:t>same </a:t>
            </a:r>
            <a:r>
              <a:rPr lang="en-US" sz="2400" b="1" dirty="0">
                <a:solidFill>
                  <a:srgbClr val="000090"/>
                </a:solidFill>
                <a:latin typeface="Arial" charset="0"/>
                <a:ea typeface="MS PGothic" charset="0"/>
              </a:rPr>
              <a:t>throughout.</a:t>
            </a:r>
            <a:r>
              <a:rPr lang="en-US" sz="2400" b="1" dirty="0" smtClean="0">
                <a:solidFill>
                  <a:srgbClr val="000090"/>
                </a:solidFill>
                <a:latin typeface="Arial" charset="0"/>
                <a:ea typeface="MS PGothic" charset="0"/>
              </a:rPr>
              <a:t> </a:t>
            </a:r>
          </a:p>
          <a:p>
            <a:pPr>
              <a:buFont typeface="Arial" charset="0"/>
              <a:buNone/>
            </a:pPr>
            <a:endParaRPr lang="en-US" sz="2400" dirty="0" smtClean="0">
              <a:latin typeface="Arial" charset="0"/>
              <a:ea typeface="MS PGothic" charset="0"/>
            </a:endParaRPr>
          </a:p>
          <a:p>
            <a:pPr>
              <a:buFont typeface="Arial" charset="0"/>
              <a:buNone/>
            </a:pPr>
            <a:r>
              <a:rPr lang="en-US" sz="2400" dirty="0" smtClean="0">
                <a:latin typeface="Arial" charset="0"/>
                <a:ea typeface="MS PGothic" charset="0"/>
              </a:rPr>
              <a:t>Another name for a homogenous mixture is a </a:t>
            </a:r>
            <a:r>
              <a:rPr lang="en-US" sz="2400" b="1" i="1" dirty="0" smtClean="0">
                <a:latin typeface="Arial" charset="0"/>
                <a:ea typeface="MS PGothic" charset="0"/>
              </a:rPr>
              <a:t>solution.</a:t>
            </a:r>
          </a:p>
          <a:p>
            <a:pPr>
              <a:buFont typeface="Arial" charset="0"/>
              <a:buNone/>
            </a:pPr>
            <a:endParaRPr lang="en-US" sz="2400" b="1" i="1" dirty="0" smtClean="0">
              <a:latin typeface="Arial" charset="0"/>
              <a:ea typeface="MS PGothic" charset="0"/>
            </a:endParaRPr>
          </a:p>
          <a:p>
            <a:pPr>
              <a:buFont typeface="Arial" charset="0"/>
              <a:buNone/>
            </a:pPr>
            <a:endParaRPr lang="en-US" sz="2400" dirty="0" smtClean="0">
              <a:latin typeface="Arial" charset="0"/>
              <a:ea typeface="MS PGothic" charset="0"/>
            </a:endParaRPr>
          </a:p>
          <a:p>
            <a:r>
              <a:rPr lang="en-US" sz="2400" b="1" dirty="0" smtClean="0">
                <a:latin typeface="Arial" charset="0"/>
                <a:ea typeface="MS PGothic" charset="0"/>
              </a:rPr>
              <a:t>2) </a:t>
            </a:r>
            <a:r>
              <a:rPr lang="en-US" sz="2400" dirty="0" smtClean="0">
                <a:latin typeface="Arial" charset="0"/>
                <a:ea typeface="MS PGothic" charset="0"/>
              </a:rPr>
              <a:t>A </a:t>
            </a:r>
            <a:r>
              <a:rPr lang="en-US" sz="2400" b="1" dirty="0" smtClean="0">
                <a:solidFill>
                  <a:srgbClr val="FF0000"/>
                </a:solidFill>
                <a:latin typeface="Arial" charset="0"/>
                <a:ea typeface="MS PGothic" charset="0"/>
              </a:rPr>
              <a:t>heterogeneous mixture </a:t>
            </a:r>
            <a:r>
              <a:rPr lang="en-US" sz="2400" dirty="0" smtClean="0">
                <a:latin typeface="Arial" charset="0"/>
                <a:ea typeface="MS PGothic" charset="0"/>
              </a:rPr>
              <a:t>has a composition that</a:t>
            </a:r>
            <a:r>
              <a:rPr lang="en-US" sz="2400" b="1" dirty="0" smtClean="0">
                <a:solidFill>
                  <a:srgbClr val="FF0000"/>
                </a:solidFill>
                <a:latin typeface="Arial" charset="0"/>
                <a:ea typeface="MS PGothic" charset="0"/>
              </a:rPr>
              <a:t> varies from point to point. </a:t>
            </a:r>
          </a:p>
        </p:txBody>
      </p:sp>
      <p:sp>
        <p:nvSpPr>
          <p:cNvPr id="522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1DFEEC3-01DA-254C-B927-A34BBB4B5914}" type="slidenum">
              <a:rPr lang="en-US" sz="1400">
                <a:solidFill>
                  <a:srgbClr val="FFFFFF"/>
                </a:solidFill>
              </a:rPr>
              <a:pPr/>
              <a:t>26</a:t>
            </a:fld>
            <a:endParaRPr lang="en-US" sz="1400">
              <a:solidFill>
                <a:srgbClr val="FFFFFF"/>
              </a:solidFill>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359350"/>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CNX_Chem_01_02_Mixtur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973" b="-22973"/>
          <a:stretch>
            <a:fillRect/>
          </a:stretch>
        </p:blipFill>
        <p:spPr/>
      </p:pic>
      <p:sp>
        <p:nvSpPr>
          <p:cNvPr id="7" name="Text Placeholder 6"/>
          <p:cNvSpPr>
            <a:spLocks noGrp="1"/>
          </p:cNvSpPr>
          <p:nvPr>
            <p:ph type="body" sz="quarter" idx="14"/>
          </p:nvPr>
        </p:nvSpPr>
        <p:spPr/>
        <p:txBody>
          <a:bodyPr>
            <a:normAutofit fontScale="85000" lnSpcReduction="20000"/>
          </a:bodyPr>
          <a:lstStyle/>
          <a:p>
            <a:pPr marL="342900" indent="-342900">
              <a:buAutoNum type="alphaLcParenBoth"/>
            </a:pPr>
            <a:r>
              <a:rPr lang="en-US" sz="1600" dirty="0" smtClean="0"/>
              <a:t>Oil </a:t>
            </a:r>
            <a:r>
              <a:rPr lang="en-US" sz="1600" dirty="0"/>
              <a:t>and vinegar salad dressing is a heterogeneous mixture because its composition is not </a:t>
            </a:r>
            <a:r>
              <a:rPr lang="en-US" sz="1600" dirty="0" smtClean="0"/>
              <a:t>uniform throughout</a:t>
            </a:r>
            <a:r>
              <a:rPr lang="en-US" sz="1600" dirty="0"/>
              <a:t>. </a:t>
            </a:r>
            <a:endParaRPr lang="en-US" sz="1600" dirty="0" smtClean="0"/>
          </a:p>
          <a:p>
            <a:pPr marL="342900" indent="-342900">
              <a:buAutoNum type="alphaLcParenBoth"/>
            </a:pPr>
            <a:r>
              <a:rPr lang="en-US" sz="1600" dirty="0" smtClean="0"/>
              <a:t>A </a:t>
            </a:r>
            <a:r>
              <a:rPr lang="en-US" sz="1600" dirty="0"/>
              <a:t>commercial sports drink is a homogeneous mixture because its composition is uniform throughout</a:t>
            </a:r>
            <a:r>
              <a:rPr lang="en-US" sz="1600" dirty="0" smtClean="0"/>
              <a:t>. (</a:t>
            </a:r>
            <a:r>
              <a:rPr lang="en-US" sz="1600" dirty="0"/>
              <a:t>credit a “left”: modification of work by John Mayer; credit a “right”: modification of work by Umberto </a:t>
            </a:r>
            <a:r>
              <a:rPr lang="en-US" sz="1600" dirty="0" err="1"/>
              <a:t>Salvagnin</a:t>
            </a:r>
            <a:r>
              <a:rPr lang="en-US" sz="1600" dirty="0"/>
              <a:t>; </a:t>
            </a:r>
            <a:r>
              <a:rPr lang="en-US" sz="1600" dirty="0" err="1" smtClean="0"/>
              <a:t>creditb</a:t>
            </a:r>
            <a:r>
              <a:rPr lang="en-US" sz="1600" dirty="0" smtClean="0"/>
              <a:t> </a:t>
            </a:r>
            <a:r>
              <a:rPr lang="en-US" sz="1600" dirty="0"/>
              <a:t>“left: modification of work by Jeff Bedford)</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9" name="Title 1"/>
          <p:cNvSpPr>
            <a:spLocks noGrp="1"/>
          </p:cNvSpPr>
          <p:nvPr>
            <p:ph type="title"/>
          </p:nvPr>
        </p:nvSpPr>
        <p:spPr>
          <a:xfrm>
            <a:off x="588582" y="-270653"/>
            <a:ext cx="5791200" cy="1371600"/>
          </a:xfrm>
        </p:spPr>
        <p:txBody>
          <a:bodyPr wrap="square" numCol="1" anchorCtr="0" compatLnSpc="1">
            <a:prstTxWarp prst="textNoShape">
              <a:avLst/>
            </a:prstTxWarp>
          </a:bodyPr>
          <a:lstStyle/>
          <a:p>
            <a:pPr>
              <a:defRPr/>
            </a:pPr>
            <a:r>
              <a:rPr lang="en-US" b="1" dirty="0" smtClean="0">
                <a:solidFill>
                  <a:schemeClr val="tx1"/>
                </a:solidFill>
                <a:ea typeface="ＭＳ Ｐゴシック" charset="-128"/>
                <a:cs typeface="ＭＳ Ｐゴシック" charset="-128"/>
              </a:rPr>
              <a:t>Two Type of Mixtures</a:t>
            </a:r>
          </a:p>
        </p:txBody>
      </p:sp>
    </p:spTree>
    <p:extLst>
      <p:ext uri="{BB962C8B-B14F-4D97-AF65-F5344CB8AC3E}">
        <p14:creationId xmlns:p14="http://schemas.microsoft.com/office/powerpoint/2010/main" val="25374185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223"/>
            <a:ext cx="8229600" cy="990600"/>
          </a:xfrm>
        </p:spPr>
        <p:txBody>
          <a:bodyPr wrap="square" numCol="1" anchorCtr="0" compatLnSpc="1">
            <a:prstTxWarp prst="textNoShape">
              <a:avLst/>
            </a:prstTxWarp>
          </a:bodyPr>
          <a:lstStyle/>
          <a:p>
            <a:pPr>
              <a:defRPr/>
            </a:pPr>
            <a:r>
              <a:rPr lang="en-US" b="1" dirty="0">
                <a:solidFill>
                  <a:srgbClr val="000090"/>
                </a:solidFill>
                <a:ea typeface="MS PGothic" charset="0"/>
              </a:rPr>
              <a:t>Classifying Matter</a:t>
            </a:r>
          </a:p>
        </p:txBody>
      </p:sp>
      <p:sp>
        <p:nvSpPr>
          <p:cNvPr id="5529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6E6C678-9E8E-B540-96FE-26A43A3D31A6}" type="slidenum">
              <a:rPr lang="en-US" sz="1400">
                <a:solidFill>
                  <a:srgbClr val="FFFFFF"/>
                </a:solidFill>
              </a:rPr>
              <a:pPr/>
              <a:t>28</a:t>
            </a:fld>
            <a:endParaRPr lang="en-US" sz="1400">
              <a:solidFill>
                <a:srgbClr val="FFFFFF"/>
              </a:solidFill>
            </a:endParaRPr>
          </a:p>
        </p:txBody>
      </p:sp>
      <p:pic>
        <p:nvPicPr>
          <p:cNvPr id="55300" name="Picture Placeholder 1" descr="CNX_Chem_01_02_MattType.jpg"/>
          <p:cNvPicPr>
            <a:picLocks noChangeAspect="1"/>
          </p:cNvPicPr>
          <p:nvPr/>
        </p:nvPicPr>
        <p:blipFill>
          <a:blip r:embed="rId2">
            <a:extLst>
              <a:ext uri="{28A0092B-C50C-407E-A947-70E740481C1C}">
                <a14:useLocalDpi xmlns:a14="http://schemas.microsoft.com/office/drawing/2010/main" val="0"/>
              </a:ext>
            </a:extLst>
          </a:blip>
          <a:srcRect t="-14128" b="-14128"/>
          <a:stretch>
            <a:fillRect/>
          </a:stretch>
        </p:blipFill>
        <p:spPr bwMode="auto">
          <a:xfrm>
            <a:off x="304800" y="1524000"/>
            <a:ext cx="86010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txBox="1">
            <a:spLocks/>
          </p:cNvSpPr>
          <p:nvPr/>
        </p:nvSpPr>
        <p:spPr>
          <a:xfrm>
            <a:off x="457200" y="5442541"/>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smtClean="0"/>
              <a:t>Depending on its properties, a given substance can be classified as a homogeneous mixture, a heterogeneous mixture, a compound, or an element.</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533400" y="787400"/>
            <a:ext cx="6503894" cy="508000"/>
          </a:xfrm>
        </p:spPr>
        <p:txBody>
          <a:bodyPr wrap="square" numCol="1" anchorCtr="0" compatLnSpc="1">
            <a:prstTxWarp prst="textNoShape">
              <a:avLst/>
            </a:prstTxWarp>
            <a:noAutofit/>
          </a:bodyPr>
          <a:lstStyle/>
          <a:p>
            <a:pPr eaLnBrk="1" hangingPunct="1">
              <a:defRPr/>
            </a:pPr>
            <a:r>
              <a:rPr lang="en-US" sz="2800" b="1" dirty="0" smtClean="0">
                <a:solidFill>
                  <a:srgbClr val="000090"/>
                </a:solidFill>
                <a:ea typeface="ＭＳ Ｐゴシック" charset="-128"/>
                <a:cs typeface="ＭＳ Ｐゴシック" charset="-128"/>
              </a:rPr>
              <a:t>1.3 Physical and Chemical Properties</a:t>
            </a:r>
          </a:p>
        </p:txBody>
      </p:sp>
      <p:sp>
        <p:nvSpPr>
          <p:cNvPr id="57347" name="Rectangle 3"/>
          <p:cNvSpPr>
            <a:spLocks noGrp="1" noChangeArrowheads="1"/>
          </p:cNvSpPr>
          <p:nvPr>
            <p:ph idx="1"/>
          </p:nvPr>
        </p:nvSpPr>
        <p:spPr>
          <a:xfrm>
            <a:off x="457200" y="1683962"/>
            <a:ext cx="8229600" cy="4392612"/>
          </a:xfrm>
        </p:spPr>
        <p:txBody>
          <a:bodyPr>
            <a:normAutofit/>
          </a:bodyPr>
          <a:lstStyle/>
          <a:p>
            <a:pPr>
              <a:buClr>
                <a:schemeClr val="tx1"/>
              </a:buClr>
              <a:buFont typeface="Arial"/>
              <a:buChar char="•"/>
            </a:pPr>
            <a:r>
              <a:rPr lang="en-US" sz="2400" dirty="0" smtClean="0"/>
              <a:t> The characteristics that enable us to distinguish one substance from another are called properties.</a:t>
            </a:r>
            <a:endParaRPr lang="en-US" sz="2400" b="1" i="1" dirty="0" smtClean="0">
              <a:solidFill>
                <a:srgbClr val="000090"/>
              </a:solidFill>
              <a:latin typeface="Arial" charset="0"/>
              <a:ea typeface="MS PGothic" charset="0"/>
            </a:endParaRPr>
          </a:p>
          <a:p>
            <a:pPr eaLnBrk="1" hangingPunct="1">
              <a:buClr>
                <a:schemeClr val="tx1"/>
              </a:buClr>
              <a:buFont typeface="Arial"/>
              <a:buChar char="•"/>
            </a:pPr>
            <a:endParaRPr lang="en-US" sz="2400" b="1" i="1" dirty="0" smtClean="0">
              <a:solidFill>
                <a:srgbClr val="000090"/>
              </a:solidFill>
              <a:latin typeface="Arial" charset="0"/>
              <a:ea typeface="MS PGothic" charset="0"/>
            </a:endParaRPr>
          </a:p>
          <a:p>
            <a:pPr>
              <a:buClr>
                <a:schemeClr val="tx1"/>
              </a:buClr>
              <a:buFont typeface="Arial"/>
              <a:buChar char="•"/>
            </a:pPr>
            <a:r>
              <a:rPr lang="en-US" sz="2400" b="1" i="1" dirty="0" smtClean="0">
                <a:solidFill>
                  <a:srgbClr val="000090"/>
                </a:solidFill>
                <a:latin typeface="Arial" charset="0"/>
                <a:ea typeface="MS PGothic" charset="0"/>
              </a:rPr>
              <a:t> </a:t>
            </a:r>
            <a:r>
              <a:rPr lang="en-US" sz="2400" dirty="0" smtClean="0"/>
              <a:t>A </a:t>
            </a:r>
            <a:r>
              <a:rPr lang="en-US" sz="2400" b="1" dirty="0" smtClean="0">
                <a:solidFill>
                  <a:srgbClr val="000090"/>
                </a:solidFill>
              </a:rPr>
              <a:t>physical property </a:t>
            </a:r>
            <a:r>
              <a:rPr lang="en-US" sz="2400" dirty="0" smtClean="0"/>
              <a:t>is a characteristic of matter that is not associated with a change in its chemical composition. </a:t>
            </a:r>
          </a:p>
          <a:p>
            <a:pPr>
              <a:buClr>
                <a:schemeClr val="tx1"/>
              </a:buClr>
              <a:buFont typeface="Arial"/>
              <a:buChar char="•"/>
            </a:pPr>
            <a:endParaRPr lang="en-US" sz="2400" dirty="0" smtClean="0">
              <a:latin typeface="Arial" charset="0"/>
              <a:ea typeface="MS PGothic" charset="0"/>
            </a:endParaRPr>
          </a:p>
          <a:p>
            <a:pPr lvl="1">
              <a:buClr>
                <a:schemeClr val="tx1"/>
              </a:buClr>
              <a:buFont typeface="Arial"/>
              <a:buChar char="•"/>
            </a:pPr>
            <a:r>
              <a:rPr lang="en-US" sz="2400" dirty="0" smtClean="0">
                <a:latin typeface="Arial" charset="0"/>
                <a:ea typeface="MS PGothic" charset="0"/>
              </a:rPr>
              <a:t>Examples: density, color, hardness, melting and boiling points, and electrical conductivity. </a:t>
            </a:r>
          </a:p>
          <a:p>
            <a:pPr eaLnBrk="1" hangingPunct="1">
              <a:buClr>
                <a:schemeClr val="tx1"/>
              </a:buClr>
              <a:buFont typeface="Arial" charset="0"/>
              <a:buNone/>
            </a:pPr>
            <a:r>
              <a:rPr lang="en-US" sz="2400" dirty="0" smtClean="0">
                <a:latin typeface="Arial" charset="0"/>
                <a:ea typeface="MS PGothic" charset="0"/>
              </a:rPr>
              <a:t> </a:t>
            </a:r>
            <a:endParaRPr lang="en-US" sz="2400" b="1" i="1" dirty="0" smtClean="0">
              <a:latin typeface="Arial" charset="0"/>
              <a:ea typeface="MS PGothic" charset="0"/>
            </a:endParaRPr>
          </a:p>
          <a:p>
            <a:pPr lvl="1" eaLnBrk="1" hangingPunct="1">
              <a:buClr>
                <a:schemeClr val="tx1"/>
              </a:buClr>
              <a:buFont typeface="Arial" charset="0"/>
              <a:buNone/>
            </a:pPr>
            <a:endParaRPr lang="en-US" sz="2400" dirty="0" smtClean="0">
              <a:latin typeface="Arial" charset="0"/>
              <a:ea typeface="MS PGothic" charset="0"/>
            </a:endParaRPr>
          </a:p>
          <a:p>
            <a:pPr eaLnBrk="1" hangingPunct="1">
              <a:buClr>
                <a:schemeClr val="tx1"/>
              </a:buClr>
              <a:buFont typeface="Arial" charset="0"/>
              <a:buNone/>
            </a:pPr>
            <a:endParaRPr lang="en-US" sz="2400" b="1" i="1" dirty="0">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659814" y="9615"/>
            <a:ext cx="8229600" cy="990600"/>
          </a:xfrm>
        </p:spPr>
        <p:txBody>
          <a:bodyPr wrap="square" numCol="1" anchorCtr="0" compatLnSpc="1">
            <a:prstTxWarp prst="textNoShape">
              <a:avLst/>
            </a:prstTxWarp>
          </a:bodyPr>
          <a:lstStyle/>
          <a:p>
            <a:pPr eaLnBrk="1" hangingPunct="1">
              <a:defRPr/>
            </a:pPr>
            <a:r>
              <a:rPr lang="en-US" b="1" dirty="0" smtClean="0">
                <a:solidFill>
                  <a:srgbClr val="000090"/>
                </a:solidFill>
                <a:ea typeface="ＭＳ Ｐゴシック" charset="0"/>
                <a:cs typeface="ＭＳ Ｐゴシック" charset="0"/>
              </a:rPr>
              <a:t>1.1 Chemistry in context</a:t>
            </a:r>
            <a:endParaRPr lang="en-US" b="1" dirty="0">
              <a:solidFill>
                <a:srgbClr val="000090"/>
              </a:solidFill>
              <a:ea typeface="ＭＳ Ｐゴシック" charset="0"/>
              <a:cs typeface="ＭＳ Ｐゴシック" charset="0"/>
            </a:endParaRPr>
          </a:p>
        </p:txBody>
      </p:sp>
      <p:sp>
        <p:nvSpPr>
          <p:cNvPr id="21507" name="Rectangle 3"/>
          <p:cNvSpPr>
            <a:spLocks noGrp="1" noChangeArrowheads="1"/>
          </p:cNvSpPr>
          <p:nvPr>
            <p:ph idx="1"/>
          </p:nvPr>
        </p:nvSpPr>
        <p:spPr>
          <a:xfrm>
            <a:off x="381000" y="1332787"/>
            <a:ext cx="8686800" cy="5334000"/>
          </a:xfrm>
        </p:spPr>
        <p:txBody>
          <a:bodyPr>
            <a:normAutofit/>
          </a:bodyPr>
          <a:lstStyle/>
          <a:p>
            <a:pPr eaLnBrk="1" hangingPunct="1">
              <a:buClrTx/>
              <a:buFont typeface="Arial"/>
              <a:buChar char="•"/>
            </a:pPr>
            <a:r>
              <a:rPr lang="en-US" sz="2600" b="1" dirty="0" smtClean="0">
                <a:solidFill>
                  <a:srgbClr val="000090"/>
                </a:solidFill>
                <a:latin typeface="Arial" charset="0"/>
                <a:ea typeface="MS PGothic" charset="0"/>
                <a:cs typeface="Times New Roman" charset="0"/>
              </a:rPr>
              <a:t> Chemistry</a:t>
            </a:r>
            <a:r>
              <a:rPr lang="en-US" sz="2600" b="1" dirty="0" smtClean="0">
                <a:latin typeface="Arial" charset="0"/>
                <a:ea typeface="MS PGothic" charset="0"/>
                <a:cs typeface="Times New Roman" charset="0"/>
              </a:rPr>
              <a:t> </a:t>
            </a:r>
            <a:r>
              <a:rPr lang="en-US" sz="2600" b="1" dirty="0">
                <a:latin typeface="Arial" charset="0"/>
                <a:ea typeface="MS PGothic" charset="0"/>
                <a:cs typeface="Times New Roman" charset="0"/>
              </a:rPr>
              <a:t>is the study of the composition, properties, and interactions of </a:t>
            </a:r>
            <a:r>
              <a:rPr lang="en-US" sz="2600" b="1" dirty="0">
                <a:solidFill>
                  <a:srgbClr val="000090"/>
                </a:solidFill>
                <a:latin typeface="Arial" charset="0"/>
                <a:ea typeface="MS PGothic" charset="0"/>
                <a:cs typeface="Times New Roman" charset="0"/>
              </a:rPr>
              <a:t>matter. </a:t>
            </a:r>
            <a:endParaRPr lang="en-US" sz="2600" b="1" dirty="0" smtClean="0">
              <a:solidFill>
                <a:srgbClr val="000090"/>
              </a:solidFill>
              <a:latin typeface="Arial" charset="0"/>
              <a:ea typeface="MS PGothic" charset="0"/>
            </a:endParaRPr>
          </a:p>
          <a:p>
            <a:pPr eaLnBrk="1" hangingPunct="1">
              <a:buClrTx/>
              <a:buFont typeface="Arial"/>
              <a:buChar char="•"/>
            </a:pPr>
            <a:endParaRPr lang="en-US" sz="2600" b="1" dirty="0" smtClean="0">
              <a:latin typeface="Arial" charset="0"/>
              <a:ea typeface="MS PGothic" charset="0"/>
            </a:endParaRPr>
          </a:p>
          <a:p>
            <a:pPr eaLnBrk="1" hangingPunct="1">
              <a:buClrTx/>
              <a:buFont typeface="Arial"/>
              <a:buChar char="•"/>
            </a:pPr>
            <a:r>
              <a:rPr lang="en-US" sz="2600" b="1" dirty="0" smtClean="0">
                <a:solidFill>
                  <a:srgbClr val="000090"/>
                </a:solidFill>
                <a:latin typeface="Arial" charset="0"/>
                <a:ea typeface="MS PGothic" charset="0"/>
              </a:rPr>
              <a:t> Attempts </a:t>
            </a:r>
            <a:r>
              <a:rPr lang="en-US" sz="2600" b="1" dirty="0">
                <a:solidFill>
                  <a:srgbClr val="000090"/>
                </a:solidFill>
                <a:latin typeface="Arial" charset="0"/>
                <a:ea typeface="MS PGothic" charset="0"/>
              </a:rPr>
              <a:t>to understand the behavior of matter extend back more than 2500 years. </a:t>
            </a:r>
          </a:p>
          <a:p>
            <a:pPr lvl="1">
              <a:buClrTx/>
              <a:buFont typeface="Arial"/>
              <a:buChar char="•"/>
            </a:pPr>
            <a:r>
              <a:rPr lang="en-US" sz="2400" dirty="0" smtClean="0">
                <a:latin typeface="Arial" charset="0"/>
                <a:ea typeface="MS PGothic" charset="0"/>
              </a:rPr>
              <a:t>Greeks: </a:t>
            </a:r>
            <a:r>
              <a:rPr lang="en-US" sz="2400" dirty="0">
                <a:latin typeface="Arial" charset="0"/>
                <a:ea typeface="MS PGothic" charset="0"/>
              </a:rPr>
              <a:t>Matter consists of </a:t>
            </a:r>
            <a:r>
              <a:rPr lang="en-US" sz="2400" dirty="0" smtClean="0">
                <a:latin typeface="Arial" charset="0"/>
                <a:ea typeface="MS PGothic" charset="0"/>
              </a:rPr>
              <a:t>four elements; </a:t>
            </a:r>
            <a:r>
              <a:rPr lang="en-US" sz="2400" dirty="0" smtClean="0"/>
              <a:t>earth, air, fire, and water.</a:t>
            </a:r>
            <a:endParaRPr lang="en-US" sz="2400" dirty="0" smtClean="0">
              <a:latin typeface="Arial" charset="0"/>
              <a:ea typeface="MS PGothic" charset="0"/>
            </a:endParaRPr>
          </a:p>
          <a:p>
            <a:pPr lvl="1" eaLnBrk="1" hangingPunct="1">
              <a:buClrTx/>
              <a:buNone/>
            </a:pPr>
            <a:endParaRPr lang="en-US" sz="2400" dirty="0" smtClean="0">
              <a:latin typeface="Arial" charset="0"/>
              <a:ea typeface="MS PGothic" charset="0"/>
            </a:endParaRPr>
          </a:p>
          <a:p>
            <a:pPr lvl="1" eaLnBrk="1" hangingPunct="1">
              <a:buClrTx/>
              <a:buFont typeface="Arial"/>
              <a:buChar char="•"/>
            </a:pPr>
            <a:r>
              <a:rPr lang="en-US" sz="2400" dirty="0" smtClean="0">
                <a:latin typeface="Arial" charset="0"/>
                <a:ea typeface="MS PGothic" charset="0"/>
              </a:rPr>
              <a:t>Alchemists attempted to transform “base metals” into “noble metals”.</a:t>
            </a: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838200" y="609600"/>
            <a:ext cx="8305800" cy="508000"/>
          </a:xfrm>
        </p:spPr>
        <p:txBody>
          <a:bodyPr wrap="square" numCol="1" anchorCtr="0" compatLnSpc="1">
            <a:prstTxWarp prst="textNoShape">
              <a:avLst/>
            </a:prstTxWarp>
            <a:noAutofit/>
          </a:bodyPr>
          <a:lstStyle/>
          <a:p>
            <a:pPr eaLnBrk="1" hangingPunct="1"/>
            <a:r>
              <a:rPr lang="en-US" sz="2800" b="1" dirty="0">
                <a:solidFill>
                  <a:srgbClr val="000090"/>
                </a:solidFill>
                <a:latin typeface="Arial" charset="0"/>
                <a:ea typeface="MS PGothic" charset="0"/>
              </a:rPr>
              <a:t>Physical Changes</a:t>
            </a:r>
            <a:endParaRPr lang="en-US" sz="2800" b="1" dirty="0">
              <a:latin typeface="Arial" charset="0"/>
              <a:ea typeface="MS PGothic" charset="0"/>
            </a:endParaRPr>
          </a:p>
        </p:txBody>
      </p:sp>
      <p:sp>
        <p:nvSpPr>
          <p:cNvPr id="58371" name="Rectangle 3"/>
          <p:cNvSpPr>
            <a:spLocks noGrp="1" noChangeArrowheads="1"/>
          </p:cNvSpPr>
          <p:nvPr>
            <p:ph idx="1"/>
          </p:nvPr>
        </p:nvSpPr>
        <p:spPr>
          <a:xfrm>
            <a:off x="203202" y="1340319"/>
            <a:ext cx="8528731" cy="4392612"/>
          </a:xfrm>
        </p:spPr>
        <p:txBody>
          <a:bodyPr/>
          <a:lstStyle/>
          <a:p>
            <a:pPr marL="284163" lvl="1" indent="-9525">
              <a:buNone/>
            </a:pPr>
            <a:r>
              <a:rPr lang="en-US" sz="2400" dirty="0" smtClean="0">
                <a:latin typeface="Times New Roman"/>
                <a:ea typeface="MS PGothic" charset="0"/>
              </a:rPr>
              <a:t>A </a:t>
            </a:r>
            <a:r>
              <a:rPr lang="en-US" sz="2400" b="1" i="1" dirty="0" smtClean="0">
                <a:solidFill>
                  <a:srgbClr val="000090"/>
                </a:solidFill>
                <a:latin typeface="Times New Roman"/>
                <a:ea typeface="MS PGothic" charset="0"/>
              </a:rPr>
              <a:t>physical change</a:t>
            </a:r>
            <a:r>
              <a:rPr lang="en-US" sz="2400" dirty="0" smtClean="0">
                <a:solidFill>
                  <a:srgbClr val="000090"/>
                </a:solidFill>
                <a:latin typeface="Times New Roman"/>
                <a:ea typeface="MS PGothic" charset="0"/>
              </a:rPr>
              <a:t> </a:t>
            </a:r>
            <a:r>
              <a:rPr lang="en-US" sz="2400" dirty="0" smtClean="0">
                <a:latin typeface="Times New Roman"/>
                <a:ea typeface="MS PGothic" charset="0"/>
              </a:rPr>
              <a:t>is a change in the state or properties of matter without any accompanying change in its chemical composition. </a:t>
            </a:r>
            <a:endParaRPr lang="en-US" sz="2400" dirty="0">
              <a:latin typeface="Times New Roman"/>
              <a:ea typeface="MS PGothic" charset="0"/>
            </a:endParaRPr>
          </a:p>
        </p:txBody>
      </p:sp>
      <p:pic>
        <p:nvPicPr>
          <p:cNvPr id="58372" name="Picture Placeholder 1" descr="CNX_Chem_01_03_PhysChange.jpg"/>
          <p:cNvPicPr>
            <a:picLocks noChangeAspect="1"/>
          </p:cNvPicPr>
          <p:nvPr/>
        </p:nvPicPr>
        <p:blipFill>
          <a:blip r:embed="rId2">
            <a:extLst>
              <a:ext uri="{28A0092B-C50C-407E-A947-70E740481C1C}">
                <a14:useLocalDpi xmlns:a14="http://schemas.microsoft.com/office/drawing/2010/main" val="0"/>
              </a:ext>
            </a:extLst>
          </a:blip>
          <a:srcRect t="-2122" b="10286"/>
          <a:stretch>
            <a:fillRect/>
          </a:stretch>
        </p:blipFill>
        <p:spPr bwMode="auto">
          <a:xfrm>
            <a:off x="533400" y="2438400"/>
            <a:ext cx="806291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txBox="1">
            <a:spLocks/>
          </p:cNvSpPr>
          <p:nvPr/>
        </p:nvSpPr>
        <p:spPr>
          <a:xfrm>
            <a:off x="457200" y="5486400"/>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indent="-342900">
              <a:buFont typeface="Arial" charset="0"/>
              <a:buAutoNum type="alphaLcParenBoth"/>
            </a:pPr>
            <a:r>
              <a:rPr lang="en-US" sz="1600" dirty="0" smtClean="0"/>
              <a:t>Wax undergoes a physical change when solid wax is heated and forms liquid wax. </a:t>
            </a:r>
          </a:p>
          <a:p>
            <a:pPr marL="342900" indent="-342900">
              <a:buFont typeface="Arial" charset="0"/>
              <a:buAutoNum type="alphaLcParenBoth"/>
            </a:pPr>
            <a:r>
              <a:rPr lang="en-US" sz="1600" dirty="0" smtClean="0"/>
              <a:t>Steam condensing inside a cooking pot is a physical change, as water vapor is changed into liquid water. (credit a: modification of work by “95jb14”/Wikimedia Commons; credit b: modification of work by “</a:t>
            </a:r>
            <a:r>
              <a:rPr lang="en-US" sz="1600" dirty="0" err="1" smtClean="0"/>
              <a:t>mjneuby</a:t>
            </a:r>
            <a:r>
              <a:rPr lang="en-US" sz="1600" dirty="0" smtClean="0"/>
              <a:t>”/Flickr)</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533400" y="787400"/>
            <a:ext cx="6503894" cy="508000"/>
          </a:xfrm>
        </p:spPr>
        <p:txBody>
          <a:bodyPr wrap="square" numCol="1" anchorCtr="0" compatLnSpc="1">
            <a:prstTxWarp prst="textNoShape">
              <a:avLst/>
            </a:prstTxWarp>
            <a:noAutofit/>
          </a:bodyPr>
          <a:lstStyle/>
          <a:p>
            <a:pPr eaLnBrk="1" hangingPunct="1">
              <a:defRPr/>
            </a:pPr>
            <a:r>
              <a:rPr lang="en-US" sz="2800" b="1" dirty="0" smtClean="0">
                <a:solidFill>
                  <a:srgbClr val="000090"/>
                </a:solidFill>
                <a:ea typeface="ＭＳ Ｐゴシック" charset="-128"/>
                <a:cs typeface="ＭＳ Ｐゴシック" charset="-128"/>
              </a:rPr>
              <a:t>Physical and Chemical Properties</a:t>
            </a:r>
          </a:p>
        </p:txBody>
      </p:sp>
      <p:sp>
        <p:nvSpPr>
          <p:cNvPr id="57347" name="Rectangle 3"/>
          <p:cNvSpPr>
            <a:spLocks noGrp="1" noChangeArrowheads="1"/>
          </p:cNvSpPr>
          <p:nvPr>
            <p:ph idx="1"/>
          </p:nvPr>
        </p:nvSpPr>
        <p:spPr>
          <a:xfrm>
            <a:off x="457200" y="1698903"/>
            <a:ext cx="8229600" cy="4392612"/>
          </a:xfrm>
        </p:spPr>
        <p:txBody>
          <a:bodyPr>
            <a:normAutofit/>
          </a:bodyPr>
          <a:lstStyle/>
          <a:p>
            <a:pPr>
              <a:buClrTx/>
              <a:buFont typeface="Arial"/>
              <a:buChar char="•"/>
            </a:pPr>
            <a:r>
              <a:rPr lang="en-US" sz="2400" dirty="0" smtClean="0"/>
              <a:t> The change of one type of matter into another type (or the inability to change) is a </a:t>
            </a:r>
            <a:r>
              <a:rPr lang="en-US" sz="2400" b="1" dirty="0" smtClean="0">
                <a:solidFill>
                  <a:srgbClr val="000090"/>
                </a:solidFill>
              </a:rPr>
              <a:t>chemical property.</a:t>
            </a:r>
            <a:endParaRPr lang="en-US" sz="2400" b="1" dirty="0" smtClean="0">
              <a:solidFill>
                <a:srgbClr val="000090"/>
              </a:solidFill>
              <a:latin typeface="Arial" charset="0"/>
              <a:ea typeface="MS PGothic" charset="0"/>
            </a:endParaRPr>
          </a:p>
          <a:p>
            <a:pPr>
              <a:buClrTx/>
              <a:buFont typeface="Arial"/>
              <a:buChar char="•"/>
            </a:pPr>
            <a:endParaRPr lang="en-US" sz="2400" dirty="0" smtClean="0">
              <a:latin typeface="Arial" charset="0"/>
              <a:ea typeface="MS PGothic" charset="0"/>
            </a:endParaRPr>
          </a:p>
          <a:p>
            <a:pPr lvl="1">
              <a:buClrTx/>
              <a:buFont typeface="Arial"/>
              <a:buChar char="•"/>
            </a:pPr>
            <a:r>
              <a:rPr lang="en-US" sz="2400" dirty="0" smtClean="0">
                <a:latin typeface="Arial" charset="0"/>
                <a:ea typeface="MS PGothic" charset="0"/>
              </a:rPr>
              <a:t>Examples: flammability, toxicity, acidity, reactivity, and heat of combustion. </a:t>
            </a:r>
          </a:p>
          <a:p>
            <a:pPr eaLnBrk="1" hangingPunct="1">
              <a:buFont typeface="Arial" charset="0"/>
              <a:buNone/>
            </a:pPr>
            <a:r>
              <a:rPr lang="en-US" sz="2400" dirty="0" smtClean="0">
                <a:latin typeface="Arial" charset="0"/>
                <a:ea typeface="MS PGothic" charset="0"/>
              </a:rPr>
              <a:t> </a:t>
            </a:r>
            <a:endParaRPr lang="en-US" sz="2400" b="1" i="1" dirty="0" smtClean="0">
              <a:latin typeface="Arial" charset="0"/>
              <a:ea typeface="MS PGothic" charset="0"/>
            </a:endParaRPr>
          </a:p>
          <a:p>
            <a:pPr lvl="1" eaLnBrk="1" hangingPunct="1">
              <a:buFont typeface="Arial" charset="0"/>
              <a:buNone/>
            </a:pPr>
            <a:endParaRPr lang="en-US" sz="2400" dirty="0" smtClean="0">
              <a:latin typeface="Arial" charset="0"/>
              <a:ea typeface="MS PGothic" charset="0"/>
            </a:endParaRPr>
          </a:p>
          <a:p>
            <a:pPr eaLnBrk="1" hangingPunct="1">
              <a:buFont typeface="Arial" charset="0"/>
              <a:buNone/>
            </a:pPr>
            <a:endParaRPr lang="en-US" sz="2400" b="1" i="1" dirty="0">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Chemical properties</a:t>
            </a:r>
            <a:endParaRPr lang="en-US" dirty="0"/>
          </a:p>
        </p:txBody>
      </p:sp>
      <p:pic>
        <p:nvPicPr>
          <p:cNvPr id="2" name="Picture Placeholder 1" descr="CNX_Chem_01_03_Rus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93" b="-993"/>
          <a:stretch>
            <a:fillRect/>
          </a:stretch>
        </p:blipFill>
        <p:spPr>
          <a:xfrm>
            <a:off x="457199" y="1466029"/>
            <a:ext cx="8062913" cy="3500071"/>
          </a:xfrm>
        </p:spPr>
      </p:pic>
      <p:sp>
        <p:nvSpPr>
          <p:cNvPr id="7" name="Text Placeholder 6"/>
          <p:cNvSpPr>
            <a:spLocks noGrp="1"/>
          </p:cNvSpPr>
          <p:nvPr>
            <p:ph type="body" sz="quarter" idx="14"/>
          </p:nvPr>
        </p:nvSpPr>
        <p:spPr>
          <a:xfrm>
            <a:off x="457200" y="5187625"/>
            <a:ext cx="8062912" cy="1166382"/>
          </a:xfrm>
        </p:spPr>
        <p:txBody>
          <a:bodyPr>
            <a:normAutofit/>
          </a:bodyPr>
          <a:lstStyle/>
          <a:p>
            <a:r>
              <a:rPr lang="en-US" sz="1600" dirty="0" smtClean="0">
                <a:solidFill>
                  <a:srgbClr val="6CB255"/>
                </a:solidFill>
              </a:rPr>
              <a:t>(a)</a:t>
            </a:r>
            <a:r>
              <a:rPr lang="en-US" sz="1600" dirty="0" smtClean="0"/>
              <a:t> One </a:t>
            </a:r>
            <a:r>
              <a:rPr lang="en-US" sz="1600" dirty="0"/>
              <a:t>of the chemical properties of iron is that it rusts; </a:t>
            </a:r>
            <a:r>
              <a:rPr lang="en-US" sz="1600" dirty="0" smtClean="0">
                <a:solidFill>
                  <a:srgbClr val="6CB255"/>
                </a:solidFill>
              </a:rPr>
              <a:t>(b)</a:t>
            </a:r>
            <a:r>
              <a:rPr lang="en-US" sz="1600" dirty="0" smtClean="0"/>
              <a:t> one </a:t>
            </a:r>
            <a:r>
              <a:rPr lang="en-US" sz="1600" dirty="0"/>
              <a:t>of the chemical properties of </a:t>
            </a:r>
            <a:r>
              <a:rPr lang="en-US" sz="1600" dirty="0" smtClean="0"/>
              <a:t>chromium is </a:t>
            </a:r>
            <a:r>
              <a:rPr lang="en-US" sz="1600" dirty="0"/>
              <a:t>that it does not. (credit a: modification of work by Tony </a:t>
            </a:r>
            <a:r>
              <a:rPr lang="en-US" sz="1600" dirty="0" err="1"/>
              <a:t>Hisgett</a:t>
            </a:r>
            <a:r>
              <a:rPr lang="en-US" sz="1600" dirty="0"/>
              <a:t>; credit b: modification of work by “</a:t>
            </a:r>
            <a:r>
              <a:rPr lang="en-US" sz="1600" dirty="0" err="1"/>
              <a:t>Atoma</a:t>
            </a:r>
            <a:r>
              <a:rPr lang="en-US" sz="1600" dirty="0"/>
              <a:t>”/</a:t>
            </a:r>
            <a:r>
              <a:rPr lang="en-US" sz="1600" dirty="0" smtClean="0"/>
              <a:t>Wikimedia Commons</a:t>
            </a:r>
            <a:r>
              <a:rPr lang="en-US" sz="1600" dirty="0"/>
              <a:t>)</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020377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Chemical changes</a:t>
            </a:r>
            <a:endParaRPr lang="en-US" dirty="0"/>
          </a:p>
        </p:txBody>
      </p:sp>
      <p:pic>
        <p:nvPicPr>
          <p:cNvPr id="2" name="Picture Placeholder 1" descr="CNX_Chem_01_03_ChemChang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1242" r="-51242"/>
          <a:stretch>
            <a:fillRect/>
          </a:stretch>
        </p:blipFill>
        <p:spPr>
          <a:xfrm>
            <a:off x="457199" y="1421206"/>
            <a:ext cx="8062913" cy="3500071"/>
          </a:xfrm>
        </p:spPr>
      </p:pic>
      <p:sp>
        <p:nvSpPr>
          <p:cNvPr id="7" name="Text Placeholder 6"/>
          <p:cNvSpPr>
            <a:spLocks noGrp="1"/>
          </p:cNvSpPr>
          <p:nvPr>
            <p:ph type="body" sz="quarter" idx="14"/>
          </p:nvPr>
        </p:nvSpPr>
        <p:spPr>
          <a:xfrm>
            <a:off x="457200" y="5142802"/>
            <a:ext cx="8062912" cy="1166382"/>
          </a:xfrm>
        </p:spPr>
        <p:txBody>
          <a:bodyPr>
            <a:noAutofit/>
          </a:bodyPr>
          <a:lstStyle/>
          <a:p>
            <a:r>
              <a:rPr lang="en-US" sz="1200" dirty="0" smtClean="0">
                <a:solidFill>
                  <a:srgbClr val="6CB255"/>
                </a:solidFill>
              </a:rPr>
              <a:t>(a) </a:t>
            </a:r>
            <a:r>
              <a:rPr lang="en-US" sz="1200" dirty="0" smtClean="0"/>
              <a:t>Copper </a:t>
            </a:r>
            <a:r>
              <a:rPr lang="en-US" sz="1200" dirty="0"/>
              <a:t>and nitric acid undergo a chemical change to form copper nitrate and brown, </a:t>
            </a:r>
            <a:r>
              <a:rPr lang="en-US" sz="1200" dirty="0" smtClean="0"/>
              <a:t>gaseous nitrogen </a:t>
            </a:r>
            <a:r>
              <a:rPr lang="en-US" sz="1200" dirty="0"/>
              <a:t>dioxide. </a:t>
            </a:r>
            <a:r>
              <a:rPr lang="en-US" sz="1200" dirty="0" smtClean="0">
                <a:solidFill>
                  <a:srgbClr val="6CB255"/>
                </a:solidFill>
              </a:rPr>
              <a:t>(b)</a:t>
            </a:r>
            <a:r>
              <a:rPr lang="en-US" sz="1200" dirty="0" smtClean="0"/>
              <a:t> During </a:t>
            </a:r>
            <a:r>
              <a:rPr lang="en-US" sz="1200" dirty="0"/>
              <a:t>the combustion of a match, cellulose in the match and oxygen from the air undergo </a:t>
            </a:r>
            <a:r>
              <a:rPr lang="en-US" sz="1200" dirty="0" smtClean="0"/>
              <a:t>a chemical </a:t>
            </a:r>
            <a:r>
              <a:rPr lang="en-US" sz="1200" dirty="0"/>
              <a:t>change to form carbon dioxide and water vapor. </a:t>
            </a:r>
            <a:r>
              <a:rPr lang="en-US" sz="1200" dirty="0" smtClean="0">
                <a:solidFill>
                  <a:srgbClr val="6CB255"/>
                </a:solidFill>
              </a:rPr>
              <a:t>(c)</a:t>
            </a:r>
            <a:r>
              <a:rPr lang="en-US" sz="1200" dirty="0" smtClean="0"/>
              <a:t> Cooking </a:t>
            </a:r>
            <a:r>
              <a:rPr lang="en-US" sz="1200" dirty="0"/>
              <a:t>red meat causes a number of </a:t>
            </a:r>
            <a:r>
              <a:rPr lang="en-US" sz="1200" dirty="0" smtClean="0"/>
              <a:t>chemical changes</a:t>
            </a:r>
            <a:r>
              <a:rPr lang="en-US" sz="1200" dirty="0"/>
              <a:t>, including the oxidation of iron in myoglobin that results in the familiar red-to-brown color change. </a:t>
            </a:r>
            <a:r>
              <a:rPr lang="en-US" sz="1200" dirty="0" smtClean="0">
                <a:solidFill>
                  <a:srgbClr val="6CB255"/>
                </a:solidFill>
              </a:rPr>
              <a:t>(d)</a:t>
            </a:r>
            <a:r>
              <a:rPr lang="en-US" sz="1200" dirty="0" smtClean="0"/>
              <a:t> A banana </a:t>
            </a:r>
            <a:r>
              <a:rPr lang="en-US" sz="1200" dirty="0"/>
              <a:t>turning brown is a chemical change as new, darker (and less tasty) substances form. (credit b: modification </a:t>
            </a:r>
            <a:r>
              <a:rPr lang="en-US" sz="1200" dirty="0" smtClean="0"/>
              <a:t>of work </a:t>
            </a:r>
            <a:r>
              <a:rPr lang="en-US" sz="1200" dirty="0"/>
              <a:t>by Jeff Turner; credit c: modification of work by Gloria </a:t>
            </a:r>
            <a:r>
              <a:rPr lang="en-US" sz="1200" dirty="0" err="1"/>
              <a:t>Cabada</a:t>
            </a:r>
            <a:r>
              <a:rPr lang="en-US" sz="1200" dirty="0"/>
              <a:t>-Leman; credit d: modification of work by </a:t>
            </a:r>
            <a:r>
              <a:rPr lang="en-US" sz="1200" dirty="0" smtClean="0"/>
              <a:t>Roberto </a:t>
            </a:r>
            <a:r>
              <a:rPr lang="pl-PL" sz="1200" dirty="0" err="1" smtClean="0"/>
              <a:t>Verzo</a:t>
            </a:r>
            <a:r>
              <a:rPr lang="pl-PL" sz="1200" dirty="0"/>
              <a:t>)</a:t>
            </a:r>
            <a:endParaRPr lang="en-US" sz="12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42485081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1671C6-EB59-404B-BDF6-B1732C9D1811}" type="slidenum">
              <a:rPr lang="en-US" sz="1400">
                <a:solidFill>
                  <a:srgbClr val="FFFFFF"/>
                </a:solidFill>
              </a:rPr>
              <a:pPr/>
              <a:t>34</a:t>
            </a:fld>
            <a:endParaRPr lang="en-US" sz="1400">
              <a:solidFill>
                <a:srgbClr val="FFFFFF"/>
              </a:solidFill>
            </a:endParaRPr>
          </a:p>
        </p:txBody>
      </p:sp>
      <p:pic>
        <p:nvPicPr>
          <p:cNvPr id="61443" name="Picture Placeholder 1" descr="CNX_Chem_01_03_HazDiamond.jpg"/>
          <p:cNvPicPr>
            <a:picLocks noChangeAspect="1"/>
          </p:cNvPicPr>
          <p:nvPr/>
        </p:nvPicPr>
        <p:blipFill>
          <a:blip r:embed="rId2">
            <a:extLst>
              <a:ext uri="{28A0092B-C50C-407E-A947-70E740481C1C}">
                <a14:useLocalDpi xmlns:a14="http://schemas.microsoft.com/office/drawing/2010/main" val="0"/>
              </a:ext>
            </a:extLst>
          </a:blip>
          <a:srcRect l="3960" r="3960"/>
          <a:stretch>
            <a:fillRect/>
          </a:stretch>
        </p:blipFill>
        <p:spPr bwMode="auto">
          <a:xfrm>
            <a:off x="467195" y="702967"/>
            <a:ext cx="7359734" cy="556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a:xfrm>
            <a:off x="3429000" y="5791200"/>
            <a:ext cx="5715000" cy="1066800"/>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smtClean="0"/>
              <a:t>The National Fire Protection Agency (NFPA) hazard diamond summarizes the major hazards of a chemical substance.</a:t>
            </a:r>
            <a:endParaRPr lang="en-US" sz="1600" dirty="0"/>
          </a:p>
        </p:txBody>
      </p:sp>
      <p:pic>
        <p:nvPicPr>
          <p:cNvPr id="5" name="Picture 4"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754534" y="685800"/>
            <a:ext cx="7696200" cy="508000"/>
          </a:xfrm>
        </p:spPr>
        <p:txBody>
          <a:bodyPr wrap="square" numCol="1" anchorCtr="0" compatLnSpc="1">
            <a:prstTxWarp prst="textNoShape">
              <a:avLst/>
            </a:prstTxWarp>
            <a:noAutofit/>
          </a:bodyPr>
          <a:lstStyle/>
          <a:p>
            <a:pPr eaLnBrk="1" hangingPunct="1">
              <a:defRPr/>
            </a:pPr>
            <a:r>
              <a:rPr lang="en-US" sz="2800" b="1" dirty="0">
                <a:solidFill>
                  <a:srgbClr val="000090"/>
                </a:solidFill>
                <a:ea typeface="ＭＳ Ｐゴシック" charset="-128"/>
                <a:cs typeface="ＭＳ Ｐゴシック" charset="-128"/>
              </a:rPr>
              <a:t>Extensive Properties</a:t>
            </a:r>
            <a:r>
              <a:rPr lang="en-US" sz="2800" b="1" dirty="0" smtClean="0">
                <a:solidFill>
                  <a:srgbClr val="000090"/>
                </a:solidFill>
                <a:ea typeface="ＭＳ Ｐゴシック" charset="-128"/>
                <a:cs typeface="ＭＳ Ｐゴシック" charset="-128"/>
              </a:rPr>
              <a:t> and Intensive </a:t>
            </a:r>
            <a:r>
              <a:rPr lang="en-US" sz="2800" b="1" dirty="0">
                <a:solidFill>
                  <a:srgbClr val="000090"/>
                </a:solidFill>
                <a:ea typeface="ＭＳ Ｐゴシック" charset="-128"/>
                <a:cs typeface="ＭＳ Ｐゴシック" charset="-128"/>
              </a:rPr>
              <a:t>Properties</a:t>
            </a:r>
          </a:p>
        </p:txBody>
      </p:sp>
      <p:sp>
        <p:nvSpPr>
          <p:cNvPr id="62467" name="Rectangle 3"/>
          <p:cNvSpPr>
            <a:spLocks noGrp="1" noChangeArrowheads="1"/>
          </p:cNvSpPr>
          <p:nvPr>
            <p:ph idx="1"/>
          </p:nvPr>
        </p:nvSpPr>
        <p:spPr>
          <a:xfrm>
            <a:off x="685800" y="1658469"/>
            <a:ext cx="7643813" cy="4392613"/>
          </a:xfrm>
        </p:spPr>
        <p:txBody>
          <a:bodyPr>
            <a:normAutofit/>
          </a:bodyPr>
          <a:lstStyle/>
          <a:p>
            <a:pPr eaLnBrk="1" hangingPunct="1"/>
            <a:r>
              <a:rPr lang="en-US" sz="2800" b="1" dirty="0">
                <a:latin typeface="Arial" charset="0"/>
                <a:ea typeface="MS PGothic" charset="0"/>
              </a:rPr>
              <a:t>Extensive </a:t>
            </a:r>
            <a:r>
              <a:rPr lang="en-US" sz="2800" b="1" dirty="0" smtClean="0">
                <a:latin typeface="Arial" charset="0"/>
                <a:ea typeface="MS PGothic" charset="0"/>
              </a:rPr>
              <a:t>property</a:t>
            </a:r>
          </a:p>
          <a:p>
            <a:pPr lvl="1" eaLnBrk="1" hangingPunct="1"/>
            <a:r>
              <a:rPr lang="en-US" sz="2400" dirty="0" smtClean="0">
                <a:latin typeface="Arial" charset="0"/>
                <a:ea typeface="MS PGothic" charset="0"/>
              </a:rPr>
              <a:t>Depends </a:t>
            </a:r>
            <a:r>
              <a:rPr lang="en-US" sz="2400" dirty="0">
                <a:latin typeface="Arial" charset="0"/>
                <a:ea typeface="MS PGothic" charset="0"/>
              </a:rPr>
              <a:t>on the amount of matter</a:t>
            </a:r>
            <a:r>
              <a:rPr lang="en-US" sz="2400" dirty="0" smtClean="0">
                <a:latin typeface="Arial" charset="0"/>
                <a:ea typeface="MS PGothic" charset="0"/>
              </a:rPr>
              <a:t> present. </a:t>
            </a:r>
          </a:p>
          <a:p>
            <a:pPr lvl="1" eaLnBrk="1" hangingPunct="1"/>
            <a:r>
              <a:rPr lang="en-US" sz="2400" dirty="0">
                <a:latin typeface="Arial" charset="0"/>
                <a:ea typeface="MS PGothic" charset="0"/>
              </a:rPr>
              <a:t>Examples: mass, </a:t>
            </a:r>
            <a:r>
              <a:rPr lang="en-US" sz="2400" dirty="0" smtClean="0">
                <a:latin typeface="Arial" charset="0"/>
                <a:ea typeface="MS PGothic" charset="0"/>
              </a:rPr>
              <a:t>volume, heat</a:t>
            </a:r>
          </a:p>
          <a:p>
            <a:pPr lvl="1" eaLnBrk="1" hangingPunct="1">
              <a:buNone/>
            </a:pPr>
            <a:endParaRPr lang="en-US" sz="2400" b="1" dirty="0" smtClean="0">
              <a:latin typeface="Arial" charset="0"/>
              <a:ea typeface="MS PGothic" charset="0"/>
            </a:endParaRPr>
          </a:p>
          <a:p>
            <a:pPr lvl="1" eaLnBrk="1" hangingPunct="1">
              <a:buFontTx/>
              <a:buNone/>
            </a:pPr>
            <a:endParaRPr lang="en-US" dirty="0" smtClean="0">
              <a:latin typeface="Arial" charset="0"/>
              <a:ea typeface="MS PGothic" charset="0"/>
            </a:endParaRPr>
          </a:p>
          <a:p>
            <a:pPr eaLnBrk="1" hangingPunct="1"/>
            <a:r>
              <a:rPr lang="en-US" sz="2800" b="1" dirty="0">
                <a:latin typeface="Arial" charset="0"/>
                <a:ea typeface="MS PGothic" charset="0"/>
              </a:rPr>
              <a:t>Intensive </a:t>
            </a:r>
            <a:r>
              <a:rPr lang="en-US" sz="2800" b="1" dirty="0" smtClean="0">
                <a:latin typeface="Arial" charset="0"/>
                <a:ea typeface="MS PGothic" charset="0"/>
              </a:rPr>
              <a:t>property</a:t>
            </a:r>
          </a:p>
          <a:p>
            <a:pPr lvl="1" eaLnBrk="1" hangingPunct="1"/>
            <a:r>
              <a:rPr lang="en-US" sz="2400" dirty="0" smtClean="0">
                <a:latin typeface="Arial" charset="0"/>
                <a:ea typeface="MS PGothic" charset="0"/>
              </a:rPr>
              <a:t>Does </a:t>
            </a:r>
            <a:r>
              <a:rPr lang="en-US" sz="2400" dirty="0">
                <a:latin typeface="Arial" charset="0"/>
                <a:ea typeface="MS PGothic" charset="0"/>
              </a:rPr>
              <a:t>not depend on the amount of </a:t>
            </a:r>
            <a:r>
              <a:rPr lang="en-US" sz="2400" dirty="0" smtClean="0">
                <a:latin typeface="Arial" charset="0"/>
                <a:ea typeface="MS PGothic" charset="0"/>
              </a:rPr>
              <a:t>matter present. </a:t>
            </a:r>
          </a:p>
          <a:p>
            <a:pPr lvl="1" eaLnBrk="1" hangingPunct="1"/>
            <a:r>
              <a:rPr lang="en-US" sz="2400" dirty="0" smtClean="0">
                <a:latin typeface="Arial" charset="0"/>
                <a:ea typeface="MS PGothic" charset="0"/>
              </a:rPr>
              <a:t>Examples: density, temperature</a:t>
            </a:r>
            <a:endParaRPr lang="en-US" sz="2400" b="1" dirty="0" smtClean="0">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Periodic table of the elements</a:t>
            </a:r>
            <a:endParaRPr lang="en-US" dirty="0"/>
          </a:p>
        </p:txBody>
      </p:sp>
      <p:pic>
        <p:nvPicPr>
          <p:cNvPr id="2" name="Picture Placeholder 1" descr="CNX_Chem_01_03_PeriodicPU.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28" r="-2382"/>
          <a:stretch>
            <a:fillRect/>
          </a:stretch>
        </p:blipFill>
        <p:spPr>
          <a:xfrm>
            <a:off x="1553882" y="1122386"/>
            <a:ext cx="5755276" cy="4316200"/>
          </a:xfrm>
        </p:spPr>
      </p:pic>
      <p:sp>
        <p:nvSpPr>
          <p:cNvPr id="7" name="Text Placeholder 6"/>
          <p:cNvSpPr>
            <a:spLocks noGrp="1"/>
          </p:cNvSpPr>
          <p:nvPr>
            <p:ph type="body" sz="quarter" idx="14"/>
          </p:nvPr>
        </p:nvSpPr>
        <p:spPr>
          <a:xfrm>
            <a:off x="457200" y="5647760"/>
            <a:ext cx="8062912" cy="1166382"/>
          </a:xfrm>
        </p:spPr>
        <p:txBody>
          <a:bodyPr>
            <a:normAutofit/>
          </a:bodyPr>
          <a:lstStyle/>
          <a:p>
            <a:r>
              <a:rPr lang="en-US" sz="1600" dirty="0"/>
              <a:t>The periodic table shows how elements may be grouped according to certain similar properties. </a:t>
            </a:r>
            <a:r>
              <a:rPr lang="en-US" sz="1600" dirty="0" smtClean="0"/>
              <a:t>Note the </a:t>
            </a:r>
            <a:r>
              <a:rPr lang="en-US" sz="1600" dirty="0"/>
              <a:t>background color denotes whether an element is a metal</a:t>
            </a:r>
            <a:r>
              <a:rPr lang="en-US" sz="1600" dirty="0" smtClean="0"/>
              <a:t>, metalloid</a:t>
            </a:r>
            <a:r>
              <a:rPr lang="en-US" sz="1600" dirty="0"/>
              <a:t>, or nonmetal, whereas the element </a:t>
            </a:r>
            <a:r>
              <a:rPr lang="en-US" sz="1600" dirty="0" smtClean="0"/>
              <a:t>symbol color </a:t>
            </a:r>
            <a:r>
              <a:rPr lang="en-US" sz="1600" dirty="0"/>
              <a:t>indicates whether it is a solid, liquid, or gas.</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5115308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76836" y="461682"/>
            <a:ext cx="6553200" cy="508000"/>
          </a:xfrm>
        </p:spPr>
        <p:txBody>
          <a:bodyPr wrap="square" numCol="1" anchorCtr="0" compatLnSpc="1">
            <a:prstTxWarp prst="textNoShape">
              <a:avLst/>
            </a:prstTxWarp>
            <a:noAutofit/>
          </a:bodyPr>
          <a:lstStyle/>
          <a:p>
            <a:pPr eaLnBrk="1" hangingPunct="1">
              <a:defRPr/>
            </a:pPr>
            <a:r>
              <a:rPr lang="en-US" sz="3200" b="1" dirty="0" smtClean="0">
                <a:solidFill>
                  <a:srgbClr val="800000"/>
                </a:solidFill>
                <a:cs typeface="MS PGothic" pitchFamily="34" charset="-128"/>
              </a:rPr>
              <a:t>1.4 Measurements</a:t>
            </a:r>
            <a:endParaRPr lang="en-US" sz="3200" b="1" dirty="0">
              <a:solidFill>
                <a:srgbClr val="800000"/>
              </a:solidFill>
              <a:cs typeface="MS PGothic" pitchFamily="34" charset="-128"/>
            </a:endParaRPr>
          </a:p>
        </p:txBody>
      </p:sp>
      <p:sp>
        <p:nvSpPr>
          <p:cNvPr id="63491" name="Rectangle 3"/>
          <p:cNvSpPr>
            <a:spLocks noGrp="1" noChangeArrowheads="1"/>
          </p:cNvSpPr>
          <p:nvPr>
            <p:ph idx="1"/>
          </p:nvPr>
        </p:nvSpPr>
        <p:spPr>
          <a:xfrm>
            <a:off x="304800" y="1389531"/>
            <a:ext cx="8686800" cy="5105400"/>
          </a:xfrm>
        </p:spPr>
        <p:txBody>
          <a:bodyPr>
            <a:normAutofit/>
          </a:bodyPr>
          <a:lstStyle/>
          <a:p>
            <a:pPr eaLnBrk="1" hangingPunct="1">
              <a:lnSpc>
                <a:spcPct val="90000"/>
              </a:lnSpc>
              <a:buClrTx/>
              <a:buFont typeface="Arial"/>
              <a:buChar char="•"/>
            </a:pPr>
            <a:r>
              <a:rPr lang="en-US" sz="2400" dirty="0" smtClean="0">
                <a:latin typeface="Arial" charset="0"/>
                <a:ea typeface="MS PGothic" charset="0"/>
              </a:rPr>
              <a:t> Measurements provide the information that is the basis of most of the hypotheses, theories, and laws in chemistry. </a:t>
            </a:r>
          </a:p>
          <a:p>
            <a:pPr eaLnBrk="1" hangingPunct="1">
              <a:lnSpc>
                <a:spcPct val="90000"/>
              </a:lnSpc>
              <a:buClrTx/>
              <a:buFont typeface="Arial"/>
              <a:buChar char="•"/>
            </a:pPr>
            <a:endParaRPr lang="en-US" sz="2400" dirty="0" smtClean="0">
              <a:latin typeface="Arial" charset="0"/>
              <a:ea typeface="MS PGothic" charset="0"/>
            </a:endParaRPr>
          </a:p>
          <a:p>
            <a:pPr eaLnBrk="1" hangingPunct="1">
              <a:lnSpc>
                <a:spcPct val="90000"/>
              </a:lnSpc>
              <a:buClrTx/>
              <a:buFont typeface="Arial"/>
              <a:buChar char="•"/>
            </a:pPr>
            <a:r>
              <a:rPr lang="en-US" sz="2400" dirty="0" smtClean="0">
                <a:latin typeface="Arial" charset="0"/>
                <a:ea typeface="MS PGothic" charset="0"/>
              </a:rPr>
              <a:t> Every </a:t>
            </a:r>
            <a:r>
              <a:rPr lang="en-US" sz="2400" dirty="0">
                <a:latin typeface="Arial" charset="0"/>
                <a:ea typeface="MS PGothic" charset="0"/>
              </a:rPr>
              <a:t>Measurement provides three kinds of information:</a:t>
            </a:r>
          </a:p>
          <a:p>
            <a:pPr eaLnBrk="1" hangingPunct="1">
              <a:lnSpc>
                <a:spcPct val="90000"/>
              </a:lnSpc>
              <a:buFont typeface="Arial" charset="0"/>
              <a:buNone/>
            </a:pPr>
            <a:endParaRPr lang="en-US" sz="2600" dirty="0">
              <a:latin typeface="Arial" charset="0"/>
              <a:ea typeface="MS PGothic" charset="0"/>
            </a:endParaRPr>
          </a:p>
          <a:p>
            <a:pPr eaLnBrk="1" hangingPunct="1">
              <a:lnSpc>
                <a:spcPct val="90000"/>
              </a:lnSpc>
              <a:buFont typeface="Arial" charset="0"/>
              <a:buNone/>
            </a:pPr>
            <a:r>
              <a:rPr lang="en-US" sz="2400" dirty="0">
                <a:latin typeface="Arial" charset="0"/>
                <a:ea typeface="MS PGothic" charset="0"/>
              </a:rPr>
              <a:t>1) The size or magnitude of the measurement - </a:t>
            </a:r>
            <a:r>
              <a:rPr lang="en-US" sz="2400" b="1" dirty="0">
                <a:solidFill>
                  <a:srgbClr val="0000FF"/>
                </a:solidFill>
                <a:latin typeface="Arial" charset="0"/>
                <a:ea typeface="MS PGothic" charset="0"/>
              </a:rPr>
              <a:t>A </a:t>
            </a:r>
            <a:r>
              <a:rPr lang="en-US" sz="2400" b="1" dirty="0" smtClean="0">
                <a:solidFill>
                  <a:srgbClr val="0000FF"/>
                </a:solidFill>
                <a:latin typeface="Arial" charset="0"/>
                <a:ea typeface="MS PGothic" charset="0"/>
              </a:rPr>
              <a:t>Number </a:t>
            </a:r>
          </a:p>
          <a:p>
            <a:pPr eaLnBrk="1" hangingPunct="1">
              <a:lnSpc>
                <a:spcPct val="90000"/>
              </a:lnSpc>
              <a:buFont typeface="Arial" charset="0"/>
              <a:buNone/>
            </a:pPr>
            <a:endParaRPr lang="en-US" sz="2400" b="1" dirty="0">
              <a:latin typeface="Arial" charset="0"/>
              <a:ea typeface="MS PGothic" charset="0"/>
            </a:endParaRPr>
          </a:p>
          <a:p>
            <a:pPr eaLnBrk="1" hangingPunct="1">
              <a:lnSpc>
                <a:spcPct val="90000"/>
              </a:lnSpc>
              <a:buFont typeface="Arial" charset="0"/>
              <a:buNone/>
            </a:pPr>
            <a:r>
              <a:rPr lang="en-US" sz="2400" dirty="0">
                <a:latin typeface="Arial" charset="0"/>
                <a:ea typeface="MS PGothic" charset="0"/>
              </a:rPr>
              <a:t>2) A standard of comparison for the measurement - </a:t>
            </a:r>
            <a:r>
              <a:rPr lang="en-US" sz="2400" b="1" dirty="0">
                <a:solidFill>
                  <a:srgbClr val="FF0000"/>
                </a:solidFill>
                <a:latin typeface="Arial" charset="0"/>
                <a:ea typeface="MS PGothic" charset="0"/>
              </a:rPr>
              <a:t>A Unit</a:t>
            </a:r>
          </a:p>
          <a:p>
            <a:pPr eaLnBrk="1" hangingPunct="1">
              <a:lnSpc>
                <a:spcPct val="90000"/>
              </a:lnSpc>
              <a:buFont typeface="Arial" charset="0"/>
              <a:buNone/>
            </a:pPr>
            <a:endParaRPr lang="en-US" sz="2400" b="1" dirty="0">
              <a:latin typeface="Arial" charset="0"/>
              <a:ea typeface="MS PGothic" charset="0"/>
            </a:endParaRPr>
          </a:p>
          <a:p>
            <a:pPr eaLnBrk="1" hangingPunct="1">
              <a:lnSpc>
                <a:spcPct val="90000"/>
              </a:lnSpc>
              <a:buFont typeface="Arial" charset="0"/>
              <a:buNone/>
            </a:pPr>
            <a:r>
              <a:rPr lang="en-US" sz="2400" dirty="0">
                <a:latin typeface="Arial" charset="0"/>
                <a:ea typeface="MS PGothic" charset="0"/>
              </a:rPr>
              <a:t>3) An indication of the uncertainty of the measurement.</a:t>
            </a:r>
          </a:p>
          <a:p>
            <a:pPr eaLnBrk="1" hangingPunct="1">
              <a:lnSpc>
                <a:spcPct val="90000"/>
              </a:lnSpc>
              <a:buFont typeface="Arial" charset="0"/>
              <a:buNone/>
            </a:pPr>
            <a:endParaRPr lang="en-US" dirty="0">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23259" y="186767"/>
            <a:ext cx="8229600" cy="990600"/>
          </a:xfrm>
        </p:spPr>
        <p:txBody>
          <a:bodyPr wrap="square" numCol="1" anchorCtr="0" compatLnSpc="1">
            <a:prstTxWarp prst="textNoShape">
              <a:avLst/>
            </a:prstTxWarp>
            <a:normAutofit/>
          </a:bodyPr>
          <a:lstStyle/>
          <a:p>
            <a:pPr eaLnBrk="1" hangingPunct="1">
              <a:defRPr/>
            </a:pPr>
            <a:r>
              <a:rPr lang="en-US" sz="3200" b="1" dirty="0">
                <a:solidFill>
                  <a:srgbClr val="FF0000"/>
                </a:solidFill>
                <a:ea typeface="ＭＳ Ｐゴシック" charset="0"/>
                <a:cs typeface="ＭＳ Ｐゴシック" charset="0"/>
              </a:rPr>
              <a:t>Units</a:t>
            </a:r>
          </a:p>
        </p:txBody>
      </p:sp>
      <p:sp>
        <p:nvSpPr>
          <p:cNvPr id="64515" name="Rectangle 3"/>
          <p:cNvSpPr>
            <a:spLocks noGrp="1" noChangeArrowheads="1"/>
          </p:cNvSpPr>
          <p:nvPr>
            <p:ph idx="1"/>
          </p:nvPr>
        </p:nvSpPr>
        <p:spPr>
          <a:xfrm>
            <a:off x="381000" y="1524000"/>
            <a:ext cx="8610600" cy="4876800"/>
          </a:xfrm>
        </p:spPr>
        <p:txBody>
          <a:bodyPr>
            <a:normAutofit/>
          </a:bodyPr>
          <a:lstStyle/>
          <a:p>
            <a:pPr eaLnBrk="1" hangingPunct="1">
              <a:buClrTx/>
              <a:buFont typeface="Arial"/>
              <a:buChar char="•"/>
            </a:pPr>
            <a:r>
              <a:rPr lang="en-US" sz="2800" b="1" dirty="0" smtClean="0">
                <a:latin typeface="Arial" charset="0"/>
                <a:ea typeface="MS PGothic" charset="0"/>
              </a:rPr>
              <a:t> Without units a number can be meaningless or confusing!</a:t>
            </a:r>
          </a:p>
          <a:p>
            <a:pPr eaLnBrk="1" hangingPunct="1">
              <a:buClrTx/>
              <a:buFont typeface="Arial"/>
              <a:buChar char="•"/>
            </a:pPr>
            <a:endParaRPr lang="en-US" sz="2800" b="1" dirty="0" smtClean="0">
              <a:latin typeface="Arial" charset="0"/>
              <a:ea typeface="MS PGothic" charset="0"/>
            </a:endParaRPr>
          </a:p>
          <a:p>
            <a:pPr eaLnBrk="1" hangingPunct="1">
              <a:buClrTx/>
              <a:buFont typeface="Arial"/>
              <a:buChar char="•"/>
            </a:pPr>
            <a:r>
              <a:rPr lang="en-US" sz="2800" b="1" dirty="0" smtClean="0">
                <a:latin typeface="Arial" charset="0"/>
                <a:ea typeface="MS PGothic" charset="0"/>
              </a:rPr>
              <a:t> In chemistry </a:t>
            </a:r>
            <a:r>
              <a:rPr lang="en-US" sz="2800" b="1" dirty="0">
                <a:latin typeface="Arial" charset="0"/>
                <a:ea typeface="MS PGothic" charset="0"/>
              </a:rPr>
              <a:t>we use an updated</a:t>
            </a:r>
            <a:r>
              <a:rPr lang="en-US" sz="2800" b="1" dirty="0" smtClean="0">
                <a:latin typeface="Arial" charset="0"/>
                <a:ea typeface="MS PGothic" charset="0"/>
              </a:rPr>
              <a:t> version </a:t>
            </a:r>
            <a:r>
              <a:rPr lang="en-US" sz="2800" b="1" dirty="0">
                <a:latin typeface="Arial" charset="0"/>
                <a:ea typeface="MS PGothic" charset="0"/>
              </a:rPr>
              <a:t>of the metric system known as the</a:t>
            </a:r>
            <a:r>
              <a:rPr lang="en-US" sz="2800" b="1" dirty="0" smtClean="0">
                <a:latin typeface="Arial" charset="0"/>
                <a:ea typeface="MS PGothic" charset="0"/>
              </a:rPr>
              <a:t> </a:t>
            </a:r>
            <a:r>
              <a:rPr lang="en-US" sz="2800" b="1" dirty="0" smtClean="0">
                <a:solidFill>
                  <a:srgbClr val="0000FF"/>
                </a:solidFill>
                <a:latin typeface="Arial" charset="0"/>
                <a:ea typeface="MS PGothic" charset="0"/>
              </a:rPr>
              <a:t>International System of Units or SI Units.  </a:t>
            </a:r>
          </a:p>
          <a:p>
            <a:pPr lvl="1">
              <a:buClrTx/>
              <a:buFont typeface="Arial"/>
              <a:buChar char="•"/>
            </a:pPr>
            <a:r>
              <a:rPr lang="en-US" sz="2400" b="1" dirty="0" smtClean="0">
                <a:solidFill>
                  <a:schemeClr val="tx1"/>
                </a:solidFill>
                <a:latin typeface="Arial" charset="0"/>
                <a:ea typeface="MS PGothic" charset="0"/>
              </a:rPr>
              <a:t> Used since 1964</a:t>
            </a:r>
          </a:p>
          <a:p>
            <a:pPr eaLnBrk="1" hangingPunct="1">
              <a:buFont typeface="Arial" charset="0"/>
              <a:buNone/>
            </a:pPr>
            <a:endParaRPr lang="en-US" b="1" dirty="0">
              <a:solidFill>
                <a:srgbClr val="292934"/>
              </a:solidFill>
              <a:latin typeface="Arial" charset="0"/>
              <a:ea typeface="MS PGothic" charset="0"/>
            </a:endParaRP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146420"/>
            <a:ext cx="8229600" cy="990600"/>
          </a:xfrm>
        </p:spPr>
        <p:txBody>
          <a:bodyPr wrap="square" numCol="1" anchorCtr="0" compatLnSpc="1">
            <a:prstTxWarp prst="textNoShape">
              <a:avLst/>
            </a:prstTxWarp>
            <a:normAutofit/>
          </a:bodyPr>
          <a:lstStyle/>
          <a:p>
            <a:pPr eaLnBrk="1" hangingPunct="1">
              <a:defRPr/>
            </a:pPr>
            <a:r>
              <a:rPr lang="en-US" sz="3200" b="1" dirty="0">
                <a:solidFill>
                  <a:srgbClr val="0000FF"/>
                </a:solidFill>
                <a:ea typeface="ＭＳ Ｐゴシック" charset="0"/>
                <a:cs typeface="ＭＳ Ｐゴシック" charset="0"/>
              </a:rPr>
              <a:t>SI Base Units</a:t>
            </a:r>
          </a:p>
        </p:txBody>
      </p:sp>
      <p:sp>
        <p:nvSpPr>
          <p:cNvPr id="66563" name="Rectangle 3"/>
          <p:cNvSpPr>
            <a:spLocks noGrp="1" noChangeArrowheads="1"/>
          </p:cNvSpPr>
          <p:nvPr>
            <p:ph idx="1"/>
          </p:nvPr>
        </p:nvSpPr>
        <p:spPr>
          <a:xfrm>
            <a:off x="228600" y="990600"/>
            <a:ext cx="8229600" cy="4876800"/>
          </a:xfrm>
        </p:spPr>
        <p:txBody>
          <a:bodyPr/>
          <a:lstStyle/>
          <a:p>
            <a:pPr marL="273050" lvl="1" indent="0" eaLnBrk="1" hangingPunct="1">
              <a:buFont typeface="Arial" charset="0"/>
              <a:buNone/>
            </a:pPr>
            <a:endParaRPr lang="en-US" sz="2400" b="1">
              <a:solidFill>
                <a:srgbClr val="292934"/>
              </a:solidFill>
              <a:latin typeface="Arial" charset="0"/>
              <a:ea typeface="MS PGothic" charset="0"/>
            </a:endParaRPr>
          </a:p>
          <a:p>
            <a:pPr marL="0" indent="0" eaLnBrk="1" hangingPunct="1">
              <a:buFont typeface="Arial" charset="0"/>
              <a:buNone/>
            </a:pPr>
            <a:endParaRPr lang="en-US" b="1">
              <a:solidFill>
                <a:srgbClr val="292934"/>
              </a:solidFill>
              <a:latin typeface="Arial" charset="0"/>
              <a:ea typeface="MS PGothic" charset="0"/>
            </a:endParaRPr>
          </a:p>
        </p:txBody>
      </p:sp>
      <p:graphicFrame>
        <p:nvGraphicFramePr>
          <p:cNvPr id="2" name="Table 1"/>
          <p:cNvGraphicFramePr>
            <a:graphicFrameLocks noGrp="1"/>
          </p:cNvGraphicFramePr>
          <p:nvPr/>
        </p:nvGraphicFramePr>
        <p:xfrm>
          <a:off x="381000" y="1066800"/>
          <a:ext cx="6400800" cy="5120816"/>
        </p:xfrm>
        <a:graphic>
          <a:graphicData uri="http://schemas.openxmlformats.org/drawingml/2006/table">
            <a:tbl>
              <a:tblPr/>
              <a:tblGrid>
                <a:gridCol w="2032000"/>
                <a:gridCol w="2032000"/>
                <a:gridCol w="2336800"/>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MS PGothic" charset="0"/>
                          <a:cs typeface="MS PGothic" charset="0"/>
                        </a:rPr>
                        <a:t>Property</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MS PGothic" charset="0"/>
                          <a:cs typeface="MS PGothic" charset="0"/>
                        </a:rPr>
                        <a:t>Name of Unit</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MS PGothic" charset="0"/>
                          <a:cs typeface="MS PGothic" charset="0"/>
                        </a:rPr>
                        <a:t>Symbol of Unit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Length</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meter</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m</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Mass</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kilogram</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kg</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Time</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second</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s</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Temperature</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kelvin</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K</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MS PGothic" charset="0"/>
                          <a:cs typeface="MS PGothic" charset="0"/>
                        </a:rPr>
                        <a:t>Electric current</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MS PGothic" charset="0"/>
                          <a:cs typeface="MS PGothic" charset="0"/>
                        </a:rPr>
                        <a:t>ampere</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MS PGothic" charset="0"/>
                          <a:cs typeface="MS PGothic" charset="0"/>
                        </a:rPr>
                        <a:t>A</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MS PGothic" charset="0"/>
                          <a:cs typeface="MS PGothic" charset="0"/>
                        </a:rPr>
                        <a:t>Amount of substance</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mole</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MS PGothic" charset="0"/>
                          <a:cs typeface="MS PGothic" charset="0"/>
                        </a:rPr>
                        <a:t>mol</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Luminous Intensity </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MS PGothic" charset="0"/>
                          <a:cs typeface="MS PGothic" charset="0"/>
                        </a:rPr>
                        <a:t>candela</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charset="0"/>
                          <a:ea typeface="MS PGothic" charset="0"/>
                          <a:cs typeface="MS PGothic" charset="0"/>
                        </a:rPr>
                        <a:t>cd</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499236" y="1426"/>
            <a:ext cx="8229600" cy="990600"/>
          </a:xfrm>
        </p:spPr>
        <p:txBody>
          <a:bodyPr wrap="square" numCol="1" anchorCtr="0" compatLnSpc="1">
            <a:prstTxWarp prst="textNoShape">
              <a:avLst/>
            </a:prstTxWarp>
          </a:bodyPr>
          <a:lstStyle/>
          <a:p>
            <a:pPr eaLnBrk="1" hangingPunct="1">
              <a:defRPr/>
            </a:pPr>
            <a:r>
              <a:rPr lang="en-US" b="1" dirty="0">
                <a:solidFill>
                  <a:srgbClr val="000090"/>
                </a:solidFill>
                <a:ea typeface="ＭＳ Ｐゴシック" charset="0"/>
                <a:cs typeface="ＭＳ Ｐゴシック" charset="0"/>
              </a:rPr>
              <a:t>Chemistry the Central Science</a:t>
            </a:r>
          </a:p>
        </p:txBody>
      </p:sp>
      <p:sp>
        <p:nvSpPr>
          <p:cNvPr id="22531" name="Rectangle 3"/>
          <p:cNvSpPr>
            <a:spLocks noGrp="1" noChangeArrowheads="1"/>
          </p:cNvSpPr>
          <p:nvPr>
            <p:ph idx="1"/>
          </p:nvPr>
        </p:nvSpPr>
        <p:spPr>
          <a:xfrm>
            <a:off x="504204" y="1295400"/>
            <a:ext cx="8382000" cy="5334000"/>
          </a:xfrm>
        </p:spPr>
        <p:txBody>
          <a:bodyPr/>
          <a:lstStyle/>
          <a:p>
            <a:pPr eaLnBrk="1" hangingPunct="1">
              <a:buClrTx/>
              <a:buFont typeface="Arial"/>
              <a:buChar char="•"/>
            </a:pPr>
            <a:r>
              <a:rPr lang="en-US" sz="2800" dirty="0" smtClean="0">
                <a:latin typeface="Arial" charset="0"/>
                <a:ea typeface="MS PGothic" charset="0"/>
              </a:rPr>
              <a:t> Chemistry is interconnected to a vast array of other STEM </a:t>
            </a:r>
            <a:r>
              <a:rPr lang="en-US" sz="2800" dirty="0">
                <a:latin typeface="Arial" charset="0"/>
                <a:ea typeface="MS PGothic" charset="0"/>
              </a:rPr>
              <a:t>disciplines.</a:t>
            </a:r>
            <a:r>
              <a:rPr lang="en-US" sz="2800" dirty="0" smtClean="0">
                <a:latin typeface="Arial" charset="0"/>
                <a:ea typeface="MS PGothic" charset="0"/>
              </a:rPr>
              <a:t> </a:t>
            </a:r>
          </a:p>
          <a:p>
            <a:pPr eaLnBrk="1" hangingPunct="1">
              <a:buClrTx/>
              <a:buFont typeface="Arial"/>
              <a:buChar char="•"/>
            </a:pPr>
            <a:endParaRPr lang="en-US" sz="2800" dirty="0" smtClean="0">
              <a:latin typeface="Arial" charset="0"/>
              <a:ea typeface="MS PGothic" charset="0"/>
            </a:endParaRPr>
          </a:p>
          <a:p>
            <a:pPr eaLnBrk="1" hangingPunct="1">
              <a:buClrTx/>
              <a:buFont typeface="Arial"/>
              <a:buChar char="•"/>
            </a:pPr>
            <a:r>
              <a:rPr lang="en-US" sz="2800" dirty="0">
                <a:latin typeface="Arial" charset="0"/>
                <a:ea typeface="MS PGothic" charset="0"/>
              </a:rPr>
              <a:t>		</a:t>
            </a:r>
          </a:p>
        </p:txBody>
      </p:sp>
      <p:pic>
        <p:nvPicPr>
          <p:cNvPr id="22532" name="Picture Placeholder 1" descr="CNX_Chem_01_01_ChemWeb.jpg"/>
          <p:cNvPicPr>
            <a:picLocks noChangeAspect="1"/>
          </p:cNvPicPr>
          <p:nvPr/>
        </p:nvPicPr>
        <p:blipFill>
          <a:blip r:embed="rId3">
            <a:extLst>
              <a:ext uri="{28A0092B-C50C-407E-A947-70E740481C1C}">
                <a14:useLocalDpi xmlns:a14="http://schemas.microsoft.com/office/drawing/2010/main" val="0"/>
              </a:ext>
            </a:extLst>
          </a:blip>
          <a:srcRect t="-29" b="-29"/>
          <a:stretch>
            <a:fillRect/>
          </a:stretch>
        </p:blipFill>
        <p:spPr bwMode="auto">
          <a:xfrm>
            <a:off x="304800" y="2574775"/>
            <a:ext cx="84264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OSX-Stacked-TM-RGB-300dpi-20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624541" y="68734"/>
            <a:ext cx="8229600" cy="990600"/>
          </a:xfrm>
        </p:spPr>
        <p:txBody>
          <a:bodyPr wrap="square" numCol="1" anchorCtr="0" compatLnSpc="1">
            <a:prstTxWarp prst="textNoShape">
              <a:avLst/>
            </a:prstTxWarp>
          </a:bodyPr>
          <a:lstStyle/>
          <a:p>
            <a:pPr eaLnBrk="1" hangingPunct="1">
              <a:defRPr/>
            </a:pPr>
            <a:r>
              <a:rPr lang="en-US" sz="3200" b="1" dirty="0" smtClean="0">
                <a:solidFill>
                  <a:srgbClr val="000090"/>
                </a:solidFill>
                <a:ea typeface="ＭＳ Ｐゴシック" charset="-128"/>
                <a:cs typeface="ＭＳ Ｐゴシック" charset="-128"/>
              </a:rPr>
              <a:t>SI Unit Prefixes</a:t>
            </a:r>
          </a:p>
        </p:txBody>
      </p:sp>
      <p:sp>
        <p:nvSpPr>
          <p:cNvPr id="24" name="TextBox 11"/>
          <p:cNvSpPr txBox="1">
            <a:spLocks noChangeArrowheads="1"/>
          </p:cNvSpPr>
          <p:nvPr/>
        </p:nvSpPr>
        <p:spPr bwMode="auto">
          <a:xfrm>
            <a:off x="503518" y="1386541"/>
            <a:ext cx="8229600" cy="1292662"/>
          </a:xfrm>
          <a:prstGeom prst="rect">
            <a:avLst/>
          </a:prstGeom>
          <a:noFill/>
          <a:ln>
            <a:noFill/>
          </a:ln>
          <a:extLst/>
        </p:spPr>
        <p:txBody>
          <a:bodyPr>
            <a:spAutoFit/>
          </a:bodyPr>
          <a:lstStyle>
            <a:lvl1pPr>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indent="-457200" eaLnBrk="1" hangingPunct="1">
              <a:buFont typeface="Arial"/>
              <a:buChar char="•"/>
              <a:defRPr/>
            </a:pPr>
            <a:r>
              <a:rPr lang="en-US" sz="2600" dirty="0" smtClean="0"/>
              <a:t>Fractional or multiple SI units are named using a prefix and the name of the base unit.</a:t>
            </a:r>
          </a:p>
          <a:p>
            <a:pPr eaLnBrk="1" hangingPunct="1">
              <a:defRPr/>
            </a:pPr>
            <a:endParaRPr lang="en-US" sz="2600" dirty="0" smtClean="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graphicFrame>
        <p:nvGraphicFramePr>
          <p:cNvPr id="7" name="Table 6"/>
          <p:cNvGraphicFramePr>
            <a:graphicFrameLocks noGrp="1"/>
          </p:cNvGraphicFramePr>
          <p:nvPr/>
        </p:nvGraphicFramePr>
        <p:xfrm>
          <a:off x="848656" y="2532522"/>
          <a:ext cx="6400800" cy="4023536"/>
        </p:xfrm>
        <a:graphic>
          <a:graphicData uri="http://schemas.openxmlformats.org/drawingml/2006/table">
            <a:tbl>
              <a:tblPr/>
              <a:tblGrid>
                <a:gridCol w="2032000"/>
                <a:gridCol w="2032000"/>
                <a:gridCol w="2336800"/>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Prefix</a:t>
                      </a: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Symbol</a:t>
                      </a: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Factor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femto</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f</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-15</a:t>
                      </a:r>
                      <a:endParaRPr kumimoji="0" lang="en-US" sz="2400" b="0" i="0" u="none" strike="noStrike" cap="none" normalizeH="0" baseline="3000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pico</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p</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-12</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nano</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n</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-9</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micro</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Symbol"/>
                          <a:ea typeface="MS PGothic" charset="0"/>
                          <a:cs typeface="MS PGothic" charset="0"/>
                        </a:rPr>
                        <a:t>m</a:t>
                      </a:r>
                      <a:endParaRPr kumimoji="0" lang="en-US" sz="2400" b="0" i="0" u="none" strike="noStrike" cap="none" normalizeH="0" baseline="0" dirty="0">
                        <a:ln>
                          <a:noFill/>
                        </a:ln>
                        <a:solidFill>
                          <a:schemeClr val="tx1"/>
                        </a:solidFill>
                        <a:effectLst/>
                        <a:latin typeface="Symbol"/>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-6</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milli</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m</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-3</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centi</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c</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-2</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deci</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d</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-1</a:t>
                      </a:r>
                      <a:endParaRPr kumimoji="0" lang="en-US" sz="2400" b="0" i="0" u="none" strike="noStrike" cap="none" normalizeH="0" baseline="0" dirty="0" smtClean="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624541" y="68734"/>
            <a:ext cx="8229600" cy="990600"/>
          </a:xfrm>
        </p:spPr>
        <p:txBody>
          <a:bodyPr wrap="square" numCol="1" anchorCtr="0" compatLnSpc="1">
            <a:prstTxWarp prst="textNoShape">
              <a:avLst/>
            </a:prstTxWarp>
          </a:bodyPr>
          <a:lstStyle/>
          <a:p>
            <a:pPr eaLnBrk="1" hangingPunct="1">
              <a:defRPr/>
            </a:pPr>
            <a:r>
              <a:rPr lang="en-US" sz="3200" b="1" dirty="0" smtClean="0">
                <a:solidFill>
                  <a:srgbClr val="000090"/>
                </a:solidFill>
                <a:ea typeface="ＭＳ Ｐゴシック" charset="-128"/>
                <a:cs typeface="ＭＳ Ｐゴシック" charset="-128"/>
              </a:rPr>
              <a:t>SI Unit Prefixes</a:t>
            </a:r>
          </a:p>
        </p:txBody>
      </p:sp>
      <p:sp>
        <p:nvSpPr>
          <p:cNvPr id="24" name="TextBox 11"/>
          <p:cNvSpPr txBox="1">
            <a:spLocks noChangeArrowheads="1"/>
          </p:cNvSpPr>
          <p:nvPr/>
        </p:nvSpPr>
        <p:spPr bwMode="auto">
          <a:xfrm>
            <a:off x="503518" y="1535951"/>
            <a:ext cx="8229600" cy="1292662"/>
          </a:xfrm>
          <a:prstGeom prst="rect">
            <a:avLst/>
          </a:prstGeom>
          <a:noFill/>
          <a:ln>
            <a:noFill/>
          </a:ln>
          <a:extLst/>
        </p:spPr>
        <p:txBody>
          <a:bodyPr>
            <a:spAutoFit/>
          </a:bodyPr>
          <a:lstStyle>
            <a:lvl1pPr>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indent="-457200" eaLnBrk="1" hangingPunct="1">
              <a:buFont typeface="Arial"/>
              <a:buChar char="•"/>
              <a:defRPr/>
            </a:pPr>
            <a:r>
              <a:rPr lang="en-US" sz="2600" dirty="0" smtClean="0"/>
              <a:t>Fractional or multiple SI units are named using a prefix and the name of the base unit.</a:t>
            </a:r>
          </a:p>
          <a:p>
            <a:pPr eaLnBrk="1" hangingPunct="1">
              <a:defRPr/>
            </a:pPr>
            <a:endParaRPr lang="en-US" sz="2600" dirty="0" smtClean="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graphicFrame>
        <p:nvGraphicFramePr>
          <p:cNvPr id="7" name="Table 6"/>
          <p:cNvGraphicFramePr>
            <a:graphicFrameLocks noGrp="1"/>
          </p:cNvGraphicFramePr>
          <p:nvPr/>
        </p:nvGraphicFramePr>
        <p:xfrm>
          <a:off x="759010" y="2831342"/>
          <a:ext cx="6400800" cy="2651870"/>
        </p:xfrm>
        <a:graphic>
          <a:graphicData uri="http://schemas.openxmlformats.org/drawingml/2006/table">
            <a:tbl>
              <a:tblPr/>
              <a:tblGrid>
                <a:gridCol w="2032000"/>
                <a:gridCol w="2032000"/>
                <a:gridCol w="2336800"/>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Prefix</a:t>
                      </a: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Symbol</a:t>
                      </a: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MS PGothic" charset="0"/>
                          <a:cs typeface="MS PGothic" charset="0"/>
                        </a:rPr>
                        <a:t>Factor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kilo</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k</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3</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mega</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M</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6</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giga</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a:ea typeface="MS PGothic" charset="0"/>
                          <a:cs typeface="MS PGothic" charset="0"/>
                        </a:rPr>
                        <a:t>G</a:t>
                      </a:r>
                      <a:endParaRPr kumimoji="0" lang="en-US" sz="2400" b="0" i="0" u="none" strike="noStrike" cap="none" normalizeH="0" baseline="0" dirty="0">
                        <a:ln>
                          <a:noFill/>
                        </a:ln>
                        <a:solidFill>
                          <a:schemeClr val="tx1"/>
                        </a:solidFill>
                        <a:effectLst/>
                        <a:latin typeface="Arial"/>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9</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MS PGothic" charset="0"/>
                          <a:cs typeface="MS PGothic" charset="0"/>
                        </a:rPr>
                        <a:t>tera</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T</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MS PGothic" charset="0"/>
                          <a:cs typeface="MS PGothic" charset="0"/>
                        </a:rPr>
                        <a:t>10</a:t>
                      </a:r>
                      <a:r>
                        <a:rPr kumimoji="0" lang="en-US" sz="2400" b="0" i="0" u="none" strike="noStrike" cap="none" normalizeH="0" baseline="30000" dirty="0" smtClean="0">
                          <a:ln>
                            <a:noFill/>
                          </a:ln>
                          <a:solidFill>
                            <a:schemeClr val="tx1"/>
                          </a:solidFill>
                          <a:effectLst/>
                          <a:latin typeface="Arial" charset="0"/>
                          <a:ea typeface="MS PGothic" charset="0"/>
                          <a:cs typeface="MS PGothic" charset="0"/>
                        </a:rPr>
                        <a:t>12</a:t>
                      </a:r>
                      <a:endParaRPr kumimoji="0" lang="en-US" sz="2400" b="0" i="0" u="none" strike="noStrike" cap="none" normalizeH="0" baseline="0" dirty="0">
                        <a:ln>
                          <a:noFill/>
                        </a:ln>
                        <a:solidFill>
                          <a:schemeClr val="tx1"/>
                        </a:solidFill>
                        <a:effectLst/>
                        <a:latin typeface="Arial" charset="0"/>
                        <a:ea typeface="MS PGothic" charset="0"/>
                        <a:cs typeface="MS PGothic"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02023" y="-235748"/>
            <a:ext cx="5791200" cy="1371600"/>
          </a:xfrm>
        </p:spPr>
        <p:txBody>
          <a:bodyPr wrap="square" numCol="1" anchorCtr="0" compatLnSpc="1">
            <a:prstTxWarp prst="textNoShape">
              <a:avLst/>
            </a:prstTxWarp>
          </a:bodyPr>
          <a:lstStyle/>
          <a:p>
            <a:pPr eaLnBrk="1" hangingPunct="1">
              <a:defRPr/>
            </a:pPr>
            <a:r>
              <a:rPr lang="en-US" b="1" dirty="0" smtClean="0">
                <a:solidFill>
                  <a:schemeClr val="tx1"/>
                </a:solidFill>
                <a:ea typeface="ＭＳ Ｐゴシック" charset="-128"/>
                <a:cs typeface="ＭＳ Ｐゴシック" charset="-128"/>
              </a:rPr>
              <a:t>Common SI Base Units: </a:t>
            </a:r>
            <a:r>
              <a:rPr lang="en-US" b="1" dirty="0" smtClean="0">
                <a:solidFill>
                  <a:srgbClr val="000090"/>
                </a:solidFill>
                <a:ea typeface="ＭＳ Ｐゴシック" charset="-128"/>
                <a:cs typeface="ＭＳ Ｐゴシック" charset="-128"/>
              </a:rPr>
              <a:t>Length</a:t>
            </a:r>
          </a:p>
        </p:txBody>
      </p:sp>
      <p:sp>
        <p:nvSpPr>
          <p:cNvPr id="70659" name="Rectangle 3"/>
          <p:cNvSpPr>
            <a:spLocks noGrp="1" noChangeArrowheads="1"/>
          </p:cNvSpPr>
          <p:nvPr>
            <p:ph idx="1"/>
          </p:nvPr>
        </p:nvSpPr>
        <p:spPr>
          <a:xfrm>
            <a:off x="487082" y="1543426"/>
            <a:ext cx="7620000" cy="4911162"/>
          </a:xfrm>
        </p:spPr>
        <p:txBody>
          <a:bodyPr>
            <a:normAutofit/>
          </a:bodyPr>
          <a:lstStyle/>
          <a:p>
            <a:pPr eaLnBrk="1" hangingPunct="1">
              <a:buClrTx/>
              <a:buFont typeface="Arial"/>
              <a:buChar char="•"/>
            </a:pPr>
            <a:r>
              <a:rPr lang="en-US" sz="2800" b="1" dirty="0" smtClean="0">
                <a:solidFill>
                  <a:srgbClr val="000090"/>
                </a:solidFill>
                <a:latin typeface="Arial" charset="0"/>
                <a:ea typeface="MS PGothic" charset="0"/>
              </a:rPr>
              <a:t> The SI unit </a:t>
            </a:r>
            <a:r>
              <a:rPr lang="en-US" sz="2800" b="1" dirty="0">
                <a:solidFill>
                  <a:srgbClr val="000090"/>
                </a:solidFill>
                <a:latin typeface="Arial" charset="0"/>
                <a:ea typeface="MS PGothic" charset="0"/>
              </a:rPr>
              <a:t>of length is the meter (</a:t>
            </a:r>
            <a:r>
              <a:rPr lang="en-US" sz="2800" b="1" dirty="0" err="1">
                <a:solidFill>
                  <a:srgbClr val="000090"/>
                </a:solidFill>
                <a:latin typeface="Arial" charset="0"/>
                <a:ea typeface="MS PGothic" charset="0"/>
              </a:rPr>
              <a:t>m</a:t>
            </a:r>
            <a:r>
              <a:rPr lang="en-US" sz="2800" b="1" dirty="0">
                <a:solidFill>
                  <a:srgbClr val="000090"/>
                </a:solidFill>
                <a:latin typeface="Arial" charset="0"/>
                <a:ea typeface="MS PGothic" charset="0"/>
              </a:rPr>
              <a:t>)</a:t>
            </a:r>
            <a:r>
              <a:rPr lang="en-US" sz="2800" b="1" dirty="0" smtClean="0">
                <a:solidFill>
                  <a:srgbClr val="000090"/>
                </a:solidFill>
                <a:latin typeface="Arial" charset="0"/>
                <a:ea typeface="MS PGothic" charset="0"/>
              </a:rPr>
              <a:t>.</a:t>
            </a:r>
          </a:p>
          <a:p>
            <a:pPr eaLnBrk="1" hangingPunct="1">
              <a:buClrTx/>
              <a:buFont typeface="Arial"/>
              <a:buChar char="•"/>
            </a:pPr>
            <a:endParaRPr lang="en-US" sz="2800" b="1" dirty="0" smtClean="0">
              <a:solidFill>
                <a:srgbClr val="000090"/>
              </a:solidFill>
              <a:latin typeface="Arial" charset="0"/>
              <a:ea typeface="MS PGothic" charset="0"/>
            </a:endParaRPr>
          </a:p>
          <a:p>
            <a:pPr eaLnBrk="1" hangingPunct="1">
              <a:buClrTx/>
              <a:buFont typeface="Arial"/>
              <a:buChar char="•"/>
            </a:pPr>
            <a:r>
              <a:rPr lang="en-US" sz="2400" dirty="0" smtClean="0">
                <a:latin typeface="Arial" charset="0"/>
                <a:ea typeface="MS PGothic" charset="0"/>
              </a:rPr>
              <a:t> The </a:t>
            </a:r>
            <a:r>
              <a:rPr lang="en-US" sz="2400" dirty="0">
                <a:latin typeface="Arial" charset="0"/>
                <a:ea typeface="MS PGothic" charset="0"/>
              </a:rPr>
              <a:t>meter was originally intended to be 1</a:t>
            </a:r>
            <a:r>
              <a:rPr lang="en-US" sz="2400" dirty="0" smtClean="0">
                <a:latin typeface="Arial" charset="0"/>
                <a:ea typeface="MS PGothic" charset="0"/>
              </a:rPr>
              <a:t>/10,000,000 </a:t>
            </a:r>
            <a:r>
              <a:rPr lang="en-US" sz="2400" dirty="0">
                <a:latin typeface="Arial" charset="0"/>
                <a:ea typeface="MS PGothic" charset="0"/>
              </a:rPr>
              <a:t>of the</a:t>
            </a:r>
            <a:r>
              <a:rPr lang="en-US" sz="2400" dirty="0" smtClean="0">
                <a:latin typeface="Arial" charset="0"/>
                <a:ea typeface="MS PGothic" charset="0"/>
              </a:rPr>
              <a:t> distance from the North Pole to the equator. </a:t>
            </a:r>
          </a:p>
          <a:p>
            <a:pPr eaLnBrk="1" hangingPunct="1">
              <a:buClrTx/>
              <a:buFont typeface="Arial"/>
              <a:buChar char="•"/>
            </a:pPr>
            <a:endParaRPr lang="en-US" sz="2400" dirty="0" smtClean="0">
              <a:latin typeface="Arial" charset="0"/>
              <a:ea typeface="MS PGothic" charset="0"/>
            </a:endParaRPr>
          </a:p>
          <a:p>
            <a:pPr eaLnBrk="1" hangingPunct="1">
              <a:buClrTx/>
              <a:buFont typeface="Arial"/>
              <a:buChar char="•"/>
            </a:pPr>
            <a:r>
              <a:rPr lang="en-US" sz="2400" dirty="0" smtClean="0">
                <a:latin typeface="Arial" charset="0"/>
                <a:ea typeface="MS PGothic" charset="0"/>
              </a:rPr>
              <a:t> A meter is now defined </a:t>
            </a:r>
            <a:r>
              <a:rPr lang="en-US" sz="2400" dirty="0">
                <a:latin typeface="Arial" charset="0"/>
                <a:ea typeface="MS PGothic" charset="0"/>
              </a:rPr>
              <a:t>as the distance light</a:t>
            </a:r>
            <a:r>
              <a:rPr lang="en-US" sz="2400" dirty="0" smtClean="0">
                <a:latin typeface="Arial" charset="0"/>
                <a:ea typeface="MS PGothic" charset="0"/>
              </a:rPr>
              <a:t> travels in a vacuum in 1</a:t>
            </a:r>
            <a:r>
              <a:rPr lang="en-US" sz="2400" dirty="0">
                <a:latin typeface="Arial" charset="0"/>
                <a:ea typeface="MS PGothic" charset="0"/>
              </a:rPr>
              <a:t>/299,792,458 of one </a:t>
            </a:r>
            <a:r>
              <a:rPr lang="en-US" sz="2400" dirty="0" smtClean="0">
                <a:latin typeface="Arial" charset="0"/>
                <a:ea typeface="MS PGothic" charset="0"/>
              </a:rPr>
              <a:t>second.</a:t>
            </a:r>
          </a:p>
          <a:p>
            <a:pPr eaLnBrk="1" hangingPunct="1">
              <a:buClrTx/>
              <a:buFont typeface="Arial"/>
              <a:buChar char="•"/>
            </a:pPr>
            <a:endParaRPr lang="en-US" sz="2400" dirty="0" smtClean="0">
              <a:latin typeface="Arial" charset="0"/>
              <a:ea typeface="MS PGothic" charset="0"/>
            </a:endParaRPr>
          </a:p>
          <a:p>
            <a:pPr eaLnBrk="1" hangingPunct="1">
              <a:buClrTx/>
              <a:buFont typeface="Arial"/>
              <a:buChar char="•"/>
            </a:pPr>
            <a:r>
              <a:rPr lang="en-US" sz="2400" dirty="0" smtClean="0">
                <a:latin typeface="Arial" charset="0"/>
                <a:ea typeface="MS PGothic" charset="0"/>
              </a:rPr>
              <a:t> A </a:t>
            </a:r>
            <a:r>
              <a:rPr lang="en-US" sz="2400" dirty="0">
                <a:latin typeface="Arial" charset="0"/>
                <a:ea typeface="MS PGothic" charset="0"/>
              </a:rPr>
              <a:t>meter is</a:t>
            </a:r>
            <a:r>
              <a:rPr lang="en-US" sz="2400" dirty="0" smtClean="0">
                <a:latin typeface="Arial" charset="0"/>
                <a:ea typeface="MS PGothic" charset="0"/>
              </a:rPr>
              <a:t> about three </a:t>
            </a:r>
            <a:r>
              <a:rPr lang="en-US" sz="2400" dirty="0">
                <a:latin typeface="Arial" charset="0"/>
                <a:ea typeface="MS PGothic" charset="0"/>
              </a:rPr>
              <a:t>inches longer than a </a:t>
            </a:r>
            <a:r>
              <a:rPr lang="en-US" sz="2400" dirty="0" smtClean="0">
                <a:latin typeface="Arial" charset="0"/>
                <a:ea typeface="MS PGothic" charset="0"/>
              </a:rPr>
              <a:t>yard. </a:t>
            </a:r>
          </a:p>
          <a:p>
            <a:pPr lvl="1" eaLnBrk="1" hangingPunct="1">
              <a:buClrTx/>
              <a:buFont typeface="Arial"/>
              <a:buChar char="•"/>
            </a:pPr>
            <a:endParaRPr lang="en-US" sz="2400" dirty="0">
              <a:latin typeface="Arial" charset="0"/>
              <a:ea typeface="MS PGothic" charset="0"/>
            </a:endParaRPr>
          </a:p>
          <a:p>
            <a:pPr lvl="1" eaLnBrk="1" hangingPunct="1">
              <a:buClrTx/>
              <a:buFont typeface="Arial"/>
              <a:buChar char="•"/>
            </a:pPr>
            <a:endParaRPr lang="en-US" sz="2400" dirty="0">
              <a:latin typeface="Arial" charset="0"/>
              <a:ea typeface="MS PGothic" charset="0"/>
            </a:endParaRP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xfrm rot="16200000">
            <a:off x="8044814" y="1057420"/>
            <a:ext cx="131572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8710AC0-A8E4-A143-AA72-45F1255E5D18}" type="slidenum">
              <a:rPr lang="en-US" sz="1400">
                <a:solidFill>
                  <a:srgbClr val="FFFFFF"/>
                </a:solidFill>
              </a:rPr>
              <a:pPr/>
              <a:t>43</a:t>
            </a:fld>
            <a:endParaRPr lang="en-US" sz="1400">
              <a:solidFill>
                <a:srgbClr val="FFFFFF"/>
              </a:solidFill>
            </a:endParaRPr>
          </a:p>
        </p:txBody>
      </p:sp>
      <p:pic>
        <p:nvPicPr>
          <p:cNvPr id="74755" name="Picture Placeholder 1" descr="CNX_Chem_01_04_MYdCmIn.jpg"/>
          <p:cNvPicPr>
            <a:picLocks noChangeAspect="1"/>
          </p:cNvPicPr>
          <p:nvPr/>
        </p:nvPicPr>
        <p:blipFill>
          <a:blip r:embed="rId2">
            <a:extLst>
              <a:ext uri="{28A0092B-C50C-407E-A947-70E740481C1C}">
                <a14:useLocalDpi xmlns:a14="http://schemas.microsoft.com/office/drawing/2010/main" val="0"/>
              </a:ext>
            </a:extLst>
          </a:blip>
          <a:srcRect l="609" r="-1051"/>
          <a:stretch>
            <a:fillRect/>
          </a:stretch>
        </p:blipFill>
        <p:spPr bwMode="auto">
          <a:xfrm>
            <a:off x="228600" y="1145981"/>
            <a:ext cx="9031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a:xfrm>
            <a:off x="457200" y="5946581"/>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smtClean="0"/>
              <a:t>The relative lengths of 1 m, 1 yd, 1 cm, and 1 in. are shown (not actual size), as well as comparisons of 2.54 cm and 1 in., and of 1 m and 1.094 yd.</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
        <p:nvSpPr>
          <p:cNvPr id="7" name="Rectangle 2"/>
          <p:cNvSpPr>
            <a:spLocks noGrp="1" noChangeArrowheads="1"/>
          </p:cNvSpPr>
          <p:nvPr>
            <p:ph type="title"/>
          </p:nvPr>
        </p:nvSpPr>
        <p:spPr>
          <a:xfrm>
            <a:off x="606610" y="-474804"/>
            <a:ext cx="5791200" cy="1371600"/>
          </a:xfrm>
        </p:spPr>
        <p:txBody>
          <a:bodyPr wrap="square" numCol="1" anchorCtr="0" compatLnSpc="1">
            <a:prstTxWarp prst="textNoShape">
              <a:avLst/>
            </a:prstTxWarp>
            <a:normAutofit/>
          </a:bodyPr>
          <a:lstStyle/>
          <a:p>
            <a:pPr eaLnBrk="1" hangingPunct="1">
              <a:defRPr/>
            </a:pPr>
            <a:r>
              <a:rPr lang="en-US" sz="2800" b="1" dirty="0" smtClean="0">
                <a:solidFill>
                  <a:srgbClr val="000090"/>
                </a:solidFill>
                <a:ea typeface="ＭＳ Ｐゴシック" charset="-128"/>
                <a:cs typeface="ＭＳ Ｐゴシック" charset="-128"/>
              </a:rPr>
              <a:t>Relative lengths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idx="1"/>
          </p:nvPr>
        </p:nvSpPr>
        <p:spPr>
          <a:xfrm>
            <a:off x="534895" y="1371600"/>
            <a:ext cx="8229600" cy="5257800"/>
          </a:xfrm>
        </p:spPr>
        <p:txBody>
          <a:bodyPr/>
          <a:lstStyle/>
          <a:p>
            <a:pPr eaLnBrk="1" hangingPunct="1">
              <a:buClrTx/>
              <a:buFont typeface="Arial"/>
              <a:buChar char="•"/>
            </a:pPr>
            <a:r>
              <a:rPr lang="en-US" sz="2600" b="1" dirty="0" smtClean="0">
                <a:solidFill>
                  <a:srgbClr val="008000"/>
                </a:solidFill>
                <a:latin typeface="Arial" charset="0"/>
                <a:ea typeface="MS PGothic" charset="0"/>
              </a:rPr>
              <a:t> The </a:t>
            </a:r>
            <a:r>
              <a:rPr lang="en-US" sz="2600" b="1" dirty="0">
                <a:solidFill>
                  <a:srgbClr val="008000"/>
                </a:solidFill>
                <a:latin typeface="Arial" charset="0"/>
                <a:ea typeface="MS PGothic" charset="0"/>
              </a:rPr>
              <a:t>SI</a:t>
            </a:r>
            <a:r>
              <a:rPr lang="en-US" sz="2600" b="1" dirty="0" smtClean="0">
                <a:solidFill>
                  <a:srgbClr val="008000"/>
                </a:solidFill>
                <a:latin typeface="Arial" charset="0"/>
                <a:ea typeface="MS PGothic" charset="0"/>
              </a:rPr>
              <a:t> unit </a:t>
            </a:r>
            <a:r>
              <a:rPr lang="en-US" sz="2600" b="1" dirty="0">
                <a:solidFill>
                  <a:srgbClr val="008000"/>
                </a:solidFill>
                <a:latin typeface="Arial" charset="0"/>
                <a:ea typeface="MS PGothic" charset="0"/>
              </a:rPr>
              <a:t>of mass is the kilogram (kg). </a:t>
            </a:r>
          </a:p>
          <a:p>
            <a:pPr eaLnBrk="1" hangingPunct="1">
              <a:buClrTx/>
              <a:buFont typeface="Arial"/>
              <a:buChar char="•"/>
            </a:pPr>
            <a:endParaRPr lang="en-US" sz="2600" b="1" dirty="0" smtClean="0">
              <a:solidFill>
                <a:srgbClr val="000090"/>
              </a:solidFill>
              <a:latin typeface="Arial" charset="0"/>
              <a:ea typeface="MS PGothic" charset="0"/>
            </a:endParaRPr>
          </a:p>
          <a:p>
            <a:pPr eaLnBrk="1" hangingPunct="1">
              <a:buClrTx/>
              <a:buFont typeface="Arial"/>
              <a:buChar char="•"/>
            </a:pPr>
            <a:r>
              <a:rPr lang="en-US" sz="2600" dirty="0" smtClean="0">
                <a:latin typeface="Arial" charset="0"/>
                <a:ea typeface="MS PGothic" charset="0"/>
              </a:rPr>
              <a:t> A </a:t>
            </a:r>
            <a:r>
              <a:rPr lang="en-US" sz="2600" dirty="0">
                <a:latin typeface="Arial" charset="0"/>
                <a:ea typeface="MS PGothic" charset="0"/>
              </a:rPr>
              <a:t>kilogram was originally defined as the mass of a liter of water.</a:t>
            </a:r>
          </a:p>
          <a:p>
            <a:pPr eaLnBrk="1" hangingPunct="1">
              <a:buClrTx/>
              <a:buFont typeface="Arial"/>
              <a:buChar char="•"/>
            </a:pPr>
            <a:endParaRPr lang="en-US" sz="2600" dirty="0" smtClean="0">
              <a:latin typeface="Arial" charset="0"/>
              <a:ea typeface="MS PGothic" charset="0"/>
            </a:endParaRPr>
          </a:p>
          <a:p>
            <a:pPr eaLnBrk="1" hangingPunct="1">
              <a:buClrTx/>
              <a:buFont typeface="Arial"/>
              <a:buChar char="•"/>
            </a:pPr>
            <a:r>
              <a:rPr lang="en-US" sz="2600" dirty="0" smtClean="0">
                <a:latin typeface="Arial" charset="0"/>
                <a:ea typeface="MS PGothic" charset="0"/>
              </a:rPr>
              <a:t> It </a:t>
            </a:r>
            <a:r>
              <a:rPr lang="en-US" sz="2600" dirty="0">
                <a:latin typeface="Arial" charset="0"/>
                <a:ea typeface="MS PGothic" charset="0"/>
              </a:rPr>
              <a:t>is now defined</a:t>
            </a:r>
            <a:r>
              <a:rPr lang="en-US" sz="2600" dirty="0" smtClean="0">
                <a:latin typeface="Arial" charset="0"/>
                <a:ea typeface="MS PGothic" charset="0"/>
              </a:rPr>
              <a:t> by a certain </a:t>
            </a:r>
            <a:r>
              <a:rPr lang="en-US" sz="2600" dirty="0">
                <a:latin typeface="Arial" charset="0"/>
                <a:ea typeface="MS PGothic" charset="0"/>
              </a:rPr>
              <a:t>cylinder of platinum-iridium alloy, which is kept in France.</a:t>
            </a:r>
          </a:p>
          <a:p>
            <a:pPr eaLnBrk="1" hangingPunct="1">
              <a:buClrTx/>
              <a:buFont typeface="Arial"/>
              <a:buChar char="•"/>
            </a:pPr>
            <a:endParaRPr lang="en-US" sz="2600" dirty="0" smtClean="0">
              <a:latin typeface="Arial" charset="0"/>
              <a:ea typeface="MS PGothic" charset="0"/>
            </a:endParaRPr>
          </a:p>
          <a:p>
            <a:pPr eaLnBrk="1" hangingPunct="1">
              <a:buClrTx/>
              <a:buFont typeface="Arial"/>
              <a:buChar char="•"/>
            </a:pPr>
            <a:r>
              <a:rPr lang="en-US" sz="2600" dirty="0" smtClean="0">
                <a:latin typeface="Arial" charset="0"/>
                <a:ea typeface="MS PGothic" charset="0"/>
              </a:rPr>
              <a:t> One </a:t>
            </a:r>
            <a:r>
              <a:rPr lang="en-US" sz="2600" dirty="0">
                <a:latin typeface="Arial" charset="0"/>
                <a:ea typeface="MS PGothic" charset="0"/>
              </a:rPr>
              <a:t>kilogram is about 2.2 pounds (lbs.)</a:t>
            </a:r>
          </a:p>
          <a:p>
            <a:pPr lvl="1" eaLnBrk="1" hangingPunct="1">
              <a:buClrTx/>
              <a:buFont typeface="Arial"/>
              <a:buChar char="•"/>
            </a:pPr>
            <a:endParaRPr lang="en-US" sz="2400" dirty="0">
              <a:latin typeface="Arial" charset="0"/>
              <a:ea typeface="MS PGothic" charset="0"/>
            </a:endParaRPr>
          </a:p>
          <a:p>
            <a:pPr lvl="1" eaLnBrk="1" hangingPunct="1">
              <a:buClrTx/>
              <a:buFont typeface="Arial"/>
              <a:buChar char="•"/>
            </a:pPr>
            <a:endParaRPr lang="en-US" sz="2400" dirty="0">
              <a:latin typeface="Arial" charset="0"/>
              <a:ea typeface="MS PGothic" charset="0"/>
            </a:endParaRPr>
          </a:p>
        </p:txBody>
      </p:sp>
      <p:sp>
        <p:nvSpPr>
          <p:cNvPr id="41" name="Rectangle 2"/>
          <p:cNvSpPr>
            <a:spLocks noGrp="1" noChangeArrowheads="1"/>
          </p:cNvSpPr>
          <p:nvPr>
            <p:ph type="title"/>
          </p:nvPr>
        </p:nvSpPr>
        <p:spPr>
          <a:xfrm>
            <a:off x="697751" y="22416"/>
            <a:ext cx="8229600" cy="990600"/>
          </a:xfrm>
        </p:spPr>
        <p:txBody>
          <a:bodyPr wrap="square" numCol="1" anchorCtr="0" compatLnSpc="1">
            <a:prstTxWarp prst="textNoShape">
              <a:avLst/>
            </a:prstTxWarp>
          </a:bodyPr>
          <a:lstStyle/>
          <a:p>
            <a:pPr eaLnBrk="1" hangingPunct="1">
              <a:defRPr/>
            </a:pPr>
            <a:r>
              <a:rPr lang="en-US" b="1" dirty="0" smtClean="0">
                <a:solidFill>
                  <a:schemeClr val="tx1"/>
                </a:solidFill>
                <a:ea typeface="ＭＳ Ｐゴシック" charset="-128"/>
                <a:cs typeface="ＭＳ Ｐゴシック" charset="-128"/>
              </a:rPr>
              <a:t>Common SI Base Units: </a:t>
            </a:r>
            <a:r>
              <a:rPr lang="en-US" b="1" dirty="0" smtClean="0">
                <a:solidFill>
                  <a:srgbClr val="008000"/>
                </a:solidFill>
                <a:ea typeface="ＭＳ Ｐゴシック" charset="-128"/>
                <a:cs typeface="ＭＳ Ｐゴシック" charset="-128"/>
              </a:rPr>
              <a:t>Mass</a:t>
            </a:r>
          </a:p>
        </p:txBody>
      </p:sp>
      <p:pic>
        <p:nvPicPr>
          <p:cNvPr id="5" name="Picture 4"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87723"/>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Kilogram</a:t>
            </a:r>
            <a:endParaRPr lang="en-US" sz="2400" dirty="0">
              <a:solidFill>
                <a:srgbClr val="6CB255"/>
              </a:solidFill>
            </a:endParaRPr>
          </a:p>
        </p:txBody>
      </p:sp>
      <p:pic>
        <p:nvPicPr>
          <p:cNvPr id="2" name="Picture Placeholder 1" descr="CNX_Chem_01_04_Kilogram.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290" r="-4290"/>
          <a:stretch>
            <a:fillRect/>
          </a:stretch>
        </p:blipFill>
        <p:spPr>
          <a:xfrm>
            <a:off x="457200" y="1108075"/>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replica prototype kilogram is housed at the National Institute of Standards and Technology (NIST</a:t>
            </a:r>
            <a:r>
              <a:rPr lang="en-US" sz="1600" dirty="0" smtClean="0">
                <a:solidFill>
                  <a:schemeClr val="tx1"/>
                </a:solidFill>
              </a:rPr>
              <a:t>) in </a:t>
            </a:r>
            <a:r>
              <a:rPr lang="en-US" sz="1600" dirty="0">
                <a:solidFill>
                  <a:schemeClr val="tx1"/>
                </a:solidFill>
              </a:rPr>
              <a:t>Maryland. (credit: National Institutes of Standards and Technology)</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32850963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461685" y="1226675"/>
            <a:ext cx="8374836" cy="5242854"/>
          </a:xfrm>
        </p:spPr>
        <p:txBody>
          <a:bodyPr>
            <a:noAutofit/>
          </a:bodyPr>
          <a:lstStyle/>
          <a:p>
            <a:pPr>
              <a:buClr>
                <a:schemeClr val="tx1"/>
              </a:buClr>
              <a:buFont typeface="Arial"/>
              <a:buChar char="•"/>
            </a:pPr>
            <a:r>
              <a:rPr lang="en-US" sz="2400" b="1" dirty="0" smtClean="0">
                <a:solidFill>
                  <a:srgbClr val="660066"/>
                </a:solidFill>
                <a:latin typeface="Times New Roman"/>
                <a:ea typeface="MS PGothic" charset="0"/>
              </a:rPr>
              <a:t> The SI unit of temperature is the </a:t>
            </a:r>
            <a:r>
              <a:rPr lang="en-US" sz="2400" b="1" dirty="0" err="1" smtClean="0">
                <a:solidFill>
                  <a:srgbClr val="660066"/>
                </a:solidFill>
                <a:latin typeface="Times New Roman"/>
                <a:ea typeface="MS PGothic" charset="0"/>
              </a:rPr>
              <a:t>kelvin</a:t>
            </a:r>
            <a:r>
              <a:rPr lang="en-US" sz="2400" b="1" dirty="0" smtClean="0">
                <a:solidFill>
                  <a:srgbClr val="660066"/>
                </a:solidFill>
                <a:latin typeface="Times New Roman"/>
                <a:ea typeface="MS PGothic" charset="0"/>
              </a:rPr>
              <a:t> (K).</a:t>
            </a:r>
          </a:p>
          <a:p>
            <a:pPr>
              <a:buClr>
                <a:schemeClr val="tx1"/>
              </a:buClr>
              <a:buFont typeface="Arial"/>
              <a:buChar char="•"/>
            </a:pPr>
            <a:endParaRPr lang="en-US" sz="2400" b="1" dirty="0" smtClean="0">
              <a:solidFill>
                <a:srgbClr val="660066"/>
              </a:solidFill>
              <a:latin typeface="Times New Roman"/>
              <a:ea typeface="MS PGothic" charset="0"/>
            </a:endParaRPr>
          </a:p>
          <a:p>
            <a:pPr marL="0" lvl="3" indent="0">
              <a:spcAft>
                <a:spcPts val="600"/>
              </a:spcAft>
              <a:buClr>
                <a:schemeClr val="tx1"/>
              </a:buClr>
              <a:buFont typeface="Arial"/>
              <a:buChar char="•"/>
            </a:pPr>
            <a:r>
              <a:rPr lang="en-US" sz="2400" dirty="0" smtClean="0">
                <a:latin typeface="Times New Roman"/>
                <a:ea typeface="MS PGothic" charset="0"/>
              </a:rPr>
              <a:t> No degree word nor symbol (°) is used with </a:t>
            </a:r>
            <a:r>
              <a:rPr lang="en-US" sz="2400" dirty="0" err="1" smtClean="0">
                <a:latin typeface="Times New Roman"/>
                <a:ea typeface="MS PGothic" charset="0"/>
              </a:rPr>
              <a:t>kelvin</a:t>
            </a:r>
            <a:r>
              <a:rPr lang="en-US" sz="2400" dirty="0" smtClean="0">
                <a:latin typeface="Times New Roman"/>
                <a:ea typeface="MS PGothic" charset="0"/>
              </a:rPr>
              <a:t>. </a:t>
            </a:r>
          </a:p>
          <a:p>
            <a:pPr marL="0" lvl="3" indent="0">
              <a:spcAft>
                <a:spcPts val="600"/>
              </a:spcAft>
              <a:buClr>
                <a:schemeClr val="tx1"/>
              </a:buClr>
              <a:buFont typeface="Arial"/>
              <a:buChar char="•"/>
            </a:pPr>
            <a:endParaRPr lang="en-US" sz="2400" dirty="0" smtClean="0">
              <a:latin typeface="Times New Roman"/>
              <a:ea typeface="MS PGothic" charset="0"/>
            </a:endParaRPr>
          </a:p>
          <a:p>
            <a:pPr marL="0" lvl="3" indent="0">
              <a:spcAft>
                <a:spcPts val="600"/>
              </a:spcAft>
              <a:buClr>
                <a:schemeClr val="tx1"/>
              </a:buClr>
              <a:buFont typeface="Arial"/>
              <a:buChar char="•"/>
            </a:pPr>
            <a:r>
              <a:rPr lang="en-US" sz="2400" dirty="0" smtClean="0">
                <a:latin typeface="Times New Roman"/>
                <a:ea typeface="MS PGothic" charset="0"/>
              </a:rPr>
              <a:t> The degree </a:t>
            </a:r>
            <a:r>
              <a:rPr lang="en-US" sz="2400" dirty="0">
                <a:latin typeface="Times New Roman"/>
                <a:ea typeface="MS PGothic" charset="0"/>
              </a:rPr>
              <a:t>Celsius (°C</a:t>
            </a:r>
            <a:r>
              <a:rPr lang="en-US" sz="2400" dirty="0" smtClean="0">
                <a:latin typeface="Times New Roman"/>
                <a:ea typeface="MS PGothic" charset="0"/>
              </a:rPr>
              <a:t>) is also allowed in the SI system. </a:t>
            </a:r>
          </a:p>
          <a:p>
            <a:pPr marL="0" lvl="3" indent="0">
              <a:spcAft>
                <a:spcPts val="600"/>
              </a:spcAft>
              <a:buClr>
                <a:schemeClr val="tx1"/>
              </a:buClr>
              <a:buFont typeface="Arial"/>
              <a:buChar char="•"/>
            </a:pPr>
            <a:endParaRPr lang="en-US" sz="2400" dirty="0" smtClean="0">
              <a:latin typeface="Times New Roman"/>
              <a:ea typeface="MS PGothic" charset="0"/>
            </a:endParaRPr>
          </a:p>
          <a:p>
            <a:pPr marL="0" lvl="3" indent="0">
              <a:spcAft>
                <a:spcPts val="600"/>
              </a:spcAft>
              <a:buClr>
                <a:schemeClr val="tx1"/>
              </a:buClr>
              <a:buFont typeface="Arial"/>
              <a:buChar char="•"/>
            </a:pPr>
            <a:r>
              <a:rPr lang="en-US" sz="2400" dirty="0" smtClean="0">
                <a:latin typeface="Times New Roman"/>
              </a:rPr>
              <a:t> Celsius degrees are the same magnitude as those of </a:t>
            </a:r>
            <a:r>
              <a:rPr lang="en-US" sz="2400" dirty="0" err="1" smtClean="0">
                <a:latin typeface="Times New Roman"/>
              </a:rPr>
              <a:t>kelvin</a:t>
            </a:r>
            <a:r>
              <a:rPr lang="en-US" sz="2400" dirty="0" smtClean="0">
                <a:latin typeface="Times New Roman"/>
              </a:rPr>
              <a:t>, but the two scales place their zeros in different places.</a:t>
            </a:r>
          </a:p>
          <a:p>
            <a:pPr marL="0" lvl="3" indent="0">
              <a:spcAft>
                <a:spcPts val="600"/>
              </a:spcAft>
              <a:buClr>
                <a:schemeClr val="tx1"/>
              </a:buClr>
              <a:buFont typeface="Arial"/>
              <a:buChar char="•"/>
            </a:pPr>
            <a:endParaRPr lang="en-US" sz="2400" dirty="0" smtClean="0">
              <a:latin typeface="Times New Roman"/>
              <a:ea typeface="MS PGothic" charset="0"/>
            </a:endParaRPr>
          </a:p>
          <a:p>
            <a:pPr marL="0" lvl="3" indent="0">
              <a:spcAft>
                <a:spcPts val="600"/>
              </a:spcAft>
              <a:buClr>
                <a:schemeClr val="tx1"/>
              </a:buClr>
              <a:buFont typeface="Arial"/>
              <a:buChar char="•"/>
            </a:pPr>
            <a:r>
              <a:rPr lang="en-US" sz="2400" dirty="0" smtClean="0">
                <a:latin typeface="Times New Roman"/>
              </a:rPr>
              <a:t> Water freezes at 273.15 K (0 °C) and boils at 373.15 K (100 °C).</a:t>
            </a:r>
            <a:endParaRPr lang="en-US" sz="2400" dirty="0" smtClean="0">
              <a:latin typeface="Times New Roman"/>
              <a:ea typeface="MS PGothic" charset="0"/>
            </a:endParaRPr>
          </a:p>
          <a:p>
            <a:pPr eaLnBrk="1" hangingPunct="1">
              <a:buClr>
                <a:schemeClr val="tx1"/>
              </a:buClr>
              <a:buFont typeface="Arial"/>
              <a:buChar char="•"/>
            </a:pPr>
            <a:endParaRPr lang="en-US" sz="2400" b="1" dirty="0" smtClean="0">
              <a:solidFill>
                <a:srgbClr val="660066"/>
              </a:solidFill>
              <a:latin typeface="Times New Roman"/>
              <a:ea typeface="MS PGothic" charset="0"/>
            </a:endParaRPr>
          </a:p>
          <a:p>
            <a:pPr eaLnBrk="1" hangingPunct="1">
              <a:buClr>
                <a:schemeClr val="tx1"/>
              </a:buClr>
              <a:buFont typeface="Arial"/>
              <a:buChar char="•"/>
            </a:pPr>
            <a:endParaRPr lang="en-US" sz="2400" dirty="0">
              <a:latin typeface="Times New Roman"/>
              <a:ea typeface="MS PGothic" charset="0"/>
            </a:endParaRPr>
          </a:p>
          <a:p>
            <a:pPr lvl="2" eaLnBrk="1" hangingPunct="1">
              <a:buClr>
                <a:schemeClr val="tx1"/>
              </a:buClr>
              <a:buFont typeface="Arial"/>
              <a:buChar char="•"/>
            </a:pPr>
            <a:endParaRPr lang="en-US" sz="2400" dirty="0">
              <a:latin typeface="Times New Roman"/>
              <a:ea typeface="MS PGothic" charset="0"/>
            </a:endParaRPr>
          </a:p>
        </p:txBody>
      </p:sp>
      <p:sp>
        <p:nvSpPr>
          <p:cNvPr id="24" name="Rectangle 2"/>
          <p:cNvSpPr>
            <a:spLocks noGrp="1" noChangeArrowheads="1"/>
          </p:cNvSpPr>
          <p:nvPr>
            <p:ph type="title"/>
          </p:nvPr>
        </p:nvSpPr>
        <p:spPr>
          <a:xfrm>
            <a:off x="443754" y="-82171"/>
            <a:ext cx="8229600" cy="990600"/>
          </a:xfrm>
        </p:spPr>
        <p:txBody>
          <a:bodyPr wrap="square" numCol="1" anchorCtr="0" compatLnSpc="1">
            <a:prstTxWarp prst="textNoShape">
              <a:avLst/>
            </a:prstTxWarp>
            <a:normAutofit/>
          </a:bodyPr>
          <a:lstStyle/>
          <a:p>
            <a:pPr eaLnBrk="1" hangingPunct="1">
              <a:defRPr/>
            </a:pPr>
            <a:r>
              <a:rPr lang="en-US" b="1" dirty="0" smtClean="0">
                <a:solidFill>
                  <a:schemeClr val="tx1"/>
                </a:solidFill>
                <a:ea typeface="ＭＳ Ｐゴシック" charset="-128"/>
                <a:cs typeface="ＭＳ Ｐゴシック" charset="-128"/>
              </a:rPr>
              <a:t>Common SI Base Units: </a:t>
            </a:r>
            <a:r>
              <a:rPr lang="en-US" b="1" dirty="0" smtClean="0">
                <a:solidFill>
                  <a:srgbClr val="660066"/>
                </a:solidFill>
                <a:ea typeface="ＭＳ Ｐゴシック" charset="-128"/>
                <a:cs typeface="ＭＳ Ｐゴシック" charset="-128"/>
              </a:rPr>
              <a:t>Temperature</a:t>
            </a: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476626" y="1495613"/>
            <a:ext cx="8374836" cy="5242854"/>
          </a:xfrm>
        </p:spPr>
        <p:txBody>
          <a:bodyPr>
            <a:noAutofit/>
          </a:bodyPr>
          <a:lstStyle/>
          <a:p>
            <a:pPr>
              <a:buClr>
                <a:schemeClr val="tx1"/>
              </a:buClr>
              <a:buFont typeface="Arial"/>
              <a:buChar char="•"/>
            </a:pPr>
            <a:r>
              <a:rPr lang="en-US" sz="2800" b="1" dirty="0" smtClean="0">
                <a:solidFill>
                  <a:srgbClr val="660066"/>
                </a:solidFill>
                <a:latin typeface="Times New Roman"/>
                <a:ea typeface="MS PGothic" charset="0"/>
              </a:rPr>
              <a:t> </a:t>
            </a:r>
            <a:r>
              <a:rPr lang="en-US" sz="2800" b="1" dirty="0" smtClean="0">
                <a:solidFill>
                  <a:srgbClr val="FF0000"/>
                </a:solidFill>
                <a:latin typeface="Times New Roman"/>
                <a:ea typeface="MS PGothic" charset="0"/>
              </a:rPr>
              <a:t>The SI unit of time is the second (</a:t>
            </a:r>
            <a:r>
              <a:rPr lang="en-US" sz="2800" b="1" dirty="0" err="1" smtClean="0">
                <a:solidFill>
                  <a:srgbClr val="FF0000"/>
                </a:solidFill>
                <a:latin typeface="Times New Roman"/>
                <a:ea typeface="MS PGothic" charset="0"/>
              </a:rPr>
              <a:t>s</a:t>
            </a:r>
            <a:r>
              <a:rPr lang="en-US" sz="2800" b="1" dirty="0" smtClean="0">
                <a:solidFill>
                  <a:srgbClr val="FF0000"/>
                </a:solidFill>
                <a:latin typeface="Times New Roman"/>
                <a:ea typeface="MS PGothic" charset="0"/>
              </a:rPr>
              <a:t>).</a:t>
            </a:r>
          </a:p>
          <a:p>
            <a:pPr>
              <a:buClr>
                <a:schemeClr val="tx1"/>
              </a:buClr>
              <a:buFont typeface="Arial"/>
              <a:buChar char="•"/>
            </a:pPr>
            <a:endParaRPr lang="en-US" sz="2800" b="1" dirty="0" smtClean="0">
              <a:solidFill>
                <a:srgbClr val="660066"/>
              </a:solidFill>
              <a:latin typeface="Times New Roman"/>
              <a:ea typeface="MS PGothic" charset="0"/>
            </a:endParaRPr>
          </a:p>
          <a:p>
            <a:pPr marL="0" lvl="3" indent="0">
              <a:spcAft>
                <a:spcPts val="600"/>
              </a:spcAft>
              <a:buClr>
                <a:schemeClr val="tx1"/>
              </a:buClr>
              <a:buFont typeface="Arial"/>
              <a:buChar char="•"/>
            </a:pPr>
            <a:r>
              <a:rPr lang="en-US" sz="2800" dirty="0" smtClean="0">
                <a:latin typeface="Times New Roman"/>
                <a:ea typeface="MS PGothic" charset="0"/>
              </a:rPr>
              <a:t> </a:t>
            </a:r>
            <a:r>
              <a:rPr lang="en-US" sz="2800" dirty="0" smtClean="0">
                <a:latin typeface="Times New Roman"/>
              </a:rPr>
              <a:t>Smaller and larger time intervals can be expressed with the appropriate prefixes.</a:t>
            </a:r>
          </a:p>
          <a:p>
            <a:pPr marL="0" lvl="3" indent="0">
              <a:spcAft>
                <a:spcPts val="600"/>
              </a:spcAft>
              <a:buClr>
                <a:schemeClr val="tx1"/>
              </a:buClr>
              <a:buFont typeface="Arial"/>
              <a:buChar char="•"/>
            </a:pPr>
            <a:endParaRPr lang="en-US" sz="2800" b="1" dirty="0" smtClean="0">
              <a:solidFill>
                <a:srgbClr val="660066"/>
              </a:solidFill>
              <a:latin typeface="Times New Roman"/>
              <a:ea typeface="MS PGothic" charset="0"/>
            </a:endParaRPr>
          </a:p>
          <a:p>
            <a:pPr marL="0" lvl="3" indent="0">
              <a:spcAft>
                <a:spcPts val="600"/>
              </a:spcAft>
              <a:buClr>
                <a:schemeClr val="tx1"/>
              </a:buClr>
              <a:buFont typeface="Arial"/>
              <a:buChar char="•"/>
            </a:pPr>
            <a:r>
              <a:rPr lang="en-US" sz="2800" b="1" dirty="0" smtClean="0">
                <a:solidFill>
                  <a:srgbClr val="660066"/>
                </a:solidFill>
                <a:latin typeface="Times New Roman"/>
                <a:ea typeface="MS PGothic" charset="0"/>
              </a:rPr>
              <a:t> </a:t>
            </a:r>
            <a:r>
              <a:rPr lang="en-US" sz="2800" dirty="0" smtClean="0">
                <a:latin typeface="Times New Roman"/>
              </a:rPr>
              <a:t>Alternatively, hours, days, and years can be used.</a:t>
            </a:r>
            <a:endParaRPr lang="en-US" sz="2800" b="1" dirty="0" smtClean="0">
              <a:solidFill>
                <a:srgbClr val="660066"/>
              </a:solidFill>
              <a:latin typeface="Times New Roman"/>
              <a:ea typeface="MS PGothic" charset="0"/>
            </a:endParaRPr>
          </a:p>
        </p:txBody>
      </p:sp>
      <p:sp>
        <p:nvSpPr>
          <p:cNvPr id="24" name="Rectangle 2"/>
          <p:cNvSpPr>
            <a:spLocks noGrp="1" noChangeArrowheads="1"/>
          </p:cNvSpPr>
          <p:nvPr>
            <p:ph type="title"/>
          </p:nvPr>
        </p:nvSpPr>
        <p:spPr>
          <a:xfrm>
            <a:off x="443754" y="-82171"/>
            <a:ext cx="8229600" cy="990600"/>
          </a:xfrm>
        </p:spPr>
        <p:txBody>
          <a:bodyPr wrap="square" numCol="1" anchorCtr="0" compatLnSpc="1">
            <a:prstTxWarp prst="textNoShape">
              <a:avLst/>
            </a:prstTxWarp>
            <a:normAutofit/>
          </a:bodyPr>
          <a:lstStyle/>
          <a:p>
            <a:pPr eaLnBrk="1" hangingPunct="1">
              <a:defRPr/>
            </a:pPr>
            <a:r>
              <a:rPr lang="en-US" b="1" dirty="0" smtClean="0">
                <a:solidFill>
                  <a:schemeClr val="tx1"/>
                </a:solidFill>
                <a:ea typeface="ＭＳ Ｐゴシック" charset="-128"/>
                <a:cs typeface="ＭＳ Ｐゴシック" charset="-128"/>
              </a:rPr>
              <a:t>Common SI Base Units: </a:t>
            </a:r>
            <a:r>
              <a:rPr lang="en-US" b="1" dirty="0" smtClean="0">
                <a:solidFill>
                  <a:srgbClr val="FF0000"/>
                </a:solidFill>
                <a:ea typeface="ＭＳ Ｐゴシック" charset="-128"/>
                <a:cs typeface="ＭＳ Ｐゴシック" charset="-128"/>
              </a:rPr>
              <a:t>Time</a:t>
            </a: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9FC7C043-29FE-5349-9B42-1BF89988F2C1}" type="slidenum">
              <a:rPr lang="en-GB" sz="1400">
                <a:solidFill>
                  <a:srgbClr val="FFFFFF"/>
                </a:solidFill>
                <a:latin typeface="Times New Roman" charset="0"/>
                <a:cs typeface="Times New Roman" charset="0"/>
              </a:rPr>
              <a:pPr>
                <a:buFont typeface="Arial" charset="0"/>
                <a:buNone/>
              </a:pPr>
              <a:t>48</a:t>
            </a:fld>
            <a:endParaRPr lang="en-GB" sz="1400">
              <a:solidFill>
                <a:srgbClr val="FFFFFF"/>
              </a:solidFill>
              <a:latin typeface="Times New Roman" charset="0"/>
              <a:cs typeface="Times New Roman" charset="0"/>
            </a:endParaRPr>
          </a:p>
        </p:txBody>
      </p:sp>
      <p:sp>
        <p:nvSpPr>
          <p:cNvPr id="8" name="Title 3"/>
          <p:cNvSpPr>
            <a:spLocks noGrp="1"/>
          </p:cNvSpPr>
          <p:nvPr>
            <p:ph type="title"/>
          </p:nvPr>
        </p:nvSpPr>
        <p:spPr>
          <a:xfrm>
            <a:off x="685800" y="382495"/>
            <a:ext cx="6306671" cy="762000"/>
          </a:xfrm>
        </p:spPr>
        <p:txBody>
          <a:bodyPr wrap="square" numCol="1" anchorCtr="0" compatLnSpc="1">
            <a:prstTxWarp prst="textNoShape">
              <a:avLst/>
            </a:prstTxWarp>
            <a:noAutofit/>
          </a:bodyPr>
          <a:lstStyle/>
          <a:p>
            <a:r>
              <a:rPr lang="en-US" dirty="0">
                <a:solidFill>
                  <a:srgbClr val="000090"/>
                </a:solidFill>
                <a:effectLst>
                  <a:outerShdw blurRad="38100" dist="38100" dir="2700000" algn="tl">
                    <a:srgbClr val="DDDDDD"/>
                  </a:outerShdw>
                </a:effectLst>
                <a:latin typeface="Arial" charset="0"/>
                <a:ea typeface="MS PGothic" charset="0"/>
                <a:cs typeface="Times New Roman" charset="0"/>
              </a:rPr>
              <a:t>Derived SI Units: Volume and Density</a:t>
            </a:r>
          </a:p>
        </p:txBody>
      </p:sp>
      <p:sp>
        <p:nvSpPr>
          <p:cNvPr id="9" name="TextBox 8"/>
          <p:cNvSpPr txBox="1">
            <a:spLocks noChangeArrowheads="1"/>
          </p:cNvSpPr>
          <p:nvPr/>
        </p:nvSpPr>
        <p:spPr bwMode="auto">
          <a:xfrm>
            <a:off x="457200" y="1219200"/>
            <a:ext cx="83058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Clr>
                <a:srgbClr val="000000"/>
              </a:buClr>
              <a:buSzPct val="100000"/>
              <a:buFont typeface="Arial"/>
              <a:buChar char="•"/>
            </a:pPr>
            <a:r>
              <a:rPr lang="en-US" sz="2600" dirty="0" smtClean="0">
                <a:latin typeface="Times New Roman" charset="0"/>
                <a:cs typeface="Times New Roman" charset="0"/>
              </a:rPr>
              <a:t> We can derive many units from the seven SI base units. </a:t>
            </a:r>
          </a:p>
          <a:p>
            <a:pPr>
              <a:buClr>
                <a:srgbClr val="000000"/>
              </a:buClr>
              <a:buSzPct val="100000"/>
              <a:buFont typeface="Arial"/>
              <a:buChar char="•"/>
            </a:pPr>
            <a:endParaRPr lang="en-US" sz="2600" dirty="0">
              <a:latin typeface="Times New Roman" charset="0"/>
              <a:cs typeface="Times New Roman" charset="0"/>
            </a:endParaRPr>
          </a:p>
          <a:p>
            <a:pPr>
              <a:buClr>
                <a:srgbClr val="000000"/>
              </a:buClr>
              <a:buSzPct val="100000"/>
              <a:buFont typeface="Arial"/>
              <a:buChar char="•"/>
            </a:pPr>
            <a:r>
              <a:rPr lang="en-US" sz="2600" dirty="0">
                <a:latin typeface="Times New Roman" charset="0"/>
                <a:cs typeface="Times New Roman" charset="0"/>
              </a:rPr>
              <a:t> </a:t>
            </a:r>
            <a:r>
              <a:rPr lang="en-US" sz="2600" b="1" dirty="0">
                <a:solidFill>
                  <a:srgbClr val="000090"/>
                </a:solidFill>
                <a:latin typeface="Times New Roman" charset="0"/>
                <a:cs typeface="Times New Roman" charset="0"/>
              </a:rPr>
              <a:t>Volume – </a:t>
            </a:r>
            <a:r>
              <a:rPr lang="en-US" sz="2600" dirty="0">
                <a:latin typeface="Times New Roman" charset="0"/>
                <a:cs typeface="Times New Roman" charset="0"/>
              </a:rPr>
              <a:t>The measure of the amount of space occupied by an object. </a:t>
            </a:r>
          </a:p>
          <a:p>
            <a:pPr>
              <a:buClr>
                <a:srgbClr val="000000"/>
              </a:buClr>
              <a:buSzPct val="100000"/>
              <a:buFont typeface="Arial"/>
              <a:buChar char="•"/>
            </a:pPr>
            <a:endParaRPr lang="en-US" sz="2600" dirty="0" smtClean="0">
              <a:latin typeface="Times New Roman" charset="0"/>
              <a:cs typeface="Times New Roman" charset="0"/>
            </a:endParaRPr>
          </a:p>
          <a:p>
            <a:pPr>
              <a:buClr>
                <a:srgbClr val="000000"/>
              </a:buClr>
              <a:buSzPct val="100000"/>
              <a:buFont typeface="Arial"/>
              <a:buChar char="•"/>
            </a:pPr>
            <a:r>
              <a:rPr lang="en-US" sz="2600" b="1" dirty="0" smtClean="0">
                <a:solidFill>
                  <a:srgbClr val="000090"/>
                </a:solidFill>
                <a:latin typeface="Times New Roman" charset="0"/>
                <a:cs typeface="Times New Roman" charset="0"/>
              </a:rPr>
              <a:t> The standard </a:t>
            </a:r>
            <a:r>
              <a:rPr lang="en-US" sz="2600" b="1" dirty="0">
                <a:solidFill>
                  <a:srgbClr val="000090"/>
                </a:solidFill>
                <a:latin typeface="Times New Roman" charset="0"/>
                <a:cs typeface="Times New Roman" charset="0"/>
              </a:rPr>
              <a:t>SI unit for volume is the cubic meter (m</a:t>
            </a:r>
            <a:r>
              <a:rPr lang="en-US" sz="2600" b="1" baseline="30000" dirty="0">
                <a:solidFill>
                  <a:srgbClr val="000090"/>
                </a:solidFill>
                <a:latin typeface="Times New Roman" charset="0"/>
                <a:cs typeface="Times New Roman" charset="0"/>
              </a:rPr>
              <a:t>3</a:t>
            </a:r>
            <a:r>
              <a:rPr lang="en-US" sz="2600" b="1" dirty="0">
                <a:solidFill>
                  <a:srgbClr val="000090"/>
                </a:solidFill>
                <a:latin typeface="Times New Roman" charset="0"/>
                <a:cs typeface="Times New Roman" charset="0"/>
              </a:rPr>
              <a:t>), </a:t>
            </a:r>
            <a:r>
              <a:rPr lang="en-US" sz="2600" dirty="0">
                <a:latin typeface="Times New Roman" charset="0"/>
                <a:cs typeface="Times New Roman" charset="0"/>
              </a:rPr>
              <a:t>which is derived from the SI base unit of </a:t>
            </a:r>
            <a:r>
              <a:rPr lang="en-US" sz="2600" dirty="0" smtClean="0">
                <a:latin typeface="Times New Roman" charset="0"/>
                <a:cs typeface="Times New Roman" charset="0"/>
              </a:rPr>
              <a:t>length. </a:t>
            </a:r>
          </a:p>
          <a:p>
            <a:pPr>
              <a:buClr>
                <a:srgbClr val="000000"/>
              </a:buClr>
              <a:buSzPct val="100000"/>
              <a:buFont typeface="Arial"/>
              <a:buChar char="•"/>
            </a:pPr>
            <a:endParaRPr lang="en-US" sz="2600" dirty="0" smtClean="0">
              <a:latin typeface="Times New Roman" charset="0"/>
              <a:cs typeface="Times New Roman" charset="0"/>
            </a:endParaRPr>
          </a:p>
          <a:p>
            <a:pPr>
              <a:buClr>
                <a:srgbClr val="000000"/>
              </a:buClr>
              <a:buSzPct val="100000"/>
              <a:buFont typeface="Arial"/>
              <a:buChar char="•"/>
            </a:pPr>
            <a:r>
              <a:rPr lang="en-US" sz="2600" dirty="0" smtClean="0">
                <a:latin typeface="Times New Roman" charset="0"/>
                <a:cs typeface="Times New Roman" charset="0"/>
              </a:rPr>
              <a:t> Other </a:t>
            </a:r>
            <a:r>
              <a:rPr lang="en-US" sz="2600" dirty="0">
                <a:latin typeface="Times New Roman" charset="0"/>
                <a:cs typeface="Times New Roman" charset="0"/>
              </a:rPr>
              <a:t>units for volume are the </a:t>
            </a:r>
            <a:r>
              <a:rPr lang="en-US" sz="2600" i="1" dirty="0">
                <a:latin typeface="Times New Roman" charset="0"/>
                <a:cs typeface="Times New Roman" charset="0"/>
              </a:rPr>
              <a:t>liter</a:t>
            </a:r>
            <a:r>
              <a:rPr lang="en-US" sz="2600" dirty="0">
                <a:latin typeface="Times New Roman" charset="0"/>
                <a:cs typeface="Times New Roman" charset="0"/>
              </a:rPr>
              <a:t> (L) and </a:t>
            </a:r>
            <a:r>
              <a:rPr lang="en-US" sz="2600" i="1" dirty="0">
                <a:latin typeface="Times New Roman" charset="0"/>
                <a:cs typeface="Times New Roman" charset="0"/>
              </a:rPr>
              <a:t>milliliter</a:t>
            </a:r>
            <a:r>
              <a:rPr lang="en-US" sz="2600" dirty="0">
                <a:latin typeface="Times New Roman" charset="0"/>
                <a:cs typeface="Times New Roman" charset="0"/>
              </a:rPr>
              <a:t> (</a:t>
            </a:r>
            <a:r>
              <a:rPr lang="en-US" sz="2600" dirty="0" err="1">
                <a:latin typeface="Times New Roman" charset="0"/>
                <a:cs typeface="Times New Roman" charset="0"/>
              </a:rPr>
              <a:t>mL</a:t>
            </a:r>
            <a:r>
              <a:rPr lang="en-US" sz="2600" dirty="0">
                <a:latin typeface="Times New Roman" charset="0"/>
                <a:cs typeface="Times New Roman" charset="0"/>
              </a:rPr>
              <a:t>).</a:t>
            </a:r>
            <a:r>
              <a:rPr lang="en-US" sz="2600" dirty="0" smtClean="0">
                <a:latin typeface="Times New Roman" charset="0"/>
                <a:cs typeface="Times New Roman" charset="0"/>
              </a:rPr>
              <a:t> </a:t>
            </a:r>
          </a:p>
          <a:p>
            <a:pPr>
              <a:buClr>
                <a:srgbClr val="000000"/>
              </a:buClr>
              <a:buSzPct val="100000"/>
              <a:buFont typeface="Arial"/>
              <a:buChar char="•"/>
            </a:pPr>
            <a:endParaRPr lang="en-US" sz="2600" dirty="0" smtClean="0">
              <a:latin typeface="Times New Roman" charset="0"/>
              <a:cs typeface="Times New Roman" charset="0"/>
            </a:endParaRPr>
          </a:p>
          <a:p>
            <a:pPr>
              <a:buClr>
                <a:srgbClr val="000000"/>
              </a:buClr>
              <a:buSzPct val="100000"/>
              <a:buFont typeface="Arial"/>
              <a:buChar char="•"/>
            </a:pPr>
            <a:r>
              <a:rPr lang="en-US" sz="2600" dirty="0">
                <a:latin typeface="Times New Roman" charset="0"/>
                <a:cs typeface="Times New Roman" charset="0"/>
              </a:rPr>
              <a:t> 1 dm</a:t>
            </a:r>
            <a:r>
              <a:rPr lang="en-US" sz="2600" baseline="30000" dirty="0">
                <a:latin typeface="Times New Roman" charset="0"/>
                <a:cs typeface="Times New Roman" charset="0"/>
              </a:rPr>
              <a:t>3</a:t>
            </a:r>
            <a:r>
              <a:rPr lang="en-US" sz="2600" dirty="0">
                <a:latin typeface="Times New Roman" charset="0"/>
                <a:cs typeface="Times New Roman" charset="0"/>
              </a:rPr>
              <a:t> = 1 L</a:t>
            </a:r>
          </a:p>
          <a:p>
            <a:pPr>
              <a:buClr>
                <a:srgbClr val="000000"/>
              </a:buClr>
              <a:buSzPct val="100000"/>
              <a:buFont typeface="Arial"/>
              <a:buChar char="•"/>
            </a:pPr>
            <a:r>
              <a:rPr lang="en-US" sz="2600" dirty="0">
                <a:latin typeface="Times New Roman" charset="0"/>
                <a:cs typeface="Times New Roman" charset="0"/>
              </a:rPr>
              <a:t> 1 cm</a:t>
            </a:r>
            <a:r>
              <a:rPr lang="en-US" sz="2600" baseline="30000" dirty="0">
                <a:latin typeface="Times New Roman" charset="0"/>
                <a:cs typeface="Times New Roman" charset="0"/>
              </a:rPr>
              <a:t>3</a:t>
            </a:r>
            <a:r>
              <a:rPr lang="en-US" sz="2600" dirty="0">
                <a:latin typeface="Times New Roman" charset="0"/>
                <a:cs typeface="Times New Roman" charset="0"/>
              </a:rPr>
              <a:t> = 1 </a:t>
            </a:r>
            <a:r>
              <a:rPr lang="en-US" sz="2600" dirty="0" err="1">
                <a:latin typeface="Times New Roman" charset="0"/>
                <a:cs typeface="Times New Roman" charset="0"/>
              </a:rPr>
              <a:t>mL</a:t>
            </a:r>
            <a:endParaRPr lang="en-US" sz="2600" dirty="0">
              <a:latin typeface="Times New Roman" charset="0"/>
              <a:cs typeface="Times New Roman" charset="0"/>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AAE1C6E4-EF61-924D-A3CE-ADB47D1C3A4A}" type="slidenum">
              <a:rPr lang="en-GB" sz="1400">
                <a:solidFill>
                  <a:srgbClr val="FFFFFF"/>
                </a:solidFill>
                <a:latin typeface="Times New Roman" charset="0"/>
                <a:cs typeface="Times New Roman" charset="0"/>
              </a:rPr>
              <a:pPr>
                <a:buFont typeface="Arial" charset="0"/>
                <a:buNone/>
              </a:pPr>
              <a:t>49</a:t>
            </a:fld>
            <a:endParaRPr lang="en-GB" sz="1400">
              <a:solidFill>
                <a:srgbClr val="FFFFFF"/>
              </a:solidFill>
              <a:latin typeface="Times New Roman" charset="0"/>
              <a:cs typeface="Times New Roman" charset="0"/>
            </a:endParaRPr>
          </a:p>
        </p:txBody>
      </p:sp>
      <p:sp>
        <p:nvSpPr>
          <p:cNvPr id="8" name="Title 3"/>
          <p:cNvSpPr>
            <a:spLocks noGrp="1"/>
          </p:cNvSpPr>
          <p:nvPr>
            <p:ph type="title"/>
          </p:nvPr>
        </p:nvSpPr>
        <p:spPr>
          <a:xfrm>
            <a:off x="717177" y="188262"/>
            <a:ext cx="7767638" cy="762000"/>
          </a:xfrm>
        </p:spPr>
        <p:txBody>
          <a:bodyPr wrap="square" numCol="1" anchorCtr="0" compatLnSpc="1">
            <a:prstTxWarp prst="textNoShape">
              <a:avLst/>
            </a:prstTxWarp>
            <a:noAutofit/>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Volume Units</a:t>
            </a:r>
          </a:p>
        </p:txBody>
      </p:sp>
      <p:pic>
        <p:nvPicPr>
          <p:cNvPr id="97284" name="Picture Placeholder 1" descr="CNX_Chem_01_04_Volume.jpg"/>
          <p:cNvPicPr>
            <a:picLocks noChangeAspect="1"/>
          </p:cNvPicPr>
          <p:nvPr/>
        </p:nvPicPr>
        <p:blipFill>
          <a:blip r:embed="rId2">
            <a:extLst>
              <a:ext uri="{28A0092B-C50C-407E-A947-70E740481C1C}">
                <a14:useLocalDpi xmlns:a14="http://schemas.microsoft.com/office/drawing/2010/main" val="0"/>
              </a:ext>
            </a:extLst>
          </a:blip>
          <a:srcRect l="-1620" r="-2820" b="5333"/>
          <a:stretch>
            <a:fillRect/>
          </a:stretch>
        </p:blipFill>
        <p:spPr bwMode="auto">
          <a:xfrm>
            <a:off x="717177" y="1061552"/>
            <a:ext cx="7965177" cy="406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txBox="1">
            <a:spLocks/>
          </p:cNvSpPr>
          <p:nvPr/>
        </p:nvSpPr>
        <p:spPr>
          <a:xfrm>
            <a:off x="457200" y="5427173"/>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indent="-342900">
              <a:buFont typeface="Arial" charset="0"/>
              <a:buAutoNum type="alphaLcParenBoth"/>
            </a:pPr>
            <a:r>
              <a:rPr lang="en-US" sz="1600" dirty="0" smtClean="0"/>
              <a:t>The relative volumes are shown for cubes of 1 m</a:t>
            </a:r>
            <a:r>
              <a:rPr lang="en-US" sz="1600" baseline="30000" dirty="0" smtClean="0"/>
              <a:t>3</a:t>
            </a:r>
            <a:r>
              <a:rPr lang="en-US" sz="1600" dirty="0" smtClean="0"/>
              <a:t>, 1 dm</a:t>
            </a:r>
            <a:r>
              <a:rPr lang="en-US" sz="1600" baseline="30000" dirty="0" smtClean="0"/>
              <a:t>3</a:t>
            </a:r>
            <a:r>
              <a:rPr lang="en-US" sz="1600" dirty="0" smtClean="0"/>
              <a:t> (1 L), and 1 cm</a:t>
            </a:r>
            <a:r>
              <a:rPr lang="en-US" sz="1600" baseline="30000" dirty="0" smtClean="0"/>
              <a:t>3</a:t>
            </a:r>
            <a:r>
              <a:rPr lang="en-US" sz="1600" dirty="0" smtClean="0"/>
              <a:t> (1 </a:t>
            </a:r>
            <a:r>
              <a:rPr lang="en-US" sz="1600" dirty="0" err="1" smtClean="0"/>
              <a:t>mL</a:t>
            </a:r>
            <a:r>
              <a:rPr lang="en-US" sz="1600" dirty="0" smtClean="0"/>
              <a:t>) (not to scale). </a:t>
            </a:r>
          </a:p>
          <a:p>
            <a:pPr marL="342900" indent="-342900">
              <a:buFont typeface="Arial" charset="0"/>
              <a:buAutoNum type="alphaLcParenBoth"/>
            </a:pPr>
            <a:r>
              <a:rPr lang="en-US" sz="1600" dirty="0" smtClean="0"/>
              <a:t>The diameter of a dime is compared relative to the edge length of a 1-cm</a:t>
            </a:r>
            <a:r>
              <a:rPr lang="en-US" sz="1600" baseline="30000" dirty="0" smtClean="0"/>
              <a:t>3</a:t>
            </a:r>
            <a:r>
              <a:rPr lang="en-US" sz="1600" dirty="0" smtClean="0"/>
              <a:t> (1-mL) cube.</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1034673" y="2440"/>
            <a:ext cx="8229600" cy="990600"/>
          </a:xfrm>
        </p:spPr>
        <p:txBody>
          <a:bodyPr/>
          <a:lstStyle/>
          <a:p>
            <a:pPr eaLnBrk="1" fontAlgn="auto" hangingPunct="1">
              <a:spcAft>
                <a:spcPts val="0"/>
              </a:spcAft>
              <a:defRPr/>
            </a:pPr>
            <a:r>
              <a:rPr lang="en-US" b="1" dirty="0">
                <a:solidFill>
                  <a:schemeClr val="tx1"/>
                </a:solidFill>
                <a:ea typeface="ＭＳ Ｐゴシック" charset="0"/>
                <a:cs typeface="ＭＳ Ｐゴシック" charset="0"/>
              </a:rPr>
              <a:t>Chemistry and everyday life</a:t>
            </a:r>
          </a:p>
        </p:txBody>
      </p:sp>
      <p:sp>
        <p:nvSpPr>
          <p:cNvPr id="23555" name="Content Placeholder 2"/>
          <p:cNvSpPr>
            <a:spLocks noGrp="1"/>
          </p:cNvSpPr>
          <p:nvPr>
            <p:ph idx="1"/>
          </p:nvPr>
        </p:nvSpPr>
        <p:spPr>
          <a:xfrm>
            <a:off x="609600" y="1370990"/>
            <a:ext cx="8229600" cy="5181600"/>
          </a:xfrm>
        </p:spPr>
        <p:txBody>
          <a:bodyPr>
            <a:normAutofit/>
          </a:bodyPr>
          <a:lstStyle/>
          <a:p>
            <a:pPr eaLnBrk="1" hangingPunct="1">
              <a:lnSpc>
                <a:spcPct val="90000"/>
              </a:lnSpc>
              <a:buClrTx/>
              <a:buFont typeface="Arial"/>
              <a:buChar char="•"/>
            </a:pPr>
            <a:r>
              <a:rPr lang="en-US" dirty="0" smtClean="0">
                <a:latin typeface="Arial" charset="0"/>
                <a:ea typeface="MS PGothic" charset="0"/>
              </a:rPr>
              <a:t> </a:t>
            </a:r>
            <a:r>
              <a:rPr lang="en-US" sz="2400" b="1" dirty="0" smtClean="0">
                <a:solidFill>
                  <a:srgbClr val="000090"/>
                </a:solidFill>
                <a:latin typeface="Arial" charset="0"/>
                <a:ea typeface="MS PGothic" charset="0"/>
              </a:rPr>
              <a:t>Examples of chemistry in everyday life: </a:t>
            </a:r>
          </a:p>
          <a:p>
            <a:pPr lvl="1">
              <a:lnSpc>
                <a:spcPct val="90000"/>
              </a:lnSpc>
              <a:buClrTx/>
              <a:buFont typeface="Arial"/>
              <a:buChar char="•"/>
            </a:pPr>
            <a:r>
              <a:rPr lang="en-US" dirty="0" smtClean="0">
                <a:latin typeface="Arial" charset="0"/>
                <a:ea typeface="MS PGothic" charset="0"/>
              </a:rPr>
              <a:t>Digesting food</a:t>
            </a:r>
          </a:p>
          <a:p>
            <a:pPr lvl="1">
              <a:lnSpc>
                <a:spcPct val="90000"/>
              </a:lnSpc>
              <a:buClrTx/>
              <a:buFont typeface="Arial"/>
              <a:buChar char="•"/>
            </a:pPr>
            <a:r>
              <a:rPr lang="en-US" dirty="0" smtClean="0">
                <a:latin typeface="Arial" charset="0"/>
                <a:ea typeface="MS PGothic" charset="0"/>
              </a:rPr>
              <a:t>Synthesizing polymers for clothing, cookware, and credit cards</a:t>
            </a:r>
          </a:p>
          <a:p>
            <a:pPr lvl="1">
              <a:lnSpc>
                <a:spcPct val="90000"/>
              </a:lnSpc>
              <a:buClrTx/>
              <a:buFont typeface="Arial"/>
              <a:buChar char="•"/>
            </a:pPr>
            <a:r>
              <a:rPr lang="en-US" dirty="0" smtClean="0">
                <a:latin typeface="Arial" charset="0"/>
                <a:ea typeface="MS PGothic" charset="0"/>
              </a:rPr>
              <a:t>Refining crude oil into gasoline and other products</a:t>
            </a:r>
          </a:p>
          <a:p>
            <a:pPr lvl="1">
              <a:lnSpc>
                <a:spcPct val="90000"/>
              </a:lnSpc>
              <a:buClrTx/>
              <a:buFont typeface="Arial"/>
              <a:buChar char="•"/>
            </a:pPr>
            <a:r>
              <a:rPr lang="en-US" dirty="0" smtClean="0">
                <a:latin typeface="Arial" charset="0"/>
                <a:ea typeface="MS PGothic" charset="0"/>
              </a:rPr>
              <a:t>And </a:t>
            </a:r>
            <a:r>
              <a:rPr lang="en-US" dirty="0">
                <a:latin typeface="Arial" charset="0"/>
                <a:ea typeface="MS PGothic" charset="0"/>
              </a:rPr>
              <a:t>much more…</a:t>
            </a:r>
          </a:p>
          <a:p>
            <a:pPr eaLnBrk="1" hangingPunct="1">
              <a:lnSpc>
                <a:spcPct val="90000"/>
              </a:lnSpc>
              <a:buClrTx/>
              <a:buFont typeface="Arial"/>
              <a:buChar char="•"/>
            </a:pPr>
            <a:endParaRPr lang="en-US" dirty="0" smtClean="0">
              <a:latin typeface="Arial" charset="0"/>
              <a:ea typeface="MS PGothic" charset="0"/>
            </a:endParaRPr>
          </a:p>
          <a:p>
            <a:pPr>
              <a:lnSpc>
                <a:spcPct val="90000"/>
              </a:lnSpc>
              <a:buClrTx/>
              <a:buFont typeface="Arial"/>
              <a:buChar char="•"/>
            </a:pPr>
            <a:r>
              <a:rPr lang="en-US" sz="2400" b="1" dirty="0" smtClean="0">
                <a:solidFill>
                  <a:srgbClr val="000090"/>
                </a:solidFill>
              </a:rPr>
              <a:t> As you proceed through this course, you will discover:</a:t>
            </a:r>
          </a:p>
          <a:p>
            <a:pPr lvl="1">
              <a:lnSpc>
                <a:spcPct val="90000"/>
              </a:lnSpc>
              <a:buClrTx/>
              <a:buFont typeface="Arial"/>
              <a:buChar char="•"/>
            </a:pPr>
            <a:r>
              <a:rPr lang="en-US" dirty="0" smtClean="0"/>
              <a:t>Many different examples of changes in the composition and structure of matter.</a:t>
            </a:r>
          </a:p>
          <a:p>
            <a:pPr lvl="1">
              <a:lnSpc>
                <a:spcPct val="90000"/>
              </a:lnSpc>
              <a:buClrTx/>
              <a:buFont typeface="Arial"/>
              <a:buChar char="•"/>
            </a:pPr>
            <a:r>
              <a:rPr lang="en-US" dirty="0" smtClean="0"/>
              <a:t>How to classify these changes in matter and understand how they occur. </a:t>
            </a:r>
          </a:p>
          <a:p>
            <a:pPr lvl="1">
              <a:lnSpc>
                <a:spcPct val="90000"/>
              </a:lnSpc>
              <a:buClrTx/>
              <a:buFont typeface="Arial"/>
              <a:buChar char="•"/>
            </a:pPr>
            <a:r>
              <a:rPr lang="en-US" dirty="0" smtClean="0"/>
              <a:t>The changes in energy that accompany these changes in matter.</a:t>
            </a:r>
            <a:endParaRPr lang="en-US" dirty="0">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F46CE629-5F1A-684B-B5B3-74715F371A4F}" type="slidenum">
              <a:rPr lang="en-GB" sz="1400">
                <a:solidFill>
                  <a:srgbClr val="FFFFFF"/>
                </a:solidFill>
                <a:latin typeface="Times New Roman" charset="0"/>
                <a:cs typeface="Times New Roman" charset="0"/>
              </a:rPr>
              <a:pPr>
                <a:buFont typeface="Arial" charset="0"/>
                <a:buNone/>
              </a:pPr>
              <a:t>50</a:t>
            </a:fld>
            <a:endParaRPr lang="en-GB" sz="1400">
              <a:solidFill>
                <a:srgbClr val="FFFFFF"/>
              </a:solidFill>
              <a:latin typeface="Times New Roman" charset="0"/>
              <a:cs typeface="Times New Roman" charset="0"/>
            </a:endParaRPr>
          </a:p>
        </p:txBody>
      </p:sp>
      <p:sp>
        <p:nvSpPr>
          <p:cNvPr id="8" name="TextBox 7"/>
          <p:cNvSpPr txBox="1">
            <a:spLocks noChangeArrowheads="1"/>
          </p:cNvSpPr>
          <p:nvPr/>
        </p:nvSpPr>
        <p:spPr bwMode="auto">
          <a:xfrm>
            <a:off x="339167" y="3236337"/>
            <a:ext cx="861209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Clr>
                <a:srgbClr val="000000"/>
              </a:buClr>
              <a:buSzPct val="100000"/>
              <a:buFont typeface="Arial" charset="0"/>
              <a:buNone/>
            </a:pPr>
            <a:endParaRPr lang="en-US" sz="2600" dirty="0" smtClean="0">
              <a:latin typeface="Times New Roman" charset="0"/>
              <a:cs typeface="Times New Roman" charset="0"/>
            </a:endParaRPr>
          </a:p>
          <a:p>
            <a:pPr>
              <a:buClr>
                <a:srgbClr val="000000"/>
              </a:buClr>
              <a:buSzPct val="100000"/>
              <a:buFont typeface="Arial" charset="0"/>
              <a:buChar char="•"/>
            </a:pPr>
            <a:r>
              <a:rPr lang="en-US" sz="2600" dirty="0" smtClean="0">
                <a:latin typeface="Times New Roman" charset="0"/>
                <a:cs typeface="Times New Roman" charset="0"/>
              </a:rPr>
              <a:t> The standard SI unit </a:t>
            </a:r>
            <a:r>
              <a:rPr lang="en-US" sz="2600" dirty="0">
                <a:latin typeface="Times New Roman" charset="0"/>
                <a:cs typeface="Times New Roman" charset="0"/>
              </a:rPr>
              <a:t>for </a:t>
            </a:r>
            <a:r>
              <a:rPr lang="en-US" sz="2600" dirty="0" smtClean="0">
                <a:latin typeface="Times New Roman" charset="0"/>
                <a:cs typeface="Times New Roman" charset="0"/>
              </a:rPr>
              <a:t>density is the kilogram </a:t>
            </a:r>
            <a:r>
              <a:rPr lang="en-US" sz="2600" dirty="0">
                <a:latin typeface="Times New Roman" charset="0"/>
                <a:cs typeface="Times New Roman" charset="0"/>
              </a:rPr>
              <a:t>per cubic </a:t>
            </a:r>
            <a:r>
              <a:rPr lang="en-US" sz="2600" dirty="0" smtClean="0">
                <a:latin typeface="Times New Roman" charset="0"/>
                <a:cs typeface="Times New Roman" charset="0"/>
              </a:rPr>
              <a:t>meter (</a:t>
            </a:r>
            <a:r>
              <a:rPr lang="en-US" sz="2600" dirty="0">
                <a:latin typeface="Times New Roman" charset="0"/>
                <a:cs typeface="Times New Roman" charset="0"/>
              </a:rPr>
              <a:t>kg/m</a:t>
            </a:r>
            <a:r>
              <a:rPr lang="en-US" sz="2600" baseline="30000" dirty="0">
                <a:latin typeface="Times New Roman" charset="0"/>
                <a:cs typeface="Times New Roman" charset="0"/>
              </a:rPr>
              <a:t>3</a:t>
            </a:r>
            <a:r>
              <a:rPr lang="en-US" sz="2600" dirty="0" smtClean="0">
                <a:latin typeface="Times New Roman" charset="0"/>
                <a:cs typeface="Times New Roman" charset="0"/>
              </a:rPr>
              <a:t>). </a:t>
            </a:r>
          </a:p>
          <a:p>
            <a:pPr>
              <a:buClr>
                <a:srgbClr val="000000"/>
              </a:buClr>
              <a:buSzPct val="100000"/>
              <a:buFont typeface="Arial" charset="0"/>
              <a:buNone/>
            </a:pPr>
            <a:endParaRPr lang="en-US" sz="2600" dirty="0">
              <a:latin typeface="Times New Roman" charset="0"/>
              <a:cs typeface="Times New Roman" charset="0"/>
            </a:endParaRPr>
          </a:p>
          <a:p>
            <a:pPr>
              <a:buClr>
                <a:srgbClr val="000000"/>
              </a:buClr>
              <a:buSzPct val="100000"/>
              <a:buFont typeface="Arial" charset="0"/>
              <a:buNone/>
            </a:pPr>
            <a:endParaRPr lang="en-US" sz="2600" dirty="0">
              <a:latin typeface="Times New Roman" charset="0"/>
              <a:cs typeface="Times New Roman" charset="0"/>
            </a:endParaRPr>
          </a:p>
          <a:p>
            <a:pPr>
              <a:buClr>
                <a:srgbClr val="000000"/>
              </a:buClr>
              <a:buSzPct val="100000"/>
              <a:buFont typeface="Arial" charset="0"/>
              <a:buChar char="•"/>
            </a:pPr>
            <a:r>
              <a:rPr lang="en-US" sz="2600" dirty="0">
                <a:latin typeface="Times New Roman" charset="0"/>
                <a:cs typeface="Times New Roman" charset="0"/>
              </a:rPr>
              <a:t> Commonly used density units based on state of matter:</a:t>
            </a:r>
          </a:p>
          <a:p>
            <a:pPr>
              <a:buClr>
                <a:srgbClr val="000000"/>
              </a:buClr>
              <a:buSzPct val="100000"/>
              <a:buFont typeface="Arial" charset="0"/>
              <a:buNone/>
            </a:pPr>
            <a:r>
              <a:rPr lang="en-US" sz="2600" dirty="0">
                <a:latin typeface="Times New Roman" charset="0"/>
                <a:cs typeface="Times New Roman" charset="0"/>
              </a:rPr>
              <a:t>	g/cm</a:t>
            </a:r>
            <a:r>
              <a:rPr lang="en-US" sz="2600" baseline="30000" dirty="0">
                <a:latin typeface="Times New Roman" charset="0"/>
                <a:cs typeface="Times New Roman" charset="0"/>
              </a:rPr>
              <a:t>3</a:t>
            </a:r>
            <a:r>
              <a:rPr lang="en-US" sz="2600" dirty="0">
                <a:latin typeface="Times New Roman" charset="0"/>
                <a:cs typeface="Times New Roman" charset="0"/>
              </a:rPr>
              <a:t> 	(solids, liquids</a:t>
            </a:r>
            <a:r>
              <a:rPr lang="en-US" sz="2600" dirty="0" smtClean="0">
                <a:latin typeface="Times New Roman" charset="0"/>
                <a:cs typeface="Times New Roman" charset="0"/>
              </a:rPr>
              <a:t>)</a:t>
            </a:r>
          </a:p>
          <a:p>
            <a:pPr>
              <a:buClr>
                <a:srgbClr val="000000"/>
              </a:buClr>
              <a:buSzPct val="100000"/>
              <a:buFont typeface="Arial" charset="0"/>
              <a:buNone/>
            </a:pPr>
            <a:r>
              <a:rPr lang="en-US" sz="2600" dirty="0">
                <a:latin typeface="Times New Roman" charset="0"/>
                <a:cs typeface="Times New Roman" charset="0"/>
              </a:rPr>
              <a:t>	</a:t>
            </a:r>
            <a:r>
              <a:rPr lang="en-US" sz="2600" dirty="0" err="1">
                <a:latin typeface="Times New Roman" charset="0"/>
                <a:cs typeface="Times New Roman" charset="0"/>
              </a:rPr>
              <a:t>g</a:t>
            </a:r>
            <a:r>
              <a:rPr lang="en-US" sz="2600" dirty="0">
                <a:latin typeface="Times New Roman" charset="0"/>
                <a:cs typeface="Times New Roman" charset="0"/>
              </a:rPr>
              <a:t>/L 	(gases)</a:t>
            </a:r>
          </a:p>
        </p:txBody>
      </p:sp>
      <p:sp>
        <p:nvSpPr>
          <p:cNvPr id="3076" name="Title 3"/>
          <p:cNvSpPr>
            <a:spLocks noGrp="1"/>
          </p:cNvSpPr>
          <p:nvPr>
            <p:ph type="title"/>
          </p:nvPr>
        </p:nvSpPr>
        <p:spPr>
          <a:xfrm>
            <a:off x="995363" y="304800"/>
            <a:ext cx="7767637" cy="609600"/>
          </a:xfrm>
        </p:spPr>
        <p:txBody>
          <a:bodyPr wrap="square" numCol="1" anchorCtr="0" compatLnSpc="1">
            <a:prstTxWarp prst="textNoShape">
              <a:avLst/>
            </a:prstTxWarp>
            <a:noAutofit/>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Density</a:t>
            </a:r>
          </a:p>
        </p:txBody>
      </p:sp>
      <p:sp>
        <p:nvSpPr>
          <p:cNvPr id="100358" name="TextBox 11"/>
          <p:cNvSpPr txBox="1">
            <a:spLocks noChangeArrowheads="1"/>
          </p:cNvSpPr>
          <p:nvPr/>
        </p:nvSpPr>
        <p:spPr bwMode="auto">
          <a:xfrm>
            <a:off x="339167" y="1275974"/>
            <a:ext cx="8610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Clr>
                <a:srgbClr val="000000"/>
              </a:buClr>
              <a:buSzPct val="100000"/>
              <a:buFont typeface="Arial" charset="0"/>
              <a:buChar char="•"/>
            </a:pPr>
            <a:r>
              <a:rPr lang="en-US" sz="2600" dirty="0">
                <a:latin typeface="Times New Roman" charset="0"/>
                <a:cs typeface="Times New Roman" charset="0"/>
              </a:rPr>
              <a:t> The </a:t>
            </a:r>
            <a:r>
              <a:rPr lang="en-US" sz="2600" b="1" i="1" dirty="0">
                <a:solidFill>
                  <a:srgbClr val="000090"/>
                </a:solidFill>
                <a:latin typeface="Times New Roman" charset="0"/>
                <a:cs typeface="Times New Roman" charset="0"/>
              </a:rPr>
              <a:t>density</a:t>
            </a:r>
            <a:r>
              <a:rPr lang="en-US" sz="2600" dirty="0">
                <a:latin typeface="Times New Roman" charset="0"/>
                <a:cs typeface="Times New Roman" charset="0"/>
              </a:rPr>
              <a:t> of a substance is</a:t>
            </a:r>
            <a:r>
              <a:rPr lang="en-US" sz="2600" dirty="0" smtClean="0">
                <a:latin typeface="Times New Roman" charset="0"/>
                <a:cs typeface="Times New Roman" charset="0"/>
              </a:rPr>
              <a:t> the ratio of the mass of a sample of the substance to its volume.</a:t>
            </a:r>
            <a:endParaRPr lang="en-US" sz="2600" dirty="0">
              <a:latin typeface="Times New Roman" charset="0"/>
              <a:cs typeface="Times New Roman" charset="0"/>
            </a:endParaRPr>
          </a:p>
        </p:txBody>
      </p:sp>
      <p:pic>
        <p:nvPicPr>
          <p:cNvPr id="9" name="Picture 8"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graphicFrame>
        <p:nvGraphicFramePr>
          <p:cNvPr id="10" name="Object 9"/>
          <p:cNvGraphicFramePr>
            <a:graphicFrameLocks noChangeAspect="1"/>
          </p:cNvGraphicFramePr>
          <p:nvPr/>
        </p:nvGraphicFramePr>
        <p:xfrm>
          <a:off x="2743305" y="2333889"/>
          <a:ext cx="3047146" cy="992094"/>
        </p:xfrm>
        <a:graphic>
          <a:graphicData uri="http://schemas.openxmlformats.org/presentationml/2006/ole">
            <mc:AlternateContent xmlns:mc="http://schemas.openxmlformats.org/markup-compatibility/2006">
              <mc:Choice xmlns:v="urn:schemas-microsoft-com:vml" Requires="v">
                <p:oleObj spid="_x0000_s97289" name="Equation" r:id="rId4" imgW="1092200" imgH="355600" progId="Equation.3">
                  <p:embed/>
                </p:oleObj>
              </mc:Choice>
              <mc:Fallback>
                <p:oleObj name="Equation" r:id="rId4" imgW="1092200" imgH="3556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305" y="2333889"/>
                        <a:ext cx="3047146" cy="9920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E1848C47-96F1-0B45-BAD0-C9DD19562DE2}" type="slidenum">
              <a:rPr lang="en-GB" sz="1400">
                <a:solidFill>
                  <a:srgbClr val="FFFFFF"/>
                </a:solidFill>
                <a:latin typeface="Times New Roman" charset="0"/>
                <a:cs typeface="Times New Roman" charset="0"/>
              </a:rPr>
              <a:pPr>
                <a:buFont typeface="Arial" charset="0"/>
                <a:buNone/>
              </a:pPr>
              <a:t>51</a:t>
            </a:fld>
            <a:endParaRPr lang="en-GB" sz="1400">
              <a:solidFill>
                <a:srgbClr val="FFFFFF"/>
              </a:solidFill>
              <a:latin typeface="Times New Roman" charset="0"/>
              <a:cs typeface="Times New Roman" charset="0"/>
            </a:endParaRPr>
          </a:p>
        </p:txBody>
      </p:sp>
      <p:sp>
        <p:nvSpPr>
          <p:cNvPr id="12" name="TextBox 11"/>
          <p:cNvSpPr txBox="1">
            <a:spLocks noChangeArrowheads="1"/>
          </p:cNvSpPr>
          <p:nvPr/>
        </p:nvSpPr>
        <p:spPr bwMode="auto">
          <a:xfrm>
            <a:off x="319460" y="1744932"/>
            <a:ext cx="8610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1143000" indent="-457200">
              <a:tabLst>
                <a:tab pos="914400" algn="l"/>
              </a:tabLst>
              <a:defRPr sz="2400">
                <a:solidFill>
                  <a:schemeClr val="tx1"/>
                </a:solidFill>
                <a:latin typeface="Arial" charset="0"/>
                <a:ea typeface="MS PGothic" charset="0"/>
                <a:cs typeface="MS PGothic" charset="0"/>
              </a:defRPr>
            </a:lvl2pPr>
            <a:lvl3pPr marL="1600200" indent="-457200">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SzPct val="100000"/>
              <a:buFont typeface="Arial"/>
              <a:buChar char="•"/>
            </a:pPr>
            <a:r>
              <a:rPr lang="en-US" dirty="0" smtClean="0">
                <a:latin typeface="Times New Roman"/>
              </a:rPr>
              <a:t> Counting is the only type of measurement that is free from uncertainty.</a:t>
            </a:r>
          </a:p>
          <a:p>
            <a:pPr>
              <a:buSzPct val="100000"/>
              <a:buFont typeface="Arial"/>
              <a:buChar char="•"/>
            </a:pPr>
            <a:endParaRPr lang="en-US" dirty="0" smtClean="0">
              <a:latin typeface="Times New Roman"/>
              <a:ea typeface="ＭＳ Ｐゴシック" charset="0"/>
              <a:cs typeface="ＭＳ Ｐゴシック" charset="0"/>
            </a:endParaRPr>
          </a:p>
          <a:p>
            <a:pPr>
              <a:buSzPct val="100000"/>
              <a:buFont typeface="Arial"/>
              <a:buChar char="•"/>
            </a:pPr>
            <a:r>
              <a:rPr lang="en-US" dirty="0" smtClean="0">
                <a:latin typeface="Times New Roman"/>
              </a:rPr>
              <a:t> The result of a counting measurement is an example of an </a:t>
            </a:r>
            <a:r>
              <a:rPr lang="en-US" b="1" i="1" dirty="0" smtClean="0">
                <a:solidFill>
                  <a:srgbClr val="000090"/>
                </a:solidFill>
                <a:latin typeface="Times New Roman"/>
              </a:rPr>
              <a:t>exact number. </a:t>
            </a:r>
          </a:p>
          <a:p>
            <a:pPr>
              <a:buSzPct val="100000"/>
              <a:buFont typeface="Arial"/>
              <a:buChar char="•"/>
            </a:pPr>
            <a:endParaRPr lang="en-US" b="1" i="1" dirty="0" smtClean="0">
              <a:solidFill>
                <a:srgbClr val="000090"/>
              </a:solidFill>
              <a:latin typeface="Times New Roman"/>
              <a:ea typeface="ＭＳ Ｐゴシック" charset="0"/>
              <a:cs typeface="ＭＳ Ｐゴシック" charset="0"/>
            </a:endParaRPr>
          </a:p>
          <a:p>
            <a:pPr>
              <a:buSzPct val="100000"/>
              <a:buFont typeface="Arial"/>
              <a:buChar char="•"/>
            </a:pPr>
            <a:r>
              <a:rPr lang="en-US" b="1" i="1" dirty="0" smtClean="0">
                <a:solidFill>
                  <a:srgbClr val="000090"/>
                </a:solidFill>
                <a:latin typeface="Times New Roman"/>
                <a:ea typeface="ＭＳ Ｐゴシック" charset="0"/>
                <a:cs typeface="ＭＳ Ｐゴシック" charset="0"/>
              </a:rPr>
              <a:t> </a:t>
            </a:r>
            <a:r>
              <a:rPr lang="en-US" dirty="0" smtClean="0">
                <a:latin typeface="Times New Roman"/>
                <a:ea typeface="ＭＳ Ｐゴシック" charset="0"/>
                <a:cs typeface="ＭＳ Ｐゴシック" charset="0"/>
              </a:rPr>
              <a:t>The numbers for defined quantities are also exact. </a:t>
            </a:r>
          </a:p>
          <a:p>
            <a:pPr>
              <a:buSzPct val="100000"/>
              <a:buFont typeface="Arial"/>
              <a:buChar char="•"/>
            </a:pPr>
            <a:endParaRPr lang="en-US" dirty="0" smtClean="0">
              <a:latin typeface="Times New Roman"/>
              <a:ea typeface="ＭＳ Ｐゴシック" charset="0"/>
              <a:cs typeface="ＭＳ Ｐゴシック" charset="0"/>
            </a:endParaRPr>
          </a:p>
          <a:p>
            <a:pPr lvl="1">
              <a:buSzPct val="100000"/>
              <a:buFont typeface="Arial"/>
              <a:buChar char="•"/>
            </a:pPr>
            <a:r>
              <a:rPr lang="en-US" dirty="0" smtClean="0">
                <a:latin typeface="Times New Roman"/>
                <a:ea typeface="ＭＳ Ｐゴシック" charset="0"/>
                <a:cs typeface="ＭＳ Ｐゴシック" charset="0"/>
              </a:rPr>
              <a:t>1 foot is exactly 12 inches</a:t>
            </a:r>
          </a:p>
          <a:p>
            <a:pPr lvl="1">
              <a:buSzPct val="100000"/>
              <a:buFont typeface="Arial"/>
              <a:buChar char="•"/>
            </a:pPr>
            <a:r>
              <a:rPr lang="en-US" dirty="0" smtClean="0">
                <a:latin typeface="Times New Roman"/>
                <a:ea typeface="ＭＳ Ｐゴシック" charset="0"/>
                <a:cs typeface="ＭＳ Ｐゴシック" charset="0"/>
              </a:rPr>
              <a:t>1 inch is exactly 2.54 cm</a:t>
            </a:r>
          </a:p>
          <a:p>
            <a:pPr lvl="1">
              <a:buSzPct val="100000"/>
              <a:buFont typeface="Arial"/>
              <a:buChar char="•"/>
            </a:pPr>
            <a:r>
              <a:rPr lang="en-US" dirty="0" smtClean="0">
                <a:latin typeface="Times New Roman"/>
                <a:ea typeface="ＭＳ Ｐゴシック" charset="0"/>
                <a:cs typeface="ＭＳ Ｐゴシック" charset="0"/>
              </a:rPr>
              <a:t>1 gram is exactly 0.001 kg</a:t>
            </a:r>
          </a:p>
          <a:p>
            <a:pPr>
              <a:buSzPct val="100000"/>
              <a:buFont typeface="Arial"/>
              <a:buChar char="•"/>
            </a:pPr>
            <a:endParaRPr lang="en-US" dirty="0" smtClean="0">
              <a:latin typeface="Times New Roman"/>
              <a:ea typeface="ＭＳ Ｐゴシック" charset="0"/>
              <a:cs typeface="ＭＳ Ｐゴシック" charset="0"/>
            </a:endParaRPr>
          </a:p>
          <a:p>
            <a:pPr>
              <a:buSzPct val="100000"/>
              <a:buFont typeface="Arial"/>
              <a:buChar char="•"/>
            </a:pPr>
            <a:endParaRPr lang="en-US" dirty="0">
              <a:latin typeface="Times New Roman"/>
              <a:ea typeface="ＭＳ Ｐゴシック" charset="0"/>
              <a:cs typeface="ＭＳ Ｐゴシック" charset="0"/>
            </a:endParaRPr>
          </a:p>
        </p:txBody>
      </p:sp>
      <p:sp>
        <p:nvSpPr>
          <p:cNvPr id="17" name="Rectangle 2"/>
          <p:cNvSpPr>
            <a:spLocks noGrp="1" noChangeArrowheads="1"/>
          </p:cNvSpPr>
          <p:nvPr>
            <p:ph type="title"/>
          </p:nvPr>
        </p:nvSpPr>
        <p:spPr>
          <a:xfrm>
            <a:off x="609600" y="381000"/>
            <a:ext cx="8229600" cy="990600"/>
          </a:xfrm>
        </p:spPr>
        <p:txBody>
          <a:bodyPr wrap="square" numCol="1" anchorCtr="0" compatLnSpc="1">
            <a:prstTxWarp prst="textNoShape">
              <a:avLst/>
            </a:prstTxWarp>
          </a:bodyPr>
          <a:lstStyle/>
          <a:p>
            <a:pPr eaLnBrk="1" hangingPunct="1"/>
            <a:r>
              <a:rPr lang="en-US" sz="2900" dirty="0" smtClean="0">
                <a:solidFill>
                  <a:srgbClr val="000090"/>
                </a:solidFill>
                <a:effectLst>
                  <a:outerShdw blurRad="38100" dist="38100" dir="2700000" algn="tl">
                    <a:srgbClr val="DDDDDD"/>
                  </a:outerShdw>
                </a:effectLst>
                <a:latin typeface="Arial" charset="0"/>
                <a:ea typeface="MS PGothic" charset="0"/>
                <a:cs typeface="Times New Roman" charset="0"/>
              </a:rPr>
              <a:t>1.5 </a:t>
            </a:r>
            <a:r>
              <a:rPr lang="en-US" sz="2900" dirty="0">
                <a:solidFill>
                  <a:srgbClr val="000090"/>
                </a:solidFill>
                <a:effectLst>
                  <a:outerShdw blurRad="38100" dist="38100" dir="2700000" algn="tl">
                    <a:srgbClr val="DDDDDD"/>
                  </a:outerShdw>
                </a:effectLst>
                <a:latin typeface="Arial" charset="0"/>
                <a:ea typeface="MS PGothic" charset="0"/>
                <a:cs typeface="Times New Roman" charset="0"/>
              </a:rPr>
              <a:t>Measurement Uncertainty, Accuracy, and Precision</a:t>
            </a: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E1848C47-96F1-0B45-BAD0-C9DD19562DE2}" type="slidenum">
              <a:rPr lang="en-GB" sz="1400">
                <a:solidFill>
                  <a:srgbClr val="FFFFFF"/>
                </a:solidFill>
                <a:latin typeface="Times New Roman" charset="0"/>
                <a:cs typeface="Times New Roman" charset="0"/>
              </a:rPr>
              <a:pPr>
                <a:buFont typeface="Arial" charset="0"/>
                <a:buNone/>
              </a:pPr>
              <a:t>52</a:t>
            </a:fld>
            <a:endParaRPr lang="en-GB" sz="1400">
              <a:solidFill>
                <a:srgbClr val="FFFFFF"/>
              </a:solidFill>
              <a:latin typeface="Times New Roman" charset="0"/>
              <a:cs typeface="Times New Roman" charset="0"/>
            </a:endParaRPr>
          </a:p>
        </p:txBody>
      </p:sp>
      <p:sp>
        <p:nvSpPr>
          <p:cNvPr id="12" name="TextBox 11"/>
          <p:cNvSpPr txBox="1">
            <a:spLocks noChangeArrowheads="1"/>
          </p:cNvSpPr>
          <p:nvPr/>
        </p:nvSpPr>
        <p:spPr bwMode="auto">
          <a:xfrm>
            <a:off x="319460" y="1625404"/>
            <a:ext cx="8610600" cy="637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1143000" indent="-457200">
              <a:tabLst>
                <a:tab pos="914400" algn="l"/>
              </a:tabLst>
              <a:defRPr sz="2400">
                <a:solidFill>
                  <a:schemeClr val="tx1"/>
                </a:solidFill>
                <a:latin typeface="Arial" charset="0"/>
                <a:ea typeface="MS PGothic" charset="0"/>
                <a:cs typeface="MS PGothic" charset="0"/>
              </a:defRPr>
            </a:lvl2pPr>
            <a:lvl3pPr marL="1600200" indent="-457200">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SzPct val="100000"/>
              <a:buFont typeface="Arial"/>
              <a:buChar char="•"/>
            </a:pPr>
            <a:r>
              <a:rPr lang="en-US" dirty="0" smtClean="0">
                <a:latin typeface="Times New Roman"/>
              </a:rPr>
              <a:t> Quantities derived from measurements other than </a:t>
            </a:r>
            <a:r>
              <a:rPr lang="en-US" dirty="0" smtClean="0">
                <a:latin typeface="Times New Roman"/>
              </a:rPr>
              <a:t>counting </a:t>
            </a:r>
            <a:r>
              <a:rPr lang="en-US" dirty="0" smtClean="0">
                <a:latin typeface="Times New Roman"/>
              </a:rPr>
              <a:t>are uncertain to varying extents.</a:t>
            </a:r>
          </a:p>
          <a:p>
            <a:pPr>
              <a:buSzPct val="100000"/>
              <a:buFont typeface="Arial"/>
              <a:buChar char="•"/>
            </a:pPr>
            <a:endParaRPr lang="en-US" dirty="0" smtClean="0">
              <a:latin typeface="Times New Roman"/>
            </a:endParaRPr>
          </a:p>
          <a:p>
            <a:pPr>
              <a:buSzPct val="100000"/>
              <a:buFont typeface="Arial"/>
              <a:buChar char="•"/>
            </a:pPr>
            <a:r>
              <a:rPr lang="en-US" dirty="0" smtClean="0">
                <a:latin typeface="Times New Roman"/>
              </a:rPr>
              <a:t> These numbers are </a:t>
            </a:r>
            <a:r>
              <a:rPr lang="en-US" b="1" i="1" dirty="0" smtClean="0">
                <a:solidFill>
                  <a:srgbClr val="000090"/>
                </a:solidFill>
                <a:latin typeface="Times New Roman"/>
              </a:rPr>
              <a:t>not exact. </a:t>
            </a:r>
          </a:p>
          <a:p>
            <a:pPr>
              <a:buSzPct val="100000"/>
              <a:buFont typeface="Arial"/>
              <a:buChar char="•"/>
            </a:pPr>
            <a:endParaRPr lang="en-US" dirty="0" smtClean="0">
              <a:latin typeface="Times New Roman"/>
            </a:endParaRPr>
          </a:p>
          <a:p>
            <a:pPr>
              <a:buSzPct val="100000"/>
              <a:buFont typeface="Arial"/>
              <a:buChar char="•"/>
            </a:pPr>
            <a:r>
              <a:rPr lang="en-US" dirty="0" smtClean="0">
                <a:latin typeface="Times New Roman"/>
              </a:rPr>
              <a:t> There are always practical limitations of the measurement process used. </a:t>
            </a:r>
          </a:p>
          <a:p>
            <a:pPr>
              <a:buSzPct val="100000"/>
              <a:buFont typeface="Arial"/>
              <a:buChar char="•"/>
            </a:pPr>
            <a:endParaRPr lang="en-US" dirty="0" smtClean="0">
              <a:latin typeface="Times New Roman"/>
            </a:endParaRPr>
          </a:p>
          <a:p>
            <a:pPr>
              <a:buClr>
                <a:schemeClr val="tx1"/>
              </a:buClr>
              <a:buFont typeface="Arial"/>
              <a:buChar char="•"/>
            </a:pPr>
            <a:r>
              <a:rPr lang="en-US" dirty="0" smtClean="0">
                <a:latin typeface="Times New Roman"/>
              </a:rPr>
              <a:t> </a:t>
            </a:r>
            <a:r>
              <a:rPr lang="en-US" dirty="0" smtClean="0">
                <a:latin typeface="Times New Roman"/>
                <a:cs typeface="Times New Roman" charset="0"/>
              </a:rPr>
              <a:t>A measured number must be reported in a way to indicate its uncertainty.</a:t>
            </a:r>
          </a:p>
          <a:p>
            <a:pPr>
              <a:buClr>
                <a:schemeClr val="tx1"/>
              </a:buClr>
              <a:buFont typeface="Arial"/>
              <a:buChar char="•"/>
            </a:pPr>
            <a:endParaRPr lang="en-US" dirty="0" smtClean="0">
              <a:latin typeface="Times New Roman"/>
              <a:cs typeface="Times New Roman" charset="0"/>
            </a:endParaRPr>
          </a:p>
          <a:p>
            <a:pPr>
              <a:buClr>
                <a:schemeClr val="tx1"/>
              </a:buClr>
              <a:buFont typeface="Arial"/>
              <a:buChar char="•"/>
            </a:pPr>
            <a:r>
              <a:rPr lang="en-US" dirty="0" smtClean="0">
                <a:latin typeface="Times New Roman"/>
              </a:rPr>
              <a:t> In general, when recording a measurement you are allowed to estimate one uncertain digit. </a:t>
            </a:r>
          </a:p>
          <a:p>
            <a:pPr>
              <a:buSzPct val="100000"/>
              <a:buFont typeface="Arial"/>
              <a:buChar char="•"/>
            </a:pPr>
            <a:endParaRPr lang="en-US" dirty="0" smtClean="0">
              <a:latin typeface="Times New Roman"/>
            </a:endParaRPr>
          </a:p>
          <a:p>
            <a:pPr>
              <a:buSzPct val="100000"/>
              <a:buFont typeface="Arial"/>
              <a:buChar char="•"/>
            </a:pPr>
            <a:endParaRPr lang="en-US" dirty="0" smtClean="0">
              <a:latin typeface="Times New Roman"/>
              <a:ea typeface="ＭＳ Ｐゴシック" charset="0"/>
              <a:cs typeface="ＭＳ Ｐゴシック" charset="0"/>
            </a:endParaRPr>
          </a:p>
          <a:p>
            <a:pPr>
              <a:buSzPct val="100000"/>
              <a:buFont typeface="Arial"/>
              <a:buChar char="•"/>
            </a:pPr>
            <a:endParaRPr lang="en-US" dirty="0" smtClean="0">
              <a:latin typeface="Times New Roman"/>
              <a:ea typeface="ＭＳ Ｐゴシック" charset="0"/>
              <a:cs typeface="ＭＳ Ｐゴシック" charset="0"/>
            </a:endParaRPr>
          </a:p>
          <a:p>
            <a:pPr>
              <a:buSzPct val="100000"/>
              <a:buFont typeface="Arial"/>
              <a:buChar char="•"/>
            </a:pPr>
            <a:endParaRPr lang="en-US" dirty="0">
              <a:latin typeface="Times New Roman"/>
              <a:ea typeface="ＭＳ Ｐゴシック" charset="0"/>
              <a:cs typeface="ＭＳ Ｐゴシック" charset="0"/>
            </a:endParaRPr>
          </a:p>
        </p:txBody>
      </p:sp>
      <p:sp>
        <p:nvSpPr>
          <p:cNvPr id="17" name="Rectangle 2"/>
          <p:cNvSpPr>
            <a:spLocks noGrp="1" noChangeArrowheads="1"/>
          </p:cNvSpPr>
          <p:nvPr>
            <p:ph type="title"/>
          </p:nvPr>
        </p:nvSpPr>
        <p:spPr>
          <a:xfrm>
            <a:off x="609600" y="381000"/>
            <a:ext cx="8229600" cy="990600"/>
          </a:xfrm>
        </p:spPr>
        <p:txBody>
          <a:bodyPr wrap="square" numCol="1" anchorCtr="0" compatLnSpc="1">
            <a:prstTxWarp prst="textNoShape">
              <a:avLst/>
            </a:prstTxWarp>
          </a:bodyPr>
          <a:lstStyle/>
          <a:p>
            <a:pPr eaLnBrk="1" hangingPunct="1"/>
            <a:r>
              <a:rPr lang="en-US" sz="2900" dirty="0" smtClean="0">
                <a:solidFill>
                  <a:srgbClr val="000090"/>
                </a:solidFill>
                <a:effectLst>
                  <a:outerShdw blurRad="38100" dist="38100" dir="2700000" algn="tl">
                    <a:srgbClr val="DDDDDD"/>
                  </a:outerShdw>
                </a:effectLst>
                <a:latin typeface="Arial" charset="0"/>
                <a:ea typeface="MS PGothic" charset="0"/>
                <a:cs typeface="Times New Roman" charset="0"/>
              </a:rPr>
              <a:t>1.5 </a:t>
            </a:r>
            <a:r>
              <a:rPr lang="en-US" sz="2900" dirty="0">
                <a:solidFill>
                  <a:srgbClr val="000090"/>
                </a:solidFill>
                <a:effectLst>
                  <a:outerShdw blurRad="38100" dist="38100" dir="2700000" algn="tl">
                    <a:srgbClr val="DDDDDD"/>
                  </a:outerShdw>
                </a:effectLst>
                <a:latin typeface="Arial" charset="0"/>
                <a:ea typeface="MS PGothic" charset="0"/>
                <a:cs typeface="Times New Roman" charset="0"/>
              </a:rPr>
              <a:t>Measurement Uncertainty, Accuracy, and Precision</a:t>
            </a: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solidFill>
                  <a:srgbClr val="000090"/>
                </a:solidFill>
                <a:effectLst>
                  <a:outerShdw blurRad="38100" dist="38100" dir="2700000" algn="tl">
                    <a:srgbClr val="DDDDDD"/>
                  </a:outerShdw>
                </a:effectLst>
                <a:latin typeface="Arial" charset="0"/>
                <a:ea typeface="MS PGothic" charset="0"/>
                <a:cs typeface="Times New Roman" charset="0"/>
              </a:rPr>
              <a:t>Measurement Uncertainty</a:t>
            </a:r>
            <a:endParaRPr lang="en-US" sz="2800" b="1" dirty="0"/>
          </a:p>
        </p:txBody>
      </p:sp>
      <p:pic>
        <p:nvPicPr>
          <p:cNvPr id="2" name="Picture Placeholder 1" descr="CNX_Chem_01_05_Measur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831" r="-15831"/>
          <a:stretch>
            <a:fillRect/>
          </a:stretch>
        </p:blipFill>
        <p:spPr>
          <a:xfrm>
            <a:off x="457199" y="1451088"/>
            <a:ext cx="8062913" cy="3500071"/>
          </a:xfrm>
        </p:spPr>
      </p:pic>
      <p:sp>
        <p:nvSpPr>
          <p:cNvPr id="7" name="Text Placeholder 6"/>
          <p:cNvSpPr>
            <a:spLocks noGrp="1"/>
          </p:cNvSpPr>
          <p:nvPr>
            <p:ph type="body" sz="quarter" idx="14"/>
          </p:nvPr>
        </p:nvSpPr>
        <p:spPr>
          <a:xfrm>
            <a:off x="457200" y="5172684"/>
            <a:ext cx="8062912" cy="1655430"/>
          </a:xfrm>
        </p:spPr>
        <p:txBody>
          <a:bodyPr>
            <a:normAutofit/>
          </a:bodyPr>
          <a:lstStyle/>
          <a:p>
            <a:r>
              <a:rPr lang="en-US" sz="1600" dirty="0"/>
              <a:t>To measure the volume of liquid in this graduated cylinder, you must mentally subdivide the </a:t>
            </a:r>
            <a:r>
              <a:rPr lang="en-US" sz="1600" dirty="0" smtClean="0"/>
              <a:t>distance between </a:t>
            </a:r>
            <a:r>
              <a:rPr lang="en-US" sz="1600" dirty="0"/>
              <a:t>the 21 and 22 mL marks into tenths of a milliliter, and then </a:t>
            </a:r>
            <a:r>
              <a:rPr lang="en-US" sz="1600" dirty="0" smtClean="0"/>
              <a:t>make a </a:t>
            </a:r>
            <a:r>
              <a:rPr lang="en-US" sz="1600" dirty="0"/>
              <a:t>reading (estimate) at the bottom of </a:t>
            </a:r>
            <a:r>
              <a:rPr lang="en-US" sz="1600" dirty="0" smtClean="0"/>
              <a:t>the </a:t>
            </a:r>
            <a:r>
              <a:rPr lang="de-DE" sz="1600" dirty="0" err="1" smtClean="0"/>
              <a:t>meniscus</a:t>
            </a:r>
            <a:r>
              <a:rPr lang="de-DE" sz="1600" dirty="0" smtClean="0"/>
              <a:t>.</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413259652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idx="1"/>
          </p:nvPr>
        </p:nvSpPr>
        <p:spPr>
          <a:xfrm>
            <a:off x="366058" y="1283449"/>
            <a:ext cx="8688296" cy="5486400"/>
          </a:xfrm>
        </p:spPr>
        <p:txBody>
          <a:bodyPr>
            <a:normAutofit/>
          </a:bodyPr>
          <a:lstStyle/>
          <a:p>
            <a:pPr>
              <a:buClr>
                <a:schemeClr val="tx1"/>
              </a:buClr>
              <a:buFont typeface="Arial"/>
              <a:buChar char="•"/>
            </a:pPr>
            <a:r>
              <a:rPr lang="en-US" sz="2400" dirty="0" smtClean="0">
                <a:latin typeface="Arial"/>
              </a:rPr>
              <a:t> </a:t>
            </a:r>
            <a:r>
              <a:rPr lang="en-US" sz="2400" dirty="0" smtClean="0">
                <a:latin typeface="Arial"/>
                <a:ea typeface="MS PGothic" charset="0"/>
              </a:rPr>
              <a:t>On the previous slide, if one recorded the volume in the graduated cylinder to be 21.6 </a:t>
            </a:r>
            <a:r>
              <a:rPr lang="en-US" sz="2400" dirty="0" err="1" smtClean="0">
                <a:latin typeface="Arial"/>
                <a:ea typeface="MS PGothic" charset="0"/>
              </a:rPr>
              <a:t>mL</a:t>
            </a:r>
            <a:r>
              <a:rPr lang="en-US" sz="2400" dirty="0" smtClean="0">
                <a:latin typeface="Arial"/>
                <a:ea typeface="MS PGothic" charset="0"/>
              </a:rPr>
              <a:t>.</a:t>
            </a:r>
          </a:p>
          <a:p>
            <a:pPr lvl="1">
              <a:buClr>
                <a:schemeClr val="tx1"/>
              </a:buClr>
              <a:buFont typeface="Arial"/>
              <a:buChar char="•"/>
            </a:pPr>
            <a:r>
              <a:rPr lang="en-US" sz="2400" dirty="0" smtClean="0">
                <a:latin typeface="Arial"/>
                <a:ea typeface="MS PGothic" charset="0"/>
              </a:rPr>
              <a:t>2 and 1 are certain digits</a:t>
            </a:r>
          </a:p>
          <a:p>
            <a:pPr lvl="1">
              <a:buClr>
                <a:schemeClr val="tx1"/>
              </a:buClr>
              <a:buFont typeface="Arial"/>
              <a:buChar char="•"/>
            </a:pPr>
            <a:r>
              <a:rPr lang="en-US" sz="2400" dirty="0" smtClean="0">
                <a:latin typeface="Arial"/>
                <a:ea typeface="MS PGothic" charset="0"/>
              </a:rPr>
              <a:t>6 is an estimate. </a:t>
            </a:r>
          </a:p>
          <a:p>
            <a:pPr lvl="1">
              <a:buClr>
                <a:schemeClr val="tx1"/>
              </a:buClr>
              <a:buFont typeface="Arial"/>
              <a:buChar char="•"/>
            </a:pPr>
            <a:r>
              <a:rPr lang="en-US" sz="2400" dirty="0" smtClean="0">
                <a:latin typeface="Arial"/>
                <a:ea typeface="MS PGothic" charset="0"/>
              </a:rPr>
              <a:t>Someone else might perceive the volume to be 21.5 </a:t>
            </a:r>
            <a:r>
              <a:rPr lang="en-US" sz="2400" dirty="0" err="1" smtClean="0">
                <a:latin typeface="Arial"/>
                <a:ea typeface="MS PGothic" charset="0"/>
              </a:rPr>
              <a:t>mL</a:t>
            </a:r>
            <a:r>
              <a:rPr lang="en-US" sz="2400" dirty="0" smtClean="0">
                <a:latin typeface="Arial"/>
                <a:ea typeface="MS PGothic" charset="0"/>
              </a:rPr>
              <a:t> or 21.7mL.</a:t>
            </a:r>
            <a:endParaRPr lang="en-US" sz="2400" dirty="0" smtClean="0">
              <a:latin typeface="Arial"/>
            </a:endParaRPr>
          </a:p>
          <a:p>
            <a:pPr>
              <a:buClrTx/>
              <a:buFont typeface="Arial"/>
              <a:buChar char="•"/>
              <a:defRPr/>
            </a:pPr>
            <a:endParaRPr lang="en-US" sz="2400" dirty="0" smtClean="0">
              <a:latin typeface="Arial"/>
            </a:endParaRPr>
          </a:p>
          <a:p>
            <a:pPr>
              <a:buClrTx/>
              <a:buFont typeface="Arial"/>
              <a:buChar char="•"/>
              <a:defRPr/>
            </a:pPr>
            <a:r>
              <a:rPr lang="en-US" sz="2400" dirty="0" smtClean="0">
                <a:latin typeface="Arial"/>
              </a:rPr>
              <a:t> All of the digits in a measurement, including the uncertain last digit, are called </a:t>
            </a:r>
            <a:r>
              <a:rPr lang="en-US" sz="2400" b="1" i="1" dirty="0" smtClean="0">
                <a:solidFill>
                  <a:srgbClr val="000090"/>
                </a:solidFill>
                <a:latin typeface="Arial"/>
              </a:rPr>
              <a:t>significant figures </a:t>
            </a:r>
            <a:r>
              <a:rPr lang="en-US" sz="2400" dirty="0" smtClean="0">
                <a:latin typeface="Arial"/>
              </a:rPr>
              <a:t>or </a:t>
            </a:r>
            <a:r>
              <a:rPr lang="en-US" sz="2400" b="1" i="1" dirty="0" smtClean="0">
                <a:solidFill>
                  <a:srgbClr val="000090"/>
                </a:solidFill>
                <a:latin typeface="Arial"/>
              </a:rPr>
              <a:t>significant digits. </a:t>
            </a:r>
            <a:endParaRPr lang="en-US" sz="2400" b="1" i="1" dirty="0" smtClean="0">
              <a:solidFill>
                <a:srgbClr val="000090"/>
              </a:solidFill>
              <a:latin typeface="Arial"/>
              <a:ea typeface="MS PGothic" charset="0"/>
            </a:endParaRPr>
          </a:p>
          <a:p>
            <a:pPr eaLnBrk="1" hangingPunct="1">
              <a:buClrTx/>
              <a:buFont typeface="Arial"/>
              <a:buChar char="•"/>
              <a:defRPr/>
            </a:pPr>
            <a:endParaRPr lang="en-US" sz="2400" dirty="0" smtClean="0">
              <a:latin typeface="Arial"/>
              <a:ea typeface="MS PGothic" charset="0"/>
            </a:endParaRPr>
          </a:p>
          <a:p>
            <a:pPr eaLnBrk="1" hangingPunct="1">
              <a:buClrTx/>
              <a:buFont typeface="Arial"/>
              <a:buChar char="•"/>
              <a:defRPr/>
            </a:pPr>
            <a:r>
              <a:rPr lang="en-US" sz="2400" dirty="0" smtClean="0">
                <a:latin typeface="Arial"/>
                <a:ea typeface="MS PGothic" charset="0"/>
              </a:rPr>
              <a:t> Frequently </a:t>
            </a:r>
            <a:r>
              <a:rPr lang="en-US" sz="2400" dirty="0">
                <a:latin typeface="Arial"/>
                <a:ea typeface="MS PGothic" charset="0"/>
              </a:rPr>
              <a:t>we need to know the number of significant figures in a measurement reported by someone else. </a:t>
            </a:r>
          </a:p>
        </p:txBody>
      </p:sp>
      <p:sp>
        <p:nvSpPr>
          <p:cNvPr id="5" name="Rectangle 2"/>
          <p:cNvSpPr>
            <a:spLocks noGrp="1" noChangeArrowheads="1"/>
          </p:cNvSpPr>
          <p:nvPr>
            <p:ph type="title"/>
          </p:nvPr>
        </p:nvSpPr>
        <p:spPr>
          <a:xfrm>
            <a:off x="839695" y="-8961"/>
            <a:ext cx="8229600" cy="990600"/>
          </a:xfrm>
        </p:spPr>
        <p:txBody>
          <a:bodyPr>
            <a:normAutofit/>
          </a:bodyPr>
          <a:lstStyle/>
          <a:p>
            <a:pPr eaLnBrk="1" hangingPunct="1">
              <a:defRPr/>
            </a:pPr>
            <a:r>
              <a:rPr lang="en-US" sz="2800" b="1" dirty="0">
                <a:solidFill>
                  <a:srgbClr val="000090"/>
                </a:solidFill>
                <a:ea typeface="ＭＳ Ｐゴシック" charset="-128"/>
                <a:cs typeface="ＭＳ Ｐゴシック" charset="-128"/>
              </a:rPr>
              <a:t>Significant Figures</a:t>
            </a: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461685" y="1101167"/>
            <a:ext cx="7924800" cy="5486400"/>
          </a:xfrm>
        </p:spPr>
        <p:txBody>
          <a:bodyPr>
            <a:normAutofit/>
          </a:bodyPr>
          <a:lstStyle/>
          <a:p>
            <a:pPr eaLnBrk="1" hangingPunct="1"/>
            <a:r>
              <a:rPr lang="en-US" sz="2800" b="1" dirty="0">
                <a:solidFill>
                  <a:srgbClr val="0000FF"/>
                </a:solidFill>
                <a:latin typeface="Arial" charset="0"/>
                <a:ea typeface="MS PGothic" charset="0"/>
              </a:rPr>
              <a:t>These numbers are always significant.</a:t>
            </a:r>
          </a:p>
          <a:p>
            <a:pPr lvl="1" eaLnBrk="1" hangingPunct="1"/>
            <a:r>
              <a:rPr lang="en-US" sz="2400" dirty="0">
                <a:latin typeface="Arial" charset="0"/>
                <a:ea typeface="MS PGothic" charset="0"/>
              </a:rPr>
              <a:t>Nonzero digits</a:t>
            </a:r>
          </a:p>
          <a:p>
            <a:pPr lvl="1" eaLnBrk="1" hangingPunct="1"/>
            <a:r>
              <a:rPr lang="en-US" sz="2400" dirty="0" smtClean="0">
                <a:latin typeface="Arial" charset="0"/>
                <a:ea typeface="MS PGothic" charset="0"/>
              </a:rPr>
              <a:t>Captive zeros</a:t>
            </a:r>
            <a:endParaRPr lang="en-US" sz="2400" dirty="0">
              <a:latin typeface="Arial" charset="0"/>
              <a:ea typeface="MS PGothic" charset="0"/>
            </a:endParaRPr>
          </a:p>
          <a:p>
            <a:pPr lvl="1" eaLnBrk="1" hangingPunct="1"/>
            <a:r>
              <a:rPr lang="en-US" sz="2400" dirty="0">
                <a:latin typeface="Arial" charset="0"/>
                <a:ea typeface="MS PGothic" charset="0"/>
              </a:rPr>
              <a:t>Trailing zeroes</a:t>
            </a:r>
            <a:endParaRPr lang="en-US" sz="2400" dirty="0" smtClean="0">
              <a:latin typeface="Arial" charset="0"/>
              <a:ea typeface="MS PGothic" charset="0"/>
            </a:endParaRPr>
          </a:p>
          <a:p>
            <a:pPr lvl="2" eaLnBrk="1" hangingPunct="1"/>
            <a:r>
              <a:rPr lang="en-US" sz="2400" dirty="0" smtClean="0">
                <a:latin typeface="Arial" charset="0"/>
                <a:ea typeface="MS PGothic" charset="0"/>
              </a:rPr>
              <a:t>When they are to the right of the decimal place.</a:t>
            </a:r>
          </a:p>
          <a:p>
            <a:pPr lvl="2" eaLnBrk="1" hangingPunct="1"/>
            <a:r>
              <a:rPr lang="en-US" sz="2400" dirty="0" smtClean="0">
                <a:latin typeface="Arial" charset="0"/>
                <a:ea typeface="MS PGothic" charset="0"/>
              </a:rPr>
              <a:t>When in </a:t>
            </a:r>
            <a:r>
              <a:rPr lang="en-US" sz="2400" dirty="0">
                <a:latin typeface="Arial" charset="0"/>
                <a:ea typeface="MS PGothic" charset="0"/>
              </a:rPr>
              <a:t>Scientific </a:t>
            </a:r>
            <a:r>
              <a:rPr lang="en-US" sz="2400" dirty="0" smtClean="0">
                <a:latin typeface="Arial" charset="0"/>
                <a:ea typeface="MS PGothic" charset="0"/>
              </a:rPr>
              <a:t>Notation.</a:t>
            </a:r>
          </a:p>
          <a:p>
            <a:pPr lvl="2" eaLnBrk="1" hangingPunct="1">
              <a:buNone/>
            </a:pPr>
            <a:endParaRPr lang="en-US" dirty="0" smtClean="0">
              <a:latin typeface="Arial" charset="0"/>
              <a:ea typeface="MS PGothic" charset="0"/>
            </a:endParaRPr>
          </a:p>
          <a:p>
            <a:pPr eaLnBrk="1" hangingPunct="1"/>
            <a:r>
              <a:rPr lang="en-US" sz="2800" b="1" dirty="0">
                <a:solidFill>
                  <a:srgbClr val="FF0000"/>
                </a:solidFill>
                <a:latin typeface="Arial" charset="0"/>
                <a:ea typeface="MS PGothic" charset="0"/>
              </a:rPr>
              <a:t>These numbers are always </a:t>
            </a:r>
            <a:r>
              <a:rPr lang="en-US" sz="2800" b="1" dirty="0" smtClean="0">
                <a:solidFill>
                  <a:srgbClr val="FF0000"/>
                </a:solidFill>
                <a:latin typeface="Arial" charset="0"/>
                <a:ea typeface="MS PGothic" charset="0"/>
              </a:rPr>
              <a:t>not significant</a:t>
            </a:r>
            <a:r>
              <a:rPr lang="en-US" sz="2800" b="1" dirty="0">
                <a:solidFill>
                  <a:srgbClr val="FF0000"/>
                </a:solidFill>
                <a:latin typeface="Arial" charset="0"/>
                <a:ea typeface="MS PGothic" charset="0"/>
              </a:rPr>
              <a:t>. </a:t>
            </a:r>
          </a:p>
          <a:p>
            <a:pPr lvl="1" eaLnBrk="1" hangingPunct="1"/>
            <a:r>
              <a:rPr lang="en-US" sz="2400" dirty="0">
                <a:latin typeface="Arial" charset="0"/>
                <a:ea typeface="MS PGothic" charset="0"/>
              </a:rPr>
              <a:t>Leading zeros</a:t>
            </a:r>
          </a:p>
          <a:p>
            <a:pPr lvl="1" eaLnBrk="1" hangingPunct="1"/>
            <a:r>
              <a:rPr lang="en-US" sz="2400" dirty="0">
                <a:latin typeface="Arial" charset="0"/>
                <a:ea typeface="MS PGothic" charset="0"/>
              </a:rPr>
              <a:t>Trailing zeros </a:t>
            </a:r>
            <a:endParaRPr lang="en-US" sz="2400" dirty="0" smtClean="0">
              <a:latin typeface="Arial" charset="0"/>
              <a:ea typeface="MS PGothic" charset="0"/>
            </a:endParaRPr>
          </a:p>
          <a:p>
            <a:pPr lvl="2"/>
            <a:r>
              <a:rPr lang="en-US" sz="2400" dirty="0" smtClean="0">
                <a:latin typeface="Arial" charset="0"/>
                <a:ea typeface="MS PGothic" charset="0"/>
              </a:rPr>
              <a:t>When they are to the left of the decimal place.</a:t>
            </a:r>
          </a:p>
        </p:txBody>
      </p:sp>
      <p:sp>
        <p:nvSpPr>
          <p:cNvPr id="5" name="Rectangle 2"/>
          <p:cNvSpPr>
            <a:spLocks noGrp="1" noChangeArrowheads="1"/>
          </p:cNvSpPr>
          <p:nvPr>
            <p:ph type="title"/>
          </p:nvPr>
        </p:nvSpPr>
        <p:spPr>
          <a:xfrm>
            <a:off x="381000" y="0"/>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ＭＳ Ｐゴシック" charset="-128"/>
                <a:cs typeface="ＭＳ Ｐゴシック" charset="-128"/>
              </a:rPr>
              <a:t>Significant </a:t>
            </a:r>
            <a:r>
              <a:rPr lang="en-US" sz="2800" b="1" dirty="0" smtClean="0">
                <a:solidFill>
                  <a:srgbClr val="000090"/>
                </a:solidFill>
                <a:ea typeface="ＭＳ Ｐゴシック" charset="-128"/>
                <a:cs typeface="ＭＳ Ｐゴシック" charset="-128"/>
              </a:rPr>
              <a:t>Figures</a:t>
            </a:r>
            <a:endParaRPr lang="en-US" sz="2800" b="1" dirty="0">
              <a:solidFill>
                <a:srgbClr val="000090"/>
              </a:solidFill>
              <a:ea typeface="ＭＳ Ｐゴシック" charset="-128"/>
              <a:cs typeface="ＭＳ Ｐゴシック"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704" y="1907439"/>
            <a:ext cx="8582521" cy="2931261"/>
          </a:xfrm>
          <a:prstGeom prst="rect">
            <a:avLst/>
          </a:prstGeom>
        </p:spPr>
      </p:pic>
      <p:pic>
        <p:nvPicPr>
          <p:cNvPr id="5" name="Picture 4"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627531" y="186767"/>
            <a:ext cx="7052235" cy="990600"/>
          </a:xfrm>
        </p:spPr>
        <p:txBody>
          <a:bodyPr>
            <a:normAutofit/>
          </a:bodyPr>
          <a:lstStyle/>
          <a:p>
            <a:pPr eaLnBrk="1" fontAlgn="auto" hangingPunct="1">
              <a:spcAft>
                <a:spcPts val="0"/>
              </a:spcAft>
              <a:defRPr/>
            </a:pPr>
            <a:r>
              <a:rPr lang="en-US" sz="2800" b="1" dirty="0" smtClean="0">
                <a:solidFill>
                  <a:srgbClr val="000090"/>
                </a:solidFill>
                <a:ea typeface="ＭＳ Ｐゴシック" charset="0"/>
                <a:cs typeface="ＭＳ Ｐゴシック" charset="0"/>
              </a:rPr>
              <a:t>Significant Figures in calculations</a:t>
            </a:r>
            <a:endParaRPr lang="en-US" sz="2800" b="1" dirty="0">
              <a:solidFill>
                <a:srgbClr val="000090"/>
              </a:solidFill>
              <a:ea typeface="ＭＳ Ｐゴシック" charset="0"/>
              <a:cs typeface="ＭＳ Ｐゴシック" charset="0"/>
            </a:endParaRPr>
          </a:p>
        </p:txBody>
      </p:sp>
      <p:sp>
        <p:nvSpPr>
          <p:cNvPr id="108547" name="Rectangle 3"/>
          <p:cNvSpPr>
            <a:spLocks noGrp="1" noChangeArrowheads="1"/>
          </p:cNvSpPr>
          <p:nvPr>
            <p:ph idx="1"/>
          </p:nvPr>
        </p:nvSpPr>
        <p:spPr>
          <a:xfrm>
            <a:off x="473636" y="1356659"/>
            <a:ext cx="8177305" cy="5127814"/>
          </a:xfrm>
        </p:spPr>
        <p:txBody>
          <a:bodyPr>
            <a:normAutofit fontScale="77500" lnSpcReduction="20000"/>
          </a:bodyPr>
          <a:lstStyle/>
          <a:p>
            <a:pPr eaLnBrk="1" hangingPunct="1"/>
            <a:r>
              <a:rPr lang="en-US" sz="2600" b="1" dirty="0">
                <a:latin typeface="Arial" charset="0"/>
                <a:ea typeface="MS PGothic" charset="0"/>
              </a:rPr>
              <a:t>Results calculated from measured numbers are at least as uncertain as the measurement itself. </a:t>
            </a:r>
            <a:endParaRPr lang="en-US" sz="2600" b="1" dirty="0" smtClean="0">
              <a:latin typeface="Arial" charset="0"/>
              <a:ea typeface="MS PGothic" charset="0"/>
            </a:endParaRPr>
          </a:p>
          <a:p>
            <a:pPr marL="514350" indent="-514350">
              <a:buAutoNum type="arabicParenR"/>
            </a:pPr>
            <a:r>
              <a:rPr lang="en-US" sz="2800" dirty="0" smtClean="0"/>
              <a:t>When we add or subtract numbers, we should round the result to the same number of decimal places as the number with the least number of decimal places (the least precise value in terms of addition and subtraction).</a:t>
            </a:r>
          </a:p>
          <a:p>
            <a:pPr marL="514350" indent="-514350">
              <a:buAutoNum type="arabicParenR"/>
            </a:pPr>
            <a:r>
              <a:rPr lang="en-US" sz="2800" dirty="0" smtClean="0"/>
              <a:t>When we multiply or divide numbers, we should round the result to the same number of digits as the number with the least number of significant figures (the least precise value in terms of multiplication and division).</a:t>
            </a:r>
          </a:p>
          <a:p>
            <a:pPr marL="514350" indent="-514350">
              <a:buAutoNum type="arabicParenR"/>
            </a:pPr>
            <a:r>
              <a:rPr lang="en-US" sz="2800" dirty="0" smtClean="0"/>
              <a:t>If the digit to be dropped (the one immediately to the right of the digit to be retained) is less than 5, we “round down” and leave the retained digit unchanged; if it is more than 5, we “round up” and increase the retained digit by 1; if the dropped digit </a:t>
            </a:r>
            <a:r>
              <a:rPr lang="en-US" sz="2800" i="1" dirty="0" smtClean="0"/>
              <a:t>is</a:t>
            </a:r>
            <a:r>
              <a:rPr lang="en-US" sz="2800" dirty="0" smtClean="0"/>
              <a:t> 5, we round up or down, whichever yields an even value for the retained digit. </a:t>
            </a:r>
            <a:endParaRPr lang="en-US" sz="2600" b="1" dirty="0">
              <a:solidFill>
                <a:srgbClr val="0000FF"/>
              </a:solidFill>
              <a:latin typeface="Arial" charset="0"/>
              <a:ea typeface="MS PGothic" charset="0"/>
            </a:endParaRPr>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627531" y="186767"/>
            <a:ext cx="7052235" cy="990600"/>
          </a:xfrm>
        </p:spPr>
        <p:txBody>
          <a:bodyPr>
            <a:normAutofit/>
          </a:bodyPr>
          <a:lstStyle/>
          <a:p>
            <a:pPr eaLnBrk="1" fontAlgn="auto" hangingPunct="1">
              <a:spcAft>
                <a:spcPts val="0"/>
              </a:spcAft>
              <a:defRPr/>
            </a:pPr>
            <a:r>
              <a:rPr lang="en-US" sz="2800" b="1" dirty="0" smtClean="0">
                <a:solidFill>
                  <a:srgbClr val="000090"/>
                </a:solidFill>
                <a:ea typeface="ＭＳ Ｐゴシック" charset="0"/>
                <a:cs typeface="ＭＳ Ｐゴシック" charset="0"/>
              </a:rPr>
              <a:t>Significant Figures in calculations</a:t>
            </a:r>
            <a:endParaRPr lang="en-US" sz="2800" b="1" dirty="0">
              <a:solidFill>
                <a:srgbClr val="000090"/>
              </a:solidFill>
              <a:ea typeface="ＭＳ Ｐゴシック" charset="0"/>
              <a:cs typeface="ＭＳ Ｐゴシック" charset="0"/>
            </a:endParaRPr>
          </a:p>
        </p:txBody>
      </p:sp>
      <p:sp>
        <p:nvSpPr>
          <p:cNvPr id="108547" name="Rectangle 3"/>
          <p:cNvSpPr>
            <a:spLocks noGrp="1" noChangeArrowheads="1"/>
          </p:cNvSpPr>
          <p:nvPr>
            <p:ph idx="1"/>
          </p:nvPr>
        </p:nvSpPr>
        <p:spPr>
          <a:xfrm>
            <a:off x="443754" y="1356659"/>
            <a:ext cx="8177305" cy="5127814"/>
          </a:xfrm>
        </p:spPr>
        <p:txBody>
          <a:bodyPr>
            <a:normAutofit/>
          </a:bodyPr>
          <a:lstStyle/>
          <a:p>
            <a:r>
              <a:rPr lang="en-US" b="1" dirty="0" smtClean="0"/>
              <a:t>The following examples illustrate the application of this rule in rounding a few different numbers to three significant figures:</a:t>
            </a:r>
          </a:p>
          <a:p>
            <a:endParaRPr lang="en-US" sz="1800" dirty="0" smtClean="0"/>
          </a:p>
          <a:p>
            <a:r>
              <a:rPr lang="en-US" sz="1800" dirty="0" smtClean="0"/>
              <a:t>0.028675 rounds “up” to 0.0287 (the dropped digit, 7, is greater than 5)</a:t>
            </a:r>
          </a:p>
          <a:p>
            <a:endParaRPr lang="en-US" sz="1800" dirty="0" smtClean="0"/>
          </a:p>
          <a:p>
            <a:r>
              <a:rPr lang="en-US" sz="1800" dirty="0" smtClean="0"/>
              <a:t>18.3384 rounds “down” to 18.3 (the dropped digit, 3, is less than 5)</a:t>
            </a:r>
          </a:p>
          <a:p>
            <a:endParaRPr lang="en-US" sz="1800" dirty="0" smtClean="0"/>
          </a:p>
          <a:p>
            <a:r>
              <a:rPr lang="en-US" sz="1800" dirty="0" smtClean="0"/>
              <a:t>6.8752 rounds “up” to 6.88 (the dropped digit is 5, and the retained digit is even)</a:t>
            </a:r>
          </a:p>
          <a:p>
            <a:endParaRPr lang="en-US" sz="1800" dirty="0" smtClean="0"/>
          </a:p>
          <a:p>
            <a:r>
              <a:rPr lang="en-US" sz="1800" dirty="0" smtClean="0"/>
              <a:t>92.85 rounds “down” to 92.8 (the dropped digit is 5, and the retained digit is even)</a:t>
            </a:r>
            <a:endParaRPr lang="en-US" sz="1800" dirty="0"/>
          </a:p>
        </p:txBody>
      </p:sp>
      <p:pic>
        <p:nvPicPr>
          <p:cNvPr id="4" name="Picture 3"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C19648F0-BA4B-314C-8CAC-0205EBA0DA70}" type="slidenum">
              <a:rPr lang="en-GB" sz="1400">
                <a:solidFill>
                  <a:srgbClr val="FFFFFF"/>
                </a:solidFill>
                <a:latin typeface="Times New Roman" charset="0"/>
                <a:cs typeface="Times New Roman" charset="0"/>
              </a:rPr>
              <a:pPr>
                <a:buFont typeface="Arial" charset="0"/>
                <a:buNone/>
              </a:pPr>
              <a:t>59</a:t>
            </a:fld>
            <a:endParaRPr lang="en-GB" sz="1400">
              <a:solidFill>
                <a:srgbClr val="FFFFFF"/>
              </a:solidFill>
              <a:latin typeface="Times New Roman" charset="0"/>
              <a:cs typeface="Times New Roman" charset="0"/>
            </a:endParaRPr>
          </a:p>
        </p:txBody>
      </p:sp>
      <p:sp>
        <p:nvSpPr>
          <p:cNvPr id="40962" name="Title 3"/>
          <p:cNvSpPr>
            <a:spLocks noGrp="1"/>
          </p:cNvSpPr>
          <p:nvPr>
            <p:ph type="title"/>
          </p:nvPr>
        </p:nvSpPr>
        <p:spPr>
          <a:xfrm>
            <a:off x="465486" y="197707"/>
            <a:ext cx="7767638" cy="762000"/>
          </a:xfrm>
        </p:spPr>
        <p:txBody>
          <a:bodyPr wrap="square" numCol="1" anchorCtr="0" compatLnSpc="1">
            <a:prstTxWarp prst="textNoShape">
              <a:avLst/>
            </a:prstTxWarp>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Accuracy and Precision</a:t>
            </a:r>
          </a:p>
        </p:txBody>
      </p:sp>
      <p:sp>
        <p:nvSpPr>
          <p:cNvPr id="12" name="TextBox 11"/>
          <p:cNvSpPr txBox="1">
            <a:spLocks noChangeArrowheads="1"/>
          </p:cNvSpPr>
          <p:nvPr/>
        </p:nvSpPr>
        <p:spPr bwMode="auto">
          <a:xfrm>
            <a:off x="381000" y="1345026"/>
            <a:ext cx="8153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buFont typeface="Arial" charset="0"/>
              <a:buChar char="•"/>
            </a:pPr>
            <a:r>
              <a:rPr lang="en-US" b="1" i="1" dirty="0" smtClean="0">
                <a:solidFill>
                  <a:srgbClr val="000090"/>
                </a:solidFill>
                <a:latin typeface="Times New Roman"/>
                <a:cs typeface="Times New Roman" charset="0"/>
              </a:rPr>
              <a:t> </a:t>
            </a:r>
            <a:r>
              <a:rPr lang="en-US" dirty="0" smtClean="0">
                <a:latin typeface="Times New Roman"/>
              </a:rPr>
              <a:t>Measurements are said to be </a:t>
            </a:r>
            <a:r>
              <a:rPr lang="en-US" b="1" i="1" dirty="0" smtClean="0">
                <a:solidFill>
                  <a:srgbClr val="000090"/>
                </a:solidFill>
                <a:latin typeface="Times New Roman"/>
              </a:rPr>
              <a:t>precise</a:t>
            </a:r>
            <a:r>
              <a:rPr lang="en-US" dirty="0" smtClean="0">
                <a:latin typeface="Times New Roman"/>
              </a:rPr>
              <a:t> if they yield very similar results when repeated in the same manner.</a:t>
            </a:r>
            <a:endParaRPr lang="en-US" dirty="0" smtClean="0">
              <a:latin typeface="Times New Roman"/>
              <a:cs typeface="Times New Roman" charset="0"/>
            </a:endParaRPr>
          </a:p>
          <a:p>
            <a:pPr>
              <a:buClr>
                <a:srgbClr val="000000"/>
              </a:buClr>
              <a:buSzPct val="100000"/>
              <a:buFont typeface="Arial" charset="0"/>
              <a:buNone/>
            </a:pPr>
            <a:endParaRPr lang="en-US" b="1" i="1" dirty="0" smtClean="0">
              <a:solidFill>
                <a:srgbClr val="000090"/>
              </a:solidFill>
              <a:latin typeface="Times New Roman"/>
              <a:cs typeface="Times New Roman" charset="0"/>
            </a:endParaRPr>
          </a:p>
          <a:p>
            <a:pPr>
              <a:buClr>
                <a:srgbClr val="000000"/>
              </a:buClr>
              <a:buSzPct val="100000"/>
              <a:buFont typeface="Arial" charset="0"/>
              <a:buChar char="•"/>
            </a:pPr>
            <a:r>
              <a:rPr lang="en-US" dirty="0" smtClean="0">
                <a:latin typeface="Times New Roman"/>
              </a:rPr>
              <a:t> A measurement is considered </a:t>
            </a:r>
            <a:r>
              <a:rPr lang="en-US" b="1" i="1" dirty="0" smtClean="0">
                <a:solidFill>
                  <a:srgbClr val="000090"/>
                </a:solidFill>
                <a:latin typeface="Times New Roman"/>
              </a:rPr>
              <a:t>accurate</a:t>
            </a:r>
            <a:r>
              <a:rPr lang="en-US" dirty="0" smtClean="0">
                <a:latin typeface="Times New Roman"/>
              </a:rPr>
              <a:t> if it yields a result that is very close to the true or accepted value.</a:t>
            </a:r>
            <a:endParaRPr lang="en-US" dirty="0">
              <a:latin typeface="Times New Roman"/>
              <a:cs typeface="Times New Roman" charset="0"/>
            </a:endParaRPr>
          </a:p>
        </p:txBody>
      </p:sp>
      <p:pic>
        <p:nvPicPr>
          <p:cNvPr id="15" name="Picture 1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pic>
        <p:nvPicPr>
          <p:cNvPr id="16" name="Picture Placeholder 2" descr="CNX_Chem_01_05_Archery.jpg"/>
          <p:cNvPicPr>
            <a:picLocks noChangeAspect="1"/>
          </p:cNvPicPr>
          <p:nvPr/>
        </p:nvPicPr>
        <p:blipFill>
          <a:blip r:embed="rId3">
            <a:extLst>
              <a:ext uri="{28A0092B-C50C-407E-A947-70E740481C1C}">
                <a14:useLocalDpi xmlns:a14="http://schemas.microsoft.com/office/drawing/2010/main" val="0"/>
              </a:ext>
            </a:extLst>
          </a:blip>
          <a:srcRect l="5538" t="653" r="5538" b="3918"/>
          <a:stretch>
            <a:fillRect/>
          </a:stretch>
        </p:blipFill>
        <p:spPr>
          <a:xfrm>
            <a:off x="545837" y="3541671"/>
            <a:ext cx="8124776" cy="29577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0F130859-9BA1-764E-9830-D7177D7479B2}" type="slidenum">
              <a:rPr lang="en-GB" sz="1400">
                <a:solidFill>
                  <a:srgbClr val="FFFFFF"/>
                </a:solidFill>
                <a:latin typeface="Times New Roman" charset="0"/>
                <a:cs typeface="Times New Roman" charset="0"/>
              </a:rPr>
              <a:pPr>
                <a:buFont typeface="Arial" charset="0"/>
                <a:buNone/>
              </a:pPr>
              <a:t>6</a:t>
            </a:fld>
            <a:endParaRPr lang="en-GB" sz="1400">
              <a:solidFill>
                <a:srgbClr val="FFFFFF"/>
              </a:solidFill>
              <a:latin typeface="Times New Roman" charset="0"/>
              <a:cs typeface="Times New Roman" charset="0"/>
            </a:endParaRPr>
          </a:p>
        </p:txBody>
      </p:sp>
      <p:sp>
        <p:nvSpPr>
          <p:cNvPr id="7171" name="Title 3"/>
          <p:cNvSpPr>
            <a:spLocks noGrp="1"/>
          </p:cNvSpPr>
          <p:nvPr>
            <p:ph type="title"/>
          </p:nvPr>
        </p:nvSpPr>
        <p:spPr>
          <a:xfrm>
            <a:off x="990600" y="556188"/>
            <a:ext cx="7767638" cy="609600"/>
          </a:xfrm>
        </p:spPr>
        <p:txBody>
          <a:bodyPr wrap="square" numCol="1" anchorCtr="0" compatLnSpc="1">
            <a:prstTxWarp prst="textNoShape">
              <a:avLst/>
            </a:prstTxWarp>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The Scientific Method</a:t>
            </a:r>
          </a:p>
        </p:txBody>
      </p:sp>
      <p:sp>
        <p:nvSpPr>
          <p:cNvPr id="6" name="TextBox 5"/>
          <p:cNvSpPr txBox="1">
            <a:spLocks noChangeArrowheads="1"/>
          </p:cNvSpPr>
          <p:nvPr/>
        </p:nvSpPr>
        <p:spPr bwMode="auto">
          <a:xfrm>
            <a:off x="457200" y="1552144"/>
            <a:ext cx="8382000" cy="58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81000"/>
              </a:lnSpc>
              <a:buClr>
                <a:srgbClr val="000000"/>
              </a:buClr>
              <a:buSzPct val="100000"/>
              <a:buFont typeface="Arial"/>
              <a:buChar char="•"/>
            </a:pPr>
            <a:r>
              <a:rPr lang="en-US" sz="2800" dirty="0" smtClean="0">
                <a:latin typeface="Times New Roman"/>
                <a:cs typeface="Times New Roman" charset="0"/>
              </a:rPr>
              <a:t> Chemistry is a science based on observation and experimentation.</a:t>
            </a:r>
            <a:endParaRPr lang="en-US" sz="2800" i="1" dirty="0" smtClean="0">
              <a:solidFill>
                <a:srgbClr val="000090"/>
              </a:solidFill>
              <a:latin typeface="Times New Roman"/>
              <a:cs typeface="Times New Roman" charset="0"/>
            </a:endParaRPr>
          </a:p>
          <a:p>
            <a:pPr>
              <a:lnSpc>
                <a:spcPct val="81000"/>
              </a:lnSpc>
              <a:buClr>
                <a:srgbClr val="000000"/>
              </a:buClr>
              <a:buSzPct val="100000"/>
              <a:buFont typeface="Arial"/>
              <a:buChar char="•"/>
            </a:pPr>
            <a:endParaRPr lang="en-US" sz="2800" b="1" i="1" dirty="0" smtClean="0">
              <a:solidFill>
                <a:srgbClr val="000090"/>
              </a:solidFill>
              <a:latin typeface="Times New Roman"/>
              <a:cs typeface="Times New Roman" charset="0"/>
            </a:endParaRPr>
          </a:p>
          <a:p>
            <a:pPr>
              <a:lnSpc>
                <a:spcPct val="81000"/>
              </a:lnSpc>
              <a:buClr>
                <a:srgbClr val="000000"/>
              </a:buClr>
              <a:buSzPct val="100000"/>
              <a:buFont typeface="Arial"/>
              <a:buChar char="•"/>
            </a:pPr>
            <a:r>
              <a:rPr lang="en-US" sz="2800" b="1" i="1" dirty="0" smtClean="0">
                <a:solidFill>
                  <a:srgbClr val="000090"/>
                </a:solidFill>
                <a:latin typeface="Times New Roman"/>
                <a:cs typeface="Times New Roman" charset="0"/>
              </a:rPr>
              <a:t> </a:t>
            </a:r>
            <a:r>
              <a:rPr lang="en-US" sz="2800" dirty="0" smtClean="0">
                <a:latin typeface="Times New Roman"/>
                <a:cs typeface="Times New Roman" charset="0"/>
              </a:rPr>
              <a:t>Chemists often </a:t>
            </a:r>
            <a:r>
              <a:rPr lang="en-US" sz="2600" dirty="0" smtClean="0">
                <a:latin typeface="Times New Roman"/>
                <a:cs typeface="Times New Roman" charset="0"/>
              </a:rPr>
              <a:t>formulate </a:t>
            </a:r>
            <a:r>
              <a:rPr lang="en-US" sz="2600" dirty="0">
                <a:latin typeface="Times New Roman"/>
                <a:cs typeface="Times New Roman" charset="0"/>
              </a:rPr>
              <a:t>a</a:t>
            </a:r>
            <a:r>
              <a:rPr lang="en-US" sz="2600" b="1" dirty="0">
                <a:latin typeface="Times New Roman"/>
                <a:cs typeface="Times New Roman" charset="0"/>
              </a:rPr>
              <a:t> </a:t>
            </a:r>
            <a:r>
              <a:rPr lang="en-US" sz="2600" b="1" dirty="0">
                <a:solidFill>
                  <a:srgbClr val="000090"/>
                </a:solidFill>
                <a:latin typeface="Times New Roman"/>
                <a:cs typeface="Times New Roman" charset="0"/>
              </a:rPr>
              <a:t>hypothesis –</a:t>
            </a:r>
            <a:r>
              <a:rPr lang="en-US" sz="2600" b="1" dirty="0" smtClean="0">
                <a:solidFill>
                  <a:srgbClr val="000090"/>
                </a:solidFill>
                <a:latin typeface="Times New Roman"/>
                <a:cs typeface="Times New Roman" charset="0"/>
              </a:rPr>
              <a:t> a tentative </a:t>
            </a:r>
            <a:r>
              <a:rPr lang="en-US" sz="2600" b="1" dirty="0">
                <a:solidFill>
                  <a:srgbClr val="000090"/>
                </a:solidFill>
                <a:latin typeface="Times New Roman"/>
                <a:cs typeface="Times New Roman" charset="0"/>
              </a:rPr>
              <a:t>explanation </a:t>
            </a:r>
            <a:r>
              <a:rPr lang="en-US" sz="2600" b="1" dirty="0" smtClean="0">
                <a:solidFill>
                  <a:srgbClr val="000090"/>
                </a:solidFill>
                <a:latin typeface="Times New Roman"/>
                <a:cs typeface="Times New Roman" charset="0"/>
              </a:rPr>
              <a:t>of </a:t>
            </a:r>
            <a:r>
              <a:rPr lang="en-US" sz="2600" b="1" dirty="0">
                <a:solidFill>
                  <a:srgbClr val="000090"/>
                </a:solidFill>
                <a:latin typeface="Times New Roman"/>
                <a:cs typeface="Times New Roman" charset="0"/>
              </a:rPr>
              <a:t>observations.</a:t>
            </a:r>
            <a:r>
              <a:rPr lang="en-US" sz="2600" b="1" dirty="0" smtClean="0">
                <a:solidFill>
                  <a:srgbClr val="000090"/>
                </a:solidFill>
                <a:latin typeface="Times New Roman"/>
                <a:cs typeface="Times New Roman" charset="0"/>
              </a:rPr>
              <a:t> </a:t>
            </a:r>
          </a:p>
          <a:p>
            <a:pPr>
              <a:lnSpc>
                <a:spcPct val="81000"/>
              </a:lnSpc>
              <a:buClr>
                <a:srgbClr val="000000"/>
              </a:buClr>
              <a:buSzPct val="100000"/>
              <a:buFont typeface="Arial"/>
              <a:buChar char="•"/>
            </a:pPr>
            <a:endParaRPr lang="en-US" sz="2800" b="1" dirty="0" smtClean="0">
              <a:latin typeface="Times New Roman"/>
              <a:cs typeface="Times New Roman" charset="0"/>
            </a:endParaRPr>
          </a:p>
          <a:p>
            <a:pPr>
              <a:lnSpc>
                <a:spcPct val="81000"/>
              </a:lnSpc>
              <a:buClr>
                <a:srgbClr val="000000"/>
              </a:buClr>
              <a:buSzPct val="100000"/>
              <a:buFont typeface="Arial"/>
              <a:buChar char="•"/>
            </a:pPr>
            <a:r>
              <a:rPr lang="en-US" sz="2800" b="1" dirty="0" smtClean="0">
                <a:latin typeface="Times New Roman"/>
                <a:cs typeface="Times New Roman" charset="0"/>
              </a:rPr>
              <a:t> </a:t>
            </a:r>
            <a:r>
              <a:rPr lang="en-US" sz="2800" dirty="0" smtClean="0">
                <a:latin typeface="Times New Roman"/>
              </a:rPr>
              <a:t>The </a:t>
            </a:r>
            <a:r>
              <a:rPr lang="en-US" sz="2800" b="1" dirty="0" smtClean="0">
                <a:solidFill>
                  <a:srgbClr val="000090"/>
                </a:solidFill>
                <a:latin typeface="Times New Roman"/>
              </a:rPr>
              <a:t>laws </a:t>
            </a:r>
            <a:r>
              <a:rPr lang="en-US" sz="2800" dirty="0" smtClean="0">
                <a:latin typeface="Times New Roman"/>
              </a:rPr>
              <a:t>of science summarize a vast number of experimental observations, and describe or predict some facet of the natural world.</a:t>
            </a:r>
          </a:p>
          <a:p>
            <a:pPr>
              <a:lnSpc>
                <a:spcPct val="81000"/>
              </a:lnSpc>
              <a:buClr>
                <a:srgbClr val="000000"/>
              </a:buClr>
              <a:buSzPct val="100000"/>
              <a:buFont typeface="Arial"/>
              <a:buChar char="•"/>
            </a:pPr>
            <a:endParaRPr lang="en-US" sz="2800" b="1" dirty="0" smtClean="0">
              <a:latin typeface="Times New Roman"/>
              <a:cs typeface="Times New Roman" charset="0"/>
            </a:endParaRPr>
          </a:p>
          <a:p>
            <a:pPr>
              <a:lnSpc>
                <a:spcPct val="81000"/>
              </a:lnSpc>
              <a:buClr>
                <a:srgbClr val="000000"/>
              </a:buClr>
              <a:buSzPct val="100000"/>
              <a:buFont typeface="Arial"/>
              <a:buChar char="•"/>
            </a:pPr>
            <a:r>
              <a:rPr lang="en-US" sz="2800" b="1" dirty="0" smtClean="0">
                <a:solidFill>
                  <a:srgbClr val="000090"/>
                </a:solidFill>
                <a:latin typeface="Times New Roman"/>
                <a:cs typeface="Times New Roman" charset="0"/>
              </a:rPr>
              <a:t> Theory -  </a:t>
            </a:r>
            <a:r>
              <a:rPr lang="en-US" sz="2800" dirty="0" smtClean="0">
                <a:latin typeface="Times New Roman"/>
              </a:rPr>
              <a:t>A well-substantiated, comprehensive, testable explanation of a particular aspect of nature.</a:t>
            </a:r>
            <a:endParaRPr lang="en-US" sz="2600" b="1" dirty="0" smtClean="0">
              <a:latin typeface="Times New Roman"/>
              <a:cs typeface="Times New Roman" charset="0"/>
            </a:endParaRPr>
          </a:p>
          <a:p>
            <a:pPr>
              <a:lnSpc>
                <a:spcPct val="150000"/>
              </a:lnSpc>
              <a:buClr>
                <a:srgbClr val="00B0F0"/>
              </a:buClr>
              <a:buSzPct val="100000"/>
              <a:buFont typeface="Arial" charset="0"/>
              <a:buChar char="•"/>
            </a:pPr>
            <a:endParaRPr lang="en-US" sz="2600" b="1" dirty="0">
              <a:latin typeface="Times New Roman"/>
              <a:cs typeface="Times New Roman" charset="0"/>
            </a:endParaRPr>
          </a:p>
          <a:p>
            <a:pPr>
              <a:lnSpc>
                <a:spcPct val="150000"/>
              </a:lnSpc>
              <a:buClr>
                <a:srgbClr val="00B0F0"/>
              </a:buClr>
              <a:buSzPct val="100000"/>
            </a:pPr>
            <a:endParaRPr lang="en-US" sz="2000" b="1" i="1" dirty="0">
              <a:solidFill>
                <a:srgbClr val="0070C0"/>
              </a:solidFill>
              <a:latin typeface="Times New Roman"/>
              <a:cs typeface="Times New Roman" charset="0"/>
            </a:endParaRPr>
          </a:p>
          <a:p>
            <a:pPr>
              <a:lnSpc>
                <a:spcPct val="81000"/>
              </a:lnSpc>
              <a:buClr>
                <a:srgbClr val="000000"/>
              </a:buClr>
              <a:buSzPct val="100000"/>
              <a:buFont typeface="Arial" charset="0"/>
              <a:buNone/>
            </a:pPr>
            <a:endParaRPr lang="en-US" sz="2000" b="1" i="1" dirty="0">
              <a:latin typeface="Times New Roman"/>
              <a:cs typeface="Times New Roman" charset="0"/>
            </a:endParaRPr>
          </a:p>
          <a:p>
            <a:pPr>
              <a:lnSpc>
                <a:spcPct val="81000"/>
              </a:lnSpc>
              <a:buClr>
                <a:srgbClr val="000000"/>
              </a:buClr>
              <a:buSzPct val="100000"/>
              <a:buFont typeface="Arial" charset="0"/>
              <a:buNone/>
            </a:pPr>
            <a:endParaRPr lang="en-US" sz="2000" dirty="0">
              <a:latin typeface="Times New Roman"/>
              <a:cs typeface="Times New Roman" charset="0"/>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471" y="1449052"/>
            <a:ext cx="8559801" cy="4893647"/>
          </a:xfrm>
          <a:prstGeom prst="rect">
            <a:avLst/>
          </a:prstGeom>
        </p:spPr>
        <p:txBody>
          <a:bodyPr wrap="square">
            <a:spAutoFit/>
          </a:bodyPr>
          <a:lstStyle/>
          <a:p>
            <a:r>
              <a:rPr lang="en-US" sz="2400" dirty="0" smtClean="0"/>
              <a:t>Volume (</a:t>
            </a:r>
            <a:r>
              <a:rPr lang="en-US" sz="2400" dirty="0" err="1" smtClean="0"/>
              <a:t>mL</a:t>
            </a:r>
            <a:r>
              <a:rPr lang="en-US" sz="2400" dirty="0" smtClean="0"/>
              <a:t>) of Cough Medicine Delivered by 10-oz (296 </a:t>
            </a:r>
            <a:r>
              <a:rPr lang="en-US" sz="2400" dirty="0" err="1" smtClean="0"/>
              <a:t>mL</a:t>
            </a:r>
            <a:r>
              <a:rPr lang="en-US" sz="2400" dirty="0" smtClean="0"/>
              <a:t>) Dispensers</a:t>
            </a:r>
          </a:p>
          <a:p>
            <a:endParaRPr lang="en-US" sz="2400" dirty="0" smtClean="0"/>
          </a:p>
          <a:p>
            <a:r>
              <a:rPr lang="en-US" sz="2400" dirty="0" smtClean="0"/>
              <a:t>Dispenser #1 	Dispenser #2 	Dispenser #3</a:t>
            </a:r>
          </a:p>
          <a:p>
            <a:r>
              <a:rPr lang="en-US" sz="2400" dirty="0" smtClean="0"/>
              <a:t>283.3 			298.3 			296.1</a:t>
            </a:r>
          </a:p>
          <a:p>
            <a:r>
              <a:rPr lang="en-US" sz="2400" dirty="0" smtClean="0"/>
              <a:t>284.1 			294.2 			295.9</a:t>
            </a:r>
          </a:p>
          <a:p>
            <a:r>
              <a:rPr lang="en-US" sz="2400" dirty="0" smtClean="0"/>
              <a:t>283.9 			296.0 			296.1</a:t>
            </a:r>
          </a:p>
          <a:p>
            <a:r>
              <a:rPr lang="en-US" sz="2400" dirty="0" smtClean="0"/>
              <a:t>284.0 			297.8 			296.0</a:t>
            </a:r>
          </a:p>
          <a:p>
            <a:r>
              <a:rPr lang="en-US" sz="2400" dirty="0" smtClean="0"/>
              <a:t>284.1 			293.9 			296.1</a:t>
            </a:r>
          </a:p>
          <a:p>
            <a:endParaRPr lang="en-US" sz="2400" dirty="0" smtClean="0"/>
          </a:p>
          <a:p>
            <a:r>
              <a:rPr lang="en-US" sz="2400" dirty="0" smtClean="0"/>
              <a:t>Dispenser #1 is precise, but not accurate.</a:t>
            </a:r>
          </a:p>
          <a:p>
            <a:r>
              <a:rPr lang="en-US" sz="2400" dirty="0" smtClean="0"/>
              <a:t>Dispenser #2 is more accurate but less precise.</a:t>
            </a:r>
          </a:p>
          <a:p>
            <a:r>
              <a:rPr lang="en-US" sz="2400" dirty="0" smtClean="0"/>
              <a:t>Dispenser #3 is both accurate and precise. </a:t>
            </a:r>
            <a:endParaRPr lang="en-US" sz="2400" dirty="0"/>
          </a:p>
        </p:txBody>
      </p:sp>
      <p:sp>
        <p:nvSpPr>
          <p:cNvPr id="4" name="Rectangle 5"/>
          <p:cNvSpPr>
            <a:spLocks noGrp="1" noChangeArrowheads="1"/>
          </p:cNvSpPr>
          <p:nvPr>
            <p:ph type="sldNum" sz="quarter" idx="12"/>
          </p:nvPr>
        </p:nvSpPr>
        <p:spPr bwMode="auto">
          <a:xfrm rot="16200000">
            <a:off x="8044814" y="683895"/>
            <a:ext cx="131572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C19648F0-BA4B-314C-8CAC-0205EBA0DA70}" type="slidenum">
              <a:rPr lang="en-GB" sz="1400">
                <a:solidFill>
                  <a:srgbClr val="FFFFFF"/>
                </a:solidFill>
                <a:latin typeface="Times New Roman" charset="0"/>
                <a:cs typeface="Times New Roman" charset="0"/>
              </a:rPr>
              <a:pPr>
                <a:buFont typeface="Arial" charset="0"/>
                <a:buNone/>
              </a:pPr>
              <a:t>60</a:t>
            </a:fld>
            <a:endParaRPr lang="en-GB" sz="1400">
              <a:solidFill>
                <a:srgbClr val="FFFFFF"/>
              </a:solidFill>
              <a:latin typeface="Times New Roman" charset="0"/>
              <a:cs typeface="Times New Roman" charset="0"/>
            </a:endParaRPr>
          </a:p>
        </p:txBody>
      </p:sp>
      <p:sp>
        <p:nvSpPr>
          <p:cNvPr id="5" name="Title 3"/>
          <p:cNvSpPr>
            <a:spLocks noGrp="1"/>
          </p:cNvSpPr>
          <p:nvPr>
            <p:ph type="title"/>
          </p:nvPr>
        </p:nvSpPr>
        <p:spPr>
          <a:xfrm>
            <a:off x="465486" y="197707"/>
            <a:ext cx="7767638" cy="762000"/>
          </a:xfrm>
        </p:spPr>
        <p:txBody>
          <a:bodyPr wrap="square" numCol="1" anchorCtr="0" compatLnSpc="1">
            <a:prstTxWarp prst="textNoShape">
              <a:avLst/>
            </a:prstTxWarp>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Accuracy and Precision</a:t>
            </a:r>
          </a:p>
        </p:txBody>
      </p:sp>
      <p:pic>
        <p:nvPicPr>
          <p:cNvPr id="6" name="Picture 5"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86828B16-4079-B742-B934-84B8B723E51B}" type="slidenum">
              <a:rPr lang="en-GB" sz="1400">
                <a:solidFill>
                  <a:srgbClr val="FFFFFF"/>
                </a:solidFill>
                <a:latin typeface="Times New Roman" charset="0"/>
                <a:cs typeface="Times New Roman" charset="0"/>
              </a:rPr>
              <a:pPr>
                <a:buFont typeface="Arial" charset="0"/>
                <a:buNone/>
              </a:pPr>
              <a:t>61</a:t>
            </a:fld>
            <a:endParaRPr lang="en-GB" sz="1400">
              <a:solidFill>
                <a:srgbClr val="FFFFFF"/>
              </a:solidFill>
              <a:latin typeface="Times New Roman" charset="0"/>
              <a:cs typeface="Times New Roman" charset="0"/>
            </a:endParaRPr>
          </a:p>
        </p:txBody>
      </p:sp>
      <p:sp>
        <p:nvSpPr>
          <p:cNvPr id="117763" name="TextBox 11"/>
          <p:cNvSpPr txBox="1">
            <a:spLocks noChangeArrowheads="1"/>
          </p:cNvSpPr>
          <p:nvPr/>
        </p:nvSpPr>
        <p:spPr bwMode="auto">
          <a:xfrm>
            <a:off x="457200" y="1484313"/>
            <a:ext cx="82296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buFontTx/>
              <a:buChar char="-"/>
            </a:pPr>
            <a:r>
              <a:rPr lang="en-US" sz="2600" dirty="0" smtClean="0">
                <a:latin typeface="Times New Roman"/>
              </a:rPr>
              <a:t> A quantity of interest may not be easy (or even possible) to measure directly but instead must be calculated from other directly measured properties and appropriate mathematical relationships.</a:t>
            </a:r>
            <a:endParaRPr lang="en-US" sz="2600" dirty="0" smtClean="0">
              <a:latin typeface="Times New Roman"/>
              <a:cs typeface="Times New Roman" charset="0"/>
            </a:endParaRPr>
          </a:p>
          <a:p>
            <a:pPr>
              <a:buClr>
                <a:srgbClr val="000000"/>
              </a:buClr>
              <a:buSzPct val="100000"/>
            </a:pPr>
            <a:endParaRPr lang="en-US" sz="2600" dirty="0" smtClean="0">
              <a:latin typeface="Times New Roman"/>
              <a:cs typeface="Times New Roman" charset="0"/>
            </a:endParaRPr>
          </a:p>
          <a:p>
            <a:pPr>
              <a:buClr>
                <a:srgbClr val="000000"/>
              </a:buClr>
              <a:buSzPct val="100000"/>
              <a:buFontTx/>
              <a:buChar char="-"/>
            </a:pPr>
            <a:r>
              <a:rPr lang="en-US" sz="2600" dirty="0">
                <a:latin typeface="Times New Roman"/>
                <a:cs typeface="Times New Roman" charset="0"/>
              </a:rPr>
              <a:t> </a:t>
            </a:r>
            <a:r>
              <a:rPr lang="en-US" sz="2600" dirty="0" smtClean="0">
                <a:latin typeface="Times New Roman"/>
                <a:cs typeface="Times New Roman" charset="0"/>
              </a:rPr>
              <a:t> The mathematical approach we will be using is known as </a:t>
            </a:r>
            <a:r>
              <a:rPr lang="en-US" sz="2600" b="1" i="1" dirty="0" smtClean="0">
                <a:solidFill>
                  <a:srgbClr val="000090"/>
                </a:solidFill>
                <a:latin typeface="Times New Roman"/>
                <a:cs typeface="Times New Roman" charset="0"/>
              </a:rPr>
              <a:t>dimensional analysis.</a:t>
            </a:r>
          </a:p>
          <a:p>
            <a:pPr>
              <a:buClr>
                <a:srgbClr val="000000"/>
              </a:buClr>
              <a:buSzPct val="100000"/>
              <a:buFontTx/>
              <a:buChar char="-"/>
            </a:pPr>
            <a:endParaRPr lang="en-US" sz="2600" b="1" i="1" dirty="0" smtClean="0">
              <a:solidFill>
                <a:srgbClr val="000090"/>
              </a:solidFill>
              <a:latin typeface="Times New Roman"/>
              <a:cs typeface="Times New Roman" charset="0"/>
            </a:endParaRPr>
          </a:p>
          <a:p>
            <a:pPr>
              <a:buClr>
                <a:srgbClr val="000000"/>
              </a:buClr>
              <a:buSzPct val="100000"/>
              <a:buFontTx/>
              <a:buChar char="-"/>
            </a:pPr>
            <a:r>
              <a:rPr lang="en-US" sz="2600" b="1" i="1" dirty="0" smtClean="0">
                <a:solidFill>
                  <a:srgbClr val="000090"/>
                </a:solidFill>
                <a:latin typeface="Times New Roman"/>
                <a:cs typeface="Times New Roman" charset="0"/>
              </a:rPr>
              <a:t> Dimensional analysis </a:t>
            </a:r>
            <a:r>
              <a:rPr lang="en-US" sz="2600" dirty="0" smtClean="0">
                <a:latin typeface="Times New Roman"/>
                <a:cs typeface="Times New Roman" charset="0"/>
              </a:rPr>
              <a:t>is based on the premise: </a:t>
            </a:r>
            <a:r>
              <a:rPr lang="en-US" sz="2600" b="1" i="1" dirty="0" smtClean="0">
                <a:latin typeface="Times New Roman"/>
              </a:rPr>
              <a:t>the units of quantities must be subjected to the same mathematical operations as their associated numbers. </a:t>
            </a:r>
            <a:endParaRPr lang="en-US" sz="2600" b="1" i="1" dirty="0" smtClean="0">
              <a:latin typeface="Times New Roman"/>
              <a:cs typeface="Times New Roman" charset="0"/>
            </a:endParaRPr>
          </a:p>
          <a:p>
            <a:pPr>
              <a:buClr>
                <a:srgbClr val="000000"/>
              </a:buClr>
              <a:buSzPct val="100000"/>
            </a:pPr>
            <a:endParaRPr lang="en-US" sz="2600" dirty="0">
              <a:latin typeface="Times New Roman"/>
              <a:cs typeface="Times New Roman" charset="0"/>
            </a:endParaRPr>
          </a:p>
        </p:txBody>
      </p:sp>
      <p:sp>
        <p:nvSpPr>
          <p:cNvPr id="9" name="Title 1"/>
          <p:cNvSpPr>
            <a:spLocks noGrp="1"/>
          </p:cNvSpPr>
          <p:nvPr>
            <p:ph type="title"/>
          </p:nvPr>
        </p:nvSpPr>
        <p:spPr>
          <a:xfrm>
            <a:off x="582708" y="292849"/>
            <a:ext cx="8229600" cy="990600"/>
          </a:xfrm>
        </p:spPr>
        <p:txBody>
          <a:bodyPr wrap="square" numCol="1" anchorCtr="0" compatLnSpc="1">
            <a:prstTxWarp prst="textNoShape">
              <a:avLst/>
            </a:prstTxWarp>
          </a:bodyPr>
          <a:lstStyle/>
          <a:p>
            <a:r>
              <a:rPr lang="en-US" dirty="0" smtClean="0">
                <a:solidFill>
                  <a:srgbClr val="000090"/>
                </a:solidFill>
                <a:effectLst>
                  <a:outerShdw blurRad="38100" dist="38100" dir="2700000" algn="tl">
                    <a:srgbClr val="DDDDDD"/>
                  </a:outerShdw>
                </a:effectLst>
                <a:latin typeface="Arial" charset="0"/>
                <a:ea typeface="MS PGothic" charset="0"/>
                <a:cs typeface="Times New Roman" charset="0"/>
              </a:rPr>
              <a:t>1.6 Mathematical </a:t>
            </a:r>
            <a:r>
              <a:rPr lang="en-US" dirty="0">
                <a:solidFill>
                  <a:srgbClr val="000090"/>
                </a:solidFill>
                <a:effectLst>
                  <a:outerShdw blurRad="38100" dist="38100" dir="2700000" algn="tl">
                    <a:srgbClr val="DDDDDD"/>
                  </a:outerShdw>
                </a:effectLst>
                <a:latin typeface="Arial" charset="0"/>
                <a:ea typeface="MS PGothic" charset="0"/>
                <a:cs typeface="Times New Roman" charset="0"/>
              </a:rPr>
              <a:t>Treatment of Measurement Results</a:t>
            </a: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86828B16-4079-B742-B934-84B8B723E51B}" type="slidenum">
              <a:rPr lang="en-GB" sz="1400">
                <a:solidFill>
                  <a:srgbClr val="FFFFFF"/>
                </a:solidFill>
                <a:latin typeface="Times New Roman" charset="0"/>
                <a:cs typeface="Times New Roman" charset="0"/>
              </a:rPr>
              <a:pPr>
                <a:buFont typeface="Arial" charset="0"/>
                <a:buNone/>
              </a:pPr>
              <a:t>62</a:t>
            </a:fld>
            <a:endParaRPr lang="en-GB" sz="1400">
              <a:solidFill>
                <a:srgbClr val="FFFFFF"/>
              </a:solidFill>
              <a:latin typeface="Times New Roman" charset="0"/>
              <a:cs typeface="Times New Roman" charset="0"/>
            </a:endParaRPr>
          </a:p>
        </p:txBody>
      </p:sp>
      <p:sp>
        <p:nvSpPr>
          <p:cNvPr id="117763" name="TextBox 11"/>
          <p:cNvSpPr txBox="1">
            <a:spLocks noChangeArrowheads="1"/>
          </p:cNvSpPr>
          <p:nvPr/>
        </p:nvSpPr>
        <p:spPr bwMode="auto">
          <a:xfrm>
            <a:off x="457200" y="1155611"/>
            <a:ext cx="82296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pPr>
            <a:endParaRPr lang="en-US" sz="2600" dirty="0" smtClean="0">
              <a:latin typeface="Times New Roman" charset="0"/>
              <a:cs typeface="Times New Roman" charset="0"/>
            </a:endParaRPr>
          </a:p>
          <a:p>
            <a:pPr>
              <a:buClr>
                <a:srgbClr val="000000"/>
              </a:buClr>
              <a:buSzPct val="100000"/>
              <a:buFontTx/>
              <a:buChar char="-"/>
            </a:pPr>
            <a:r>
              <a:rPr lang="en-US" sz="2600" dirty="0">
                <a:latin typeface="Times New Roman" charset="0"/>
                <a:cs typeface="Times New Roman" charset="0"/>
              </a:rPr>
              <a:t>  A </a:t>
            </a:r>
            <a:r>
              <a:rPr lang="en-US" sz="2600" b="1" i="1" dirty="0">
                <a:solidFill>
                  <a:srgbClr val="000090"/>
                </a:solidFill>
                <a:latin typeface="Times New Roman" charset="0"/>
                <a:cs typeface="Times New Roman" charset="0"/>
              </a:rPr>
              <a:t>conversion </a:t>
            </a:r>
            <a:r>
              <a:rPr lang="en-US" sz="2600" b="1" i="1" dirty="0" smtClean="0">
                <a:solidFill>
                  <a:srgbClr val="000090"/>
                </a:solidFill>
                <a:latin typeface="Times New Roman" charset="0"/>
                <a:cs typeface="Times New Roman" charset="0"/>
              </a:rPr>
              <a:t>factor</a:t>
            </a:r>
            <a:r>
              <a:rPr lang="en-US" sz="2600" dirty="0" smtClean="0">
                <a:latin typeface="Times New Roman" charset="0"/>
                <a:cs typeface="Times New Roman" charset="0"/>
              </a:rPr>
              <a:t> or </a:t>
            </a:r>
            <a:r>
              <a:rPr lang="en-US" sz="2600" b="1" i="1" dirty="0" smtClean="0">
                <a:solidFill>
                  <a:srgbClr val="000090"/>
                </a:solidFill>
                <a:latin typeface="Times New Roman" charset="0"/>
                <a:cs typeface="Times New Roman" charset="0"/>
              </a:rPr>
              <a:t>unit conversion factor </a:t>
            </a:r>
            <a:r>
              <a:rPr lang="en-US" sz="2600" dirty="0" smtClean="0">
                <a:latin typeface="Times New Roman" charset="0"/>
                <a:cs typeface="Times New Roman" charset="0"/>
              </a:rPr>
              <a:t>is a ratio of two equivalent quantities expressed with different measurement units. </a:t>
            </a:r>
          </a:p>
          <a:p>
            <a:pPr>
              <a:buClr>
                <a:srgbClr val="000000"/>
              </a:buClr>
              <a:buSzPct val="100000"/>
              <a:buFontTx/>
              <a:buChar char="-"/>
            </a:pPr>
            <a:endParaRPr lang="en-US" sz="2600" dirty="0" smtClean="0">
              <a:latin typeface="Times New Roman" charset="0"/>
              <a:cs typeface="Times New Roman" charset="0"/>
            </a:endParaRPr>
          </a:p>
          <a:p>
            <a:pPr>
              <a:buClr>
                <a:srgbClr val="000000"/>
              </a:buClr>
              <a:buSzPct val="100000"/>
              <a:buFontTx/>
              <a:buChar char="-"/>
            </a:pPr>
            <a:r>
              <a:rPr lang="en-US" sz="2600" dirty="0" smtClean="0">
                <a:latin typeface="Times New Roman" charset="0"/>
                <a:cs typeface="Times New Roman" charset="0"/>
              </a:rPr>
              <a:t> Example: The lengths 2.54 cm and 1 in. are equivalent.</a:t>
            </a:r>
          </a:p>
          <a:p>
            <a:pPr>
              <a:buClr>
                <a:srgbClr val="000000"/>
              </a:buClr>
              <a:buSzPct val="100000"/>
            </a:pPr>
            <a:endParaRPr lang="en-US" sz="2600" dirty="0">
              <a:latin typeface="Times New Roman" charset="0"/>
              <a:cs typeface="Times New Roman" charset="0"/>
            </a:endParaRPr>
          </a:p>
        </p:txBody>
      </p:sp>
      <p:sp>
        <p:nvSpPr>
          <p:cNvPr id="9" name="Title 1"/>
          <p:cNvSpPr>
            <a:spLocks noGrp="1"/>
          </p:cNvSpPr>
          <p:nvPr>
            <p:ph type="title"/>
          </p:nvPr>
        </p:nvSpPr>
        <p:spPr>
          <a:xfrm>
            <a:off x="552826" y="322731"/>
            <a:ext cx="7470586" cy="990600"/>
          </a:xfrm>
        </p:spPr>
        <p:txBody>
          <a:bodyPr wrap="square" numCol="1" anchorCtr="0" compatLnSpc="1">
            <a:prstTxWarp prst="textNoShape">
              <a:avLst/>
            </a:prstTxWarp>
          </a:bodyPr>
          <a:lstStyle/>
          <a:p>
            <a:r>
              <a:rPr lang="en-US" dirty="0" smtClean="0">
                <a:solidFill>
                  <a:srgbClr val="000090"/>
                </a:solidFill>
                <a:effectLst>
                  <a:outerShdw blurRad="38100" dist="38100" dir="2700000" algn="tl">
                    <a:srgbClr val="DDDDDD"/>
                  </a:outerShdw>
                </a:effectLst>
                <a:latin typeface="Arial" charset="0"/>
                <a:ea typeface="MS PGothic" charset="0"/>
                <a:cs typeface="Times New Roman" charset="0"/>
              </a:rPr>
              <a:t>Conversion factors and dimensional analysis</a:t>
            </a:r>
            <a:endParaRPr lang="en-US"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pic>
        <p:nvPicPr>
          <p:cNvPr id="5" name="Picture 4"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graphicFrame>
        <p:nvGraphicFramePr>
          <p:cNvPr id="6" name="Object 5"/>
          <p:cNvGraphicFramePr>
            <a:graphicFrameLocks noChangeAspect="1"/>
          </p:cNvGraphicFramePr>
          <p:nvPr/>
        </p:nvGraphicFramePr>
        <p:xfrm>
          <a:off x="2749368" y="3974006"/>
          <a:ext cx="3156887" cy="578852"/>
        </p:xfrm>
        <a:graphic>
          <a:graphicData uri="http://schemas.openxmlformats.org/presentationml/2006/ole">
            <mc:AlternateContent xmlns:mc="http://schemas.openxmlformats.org/markup-compatibility/2006">
              <mc:Choice xmlns:v="urn:schemas-microsoft-com:vml" Requires="v">
                <p:oleObj spid="_x0000_s139274" name="Equation" r:id="rId4" imgW="901700" imgH="165100" progId="Equation.3">
                  <p:embed/>
                </p:oleObj>
              </mc:Choice>
              <mc:Fallback>
                <p:oleObj name="Equation" r:id="rId4" imgW="901700" imgH="1651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368" y="3974006"/>
                        <a:ext cx="3156887" cy="578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7" name="Object 3"/>
          <p:cNvGraphicFramePr>
            <a:graphicFrameLocks noChangeAspect="1"/>
          </p:cNvGraphicFramePr>
          <p:nvPr/>
        </p:nvGraphicFramePr>
        <p:xfrm>
          <a:off x="1901825" y="4917881"/>
          <a:ext cx="5156200" cy="1381125"/>
        </p:xfrm>
        <a:graphic>
          <a:graphicData uri="http://schemas.openxmlformats.org/presentationml/2006/ole">
            <mc:AlternateContent xmlns:mc="http://schemas.openxmlformats.org/markup-compatibility/2006">
              <mc:Choice xmlns:v="urn:schemas-microsoft-com:vml" Requires="v">
                <p:oleObj spid="_x0000_s139275" name="Equation" r:id="rId6" imgW="1473200" imgH="393700" progId="Equation.3">
                  <p:embed/>
                </p:oleObj>
              </mc:Choice>
              <mc:Fallback>
                <p:oleObj name="Equation" r:id="rId6" imgW="1473200" imgH="3937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825" y="4917881"/>
                        <a:ext cx="5156200" cy="1381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81111" y="97121"/>
            <a:ext cx="8229600" cy="990600"/>
          </a:xfrm>
        </p:spPr>
        <p:txBody>
          <a:bodyPr wrap="square" numCol="1" anchorCtr="0" compatLnSpc="1">
            <a:prstTxWarp prst="textNoShape">
              <a:avLst/>
            </a:prstTxWarp>
          </a:bodyPr>
          <a:lstStyle/>
          <a:p>
            <a:pPr>
              <a:defRPr/>
            </a:pPr>
            <a:r>
              <a:rPr lang="en-US" b="1" dirty="0" smtClean="0">
                <a:solidFill>
                  <a:srgbClr val="000090"/>
                </a:solidFill>
                <a:ea typeface="ＭＳ Ｐゴシック" charset="-128"/>
                <a:cs typeface="ＭＳ Ｐゴシック" charset="-128"/>
              </a:rPr>
              <a:t>Common Conversion Factors</a:t>
            </a:r>
          </a:p>
        </p:txBody>
      </p:sp>
      <p:pic>
        <p:nvPicPr>
          <p:cNvPr id="4" name="Picture 3"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Rectangle 4"/>
          <p:cNvSpPr/>
          <p:nvPr/>
        </p:nvSpPr>
        <p:spPr>
          <a:xfrm>
            <a:off x="298824" y="1658471"/>
            <a:ext cx="8845176" cy="1631216"/>
          </a:xfrm>
          <a:prstGeom prst="rect">
            <a:avLst/>
          </a:prstGeom>
        </p:spPr>
        <p:txBody>
          <a:bodyPr wrap="square">
            <a:spAutoFit/>
          </a:bodyPr>
          <a:lstStyle/>
          <a:p>
            <a:r>
              <a:rPr lang="en-US" sz="2000" b="1" dirty="0" smtClean="0"/>
              <a:t>Length 		Volume 		Mass</a:t>
            </a:r>
          </a:p>
          <a:p>
            <a:r>
              <a:rPr lang="en-US" sz="2000" dirty="0" smtClean="0"/>
              <a:t>1 </a:t>
            </a:r>
            <a:r>
              <a:rPr lang="en-US" sz="2000" dirty="0" err="1" smtClean="0"/>
              <a:t>m</a:t>
            </a:r>
            <a:r>
              <a:rPr lang="en-US" sz="2000" dirty="0" smtClean="0"/>
              <a:t> = 1.0936 yd 	1 L = 1.0567 qt 		1 kg = 2.2046 lb</a:t>
            </a:r>
          </a:p>
          <a:p>
            <a:r>
              <a:rPr lang="en-US" sz="2000" dirty="0" smtClean="0"/>
              <a:t>1 in. = 2.54 cm (exact) 	1 qt = 0.94635 L 	1 lb = 453.59 </a:t>
            </a:r>
            <a:r>
              <a:rPr lang="en-US" sz="2000" dirty="0" err="1" smtClean="0"/>
              <a:t>g</a:t>
            </a:r>
            <a:endParaRPr lang="en-US" sz="2000" dirty="0" smtClean="0"/>
          </a:p>
          <a:p>
            <a:r>
              <a:rPr lang="en-US" sz="2000" dirty="0" smtClean="0"/>
              <a:t>1 km = 0.62137 mi 	1 ft3 = 28.317 L 	</a:t>
            </a:r>
            <a:r>
              <a:rPr lang="en-US" dirty="0" smtClean="0"/>
              <a:t>1 (avoirdupois) oz = 28.349 </a:t>
            </a:r>
            <a:r>
              <a:rPr lang="en-US" dirty="0" err="1" smtClean="0"/>
              <a:t>g</a:t>
            </a:r>
            <a:endParaRPr lang="en-US" dirty="0" smtClean="0"/>
          </a:p>
          <a:p>
            <a:r>
              <a:rPr lang="en-US" sz="2000" dirty="0" smtClean="0"/>
              <a:t>1 mi = 1609.3 </a:t>
            </a:r>
            <a:r>
              <a:rPr lang="en-US" sz="2000" dirty="0" err="1" smtClean="0"/>
              <a:t>m</a:t>
            </a:r>
            <a:r>
              <a:rPr lang="en-US" sz="2000" dirty="0" smtClean="0"/>
              <a:t> 	1 tbsp = 14.787 </a:t>
            </a:r>
            <a:r>
              <a:rPr lang="en-US" sz="2000" dirty="0" err="1" smtClean="0"/>
              <a:t>mL</a:t>
            </a:r>
            <a:r>
              <a:rPr lang="en-US" sz="2000" dirty="0" smtClean="0"/>
              <a:t> 	1 (troy) oz = 31.103 </a:t>
            </a:r>
            <a:r>
              <a:rPr lang="en-US" sz="2000" dirty="0" err="1" smtClean="0"/>
              <a:t>g</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86828B16-4079-B742-B934-84B8B723E51B}" type="slidenum">
              <a:rPr lang="en-GB" sz="1400">
                <a:solidFill>
                  <a:srgbClr val="FFFFFF"/>
                </a:solidFill>
                <a:latin typeface="Times New Roman" charset="0"/>
                <a:cs typeface="Times New Roman" charset="0"/>
              </a:rPr>
              <a:pPr>
                <a:buFont typeface="Arial" charset="0"/>
                <a:buNone/>
              </a:pPr>
              <a:t>64</a:t>
            </a:fld>
            <a:endParaRPr lang="en-GB" sz="1400">
              <a:solidFill>
                <a:srgbClr val="FFFFFF"/>
              </a:solidFill>
              <a:latin typeface="Times New Roman" charset="0"/>
              <a:cs typeface="Times New Roman" charset="0"/>
            </a:endParaRPr>
          </a:p>
        </p:txBody>
      </p:sp>
      <p:sp>
        <p:nvSpPr>
          <p:cNvPr id="117763" name="TextBox 11"/>
          <p:cNvSpPr txBox="1">
            <a:spLocks noChangeArrowheads="1"/>
          </p:cNvSpPr>
          <p:nvPr/>
        </p:nvSpPr>
        <p:spPr bwMode="auto">
          <a:xfrm>
            <a:off x="457200" y="1155611"/>
            <a:ext cx="82296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pPr>
            <a:endParaRPr lang="en-US" sz="2600" dirty="0" smtClean="0">
              <a:latin typeface="Times New Roman" charset="0"/>
              <a:cs typeface="Times New Roman" charset="0"/>
            </a:endParaRPr>
          </a:p>
          <a:p>
            <a:pPr>
              <a:buClr>
                <a:srgbClr val="000000"/>
              </a:buClr>
              <a:buSzPct val="100000"/>
            </a:pPr>
            <a:endParaRPr lang="en-US" sz="2600" dirty="0" smtClean="0">
              <a:latin typeface="Times New Roman" charset="0"/>
              <a:cs typeface="Times New Roman" charset="0"/>
            </a:endParaRPr>
          </a:p>
          <a:p>
            <a:pPr>
              <a:buClr>
                <a:srgbClr val="000000"/>
              </a:buClr>
              <a:buSzPct val="100000"/>
              <a:buFontTx/>
              <a:buChar char="-"/>
            </a:pPr>
            <a:r>
              <a:rPr lang="en-US" sz="2600" dirty="0" smtClean="0">
                <a:latin typeface="Times New Roman" charset="0"/>
                <a:cs typeface="Times New Roman" charset="0"/>
              </a:rPr>
              <a:t> We must use the form of the conversion factors that results in the original unit canceling out, leaving only the sought unit.</a:t>
            </a:r>
          </a:p>
          <a:p>
            <a:pPr>
              <a:buClr>
                <a:srgbClr val="000000"/>
              </a:buClr>
              <a:buSzPct val="100000"/>
              <a:buFontTx/>
              <a:buChar char="-"/>
            </a:pPr>
            <a:endParaRPr lang="en-US" sz="2600" dirty="0" smtClean="0">
              <a:latin typeface="Times New Roman" charset="0"/>
              <a:cs typeface="Times New Roman" charset="0"/>
            </a:endParaRPr>
          </a:p>
          <a:p>
            <a:pPr>
              <a:buClr>
                <a:srgbClr val="000000"/>
              </a:buClr>
              <a:buSzPct val="100000"/>
              <a:buFontTx/>
              <a:buChar char="-"/>
            </a:pPr>
            <a:r>
              <a:rPr lang="en-US" sz="2600" dirty="0" smtClean="0">
                <a:latin typeface="Times New Roman" charset="0"/>
                <a:cs typeface="Times New Roman" charset="0"/>
              </a:rPr>
              <a:t> Example: Convert 34 in. to cm.</a:t>
            </a:r>
          </a:p>
          <a:p>
            <a:pPr>
              <a:buClr>
                <a:srgbClr val="000000"/>
              </a:buClr>
              <a:buSzPct val="100000"/>
            </a:pPr>
            <a:endParaRPr lang="en-US" sz="2600" dirty="0">
              <a:latin typeface="Times New Roman" charset="0"/>
              <a:cs typeface="Times New Roman" charset="0"/>
            </a:endParaRPr>
          </a:p>
        </p:txBody>
      </p:sp>
      <p:sp>
        <p:nvSpPr>
          <p:cNvPr id="9" name="Title 1"/>
          <p:cNvSpPr>
            <a:spLocks noGrp="1"/>
          </p:cNvSpPr>
          <p:nvPr>
            <p:ph type="title"/>
          </p:nvPr>
        </p:nvSpPr>
        <p:spPr>
          <a:xfrm>
            <a:off x="552826" y="322731"/>
            <a:ext cx="7470586" cy="990600"/>
          </a:xfrm>
        </p:spPr>
        <p:txBody>
          <a:bodyPr wrap="square" numCol="1" anchorCtr="0" compatLnSpc="1">
            <a:prstTxWarp prst="textNoShape">
              <a:avLst/>
            </a:prstTxWarp>
          </a:bodyPr>
          <a:lstStyle/>
          <a:p>
            <a:r>
              <a:rPr lang="en-US" dirty="0" smtClean="0">
                <a:solidFill>
                  <a:srgbClr val="000090"/>
                </a:solidFill>
                <a:effectLst>
                  <a:outerShdw blurRad="38100" dist="38100" dir="2700000" algn="tl">
                    <a:srgbClr val="DDDDDD"/>
                  </a:outerShdw>
                </a:effectLst>
                <a:latin typeface="Arial" charset="0"/>
                <a:ea typeface="MS PGothic" charset="0"/>
                <a:cs typeface="Times New Roman" charset="0"/>
              </a:rPr>
              <a:t>Conversion factors and dimensional analysis</a:t>
            </a:r>
            <a:endParaRPr lang="en-US"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pic>
        <p:nvPicPr>
          <p:cNvPr id="5" name="Picture 4"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graphicFrame>
        <p:nvGraphicFramePr>
          <p:cNvPr id="139267" name="Object 3"/>
          <p:cNvGraphicFramePr>
            <a:graphicFrameLocks noChangeAspect="1"/>
          </p:cNvGraphicFramePr>
          <p:nvPr>
            <p:extLst>
              <p:ext uri="{D42A27DB-BD31-4B8C-83A1-F6EECF244321}">
                <p14:modId xmlns:p14="http://schemas.microsoft.com/office/powerpoint/2010/main" val="3749745787"/>
              </p:ext>
            </p:extLst>
          </p:nvPr>
        </p:nvGraphicFramePr>
        <p:xfrm>
          <a:off x="994897" y="4608774"/>
          <a:ext cx="6223000" cy="1381125"/>
        </p:xfrm>
        <a:graphic>
          <a:graphicData uri="http://schemas.openxmlformats.org/presentationml/2006/ole">
            <mc:AlternateContent xmlns:mc="http://schemas.openxmlformats.org/markup-compatibility/2006">
              <mc:Choice xmlns:v="urn:schemas-microsoft-com:vml" Requires="v">
                <p:oleObj spid="_x0000_s140296" name="Equation" r:id="rId4" imgW="1778000" imgH="393700" progId="Equation.3">
                  <p:embed/>
                </p:oleObj>
              </mc:Choice>
              <mc:Fallback>
                <p:oleObj name="Equation" r:id="rId4" imgW="1778000" imgH="3937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897" y="4608774"/>
                        <a:ext cx="6223000" cy="1381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rot="5400000">
            <a:off x="4233459" y="5340166"/>
            <a:ext cx="671938" cy="627529"/>
          </a:xfrm>
          <a:prstGeom prst="line">
            <a:avLst/>
          </a:prstGeom>
          <a:ln w="41275">
            <a:solidFill>
              <a:srgbClr val="FF0000">
                <a:alpha val="98000"/>
              </a:srgb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86828B16-4079-B742-B934-84B8B723E51B}" type="slidenum">
              <a:rPr lang="en-GB" sz="1400">
                <a:solidFill>
                  <a:srgbClr val="FFFFFF"/>
                </a:solidFill>
                <a:latin typeface="Times New Roman" charset="0"/>
                <a:cs typeface="Times New Roman" charset="0"/>
              </a:rPr>
              <a:pPr>
                <a:buFont typeface="Arial" charset="0"/>
                <a:buNone/>
              </a:pPr>
              <a:t>65</a:t>
            </a:fld>
            <a:endParaRPr lang="en-GB" sz="1400">
              <a:solidFill>
                <a:srgbClr val="FFFFFF"/>
              </a:solidFill>
              <a:latin typeface="Times New Roman" charset="0"/>
              <a:cs typeface="Times New Roman" charset="0"/>
            </a:endParaRPr>
          </a:p>
        </p:txBody>
      </p:sp>
      <p:sp>
        <p:nvSpPr>
          <p:cNvPr id="117763" name="TextBox 11"/>
          <p:cNvSpPr txBox="1">
            <a:spLocks noChangeArrowheads="1"/>
          </p:cNvSpPr>
          <p:nvPr/>
        </p:nvSpPr>
        <p:spPr bwMode="auto">
          <a:xfrm>
            <a:off x="457200" y="1155611"/>
            <a:ext cx="82296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pPr>
            <a:endParaRPr lang="en-US" sz="2600" dirty="0" smtClean="0">
              <a:latin typeface="Times New Roman" charset="0"/>
              <a:cs typeface="Times New Roman" charset="0"/>
            </a:endParaRPr>
          </a:p>
          <a:p>
            <a:pPr>
              <a:buClr>
                <a:srgbClr val="000000"/>
              </a:buClr>
              <a:buSzPct val="100000"/>
              <a:buFontTx/>
              <a:buChar char="-"/>
            </a:pPr>
            <a:r>
              <a:rPr lang="en-US" sz="2600" dirty="0">
                <a:latin typeface="Times New Roman" charset="0"/>
                <a:cs typeface="Times New Roman" charset="0"/>
              </a:rPr>
              <a:t> </a:t>
            </a:r>
            <a:r>
              <a:rPr lang="en-US" sz="2600" dirty="0" smtClean="0">
                <a:latin typeface="Times New Roman" charset="0"/>
                <a:cs typeface="Times New Roman" charset="0"/>
              </a:rPr>
              <a:t> Temperature refers to the hotness or coldness of a substance. </a:t>
            </a:r>
          </a:p>
          <a:p>
            <a:pPr>
              <a:buClr>
                <a:srgbClr val="000000"/>
              </a:buClr>
              <a:buSzPct val="100000"/>
              <a:buFontTx/>
              <a:buChar char="-"/>
            </a:pPr>
            <a:endParaRPr lang="en-US" sz="2600" b="1" dirty="0" smtClean="0">
              <a:latin typeface="Times New Roman" charset="0"/>
              <a:cs typeface="Times New Roman" charset="0"/>
            </a:endParaRPr>
          </a:p>
          <a:p>
            <a:pPr>
              <a:buClr>
                <a:srgbClr val="000000"/>
              </a:buClr>
              <a:buSzPct val="100000"/>
              <a:buFontTx/>
              <a:buChar char="-"/>
            </a:pPr>
            <a:r>
              <a:rPr lang="en-US" sz="2600" b="1" dirty="0" smtClean="0">
                <a:latin typeface="Times New Roman" charset="0"/>
                <a:cs typeface="Times New Roman" charset="0"/>
              </a:rPr>
              <a:t> </a:t>
            </a:r>
            <a:r>
              <a:rPr lang="en-US" b="1" dirty="0" smtClean="0">
                <a:cs typeface="MS PGothic" pitchFamily="34" charset="-128"/>
              </a:rPr>
              <a:t>Celsius scale  </a:t>
            </a:r>
            <a:endParaRPr lang="en-US" dirty="0" smtClean="0">
              <a:cs typeface="MS PGothic" pitchFamily="34" charset="-128"/>
            </a:endParaRPr>
          </a:p>
          <a:p>
            <a:pPr lvl="1"/>
            <a:r>
              <a:rPr lang="en-US" dirty="0" smtClean="0">
                <a:cs typeface="MS PGothic" pitchFamily="34" charset="-128"/>
              </a:rPr>
              <a:t>Water freezes at 0 °C</a:t>
            </a:r>
          </a:p>
          <a:p>
            <a:pPr lvl="1"/>
            <a:r>
              <a:rPr lang="en-US" dirty="0" smtClean="0">
                <a:cs typeface="MS PGothic" pitchFamily="34" charset="-128"/>
              </a:rPr>
              <a:t>Water boils at 100 °C</a:t>
            </a:r>
          </a:p>
          <a:p>
            <a:pPr>
              <a:buClr>
                <a:srgbClr val="000000"/>
              </a:buClr>
              <a:buSzPct val="100000"/>
              <a:buFontTx/>
              <a:buChar char="-"/>
            </a:pPr>
            <a:endParaRPr lang="en-US" sz="2600" dirty="0" smtClean="0">
              <a:latin typeface="Times New Roman" charset="0"/>
              <a:cs typeface="Times New Roman" charset="0"/>
            </a:endParaRPr>
          </a:p>
          <a:p>
            <a:r>
              <a:rPr lang="en-US" sz="2600" dirty="0" smtClean="0">
                <a:latin typeface="Times New Roman" charset="0"/>
                <a:cs typeface="Times New Roman" charset="0"/>
              </a:rPr>
              <a:t> - </a:t>
            </a:r>
            <a:r>
              <a:rPr lang="en-US" b="1" dirty="0" smtClean="0">
                <a:cs typeface="MS PGothic" pitchFamily="34" charset="-128"/>
              </a:rPr>
              <a:t>Fahrenheit scale</a:t>
            </a:r>
            <a:endParaRPr lang="en-US" dirty="0" smtClean="0">
              <a:cs typeface="MS PGothic" pitchFamily="34" charset="-128"/>
            </a:endParaRPr>
          </a:p>
          <a:p>
            <a:pPr lvl="1"/>
            <a:r>
              <a:rPr lang="en-US" dirty="0" smtClean="0">
                <a:cs typeface="MS PGothic" pitchFamily="34" charset="-128"/>
              </a:rPr>
              <a:t>Water freezes at 32 °F</a:t>
            </a:r>
          </a:p>
          <a:p>
            <a:pPr lvl="1"/>
            <a:r>
              <a:rPr lang="en-US" dirty="0" smtClean="0">
                <a:cs typeface="MS PGothic" pitchFamily="34" charset="-128"/>
              </a:rPr>
              <a:t>Water boils at 212 °F</a:t>
            </a:r>
          </a:p>
          <a:p>
            <a:endParaRPr lang="en-US" dirty="0" smtClean="0">
              <a:cs typeface="MS PGothic" pitchFamily="34" charset="-128"/>
            </a:endParaRPr>
          </a:p>
          <a:p>
            <a:endParaRPr lang="en-US" dirty="0" smtClean="0">
              <a:cs typeface="MS PGothic" pitchFamily="34" charset="-128"/>
            </a:endParaRPr>
          </a:p>
          <a:p>
            <a:r>
              <a:rPr lang="en-US" dirty="0" smtClean="0">
                <a:cs typeface="MS PGothic" pitchFamily="34" charset="-128"/>
              </a:rPr>
              <a:t>100 </a:t>
            </a:r>
            <a:r>
              <a:rPr lang="en-US" dirty="0" smtClean="0">
                <a:ea typeface="Arial" pitchFamily="-110" charset="0"/>
                <a:cs typeface="Arial" pitchFamily="-110" charset="0"/>
              </a:rPr>
              <a:t>°</a:t>
            </a:r>
            <a:r>
              <a:rPr lang="en-US" dirty="0" smtClean="0">
                <a:cs typeface="MS PGothic" pitchFamily="34" charset="-128"/>
              </a:rPr>
              <a:t>C covers the same temperature interval as 180 </a:t>
            </a:r>
            <a:r>
              <a:rPr lang="en-US" dirty="0" smtClean="0">
                <a:ea typeface="Arial" pitchFamily="-110" charset="0"/>
                <a:cs typeface="Arial" pitchFamily="-110" charset="0"/>
              </a:rPr>
              <a:t>°</a:t>
            </a:r>
            <a:r>
              <a:rPr lang="en-US" dirty="0" smtClean="0">
                <a:cs typeface="MS PGothic" pitchFamily="34" charset="-128"/>
              </a:rPr>
              <a:t>F. </a:t>
            </a:r>
          </a:p>
          <a:p>
            <a:pPr>
              <a:buClr>
                <a:srgbClr val="000000"/>
              </a:buClr>
              <a:buSzPct val="100000"/>
            </a:pPr>
            <a:endParaRPr lang="en-US" sz="2600" dirty="0">
              <a:latin typeface="Times New Roman" charset="0"/>
              <a:cs typeface="Times New Roman" charset="0"/>
            </a:endParaRPr>
          </a:p>
        </p:txBody>
      </p:sp>
      <p:sp>
        <p:nvSpPr>
          <p:cNvPr id="9" name="Title 1"/>
          <p:cNvSpPr>
            <a:spLocks noGrp="1"/>
          </p:cNvSpPr>
          <p:nvPr>
            <p:ph type="title"/>
          </p:nvPr>
        </p:nvSpPr>
        <p:spPr>
          <a:xfrm>
            <a:off x="552826" y="322731"/>
            <a:ext cx="7470586" cy="990600"/>
          </a:xfrm>
        </p:spPr>
        <p:txBody>
          <a:bodyPr wrap="square" numCol="1" anchorCtr="0" compatLnSpc="1">
            <a:prstTxWarp prst="textNoShape">
              <a:avLst/>
            </a:prstTxWarp>
          </a:bodyPr>
          <a:lstStyle/>
          <a:p>
            <a:r>
              <a:rPr lang="en-US" dirty="0" smtClean="0">
                <a:solidFill>
                  <a:srgbClr val="000090"/>
                </a:solidFill>
                <a:effectLst>
                  <a:outerShdw blurRad="38100" dist="38100" dir="2700000" algn="tl">
                    <a:srgbClr val="DDDDDD"/>
                  </a:outerShdw>
                </a:effectLst>
                <a:latin typeface="Arial" charset="0"/>
                <a:ea typeface="MS PGothic" charset="0"/>
                <a:cs typeface="Times New Roman" charset="0"/>
              </a:rPr>
              <a:t>Conversion of temperature units</a:t>
            </a:r>
            <a:endParaRPr lang="en-US"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86828B16-4079-B742-B934-84B8B723E51B}" type="slidenum">
              <a:rPr lang="en-GB" sz="1400">
                <a:solidFill>
                  <a:srgbClr val="FFFFFF"/>
                </a:solidFill>
                <a:latin typeface="Times New Roman" charset="0"/>
                <a:cs typeface="Times New Roman" charset="0"/>
              </a:rPr>
              <a:pPr>
                <a:buFont typeface="Arial" charset="0"/>
                <a:buNone/>
              </a:pPr>
              <a:t>66</a:t>
            </a:fld>
            <a:endParaRPr lang="en-GB" sz="1400">
              <a:solidFill>
                <a:srgbClr val="FFFFFF"/>
              </a:solidFill>
              <a:latin typeface="Times New Roman" charset="0"/>
              <a:cs typeface="Times New Roman" charset="0"/>
            </a:endParaRPr>
          </a:p>
        </p:txBody>
      </p:sp>
      <p:sp>
        <p:nvSpPr>
          <p:cNvPr id="117763" name="TextBox 11"/>
          <p:cNvSpPr txBox="1">
            <a:spLocks noChangeArrowheads="1"/>
          </p:cNvSpPr>
          <p:nvPr/>
        </p:nvSpPr>
        <p:spPr bwMode="auto">
          <a:xfrm>
            <a:off x="457200" y="1155611"/>
            <a:ext cx="82296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14400" algn="l"/>
              </a:tabLst>
              <a:defRPr sz="2400">
                <a:solidFill>
                  <a:schemeClr val="tx1"/>
                </a:solidFill>
                <a:latin typeface="Arial" charset="0"/>
                <a:ea typeface="MS PGothic" charset="0"/>
                <a:cs typeface="MS PGothic" charset="0"/>
              </a:defRPr>
            </a:lvl1pPr>
            <a:lvl2pPr marL="37931725" indent="-37474525">
              <a:tabLst>
                <a:tab pos="914400" algn="l"/>
              </a:tabLst>
              <a:defRPr sz="2400">
                <a:solidFill>
                  <a:schemeClr val="tx1"/>
                </a:solidFill>
                <a:latin typeface="Arial" charset="0"/>
                <a:ea typeface="MS PGothic" charset="0"/>
                <a:cs typeface="MS PGothic" charset="0"/>
              </a:defRPr>
            </a:lvl2pPr>
            <a:lvl3pPr>
              <a:tabLst>
                <a:tab pos="914400" algn="l"/>
              </a:tabLst>
              <a:defRPr sz="2400">
                <a:solidFill>
                  <a:schemeClr val="tx1"/>
                </a:solidFill>
                <a:latin typeface="Arial" charset="0"/>
                <a:ea typeface="MS PGothic" charset="0"/>
                <a:cs typeface="MS PGothic" charset="0"/>
              </a:defRPr>
            </a:lvl3pPr>
            <a:lvl4pPr>
              <a:tabLst>
                <a:tab pos="914400" algn="l"/>
              </a:tabLst>
              <a:defRPr sz="2400">
                <a:solidFill>
                  <a:schemeClr val="tx1"/>
                </a:solidFill>
                <a:latin typeface="Arial" charset="0"/>
                <a:ea typeface="MS PGothic" charset="0"/>
                <a:cs typeface="MS PGothic" charset="0"/>
              </a:defRPr>
            </a:lvl4pPr>
            <a:lvl5pPr>
              <a:tabLst>
                <a:tab pos="914400" algn="l"/>
              </a:tabLst>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tabLst>
                <a:tab pos="914400" algn="l"/>
              </a:tabLst>
              <a:defRPr sz="2400">
                <a:solidFill>
                  <a:schemeClr val="tx1"/>
                </a:solidFill>
                <a:latin typeface="Arial" charset="0"/>
                <a:ea typeface="MS PGothic" charset="0"/>
                <a:cs typeface="MS PGothic" charset="0"/>
              </a:defRPr>
            </a:lvl9pPr>
          </a:lstStyle>
          <a:p>
            <a:pPr>
              <a:buClr>
                <a:srgbClr val="000000"/>
              </a:buClr>
              <a:buSzPct val="100000"/>
            </a:pPr>
            <a:endParaRPr lang="en-US" sz="2600" dirty="0" smtClean="0">
              <a:latin typeface="Times New Roman" charset="0"/>
              <a:cs typeface="Times New Roman" charset="0"/>
            </a:endParaRPr>
          </a:p>
          <a:p>
            <a:pPr>
              <a:buClr>
                <a:srgbClr val="000000"/>
              </a:buClr>
              <a:buSzPct val="100000"/>
              <a:buFontTx/>
              <a:buChar char="-"/>
            </a:pPr>
            <a:r>
              <a:rPr lang="en-US" sz="2600" dirty="0">
                <a:latin typeface="Times New Roman" charset="0"/>
                <a:cs typeface="Times New Roman" charset="0"/>
              </a:rPr>
              <a:t> </a:t>
            </a:r>
            <a:r>
              <a:rPr lang="en-US" sz="2600" dirty="0" smtClean="0">
                <a:latin typeface="Times New Roman" charset="0"/>
                <a:cs typeface="Times New Roman" charset="0"/>
              </a:rPr>
              <a:t> The SI unit of temperature is the </a:t>
            </a:r>
            <a:r>
              <a:rPr lang="en-US" sz="2600" dirty="0" err="1" smtClean="0">
                <a:latin typeface="Times New Roman" charset="0"/>
                <a:cs typeface="Times New Roman" charset="0"/>
              </a:rPr>
              <a:t>kelvin</a:t>
            </a:r>
            <a:r>
              <a:rPr lang="en-US" sz="2600" dirty="0" smtClean="0">
                <a:latin typeface="Times New Roman" charset="0"/>
                <a:cs typeface="Times New Roman" charset="0"/>
              </a:rPr>
              <a:t> (K).</a:t>
            </a:r>
          </a:p>
          <a:p>
            <a:pPr>
              <a:buClr>
                <a:srgbClr val="000000"/>
              </a:buClr>
              <a:buSzPct val="100000"/>
              <a:buFontTx/>
              <a:buChar char="-"/>
            </a:pPr>
            <a:endParaRPr lang="en-US" sz="2600" dirty="0" smtClean="0">
              <a:latin typeface="Times New Roman" charset="0"/>
              <a:cs typeface="Times New Roman" charset="0"/>
            </a:endParaRPr>
          </a:p>
          <a:p>
            <a:pPr>
              <a:buClr>
                <a:srgbClr val="000000"/>
              </a:buClr>
              <a:buSzPct val="100000"/>
              <a:buFontTx/>
              <a:buChar char="-"/>
            </a:pPr>
            <a:r>
              <a:rPr lang="en-US" sz="2600" dirty="0" smtClean="0">
                <a:latin typeface="Times New Roman" charset="0"/>
                <a:cs typeface="Times New Roman" charset="0"/>
              </a:rPr>
              <a:t> Unlike the Celsius and Fahrenheit scales, the </a:t>
            </a:r>
            <a:r>
              <a:rPr lang="en-US" sz="2600" dirty="0" err="1" smtClean="0">
                <a:latin typeface="Times New Roman" charset="0"/>
                <a:cs typeface="Times New Roman" charset="0"/>
              </a:rPr>
              <a:t>kelvin</a:t>
            </a:r>
            <a:r>
              <a:rPr lang="en-US" sz="2600" dirty="0" smtClean="0">
                <a:latin typeface="Times New Roman" charset="0"/>
                <a:cs typeface="Times New Roman" charset="0"/>
              </a:rPr>
              <a:t> scale is an absolute temperature scale. </a:t>
            </a:r>
          </a:p>
          <a:p>
            <a:pPr>
              <a:buClr>
                <a:srgbClr val="000000"/>
              </a:buClr>
              <a:buSzPct val="100000"/>
              <a:buFontTx/>
              <a:buChar char="-"/>
            </a:pPr>
            <a:endParaRPr lang="en-US" sz="2600" dirty="0" smtClean="0">
              <a:latin typeface="Times New Roman" charset="0"/>
              <a:cs typeface="Times New Roman" charset="0"/>
            </a:endParaRPr>
          </a:p>
          <a:p>
            <a:pPr>
              <a:buClr>
                <a:srgbClr val="000000"/>
              </a:buClr>
              <a:buSzPct val="100000"/>
              <a:buFontTx/>
              <a:buChar char="-"/>
            </a:pPr>
            <a:r>
              <a:rPr lang="en-US" sz="2600" dirty="0" smtClean="0">
                <a:latin typeface="Times New Roman" charset="0"/>
                <a:cs typeface="Times New Roman" charset="0"/>
              </a:rPr>
              <a:t> Zero </a:t>
            </a:r>
            <a:r>
              <a:rPr lang="en-US" sz="2600" dirty="0" err="1" smtClean="0">
                <a:latin typeface="Times New Roman" charset="0"/>
                <a:cs typeface="Times New Roman" charset="0"/>
              </a:rPr>
              <a:t>kelvin</a:t>
            </a:r>
            <a:r>
              <a:rPr lang="en-US" sz="2600" dirty="0" smtClean="0">
                <a:latin typeface="Times New Roman" charset="0"/>
                <a:cs typeface="Times New Roman" charset="0"/>
              </a:rPr>
              <a:t> corresponds to the lowest temperature that can theoretically be achieved. </a:t>
            </a:r>
          </a:p>
          <a:p>
            <a:pPr>
              <a:buClr>
                <a:srgbClr val="000000"/>
              </a:buClr>
              <a:buSzPct val="100000"/>
              <a:buFontTx/>
              <a:buChar char="-"/>
            </a:pPr>
            <a:endParaRPr lang="en-US" sz="2600" b="1" dirty="0" smtClean="0">
              <a:latin typeface="Times New Roman" charset="0"/>
              <a:cs typeface="Times New Roman" charset="0"/>
            </a:endParaRPr>
          </a:p>
          <a:p>
            <a:pPr>
              <a:buClr>
                <a:srgbClr val="000000"/>
              </a:buClr>
              <a:buSzPct val="100000"/>
              <a:buFontTx/>
              <a:buChar char="-"/>
            </a:pPr>
            <a:r>
              <a:rPr lang="en-US" sz="2600" b="1" dirty="0" smtClean="0">
                <a:latin typeface="Times New Roman" charset="0"/>
                <a:cs typeface="Times New Roman" charset="0"/>
              </a:rPr>
              <a:t> </a:t>
            </a:r>
            <a:r>
              <a:rPr lang="en-US" b="1" dirty="0" smtClean="0">
                <a:cs typeface="MS PGothic" pitchFamily="34" charset="-128"/>
              </a:rPr>
              <a:t>Kelvin scale  </a:t>
            </a:r>
            <a:endParaRPr lang="en-US" dirty="0" smtClean="0">
              <a:cs typeface="MS PGothic" pitchFamily="34" charset="-128"/>
            </a:endParaRPr>
          </a:p>
          <a:p>
            <a:pPr lvl="1"/>
            <a:r>
              <a:rPr lang="en-US" dirty="0" smtClean="0">
                <a:cs typeface="MS PGothic" pitchFamily="34" charset="-128"/>
              </a:rPr>
              <a:t>Water freezes at 273.15 K</a:t>
            </a:r>
          </a:p>
          <a:p>
            <a:pPr lvl="1"/>
            <a:r>
              <a:rPr lang="en-US" dirty="0" smtClean="0">
                <a:cs typeface="MS PGothic" pitchFamily="34" charset="-128"/>
              </a:rPr>
              <a:t>Water boils at 373.15 K</a:t>
            </a:r>
          </a:p>
          <a:p>
            <a:endParaRPr lang="en-US" dirty="0" smtClean="0">
              <a:cs typeface="MS PGothic" pitchFamily="34" charset="-128"/>
            </a:endParaRPr>
          </a:p>
          <a:p>
            <a:r>
              <a:rPr lang="en-US" dirty="0" smtClean="0">
                <a:cs typeface="MS PGothic" pitchFamily="34" charset="-128"/>
              </a:rPr>
              <a:t>100 </a:t>
            </a:r>
            <a:r>
              <a:rPr lang="en-US" dirty="0" smtClean="0">
                <a:ea typeface="Arial" pitchFamily="-110" charset="0"/>
                <a:cs typeface="Arial" pitchFamily="-110" charset="0"/>
              </a:rPr>
              <a:t>°</a:t>
            </a:r>
            <a:r>
              <a:rPr lang="en-US" dirty="0" smtClean="0">
                <a:cs typeface="MS PGothic" pitchFamily="34" charset="-128"/>
              </a:rPr>
              <a:t>C covers the same temperature interval as 100 K. </a:t>
            </a:r>
          </a:p>
          <a:p>
            <a:pPr>
              <a:buClr>
                <a:srgbClr val="000000"/>
              </a:buClr>
              <a:buSzPct val="100000"/>
            </a:pPr>
            <a:endParaRPr lang="en-US" sz="2600" dirty="0">
              <a:latin typeface="Times New Roman" charset="0"/>
              <a:cs typeface="Times New Roman" charset="0"/>
            </a:endParaRPr>
          </a:p>
        </p:txBody>
      </p:sp>
      <p:sp>
        <p:nvSpPr>
          <p:cNvPr id="9" name="Title 1"/>
          <p:cNvSpPr>
            <a:spLocks noGrp="1"/>
          </p:cNvSpPr>
          <p:nvPr>
            <p:ph type="title"/>
          </p:nvPr>
        </p:nvSpPr>
        <p:spPr>
          <a:xfrm>
            <a:off x="552826" y="322731"/>
            <a:ext cx="7470586" cy="990600"/>
          </a:xfrm>
        </p:spPr>
        <p:txBody>
          <a:bodyPr wrap="square" numCol="1" anchorCtr="0" compatLnSpc="1">
            <a:prstTxWarp prst="textNoShape">
              <a:avLst/>
            </a:prstTxWarp>
          </a:bodyPr>
          <a:lstStyle/>
          <a:p>
            <a:r>
              <a:rPr lang="en-US" dirty="0" smtClean="0">
                <a:solidFill>
                  <a:srgbClr val="000090"/>
                </a:solidFill>
                <a:effectLst>
                  <a:outerShdw blurRad="38100" dist="38100" dir="2700000" algn="tl">
                    <a:srgbClr val="DDDDDD"/>
                  </a:outerShdw>
                </a:effectLst>
                <a:latin typeface="Arial" charset="0"/>
                <a:ea typeface="MS PGothic" charset="0"/>
                <a:cs typeface="Times New Roman" charset="0"/>
              </a:rPr>
              <a:t>Conversion of temperature units</a:t>
            </a:r>
            <a:endParaRPr lang="en-US"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09600" y="609600"/>
            <a:ext cx="8110538" cy="676275"/>
          </a:xfrm>
        </p:spPr>
        <p:txBody>
          <a:bodyPr wrap="square" numCol="1" anchorCtr="0" compatLnSpc="1">
            <a:prstTxWarp prst="textNoShape">
              <a:avLst/>
            </a:prstTxWarp>
            <a:noAutofit/>
          </a:bodyPr>
          <a:lstStyle/>
          <a:p>
            <a:pPr eaLnBrk="1" hangingPunct="1">
              <a:defRPr/>
            </a:pPr>
            <a:r>
              <a:rPr lang="en-US" sz="2800" b="1" dirty="0" smtClean="0">
                <a:solidFill>
                  <a:srgbClr val="000090"/>
                </a:solidFill>
                <a:ea typeface="ＭＳ Ｐゴシック" charset="-128"/>
                <a:cs typeface="ＭＳ Ｐゴシック" charset="-128"/>
              </a:rPr>
              <a:t>Mathematical Relationships Between Temperature Scales</a:t>
            </a:r>
          </a:p>
        </p:txBody>
      </p:sp>
      <p:sp>
        <p:nvSpPr>
          <p:cNvPr id="94213" name="Rectangle 3"/>
          <p:cNvSpPr>
            <a:spLocks noGrp="1" noChangeArrowheads="1"/>
          </p:cNvSpPr>
          <p:nvPr>
            <p:ph type="body" sz="half" idx="1"/>
          </p:nvPr>
        </p:nvSpPr>
        <p:spPr>
          <a:xfrm>
            <a:off x="594659" y="1544921"/>
            <a:ext cx="4373563" cy="5697538"/>
          </a:xfrm>
        </p:spPr>
        <p:txBody>
          <a:bodyPr/>
          <a:lstStyle/>
          <a:p>
            <a:pPr eaLnBrk="1" hangingPunct="1"/>
            <a:r>
              <a:rPr lang="en-US" sz="2800" b="1" dirty="0">
                <a:cs typeface="MS PGothic" pitchFamily="34" charset="-128"/>
              </a:rPr>
              <a:t>Fahrenheit and Celsius</a:t>
            </a:r>
          </a:p>
          <a:p>
            <a:pPr eaLnBrk="1" hangingPunct="1"/>
            <a:endParaRPr lang="en-US" sz="2800" b="1" dirty="0">
              <a:cs typeface="MS PGothic" pitchFamily="34" charset="-128"/>
            </a:endParaRPr>
          </a:p>
          <a:p>
            <a:pPr eaLnBrk="1" hangingPunct="1"/>
            <a:endParaRPr lang="en-US" sz="2800" b="1" dirty="0" smtClean="0">
              <a:cs typeface="MS PGothic" pitchFamily="34" charset="-128"/>
            </a:endParaRPr>
          </a:p>
          <a:p>
            <a:pPr eaLnBrk="1" hangingPunct="1"/>
            <a:endParaRPr lang="en-US" sz="2800" b="1" dirty="0" smtClean="0">
              <a:cs typeface="MS PGothic" pitchFamily="34" charset="-128"/>
            </a:endParaRPr>
          </a:p>
          <a:p>
            <a:r>
              <a:rPr lang="en-US" sz="2800" b="1" dirty="0" smtClean="0">
                <a:cs typeface="MS PGothic" pitchFamily="34" charset="-128"/>
              </a:rPr>
              <a:t>Kelvin and Celsius</a:t>
            </a:r>
            <a:endParaRPr lang="en-US" sz="2800" b="1" dirty="0">
              <a:cs typeface="MS PGothic" pitchFamily="34" charset="-128"/>
            </a:endParaRPr>
          </a:p>
        </p:txBody>
      </p:sp>
      <p:pic>
        <p:nvPicPr>
          <p:cNvPr id="6" name="Picture 5" descr="OSX-Stacked-TM-RGB-300dpi-20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021616385"/>
              </p:ext>
            </p:extLst>
          </p:nvPr>
        </p:nvGraphicFramePr>
        <p:xfrm>
          <a:off x="2462213" y="2239963"/>
          <a:ext cx="3327400" cy="1227137"/>
        </p:xfrm>
        <a:graphic>
          <a:graphicData uri="http://schemas.openxmlformats.org/presentationml/2006/ole">
            <mc:AlternateContent xmlns:mc="http://schemas.openxmlformats.org/markup-compatibility/2006">
              <mc:Choice xmlns:v="urn:schemas-microsoft-com:vml" Requires="v">
                <p:oleObj spid="_x0000_s142349" name="Equation" r:id="rId5" imgW="1066800" imgH="393700" progId="Equation.3">
                  <p:embed/>
                </p:oleObj>
              </mc:Choice>
              <mc:Fallback>
                <p:oleObj name="Equation" r:id="rId5" imgW="1066800" imgH="393700" progId="Equation.3">
                  <p:embed/>
                  <p:pic>
                    <p:nvPicPr>
                      <p:cNvPr id="0" name="Picture 5"/>
                      <p:cNvPicPr>
                        <a:picLocks noChangeAspect="1" noChangeArrowheads="1"/>
                      </p:cNvPicPr>
                      <p:nvPr/>
                    </p:nvPicPr>
                    <p:blipFill>
                      <a:blip r:embed="rId6"/>
                      <a:srcRect/>
                      <a:stretch>
                        <a:fillRect/>
                      </a:stretch>
                    </p:blipFill>
                    <p:spPr bwMode="auto">
                      <a:xfrm>
                        <a:off x="2462213" y="2239963"/>
                        <a:ext cx="3327400" cy="122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2342" name="Object 6"/>
          <p:cNvGraphicFramePr>
            <a:graphicFrameLocks noChangeAspect="1"/>
          </p:cNvGraphicFramePr>
          <p:nvPr>
            <p:extLst>
              <p:ext uri="{D42A27DB-BD31-4B8C-83A1-F6EECF244321}">
                <p14:modId xmlns:p14="http://schemas.microsoft.com/office/powerpoint/2010/main" val="2047872785"/>
              </p:ext>
            </p:extLst>
          </p:nvPr>
        </p:nvGraphicFramePr>
        <p:xfrm>
          <a:off x="2614613" y="5127625"/>
          <a:ext cx="3325812" cy="712788"/>
        </p:xfrm>
        <a:graphic>
          <a:graphicData uri="http://schemas.openxmlformats.org/presentationml/2006/ole">
            <mc:AlternateContent xmlns:mc="http://schemas.openxmlformats.org/markup-compatibility/2006">
              <mc:Choice xmlns:v="urn:schemas-microsoft-com:vml" Requires="v">
                <p:oleObj spid="_x0000_s142350" name="Equation" r:id="rId7" imgW="1066800" imgH="228600" progId="Equation.3">
                  <p:embed/>
                </p:oleObj>
              </mc:Choice>
              <mc:Fallback>
                <p:oleObj name="Equation" r:id="rId7" imgW="1066800" imgH="228600" progId="Equation.3">
                  <p:embed/>
                  <p:pic>
                    <p:nvPicPr>
                      <p:cNvPr id="0" name="Picture 6"/>
                      <p:cNvPicPr>
                        <a:picLocks noChangeAspect="1" noChangeArrowheads="1"/>
                      </p:cNvPicPr>
                      <p:nvPr/>
                    </p:nvPicPr>
                    <p:blipFill>
                      <a:blip r:embed="rId8"/>
                      <a:srcRect/>
                      <a:stretch>
                        <a:fillRect/>
                      </a:stretch>
                    </p:blipFill>
                    <p:spPr bwMode="auto">
                      <a:xfrm>
                        <a:off x="2614613" y="5127625"/>
                        <a:ext cx="3325812"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CNX_Chem_01_06_TempScal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43" r="4043"/>
          <a:stretch>
            <a:fillRect/>
          </a:stretch>
        </p:blipFill>
        <p:spPr>
          <a:xfrm>
            <a:off x="444610" y="227959"/>
            <a:ext cx="7177122" cy="6006519"/>
          </a:xfrm>
        </p:spPr>
      </p:pic>
      <p:sp>
        <p:nvSpPr>
          <p:cNvPr id="7" name="Text Placeholder 6"/>
          <p:cNvSpPr>
            <a:spLocks noGrp="1"/>
          </p:cNvSpPr>
          <p:nvPr>
            <p:ph type="body" sz="quarter" idx="14"/>
          </p:nvPr>
        </p:nvSpPr>
        <p:spPr>
          <a:xfrm>
            <a:off x="397436" y="6234479"/>
            <a:ext cx="8062912" cy="1166382"/>
          </a:xfrm>
        </p:spPr>
        <p:txBody>
          <a:bodyPr>
            <a:normAutofit/>
          </a:bodyPr>
          <a:lstStyle/>
          <a:p>
            <a:r>
              <a:rPr lang="en-US" sz="1600" dirty="0"/>
              <a:t>The Fahrenheit, Celsius, and kelvin temperature scales are compared.</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42927846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57200" y="1107617"/>
            <a:ext cx="8062912" cy="5256973"/>
          </a:xfrm>
        </p:spPr>
        <p:txBody>
          <a:bodyPr anchor="ctr">
            <a:noAutofit/>
          </a:bodyPr>
          <a:lstStyle/>
          <a:p>
            <a:pPr algn="ctr"/>
            <a:r>
              <a:rPr lang="en-US" sz="1600" dirty="0">
                <a:solidFill>
                  <a:schemeClr val="tx1"/>
                </a:solidFill>
              </a:rPr>
              <a:t>This file is copyright </a:t>
            </a:r>
            <a:r>
              <a:rPr lang="en-US" sz="1600" dirty="0" smtClean="0">
                <a:solidFill>
                  <a:schemeClr val="tx1"/>
                </a:solidFill>
              </a:rPr>
              <a:t>2017, Rice University. </a:t>
            </a:r>
            <a:r>
              <a:rPr lang="en-US" sz="1600" dirty="0">
                <a:solidFill>
                  <a:schemeClr val="tx1"/>
                </a:solidFill>
              </a:rPr>
              <a:t>All Rights Reserved.</a:t>
            </a:r>
          </a:p>
          <a:p>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87" y="227959"/>
            <a:ext cx="1226434" cy="833592"/>
          </a:xfrm>
          <a:prstGeom prst="rect">
            <a:avLst/>
          </a:prstGeom>
        </p:spPr>
      </p:pic>
    </p:spTree>
    <p:extLst>
      <p:ext uri="{BB962C8B-B14F-4D97-AF65-F5344CB8AC3E}">
        <p14:creationId xmlns:p14="http://schemas.microsoft.com/office/powerpoint/2010/main" val="6740738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B18E00C3-A9D1-A341-8633-B6C23F166430}" type="slidenum">
              <a:rPr lang="en-GB" sz="1400">
                <a:solidFill>
                  <a:srgbClr val="FFFFFF"/>
                </a:solidFill>
                <a:latin typeface="Times New Roman" charset="0"/>
                <a:cs typeface="Times New Roman" charset="0"/>
              </a:rPr>
              <a:pPr>
                <a:buFont typeface="Arial" charset="0"/>
                <a:buNone/>
              </a:pPr>
              <a:t>7</a:t>
            </a:fld>
            <a:endParaRPr lang="en-GB" sz="1400">
              <a:solidFill>
                <a:srgbClr val="FFFFFF"/>
              </a:solidFill>
              <a:latin typeface="Times New Roman" charset="0"/>
              <a:cs typeface="Times New Roman" charset="0"/>
            </a:endParaRPr>
          </a:p>
        </p:txBody>
      </p:sp>
      <p:sp>
        <p:nvSpPr>
          <p:cNvPr id="7171" name="Title 3"/>
          <p:cNvSpPr>
            <a:spLocks noGrp="1"/>
          </p:cNvSpPr>
          <p:nvPr>
            <p:ph type="title"/>
          </p:nvPr>
        </p:nvSpPr>
        <p:spPr>
          <a:xfrm>
            <a:off x="961199" y="147416"/>
            <a:ext cx="7767637" cy="609600"/>
          </a:xfrm>
        </p:spPr>
        <p:txBody>
          <a:bodyPr wrap="square" numCol="1" anchorCtr="0" compatLnSpc="1">
            <a:prstTxWarp prst="textNoShape">
              <a:avLst/>
            </a:prstTxWarp>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The Scientific Method</a:t>
            </a:r>
          </a:p>
        </p:txBody>
      </p:sp>
      <p:sp>
        <p:nvSpPr>
          <p:cNvPr id="26628" name="TextBox 6"/>
          <p:cNvSpPr txBox="1">
            <a:spLocks noChangeArrowheads="1"/>
          </p:cNvSpPr>
          <p:nvPr/>
        </p:nvSpPr>
        <p:spPr bwMode="auto">
          <a:xfrm>
            <a:off x="457200" y="609600"/>
            <a:ext cx="8153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Clr>
                <a:srgbClr val="000000"/>
              </a:buClr>
              <a:buSzPct val="100000"/>
              <a:buFont typeface="Arial" charset="0"/>
              <a:buNone/>
            </a:pPr>
            <a:r>
              <a:rPr lang="en-US" sz="2000" b="1" i="1">
                <a:latin typeface="Times New Roman" charset="0"/>
                <a:cs typeface="Times New Roman" charset="0"/>
              </a:rPr>
              <a:t>	</a:t>
            </a:r>
            <a:endParaRPr lang="en-US" sz="2000" i="1">
              <a:latin typeface="Times New Roman" charset="0"/>
              <a:cs typeface="Times New Roman" charset="0"/>
            </a:endParaRPr>
          </a:p>
          <a:p>
            <a:pPr>
              <a:buClr>
                <a:srgbClr val="00B0F0"/>
              </a:buClr>
              <a:buSzPct val="100000"/>
            </a:pPr>
            <a:endParaRPr lang="en-US">
              <a:solidFill>
                <a:srgbClr val="000090"/>
              </a:solidFill>
              <a:latin typeface="Times New Roman" charset="0"/>
              <a:cs typeface="Times New Roman" charset="0"/>
            </a:endParaRPr>
          </a:p>
          <a:p>
            <a:pPr>
              <a:buClr>
                <a:srgbClr val="00B0F0"/>
              </a:buClr>
              <a:buSzPct val="100000"/>
            </a:pPr>
            <a:endParaRPr lang="en-US" sz="2600" b="1">
              <a:latin typeface="Times New Roman" charset="0"/>
              <a:cs typeface="Times New Roman" charset="0"/>
            </a:endParaRPr>
          </a:p>
          <a:p>
            <a:pPr>
              <a:buClr>
                <a:srgbClr val="00B0F0"/>
              </a:buClr>
              <a:buSzPct val="100000"/>
              <a:buFont typeface="Arial" charset="0"/>
              <a:buChar char="•"/>
            </a:pPr>
            <a:endParaRPr lang="en-US" sz="2600" b="1">
              <a:latin typeface="Times New Roman" charset="0"/>
              <a:cs typeface="Times New Roman" charset="0"/>
            </a:endParaRPr>
          </a:p>
          <a:p>
            <a:pPr>
              <a:buClr>
                <a:srgbClr val="00B0F0"/>
              </a:buClr>
              <a:buSzPct val="100000"/>
            </a:pPr>
            <a:endParaRPr lang="en-US" sz="2000" b="1" i="1">
              <a:solidFill>
                <a:srgbClr val="0070C0"/>
              </a:solidFill>
              <a:latin typeface="Times New Roman" charset="0"/>
              <a:cs typeface="Times New Roman" charset="0"/>
            </a:endParaRPr>
          </a:p>
          <a:p>
            <a:pPr>
              <a:buClr>
                <a:srgbClr val="000000"/>
              </a:buClr>
              <a:buSzPct val="100000"/>
              <a:buFont typeface="Arial" charset="0"/>
              <a:buNone/>
            </a:pPr>
            <a:endParaRPr lang="en-US" sz="2000" b="1" i="1">
              <a:latin typeface="Times New Roman" charset="0"/>
              <a:cs typeface="Times New Roman" charset="0"/>
            </a:endParaRPr>
          </a:p>
          <a:p>
            <a:pPr>
              <a:buClr>
                <a:srgbClr val="000000"/>
              </a:buClr>
              <a:buSzPct val="100000"/>
              <a:buFont typeface="Arial" charset="0"/>
              <a:buNone/>
            </a:pPr>
            <a:endParaRPr lang="en-US" sz="2000">
              <a:latin typeface="Times New Roman" charset="0"/>
              <a:cs typeface="Times New Roman" charset="0"/>
            </a:endParaRPr>
          </a:p>
        </p:txBody>
      </p:sp>
      <p:pic>
        <p:nvPicPr>
          <p:cNvPr id="26629" name="Picture Placeholder 2" descr="CNX_Chem_01_01_SciMethod.jpg"/>
          <p:cNvPicPr>
            <a:picLocks noChangeAspect="1"/>
          </p:cNvPicPr>
          <p:nvPr/>
        </p:nvPicPr>
        <p:blipFill>
          <a:blip r:embed="rId2">
            <a:extLst>
              <a:ext uri="{28A0092B-C50C-407E-A947-70E740481C1C}">
                <a14:useLocalDpi xmlns:a14="http://schemas.microsoft.com/office/drawing/2010/main" val="0"/>
              </a:ext>
            </a:extLst>
          </a:blip>
          <a:srcRect l="2603" r="2049"/>
          <a:stretch>
            <a:fillRect/>
          </a:stretch>
        </p:blipFill>
        <p:spPr bwMode="auto">
          <a:xfrm>
            <a:off x="685800" y="979206"/>
            <a:ext cx="7467600" cy="46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txBox="1">
            <a:spLocks/>
          </p:cNvSpPr>
          <p:nvPr/>
        </p:nvSpPr>
        <p:spPr>
          <a:xfrm>
            <a:off x="457200" y="5691618"/>
            <a:ext cx="8062912" cy="1166382"/>
          </a:xfrm>
          <a:prstGeom prst="rect">
            <a:avLst/>
          </a:prstGeom>
        </p:spPr>
        <p:txBody>
          <a:bodyPr>
            <a:normAutofit/>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S PGothic" panose="020B0600070205080204" pitchFamily="34" charset="-128"/>
                <a:cs typeface="MS PGothic" charset="0"/>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dirty="0" smtClean="0"/>
              <a:t>The scientific method follows a process similar to the one shown in this diagram. All the key components are shown, in roughly the right order. Scientific progress is seldom neat and clean: It requires open inquiry and the reworking of questions and ideas in response to findings.</a:t>
            </a:r>
            <a:endParaRPr lang="en-US" sz="1600" dirty="0"/>
          </a:p>
        </p:txBody>
      </p:sp>
      <p:pic>
        <p:nvPicPr>
          <p:cNvPr id="7" name="Picture 6"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None/>
            </a:pPr>
            <a:fld id="{0F130859-9BA1-764E-9830-D7177D7479B2}" type="slidenum">
              <a:rPr lang="en-GB" sz="1400">
                <a:solidFill>
                  <a:srgbClr val="FFFFFF"/>
                </a:solidFill>
                <a:latin typeface="Times New Roman" charset="0"/>
                <a:cs typeface="Times New Roman" charset="0"/>
              </a:rPr>
              <a:pPr>
                <a:buFont typeface="Arial" charset="0"/>
                <a:buNone/>
              </a:pPr>
              <a:t>8</a:t>
            </a:fld>
            <a:endParaRPr lang="en-GB" sz="1400">
              <a:solidFill>
                <a:srgbClr val="FFFFFF"/>
              </a:solidFill>
              <a:latin typeface="Times New Roman" charset="0"/>
              <a:cs typeface="Times New Roman" charset="0"/>
            </a:endParaRPr>
          </a:p>
        </p:txBody>
      </p:sp>
      <p:sp>
        <p:nvSpPr>
          <p:cNvPr id="7171" name="Title 3"/>
          <p:cNvSpPr>
            <a:spLocks noGrp="1"/>
          </p:cNvSpPr>
          <p:nvPr>
            <p:ph type="title"/>
          </p:nvPr>
        </p:nvSpPr>
        <p:spPr>
          <a:xfrm>
            <a:off x="698640" y="381000"/>
            <a:ext cx="7767638" cy="609600"/>
          </a:xfrm>
        </p:spPr>
        <p:txBody>
          <a:bodyPr wrap="square" numCol="1" anchorCtr="0" compatLnSpc="1">
            <a:prstTxWarp prst="textNoShape">
              <a:avLst/>
            </a:prstTxWarp>
          </a:bodyPr>
          <a:lstStyle/>
          <a:p>
            <a:r>
              <a:rPr lang="en-US" sz="3200" dirty="0">
                <a:solidFill>
                  <a:srgbClr val="000090"/>
                </a:solidFill>
                <a:effectLst>
                  <a:outerShdw blurRad="38100" dist="38100" dir="2700000" algn="tl">
                    <a:srgbClr val="DDDDDD"/>
                  </a:outerShdw>
                </a:effectLst>
                <a:latin typeface="Arial" charset="0"/>
                <a:ea typeface="MS PGothic" charset="0"/>
                <a:cs typeface="Times New Roman" charset="0"/>
              </a:rPr>
              <a:t>The</a:t>
            </a:r>
            <a:r>
              <a:rPr lang="en-US" sz="3200" dirty="0" smtClean="0">
                <a:solidFill>
                  <a:srgbClr val="000090"/>
                </a:solidFill>
                <a:effectLst>
                  <a:outerShdw blurRad="38100" dist="38100" dir="2700000" algn="tl">
                    <a:srgbClr val="DDDDDD"/>
                  </a:outerShdw>
                </a:effectLst>
                <a:latin typeface="Arial" charset="0"/>
                <a:ea typeface="MS PGothic" charset="0"/>
                <a:cs typeface="Times New Roman" charset="0"/>
              </a:rPr>
              <a:t> Domains of Chemistry</a:t>
            </a:r>
            <a:endParaRPr lang="en-US" sz="3200"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sp>
        <p:nvSpPr>
          <p:cNvPr id="6" name="TextBox 5"/>
          <p:cNvSpPr txBox="1">
            <a:spLocks noChangeArrowheads="1"/>
          </p:cNvSpPr>
          <p:nvPr/>
        </p:nvSpPr>
        <p:spPr bwMode="auto">
          <a:xfrm>
            <a:off x="413406" y="1376956"/>
            <a:ext cx="8382000" cy="629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81000"/>
              </a:lnSpc>
              <a:buClr>
                <a:srgbClr val="000000"/>
              </a:buClr>
              <a:buSzPct val="100000"/>
              <a:buFont typeface="Arial"/>
              <a:buChar char="•"/>
            </a:pPr>
            <a:r>
              <a:rPr lang="en-US" dirty="0" smtClean="0">
                <a:latin typeface="Times New Roman"/>
                <a:cs typeface="Times New Roman" charset="0"/>
              </a:rPr>
              <a:t> </a:t>
            </a:r>
            <a:r>
              <a:rPr lang="en-US" dirty="0" smtClean="0"/>
              <a:t>Chemists study and describe the behavior of matter and energy in three different domains.</a:t>
            </a:r>
            <a:endParaRPr lang="en-US" i="1" dirty="0" smtClean="0">
              <a:solidFill>
                <a:srgbClr val="000090"/>
              </a:solidFill>
              <a:latin typeface="Times New Roman"/>
              <a:cs typeface="Times New Roman" charset="0"/>
            </a:endParaRPr>
          </a:p>
          <a:p>
            <a:pPr>
              <a:lnSpc>
                <a:spcPct val="81000"/>
              </a:lnSpc>
              <a:buClr>
                <a:srgbClr val="000000"/>
              </a:buClr>
              <a:buSzPct val="100000"/>
              <a:buFont typeface="Arial"/>
              <a:buChar char="•"/>
            </a:pPr>
            <a:endParaRPr lang="en-US" b="1" i="1" dirty="0" smtClean="0">
              <a:solidFill>
                <a:srgbClr val="000090"/>
              </a:solidFill>
              <a:latin typeface="Times New Roman"/>
              <a:cs typeface="Times New Roman" charset="0"/>
            </a:endParaRPr>
          </a:p>
          <a:p>
            <a:pPr>
              <a:lnSpc>
                <a:spcPct val="81000"/>
              </a:lnSpc>
              <a:buClr>
                <a:srgbClr val="000000"/>
              </a:buClr>
              <a:buSzPct val="100000"/>
            </a:pPr>
            <a:r>
              <a:rPr lang="en-US" b="1" dirty="0" smtClean="0">
                <a:solidFill>
                  <a:srgbClr val="000090"/>
                </a:solidFill>
                <a:latin typeface="Times New Roman"/>
                <a:cs typeface="Times New Roman" charset="0"/>
              </a:rPr>
              <a:t>1)</a:t>
            </a:r>
            <a:r>
              <a:rPr lang="en-US" b="1" i="1" dirty="0" smtClean="0">
                <a:solidFill>
                  <a:srgbClr val="000090"/>
                </a:solidFill>
                <a:latin typeface="Times New Roman"/>
                <a:cs typeface="Times New Roman" charset="0"/>
              </a:rPr>
              <a:t> </a:t>
            </a:r>
            <a:r>
              <a:rPr lang="en-US" dirty="0" smtClean="0"/>
              <a:t>The </a:t>
            </a:r>
            <a:r>
              <a:rPr lang="en-US" b="1" dirty="0" smtClean="0">
                <a:solidFill>
                  <a:srgbClr val="000090"/>
                </a:solidFill>
              </a:rPr>
              <a:t>macroscopic domain </a:t>
            </a:r>
            <a:r>
              <a:rPr lang="en-US" dirty="0" smtClean="0"/>
              <a:t>is familiar to us: It is the realm of everyday things that are large enough to be sensed directly by human sight or touch.</a:t>
            </a:r>
            <a:endParaRPr lang="en-US" b="1" dirty="0" smtClean="0">
              <a:solidFill>
                <a:srgbClr val="000090"/>
              </a:solidFill>
              <a:latin typeface="Times New Roman"/>
              <a:cs typeface="Times New Roman" charset="0"/>
            </a:endParaRPr>
          </a:p>
          <a:p>
            <a:pPr>
              <a:lnSpc>
                <a:spcPct val="81000"/>
              </a:lnSpc>
              <a:buClr>
                <a:srgbClr val="000000"/>
              </a:buClr>
              <a:buSzPct val="100000"/>
              <a:buFont typeface="Arial"/>
              <a:buChar char="•"/>
            </a:pPr>
            <a:endParaRPr lang="en-US" b="1" dirty="0" smtClean="0">
              <a:solidFill>
                <a:srgbClr val="000090"/>
              </a:solidFill>
              <a:latin typeface="Times New Roman"/>
              <a:cs typeface="Times New Roman" charset="0"/>
            </a:endParaRPr>
          </a:p>
          <a:p>
            <a:pPr>
              <a:lnSpc>
                <a:spcPct val="81000"/>
              </a:lnSpc>
              <a:buClr>
                <a:srgbClr val="000000"/>
              </a:buClr>
              <a:buSzPct val="100000"/>
            </a:pPr>
            <a:r>
              <a:rPr lang="en-US" b="1" dirty="0" smtClean="0">
                <a:solidFill>
                  <a:srgbClr val="000090"/>
                </a:solidFill>
                <a:latin typeface="Times New Roman"/>
                <a:cs typeface="Times New Roman" charset="0"/>
              </a:rPr>
              <a:t>2) </a:t>
            </a:r>
            <a:r>
              <a:rPr lang="en-US" dirty="0" smtClean="0"/>
              <a:t>The </a:t>
            </a:r>
            <a:r>
              <a:rPr lang="en-US" b="1" dirty="0" smtClean="0">
                <a:solidFill>
                  <a:srgbClr val="000090"/>
                </a:solidFill>
              </a:rPr>
              <a:t>microscopic domain </a:t>
            </a:r>
            <a:r>
              <a:rPr lang="en-US" dirty="0" smtClean="0"/>
              <a:t>of chemistry is almost always visited in the imagination. </a:t>
            </a:r>
            <a:r>
              <a:rPr lang="en-US" i="1" dirty="0" smtClean="0"/>
              <a:t>Micro</a:t>
            </a:r>
            <a:r>
              <a:rPr lang="en-US" dirty="0" smtClean="0"/>
              <a:t> also comes from Greek and means “small.” Some aspects of the microscopic domains are visible through a microscope. </a:t>
            </a:r>
            <a:endParaRPr lang="en-US" dirty="0" smtClean="0">
              <a:latin typeface="Times New Roman"/>
              <a:cs typeface="Times New Roman" charset="0"/>
            </a:endParaRPr>
          </a:p>
          <a:p>
            <a:pPr>
              <a:lnSpc>
                <a:spcPct val="81000"/>
              </a:lnSpc>
              <a:buClr>
                <a:srgbClr val="000000"/>
              </a:buClr>
              <a:buSzPct val="100000"/>
              <a:buFont typeface="Arial"/>
              <a:buChar char="•"/>
            </a:pPr>
            <a:endParaRPr lang="en-US" b="1" dirty="0" smtClean="0">
              <a:latin typeface="Times New Roman"/>
              <a:cs typeface="Times New Roman" charset="0"/>
            </a:endParaRPr>
          </a:p>
          <a:p>
            <a:pPr>
              <a:lnSpc>
                <a:spcPct val="81000"/>
              </a:lnSpc>
              <a:buClr>
                <a:srgbClr val="000000"/>
              </a:buClr>
              <a:buSzPct val="100000"/>
            </a:pPr>
            <a:r>
              <a:rPr lang="en-US" b="1" dirty="0" smtClean="0">
                <a:solidFill>
                  <a:srgbClr val="000090"/>
                </a:solidFill>
                <a:latin typeface="Times New Roman"/>
                <a:cs typeface="Times New Roman" charset="0"/>
              </a:rPr>
              <a:t>3) </a:t>
            </a:r>
            <a:r>
              <a:rPr lang="en-US" dirty="0" smtClean="0"/>
              <a:t>The </a:t>
            </a:r>
            <a:r>
              <a:rPr lang="en-US" b="1" dirty="0" smtClean="0">
                <a:solidFill>
                  <a:srgbClr val="000090"/>
                </a:solidFill>
              </a:rPr>
              <a:t>symbolic domain </a:t>
            </a:r>
            <a:r>
              <a:rPr lang="en-US" dirty="0" smtClean="0"/>
              <a:t>contains the specialized language used to represent components of the macroscopic and microscopic </a:t>
            </a:r>
            <a:r>
              <a:rPr lang="en-US" dirty="0" smtClean="0"/>
              <a:t>domains, such </a:t>
            </a:r>
            <a:r>
              <a:rPr lang="en-US" dirty="0" smtClean="0"/>
              <a:t>as chemical symbols. </a:t>
            </a:r>
            <a:endParaRPr lang="en-US" b="1" dirty="0" smtClean="0">
              <a:latin typeface="Times New Roman"/>
              <a:cs typeface="Times New Roman" charset="0"/>
            </a:endParaRPr>
          </a:p>
          <a:p>
            <a:pPr>
              <a:lnSpc>
                <a:spcPct val="150000"/>
              </a:lnSpc>
              <a:buClr>
                <a:srgbClr val="00B0F0"/>
              </a:buClr>
              <a:buSzPct val="100000"/>
              <a:buFont typeface="Arial" charset="0"/>
              <a:buChar char="•"/>
            </a:pPr>
            <a:endParaRPr lang="en-US" b="1" dirty="0">
              <a:latin typeface="Times New Roman"/>
              <a:cs typeface="Times New Roman" charset="0"/>
            </a:endParaRPr>
          </a:p>
          <a:p>
            <a:pPr>
              <a:lnSpc>
                <a:spcPct val="150000"/>
              </a:lnSpc>
              <a:buClr>
                <a:srgbClr val="00B0F0"/>
              </a:buClr>
              <a:buSzPct val="100000"/>
            </a:pPr>
            <a:endParaRPr lang="en-US" b="1" i="1" dirty="0">
              <a:solidFill>
                <a:srgbClr val="0070C0"/>
              </a:solidFill>
              <a:latin typeface="Times New Roman"/>
              <a:cs typeface="Times New Roman" charset="0"/>
            </a:endParaRPr>
          </a:p>
          <a:p>
            <a:pPr>
              <a:lnSpc>
                <a:spcPct val="81000"/>
              </a:lnSpc>
              <a:buClr>
                <a:srgbClr val="000000"/>
              </a:buClr>
              <a:buSzPct val="100000"/>
              <a:buFont typeface="Arial" charset="0"/>
              <a:buNone/>
            </a:pPr>
            <a:endParaRPr lang="en-US" b="1" i="1" dirty="0">
              <a:latin typeface="Times New Roman"/>
              <a:cs typeface="Times New Roman" charset="0"/>
            </a:endParaRPr>
          </a:p>
          <a:p>
            <a:pPr>
              <a:lnSpc>
                <a:spcPct val="81000"/>
              </a:lnSpc>
              <a:buClr>
                <a:srgbClr val="000000"/>
              </a:buClr>
              <a:buSzPct val="100000"/>
              <a:buFont typeface="Arial" charset="0"/>
              <a:buNone/>
            </a:pPr>
            <a:endParaRPr lang="en-US" dirty="0">
              <a:latin typeface="Times New Roman"/>
              <a:cs typeface="Times New Roman" charset="0"/>
            </a:endParaRPr>
          </a:p>
        </p:txBody>
      </p:sp>
      <p:pic>
        <p:nvPicPr>
          <p:cNvPr id="5" name="Picture 4" descr="OSX-Stacked-TM-RGB-300dpi-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CNX_Chem_01_01_WaterDom.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793" r="-13793"/>
          <a:stretch>
            <a:fillRect/>
          </a:stretch>
        </p:blipFill>
        <p:spPr>
          <a:xfrm>
            <a:off x="442601" y="1239178"/>
            <a:ext cx="8512808" cy="3695368"/>
          </a:xfrm>
        </p:spPr>
      </p:pic>
      <p:sp>
        <p:nvSpPr>
          <p:cNvPr id="7" name="Text Placeholder 6"/>
          <p:cNvSpPr>
            <a:spLocks noGrp="1"/>
          </p:cNvSpPr>
          <p:nvPr>
            <p:ph type="body" sz="quarter" idx="14"/>
          </p:nvPr>
        </p:nvSpPr>
        <p:spPr>
          <a:xfrm>
            <a:off x="457200" y="5149792"/>
            <a:ext cx="8062912" cy="1166382"/>
          </a:xfrm>
        </p:spPr>
        <p:txBody>
          <a:bodyPr>
            <a:noAutofit/>
          </a:bodyPr>
          <a:lstStyle/>
          <a:p>
            <a:pPr marL="342900" indent="-342900">
              <a:buAutoNum type="alphaLcParenBoth"/>
            </a:pPr>
            <a:r>
              <a:rPr lang="en-US" sz="1200" dirty="0" smtClean="0"/>
              <a:t>Moisture </a:t>
            </a:r>
            <a:r>
              <a:rPr lang="en-US" sz="1200" dirty="0"/>
              <a:t>in the air, icebergs, and the ocean represent water in the macroscopic domain. </a:t>
            </a:r>
            <a:endParaRPr lang="en-US" sz="1200" dirty="0" smtClean="0"/>
          </a:p>
          <a:p>
            <a:pPr marL="342900" indent="-342900">
              <a:buAutoNum type="alphaLcParenBoth"/>
            </a:pPr>
            <a:r>
              <a:rPr lang="en-US" sz="1200" dirty="0" smtClean="0"/>
              <a:t>At the molecular </a:t>
            </a:r>
            <a:r>
              <a:rPr lang="en-US" sz="1200" dirty="0"/>
              <a:t>level (microscopic domain), gas molecules are far apart and disorganized, solid water molecules are </a:t>
            </a:r>
            <a:r>
              <a:rPr lang="en-US" sz="1200" dirty="0" smtClean="0"/>
              <a:t>close together </a:t>
            </a:r>
            <a:r>
              <a:rPr lang="en-US" sz="1200" dirty="0"/>
              <a:t>and organized, and liquid molecules are close together and disorganized. </a:t>
            </a:r>
            <a:endParaRPr lang="en-US" sz="1200" dirty="0" smtClean="0"/>
          </a:p>
          <a:p>
            <a:pPr marL="342900" indent="-342900">
              <a:buAutoNum type="alphaLcParenBoth"/>
            </a:pPr>
            <a:r>
              <a:rPr lang="en-US" sz="1200" dirty="0" smtClean="0"/>
              <a:t>The </a:t>
            </a:r>
            <a:r>
              <a:rPr lang="en-US" sz="1200" dirty="0"/>
              <a:t>formula H</a:t>
            </a:r>
            <a:r>
              <a:rPr lang="en-US" sz="1200" baseline="-25000" dirty="0"/>
              <a:t>2</a:t>
            </a:r>
            <a:r>
              <a:rPr lang="en-US" sz="1200" dirty="0"/>
              <a:t>O </a:t>
            </a:r>
            <a:r>
              <a:rPr lang="en-US" sz="1200" dirty="0" smtClean="0"/>
              <a:t>symbolizes water</a:t>
            </a:r>
            <a:r>
              <a:rPr lang="en-US" sz="1200" dirty="0"/>
              <a:t>, and (</a:t>
            </a:r>
            <a:r>
              <a:rPr lang="en-US" sz="1200" i="1" dirty="0"/>
              <a:t>g</a:t>
            </a:r>
            <a:r>
              <a:rPr lang="en-US" sz="1200" dirty="0"/>
              <a:t>), (</a:t>
            </a:r>
            <a:r>
              <a:rPr lang="en-US" sz="1200" i="1" dirty="0"/>
              <a:t>s</a:t>
            </a:r>
            <a:r>
              <a:rPr lang="en-US" sz="1200" dirty="0"/>
              <a:t>), and (</a:t>
            </a:r>
            <a:r>
              <a:rPr lang="en-US" sz="1200" i="1" dirty="0"/>
              <a:t>l</a:t>
            </a:r>
            <a:r>
              <a:rPr lang="en-US" sz="1200" dirty="0"/>
              <a:t>) symbolize its phases. Note that clouds are actually comprised of either very small </a:t>
            </a:r>
            <a:r>
              <a:rPr lang="en-US" sz="1200" dirty="0" smtClean="0"/>
              <a:t>liquid water </a:t>
            </a:r>
            <a:r>
              <a:rPr lang="en-US" sz="1200" dirty="0"/>
              <a:t>droplets or solid water crystals; gaseous water in our atmosphere is not visible to the naked eye, although </a:t>
            </a:r>
            <a:r>
              <a:rPr lang="en-US" sz="1200" dirty="0" smtClean="0"/>
              <a:t>it may </a:t>
            </a:r>
            <a:r>
              <a:rPr lang="en-US" sz="1200" dirty="0"/>
              <a:t>be sensed as humidity. (credit a: modification of work by “</a:t>
            </a:r>
            <a:r>
              <a:rPr lang="en-US" sz="1200" dirty="0" err="1"/>
              <a:t>Gorkaazk</a:t>
            </a:r>
            <a:r>
              <a:rPr lang="en-US" sz="1200" dirty="0"/>
              <a:t>”/Wikimedia Commons)</a:t>
            </a:r>
          </a:p>
        </p:txBody>
      </p:sp>
      <p:pic>
        <p:nvPicPr>
          <p:cNvPr id="6" name="Picture 5" descr="OSX-Stacked-TM-RGB-300dpi-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9" name="Title 3"/>
          <p:cNvSpPr>
            <a:spLocks noGrp="1"/>
          </p:cNvSpPr>
          <p:nvPr>
            <p:ph type="title"/>
          </p:nvPr>
        </p:nvSpPr>
        <p:spPr>
          <a:xfrm>
            <a:off x="698640" y="381000"/>
            <a:ext cx="7767638" cy="609600"/>
          </a:xfrm>
        </p:spPr>
        <p:txBody>
          <a:bodyPr wrap="square" numCol="1" anchorCtr="0" compatLnSpc="1">
            <a:prstTxWarp prst="textNoShape">
              <a:avLst/>
            </a:prstTxWarp>
          </a:bodyPr>
          <a:lstStyle/>
          <a:p>
            <a:r>
              <a:rPr lang="en-US" sz="3200" b="1" i="1" dirty="0">
                <a:solidFill>
                  <a:srgbClr val="000090"/>
                </a:solidFill>
                <a:effectLst>
                  <a:outerShdw blurRad="38100" dist="38100" dir="2700000" algn="tl">
                    <a:srgbClr val="DDDDDD"/>
                  </a:outerShdw>
                </a:effectLst>
                <a:latin typeface="Arial" charset="0"/>
                <a:ea typeface="MS PGothic" charset="0"/>
                <a:cs typeface="Times New Roman" charset="0"/>
              </a:rPr>
              <a:t>The</a:t>
            </a:r>
            <a:r>
              <a:rPr lang="en-US" sz="3200" b="1" i="1" dirty="0" smtClean="0">
                <a:solidFill>
                  <a:srgbClr val="000090"/>
                </a:solidFill>
                <a:effectLst>
                  <a:outerShdw blurRad="38100" dist="38100" dir="2700000" algn="tl">
                    <a:srgbClr val="DDDDDD"/>
                  </a:outerShdw>
                </a:effectLst>
                <a:latin typeface="Arial" charset="0"/>
                <a:ea typeface="MS PGothic" charset="0"/>
                <a:cs typeface="Times New Roman" charset="0"/>
              </a:rPr>
              <a:t> Domains of Chemistry</a:t>
            </a:r>
            <a:endParaRPr lang="en-US" sz="3200" b="1" i="1" dirty="0">
              <a:solidFill>
                <a:srgbClr val="000090"/>
              </a:solidFill>
              <a:effectLst>
                <a:outerShdw blurRad="38100" dist="38100" dir="2700000" algn="tl">
                  <a:srgbClr val="DDDDDD"/>
                </a:outerShdw>
              </a:effectLst>
              <a:latin typeface="Arial" charset="0"/>
              <a:ea typeface="MS PGothic" charset="0"/>
              <a:cs typeface="Times New Roman" charset="0"/>
            </a:endParaRPr>
          </a:p>
        </p:txBody>
      </p:sp>
    </p:spTree>
    <p:extLst>
      <p:ext uri="{BB962C8B-B14F-4D97-AF65-F5344CB8AC3E}">
        <p14:creationId xmlns:p14="http://schemas.microsoft.com/office/powerpoint/2010/main" val="38945675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1292</TotalTime>
  <Words>3927</Words>
  <Application>Microsoft Macintosh PowerPoint</Application>
  <PresentationFormat>On-screen Show (4:3)</PresentationFormat>
  <Paragraphs>506</Paragraphs>
  <Slides>69</Slides>
  <Notes>19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2" baseType="lpstr">
      <vt:lpstr>Essential</vt:lpstr>
      <vt:lpstr>Microsoft Equation</vt:lpstr>
      <vt:lpstr>Equation</vt:lpstr>
      <vt:lpstr>PowerPoint Presentation</vt:lpstr>
      <vt:lpstr>Ch. 1 Outline</vt:lpstr>
      <vt:lpstr>1.1 Chemistry in context</vt:lpstr>
      <vt:lpstr>Chemistry the Central Science</vt:lpstr>
      <vt:lpstr>Chemistry and everyday life</vt:lpstr>
      <vt:lpstr>The Scientific Method</vt:lpstr>
      <vt:lpstr>The Scientific Method</vt:lpstr>
      <vt:lpstr>The Domains of Chemistry</vt:lpstr>
      <vt:lpstr>The Domains of Chemistry</vt:lpstr>
      <vt:lpstr>1.2 Phases and Classification of Matter</vt:lpstr>
      <vt:lpstr>PowerPoint Presentation</vt:lpstr>
      <vt:lpstr>Plasma: A Fourth State of Matter</vt:lpstr>
      <vt:lpstr>Plasma: A Fourth State of Matter</vt:lpstr>
      <vt:lpstr>Mass vs. Weight</vt:lpstr>
      <vt:lpstr>Law of Conservation of Matter</vt:lpstr>
      <vt:lpstr>PowerPoint Presentation</vt:lpstr>
      <vt:lpstr>Elements</vt:lpstr>
      <vt:lpstr>PowerPoint Presentation</vt:lpstr>
      <vt:lpstr>Atoms and Molecules</vt:lpstr>
      <vt:lpstr>Gold Atoms</vt:lpstr>
      <vt:lpstr>Molecules</vt:lpstr>
      <vt:lpstr>Molecules</vt:lpstr>
      <vt:lpstr>Pure substances and mixtures</vt:lpstr>
      <vt:lpstr>Breaking down a compound</vt:lpstr>
      <vt:lpstr>Pure substances and mixtures</vt:lpstr>
      <vt:lpstr>Two Type of Mixtures</vt:lpstr>
      <vt:lpstr>Two Type of Mixtures</vt:lpstr>
      <vt:lpstr>Classifying Matter</vt:lpstr>
      <vt:lpstr>1.3 Physical and Chemical Properties</vt:lpstr>
      <vt:lpstr>Physical Changes</vt:lpstr>
      <vt:lpstr>Physical and Chemical Properties</vt:lpstr>
      <vt:lpstr>Chemical properties</vt:lpstr>
      <vt:lpstr>Chemical changes</vt:lpstr>
      <vt:lpstr>PowerPoint Presentation</vt:lpstr>
      <vt:lpstr>Extensive Properties and Intensive Properties</vt:lpstr>
      <vt:lpstr>Periodic table of the elements</vt:lpstr>
      <vt:lpstr>1.4 Measurements</vt:lpstr>
      <vt:lpstr>Units</vt:lpstr>
      <vt:lpstr>SI Base Units</vt:lpstr>
      <vt:lpstr>SI Unit Prefixes</vt:lpstr>
      <vt:lpstr>SI Unit Prefixes</vt:lpstr>
      <vt:lpstr>Common SI Base Units: Length</vt:lpstr>
      <vt:lpstr>Relative lengths</vt:lpstr>
      <vt:lpstr>Common SI Base Units: Mass</vt:lpstr>
      <vt:lpstr>Kilogram</vt:lpstr>
      <vt:lpstr>Common SI Base Units: Temperature</vt:lpstr>
      <vt:lpstr>Common SI Base Units: Time</vt:lpstr>
      <vt:lpstr>Derived SI Units: Volume and Density</vt:lpstr>
      <vt:lpstr>Volume Units</vt:lpstr>
      <vt:lpstr>Density</vt:lpstr>
      <vt:lpstr>1.5 Measurement Uncertainty, Accuracy, and Precision</vt:lpstr>
      <vt:lpstr>1.5 Measurement Uncertainty, Accuracy, and Precision</vt:lpstr>
      <vt:lpstr>Measurement Uncertainty</vt:lpstr>
      <vt:lpstr>Significant Figures</vt:lpstr>
      <vt:lpstr>Significant Figures</vt:lpstr>
      <vt:lpstr>PowerPoint Presentation</vt:lpstr>
      <vt:lpstr>Significant Figures in calculations</vt:lpstr>
      <vt:lpstr>Significant Figures in calculations</vt:lpstr>
      <vt:lpstr>Accuracy and Precision</vt:lpstr>
      <vt:lpstr>Accuracy and Precision</vt:lpstr>
      <vt:lpstr>1.6 Mathematical Treatment of Measurement Results</vt:lpstr>
      <vt:lpstr>Conversion factors and dimensional analysis</vt:lpstr>
      <vt:lpstr>Common Conversion Factors</vt:lpstr>
      <vt:lpstr>Conversion factors and dimensional analysis</vt:lpstr>
      <vt:lpstr>Conversion of temperature units</vt:lpstr>
      <vt:lpstr>Conversion of temperature units</vt:lpstr>
      <vt:lpstr>Mathematical Relationships Between Temperature Scales</vt:lpstr>
      <vt:lpstr>PowerPoint Presentation</vt:lpstr>
      <vt:lpstr>PowerPoint Presentation</vt:lpstr>
    </vt:vector>
  </TitlesOfParts>
  <Company>WNI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Joseph DePasquale</cp:lastModifiedBy>
  <cp:revision>98</cp:revision>
  <cp:lastPrinted>2015-06-09T23:57:19Z</cp:lastPrinted>
  <dcterms:created xsi:type="dcterms:W3CDTF">2017-01-14T15:08:30Z</dcterms:created>
  <dcterms:modified xsi:type="dcterms:W3CDTF">2017-03-07T21:26:43Z</dcterms:modified>
</cp:coreProperties>
</file>