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0"/>
  </p:notesMasterIdLst>
  <p:sldIdLst>
    <p:sldId id="256" r:id="rId2"/>
    <p:sldId id="258" r:id="rId3"/>
    <p:sldId id="257" r:id="rId4"/>
    <p:sldId id="259" r:id="rId5"/>
    <p:sldId id="260" r:id="rId6"/>
    <p:sldId id="261" r:id="rId7"/>
    <p:sldId id="262" r:id="rId8"/>
    <p:sldId id="263" r:id="rId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2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765243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flipH="1">
            <a:off x="0" y="3093234"/>
            <a:ext cx="8458200" cy="7124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0" name="Shape 10"/>
          <p:cNvSpPr txBox="1">
            <a:spLocks noGrp="1"/>
          </p:cNvSpPr>
          <p:nvPr>
            <p:ph type="ctrTitle"/>
          </p:nvPr>
        </p:nvSpPr>
        <p:spPr>
          <a:xfrm>
            <a:off x="685800" y="1300757"/>
            <a:ext cx="7772400" cy="1684199"/>
          </a:xfrm>
          <a:prstGeom prst="rect">
            <a:avLst/>
          </a:prstGeom>
        </p:spPr>
        <p:txBody>
          <a:bodyPr lIns="91425" tIns="91425" rIns="91425" bIns="91425" anchor="b" anchorCtr="0"/>
          <a:lstStyle>
            <a:lvl1pPr>
              <a:spcBef>
                <a:spcPts val="0"/>
              </a:spcBef>
              <a:buClr>
                <a:schemeClr val="dk2"/>
              </a:buClr>
              <a:buSzPct val="100000"/>
              <a:defRPr sz="7200">
                <a:solidFill>
                  <a:schemeClr val="dk2"/>
                </a:solidFill>
              </a:defRPr>
            </a:lvl1pPr>
            <a:lvl2pPr>
              <a:spcBef>
                <a:spcPts val="0"/>
              </a:spcBef>
              <a:buClr>
                <a:schemeClr val="dk2"/>
              </a:buClr>
              <a:buSzPct val="100000"/>
              <a:defRPr sz="7200">
                <a:solidFill>
                  <a:schemeClr val="dk2"/>
                </a:solidFill>
              </a:defRPr>
            </a:lvl2pPr>
            <a:lvl3pPr>
              <a:spcBef>
                <a:spcPts val="0"/>
              </a:spcBef>
              <a:buClr>
                <a:schemeClr val="dk2"/>
              </a:buClr>
              <a:buSzPct val="100000"/>
              <a:defRPr sz="7200">
                <a:solidFill>
                  <a:schemeClr val="dk2"/>
                </a:solidFill>
              </a:defRPr>
            </a:lvl3pPr>
            <a:lvl4pPr>
              <a:spcBef>
                <a:spcPts val="0"/>
              </a:spcBef>
              <a:buClr>
                <a:schemeClr val="dk2"/>
              </a:buClr>
              <a:buSzPct val="100000"/>
              <a:defRPr sz="7200">
                <a:solidFill>
                  <a:schemeClr val="dk2"/>
                </a:solidFill>
              </a:defRPr>
            </a:lvl4pPr>
            <a:lvl5pPr>
              <a:spcBef>
                <a:spcPts val="0"/>
              </a:spcBef>
              <a:buClr>
                <a:schemeClr val="dk2"/>
              </a:buClr>
              <a:buSzPct val="100000"/>
              <a:defRPr sz="7200">
                <a:solidFill>
                  <a:schemeClr val="dk2"/>
                </a:solidFill>
              </a:defRPr>
            </a:lvl5pPr>
            <a:lvl6pPr>
              <a:spcBef>
                <a:spcPts val="0"/>
              </a:spcBef>
              <a:buClr>
                <a:schemeClr val="dk2"/>
              </a:buClr>
              <a:buSzPct val="100000"/>
              <a:defRPr sz="7200">
                <a:solidFill>
                  <a:schemeClr val="dk2"/>
                </a:solidFill>
              </a:defRPr>
            </a:lvl6pPr>
            <a:lvl7pPr>
              <a:spcBef>
                <a:spcPts val="0"/>
              </a:spcBef>
              <a:buClr>
                <a:schemeClr val="dk2"/>
              </a:buClr>
              <a:buSzPct val="100000"/>
              <a:defRPr sz="7200">
                <a:solidFill>
                  <a:schemeClr val="dk2"/>
                </a:solidFill>
              </a:defRPr>
            </a:lvl7pPr>
            <a:lvl8pPr>
              <a:spcBef>
                <a:spcPts val="0"/>
              </a:spcBef>
              <a:buClr>
                <a:schemeClr val="dk2"/>
              </a:buClr>
              <a:buSzPct val="100000"/>
              <a:defRPr sz="7200">
                <a:solidFill>
                  <a:schemeClr val="dk2"/>
                </a:solidFill>
              </a:defRPr>
            </a:lvl8pPr>
            <a:lvl9pPr>
              <a:spcBef>
                <a:spcPts val="0"/>
              </a:spcBef>
              <a:buClr>
                <a:schemeClr val="dk2"/>
              </a:buClr>
              <a:buSzPct val="100000"/>
              <a:defRPr sz="7200">
                <a:solidFill>
                  <a:schemeClr val="dk2"/>
                </a:solidFill>
              </a:defRPr>
            </a:lvl9pPr>
          </a:lstStyle>
          <a:p>
            <a:endParaRPr/>
          </a:p>
        </p:txBody>
      </p:sp>
      <p:sp>
        <p:nvSpPr>
          <p:cNvPr id="11" name="Shape 11"/>
          <p:cNvSpPr txBox="1">
            <a:spLocks noGrp="1"/>
          </p:cNvSpPr>
          <p:nvPr>
            <p:ph type="subTitle" idx="1"/>
          </p:nvPr>
        </p:nvSpPr>
        <p:spPr>
          <a:xfrm>
            <a:off x="685800" y="3093357"/>
            <a:ext cx="7772400" cy="712499"/>
          </a:xfrm>
          <a:prstGeom prst="rect">
            <a:avLst/>
          </a:prstGeom>
        </p:spPr>
        <p:txBody>
          <a:bodyPr lIns="91425" tIns="91425" rIns="91425" bIns="91425" anchor="ctr" anchorCtr="0"/>
          <a:lstStyle>
            <a:lvl1pPr>
              <a:spcBef>
                <a:spcPts val="0"/>
              </a:spcBef>
              <a:buClr>
                <a:schemeClr val="lt2"/>
              </a:buClr>
              <a:buNone/>
              <a:defRPr b="1">
                <a:solidFill>
                  <a:schemeClr val="lt2"/>
                </a:solidFill>
              </a:defRPr>
            </a:lvl1pPr>
            <a:lvl2pPr>
              <a:spcBef>
                <a:spcPts val="0"/>
              </a:spcBef>
              <a:buClr>
                <a:schemeClr val="lt2"/>
              </a:buClr>
              <a:buSzPct val="100000"/>
              <a:buNone/>
              <a:defRPr sz="3000" b="1">
                <a:solidFill>
                  <a:schemeClr val="lt2"/>
                </a:solidFill>
              </a:defRPr>
            </a:lvl2pPr>
            <a:lvl3pPr>
              <a:spcBef>
                <a:spcPts val="0"/>
              </a:spcBef>
              <a:buClr>
                <a:schemeClr val="lt2"/>
              </a:buClr>
              <a:buSzPct val="100000"/>
              <a:buNone/>
              <a:defRPr sz="3000" b="1">
                <a:solidFill>
                  <a:schemeClr val="lt2"/>
                </a:solidFill>
              </a:defRPr>
            </a:lvl3pPr>
            <a:lvl4pPr>
              <a:spcBef>
                <a:spcPts val="0"/>
              </a:spcBef>
              <a:buClr>
                <a:schemeClr val="lt2"/>
              </a:buClr>
              <a:buSzPct val="100000"/>
              <a:buNone/>
              <a:defRPr sz="3000" b="1">
                <a:solidFill>
                  <a:schemeClr val="lt2"/>
                </a:solidFill>
              </a:defRPr>
            </a:lvl4pPr>
            <a:lvl5pPr>
              <a:spcBef>
                <a:spcPts val="0"/>
              </a:spcBef>
              <a:buClr>
                <a:schemeClr val="lt2"/>
              </a:buClr>
              <a:buSzPct val="100000"/>
              <a:buNone/>
              <a:defRPr sz="3000" b="1">
                <a:solidFill>
                  <a:schemeClr val="lt2"/>
                </a:solidFill>
              </a:defRPr>
            </a:lvl5pPr>
            <a:lvl6pPr>
              <a:spcBef>
                <a:spcPts val="0"/>
              </a:spcBef>
              <a:buClr>
                <a:schemeClr val="lt2"/>
              </a:buClr>
              <a:buSzPct val="100000"/>
              <a:buNone/>
              <a:defRPr sz="3000" b="1">
                <a:solidFill>
                  <a:schemeClr val="lt2"/>
                </a:solidFill>
              </a:defRPr>
            </a:lvl6pPr>
            <a:lvl7pPr>
              <a:spcBef>
                <a:spcPts val="0"/>
              </a:spcBef>
              <a:buClr>
                <a:schemeClr val="lt2"/>
              </a:buClr>
              <a:buSzPct val="100000"/>
              <a:buNone/>
              <a:defRPr sz="3000" b="1">
                <a:solidFill>
                  <a:schemeClr val="lt2"/>
                </a:solidFill>
              </a:defRPr>
            </a:lvl7pPr>
            <a:lvl8pPr>
              <a:spcBef>
                <a:spcPts val="0"/>
              </a:spcBef>
              <a:buClr>
                <a:schemeClr val="lt2"/>
              </a:buClr>
              <a:buSzPct val="100000"/>
              <a:buNone/>
              <a:defRPr sz="3000" b="1">
                <a:solidFill>
                  <a:schemeClr val="lt2"/>
                </a:solidFill>
              </a:defRPr>
            </a:lvl8pPr>
            <a:lvl9pPr>
              <a:spcBef>
                <a:spcPts val="0"/>
              </a:spcBef>
              <a:buClr>
                <a:schemeClr val="lt2"/>
              </a:buClr>
              <a:buSzPct val="100000"/>
              <a:buNone/>
              <a:defRPr sz="3000" b="1">
                <a:solidFill>
                  <a:schemeClr val="lt2"/>
                </a:solidFill>
              </a:defRPr>
            </a:lvl9pPr>
          </a:lstStyle>
          <a:p>
            <a:endParaRPr/>
          </a:p>
        </p:txBody>
      </p:sp>
      <p:sp>
        <p:nvSpPr>
          <p:cNvPr id="12" name="Shape 1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5" name="Shape 15"/>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1"/>
          </p:nvPr>
        </p:nvSpPr>
        <p:spPr>
          <a:xfrm>
            <a:off x="457200" y="1460499"/>
            <a:ext cx="82296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
        <p:cNvGrpSpPr/>
        <p:nvPr/>
      </p:nvGrpSpPr>
      <p:grpSpPr>
        <a:xfrm>
          <a:off x="0" y="0"/>
          <a:ext cx="0" cy="0"/>
          <a:chOff x="0" y="0"/>
          <a:chExt cx="0" cy="0"/>
        </a:xfrm>
      </p:grpSpPr>
      <p:sp>
        <p:nvSpPr>
          <p:cNvPr id="19" name="Shape 19"/>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20" name="Shape 20"/>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457200" y="1460499"/>
            <a:ext cx="40302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2"/>
          </p:nvPr>
        </p:nvSpPr>
        <p:spPr>
          <a:xfrm>
            <a:off x="4656667" y="1461908"/>
            <a:ext cx="4030200" cy="3465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p:nvPr/>
        </p:nvSpPr>
        <p:spPr>
          <a:xfrm>
            <a:off x="0" y="205977"/>
            <a:ext cx="8686800" cy="11655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title"/>
          </p:nvPr>
        </p:nvSpPr>
        <p:spPr>
          <a:xfrm>
            <a:off x="457200" y="205977"/>
            <a:ext cx="8229600" cy="1141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8"/>
        <p:cNvGrpSpPr/>
        <p:nvPr/>
      </p:nvGrpSpPr>
      <p:grpSpPr>
        <a:xfrm>
          <a:off x="0" y="0"/>
          <a:ext cx="0" cy="0"/>
          <a:chOff x="0" y="0"/>
          <a:chExt cx="0" cy="0"/>
        </a:xfrm>
      </p:grpSpPr>
      <p:sp>
        <p:nvSpPr>
          <p:cNvPr id="29" name="Shape 29"/>
          <p:cNvSpPr/>
          <p:nvPr/>
        </p:nvSpPr>
        <p:spPr>
          <a:xfrm>
            <a:off x="0" y="4406309"/>
            <a:ext cx="8686800" cy="5195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30" name="Shape 30"/>
          <p:cNvSpPr txBox="1">
            <a:spLocks noGrp="1"/>
          </p:cNvSpPr>
          <p:nvPr>
            <p:ph type="body" idx="1"/>
          </p:nvPr>
        </p:nvSpPr>
        <p:spPr>
          <a:xfrm>
            <a:off x="457200" y="4406309"/>
            <a:ext cx="8229600" cy="519599"/>
          </a:xfrm>
          <a:prstGeom prst="rect">
            <a:avLst/>
          </a:prstGeom>
        </p:spPr>
        <p:txBody>
          <a:bodyPr lIns="91425" tIns="91425" rIns="91425" bIns="91425" anchor="ctr" anchorCtr="0"/>
          <a:lstStyle>
            <a:lvl1pPr>
              <a:spcBef>
                <a:spcPts val="0"/>
              </a:spcBef>
              <a:buClr>
                <a:schemeClr val="lt1"/>
              </a:buClr>
              <a:buSzPct val="100000"/>
              <a:buNone/>
              <a:defRPr sz="2400" b="1">
                <a:solidFill>
                  <a:schemeClr val="lt1"/>
                </a:solidFill>
              </a:defRPr>
            </a:lvl1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dk1"/>
                </a:solidFill>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7"/>
            <a:ext cx="8229600" cy="1141499"/>
          </a:xfrm>
          <a:prstGeom prst="rect">
            <a:avLst/>
          </a:prstGeom>
          <a:noFill/>
          <a:ln>
            <a:noFill/>
          </a:ln>
        </p:spPr>
        <p:txBody>
          <a:bodyPr lIns="91425" tIns="91425" rIns="91425" bIns="91425" anchor="b" anchorCtr="0"/>
          <a:lstStyle>
            <a:lvl1pPr>
              <a:spcBef>
                <a:spcPts val="0"/>
              </a:spcBef>
              <a:buClr>
                <a:schemeClr val="lt1"/>
              </a:buClr>
              <a:buSzPct val="100000"/>
              <a:buNone/>
              <a:defRPr sz="4800" b="1">
                <a:solidFill>
                  <a:schemeClr val="lt1"/>
                </a:solidFill>
              </a:defRPr>
            </a:lvl1pPr>
            <a:lvl2pPr>
              <a:spcBef>
                <a:spcPts val="0"/>
              </a:spcBef>
              <a:buClr>
                <a:schemeClr val="lt1"/>
              </a:buClr>
              <a:buSzPct val="100000"/>
              <a:buNone/>
              <a:defRPr sz="4800" b="1">
                <a:solidFill>
                  <a:schemeClr val="lt1"/>
                </a:solidFill>
              </a:defRPr>
            </a:lvl2pPr>
            <a:lvl3pPr>
              <a:spcBef>
                <a:spcPts val="0"/>
              </a:spcBef>
              <a:buClr>
                <a:schemeClr val="lt1"/>
              </a:buClr>
              <a:buSzPct val="100000"/>
              <a:buNone/>
              <a:defRPr sz="4800" b="1">
                <a:solidFill>
                  <a:schemeClr val="lt1"/>
                </a:solidFill>
              </a:defRPr>
            </a:lvl3pPr>
            <a:lvl4pPr>
              <a:spcBef>
                <a:spcPts val="0"/>
              </a:spcBef>
              <a:buClr>
                <a:schemeClr val="lt1"/>
              </a:buClr>
              <a:buSzPct val="100000"/>
              <a:buNone/>
              <a:defRPr sz="4800" b="1">
                <a:solidFill>
                  <a:schemeClr val="lt1"/>
                </a:solidFill>
              </a:defRPr>
            </a:lvl4pPr>
            <a:lvl5pPr>
              <a:spcBef>
                <a:spcPts val="0"/>
              </a:spcBef>
              <a:buClr>
                <a:schemeClr val="lt1"/>
              </a:buClr>
              <a:buSzPct val="100000"/>
              <a:buNone/>
              <a:defRPr sz="4800" b="1">
                <a:solidFill>
                  <a:schemeClr val="lt1"/>
                </a:solidFill>
              </a:defRPr>
            </a:lvl5pPr>
            <a:lvl6pPr>
              <a:spcBef>
                <a:spcPts val="0"/>
              </a:spcBef>
              <a:buClr>
                <a:schemeClr val="lt1"/>
              </a:buClr>
              <a:buSzPct val="100000"/>
              <a:buNone/>
              <a:defRPr sz="4800" b="1">
                <a:solidFill>
                  <a:schemeClr val="lt1"/>
                </a:solidFill>
              </a:defRPr>
            </a:lvl6pPr>
            <a:lvl7pPr>
              <a:spcBef>
                <a:spcPts val="0"/>
              </a:spcBef>
              <a:buClr>
                <a:schemeClr val="lt1"/>
              </a:buClr>
              <a:buSzPct val="100000"/>
              <a:buNone/>
              <a:defRPr sz="4800" b="1">
                <a:solidFill>
                  <a:schemeClr val="lt1"/>
                </a:solidFill>
              </a:defRPr>
            </a:lvl7pPr>
            <a:lvl8pPr>
              <a:spcBef>
                <a:spcPts val="0"/>
              </a:spcBef>
              <a:buClr>
                <a:schemeClr val="lt1"/>
              </a:buClr>
              <a:buSzPct val="100000"/>
              <a:buNone/>
              <a:defRPr sz="4800" b="1">
                <a:solidFill>
                  <a:schemeClr val="lt1"/>
                </a:solidFill>
              </a:defRPr>
            </a:lvl8pPr>
            <a:lvl9pPr>
              <a:spcBef>
                <a:spcPts val="0"/>
              </a:spcBef>
              <a:buClr>
                <a:schemeClr val="lt1"/>
              </a:buClr>
              <a:buSzPct val="100000"/>
              <a:buNone/>
              <a:defRPr sz="4800" b="1">
                <a:solidFill>
                  <a:schemeClr val="lt1"/>
                </a:solidFill>
              </a:defRPr>
            </a:lvl9pPr>
          </a:lstStyle>
          <a:p>
            <a:endParaRPr/>
          </a:p>
        </p:txBody>
      </p:sp>
      <p:sp>
        <p:nvSpPr>
          <p:cNvPr id="6" name="Shape 6"/>
          <p:cNvSpPr txBox="1">
            <a:spLocks noGrp="1"/>
          </p:cNvSpPr>
          <p:nvPr>
            <p:ph type="body" idx="1"/>
          </p:nvPr>
        </p:nvSpPr>
        <p:spPr>
          <a:xfrm>
            <a:off x="457200" y="1460499"/>
            <a:ext cx="8229600" cy="3465299"/>
          </a:xfrm>
          <a:prstGeom prst="rect">
            <a:avLst/>
          </a:prstGeom>
          <a:noFill/>
          <a:ln>
            <a:noFill/>
          </a:ln>
        </p:spPr>
        <p:txBody>
          <a:bodyPr lIns="91425" tIns="91425" rIns="91425" bIns="91425" anchor="t" anchorCtr="0"/>
          <a:lstStyle>
            <a:lvl1pPr>
              <a:spcBef>
                <a:spcPts val="600"/>
              </a:spcBef>
              <a:buClr>
                <a:schemeClr val="dk2"/>
              </a:buClr>
              <a:buSzPct val="100000"/>
              <a:defRPr sz="3000">
                <a:solidFill>
                  <a:schemeClr val="dk2"/>
                </a:solidFill>
              </a:defRPr>
            </a:lvl1pPr>
            <a:lvl2pPr>
              <a:spcBef>
                <a:spcPts val="480"/>
              </a:spcBef>
              <a:buClr>
                <a:schemeClr val="dk2"/>
              </a:buClr>
              <a:buSzPct val="100000"/>
              <a:defRPr sz="2400">
                <a:solidFill>
                  <a:schemeClr val="dk2"/>
                </a:solidFill>
              </a:defRPr>
            </a:lvl2pPr>
            <a:lvl3pPr>
              <a:spcBef>
                <a:spcPts val="480"/>
              </a:spcBef>
              <a:buClr>
                <a:schemeClr val="dk2"/>
              </a:buClr>
              <a:buSzPct val="100000"/>
              <a:defRPr sz="24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685800" y="1300757"/>
            <a:ext cx="7772400" cy="1684199"/>
          </a:xfrm>
          <a:prstGeom prst="rect">
            <a:avLst/>
          </a:prstGeom>
        </p:spPr>
        <p:txBody>
          <a:bodyPr lIns="91425" tIns="91425" rIns="91425" bIns="91425" anchor="b" anchorCtr="0">
            <a:noAutofit/>
          </a:bodyPr>
          <a:lstStyle/>
          <a:p>
            <a:pPr>
              <a:spcBef>
                <a:spcPts val="0"/>
              </a:spcBef>
              <a:buNone/>
            </a:pPr>
            <a:r>
              <a:rPr lang="en"/>
              <a:t>Triangle Shirtwaist Fire</a:t>
            </a:r>
          </a:p>
        </p:txBody>
      </p:sp>
      <p:sp>
        <p:nvSpPr>
          <p:cNvPr id="36" name="Shape 36"/>
          <p:cNvSpPr txBox="1">
            <a:spLocks noGrp="1"/>
          </p:cNvSpPr>
          <p:nvPr>
            <p:ph type="subTitle" idx="1"/>
          </p:nvPr>
        </p:nvSpPr>
        <p:spPr>
          <a:xfrm>
            <a:off x="685800" y="3093357"/>
            <a:ext cx="7772400" cy="712499"/>
          </a:xfrm>
          <a:prstGeom prst="rect">
            <a:avLst/>
          </a:prstGeom>
        </p:spPr>
        <p:txBody>
          <a:bodyPr lIns="91425" tIns="91425" rIns="91425" bIns="91425" anchor="ctr" anchorCtr="0">
            <a:noAutofit/>
          </a:bodyPr>
          <a:lstStyle/>
          <a:p>
            <a:pPr>
              <a:spcBef>
                <a:spcPts val="0"/>
              </a:spcBef>
              <a:buNone/>
            </a:pPr>
            <a:r>
              <a:rPr lang="en"/>
              <a:t>Fire Ladder Rescue</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 Setting the Scene</a:t>
            </a:r>
            <a:endParaRPr lang="en-US" dirty="0"/>
          </a:p>
        </p:txBody>
      </p:sp>
      <p:pic>
        <p:nvPicPr>
          <p:cNvPr id="6" name="Edited Triangle Shirtwaist Fir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67000" y="1504950"/>
            <a:ext cx="3840678" cy="2880509"/>
          </a:xfrm>
          <a:prstGeom prst="rect">
            <a:avLst/>
          </a:prstGeom>
        </p:spPr>
      </p:pic>
    </p:spTree>
    <p:extLst>
      <p:ext uri="{BB962C8B-B14F-4D97-AF65-F5344CB8AC3E}">
        <p14:creationId xmlns:p14="http://schemas.microsoft.com/office/powerpoint/2010/main" val="10871227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Ladder to the Rescue</a:t>
            </a:r>
            <a:endParaRPr lang="en-US"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 y="1494396"/>
            <a:ext cx="3857625" cy="350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00600" y="1871846"/>
            <a:ext cx="3733800" cy="2123658"/>
          </a:xfrm>
          <a:prstGeom prst="rect">
            <a:avLst/>
          </a:prstGeom>
          <a:noFill/>
        </p:spPr>
        <p:txBody>
          <a:bodyPr wrap="square" rtlCol="0">
            <a:spAutoFit/>
          </a:bodyPr>
          <a:lstStyle/>
          <a:p>
            <a:r>
              <a:rPr lang="en-US" sz="4400" b="1" dirty="0" smtClean="0"/>
              <a:t>What questions do you have?</a:t>
            </a:r>
            <a:endParaRPr lang="en-US" sz="4400" b="1"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7336"/>
            <a:ext cx="8229600" cy="3429000"/>
          </a:xfrm>
        </p:spPr>
        <p:txBody>
          <a:bodyPr/>
          <a:lstStyle/>
          <a:p>
            <a:r>
              <a:rPr lang="en-US" dirty="0" smtClean="0">
                <a:solidFill>
                  <a:schemeClr val="tx1"/>
                </a:solidFill>
              </a:rPr>
              <a:t>At their full reach, how successful were the ladders in rescuing workers from the factory?</a:t>
            </a:r>
            <a:endParaRPr lang="en-US" dirty="0">
              <a:solidFill>
                <a:schemeClr val="tx1"/>
              </a:solidFill>
            </a:endParaRPr>
          </a:p>
        </p:txBody>
      </p:sp>
      <p:sp>
        <p:nvSpPr>
          <p:cNvPr id="5" name="TextBox 4"/>
          <p:cNvSpPr txBox="1"/>
          <p:nvPr/>
        </p:nvSpPr>
        <p:spPr>
          <a:xfrm>
            <a:off x="381000" y="361950"/>
            <a:ext cx="3438762" cy="830997"/>
          </a:xfrm>
          <a:prstGeom prst="rect">
            <a:avLst/>
          </a:prstGeom>
          <a:noFill/>
        </p:spPr>
        <p:txBody>
          <a:bodyPr wrap="none" rtlCol="0">
            <a:spAutoFit/>
          </a:bodyPr>
          <a:lstStyle/>
          <a:p>
            <a:r>
              <a:rPr lang="en-US" sz="4800" dirty="0" smtClean="0">
                <a:solidFill>
                  <a:schemeClr val="bg1"/>
                </a:solidFill>
              </a:rPr>
              <a:t>Exploration:</a:t>
            </a:r>
            <a:endParaRPr lang="en-US" sz="4800" dirty="0">
              <a:solidFill>
                <a:schemeClr val="bg1"/>
              </a:solidFill>
            </a:endParaRPr>
          </a:p>
        </p:txBody>
      </p:sp>
    </p:spTree>
    <p:extLst>
      <p:ext uri="{BB962C8B-B14F-4D97-AF65-F5344CB8AC3E}">
        <p14:creationId xmlns:p14="http://schemas.microsoft.com/office/powerpoint/2010/main" val="1748841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7"/>
            <a:ext cx="8382000" cy="1141499"/>
          </a:xfrm>
        </p:spPr>
        <p:txBody>
          <a:bodyPr/>
          <a:lstStyle/>
          <a:p>
            <a:r>
              <a:rPr lang="en-US" sz="4000" dirty="0" smtClean="0"/>
              <a:t>Act 2: Gathering Information</a:t>
            </a:r>
            <a:endParaRPr lang="en-US" sz="4000" dirty="0"/>
          </a:p>
        </p:txBody>
      </p:sp>
      <p:sp>
        <p:nvSpPr>
          <p:cNvPr id="3" name="Text Placeholder 2"/>
          <p:cNvSpPr>
            <a:spLocks noGrp="1"/>
          </p:cNvSpPr>
          <p:nvPr>
            <p:ph type="body" idx="1"/>
          </p:nvPr>
        </p:nvSpPr>
        <p:spPr>
          <a:xfrm>
            <a:off x="381000" y="1428750"/>
            <a:ext cx="7086600" cy="3465299"/>
          </a:xfrm>
        </p:spPr>
        <p:txBody>
          <a:bodyPr/>
          <a:lstStyle/>
          <a:p>
            <a:r>
              <a:rPr lang="en-US" sz="4800" b="1" dirty="0" smtClean="0"/>
              <a:t>What questions do we need to have answered in order to tackle this exploration question? </a:t>
            </a:r>
            <a:endParaRPr lang="en-US" sz="4800" b="1" dirty="0"/>
          </a:p>
        </p:txBody>
      </p:sp>
    </p:spTree>
    <p:extLst>
      <p:ext uri="{BB962C8B-B14F-4D97-AF65-F5344CB8AC3E}">
        <p14:creationId xmlns:p14="http://schemas.microsoft.com/office/powerpoint/2010/main" val="3686908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a:t>
            </a:r>
            <a:endParaRPr lang="en-US" dirty="0"/>
          </a:p>
        </p:txBody>
      </p:sp>
      <p:sp>
        <p:nvSpPr>
          <p:cNvPr id="4" name="Text Placeholder 3"/>
          <p:cNvSpPr>
            <a:spLocks noGrp="1"/>
          </p:cNvSpPr>
          <p:nvPr>
            <p:ph type="body" idx="2"/>
          </p:nvPr>
        </p:nvSpPr>
        <p:spPr>
          <a:xfrm>
            <a:off x="4656667" y="1461909"/>
            <a:ext cx="4030200" cy="652642"/>
          </a:xfrm>
        </p:spPr>
        <p:txBody>
          <a:bodyPr/>
          <a:lstStyle/>
          <a:p>
            <a:r>
              <a:rPr lang="en-US" sz="2800" u="sng" dirty="0" smtClean="0"/>
              <a:t>Maximal </a:t>
            </a:r>
            <a:r>
              <a:rPr lang="en-US" sz="2800" u="sng" dirty="0"/>
              <a:t>Ladder </a:t>
            </a:r>
            <a:r>
              <a:rPr lang="en-US" sz="2800" u="sng" dirty="0" smtClean="0"/>
              <a:t>Angling</a:t>
            </a:r>
            <a:endParaRPr lang="en-US" sz="2800" u="sn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019299"/>
            <a:ext cx="1981200" cy="2950265"/>
          </a:xfrm>
          <a:prstGeom prst="rect">
            <a:avLst/>
          </a:prstGeom>
          <a:noFill/>
          <a:ln w="9525">
            <a:solidFill>
              <a:schemeClr val="tx1"/>
            </a:solidFill>
            <a:miter lim="800000"/>
            <a:headEnd/>
            <a:tailEnd/>
          </a:ln>
          <a:effectLst/>
        </p:spPr>
      </p:pic>
      <p:sp>
        <p:nvSpPr>
          <p:cNvPr id="7" name="Rectangle 6"/>
          <p:cNvSpPr/>
          <p:nvPr/>
        </p:nvSpPr>
        <p:spPr>
          <a:xfrm>
            <a:off x="4648200" y="1428750"/>
            <a:ext cx="4038600" cy="3638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3107449"/>
            <a:ext cx="3810000" cy="1631216"/>
          </a:xfrm>
          <a:prstGeom prst="rect">
            <a:avLst/>
          </a:prstGeom>
          <a:noFill/>
        </p:spPr>
        <p:txBody>
          <a:bodyPr wrap="square" rtlCol="0">
            <a:spAutoFit/>
          </a:bodyPr>
          <a:lstStyle/>
          <a:p>
            <a:r>
              <a:rPr lang="en-US" sz="2000" b="1" dirty="0" smtClean="0"/>
              <a:t>“…the longest ladder we had on a truck was 100 feet.”</a:t>
            </a:r>
          </a:p>
          <a:p>
            <a:endParaRPr lang="en-US" sz="2000" b="1" dirty="0"/>
          </a:p>
          <a:p>
            <a:r>
              <a:rPr lang="en-US" sz="2000" b="1" dirty="0" smtClean="0"/>
              <a:t>-Fire Chief Hartley </a:t>
            </a:r>
            <a:r>
              <a:rPr lang="en-US" sz="2000" b="1" dirty="0" err="1" smtClean="0"/>
              <a:t>Brokenshaw</a:t>
            </a:r>
            <a:endParaRPr lang="en-US" sz="2000" b="1" dirty="0"/>
          </a:p>
        </p:txBody>
      </p:sp>
      <p:sp>
        <p:nvSpPr>
          <p:cNvPr id="9" name="Rectangle 8"/>
          <p:cNvSpPr/>
          <p:nvPr/>
        </p:nvSpPr>
        <p:spPr>
          <a:xfrm>
            <a:off x="228600" y="2876550"/>
            <a:ext cx="4114800" cy="2190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 y="1455473"/>
            <a:ext cx="4114800" cy="11924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1528453"/>
            <a:ext cx="3962400" cy="1107996"/>
          </a:xfrm>
          <a:prstGeom prst="rect">
            <a:avLst/>
          </a:prstGeom>
          <a:noFill/>
        </p:spPr>
        <p:txBody>
          <a:bodyPr wrap="square" rtlCol="0">
            <a:spAutoFit/>
          </a:bodyPr>
          <a:lstStyle/>
          <a:p>
            <a:r>
              <a:rPr lang="en-US" sz="2200" b="1" u="sng" dirty="0"/>
              <a:t>Basic Floor to Floor </a:t>
            </a:r>
            <a:r>
              <a:rPr lang="en-US" sz="2200" b="1" u="sng" dirty="0" smtClean="0"/>
              <a:t>Height</a:t>
            </a:r>
          </a:p>
          <a:p>
            <a:endParaRPr lang="en-US" sz="2000" b="1" u="sng" dirty="0"/>
          </a:p>
          <a:p>
            <a:pPr algn="ctr"/>
            <a:r>
              <a:rPr lang="en-US" sz="2400" b="1" dirty="0"/>
              <a:t>12 – 14 Feet </a:t>
            </a:r>
          </a:p>
        </p:txBody>
      </p:sp>
    </p:spTree>
    <p:extLst>
      <p:ext uri="{BB962C8B-B14F-4D97-AF65-F5344CB8AC3E}">
        <p14:creationId xmlns:p14="http://schemas.microsoft.com/office/powerpoint/2010/main" val="1405476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3: The Rescue</a:t>
            </a:r>
            <a:endParaRPr lang="en-US" dirty="0"/>
          </a:p>
        </p:txBody>
      </p:sp>
      <p:sp>
        <p:nvSpPr>
          <p:cNvPr id="3" name="Text Placeholder 2"/>
          <p:cNvSpPr>
            <a:spLocks noGrp="1"/>
          </p:cNvSpPr>
          <p:nvPr>
            <p:ph type="body" idx="1"/>
          </p:nvPr>
        </p:nvSpPr>
        <p:spPr>
          <a:xfrm>
            <a:off x="76200" y="1276351"/>
            <a:ext cx="4030200" cy="3867150"/>
          </a:xfrm>
        </p:spPr>
        <p:txBody>
          <a:bodyPr/>
          <a:lstStyle/>
          <a:p>
            <a:r>
              <a:rPr lang="en-US" sz="1500" b="1" dirty="0"/>
              <a:t>Five girls who stood together at a window </a:t>
            </a:r>
            <a:r>
              <a:rPr lang="en-US" sz="1500" b="1" dirty="0" smtClean="0"/>
              <a:t>close to </a:t>
            </a:r>
            <a:r>
              <a:rPr lang="en-US" sz="1500" b="1" dirty="0"/>
              <a:t>the Greene Street corner held their place while a fire ladder was worked toward them, but which stopped at its full length two stories lower down. They leaped together, clinging to each other, with fire streaming back from their hair and dresses. They struck a glass sidewalk cover and it to the basement. There was no time to aid them. With water pouring in upon them from a dozen hose nozzles the bodies lay for two hours where they struck, as did the many others who leaped to their deaths.</a:t>
            </a:r>
          </a:p>
          <a:p>
            <a:r>
              <a:rPr lang="en-US" sz="1500" b="1" dirty="0"/>
              <a:t>None waited for the firemen to attempt to reach them with the scaling ladders.</a:t>
            </a:r>
          </a:p>
          <a:p>
            <a:r>
              <a:rPr lang="en-US" dirty="0"/>
              <a:t/>
            </a:r>
            <a:br>
              <a:rPr lang="en-US" dirty="0"/>
            </a:br>
            <a:endParaRPr lang="en-US" dirty="0"/>
          </a:p>
        </p:txBody>
      </p:sp>
      <p:pic>
        <p:nvPicPr>
          <p:cNvPr id="3074" name="Picture 2" descr="http://upload.wikimedia.org/wikipedia/en/b/bd/Triangle_Windo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73778"/>
            <a:ext cx="4800600" cy="3470238"/>
          </a:xfrm>
          <a:prstGeom prst="rect">
            <a:avLst/>
          </a:prstGeom>
          <a:noFill/>
          <a:extLst>
            <a:ext uri="{909E8E84-426E-40DD-AFC4-6F175D3DCCD1}">
              <a14:hiddenFill xmlns:a14="http://schemas.microsoft.com/office/drawing/2010/main">
                <a:solidFill>
                  <a:srgbClr val="FFFFFF"/>
                </a:solidFill>
              </a14:hiddenFill>
            </a:ext>
          </a:extLst>
        </p:spPr>
      </p:pic>
      <p:sp>
        <p:nvSpPr>
          <p:cNvPr id="8" name="5-Point Star 7"/>
          <p:cNvSpPr/>
          <p:nvPr/>
        </p:nvSpPr>
        <p:spPr>
          <a:xfrm>
            <a:off x="5676900" y="2266950"/>
            <a:ext cx="114300" cy="114300"/>
          </a:xfrm>
          <a:prstGeom prst="star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486400" y="2490354"/>
            <a:ext cx="114300" cy="114300"/>
          </a:xfrm>
          <a:prstGeom prst="star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5524500" y="2152650"/>
            <a:ext cx="114300" cy="114300"/>
          </a:xfrm>
          <a:prstGeom prst="star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5638800" y="2571750"/>
            <a:ext cx="114300" cy="114300"/>
          </a:xfrm>
          <a:prstGeom prst="star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6057900" y="2990850"/>
            <a:ext cx="114300" cy="114300"/>
          </a:xfrm>
          <a:prstGeom prst="star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715000" y="3028950"/>
            <a:ext cx="114300" cy="114300"/>
          </a:xfrm>
          <a:prstGeom prst="star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5638800" y="2914650"/>
            <a:ext cx="114300" cy="114300"/>
          </a:xfrm>
          <a:prstGeom prst="star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5524500" y="2800350"/>
            <a:ext cx="114300" cy="114300"/>
          </a:xfrm>
          <a:prstGeom prst="star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6019800" y="2686050"/>
            <a:ext cx="114300" cy="114300"/>
          </a:xfrm>
          <a:prstGeom prst="star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8382000" y="4438650"/>
            <a:ext cx="114300" cy="114300"/>
          </a:xfrm>
          <a:prstGeom prst="star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5905500" y="2533650"/>
            <a:ext cx="114300" cy="114300"/>
          </a:xfrm>
          <a:prstGeom prst="star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5905500" y="2838450"/>
            <a:ext cx="114300" cy="114300"/>
          </a:xfrm>
          <a:prstGeom prst="star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5715000" y="2647950"/>
            <a:ext cx="114300" cy="114300"/>
          </a:xfrm>
          <a:prstGeom prst="star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167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a:t>
            </a:r>
            <a:endParaRPr lang="en-US" dirty="0"/>
          </a:p>
        </p:txBody>
      </p:sp>
      <p:sp>
        <p:nvSpPr>
          <p:cNvPr id="3" name="Text Placeholder 2"/>
          <p:cNvSpPr>
            <a:spLocks noGrp="1"/>
          </p:cNvSpPr>
          <p:nvPr>
            <p:ph type="body" idx="1"/>
          </p:nvPr>
        </p:nvSpPr>
        <p:spPr>
          <a:xfrm>
            <a:off x="4572000" y="1504950"/>
            <a:ext cx="4030200" cy="3465299"/>
          </a:xfrm>
        </p:spPr>
        <p:txBody>
          <a:bodyPr/>
          <a:lstStyle/>
          <a:p>
            <a:r>
              <a:rPr lang="en-US" sz="2000" dirty="0" smtClean="0"/>
              <a:t>2. The angle created if the ladder reached the ground is between 60-72 degrees for stability. Use a model to approximate the ratio this creates between the distance from the ground to the desired height and the distance between the building and if the ladder reached the ground. How could this ratio used by fire fighters arriving at the scene of a fire? </a:t>
            </a:r>
            <a:endParaRPr lang="en-US" sz="2000" dirty="0"/>
          </a:p>
        </p:txBody>
      </p:sp>
      <p:sp>
        <p:nvSpPr>
          <p:cNvPr id="4" name="Text Placeholder 3"/>
          <p:cNvSpPr>
            <a:spLocks noGrp="1"/>
          </p:cNvSpPr>
          <p:nvPr>
            <p:ph type="body" idx="2"/>
          </p:nvPr>
        </p:nvSpPr>
        <p:spPr>
          <a:xfrm>
            <a:off x="152400" y="1581150"/>
            <a:ext cx="4030200" cy="3465299"/>
          </a:xfrm>
        </p:spPr>
        <p:txBody>
          <a:bodyPr/>
          <a:lstStyle/>
          <a:p>
            <a:r>
              <a:rPr lang="en-US" sz="2000" dirty="0" smtClean="0"/>
              <a:t>1. Diagram and label your model, using appropriate units and explaining what each part means. Now create, diagram, and label a new model in our parallel universe which shows a ladder that was able to reach all of the factory workers. How can this mathematics be applied usefully in safety planning and building construction?</a:t>
            </a:r>
            <a:endParaRPr lang="en-US" sz="2000" dirty="0"/>
          </a:p>
        </p:txBody>
      </p:sp>
    </p:spTree>
    <p:extLst>
      <p:ext uri="{BB962C8B-B14F-4D97-AF65-F5344CB8AC3E}">
        <p14:creationId xmlns:p14="http://schemas.microsoft.com/office/powerpoint/2010/main" val="3655815257"/>
      </p:ext>
    </p:extLst>
  </p:cSld>
  <p:clrMapOvr>
    <a:masterClrMapping/>
  </p:clrMapOvr>
</p:sld>
</file>

<file path=ppt/theme/theme1.xml><?xml version="1.0" encoding="utf-8"?>
<a:theme xmlns:a="http://schemas.openxmlformats.org/drawingml/2006/main"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353</Words>
  <Application>Microsoft Office PowerPoint</Application>
  <PresentationFormat>On-screen Show (16:9)</PresentationFormat>
  <Paragraphs>24</Paragraphs>
  <Slides>8</Slides>
  <Notes>2</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modern</vt:lpstr>
      <vt:lpstr>Triangle Shirtwaist Fire</vt:lpstr>
      <vt:lpstr>Act 1: Setting the Scene</vt:lpstr>
      <vt:lpstr>Ladder to the Rescue</vt:lpstr>
      <vt:lpstr>At their full reach, how successful were the ladders in rescuing workers from the factory?</vt:lpstr>
      <vt:lpstr>Act 2: Gathering Information</vt:lpstr>
      <vt:lpstr>The Facts</vt:lpstr>
      <vt:lpstr>Act 3: The Rescue</vt:lpstr>
      <vt:lpstr>Extension: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Triangle Shirtwaist Fire</dc:title>
  <dc:creator>Victoria Birbeck</dc:creator>
  <cp:lastModifiedBy>Victoria Birbeck</cp:lastModifiedBy>
  <cp:revision>16</cp:revision>
  <dcterms:modified xsi:type="dcterms:W3CDTF">2015-03-20T18:31:48Z</dcterms:modified>
</cp:coreProperties>
</file>