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63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922" autoAdjust="0"/>
  </p:normalViewPr>
  <p:slideViewPr>
    <p:cSldViewPr>
      <p:cViewPr>
        <p:scale>
          <a:sx n="80" d="100"/>
          <a:sy n="80" d="100"/>
        </p:scale>
        <p:origin x="-1074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243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Triangle Shirtwaist Fire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Extinguishing the Fire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Data: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68651"/>
            <a:ext cx="4030200" cy="346529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Create </a:t>
            </a:r>
            <a:r>
              <a:rPr lang="en-US" sz="2800" smtClean="0"/>
              <a:t>scatterplots for </a:t>
            </a:r>
            <a:r>
              <a:rPr lang="en-US" sz="2800" dirty="0" smtClean="0"/>
              <a:t>the data sets your group has collected. 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Describe the relationship you see between time and amount of fire.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81150"/>
            <a:ext cx="439227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7"/>
            <a:ext cx="8610600" cy="1141499"/>
          </a:xfrm>
        </p:spPr>
        <p:txBody>
          <a:bodyPr/>
          <a:lstStyle/>
          <a:p>
            <a:r>
              <a:rPr lang="en-US" sz="4200" dirty="0" smtClean="0"/>
              <a:t>Act 3: Too great a rate of change </a:t>
            </a:r>
            <a:endParaRPr lang="en-US" sz="4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56667" y="1461909"/>
            <a:ext cx="4030200" cy="2633842"/>
          </a:xfrm>
        </p:spPr>
        <p:txBody>
          <a:bodyPr/>
          <a:lstStyle/>
          <a:p>
            <a:r>
              <a:rPr lang="en-US" sz="1600" u="sng" dirty="0" smtClean="0"/>
              <a:t>Fire Marshall Account</a:t>
            </a:r>
          </a:p>
          <a:p>
            <a:endParaRPr lang="en-US" sz="1600" u="sng" dirty="0" smtClean="0"/>
          </a:p>
          <a:p>
            <a:r>
              <a:rPr lang="en-US" sz="1600" dirty="0"/>
              <a:t>Q. How about the fire pail, why did not that put out the fire?</a:t>
            </a:r>
          </a:p>
          <a:p>
            <a:endParaRPr lang="en-US" sz="1600" dirty="0"/>
          </a:p>
          <a:p>
            <a:r>
              <a:rPr lang="en-US" sz="1600" dirty="0"/>
              <a:t>A. They did not get enough water to put it out. It spread very rapidly. The material is very </a:t>
            </a:r>
            <a:r>
              <a:rPr lang="en-US" sz="1600" dirty="0" smtClean="0"/>
              <a:t>inflammable</a:t>
            </a:r>
            <a:r>
              <a:rPr lang="en-US" sz="1600" dirty="0"/>
              <a:t>, and it travels very fast, and the conditions were there, everything, to build a fire.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42408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163020"/>
            <a:ext cx="854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Mathematically, the negative rate of change from extinguishing the fire with only a small amount of water from a pail was far outweighed by the positive rate of change from the fire growth from contact with fabric and oxygen feeding it.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3674"/>
            <a:ext cx="4140200" cy="26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4163020"/>
            <a:ext cx="8469946" cy="904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504950"/>
            <a:ext cx="4030200" cy="3465299"/>
          </a:xfrm>
        </p:spPr>
        <p:txBody>
          <a:bodyPr/>
          <a:lstStyle/>
          <a:p>
            <a:r>
              <a:rPr lang="en-US" sz="2000" dirty="0" smtClean="0"/>
              <a:t>2. </a:t>
            </a:r>
            <a:r>
              <a:rPr lang="en-US" sz="2000" dirty="0"/>
              <a:t>Referring to the description of the three scenarios, create hypothetical input-output tables and a corresponding graph for each to represent the growth of the fire if no factory worker had attempted to extinguish the flames. </a:t>
            </a:r>
            <a:r>
              <a:rPr lang="en-US" sz="2000" dirty="0" smtClean="0"/>
              <a:t>Use this information to determine the rate at which each of your factory workers extinguished flames.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2400" y="1581150"/>
            <a:ext cx="4030200" cy="3465299"/>
          </a:xfrm>
        </p:spPr>
        <p:txBody>
          <a:bodyPr/>
          <a:lstStyle/>
          <a:p>
            <a:r>
              <a:rPr lang="en-US" sz="2000" dirty="0" smtClean="0"/>
              <a:t>1. Examining the graphs, justify which appear to be linear and which non-linear. For the linear associations, draw a trend line on top of your data points, and then write an equation to model the relationship between time and the area the fire covered.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58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7"/>
            <a:ext cx="8229600" cy="1141499"/>
          </a:xfrm>
        </p:spPr>
        <p:txBody>
          <a:bodyPr/>
          <a:lstStyle/>
          <a:p>
            <a:r>
              <a:rPr lang="en-US" dirty="0" smtClean="0"/>
              <a:t>Act 1: Setting the Scene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456075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Fire Marshall Account</a:t>
            </a:r>
          </a:p>
          <a:p>
            <a:r>
              <a:rPr lang="en-US" sz="2000" dirty="0"/>
              <a:t>Q. Were any attempts made in that case to extinguish the fire?</a:t>
            </a:r>
          </a:p>
          <a:p>
            <a:r>
              <a:rPr lang="en-US" sz="2000" dirty="0"/>
              <a:t>A. Yes, there were. They used fire pails there, and then attempted to use the fire hose.</a:t>
            </a:r>
          </a:p>
          <a:p>
            <a:r>
              <a:rPr lang="en-US" sz="2000" dirty="0"/>
              <a:t>Q. What happened to the fire hose?</a:t>
            </a:r>
          </a:p>
          <a:p>
            <a:r>
              <a:rPr lang="en-US" sz="2000" dirty="0"/>
              <a:t>A. Well, they claimed they could not get any water to it.</a:t>
            </a:r>
          </a:p>
          <a:p>
            <a:r>
              <a:rPr lang="en-US" sz="2000" dirty="0"/>
              <a:t>Q. How about the fire pail, why did not that put out the fire?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38326"/>
            <a:ext cx="4049439" cy="271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7336"/>
            <a:ext cx="8229600" cy="3429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was it that the fire pail was not successful in extinguishing the fire in the factory?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238" y="361950"/>
            <a:ext cx="37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Exploration: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7"/>
            <a:ext cx="8382000" cy="1141499"/>
          </a:xfrm>
        </p:spPr>
        <p:txBody>
          <a:bodyPr/>
          <a:lstStyle/>
          <a:p>
            <a:r>
              <a:rPr lang="en-US" sz="4400" dirty="0" smtClean="0"/>
              <a:t>Act 2: Gathering Information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28750"/>
            <a:ext cx="7086600" cy="3465299"/>
          </a:xfrm>
        </p:spPr>
        <p:txBody>
          <a:bodyPr/>
          <a:lstStyle/>
          <a:p>
            <a:r>
              <a:rPr lang="en-US" sz="4400" b="1" dirty="0" smtClean="0"/>
              <a:t>Now we are going to complete a simulation and collect data to see if your hypotheses are supported.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869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977"/>
            <a:ext cx="8229600" cy="1141499"/>
          </a:xfrm>
        </p:spPr>
        <p:txBody>
          <a:bodyPr/>
          <a:lstStyle/>
          <a:p>
            <a:r>
              <a:rPr lang="en-US" dirty="0" smtClean="0"/>
              <a:t>The Parameters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1428750"/>
            <a:ext cx="4038600" cy="3638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876550"/>
            <a:ext cx="4114800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1455473"/>
            <a:ext cx="4114800" cy="1192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733550"/>
            <a:ext cx="3352800" cy="270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56600" y="1319652"/>
            <a:ext cx="4030200" cy="271642"/>
          </a:xfrm>
        </p:spPr>
        <p:txBody>
          <a:bodyPr/>
          <a:lstStyle/>
          <a:p>
            <a:r>
              <a:rPr lang="en-US" sz="2000" dirty="0" smtClean="0"/>
              <a:t>Working conditions are cramped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44646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…which means so is the space when you are trying to extinguish the fire.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50495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only one fire pail at the water source, so you may only carry one at a time.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80035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rises, and dying of smoke inhalation is actually more rapid than burning in a fire. You may only crawl or walk on your knees back and forth between getting a pail of water and fighting back the fire.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4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04950"/>
            <a:ext cx="8382000" cy="3581399"/>
          </a:xfrm>
        </p:spPr>
        <p:txBody>
          <a:bodyPr/>
          <a:lstStyle/>
          <a:p>
            <a:r>
              <a:rPr lang="en-US" sz="1800" dirty="0" smtClean="0"/>
              <a:t>#1 Water source: give one bucket to the student from your group attempting to put out the fire when they reach you; do not move.</a:t>
            </a:r>
          </a:p>
          <a:p>
            <a:endParaRPr lang="en-US" sz="1800" dirty="0" smtClean="0"/>
          </a:p>
          <a:p>
            <a:r>
              <a:rPr lang="en-US" sz="1800" dirty="0"/>
              <a:t>#2 Fire: put the number of flames on the ground in front of you as directed each time your teacher </a:t>
            </a:r>
            <a:r>
              <a:rPr lang="en-US" sz="1800" dirty="0" smtClean="0"/>
              <a:t>indicates; do not move.</a:t>
            </a:r>
          </a:p>
          <a:p>
            <a:endParaRPr lang="en-US" sz="1800" dirty="0" smtClean="0"/>
          </a:p>
          <a:p>
            <a:r>
              <a:rPr lang="en-US" sz="1800" dirty="0"/>
              <a:t>#3 Worker: get one bucket at a time to extinguish one flame at a time by crawling or walking on your knees between the fire and the water source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#4-5 Data collector: as </a:t>
            </a:r>
            <a:r>
              <a:rPr lang="en-US" sz="1800" dirty="0" smtClean="0"/>
              <a:t>quickly and as much as </a:t>
            </a:r>
            <a:r>
              <a:rPr lang="en-US" sz="1800" dirty="0"/>
              <a:t>possible, record inputs of time elapsed since the fire started and outputs of number of flames still on the ground that </a:t>
            </a:r>
            <a:r>
              <a:rPr lang="en-US" sz="1800" dirty="0" smtClean="0"/>
              <a:t>haven’t </a:t>
            </a:r>
            <a:r>
              <a:rPr lang="en-US" sz="1800" dirty="0"/>
              <a:t>been </a:t>
            </a:r>
            <a:r>
              <a:rPr lang="en-US" sz="1800" dirty="0" smtClean="0"/>
              <a:t>extinguished; move as needed to best record data.</a:t>
            </a:r>
            <a:endParaRPr lang="en-US" sz="1800" dirty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37000" y="3638550"/>
            <a:ext cx="4258800" cy="591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4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Ready, Set, Extinguish!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428750"/>
            <a:ext cx="7924800" cy="3465299"/>
          </a:xfrm>
        </p:spPr>
        <p:txBody>
          <a:bodyPr/>
          <a:lstStyle/>
          <a:p>
            <a:r>
              <a:rPr lang="en-US" dirty="0" smtClean="0"/>
              <a:t>Each flame represents 1 ft</a:t>
            </a:r>
            <a:r>
              <a:rPr lang="en-US" baseline="30000" dirty="0"/>
              <a:t>2</a:t>
            </a:r>
            <a:r>
              <a:rPr lang="en-US" dirty="0" smtClean="0"/>
              <a:t> of fire.</a:t>
            </a:r>
          </a:p>
          <a:p>
            <a:endParaRPr lang="en-US" dirty="0" smtClean="0"/>
          </a:p>
          <a:p>
            <a:r>
              <a:rPr lang="en-US" dirty="0" smtClean="0"/>
              <a:t>Trial #1:</a:t>
            </a:r>
          </a:p>
          <a:p>
            <a:r>
              <a:rPr lang="en-US" dirty="0" smtClean="0"/>
              <a:t>Fire starts at 2 ft</a:t>
            </a:r>
            <a:r>
              <a:rPr lang="en-US" baseline="30000" dirty="0" smtClean="0"/>
              <a:t>2</a:t>
            </a:r>
            <a:r>
              <a:rPr lang="en-US" dirty="0" smtClean="0"/>
              <a:t> of fire. Teacher signals each 20 seconds for fire to increase by an additional </a:t>
            </a:r>
            <a:r>
              <a:rPr lang="en-US" dirty="0"/>
              <a:t>2 </a:t>
            </a:r>
            <a:r>
              <a:rPr lang="en-US" dirty="0" smtClean="0"/>
              <a:t>ft</a:t>
            </a:r>
            <a:r>
              <a:rPr lang="en-US" baseline="30000" dirty="0" smtClean="0"/>
              <a:t>2</a:t>
            </a:r>
            <a:r>
              <a:rPr lang="en-US" dirty="0" smtClean="0"/>
              <a:t> of </a:t>
            </a:r>
            <a:r>
              <a:rPr lang="en-US" dirty="0"/>
              <a:t>fire. </a:t>
            </a:r>
          </a:p>
        </p:txBody>
      </p:sp>
    </p:spTree>
    <p:extLst>
      <p:ext uri="{BB962C8B-B14F-4D97-AF65-F5344CB8AC3E}">
        <p14:creationId xmlns:p14="http://schemas.microsoft.com/office/powerpoint/2010/main" val="17976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Ready, Set, Extinguish!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428750"/>
            <a:ext cx="7924800" cy="3465299"/>
          </a:xfrm>
        </p:spPr>
        <p:txBody>
          <a:bodyPr/>
          <a:lstStyle/>
          <a:p>
            <a:r>
              <a:rPr lang="en-US" dirty="0" smtClean="0"/>
              <a:t>Switch roles.</a:t>
            </a:r>
          </a:p>
          <a:p>
            <a:endParaRPr lang="en-US" dirty="0" smtClean="0"/>
          </a:p>
          <a:p>
            <a:r>
              <a:rPr lang="en-US" dirty="0" smtClean="0"/>
              <a:t>Trial #2:</a:t>
            </a:r>
          </a:p>
          <a:p>
            <a:r>
              <a:rPr lang="en-US" dirty="0" smtClean="0"/>
              <a:t>Fire starts with 4 </a:t>
            </a:r>
            <a:r>
              <a:rPr lang="en-US" dirty="0"/>
              <a:t>ft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of fire. Teacher signals each 20 seconds for fire to increase by an additional 3 </a:t>
            </a:r>
            <a:r>
              <a:rPr lang="en-US" dirty="0"/>
              <a:t>ft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fire. </a:t>
            </a:r>
          </a:p>
        </p:txBody>
      </p:sp>
    </p:spTree>
    <p:extLst>
      <p:ext uri="{BB962C8B-B14F-4D97-AF65-F5344CB8AC3E}">
        <p14:creationId xmlns:p14="http://schemas.microsoft.com/office/powerpoint/2010/main" val="16384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Ready, Set, Extinguish!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428750"/>
            <a:ext cx="7924800" cy="3465299"/>
          </a:xfrm>
        </p:spPr>
        <p:txBody>
          <a:bodyPr/>
          <a:lstStyle/>
          <a:p>
            <a:r>
              <a:rPr lang="en-US" dirty="0" smtClean="0"/>
              <a:t>Switch roles.</a:t>
            </a:r>
          </a:p>
          <a:p>
            <a:endParaRPr lang="en-US" dirty="0" smtClean="0"/>
          </a:p>
          <a:p>
            <a:r>
              <a:rPr lang="en-US" dirty="0" smtClean="0"/>
              <a:t>Trial #3:</a:t>
            </a:r>
          </a:p>
          <a:p>
            <a:r>
              <a:rPr lang="en-US" dirty="0" smtClean="0"/>
              <a:t>Fire starts with 3 </a:t>
            </a:r>
            <a:r>
              <a:rPr lang="en-US" dirty="0"/>
              <a:t>ft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of fire. Teacher signals each 10 seconds for fire to increase by doubling the amount of square feet of fire that still has not been extinguished.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734</Words>
  <Application>Microsoft Office PowerPoint</Application>
  <PresentationFormat>On-screen Show (16:9)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modern</vt:lpstr>
      <vt:lpstr>Triangle Shirtwaist Fire</vt:lpstr>
      <vt:lpstr>Act 1: Setting the Scene</vt:lpstr>
      <vt:lpstr>Why was it that the fire pail was not successful in extinguishing the fire in the factory?</vt:lpstr>
      <vt:lpstr>Act 2: Gathering Information</vt:lpstr>
      <vt:lpstr>The Parameters</vt:lpstr>
      <vt:lpstr>Our Roles</vt:lpstr>
      <vt:lpstr>Ready, Set, Extinguish!</vt:lpstr>
      <vt:lpstr>Ready, Set, Extinguish!</vt:lpstr>
      <vt:lpstr>Ready, Set, Extinguish!</vt:lpstr>
      <vt:lpstr>Representing Data:</vt:lpstr>
      <vt:lpstr>Act 3: Too great a rate of change </vt:lpstr>
      <vt:lpstr>Extension: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Shirtwaist Fire</dc:title>
  <dc:creator>Victoria Birbeck</dc:creator>
  <cp:lastModifiedBy>Victoria Birbeck</cp:lastModifiedBy>
  <cp:revision>38</cp:revision>
  <dcterms:modified xsi:type="dcterms:W3CDTF">2015-03-25T17:02:39Z</dcterms:modified>
</cp:coreProperties>
</file>