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35"/>
  </p:notesMasterIdLst>
  <p:sldIdLst>
    <p:sldId id="256" r:id="rId2"/>
    <p:sldId id="290" r:id="rId3"/>
    <p:sldId id="281" r:id="rId4"/>
    <p:sldId id="282" r:id="rId5"/>
    <p:sldId id="283" r:id="rId6"/>
    <p:sldId id="285" r:id="rId7"/>
    <p:sldId id="286" r:id="rId8"/>
    <p:sldId id="284" r:id="rId9"/>
    <p:sldId id="294" r:id="rId10"/>
    <p:sldId id="287" r:id="rId11"/>
    <p:sldId id="288" r:id="rId12"/>
    <p:sldId id="261" r:id="rId13"/>
    <p:sldId id="260" r:id="rId14"/>
    <p:sldId id="262" r:id="rId15"/>
    <p:sldId id="263" r:id="rId16"/>
    <p:sldId id="264" r:id="rId17"/>
    <p:sldId id="265" r:id="rId18"/>
    <p:sldId id="272" r:id="rId19"/>
    <p:sldId id="273" r:id="rId20"/>
    <p:sldId id="274" r:id="rId21"/>
    <p:sldId id="275" r:id="rId22"/>
    <p:sldId id="266" r:id="rId23"/>
    <p:sldId id="267" r:id="rId24"/>
    <p:sldId id="268" r:id="rId25"/>
    <p:sldId id="269" r:id="rId26"/>
    <p:sldId id="270" r:id="rId27"/>
    <p:sldId id="276" r:id="rId28"/>
    <p:sldId id="277" r:id="rId29"/>
    <p:sldId id="271" r:id="rId30"/>
    <p:sldId id="278" r:id="rId31"/>
    <p:sldId id="279" r:id="rId32"/>
    <p:sldId id="295" r:id="rId33"/>
    <p:sldId id="293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-72" y="-4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52"/>
    </p:cViewPr>
  </p:sorterViewPr>
  <p:notesViewPr>
    <p:cSldViewPr snapToGrid="0">
      <p:cViewPr varScale="1">
        <p:scale>
          <a:sx n="53" d="100"/>
          <a:sy n="53" d="100"/>
        </p:scale>
        <p:origin x="-76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56F94-3025-4318-B404-B8E90E7EAF82}" type="datetimeFigureOut">
              <a:rPr lang="en-GB" smtClean="0"/>
              <a:t>27/05/2017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88673-D7CF-43B6-BBAC-5D26798F752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181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88673-D7CF-43B6-BBAC-5D26798F752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401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500"/>
            </a:lvl1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5/27/2017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Autofit/>
          </a:bodyPr>
          <a:lstStyle>
            <a:lvl1pPr marL="0" indent="0" algn="ctr">
              <a:buNone/>
              <a:defRPr sz="3200" b="1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>
            <a:lvl1pPr>
              <a:defRPr sz="2500" b="1"/>
            </a:lvl1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1pPr>
              <a:defRPr sz="2500" b="1"/>
            </a:lvl1pPr>
            <a:lvl5pPr>
              <a:defRPr/>
            </a:lvl5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Autofit/>
          </a:bodyPr>
          <a:lstStyle>
            <a:lvl1pPr marL="0" indent="0" algn="ctr">
              <a:buNone/>
              <a:defRPr sz="3200" b="1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Tekststijl van het model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dirty="0"/>
              <a:pPr/>
              <a:t>5/27/2017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educatie-en-school.infonu.nl/taal/177559-persoonsvorm-onderwerp-gezegde-hoe-werkt-de-zinsleer.html" TargetMode="External"/><Relationship Id="rId2" Type="http://schemas.openxmlformats.org/officeDocument/2006/relationships/hyperlink" Target="https://onzetaal.nl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00199" y="1157798"/>
            <a:ext cx="8991600" cy="1645920"/>
          </a:xfrm>
        </p:spPr>
        <p:txBody>
          <a:bodyPr/>
          <a:lstStyle/>
          <a:p>
            <a:r>
              <a:rPr lang="nl-BE" dirty="0"/>
              <a:t>De grote zinsleerquiz!</a:t>
            </a:r>
          </a:p>
        </p:txBody>
      </p:sp>
      <p:pic>
        <p:nvPicPr>
          <p:cNvPr id="1026" name="Picture 2" descr="Image result for qui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921" y="2641587"/>
            <a:ext cx="5660159" cy="3997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954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Naamwoordelijk Gezegde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smtClean="0"/>
              <a:t>Geeft een toestand aan.</a:t>
            </a:r>
          </a:p>
          <a:p>
            <a:r>
              <a:rPr lang="nl-BE" dirty="0" smtClean="0"/>
              <a:t>Een of meer werkwoorden + een naamwoord</a:t>
            </a:r>
          </a:p>
          <a:p>
            <a:r>
              <a:rPr lang="nl-BE" dirty="0" smtClean="0"/>
              <a:t>Altijd met een koppelwerkwoord.</a:t>
            </a:r>
          </a:p>
          <a:p>
            <a:r>
              <a:rPr lang="nl-BE" dirty="0" smtClean="0"/>
              <a:t>Voorbeelden:</a:t>
            </a:r>
          </a:p>
          <a:p>
            <a:pPr lvl="1"/>
            <a:r>
              <a:rPr lang="nl-BE" dirty="0" smtClean="0"/>
              <a:t>Tomas </a:t>
            </a:r>
            <a:r>
              <a:rPr lang="nl-BE" u="sng" dirty="0" smtClean="0"/>
              <a:t>is timmerman</a:t>
            </a:r>
            <a:r>
              <a:rPr lang="en-GB" dirty="0" smtClean="0"/>
              <a:t>.</a:t>
            </a:r>
          </a:p>
          <a:p>
            <a:pPr lvl="1"/>
            <a:r>
              <a:rPr lang="nl-BE" dirty="0" smtClean="0"/>
              <a:t>Alles </a:t>
            </a:r>
            <a:r>
              <a:rPr lang="nl-BE" u="sng" dirty="0" smtClean="0"/>
              <a:t>bleek fout</a:t>
            </a:r>
            <a:r>
              <a:rPr lang="nl-BE" dirty="0" smtClean="0"/>
              <a:t>.</a:t>
            </a:r>
          </a:p>
          <a:p>
            <a:pPr lvl="1"/>
            <a:r>
              <a:rPr lang="nl-BE" dirty="0" smtClean="0"/>
              <a:t>Mijn vriend </a:t>
            </a:r>
            <a:r>
              <a:rPr lang="nl-BE" u="sng" dirty="0" smtClean="0"/>
              <a:t>wil leraar worden</a:t>
            </a:r>
            <a:r>
              <a:rPr lang="nl-BE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593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Werkwoordelijk gezegde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dirty="0" smtClean="0"/>
              <a:t>Alle werkwoorden in de zin</a:t>
            </a:r>
          </a:p>
          <a:p>
            <a:r>
              <a:rPr lang="nl-BE" dirty="0" smtClean="0"/>
              <a:t>Geeft een actie aan.</a:t>
            </a:r>
          </a:p>
          <a:p>
            <a:r>
              <a:rPr lang="nl-BE" dirty="0" smtClean="0"/>
              <a:t>Ook werkwoordelijke uitdrukkingen maken deel uit van het werkwoordelijk gezegde.</a:t>
            </a:r>
          </a:p>
          <a:p>
            <a:r>
              <a:rPr lang="nl-BE" dirty="0" smtClean="0"/>
              <a:t>Voorbeelden:</a:t>
            </a:r>
          </a:p>
          <a:p>
            <a:pPr lvl="1"/>
            <a:r>
              <a:rPr lang="nl-BE" dirty="0" smtClean="0"/>
              <a:t>Jan </a:t>
            </a:r>
            <a:r>
              <a:rPr lang="nl-BE" u="sng" dirty="0" smtClean="0"/>
              <a:t>kijkt</a:t>
            </a:r>
            <a:r>
              <a:rPr lang="nl-BE" dirty="0" smtClean="0"/>
              <a:t> naar buiten.</a:t>
            </a:r>
          </a:p>
          <a:p>
            <a:pPr lvl="1"/>
            <a:r>
              <a:rPr lang="nl-BE" dirty="0" smtClean="0"/>
              <a:t>Samson </a:t>
            </a:r>
            <a:r>
              <a:rPr lang="nl-BE" u="sng" dirty="0" smtClean="0"/>
              <a:t>had</a:t>
            </a:r>
            <a:r>
              <a:rPr lang="nl-BE" dirty="0" smtClean="0"/>
              <a:t> naar buiten </a:t>
            </a:r>
            <a:r>
              <a:rPr lang="nl-BE" u="sng" dirty="0" smtClean="0"/>
              <a:t>kunnen gaan</a:t>
            </a:r>
            <a:r>
              <a:rPr lang="nl-BE" dirty="0" smtClean="0"/>
              <a:t>.</a:t>
            </a:r>
          </a:p>
          <a:p>
            <a:pPr lvl="1"/>
            <a:r>
              <a:rPr lang="nl-BE" dirty="0" smtClean="0"/>
              <a:t>Sam </a:t>
            </a:r>
            <a:r>
              <a:rPr lang="nl-BE" u="sng" dirty="0" smtClean="0"/>
              <a:t>gaf de pijp aan Maarten</a:t>
            </a:r>
            <a:r>
              <a:rPr lang="nl-BE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341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Benoem het onderstreepte zinsdeel</a:t>
            </a: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743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A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dirty="0"/>
              <a:t>Onderwerp	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dirty="0"/>
              <a:t>Lijdend voorwerp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B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Bij het graf van haar broer doet </a:t>
            </a:r>
            <a:r>
              <a:rPr lang="nl-BE" b="1" u="sng" dirty="0"/>
              <a:t>Juul</a:t>
            </a:r>
            <a:r>
              <a:rPr lang="nl-BE" dirty="0"/>
              <a:t> een schokkende ontdekking. </a:t>
            </a:r>
          </a:p>
        </p:txBody>
      </p:sp>
    </p:spTree>
    <p:extLst>
      <p:ext uri="{BB962C8B-B14F-4D97-AF65-F5344CB8AC3E}">
        <p14:creationId xmlns:p14="http://schemas.microsoft.com/office/powerpoint/2010/main" val="241034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A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dirty="0"/>
              <a:t>Voltooid deelwoord	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dirty="0"/>
              <a:t>Infinitief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B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In de aarde is DOEN + DENKEN = WAARHEID </a:t>
            </a:r>
            <a:r>
              <a:rPr lang="nl-BE" b="1" u="sng" dirty="0"/>
              <a:t>gekerfd</a:t>
            </a:r>
            <a:r>
              <a:rPr lang="nl-B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366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A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dirty="0"/>
              <a:t>Meewerkend voorwerp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>
          <a:xfrm>
            <a:off x="6565895" y="3143250"/>
            <a:ext cx="4253484" cy="2596776"/>
          </a:xfrm>
        </p:spPr>
        <p:txBody>
          <a:bodyPr/>
          <a:lstStyle/>
          <a:p>
            <a:pPr marL="0" indent="0" algn="ctr">
              <a:buNone/>
            </a:pPr>
            <a:r>
              <a:rPr lang="nl-BE" dirty="0"/>
              <a:t>Lijdend voorwerp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B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Dan vindt Juul </a:t>
            </a:r>
            <a:r>
              <a:rPr lang="nl-BE" b="1" u="sng" dirty="0"/>
              <a:t>een witte enveloppe</a:t>
            </a:r>
            <a:r>
              <a:rPr lang="nl-B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599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A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dirty="0"/>
              <a:t>Meewerkend voorwerp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>
          <a:xfrm>
            <a:off x="6565895" y="3143250"/>
            <a:ext cx="4253484" cy="2596776"/>
          </a:xfrm>
        </p:spPr>
        <p:txBody>
          <a:bodyPr/>
          <a:lstStyle/>
          <a:p>
            <a:pPr marL="0" indent="0" algn="ctr">
              <a:buNone/>
            </a:pPr>
            <a:r>
              <a:rPr lang="nl-BE" dirty="0"/>
              <a:t>Lijdend voorwerp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B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Maar Wie bezorgde </a:t>
            </a:r>
            <a:r>
              <a:rPr lang="nl-BE" b="1" u="sng" dirty="0"/>
              <a:t>haar</a:t>
            </a:r>
            <a:r>
              <a:rPr lang="nl-BE" dirty="0"/>
              <a:t> die </a:t>
            </a:r>
            <a:r>
              <a:rPr lang="nl-BE" dirty="0" err="1"/>
              <a:t>enveloppE</a:t>
            </a:r>
            <a:r>
              <a:rPr lang="nl-BE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91533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A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dirty="0"/>
              <a:t>Hoofdwerkwoord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>
          <a:xfrm>
            <a:off x="6565895" y="3143250"/>
            <a:ext cx="4253484" cy="2596776"/>
          </a:xfrm>
        </p:spPr>
        <p:txBody>
          <a:bodyPr/>
          <a:lstStyle/>
          <a:p>
            <a:pPr marL="0" indent="0" algn="ctr">
              <a:buNone/>
            </a:pPr>
            <a:r>
              <a:rPr lang="nl-BE" dirty="0"/>
              <a:t>Hulpwerkwoord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B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Juul </a:t>
            </a:r>
            <a:r>
              <a:rPr lang="nl-BE" b="1" u="sng" dirty="0"/>
              <a:t>wil</a:t>
            </a:r>
            <a:r>
              <a:rPr lang="nl-BE" dirty="0"/>
              <a:t> de opdracht van de witte enveloppe uit te voeren. </a:t>
            </a:r>
          </a:p>
        </p:txBody>
      </p:sp>
    </p:spTree>
    <p:extLst>
      <p:ext uri="{BB962C8B-B14F-4D97-AF65-F5344CB8AC3E}">
        <p14:creationId xmlns:p14="http://schemas.microsoft.com/office/powerpoint/2010/main" val="75448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A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dirty="0"/>
              <a:t>Meewerkend voorwerp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>
          <a:xfrm>
            <a:off x="6565895" y="3143250"/>
            <a:ext cx="4253484" cy="2596776"/>
          </a:xfrm>
        </p:spPr>
        <p:txBody>
          <a:bodyPr/>
          <a:lstStyle/>
          <a:p>
            <a:pPr marL="0" indent="0" algn="ctr">
              <a:buNone/>
            </a:pPr>
            <a:r>
              <a:rPr lang="nl-BE" dirty="0"/>
              <a:t>Lijdend voorwerp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B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Ze doet het </a:t>
            </a:r>
            <a:r>
              <a:rPr lang="nl-BE" b="1" u="sng" dirty="0"/>
              <a:t>voor haar broer</a:t>
            </a:r>
            <a:r>
              <a:rPr lang="nl-B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4767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A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dirty="0"/>
              <a:t>Naamwoordelijk deel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>
          <a:xfrm>
            <a:off x="6565895" y="3143250"/>
            <a:ext cx="4253484" cy="2596776"/>
          </a:xfrm>
        </p:spPr>
        <p:txBody>
          <a:bodyPr/>
          <a:lstStyle/>
          <a:p>
            <a:pPr marL="0" indent="0" algn="ctr">
              <a:buNone/>
            </a:pPr>
            <a:r>
              <a:rPr lang="nl-BE" dirty="0"/>
              <a:t>Lijdend voorwerp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B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Milan was </a:t>
            </a:r>
            <a:r>
              <a:rPr lang="nl-BE" b="1" u="sng" dirty="0"/>
              <a:t>een goeie jongen</a:t>
            </a:r>
            <a:r>
              <a:rPr lang="nl-B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044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Theorie</a:t>
            </a:r>
            <a:endParaRPr lang="nl-BE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0617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A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dirty="0"/>
              <a:t>ADPV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>
          <a:xfrm>
            <a:off x="6565895" y="3143250"/>
            <a:ext cx="4253484" cy="2596776"/>
          </a:xfrm>
        </p:spPr>
        <p:txBody>
          <a:bodyPr/>
          <a:lstStyle/>
          <a:p>
            <a:pPr marL="0" indent="0" algn="ctr">
              <a:buNone/>
            </a:pPr>
            <a:r>
              <a:rPr lang="nl-BE" dirty="0"/>
              <a:t>Wederkerend voornaamwoord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B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Haar uitdager voelt </a:t>
            </a:r>
            <a:r>
              <a:rPr lang="nl-BE" b="1" u="sng" dirty="0"/>
              <a:t>zich</a:t>
            </a:r>
            <a:r>
              <a:rPr lang="nl-BE" dirty="0"/>
              <a:t> bedrogen na de eerste </a:t>
            </a:r>
            <a:r>
              <a:rPr lang="nl-BE" dirty="0" err="1"/>
              <a:t>dare</a:t>
            </a:r>
            <a:r>
              <a:rPr lang="nl-B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7356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A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dirty="0"/>
              <a:t>Naamwoordelijk deel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>
          <a:xfrm>
            <a:off x="6565895" y="3143250"/>
            <a:ext cx="4253484" cy="2596776"/>
          </a:xfrm>
        </p:spPr>
        <p:txBody>
          <a:bodyPr/>
          <a:lstStyle/>
          <a:p>
            <a:pPr marL="0" indent="0" algn="ctr">
              <a:buNone/>
            </a:pPr>
            <a:r>
              <a:rPr lang="nl-BE" dirty="0"/>
              <a:t>Werkwoordelijke uitdrukking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B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Hij blijkt dan ook </a:t>
            </a:r>
            <a:r>
              <a:rPr lang="nl-BE" b="1" u="sng" dirty="0"/>
              <a:t>geen katje om zonder handschoenen aan te pakken</a:t>
            </a:r>
            <a:r>
              <a:rPr lang="nl-B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34677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A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dirty="0"/>
              <a:t>Wederkerend voornaamwoord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>
          <a:xfrm>
            <a:off x="6565895" y="3143250"/>
            <a:ext cx="4253484" cy="2596776"/>
          </a:xfrm>
        </p:spPr>
        <p:txBody>
          <a:bodyPr/>
          <a:lstStyle/>
          <a:p>
            <a:pPr marL="0" indent="0" algn="ctr">
              <a:buNone/>
            </a:pPr>
            <a:r>
              <a:rPr lang="nl-BE" dirty="0"/>
              <a:t>ADPV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B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De </a:t>
            </a:r>
            <a:r>
              <a:rPr lang="nl-BE" dirty="0" err="1"/>
              <a:t>dares</a:t>
            </a:r>
            <a:r>
              <a:rPr lang="nl-BE" dirty="0"/>
              <a:t> volgen zich in een moordtempo </a:t>
            </a:r>
            <a:r>
              <a:rPr lang="nl-BE" b="1" u="sng" dirty="0"/>
              <a:t>op</a:t>
            </a:r>
            <a:r>
              <a:rPr lang="nl-B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1814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WWG OF NWG?</a:t>
            </a: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318196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A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dirty="0"/>
              <a:t>WWG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>
          <a:xfrm>
            <a:off x="6565895" y="3143250"/>
            <a:ext cx="4253484" cy="2596776"/>
          </a:xfrm>
        </p:spPr>
        <p:txBody>
          <a:bodyPr/>
          <a:lstStyle/>
          <a:p>
            <a:pPr marL="0" indent="0" algn="ctr">
              <a:buNone/>
            </a:pPr>
            <a:r>
              <a:rPr lang="nl-BE" dirty="0"/>
              <a:t>NWG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B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Ze moet alle </a:t>
            </a:r>
            <a:r>
              <a:rPr lang="nl-BE" dirty="0" err="1"/>
              <a:t>dares</a:t>
            </a:r>
            <a:r>
              <a:rPr lang="nl-BE" dirty="0"/>
              <a:t> uitvoeren. </a:t>
            </a:r>
          </a:p>
        </p:txBody>
      </p:sp>
    </p:spTree>
    <p:extLst>
      <p:ext uri="{BB962C8B-B14F-4D97-AF65-F5344CB8AC3E}">
        <p14:creationId xmlns:p14="http://schemas.microsoft.com/office/powerpoint/2010/main" val="94070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A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dirty="0"/>
              <a:t>WWG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>
          <a:xfrm>
            <a:off x="6565895" y="3143250"/>
            <a:ext cx="4253484" cy="2596776"/>
          </a:xfrm>
        </p:spPr>
        <p:txBody>
          <a:bodyPr/>
          <a:lstStyle/>
          <a:p>
            <a:pPr marL="0" indent="0" algn="ctr">
              <a:buNone/>
            </a:pPr>
            <a:r>
              <a:rPr lang="nl-BE" dirty="0"/>
              <a:t>NWG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B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Enkel zo kan ze de waarheid achterhalen.</a:t>
            </a:r>
          </a:p>
        </p:txBody>
      </p:sp>
    </p:spTree>
    <p:extLst>
      <p:ext uri="{BB962C8B-B14F-4D97-AF65-F5344CB8AC3E}">
        <p14:creationId xmlns:p14="http://schemas.microsoft.com/office/powerpoint/2010/main" val="138979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A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dirty="0"/>
              <a:t>WWG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>
          <a:xfrm>
            <a:off x="6565895" y="3143250"/>
            <a:ext cx="4253484" cy="2596776"/>
          </a:xfrm>
        </p:spPr>
        <p:txBody>
          <a:bodyPr/>
          <a:lstStyle/>
          <a:p>
            <a:pPr marL="0" indent="0" algn="ctr">
              <a:buNone/>
            </a:pPr>
            <a:r>
              <a:rPr lang="nl-BE" dirty="0"/>
              <a:t>NWG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B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De waarheid over wat er met haar broer is gebeurd. </a:t>
            </a:r>
          </a:p>
        </p:txBody>
      </p:sp>
    </p:spTree>
    <p:extLst>
      <p:ext uri="{BB962C8B-B14F-4D97-AF65-F5344CB8AC3E}">
        <p14:creationId xmlns:p14="http://schemas.microsoft.com/office/powerpoint/2010/main" val="423454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A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dirty="0"/>
              <a:t>NWG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>
          <a:xfrm>
            <a:off x="6565895" y="3143250"/>
            <a:ext cx="4253484" cy="2596776"/>
          </a:xfrm>
        </p:spPr>
        <p:txBody>
          <a:bodyPr/>
          <a:lstStyle/>
          <a:p>
            <a:pPr marL="0" indent="0" algn="ctr">
              <a:buNone/>
            </a:pPr>
            <a:r>
              <a:rPr lang="nl-BE" dirty="0"/>
              <a:t>WWG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B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Milans dood schijnt in scène gezet te zijn. </a:t>
            </a:r>
          </a:p>
        </p:txBody>
      </p:sp>
    </p:spTree>
    <p:extLst>
      <p:ext uri="{BB962C8B-B14F-4D97-AF65-F5344CB8AC3E}">
        <p14:creationId xmlns:p14="http://schemas.microsoft.com/office/powerpoint/2010/main" val="409273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A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dirty="0"/>
              <a:t>NWG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>
          <a:xfrm>
            <a:off x="6565895" y="3143250"/>
            <a:ext cx="4253484" cy="2596776"/>
          </a:xfrm>
        </p:spPr>
        <p:txBody>
          <a:bodyPr/>
          <a:lstStyle/>
          <a:p>
            <a:pPr marL="0" indent="0" algn="ctr">
              <a:buNone/>
            </a:pPr>
            <a:r>
              <a:rPr lang="nl-BE" dirty="0"/>
              <a:t>WWG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B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Samen met Fleur blijft Juul de </a:t>
            </a:r>
            <a:r>
              <a:rPr lang="nl-BE" dirty="0" err="1"/>
              <a:t>dares</a:t>
            </a:r>
            <a:r>
              <a:rPr lang="nl-BE" dirty="0"/>
              <a:t> aangaan.</a:t>
            </a:r>
          </a:p>
        </p:txBody>
      </p:sp>
    </p:spTree>
    <p:extLst>
      <p:ext uri="{BB962C8B-B14F-4D97-AF65-F5344CB8AC3E}">
        <p14:creationId xmlns:p14="http://schemas.microsoft.com/office/powerpoint/2010/main" val="64331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A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dirty="0"/>
              <a:t>NWG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>
          <a:xfrm>
            <a:off x="6565895" y="3143250"/>
            <a:ext cx="4253484" cy="2596776"/>
          </a:xfrm>
        </p:spPr>
        <p:txBody>
          <a:bodyPr/>
          <a:lstStyle/>
          <a:p>
            <a:pPr marL="0" indent="0" algn="ctr">
              <a:buNone/>
            </a:pPr>
            <a:r>
              <a:rPr lang="nl-BE" dirty="0"/>
              <a:t>WWG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B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Juul zit klem in een obscuur spel.</a:t>
            </a:r>
          </a:p>
        </p:txBody>
      </p:sp>
    </p:spTree>
    <p:extLst>
      <p:ext uri="{BB962C8B-B14F-4D97-AF65-F5344CB8AC3E}">
        <p14:creationId xmlns:p14="http://schemas.microsoft.com/office/powerpoint/2010/main" val="277608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Onderwerp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Degene of datgene wat iets doet of is</a:t>
            </a:r>
          </a:p>
          <a:p>
            <a:r>
              <a:rPr lang="nl-BE" dirty="0" smtClean="0"/>
              <a:t>Wie of wat doet of is iets?</a:t>
            </a:r>
          </a:p>
          <a:p>
            <a:r>
              <a:rPr lang="nl-BE" dirty="0" smtClean="0"/>
              <a:t>Voorbeelden:</a:t>
            </a:r>
          </a:p>
          <a:p>
            <a:pPr lvl="1"/>
            <a:r>
              <a:rPr lang="nl-BE" u="sng" dirty="0" smtClean="0"/>
              <a:t>Sam</a:t>
            </a:r>
            <a:r>
              <a:rPr lang="nl-BE" dirty="0" smtClean="0"/>
              <a:t> speelt verstoppertje.</a:t>
            </a:r>
          </a:p>
          <a:p>
            <a:pPr marL="457200" lvl="2" indent="0">
              <a:buNone/>
            </a:pPr>
            <a:r>
              <a:rPr lang="nl-BE" dirty="0" smtClean="0">
                <a:sym typeface="Wingdings" panose="05000000000000000000" pitchFamily="2" charset="2"/>
              </a:rPr>
              <a:t> Wie speelt verstoppertje? Sam.</a:t>
            </a:r>
            <a:endParaRPr lang="nl-BE" dirty="0" smtClean="0"/>
          </a:p>
          <a:p>
            <a:pPr lvl="1"/>
            <a:r>
              <a:rPr lang="nl-BE" dirty="0" smtClean="0"/>
              <a:t>Het probleem zijn </a:t>
            </a:r>
            <a:r>
              <a:rPr lang="nl-BE" u="sng" dirty="0" smtClean="0"/>
              <a:t>de hoge kosten</a:t>
            </a:r>
            <a:r>
              <a:rPr lang="nl-BE" dirty="0" smtClean="0"/>
              <a:t>.</a:t>
            </a:r>
          </a:p>
          <a:p>
            <a:pPr marL="457200" lvl="2" indent="0">
              <a:buNone/>
            </a:pPr>
            <a:r>
              <a:rPr lang="nl-BE" dirty="0" smtClean="0">
                <a:sym typeface="Wingdings" panose="05000000000000000000" pitchFamily="2" charset="2"/>
              </a:rPr>
              <a:t> Wat is het probleem? De hoge kosten.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28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A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dirty="0"/>
              <a:t>NWG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>
          <a:xfrm>
            <a:off x="6565895" y="3143250"/>
            <a:ext cx="4253484" cy="2596776"/>
          </a:xfrm>
        </p:spPr>
        <p:txBody>
          <a:bodyPr/>
          <a:lstStyle/>
          <a:p>
            <a:pPr marL="0" indent="0" algn="ctr">
              <a:buNone/>
            </a:pPr>
            <a:r>
              <a:rPr lang="nl-BE" dirty="0"/>
              <a:t>WWG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B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Lukt het haar de waarheid te achterhalen? </a:t>
            </a:r>
          </a:p>
        </p:txBody>
      </p:sp>
    </p:spTree>
    <p:extLst>
      <p:ext uri="{BB962C8B-B14F-4D97-AF65-F5344CB8AC3E}">
        <p14:creationId xmlns:p14="http://schemas.microsoft.com/office/powerpoint/2010/main" val="421316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A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dirty="0"/>
              <a:t>NWG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>
          <a:xfrm>
            <a:off x="6565895" y="3143250"/>
            <a:ext cx="4253484" cy="2596776"/>
          </a:xfrm>
        </p:spPr>
        <p:txBody>
          <a:bodyPr/>
          <a:lstStyle/>
          <a:p>
            <a:pPr marL="0" indent="0" algn="ctr">
              <a:buNone/>
            </a:pPr>
            <a:r>
              <a:rPr lang="nl-BE" dirty="0"/>
              <a:t>WWG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BE" dirty="0"/>
              <a:t>B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Of wordt Juul, net als Milan, het slachtoffer van hun uitdager? </a:t>
            </a:r>
          </a:p>
        </p:txBody>
      </p:sp>
    </p:spTree>
    <p:extLst>
      <p:ext uri="{BB962C8B-B14F-4D97-AF65-F5344CB8AC3E}">
        <p14:creationId xmlns:p14="http://schemas.microsoft.com/office/powerpoint/2010/main" val="39209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00200" y="2606040"/>
            <a:ext cx="8991600" cy="1645920"/>
          </a:xfrm>
        </p:spPr>
        <p:txBody>
          <a:bodyPr/>
          <a:lstStyle/>
          <a:p>
            <a:r>
              <a:rPr lang="nl-BE" dirty="0" smtClean="0"/>
              <a:t>EINDE!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238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Bronnen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hlinkClick r:id="rId2"/>
              </a:rPr>
              <a:t>https://onzetaal.nl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educatie-en-school.infonu.nl/taal/177559-persoonsvorm-onderwerp-gezegde-hoe-werkt-de-zinsleer.html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2821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Lijdend Voorwerp</a:t>
            </a:r>
            <a:br>
              <a:rPr lang="nl-BE" dirty="0" smtClean="0"/>
            </a:br>
            <a:r>
              <a:rPr lang="nl-BE" dirty="0" smtClean="0"/>
              <a:t>(Direct object)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Degene of datgene wat iets direct ondergaat</a:t>
            </a:r>
          </a:p>
          <a:p>
            <a:r>
              <a:rPr lang="nl-BE" dirty="0" smtClean="0"/>
              <a:t>Wie of wat + gezegde + onderwerp?</a:t>
            </a:r>
          </a:p>
          <a:p>
            <a:r>
              <a:rPr lang="nl-BE" dirty="0" smtClean="0"/>
              <a:t>Voorbeelden:</a:t>
            </a:r>
          </a:p>
          <a:p>
            <a:pPr lvl="1"/>
            <a:r>
              <a:rPr lang="nl-BE" dirty="0" smtClean="0"/>
              <a:t>Onder de douche zong hij vanochtend </a:t>
            </a:r>
            <a:r>
              <a:rPr lang="nl-BE" i="1" dirty="0" smtClean="0"/>
              <a:t>Do I </a:t>
            </a:r>
            <a:r>
              <a:rPr lang="nl-BE" i="1" dirty="0" err="1" smtClean="0"/>
              <a:t>Wanna</a:t>
            </a:r>
            <a:r>
              <a:rPr lang="nl-BE" i="1" dirty="0" smtClean="0"/>
              <a:t> </a:t>
            </a:r>
            <a:r>
              <a:rPr lang="nl-BE" i="1" dirty="0" err="1" smtClean="0"/>
              <a:t>Know</a:t>
            </a:r>
            <a:r>
              <a:rPr lang="nl-BE" dirty="0" smtClean="0"/>
              <a:t>.</a:t>
            </a:r>
          </a:p>
          <a:p>
            <a:pPr marL="457200" lvl="2" indent="0">
              <a:buNone/>
            </a:pPr>
            <a:r>
              <a:rPr lang="nl-BE" dirty="0" smtClean="0">
                <a:sym typeface="Wingdings" panose="05000000000000000000" pitchFamily="2" charset="2"/>
              </a:rPr>
              <a:t> Wat zong hij vanochtend? </a:t>
            </a:r>
            <a:r>
              <a:rPr lang="nl-BE" i="1" dirty="0" smtClean="0">
                <a:sym typeface="Wingdings" panose="05000000000000000000" pitchFamily="2" charset="2"/>
              </a:rPr>
              <a:t>Do I </a:t>
            </a:r>
            <a:r>
              <a:rPr lang="nl-BE" i="1" dirty="0" err="1" smtClean="0">
                <a:sym typeface="Wingdings" panose="05000000000000000000" pitchFamily="2" charset="2"/>
              </a:rPr>
              <a:t>Wanna</a:t>
            </a:r>
            <a:r>
              <a:rPr lang="nl-BE" i="1" dirty="0" smtClean="0">
                <a:sym typeface="Wingdings" panose="05000000000000000000" pitchFamily="2" charset="2"/>
              </a:rPr>
              <a:t> </a:t>
            </a:r>
            <a:r>
              <a:rPr lang="nl-BE" i="1" dirty="0" err="1" smtClean="0">
                <a:sym typeface="Wingdings" panose="05000000000000000000" pitchFamily="2" charset="2"/>
              </a:rPr>
              <a:t>Know</a:t>
            </a:r>
            <a:r>
              <a:rPr lang="nl-BE" dirty="0" smtClean="0">
                <a:sym typeface="Wingdings" panose="05000000000000000000" pitchFamily="2" charset="2"/>
              </a:rPr>
              <a:t>.</a:t>
            </a:r>
            <a:endParaRPr lang="nl-BE" dirty="0"/>
          </a:p>
          <a:p>
            <a:pPr lvl="1"/>
            <a:r>
              <a:rPr lang="nl-BE" dirty="0"/>
              <a:t>Bel jij hem even</a:t>
            </a:r>
            <a:r>
              <a:rPr lang="nl-BE" dirty="0" smtClean="0"/>
              <a:t>?</a:t>
            </a:r>
          </a:p>
          <a:p>
            <a:pPr marL="457200" lvl="2" indent="0">
              <a:buNone/>
            </a:pPr>
            <a:r>
              <a:rPr lang="nl-BE" dirty="0" smtClean="0">
                <a:sym typeface="Wingdings" panose="05000000000000000000" pitchFamily="2" charset="2"/>
              </a:rPr>
              <a:t> Wie bel je? Hem.</a:t>
            </a:r>
            <a:endParaRPr lang="nl-BE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73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Meewerkend Voorwerp</a:t>
            </a:r>
            <a:br>
              <a:rPr lang="nl-BE" dirty="0" smtClean="0"/>
            </a:br>
            <a:r>
              <a:rPr lang="nl-BE" dirty="0" smtClean="0"/>
              <a:t>(Indirect object)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BE" dirty="0" smtClean="0"/>
              <a:t>Degene die iets ontvangt of verneemt</a:t>
            </a:r>
          </a:p>
          <a:p>
            <a:r>
              <a:rPr lang="nl-BE" dirty="0" smtClean="0"/>
              <a:t>Aan / Voor wie + gezegde + lijdend voorwerp + onderwerp?</a:t>
            </a:r>
          </a:p>
          <a:p>
            <a:r>
              <a:rPr lang="nl-BE" dirty="0" smtClean="0"/>
              <a:t>Voorbeelden:</a:t>
            </a:r>
          </a:p>
          <a:p>
            <a:pPr lvl="1"/>
            <a:r>
              <a:rPr lang="nl-BE" dirty="0" smtClean="0"/>
              <a:t>Julia en Kim gaven een cadeautje aan hun moeder.</a:t>
            </a:r>
          </a:p>
          <a:p>
            <a:pPr marL="457200" lvl="2" indent="0">
              <a:buNone/>
            </a:pPr>
            <a:r>
              <a:rPr lang="nl-BE" dirty="0" smtClean="0">
                <a:sym typeface="Wingdings" panose="05000000000000000000" pitchFamily="2" charset="2"/>
              </a:rPr>
              <a:t></a:t>
            </a:r>
            <a:r>
              <a:rPr lang="nl-BE" dirty="0" smtClean="0"/>
              <a:t> </a:t>
            </a:r>
            <a:r>
              <a:rPr lang="nl-BE" dirty="0" smtClean="0">
                <a:sym typeface="Wingdings" panose="05000000000000000000" pitchFamily="2" charset="2"/>
              </a:rPr>
              <a:t>Aan wie gaven Julia en Kim een cadeautje? Aan hun moeder.</a:t>
            </a:r>
            <a:endParaRPr lang="nl-BE" dirty="0"/>
          </a:p>
          <a:p>
            <a:pPr lvl="1"/>
            <a:r>
              <a:rPr lang="nl-BE" dirty="0"/>
              <a:t>Mijn vriend geeft de poes en de hond </a:t>
            </a:r>
            <a:r>
              <a:rPr lang="nl-BE" dirty="0" smtClean="0"/>
              <a:t>het </a:t>
            </a:r>
            <a:r>
              <a:rPr lang="nl-BE" dirty="0"/>
              <a:t>eten</a:t>
            </a:r>
            <a:r>
              <a:rPr lang="nl-BE" dirty="0" smtClean="0"/>
              <a:t>.</a:t>
            </a:r>
            <a:endParaRPr lang="nl-BE" dirty="0">
              <a:sym typeface="Wingdings" panose="05000000000000000000" pitchFamily="2" charset="2"/>
            </a:endParaRPr>
          </a:p>
          <a:p>
            <a:pPr marL="457200" lvl="2" indent="0">
              <a:buNone/>
            </a:pPr>
            <a:r>
              <a:rPr lang="nl-BE" dirty="0" smtClean="0">
                <a:sym typeface="Wingdings" panose="05000000000000000000" pitchFamily="2" charset="2"/>
              </a:rPr>
              <a:t> (Aan) wie geeft mijn vriend het eten? (Aan) de poes en de hond.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1399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Wederkerend voornaamwoord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Verwijst altijd naar het onderwerp</a:t>
            </a:r>
          </a:p>
          <a:p>
            <a:r>
              <a:rPr lang="nl-BE" dirty="0" smtClean="0"/>
              <a:t>Voorbeelden:</a:t>
            </a:r>
          </a:p>
          <a:p>
            <a:pPr lvl="1"/>
            <a:r>
              <a:rPr lang="nl-BE" dirty="0" smtClean="0"/>
              <a:t>Bij het schillen van de aardappels heb ik me gesneden.</a:t>
            </a:r>
          </a:p>
          <a:p>
            <a:pPr lvl="1"/>
            <a:r>
              <a:rPr lang="nl-BE" dirty="0" smtClean="0"/>
              <a:t>Jan vroeg Karel of die zichzelf herkende op de politiefoto’s.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80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afscheidbaar </a:t>
            </a:r>
            <a:r>
              <a:rPr lang="nl-BE" dirty="0" smtClean="0"/>
              <a:t>deel</a:t>
            </a:r>
            <a:br>
              <a:rPr lang="nl-BE" dirty="0" smtClean="0"/>
            </a:br>
            <a:r>
              <a:rPr lang="nl-BE" dirty="0" smtClean="0"/>
              <a:t>van </a:t>
            </a:r>
            <a:r>
              <a:rPr lang="nl-BE" dirty="0"/>
              <a:t>de persoonsvorm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Komt enkel voor bij een scheidbaar werkwoord</a:t>
            </a:r>
          </a:p>
          <a:p>
            <a:r>
              <a:rPr lang="nl-BE" dirty="0" smtClean="0"/>
              <a:t>Voorbeelden:</a:t>
            </a:r>
          </a:p>
          <a:p>
            <a:pPr lvl="1"/>
            <a:r>
              <a:rPr lang="nl-BE" dirty="0" smtClean="0"/>
              <a:t>Tijdens de match wachtten veel supporters angstig </a:t>
            </a:r>
            <a:r>
              <a:rPr lang="nl-BE" u="sng" dirty="0" smtClean="0"/>
              <a:t>af</a:t>
            </a:r>
            <a:r>
              <a:rPr lang="nl-BE" dirty="0" smtClean="0"/>
              <a:t>.</a:t>
            </a:r>
          </a:p>
          <a:p>
            <a:pPr marL="457200" lvl="2" indent="0">
              <a:buNone/>
            </a:pPr>
            <a:r>
              <a:rPr lang="nl-BE" dirty="0" smtClean="0">
                <a:sym typeface="Wingdings" panose="05000000000000000000" pitchFamily="2" charset="2"/>
              </a:rPr>
              <a:t> infinitief: afwachten</a:t>
            </a: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27543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werkwoord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Hoofdwerkwoord</a:t>
            </a:r>
          </a:p>
          <a:p>
            <a:pPr lvl="1"/>
            <a:r>
              <a:rPr lang="nl-BE" dirty="0" smtClean="0"/>
              <a:t>Vervoegd / infinitief</a:t>
            </a:r>
          </a:p>
          <a:p>
            <a:r>
              <a:rPr lang="nl-BE" dirty="0" smtClean="0"/>
              <a:t>Hulpwerkwoord</a:t>
            </a:r>
          </a:p>
          <a:p>
            <a:pPr lvl="1"/>
            <a:r>
              <a:rPr lang="nl-BE" dirty="0" smtClean="0"/>
              <a:t>Helpt het hoofdwerkwoord</a:t>
            </a:r>
          </a:p>
          <a:p>
            <a:r>
              <a:rPr lang="nl-BE" dirty="0" smtClean="0"/>
              <a:t>Voorbeelden:</a:t>
            </a:r>
          </a:p>
          <a:p>
            <a:pPr lvl="1"/>
            <a:r>
              <a:rPr lang="nl-BE" dirty="0" smtClean="0"/>
              <a:t>Heb jij de nieuwste Harry Potter al gelezen?</a:t>
            </a:r>
          </a:p>
          <a:p>
            <a:pPr marL="457200" lvl="2" indent="0">
              <a:buNone/>
            </a:pPr>
            <a:r>
              <a:rPr lang="nl-BE" dirty="0" smtClean="0">
                <a:sym typeface="Wingdings" panose="05000000000000000000" pitchFamily="2" charset="2"/>
              </a:rPr>
              <a:t> </a:t>
            </a:r>
            <a:r>
              <a:rPr lang="nl-BE" u="sng" dirty="0" smtClean="0">
                <a:sym typeface="Wingdings" panose="05000000000000000000" pitchFamily="2" charset="2"/>
              </a:rPr>
              <a:t>heb</a:t>
            </a:r>
            <a:r>
              <a:rPr lang="nl-BE" dirty="0" smtClean="0">
                <a:sym typeface="Wingdings" panose="05000000000000000000" pitchFamily="2" charset="2"/>
              </a:rPr>
              <a:t>: hulpwerkwoord; </a:t>
            </a:r>
            <a:r>
              <a:rPr lang="nl-BE" u="sng" dirty="0" smtClean="0">
                <a:sym typeface="Wingdings" panose="05000000000000000000" pitchFamily="2" charset="2"/>
              </a:rPr>
              <a:t>gelezen</a:t>
            </a:r>
            <a:r>
              <a:rPr lang="nl-BE" dirty="0" smtClean="0">
                <a:sym typeface="Wingdings" panose="05000000000000000000" pitchFamily="2" charset="2"/>
              </a:rPr>
              <a:t>: hoofdwerkwoord</a:t>
            </a: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3096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werkwoord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Werkwoordelijke uitdrukking</a:t>
            </a:r>
          </a:p>
          <a:p>
            <a:pPr lvl="1"/>
            <a:r>
              <a:rPr lang="nl-BE" dirty="0" smtClean="0"/>
              <a:t>Een vaste combinatie van een werkwoord met een of meerdere andere woorden.</a:t>
            </a:r>
          </a:p>
          <a:p>
            <a:pPr lvl="1"/>
            <a:r>
              <a:rPr lang="nl-BE" dirty="0" smtClean="0"/>
              <a:t>Kan enkel figuurlijk geïnterpreteerd worden!</a:t>
            </a:r>
            <a:endParaRPr lang="nl-BE" dirty="0"/>
          </a:p>
          <a:p>
            <a:pPr lvl="1"/>
            <a:r>
              <a:rPr lang="nl-BE" dirty="0" smtClean="0"/>
              <a:t>Voorbeelden:</a:t>
            </a:r>
          </a:p>
          <a:p>
            <a:pPr lvl="2"/>
            <a:r>
              <a:rPr lang="nl-BE" dirty="0" smtClean="0"/>
              <a:t>Na die flater koos Gert het </a:t>
            </a:r>
            <a:r>
              <a:rPr lang="nl-BE" dirty="0" err="1" smtClean="0"/>
              <a:t>hazepad</a:t>
            </a:r>
            <a:r>
              <a:rPr lang="nl-BE" dirty="0" smtClean="0"/>
              <a:t>.</a:t>
            </a:r>
          </a:p>
          <a:p>
            <a:pPr marL="685800" lvl="3" indent="0">
              <a:buNone/>
            </a:pPr>
            <a:r>
              <a:rPr lang="nl-BE" dirty="0" smtClean="0">
                <a:sym typeface="Wingdings" panose="05000000000000000000" pitchFamily="2" charset="2"/>
              </a:rPr>
              <a:t> </a:t>
            </a:r>
            <a:r>
              <a:rPr lang="nl-BE" u="sng" dirty="0" smtClean="0">
                <a:sym typeface="Wingdings" panose="05000000000000000000" pitchFamily="2" charset="2"/>
              </a:rPr>
              <a:t>Koos het </a:t>
            </a:r>
            <a:r>
              <a:rPr lang="nl-BE" u="sng" dirty="0" err="1" smtClean="0">
                <a:sym typeface="Wingdings" panose="05000000000000000000" pitchFamily="2" charset="2"/>
              </a:rPr>
              <a:t>hazepad</a:t>
            </a:r>
            <a:r>
              <a:rPr lang="nl-BE" dirty="0" smtClean="0">
                <a:sym typeface="Wingdings" panose="05000000000000000000" pitchFamily="2" charset="2"/>
              </a:rPr>
              <a:t>:  werkwoordelijke uitdrukking</a:t>
            </a: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303798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kket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Pakket</Template>
  <TotalTime>270</TotalTime>
  <Words>655</Words>
  <Application>Microsoft Office PowerPoint</Application>
  <PresentationFormat>Aangepast</PresentationFormat>
  <Paragraphs>164</Paragraphs>
  <Slides>33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33</vt:i4>
      </vt:variant>
    </vt:vector>
  </HeadingPairs>
  <TitlesOfParts>
    <vt:vector size="34" baseType="lpstr">
      <vt:lpstr>Pakket</vt:lpstr>
      <vt:lpstr>De grote zinsleerquiz!</vt:lpstr>
      <vt:lpstr>Theorie</vt:lpstr>
      <vt:lpstr>Onderwerp</vt:lpstr>
      <vt:lpstr>Lijdend Voorwerp (Direct object)</vt:lpstr>
      <vt:lpstr>Meewerkend Voorwerp (Indirect object)</vt:lpstr>
      <vt:lpstr>Wederkerend voornaamwoord</vt:lpstr>
      <vt:lpstr>afscheidbaar deel van de persoonsvorm</vt:lpstr>
      <vt:lpstr>werkwoord</vt:lpstr>
      <vt:lpstr>werkwoord</vt:lpstr>
      <vt:lpstr>Naamwoordelijk Gezegde</vt:lpstr>
      <vt:lpstr>Werkwoordelijk gezegde</vt:lpstr>
      <vt:lpstr>Benoem het onderstreepte zinsdeel</vt:lpstr>
      <vt:lpstr>Bij het graf van haar broer doet Juul een schokkende ontdekking. </vt:lpstr>
      <vt:lpstr>In de aarde is DOEN + DENKEN = WAARHEID gekerfd.</vt:lpstr>
      <vt:lpstr>Dan vindt Juul een witte enveloppe.</vt:lpstr>
      <vt:lpstr>Maar Wie bezorgde haar die enveloppE? </vt:lpstr>
      <vt:lpstr>Juul wil de opdracht van de witte enveloppe uit te voeren. </vt:lpstr>
      <vt:lpstr>Ze doet het voor haar broer. </vt:lpstr>
      <vt:lpstr>Milan was een goeie jongen. </vt:lpstr>
      <vt:lpstr>Haar uitdager voelt zich bedrogen na de eerste dare. </vt:lpstr>
      <vt:lpstr>Hij blijkt dan ook geen katje om zonder handschoenen aan te pakken. </vt:lpstr>
      <vt:lpstr>De dares volgen zich in een moordtempo op. </vt:lpstr>
      <vt:lpstr>WWG OF NWG?</vt:lpstr>
      <vt:lpstr>Ze moet alle dares uitvoeren. </vt:lpstr>
      <vt:lpstr>Enkel zo kan ze de waarheid achterhalen.</vt:lpstr>
      <vt:lpstr>De waarheid over wat er met haar broer is gebeurd. </vt:lpstr>
      <vt:lpstr>Milans dood schijnt in scène gezet te zijn. </vt:lpstr>
      <vt:lpstr>Samen met Fleur blijft Juul de dares aangaan.</vt:lpstr>
      <vt:lpstr>Juul zit klem in een obscuur spel.</vt:lpstr>
      <vt:lpstr>Lukt het haar de waarheid te achterhalen? </vt:lpstr>
      <vt:lpstr>Of wordt Juul, net als Milan, het slachtoffer van hun uitdager? </vt:lpstr>
      <vt:lpstr>EINDE!</vt:lpstr>
      <vt:lpstr>Bronnen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Zinsleer</dc:title>
  <dc:creator>Lotte</dc:creator>
  <cp:lastModifiedBy>Jens</cp:lastModifiedBy>
  <cp:revision>30</cp:revision>
  <dcterms:created xsi:type="dcterms:W3CDTF">2017-05-14T14:00:57Z</dcterms:created>
  <dcterms:modified xsi:type="dcterms:W3CDTF">2017-05-27T15:55:20Z</dcterms:modified>
</cp:coreProperties>
</file>