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7" r:id="rId3"/>
    <p:sldId id="258" r:id="rId4"/>
    <p:sldId id="266" r:id="rId5"/>
    <p:sldId id="26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89" autoAdjust="0"/>
  </p:normalViewPr>
  <p:slideViewPr>
    <p:cSldViewPr>
      <p:cViewPr varScale="1">
        <p:scale>
          <a:sx n="62" d="100"/>
          <a:sy n="62" d="100"/>
        </p:scale>
        <p:origin x="162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793A46-F923-4A98-B766-8F4AE894C941}" type="datetimeFigureOut">
              <a:rPr lang="en-US" smtClean="0"/>
              <a:t>5/31/2017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5B61E-08F8-4ED5-A3BC-438463381C04}" type="slidenum">
              <a:rPr lang="en-US" smtClean="0"/>
              <a:t>‹#›</a:t>
            </a:fld>
            <a:endParaRPr lang="en-US"/>
          </a:p>
        </p:txBody>
      </p:sp>
    </p:spTree>
    <p:extLst>
      <p:ext uri="{BB962C8B-B14F-4D97-AF65-F5344CB8AC3E}">
        <p14:creationId xmlns:p14="http://schemas.microsoft.com/office/powerpoint/2010/main" val="75133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learners more about each source and give them examples.</a:t>
            </a:r>
            <a:r>
              <a:rPr lang="en-US" baseline="0" dirty="0"/>
              <a:t> Explain about primary, secondary and tertiary sources of information and how these sources fall into each category. </a:t>
            </a:r>
            <a:endParaRPr lang="en-GB" dirty="0"/>
          </a:p>
        </p:txBody>
      </p:sp>
      <p:sp>
        <p:nvSpPr>
          <p:cNvPr id="4" name="Slide Number Placeholder 3"/>
          <p:cNvSpPr>
            <a:spLocks noGrp="1"/>
          </p:cNvSpPr>
          <p:nvPr>
            <p:ph type="sldNum" sz="quarter" idx="10"/>
          </p:nvPr>
        </p:nvSpPr>
        <p:spPr/>
        <p:txBody>
          <a:bodyPr/>
          <a:lstStyle/>
          <a:p>
            <a:fld id="{3685B61E-08F8-4ED5-A3BC-438463381C04}" type="slidenum">
              <a:rPr lang="en-US" smtClean="0"/>
              <a:t>2</a:t>
            </a:fld>
            <a:endParaRPr lang="en-US"/>
          </a:p>
        </p:txBody>
      </p:sp>
    </p:spTree>
    <p:extLst>
      <p:ext uri="{BB962C8B-B14F-4D97-AF65-F5344CB8AC3E}">
        <p14:creationId xmlns:p14="http://schemas.microsoft.com/office/powerpoint/2010/main" val="1929821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685B61E-08F8-4ED5-A3BC-438463381C04}" type="slidenum">
              <a:rPr lang="en-US" smtClean="0"/>
              <a:t>3</a:t>
            </a:fld>
            <a:endParaRPr lang="en-US"/>
          </a:p>
        </p:txBody>
      </p:sp>
    </p:spTree>
    <p:extLst>
      <p:ext uri="{BB962C8B-B14F-4D97-AF65-F5344CB8AC3E}">
        <p14:creationId xmlns:p14="http://schemas.microsoft.com/office/powerpoint/2010/main" val="3430437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a:t>
            </a:r>
            <a:r>
              <a:rPr lang="en-GB" sz="1200" i="1" kern="1200" dirty="0" err="1">
                <a:solidFill>
                  <a:schemeClr val="tx1"/>
                </a:solidFill>
                <a:effectLst/>
                <a:latin typeface="+mn-lt"/>
                <a:ea typeface="+mn-ea"/>
                <a:cs typeface="+mn-cs"/>
              </a:rPr>
              <a:t>brunel</a:t>
            </a:r>
            <a:r>
              <a:rPr lang="en-GB" sz="1200" i="1" kern="1200" dirty="0">
                <a:solidFill>
                  <a:schemeClr val="tx1"/>
                </a:solidFill>
                <a:effectLst/>
                <a:latin typeface="+mn-lt"/>
                <a:ea typeface="+mn-ea"/>
                <a:cs typeface="+mn-cs"/>
              </a:rPr>
              <a:t> +“great eastern”</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Director –film</a:t>
            </a:r>
          </a:p>
          <a:p>
            <a:r>
              <a:rPr lang="en-US" dirty="0"/>
              <a:t>Publication OR journal</a:t>
            </a:r>
          </a:p>
          <a:p>
            <a:r>
              <a:rPr lang="en-US" dirty="0"/>
              <a:t>teach*  teacher</a:t>
            </a:r>
            <a:r>
              <a:rPr lang="en-US" baseline="0" dirty="0"/>
              <a:t> teachers teaching staff</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685B61E-08F8-4ED5-A3BC-438463381C04}" type="slidenum">
              <a:rPr lang="en-US" smtClean="0"/>
              <a:t>4</a:t>
            </a:fld>
            <a:endParaRPr lang="en-US"/>
          </a:p>
        </p:txBody>
      </p:sp>
    </p:spTree>
    <p:extLst>
      <p:ext uri="{BB962C8B-B14F-4D97-AF65-F5344CB8AC3E}">
        <p14:creationId xmlns:p14="http://schemas.microsoft.com/office/powerpoint/2010/main" val="2755822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There is no right or wrong way to carry out an internet search. </a:t>
            </a:r>
            <a:endParaRPr lang="en-US" dirty="0"/>
          </a:p>
          <a:p>
            <a:pPr lvl="0"/>
            <a:r>
              <a:rPr lang="en-GB" dirty="0"/>
              <a:t>Experiment by adding and taking away words and trying the different techniques. </a:t>
            </a:r>
            <a:endParaRPr lang="en-US" dirty="0"/>
          </a:p>
          <a:p>
            <a:pPr lvl="0"/>
            <a:r>
              <a:rPr lang="en-GB" dirty="0"/>
              <a:t>Keep an eye on the number of hits so that you can see whether you are getting more or less information, and assess the relevance of the hits at the top of your list. </a:t>
            </a:r>
            <a:endParaRPr lang="en-US" dirty="0"/>
          </a:p>
          <a:p>
            <a:pPr lvl="0"/>
            <a:r>
              <a:rPr lang="en-GB" dirty="0"/>
              <a:t>Know when to stop searching. Setting yourself a time limit is sometimes a good idea if you are pressed for time. </a:t>
            </a:r>
            <a:endParaRPr lang="en-US" dirty="0"/>
          </a:p>
          <a:p>
            <a:endParaRPr lang="en-US" dirty="0"/>
          </a:p>
        </p:txBody>
      </p:sp>
      <p:sp>
        <p:nvSpPr>
          <p:cNvPr id="4" name="Slide Number Placeholder 3"/>
          <p:cNvSpPr>
            <a:spLocks noGrp="1"/>
          </p:cNvSpPr>
          <p:nvPr>
            <p:ph type="sldNum" sz="quarter" idx="10"/>
          </p:nvPr>
        </p:nvSpPr>
        <p:spPr/>
        <p:txBody>
          <a:bodyPr/>
          <a:lstStyle/>
          <a:p>
            <a:fld id="{3685B61E-08F8-4ED5-A3BC-438463381C04}" type="slidenum">
              <a:rPr lang="en-US" smtClean="0"/>
              <a:t>5</a:t>
            </a:fld>
            <a:endParaRPr lang="en-US"/>
          </a:p>
        </p:txBody>
      </p:sp>
    </p:spTree>
    <p:extLst>
      <p:ext uri="{BB962C8B-B14F-4D97-AF65-F5344CB8AC3E}">
        <p14:creationId xmlns:p14="http://schemas.microsoft.com/office/powerpoint/2010/main" val="4244602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170596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1814628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176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555830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7845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870517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4131364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390272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238527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149735-DB37-4DD0-8B2C-9B491D329163}"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1779849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149735-DB37-4DD0-8B2C-9B491D329163}"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381814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149735-DB37-4DD0-8B2C-9B491D329163}"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59922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149735-DB37-4DD0-8B2C-9B491D329163}"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3909901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49735-DB37-4DD0-8B2C-9B491D329163}"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349337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4149735-DB37-4DD0-8B2C-9B491D329163}"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80379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4149735-DB37-4DD0-8B2C-9B491D329163}"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04427-C9C3-496E-A20A-6FBFBCDEA858}" type="slidenum">
              <a:rPr lang="en-US" smtClean="0"/>
              <a:t>‹#›</a:t>
            </a:fld>
            <a:endParaRPr lang="en-US"/>
          </a:p>
        </p:txBody>
      </p:sp>
    </p:spTree>
    <p:extLst>
      <p:ext uri="{BB962C8B-B14F-4D97-AF65-F5344CB8AC3E}">
        <p14:creationId xmlns:p14="http://schemas.microsoft.com/office/powerpoint/2010/main" val="71692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149735-DB37-4DD0-8B2C-9B491D329163}" type="datetimeFigureOut">
              <a:rPr lang="en-US" smtClean="0"/>
              <a:t>5/31/2017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5204427-C9C3-496E-A20A-6FBFBCDEA858}" type="slidenum">
              <a:rPr lang="en-US" smtClean="0"/>
              <a:t>‹#›</a:t>
            </a:fld>
            <a:endParaRPr lang="en-US"/>
          </a:p>
        </p:txBody>
      </p:sp>
    </p:spTree>
    <p:extLst>
      <p:ext uri="{BB962C8B-B14F-4D97-AF65-F5344CB8AC3E}">
        <p14:creationId xmlns:p14="http://schemas.microsoft.com/office/powerpoint/2010/main" val="17304415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lin Sans FB Demi" panose="020E0802020502020306" pitchFamily="34" charset="0"/>
              </a:rPr>
              <a:t>How to Find and Select Credible Sources of Information</a:t>
            </a:r>
            <a:endParaRPr lang="en-US" dirty="0">
              <a:latin typeface="Berlin Sans FB Demi" panose="020E0802020502020306" pitchFamily="34" charset="0"/>
            </a:endParaRPr>
          </a:p>
        </p:txBody>
      </p:sp>
      <p:sp>
        <p:nvSpPr>
          <p:cNvPr id="3" name="Subtitle 2"/>
          <p:cNvSpPr>
            <a:spLocks noGrp="1"/>
          </p:cNvSpPr>
          <p:nvPr>
            <p:ph type="subTitle" idx="1"/>
          </p:nvPr>
        </p:nvSpPr>
        <p:spPr/>
        <p:txBody>
          <a:bodyPr>
            <a:normAutofit/>
          </a:bodyPr>
          <a:lstStyle/>
          <a:p>
            <a:r>
              <a:rPr lang="en-US" sz="2000" dirty="0" smtClean="0"/>
              <a:t>by Denize </a:t>
            </a:r>
            <a:r>
              <a:rPr lang="en-US" sz="2000" dirty="0"/>
              <a:t>Rodricks</a:t>
            </a:r>
          </a:p>
        </p:txBody>
      </p:sp>
    </p:spTree>
    <p:extLst>
      <p:ext uri="{BB962C8B-B14F-4D97-AF65-F5344CB8AC3E}">
        <p14:creationId xmlns:p14="http://schemas.microsoft.com/office/powerpoint/2010/main" val="120499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858001" cy="1320800"/>
          </a:xfrm>
        </p:spPr>
        <p:txBody>
          <a:bodyPr>
            <a:normAutofit/>
          </a:bodyPr>
          <a:lstStyle/>
          <a:p>
            <a:r>
              <a:rPr lang="en-US" sz="3200" dirty="0" smtClean="0"/>
              <a:t>Potential Sources </a:t>
            </a:r>
            <a:r>
              <a:rPr lang="en-US" sz="3200" dirty="0"/>
              <a:t>of </a:t>
            </a:r>
            <a:r>
              <a:rPr lang="en-US" sz="3200" dirty="0" smtClean="0"/>
              <a:t>Information</a:t>
            </a:r>
            <a:endParaRPr lang="en-US" sz="3200" dirty="0"/>
          </a:p>
        </p:txBody>
      </p:sp>
      <p:sp>
        <p:nvSpPr>
          <p:cNvPr id="3" name="Content Placeholder 2"/>
          <p:cNvSpPr>
            <a:spLocks noGrp="1"/>
          </p:cNvSpPr>
          <p:nvPr>
            <p:ph idx="1"/>
          </p:nvPr>
        </p:nvSpPr>
        <p:spPr>
          <a:xfrm>
            <a:off x="609599" y="1524000"/>
            <a:ext cx="6347714" cy="3880773"/>
          </a:xfrm>
        </p:spPr>
        <p:txBody>
          <a:bodyPr>
            <a:normAutofit lnSpcReduction="10000"/>
          </a:bodyPr>
          <a:lstStyle/>
          <a:p>
            <a:r>
              <a:rPr lang="en-US" dirty="0" smtClean="0"/>
              <a:t>Academic search </a:t>
            </a:r>
            <a:r>
              <a:rPr lang="en-US" dirty="0"/>
              <a:t>engines </a:t>
            </a:r>
            <a:r>
              <a:rPr lang="en-US" dirty="0" smtClean="0"/>
              <a:t>like Google Scholar, Sciencedirect.com  </a:t>
            </a:r>
            <a:endParaRPr lang="en-US" dirty="0"/>
          </a:p>
          <a:p>
            <a:r>
              <a:rPr lang="en-US" dirty="0"/>
              <a:t>Science and educational </a:t>
            </a:r>
            <a:r>
              <a:rPr lang="en-US" dirty="0" smtClean="0"/>
              <a:t>websites</a:t>
            </a:r>
          </a:p>
          <a:p>
            <a:r>
              <a:rPr lang="en-US" dirty="0"/>
              <a:t>Scholarly journals and academic papers</a:t>
            </a:r>
          </a:p>
          <a:p>
            <a:r>
              <a:rPr lang="en-US" dirty="0" smtClean="0"/>
              <a:t>Online academic </a:t>
            </a:r>
            <a:r>
              <a:rPr lang="en-US" dirty="0"/>
              <a:t>databases like </a:t>
            </a:r>
            <a:r>
              <a:rPr lang="en-US" dirty="0" smtClean="0"/>
              <a:t>JSTOR</a:t>
            </a:r>
            <a:endParaRPr lang="en-US" dirty="0"/>
          </a:p>
          <a:p>
            <a:r>
              <a:rPr lang="en-US" dirty="0" smtClean="0"/>
              <a:t>Government </a:t>
            </a:r>
            <a:r>
              <a:rPr lang="en-US" dirty="0"/>
              <a:t>and International Organization websites (UNESCO, WHO etc.)</a:t>
            </a:r>
          </a:p>
          <a:p>
            <a:r>
              <a:rPr lang="en-US" dirty="0"/>
              <a:t>News websites and periodicals</a:t>
            </a:r>
          </a:p>
          <a:p>
            <a:r>
              <a:rPr lang="en-US" dirty="0"/>
              <a:t>Online encyclopedias, almanacs, factbooks</a:t>
            </a:r>
          </a:p>
          <a:p>
            <a:r>
              <a:rPr lang="en-US" dirty="0"/>
              <a:t>AVOID: Information from user-generated wikis, personal blogs, message boards, forums, SEO websites etc. </a:t>
            </a:r>
          </a:p>
        </p:txBody>
      </p:sp>
    </p:spTree>
    <p:extLst>
      <p:ext uri="{BB962C8B-B14F-4D97-AF65-F5344CB8AC3E}">
        <p14:creationId xmlns:p14="http://schemas.microsoft.com/office/powerpoint/2010/main" val="4044487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Web Resources</a:t>
            </a:r>
            <a:endParaRPr lang="en-US" dirty="0"/>
          </a:p>
        </p:txBody>
      </p:sp>
      <p:sp>
        <p:nvSpPr>
          <p:cNvPr id="3" name="Content Placeholder 2"/>
          <p:cNvSpPr>
            <a:spLocks noGrp="1"/>
          </p:cNvSpPr>
          <p:nvPr>
            <p:ph idx="1"/>
          </p:nvPr>
        </p:nvSpPr>
        <p:spPr>
          <a:xfrm>
            <a:off x="685800" y="1295400"/>
            <a:ext cx="6705600" cy="4038601"/>
          </a:xfrm>
        </p:spPr>
        <p:txBody>
          <a:bodyPr>
            <a:normAutofit lnSpcReduction="10000"/>
          </a:bodyPr>
          <a:lstStyle/>
          <a:p>
            <a:endParaRPr lang="en-US" dirty="0"/>
          </a:p>
          <a:p>
            <a:r>
              <a:rPr lang="en-US" dirty="0"/>
              <a:t>What is authorship? </a:t>
            </a:r>
          </a:p>
          <a:p>
            <a:r>
              <a:rPr lang="en-US" dirty="0" smtClean="0"/>
              <a:t>Can the author’s </a:t>
            </a:r>
            <a:r>
              <a:rPr lang="en-US" dirty="0"/>
              <a:t>name/sponsoring organization </a:t>
            </a:r>
            <a:r>
              <a:rPr lang="en-US" dirty="0" smtClean="0"/>
              <a:t>be determined?  </a:t>
            </a:r>
            <a:endParaRPr lang="en-US" dirty="0"/>
          </a:p>
          <a:p>
            <a:r>
              <a:rPr lang="en-US" dirty="0" smtClean="0"/>
              <a:t>Is the information unbiased and free of emotion?  </a:t>
            </a:r>
            <a:endParaRPr lang="en-US" dirty="0"/>
          </a:p>
          <a:p>
            <a:r>
              <a:rPr lang="en-US" dirty="0" smtClean="0"/>
              <a:t>Is there a bibliography or citations? </a:t>
            </a:r>
          </a:p>
          <a:p>
            <a:r>
              <a:rPr lang="en-US" dirty="0" smtClean="0"/>
              <a:t>What is the extension of the website? (.com, .</a:t>
            </a:r>
            <a:r>
              <a:rPr lang="en-US" dirty="0" err="1" smtClean="0"/>
              <a:t>edu</a:t>
            </a:r>
            <a:r>
              <a:rPr lang="en-US" dirty="0" smtClean="0"/>
              <a:t>, .org,  .</a:t>
            </a:r>
            <a:r>
              <a:rPr lang="en-US" dirty="0" err="1" smtClean="0"/>
              <a:t>gov</a:t>
            </a:r>
            <a:r>
              <a:rPr lang="en-US" dirty="0" smtClean="0"/>
              <a:t>, </a:t>
            </a:r>
            <a:r>
              <a:rPr lang="en-US" dirty="0" err="1" smtClean="0"/>
              <a:t>.net</a:t>
            </a:r>
            <a:r>
              <a:rPr lang="en-US" dirty="0" smtClean="0"/>
              <a:t>)</a:t>
            </a:r>
          </a:p>
          <a:p>
            <a:r>
              <a:rPr lang="en-US" dirty="0" smtClean="0"/>
              <a:t>Are there spelling/ grammatical errors or broken links?</a:t>
            </a:r>
          </a:p>
          <a:p>
            <a:r>
              <a:rPr lang="en-US" dirty="0" smtClean="0"/>
              <a:t>Is there advertising on the webpage? </a:t>
            </a:r>
          </a:p>
          <a:p>
            <a:r>
              <a:rPr lang="en-US" dirty="0" smtClean="0"/>
              <a:t>What is the date stamp/currency of the webpage? </a:t>
            </a:r>
          </a:p>
          <a:p>
            <a:endParaRPr lang="en-US" dirty="0" smtClean="0"/>
          </a:p>
          <a:p>
            <a:endParaRPr lang="en-US" dirty="0" smtClean="0"/>
          </a:p>
          <a:p>
            <a:endParaRPr lang="en-US" dirty="0"/>
          </a:p>
          <a:p>
            <a:pPr lvl="1"/>
            <a:endParaRPr lang="en-US" dirty="0"/>
          </a:p>
        </p:txBody>
      </p:sp>
    </p:spTree>
    <p:extLst>
      <p:ext uri="{BB962C8B-B14F-4D97-AF65-F5344CB8AC3E}">
        <p14:creationId xmlns:p14="http://schemas.microsoft.com/office/powerpoint/2010/main" val="3022834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Parameters</a:t>
            </a:r>
          </a:p>
        </p:txBody>
      </p:sp>
      <p:sp>
        <p:nvSpPr>
          <p:cNvPr id="3" name="Content Placeholder 2"/>
          <p:cNvSpPr>
            <a:spLocks noGrp="1"/>
          </p:cNvSpPr>
          <p:nvPr>
            <p:ph idx="1"/>
          </p:nvPr>
        </p:nvSpPr>
        <p:spPr>
          <a:xfrm>
            <a:off x="609598" y="1524000"/>
            <a:ext cx="6347714" cy="4267200"/>
          </a:xfrm>
        </p:spPr>
        <p:txBody>
          <a:bodyPr>
            <a:normAutofit/>
          </a:bodyPr>
          <a:lstStyle/>
          <a:p>
            <a:r>
              <a:rPr lang="en-US" smtClean="0"/>
              <a:t>-  </a:t>
            </a:r>
            <a:r>
              <a:rPr lang="en-US" dirty="0" smtClean="0"/>
              <a:t>:  </a:t>
            </a:r>
            <a:r>
              <a:rPr lang="en-US" dirty="0"/>
              <a:t>pages not containing a particular term </a:t>
            </a:r>
          </a:p>
          <a:p>
            <a:r>
              <a:rPr lang="en-US" dirty="0"/>
              <a:t>OR :  pages containing either term</a:t>
            </a:r>
          </a:p>
          <a:p>
            <a:r>
              <a:rPr lang="en-US" dirty="0"/>
              <a:t>*  :  Wildcard </a:t>
            </a:r>
          </a:p>
          <a:p>
            <a:r>
              <a:rPr lang="en-US" dirty="0"/>
              <a:t>“</a:t>
            </a:r>
            <a:r>
              <a:rPr lang="en-US" dirty="0" err="1"/>
              <a:t>abc</a:t>
            </a:r>
            <a:r>
              <a:rPr lang="en-US" dirty="0"/>
              <a:t>”: quotes to specify exact words and phrases</a:t>
            </a:r>
          </a:p>
          <a:p>
            <a:r>
              <a:rPr lang="en-US" dirty="0"/>
              <a:t>Site: Search for any keyword within a website </a:t>
            </a:r>
            <a:endParaRPr lang="en-US" dirty="0" smtClean="0"/>
          </a:p>
          <a:p>
            <a:r>
              <a:rPr lang="en-US" dirty="0"/>
              <a:t>Cache:  Gets cached pages</a:t>
            </a:r>
          </a:p>
          <a:p>
            <a:r>
              <a:rPr lang="en-US" dirty="0"/>
              <a:t>Info:  Gets info</a:t>
            </a:r>
          </a:p>
          <a:p>
            <a:r>
              <a:rPr lang="en-US" dirty="0" smtClean="0"/>
              <a:t>Time, Country and </a:t>
            </a:r>
            <a:r>
              <a:rPr lang="en-US" dirty="0"/>
              <a:t>advanced search tools</a:t>
            </a:r>
          </a:p>
          <a:p>
            <a:endParaRPr lang="en-US" dirty="0"/>
          </a:p>
          <a:p>
            <a:pPr marL="68580" indent="0">
              <a:buNone/>
            </a:pPr>
            <a:endParaRPr lang="en-US" dirty="0"/>
          </a:p>
        </p:txBody>
      </p:sp>
    </p:spTree>
    <p:extLst>
      <p:ext uri="{BB962C8B-B14F-4D97-AF65-F5344CB8AC3E}">
        <p14:creationId xmlns:p14="http://schemas.microsoft.com/office/powerpoint/2010/main" val="218565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Remember</a:t>
            </a:r>
          </a:p>
        </p:txBody>
      </p:sp>
      <p:sp>
        <p:nvSpPr>
          <p:cNvPr id="3" name="Content Placeholder 2"/>
          <p:cNvSpPr>
            <a:spLocks noGrp="1"/>
          </p:cNvSpPr>
          <p:nvPr>
            <p:ph idx="1"/>
          </p:nvPr>
        </p:nvSpPr>
        <p:spPr>
          <a:xfrm>
            <a:off x="640078" y="1524000"/>
            <a:ext cx="6347714" cy="1948481"/>
          </a:xfrm>
        </p:spPr>
        <p:txBody>
          <a:bodyPr/>
          <a:lstStyle/>
          <a:p>
            <a:pPr lvl="0"/>
            <a:r>
              <a:rPr lang="en-GB" dirty="0"/>
              <a:t>There is no right or wrong way.  </a:t>
            </a:r>
            <a:endParaRPr lang="en-US" dirty="0"/>
          </a:p>
          <a:p>
            <a:pPr lvl="0"/>
            <a:r>
              <a:rPr lang="en-GB" dirty="0"/>
              <a:t>Experiment with various alternative keywords and parameters to get the best results</a:t>
            </a:r>
            <a:endParaRPr lang="en-US" dirty="0"/>
          </a:p>
          <a:p>
            <a:pPr lvl="0"/>
            <a:r>
              <a:rPr lang="en-GB" dirty="0"/>
              <a:t>Keep an eye on the number of hits. </a:t>
            </a:r>
          </a:p>
          <a:p>
            <a:pPr lvl="0"/>
            <a:r>
              <a:rPr lang="en-GB" dirty="0"/>
              <a:t>Know when to stop searching – Keep a Time </a:t>
            </a:r>
            <a:r>
              <a:rPr lang="en-GB" dirty="0" smtClean="0"/>
              <a:t>Limit</a:t>
            </a:r>
          </a:p>
          <a:p>
            <a:pPr lvl="0"/>
            <a:endParaRPr lang="en-GB" dirty="0"/>
          </a:p>
        </p:txBody>
      </p:sp>
      <p:sp>
        <p:nvSpPr>
          <p:cNvPr id="4" name="TextBox 3"/>
          <p:cNvSpPr txBox="1"/>
          <p:nvPr/>
        </p:nvSpPr>
        <p:spPr>
          <a:xfrm>
            <a:off x="2811779" y="4386881"/>
            <a:ext cx="2362200" cy="1077218"/>
          </a:xfrm>
          <a:prstGeom prst="rect">
            <a:avLst/>
          </a:prstGeom>
          <a:noFill/>
        </p:spPr>
        <p:txBody>
          <a:bodyPr wrap="square" rtlCol="0">
            <a:spAutoFit/>
          </a:bodyPr>
          <a:lstStyle/>
          <a:p>
            <a:r>
              <a:rPr lang="en-US" sz="2800" b="1" dirty="0" smtClean="0"/>
              <a:t>Thank you</a:t>
            </a:r>
          </a:p>
          <a:p>
            <a:endParaRPr lang="en-US" dirty="0"/>
          </a:p>
          <a:p>
            <a:endParaRPr lang="en-US" dirty="0"/>
          </a:p>
        </p:txBody>
      </p:sp>
      <p:sp>
        <p:nvSpPr>
          <p:cNvPr id="5" name="Rectangle 1"/>
          <p:cNvSpPr>
            <a:spLocks noChangeArrowheads="1"/>
          </p:cNvSpPr>
          <p:nvPr/>
        </p:nvSpPr>
        <p:spPr bwMode="auto">
          <a:xfrm>
            <a:off x="670558" y="5270801"/>
            <a:ext cx="664464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8700" tIns="0" rIns="15870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474F60"/>
                </a:solidFill>
                <a:effectLst/>
                <a:latin typeface="Times" panose="02020603050405020304" pitchFamily="18" charset="0"/>
              </a:rPr>
              <a:t>Internet Searches: How to Find and Select Credible Sources of Information by Denize Rodricks is licensed under a Creative Commons Attribution 4.0 International License.</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Arial" panose="020B0604020202020204" pitchFamily="34" charset="0"/>
              </a:rPr>
              <a:t/>
            </a:r>
            <a:br>
              <a:rPr kumimoji="0" lang="en-US" altLang="en-US" sz="800" b="0" i="0" u="none" strike="noStrike" cap="none" normalizeH="0" baseline="0" dirty="0" smtClean="0">
                <a:ln>
                  <a:noFill/>
                </a:ln>
                <a:solidFill>
                  <a:schemeClr val="tx1"/>
                </a:solidFill>
                <a:effectLst/>
                <a:latin typeface="Arial" panose="020B0604020202020204" pitchFamily="34" charset="0"/>
              </a:rPr>
            </a:b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CC Attrib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4679" y="5835512"/>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5742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730</TotalTime>
  <Words>421</Words>
  <Application>Microsoft Office PowerPoint</Application>
  <PresentationFormat>On-screen Show (4:3)</PresentationFormat>
  <Paragraphs>54</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Berlin Sans FB Demi</vt:lpstr>
      <vt:lpstr>Calibri</vt:lpstr>
      <vt:lpstr>Times</vt:lpstr>
      <vt:lpstr>Trebuchet MS</vt:lpstr>
      <vt:lpstr>Wingdings 3</vt:lpstr>
      <vt:lpstr>Facet</vt:lpstr>
      <vt:lpstr>How to Find and Select Credible Sources of Information</vt:lpstr>
      <vt:lpstr>Potential Sources of Information</vt:lpstr>
      <vt:lpstr>Evaluating Web Resources</vt:lpstr>
      <vt:lpstr>Search Parameters</vt:lpstr>
      <vt:lpstr>Things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Research</dc:title>
  <dc:creator>Rodricks, Denize</dc:creator>
  <cp:lastModifiedBy>Rodricks, Denize</cp:lastModifiedBy>
  <cp:revision>81</cp:revision>
  <dcterms:created xsi:type="dcterms:W3CDTF">2014-08-20T09:04:01Z</dcterms:created>
  <dcterms:modified xsi:type="dcterms:W3CDTF">2017-05-31T12:28:13Z</dcterms:modified>
</cp:coreProperties>
</file>