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0"/>
  </p:notesMasterIdLst>
  <p:sldIdLst>
    <p:sldId id="260" r:id="rId2"/>
    <p:sldId id="261" r:id="rId3"/>
    <p:sldId id="257" r:id="rId4"/>
    <p:sldId id="258" r:id="rId5"/>
    <p:sldId id="264" r:id="rId6"/>
    <p:sldId id="259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F76031"/>
    <a:srgbClr val="EFBB39"/>
    <a:srgbClr val="D2FF53"/>
    <a:srgbClr val="80CF31"/>
    <a:srgbClr val="FFFFFF"/>
    <a:srgbClr val="BCB818"/>
    <a:srgbClr val="69935D"/>
    <a:srgbClr val="C0A13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1711" autoAdjust="0"/>
  </p:normalViewPr>
  <p:slideViewPr>
    <p:cSldViewPr>
      <p:cViewPr varScale="1">
        <p:scale>
          <a:sx n="65" d="100"/>
          <a:sy n="65" d="100"/>
        </p:scale>
        <p:origin x="-10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7DB10-E700-455C-A1E1-74AAA060ED4D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F7C54-5375-4EDF-B84B-09DD68B65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C:\Documents and Settings\Administrator\Desktop\pride and prejudice 2 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0" y="1524000"/>
            <a:ext cx="9144000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AN ANALYSIS OF FOIL CHARACTERS IN THE NOVEL ‘</a:t>
            </a:r>
            <a:r>
              <a:rPr lang="en-US" sz="4000" b="1" u="sng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’PRIDE AND PREJUDICE’’  </a:t>
            </a:r>
          </a:p>
          <a:p>
            <a:pPr algn="ctr"/>
            <a:r>
              <a:rPr lang="en-US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     </a:t>
            </a:r>
          </a:p>
          <a:p>
            <a:pPr algn="r"/>
            <a:r>
              <a:rPr lang="en-US" sz="4000" b="1" i="1" u="sng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EFBB3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lgerian" pitchFamily="82" charset="0"/>
              </a:rPr>
              <a:t>BY JANE AUSTEN</a:t>
            </a:r>
            <a:endParaRPr lang="en-US" sz="4000" b="1" i="1" u="sng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EFBB3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lgerian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457200"/>
            <a:ext cx="558358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Literary term </a:t>
            </a:r>
          </a:p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7" name="Picture 3" descr="C:\Documents and Settings\Administrator\Local Settings\Temporary Internet Files\Content.IE5\2RHCVY9P\MC900432584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-304800"/>
            <a:ext cx="1828572" cy="1828572"/>
          </a:xfrm>
          <a:prstGeom prst="rect">
            <a:avLst/>
          </a:prstGeom>
          <a:noFill/>
        </p:spPr>
      </p:pic>
      <p:sp>
        <p:nvSpPr>
          <p:cNvPr id="15" name="Freeform 14"/>
          <p:cNvSpPr/>
          <p:nvPr/>
        </p:nvSpPr>
        <p:spPr>
          <a:xfrm>
            <a:off x="1066800" y="990600"/>
            <a:ext cx="6317456" cy="850106"/>
          </a:xfrm>
          <a:custGeom>
            <a:avLst/>
            <a:gdLst>
              <a:gd name="connsiteX0" fmla="*/ 0 w 6026943"/>
              <a:gd name="connsiteY0" fmla="*/ 445294 h 490537"/>
              <a:gd name="connsiteX1" fmla="*/ 2071687 w 6026943"/>
              <a:gd name="connsiteY1" fmla="*/ 88106 h 490537"/>
              <a:gd name="connsiteX2" fmla="*/ 3714750 w 6026943"/>
              <a:gd name="connsiteY2" fmla="*/ 488156 h 490537"/>
              <a:gd name="connsiteX3" fmla="*/ 5700712 w 6026943"/>
              <a:gd name="connsiteY3" fmla="*/ 73819 h 490537"/>
              <a:gd name="connsiteX4" fmla="*/ 5672137 w 6026943"/>
              <a:gd name="connsiteY4" fmla="*/ 45244 h 490537"/>
              <a:gd name="connsiteX5" fmla="*/ 5743575 w 6026943"/>
              <a:gd name="connsiteY5" fmla="*/ 45244 h 490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26943" h="490537">
                <a:moveTo>
                  <a:pt x="0" y="445294"/>
                </a:moveTo>
                <a:cubicBezTo>
                  <a:pt x="726281" y="263128"/>
                  <a:pt x="1452562" y="80962"/>
                  <a:pt x="2071687" y="88106"/>
                </a:cubicBezTo>
                <a:cubicBezTo>
                  <a:pt x="2690812" y="95250"/>
                  <a:pt x="3109913" y="490537"/>
                  <a:pt x="3714750" y="488156"/>
                </a:cubicBezTo>
                <a:cubicBezTo>
                  <a:pt x="4319587" y="485775"/>
                  <a:pt x="5374481" y="147638"/>
                  <a:pt x="5700712" y="73819"/>
                </a:cubicBezTo>
                <a:cubicBezTo>
                  <a:pt x="6026943" y="0"/>
                  <a:pt x="5664993" y="50006"/>
                  <a:pt x="5672137" y="45244"/>
                </a:cubicBezTo>
                <a:cubicBezTo>
                  <a:pt x="5679281" y="40482"/>
                  <a:pt x="5711428" y="42863"/>
                  <a:pt x="5743575" y="45244"/>
                </a:cubicBezTo>
              </a:path>
            </a:pathLst>
          </a:custGeom>
          <a:solidFill>
            <a:srgbClr val="D2FF53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990600" y="1143000"/>
            <a:ext cx="5857875" cy="1019175"/>
          </a:xfrm>
          <a:custGeom>
            <a:avLst/>
            <a:gdLst>
              <a:gd name="connsiteX0" fmla="*/ 0 w 5857875"/>
              <a:gd name="connsiteY0" fmla="*/ 514350 h 864394"/>
              <a:gd name="connsiteX1" fmla="*/ 2328862 w 5857875"/>
              <a:gd name="connsiteY1" fmla="*/ 128588 h 864394"/>
              <a:gd name="connsiteX2" fmla="*/ 3543300 w 5857875"/>
              <a:gd name="connsiteY2" fmla="*/ 842963 h 864394"/>
              <a:gd name="connsiteX3" fmla="*/ 5857875 w 5857875"/>
              <a:gd name="connsiteY3" fmla="*/ 0 h 864394"/>
              <a:gd name="connsiteX4" fmla="*/ 5857875 w 5857875"/>
              <a:gd name="connsiteY4" fmla="*/ 0 h 864394"/>
              <a:gd name="connsiteX5" fmla="*/ 5829300 w 5857875"/>
              <a:gd name="connsiteY5" fmla="*/ 28575 h 864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57875" h="864394">
                <a:moveTo>
                  <a:pt x="0" y="514350"/>
                </a:moveTo>
                <a:cubicBezTo>
                  <a:pt x="869156" y="294084"/>
                  <a:pt x="1738312" y="73819"/>
                  <a:pt x="2328862" y="128588"/>
                </a:cubicBezTo>
                <a:cubicBezTo>
                  <a:pt x="2919412" y="183357"/>
                  <a:pt x="2955131" y="864394"/>
                  <a:pt x="3543300" y="842963"/>
                </a:cubicBezTo>
                <a:cubicBezTo>
                  <a:pt x="4131469" y="821532"/>
                  <a:pt x="5857875" y="0"/>
                  <a:pt x="5857875" y="0"/>
                </a:cubicBezTo>
                <a:lnTo>
                  <a:pt x="5857875" y="0"/>
                </a:lnTo>
                <a:lnTo>
                  <a:pt x="5829300" y="28575"/>
                </a:lnTo>
              </a:path>
            </a:pathLst>
          </a:custGeom>
          <a:solidFill>
            <a:srgbClr val="D2FF53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99FF66"/>
              </a:solidFill>
            </a:endParaRPr>
          </a:p>
        </p:txBody>
      </p:sp>
      <p:cxnSp>
        <p:nvCxnSpPr>
          <p:cNvPr id="18" name="Straight Connector 17"/>
          <p:cNvCxnSpPr>
            <a:stCxn id="16" idx="0"/>
            <a:endCxn id="15" idx="0"/>
          </p:cNvCxnSpPr>
          <p:nvPr/>
        </p:nvCxnSpPr>
        <p:spPr>
          <a:xfrm>
            <a:off x="990600" y="1749451"/>
            <a:ext cx="76200" cy="128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57201" y="2362200"/>
            <a:ext cx="84582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99FF66"/>
                </a:solidFill>
                <a:latin typeface="Algerian" pitchFamily="82" charset="0"/>
              </a:rPr>
              <a:t>Foil-:</a:t>
            </a:r>
          </a:p>
          <a:p>
            <a:endParaRPr lang="en-US" sz="3200" i="1" dirty="0" smtClean="0"/>
          </a:p>
          <a:p>
            <a:r>
              <a:rPr lang="en-US" sz="3200" i="1" dirty="0" smtClean="0"/>
              <a:t>A foil is another character in a story who contrasts with the main character, usually to highlight one of their attributes</a:t>
            </a:r>
          </a:p>
          <a:p>
            <a:endParaRPr lang="en-US" sz="3600" dirty="0" smtClean="0">
              <a:latin typeface="Algerian" pitchFamily="82" charset="0"/>
            </a:endParaRPr>
          </a:p>
          <a:p>
            <a:endParaRPr lang="en-US" sz="24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1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nimBg="1"/>
      <p:bldP spid="16" grpId="0" animBg="1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6" descr="ElizabethBennet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1219200"/>
            <a:ext cx="1524000" cy="1295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28600"/>
            <a:ext cx="932596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400" b="1" i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Lady  charlotte  </a:t>
            </a:r>
            <a:r>
              <a:rPr lang="en-US" sz="2400" b="1" i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lucas</a:t>
            </a:r>
            <a:r>
              <a:rPr lang="en-US" sz="2400" b="1" i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  as  a  foil to  Elizabeth Bennet </a:t>
            </a:r>
            <a:endParaRPr lang="en-US" sz="2400" b="1" i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lgerian" pitchFamily="8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2286000" y="4267200"/>
            <a:ext cx="4419600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Documents and Settings\Administrator\Desktop\215321_1243027675959_16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295400"/>
            <a:ext cx="1447800" cy="12954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28600" y="9144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FFFF00"/>
                </a:solidFill>
                <a:latin typeface="Arial Black" pitchFamily="34" charset="0"/>
              </a:rPr>
              <a:t>Lady  charlotte                                                     Elizabeth </a:t>
            </a:r>
            <a:r>
              <a:rPr lang="en-US" u="sng" dirty="0" err="1" smtClean="0">
                <a:solidFill>
                  <a:srgbClr val="FFFF00"/>
                </a:solidFill>
                <a:latin typeface="Arial Black" pitchFamily="34" charset="0"/>
              </a:rPr>
              <a:t>bennet</a:t>
            </a:r>
            <a:r>
              <a:rPr lang="en-US" u="sng" dirty="0" smtClean="0">
                <a:solidFill>
                  <a:srgbClr val="FFFF00"/>
                </a:solidFill>
                <a:latin typeface="Arial Black" pitchFamily="34" charset="0"/>
              </a:rPr>
              <a:t>  </a:t>
            </a:r>
            <a:endParaRPr lang="en-US" u="sng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05000" y="19812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Age-27                                                              Age-21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078820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00200" y="2971800"/>
            <a:ext cx="2971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Plain girl(not so beautiful)</a:t>
            </a:r>
          </a:p>
          <a:p>
            <a:r>
              <a:rPr lang="en-US" dirty="0" smtClean="0"/>
              <a:t>Realistic</a:t>
            </a:r>
          </a:p>
          <a:p>
            <a:r>
              <a:rPr lang="en-US" dirty="0" smtClean="0"/>
              <a:t>Sensible</a:t>
            </a:r>
          </a:p>
          <a:p>
            <a:r>
              <a:rPr lang="en-US" dirty="0" smtClean="0"/>
              <a:t>Intelligent </a:t>
            </a:r>
          </a:p>
          <a:p>
            <a:r>
              <a:rPr lang="en-US" dirty="0" smtClean="0"/>
              <a:t>Practical</a:t>
            </a:r>
          </a:p>
          <a:p>
            <a:r>
              <a:rPr lang="en-US" dirty="0" smtClean="0"/>
              <a:t>Cautious</a:t>
            </a:r>
          </a:p>
          <a:p>
            <a:r>
              <a:rPr lang="en-US" dirty="0" smtClean="0"/>
              <a:t>Reserved and serious Peaceful and respectful</a:t>
            </a:r>
          </a:p>
          <a:p>
            <a:r>
              <a:rPr lang="en-US" dirty="0" smtClean="0"/>
              <a:t>Rectitude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96000" y="2971800"/>
            <a:ext cx="2895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Beautiful </a:t>
            </a:r>
          </a:p>
          <a:p>
            <a:r>
              <a:rPr lang="en-US" dirty="0" smtClean="0"/>
              <a:t>Romantic</a:t>
            </a:r>
          </a:p>
          <a:p>
            <a:r>
              <a:rPr lang="en-US" dirty="0" smtClean="0"/>
              <a:t>Impractical</a:t>
            </a:r>
          </a:p>
          <a:p>
            <a:r>
              <a:rPr lang="en-US" dirty="0" smtClean="0"/>
              <a:t>Witty </a:t>
            </a:r>
          </a:p>
          <a:p>
            <a:r>
              <a:rPr lang="en-US" dirty="0" smtClean="0"/>
              <a:t>Unrealistic</a:t>
            </a:r>
          </a:p>
          <a:p>
            <a:r>
              <a:rPr lang="en-US" dirty="0" smtClean="0"/>
              <a:t>Bold</a:t>
            </a:r>
          </a:p>
          <a:p>
            <a:r>
              <a:rPr lang="en-US" dirty="0" smtClean="0"/>
              <a:t>Vivacious and assured</a:t>
            </a:r>
          </a:p>
          <a:p>
            <a:r>
              <a:rPr lang="en-US" dirty="0" smtClean="0"/>
              <a:t>Good manners and virtue</a:t>
            </a:r>
          </a:p>
          <a:p>
            <a:r>
              <a:rPr lang="en-US" dirty="0" smtClean="0"/>
              <a:t>Propriety</a:t>
            </a:r>
          </a:p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733800" y="838200"/>
            <a:ext cx="1576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Bauhaus 93" pitchFamily="82" charset="0"/>
              </a:rPr>
              <a:t>Minor  details</a:t>
            </a:r>
            <a:endParaRPr lang="en-US" dirty="0">
              <a:latin typeface="Bauhaus 93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5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Desktop\Collins &amp; Charlot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"/>
            <a:ext cx="2537460" cy="20574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0"/>
            <a:ext cx="92964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u="sng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Nature of marriage they aspired and have in novel </a:t>
            </a:r>
            <a:endParaRPr lang="en-US" sz="2000" u="sng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5600" y="3886200"/>
            <a:ext cx="6477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Elizabeth Bennet  marriage to Mr. Darcy  is based on</a:t>
            </a:r>
          </a:p>
          <a:p>
            <a:endParaRPr lang="en-US" dirty="0" smtClean="0">
              <a:solidFill>
                <a:srgbClr val="FFC000"/>
              </a:solidFill>
              <a:latin typeface="Algerian" pitchFamily="82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Algerian" pitchFamily="82" charset="0"/>
              </a:rPr>
              <a:t>Spiritual values   and individualism</a:t>
            </a:r>
            <a:r>
              <a:rPr lang="en-US" i="1" u="sng" dirty="0" smtClean="0">
                <a:latin typeface="Algerian" pitchFamily="82" charset="0"/>
              </a:rPr>
              <a:t>.</a:t>
            </a:r>
          </a:p>
          <a:p>
            <a:endParaRPr lang="en-US" dirty="0" smtClean="0"/>
          </a:p>
          <a:p>
            <a:r>
              <a:rPr lang="en-US" dirty="0" smtClean="0"/>
              <a:t>To pursue status  </a:t>
            </a:r>
            <a:r>
              <a:rPr lang="en-US" dirty="0" smtClean="0">
                <a:solidFill>
                  <a:srgbClr val="FFC000"/>
                </a:solidFill>
              </a:rPr>
              <a:t>of  </a:t>
            </a:r>
            <a:r>
              <a:rPr lang="en-US" dirty="0" smtClean="0">
                <a:solidFill>
                  <a:srgbClr val="FFC000"/>
                </a:solidFill>
                <a:latin typeface="Algerian" pitchFamily="82" charset="0"/>
              </a:rPr>
              <a:t>giving love and being loved back</a:t>
            </a:r>
          </a:p>
          <a:p>
            <a:endParaRPr lang="en-US" dirty="0" smtClean="0"/>
          </a:p>
          <a:p>
            <a:r>
              <a:rPr lang="en-US" dirty="0" smtClean="0"/>
              <a:t>Her motive for marriage is </a:t>
            </a:r>
            <a:r>
              <a:rPr lang="en-US" dirty="0" smtClean="0">
                <a:solidFill>
                  <a:srgbClr val="FFC000"/>
                </a:solidFill>
                <a:latin typeface="Algerian" pitchFamily="82" charset="0"/>
              </a:rPr>
              <a:t>emotional and romantics</a:t>
            </a:r>
          </a:p>
          <a:p>
            <a:endParaRPr lang="en-US" dirty="0" smtClean="0">
              <a:solidFill>
                <a:srgbClr val="FFC000"/>
              </a:solidFill>
              <a:latin typeface="Algerian" pitchFamily="82" charset="0"/>
            </a:endParaRPr>
          </a:p>
          <a:p>
            <a:r>
              <a:rPr lang="en-US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lgerian" pitchFamily="82" charset="0"/>
              </a:rPr>
              <a:t>Modern type of marriage</a:t>
            </a:r>
          </a:p>
        </p:txBody>
      </p:sp>
      <p:pic>
        <p:nvPicPr>
          <p:cNvPr id="10" name="Picture 3" descr="C:\Documents and Settings\Administrator\Desktop\pp4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38600"/>
            <a:ext cx="2666999" cy="21336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2667000" y="609600"/>
            <a:ext cx="6477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Lady charlotte  marriage to Mr. Collins is based on  </a:t>
            </a:r>
            <a:r>
              <a:rPr lang="en-US" b="1" dirty="0" smtClean="0">
                <a:solidFill>
                  <a:srgbClr val="FFC000"/>
                </a:solidFill>
                <a:latin typeface="Algerian" pitchFamily="82" charset="0"/>
              </a:rPr>
              <a:t>materialism  and  societal pressure </a:t>
            </a:r>
          </a:p>
          <a:p>
            <a:endParaRPr lang="en-US" dirty="0" smtClean="0"/>
          </a:p>
          <a:p>
            <a:r>
              <a:rPr lang="en-US" dirty="0" smtClean="0"/>
              <a:t>To pursue status of </a:t>
            </a:r>
            <a:r>
              <a:rPr lang="en-US" dirty="0" smtClean="0">
                <a:solidFill>
                  <a:srgbClr val="FFC000"/>
                </a:solidFill>
                <a:latin typeface="Algerian" pitchFamily="82" charset="0"/>
              </a:rPr>
              <a:t>being married </a:t>
            </a:r>
          </a:p>
          <a:p>
            <a:endParaRPr lang="en-US" dirty="0" smtClean="0"/>
          </a:p>
          <a:p>
            <a:r>
              <a:rPr lang="en-US" dirty="0" smtClean="0"/>
              <a:t>Her motive for marriage is </a:t>
            </a:r>
            <a:r>
              <a:rPr lang="en-US" dirty="0" smtClean="0">
                <a:solidFill>
                  <a:srgbClr val="FFC000"/>
                </a:solidFill>
                <a:latin typeface="Algerian" pitchFamily="82" charset="0"/>
              </a:rPr>
              <a:t>unemotional  and pragmatic</a:t>
            </a:r>
          </a:p>
          <a:p>
            <a:endParaRPr lang="en-US" dirty="0" smtClean="0">
              <a:solidFill>
                <a:srgbClr val="FFC000"/>
              </a:solidFill>
              <a:latin typeface="Algerian" pitchFamily="82" charset="0"/>
            </a:endParaRPr>
          </a:p>
          <a:p>
            <a:r>
              <a:rPr lang="en-US" u="sng" dirty="0" smtClean="0">
                <a:solidFill>
                  <a:srgbClr val="FFFF00"/>
                </a:solidFill>
                <a:latin typeface="Algerian" pitchFamily="82" charset="0"/>
              </a:rPr>
              <a:t>Victorian type marriage</a:t>
            </a:r>
          </a:p>
          <a:p>
            <a:r>
              <a:rPr lang="en-US" dirty="0" smtClean="0">
                <a:solidFill>
                  <a:srgbClr val="FFC000"/>
                </a:solidFill>
                <a:latin typeface="Algerian" pitchFamily="82" charset="0"/>
              </a:rPr>
              <a:t> </a:t>
            </a:r>
            <a:endParaRPr lang="en-US" dirty="0">
              <a:solidFill>
                <a:srgbClr val="FFC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istrator\Desktop\43257-269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219200"/>
            <a:ext cx="1828800" cy="1676400"/>
          </a:xfrm>
          <a:prstGeom prst="rect">
            <a:avLst/>
          </a:prstGeom>
          <a:noFill/>
        </p:spPr>
      </p:pic>
      <p:pic>
        <p:nvPicPr>
          <p:cNvPr id="2051" name="Picture 3" descr="C:\Documents and Settings\Administrator\Desktop\tumblr_maqvpl6Z1q1r3scf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1" y="1219200"/>
            <a:ext cx="1828800" cy="161778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0"/>
            <a:ext cx="376256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Quotation</a:t>
            </a:r>
          </a:p>
          <a:p>
            <a:pPr algn="ctr"/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1676400"/>
            <a:ext cx="8771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to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429000"/>
            <a:ext cx="8915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Lady charlotte Lucas quotes-</a:t>
            </a:r>
          </a:p>
          <a:p>
            <a:endParaRPr lang="en-US" dirty="0" smtClean="0"/>
          </a:p>
          <a:p>
            <a:r>
              <a:rPr lang="en-US" dirty="0" smtClean="0"/>
              <a:t>  </a:t>
            </a:r>
          </a:p>
          <a:p>
            <a:pPr algn="ctr"/>
            <a:r>
              <a:rPr lang="en-US" dirty="0" smtClean="0"/>
              <a:t>‘‘I  am  not  romantic  you  know   .I  never  was. I  ask  only  a  comfortable  home  </a:t>
            </a:r>
          </a:p>
          <a:p>
            <a:pPr algn="ctr"/>
            <a:r>
              <a:rPr lang="en-US" dirty="0" smtClean="0"/>
              <a:t>; and  considering  to   Mr.collins’s  character ,connection, and situation  in  life, I  am  convinced  that  my  chance  of  happiness  with  him  is  as  fair ,as most  people  can  boast  on  entering  the  marriage  state ’’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57600" y="2364462"/>
            <a:ext cx="548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2052" name="Picture 4" descr="C:\Documents and Settings\Administrator\Local Settings\Temporary Internet Files\Content.IE5\2RHCVY9P\MM900283724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160929">
            <a:off x="6955273" y="140612"/>
            <a:ext cx="914400" cy="104775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09600" y="533400"/>
            <a:ext cx="659667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High contrasity between their marriages</a:t>
            </a:r>
          </a:p>
          <a:p>
            <a:pPr algn="ctr"/>
            <a:endParaRPr lang="en-US" sz="2800" dirty="0" smtClean="0"/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Help in portraying   </a:t>
            </a:r>
            <a:endParaRPr lang="en-US" sz="2800" dirty="0"/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2896394" y="1294606"/>
            <a:ext cx="1371600" cy="1588"/>
          </a:xfrm>
          <a:prstGeom prst="straightConnector1">
            <a:avLst/>
          </a:prstGeom>
          <a:ln w="12700">
            <a:solidFill>
              <a:srgbClr val="FFFF00"/>
            </a:solidFill>
            <a:tailEnd type="arrow"/>
          </a:ln>
          <a:scene3d>
            <a:camera prst="orthographicFront"/>
            <a:lightRig rig="contrasting" dir="t"/>
          </a:scene3d>
          <a:sp3d>
            <a:bevelT w="12700"/>
            <a:bevelB h="127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3124200" y="3124200"/>
            <a:ext cx="914400" cy="1588"/>
          </a:xfrm>
          <a:prstGeom prst="line">
            <a:avLst/>
          </a:prstGeom>
          <a:effectLst>
            <a:outerShdw blurRad="50800" dist="50800" dir="5400000" algn="ctr" rotWithShape="0">
              <a:srgbClr val="FFFF00"/>
            </a:outerShdw>
          </a:effectLst>
          <a:scene3d>
            <a:camera prst="orthographicFront"/>
            <a:lightRig rig="glow" dir="t"/>
          </a:scene3d>
          <a:sp3d prstMaterial="clear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62000" y="2895600"/>
            <a:ext cx="60198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496094" y="3161506"/>
            <a:ext cx="533400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6515894" y="3161506"/>
            <a:ext cx="532606" cy="794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2705894" y="3237706"/>
            <a:ext cx="1751806" cy="794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0" y="3505200"/>
            <a:ext cx="300114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solidFill>
                  <a:srgbClr val="7030A0"/>
                </a:solidFill>
              </a:rPr>
              <a:t>Entailment policy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48200" y="3581400"/>
            <a:ext cx="42739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D2FF53"/>
                </a:solidFill>
              </a:rPr>
              <a:t>Self-esteem  of  characters</a:t>
            </a:r>
            <a:endParaRPr lang="en-US" sz="2800" dirty="0">
              <a:solidFill>
                <a:srgbClr val="D2FF53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524000" y="4114800"/>
            <a:ext cx="48542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99FF66"/>
                </a:solidFill>
              </a:rPr>
              <a:t>Feminist literary criticism</a:t>
            </a:r>
            <a:endParaRPr lang="en-US" sz="3200" dirty="0">
              <a:solidFill>
                <a:srgbClr val="99FF66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rot="5400000">
            <a:off x="3162300" y="5067300"/>
            <a:ext cx="838200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066800" y="5410200"/>
            <a:ext cx="59458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99FF66"/>
                </a:solidFill>
              </a:rPr>
              <a:t>Elizabeth  Bennet  perfect feminist </a:t>
            </a:r>
            <a:endParaRPr lang="en-US" sz="3200" i="1" dirty="0">
              <a:solidFill>
                <a:srgbClr val="99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8" grpId="0"/>
      <p:bldP spid="41" grpId="0"/>
      <p:bldP spid="44" grpId="0"/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Desktop\tumblr_lg9cuk5uvU1qchde8o1_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143000"/>
            <a:ext cx="1447799" cy="1621536"/>
          </a:xfrm>
          <a:prstGeom prst="rect">
            <a:avLst/>
          </a:prstGeom>
          <a:noFill/>
        </p:spPr>
      </p:pic>
      <p:pic>
        <p:nvPicPr>
          <p:cNvPr id="1027" name="Picture 3" descr="C:\Documents and Settings\Administrator\Desktop\lady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1143000"/>
            <a:ext cx="1371600" cy="1676399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810000" y="1447800"/>
            <a:ext cx="8771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to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228600"/>
            <a:ext cx="37625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Q</a:t>
            </a:r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uotation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200400"/>
            <a:ext cx="75438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Elizabeth quotes</a:t>
            </a:r>
          </a:p>
          <a:p>
            <a:endParaRPr lang="en-US" dirty="0" smtClean="0"/>
          </a:p>
          <a:p>
            <a:pPr algn="ctr"/>
            <a:r>
              <a:rPr lang="en-US" sz="2000" dirty="0" smtClean="0"/>
              <a:t>                  ‘‘yes, I am marrying your nephew I should not consider myself in quitting that  sphere in which I have been brought up; he is a gentleman and I am gentleman’s daughter ,so for me we are equal’’.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eart 2"/>
          <p:cNvSpPr/>
          <p:nvPr/>
        </p:nvSpPr>
        <p:spPr>
          <a:xfrm>
            <a:off x="381000" y="381000"/>
            <a:ext cx="8305800" cy="6172200"/>
          </a:xfrm>
          <a:prstGeom prst="heart">
            <a:avLst/>
          </a:prstGeom>
          <a:gradFill flip="none" rotWithShape="1">
            <a:gsLst>
              <a:gs pos="0">
                <a:srgbClr val="F76031">
                  <a:tint val="66000"/>
                  <a:satMod val="160000"/>
                </a:srgbClr>
              </a:gs>
              <a:gs pos="50000">
                <a:srgbClr val="F76031">
                  <a:tint val="44500"/>
                  <a:satMod val="160000"/>
                </a:srgbClr>
              </a:gs>
              <a:gs pos="100000">
                <a:srgbClr val="F76031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True love triumphs</a:t>
            </a:r>
            <a:endParaRPr lang="en-US" dirty="0"/>
          </a:p>
        </p:txBody>
      </p:sp>
      <p:pic>
        <p:nvPicPr>
          <p:cNvPr id="3075" name="Picture 3" descr="C:\Documents and Settings\Administrator\Desktop\pride-and-prejudice-2005_75423_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981200"/>
            <a:ext cx="5121275" cy="28797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81000" y="1219200"/>
            <a:ext cx="80772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Algerian" pitchFamily="82" charset="0"/>
              </a:rPr>
              <a:t>  </a:t>
            </a:r>
            <a:r>
              <a:rPr lang="en-US" sz="3600" i="1" u="sng" dirty="0" smtClean="0">
                <a:solidFill>
                  <a:srgbClr val="FF0000"/>
                </a:solidFill>
                <a:latin typeface="Algerian" pitchFamily="82" charset="0"/>
              </a:rPr>
              <a:t>True love triumphs  at last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pic>
        <p:nvPicPr>
          <p:cNvPr id="3082" name="Picture 10" descr="C:\Documents and Settings\Administrator\Local Settings\Temporary Internet Files\Content.IE5\TYKZSE20\MC900432645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5334000"/>
            <a:ext cx="1714500" cy="17145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429000" y="5105400"/>
            <a:ext cx="30107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HAPPY ENDING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485</TotalTime>
  <Words>313</Words>
  <Application>Microsoft Office PowerPoint</Application>
  <PresentationFormat>On-screen Show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----------</cp:lastModifiedBy>
  <cp:revision>51</cp:revision>
  <dcterms:created xsi:type="dcterms:W3CDTF">2006-08-16T00:00:00Z</dcterms:created>
  <dcterms:modified xsi:type="dcterms:W3CDTF">2014-07-29T18:02:35Z</dcterms:modified>
</cp:coreProperties>
</file>