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5143500" cx="9144000"/>
  <p:notesSz cx="6858000" cy="9144000"/>
  <p:embeddedFontLst>
    <p:embeddedFont>
      <p:font typeface="Proxima Nova"/>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ProximaNova-regular.fntdata"/><Relationship Id="rId14" Type="http://schemas.openxmlformats.org/officeDocument/2006/relationships/slide" Target="slides/slide10.xml"/><Relationship Id="rId17" Type="http://schemas.openxmlformats.org/officeDocument/2006/relationships/font" Target="fonts/ProximaNova-italic.fntdata"/><Relationship Id="rId16" Type="http://schemas.openxmlformats.org/officeDocument/2006/relationships/font" Target="fonts/ProximaNova-bold.fntdata"/><Relationship Id="rId5" Type="http://schemas.openxmlformats.org/officeDocument/2006/relationships/slide" Target="slides/slide1.xml"/><Relationship Id="rId6" Type="http://schemas.openxmlformats.org/officeDocument/2006/relationships/slide" Target="slides/slide2.xml"/><Relationship Id="rId18" Type="http://schemas.openxmlformats.org/officeDocument/2006/relationships/font" Target="fonts/ProximaNova-bold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3" name="Shape 133"/>
        <p:cNvGrpSpPr/>
        <p:nvPr/>
      </p:nvGrpSpPr>
      <p:grpSpPr>
        <a:xfrm>
          <a:off x="0" y="0"/>
          <a:ext cx="0" cy="0"/>
          <a:chOff x="0" y="0"/>
          <a:chExt cx="0" cy="0"/>
        </a:xfrm>
      </p:grpSpPr>
      <p:sp>
        <p:nvSpPr>
          <p:cNvPr id="134" name="Shape 13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5" name="Shape 13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2" name="Shape 7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9" name="Shape 9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8" name="Shape 10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6" name="Shape 12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cxnSp>
        <p:nvCxnSpPr>
          <p:cNvPr id="10" name="Shape 10"/>
          <p:cNvCxnSpPr/>
          <p:nvPr/>
        </p:nvCxnSpPr>
        <p:spPr>
          <a:xfrm>
            <a:off x="0" y="2998150"/>
            <a:ext cx="9144000" cy="0"/>
          </a:xfrm>
          <a:prstGeom prst="straightConnector1">
            <a:avLst/>
          </a:prstGeom>
          <a:noFill/>
          <a:ln cap="flat" cmpd="sng" w="19050">
            <a:solidFill>
              <a:schemeClr val="lt2"/>
            </a:solidFill>
            <a:prstDash val="solid"/>
            <a:round/>
            <a:headEnd len="med" w="med" type="none"/>
            <a:tailEnd len="med" w="med" type="none"/>
          </a:ln>
        </p:spPr>
      </p:cxnSp>
      <p:sp>
        <p:nvSpPr>
          <p:cNvPr id="11" name="Shape 11"/>
          <p:cNvSpPr txBox="1"/>
          <p:nvPr>
            <p:ph type="ctrTitle"/>
          </p:nvPr>
        </p:nvSpPr>
        <p:spPr>
          <a:xfrm>
            <a:off x="510450" y="1257300"/>
            <a:ext cx="8123100" cy="1588500"/>
          </a:xfrm>
          <a:prstGeom prst="rect">
            <a:avLst/>
          </a:prstGeom>
        </p:spPr>
        <p:txBody>
          <a:bodyPr anchorCtr="0" anchor="b"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12" name="Shape 12"/>
          <p:cNvSpPr txBox="1"/>
          <p:nvPr>
            <p:ph idx="1" type="subTitle"/>
          </p:nvPr>
        </p:nvSpPr>
        <p:spPr>
          <a:xfrm>
            <a:off x="510450" y="3182312"/>
            <a:ext cx="8123100" cy="630000"/>
          </a:xfrm>
          <a:prstGeom prst="rect">
            <a:avLst/>
          </a:prstGeom>
        </p:spPr>
        <p:txBody>
          <a:bodyPr anchorCtr="0" anchor="t" bIns="91425" lIns="91425" rIns="91425" tIns="91425"/>
          <a:lstStyle>
            <a:lvl1pPr lvl="0">
              <a:lnSpc>
                <a:spcPct val="100000"/>
              </a:lnSpc>
              <a:spcBef>
                <a:spcPts val="0"/>
              </a:spcBef>
              <a:spcAft>
                <a:spcPts val="0"/>
              </a:spcAft>
              <a:buClr>
                <a:schemeClr val="lt1"/>
              </a:buClr>
              <a:buSzPct val="100000"/>
              <a:buNone/>
              <a:defRPr sz="2400">
                <a:solidFill>
                  <a:schemeClr val="lt1"/>
                </a:solidFill>
              </a:defRPr>
            </a:lvl1pPr>
            <a:lvl2pPr lvl="1">
              <a:lnSpc>
                <a:spcPct val="100000"/>
              </a:lnSpc>
              <a:spcBef>
                <a:spcPts val="0"/>
              </a:spcBef>
              <a:spcAft>
                <a:spcPts val="0"/>
              </a:spcAft>
              <a:buClr>
                <a:schemeClr val="lt1"/>
              </a:buClr>
              <a:buSzPct val="100000"/>
              <a:buNone/>
              <a:defRPr sz="2400">
                <a:solidFill>
                  <a:schemeClr val="lt1"/>
                </a:solidFill>
              </a:defRPr>
            </a:lvl2pPr>
            <a:lvl3pPr lvl="2">
              <a:lnSpc>
                <a:spcPct val="100000"/>
              </a:lnSpc>
              <a:spcBef>
                <a:spcPts val="0"/>
              </a:spcBef>
              <a:spcAft>
                <a:spcPts val="0"/>
              </a:spcAft>
              <a:buClr>
                <a:schemeClr val="lt1"/>
              </a:buClr>
              <a:buSzPct val="100000"/>
              <a:buNone/>
              <a:defRPr sz="2400">
                <a:solidFill>
                  <a:schemeClr val="lt1"/>
                </a:solidFill>
              </a:defRPr>
            </a:lvl3pPr>
            <a:lvl4pPr lvl="3">
              <a:lnSpc>
                <a:spcPct val="100000"/>
              </a:lnSpc>
              <a:spcBef>
                <a:spcPts val="0"/>
              </a:spcBef>
              <a:spcAft>
                <a:spcPts val="0"/>
              </a:spcAft>
              <a:buClr>
                <a:schemeClr val="lt1"/>
              </a:buClr>
              <a:buSzPct val="100000"/>
              <a:buNone/>
              <a:defRPr sz="2400">
                <a:solidFill>
                  <a:schemeClr val="lt1"/>
                </a:solidFill>
              </a:defRPr>
            </a:lvl4pPr>
            <a:lvl5pPr lvl="4">
              <a:lnSpc>
                <a:spcPct val="100000"/>
              </a:lnSpc>
              <a:spcBef>
                <a:spcPts val="0"/>
              </a:spcBef>
              <a:spcAft>
                <a:spcPts val="0"/>
              </a:spcAft>
              <a:buClr>
                <a:schemeClr val="lt1"/>
              </a:buClr>
              <a:buSzPct val="100000"/>
              <a:buNone/>
              <a:defRPr sz="2400">
                <a:solidFill>
                  <a:schemeClr val="lt1"/>
                </a:solidFill>
              </a:defRPr>
            </a:lvl5pPr>
            <a:lvl6pPr lvl="5">
              <a:lnSpc>
                <a:spcPct val="100000"/>
              </a:lnSpc>
              <a:spcBef>
                <a:spcPts val="0"/>
              </a:spcBef>
              <a:spcAft>
                <a:spcPts val="0"/>
              </a:spcAft>
              <a:buClr>
                <a:schemeClr val="lt1"/>
              </a:buClr>
              <a:buSzPct val="100000"/>
              <a:buNone/>
              <a:defRPr sz="2400">
                <a:solidFill>
                  <a:schemeClr val="lt1"/>
                </a:solidFill>
              </a:defRPr>
            </a:lvl6pPr>
            <a:lvl7pPr lvl="6">
              <a:lnSpc>
                <a:spcPct val="100000"/>
              </a:lnSpc>
              <a:spcBef>
                <a:spcPts val="0"/>
              </a:spcBef>
              <a:spcAft>
                <a:spcPts val="0"/>
              </a:spcAft>
              <a:buClr>
                <a:schemeClr val="lt1"/>
              </a:buClr>
              <a:buSzPct val="100000"/>
              <a:buNone/>
              <a:defRPr sz="2400">
                <a:solidFill>
                  <a:schemeClr val="lt1"/>
                </a:solidFill>
              </a:defRPr>
            </a:lvl7pPr>
            <a:lvl8pPr lvl="7">
              <a:lnSpc>
                <a:spcPct val="100000"/>
              </a:lnSpc>
              <a:spcBef>
                <a:spcPts val="0"/>
              </a:spcBef>
              <a:spcAft>
                <a:spcPts val="0"/>
              </a:spcAft>
              <a:buClr>
                <a:schemeClr val="lt1"/>
              </a:buClr>
              <a:buSzPct val="100000"/>
              <a:buNone/>
              <a:defRPr sz="2400">
                <a:solidFill>
                  <a:schemeClr val="lt1"/>
                </a:solidFill>
              </a:defRPr>
            </a:lvl8pPr>
            <a:lvl9pPr lvl="8">
              <a:lnSpc>
                <a:spcPct val="100000"/>
              </a:lnSpc>
              <a:spcBef>
                <a:spcPts val="0"/>
              </a:spcBef>
              <a:spcAft>
                <a:spcPts val="0"/>
              </a:spcAft>
              <a:buClr>
                <a:schemeClr val="lt1"/>
              </a:buClr>
              <a:buSzPct val="100000"/>
              <a:buNone/>
              <a:defRPr sz="2400">
                <a:solidFill>
                  <a:schemeClr val="lt1"/>
                </a:solidFill>
              </a:defRPr>
            </a:lvl9pPr>
          </a:lstStyle>
          <a:p/>
        </p:txBody>
      </p:sp>
      <p:sp>
        <p:nvSpPr>
          <p:cNvPr id="13" name="Shape 1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8" name="Shape 48"/>
        <p:cNvGrpSpPr/>
        <p:nvPr/>
      </p:nvGrpSpPr>
      <p:grpSpPr>
        <a:xfrm>
          <a:off x="0" y="0"/>
          <a:ext cx="0" cy="0"/>
          <a:chOff x="0" y="0"/>
          <a:chExt cx="0" cy="0"/>
        </a:xfrm>
      </p:grpSpPr>
      <p:sp>
        <p:nvSpPr>
          <p:cNvPr id="49" name="Shape 49"/>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50" name="Shape 50"/>
          <p:cNvSpPr txBox="1"/>
          <p:nvPr>
            <p:ph type="title"/>
          </p:nvPr>
        </p:nvSpPr>
        <p:spPr>
          <a:xfrm>
            <a:off x="311700" y="991475"/>
            <a:ext cx="8520600" cy="1917900"/>
          </a:xfrm>
          <a:prstGeom prst="rect">
            <a:avLst/>
          </a:prstGeom>
        </p:spPr>
        <p:txBody>
          <a:bodyPr anchorCtr="0" anchor="ctr" bIns="91425" lIns="91425" rIns="91425" tIns="91425"/>
          <a:lstStyle>
            <a:lvl1pPr lvl="0" algn="ctr">
              <a:spcBef>
                <a:spcPts val="0"/>
              </a:spcBef>
              <a:buSzPct val="100000"/>
              <a:defRPr b="1" sz="14000"/>
            </a:lvl1pPr>
            <a:lvl2pPr lvl="1" algn="ctr">
              <a:spcBef>
                <a:spcPts val="0"/>
              </a:spcBef>
              <a:buSzPct val="100000"/>
              <a:defRPr b="1" sz="14000"/>
            </a:lvl2pPr>
            <a:lvl3pPr lvl="2" algn="ctr">
              <a:spcBef>
                <a:spcPts val="0"/>
              </a:spcBef>
              <a:buSzPct val="100000"/>
              <a:defRPr b="1" sz="14000"/>
            </a:lvl3pPr>
            <a:lvl4pPr lvl="3" algn="ctr">
              <a:spcBef>
                <a:spcPts val="0"/>
              </a:spcBef>
              <a:buSzPct val="100000"/>
              <a:defRPr b="1" sz="14000"/>
            </a:lvl4pPr>
            <a:lvl5pPr lvl="4" algn="ctr">
              <a:spcBef>
                <a:spcPts val="0"/>
              </a:spcBef>
              <a:buSzPct val="100000"/>
              <a:defRPr b="1" sz="14000"/>
            </a:lvl5pPr>
            <a:lvl6pPr lvl="5" algn="ctr">
              <a:spcBef>
                <a:spcPts val="0"/>
              </a:spcBef>
              <a:buSzPct val="100000"/>
              <a:defRPr b="1" sz="14000"/>
            </a:lvl6pPr>
            <a:lvl7pPr lvl="6" algn="ctr">
              <a:spcBef>
                <a:spcPts val="0"/>
              </a:spcBef>
              <a:buSzPct val="100000"/>
              <a:defRPr b="1" sz="14000"/>
            </a:lvl7pPr>
            <a:lvl8pPr lvl="7" algn="ctr">
              <a:spcBef>
                <a:spcPts val="0"/>
              </a:spcBef>
              <a:buSzPct val="100000"/>
              <a:defRPr b="1" sz="14000"/>
            </a:lvl8pPr>
            <a:lvl9pPr lvl="8" algn="ctr">
              <a:spcBef>
                <a:spcPts val="0"/>
              </a:spcBef>
              <a:buSzPct val="100000"/>
              <a:defRPr b="1" sz="14000"/>
            </a:lvl9pPr>
          </a:lstStyle>
          <a:p/>
        </p:txBody>
      </p:sp>
      <p:sp>
        <p:nvSpPr>
          <p:cNvPr id="51" name="Shape 51"/>
          <p:cNvSpPr txBox="1"/>
          <p:nvPr>
            <p:ph idx="1" type="body"/>
          </p:nvPr>
        </p:nvSpPr>
        <p:spPr>
          <a:xfrm>
            <a:off x="311700" y="3071300"/>
            <a:ext cx="8520600" cy="901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4" name="Shape 14"/>
        <p:cNvGrpSpPr/>
        <p:nvPr/>
      </p:nvGrpSpPr>
      <p:grpSpPr>
        <a:xfrm>
          <a:off x="0" y="0"/>
          <a:ext cx="0" cy="0"/>
          <a:chOff x="0" y="0"/>
          <a:chExt cx="0" cy="0"/>
        </a:xfrm>
      </p:grpSpPr>
      <p:cxnSp>
        <p:nvCxnSpPr>
          <p:cNvPr id="15" name="Shape 15"/>
          <p:cNvCxnSpPr/>
          <p:nvPr/>
        </p:nvCxnSpPr>
        <p:spPr>
          <a:xfrm>
            <a:off x="0" y="2998150"/>
            <a:ext cx="9144000" cy="0"/>
          </a:xfrm>
          <a:prstGeom prst="straightConnector1">
            <a:avLst/>
          </a:prstGeom>
          <a:noFill/>
          <a:ln cap="flat" cmpd="sng" w="19050">
            <a:solidFill>
              <a:schemeClr val="lt2"/>
            </a:solidFill>
            <a:prstDash val="solid"/>
            <a:round/>
            <a:headEnd len="med" w="med" type="none"/>
            <a:tailEnd len="med" w="med" type="none"/>
          </a:ln>
        </p:spPr>
      </p:cxnSp>
      <p:sp>
        <p:nvSpPr>
          <p:cNvPr id="16" name="Shape 16"/>
          <p:cNvSpPr txBox="1"/>
          <p:nvPr>
            <p:ph type="title"/>
          </p:nvPr>
        </p:nvSpPr>
        <p:spPr>
          <a:xfrm>
            <a:off x="510450" y="2057400"/>
            <a:ext cx="8123100" cy="778800"/>
          </a:xfrm>
          <a:prstGeom prst="rect">
            <a:avLst/>
          </a:prstGeom>
        </p:spPr>
        <p:txBody>
          <a:bodyPr anchorCtr="0" anchor="b" bIns="91425" lIns="91425" rIns="91425" tIns="91425"/>
          <a:lstStyle>
            <a:lvl1pPr lvl="0">
              <a:spcBef>
                <a:spcPts val="0"/>
              </a:spcBef>
              <a:buClr>
                <a:schemeClr val="lt1"/>
              </a:buClr>
              <a:buSzPct val="100000"/>
              <a:defRPr sz="3600">
                <a:solidFill>
                  <a:schemeClr val="lt1"/>
                </a:solidFill>
              </a:defRPr>
            </a:lvl1pPr>
            <a:lvl2pPr lvl="1">
              <a:spcBef>
                <a:spcPts val="0"/>
              </a:spcBef>
              <a:buClr>
                <a:schemeClr val="lt1"/>
              </a:buClr>
              <a:buSzPct val="100000"/>
              <a:defRPr sz="3600">
                <a:solidFill>
                  <a:schemeClr val="lt1"/>
                </a:solidFill>
              </a:defRPr>
            </a:lvl2pPr>
            <a:lvl3pPr lvl="2">
              <a:spcBef>
                <a:spcPts val="0"/>
              </a:spcBef>
              <a:buClr>
                <a:schemeClr val="lt1"/>
              </a:buClr>
              <a:buSzPct val="100000"/>
              <a:defRPr sz="3600">
                <a:solidFill>
                  <a:schemeClr val="lt1"/>
                </a:solidFill>
              </a:defRPr>
            </a:lvl3pPr>
            <a:lvl4pPr lvl="3">
              <a:spcBef>
                <a:spcPts val="0"/>
              </a:spcBef>
              <a:buClr>
                <a:schemeClr val="lt1"/>
              </a:buClr>
              <a:buSzPct val="100000"/>
              <a:defRPr sz="3600">
                <a:solidFill>
                  <a:schemeClr val="lt1"/>
                </a:solidFill>
              </a:defRPr>
            </a:lvl4pPr>
            <a:lvl5pPr lvl="4">
              <a:spcBef>
                <a:spcPts val="0"/>
              </a:spcBef>
              <a:buClr>
                <a:schemeClr val="lt1"/>
              </a:buClr>
              <a:buSzPct val="100000"/>
              <a:defRPr sz="3600">
                <a:solidFill>
                  <a:schemeClr val="lt1"/>
                </a:solidFill>
              </a:defRPr>
            </a:lvl5pPr>
            <a:lvl6pPr lvl="5">
              <a:spcBef>
                <a:spcPts val="0"/>
              </a:spcBef>
              <a:buClr>
                <a:schemeClr val="lt1"/>
              </a:buClr>
              <a:buSzPct val="100000"/>
              <a:defRPr sz="3600">
                <a:solidFill>
                  <a:schemeClr val="lt1"/>
                </a:solidFill>
              </a:defRPr>
            </a:lvl6pPr>
            <a:lvl7pPr lvl="6">
              <a:spcBef>
                <a:spcPts val="0"/>
              </a:spcBef>
              <a:buClr>
                <a:schemeClr val="lt1"/>
              </a:buClr>
              <a:buSzPct val="100000"/>
              <a:defRPr sz="3600">
                <a:solidFill>
                  <a:schemeClr val="lt1"/>
                </a:solidFill>
              </a:defRPr>
            </a:lvl7pPr>
            <a:lvl8pPr lvl="7">
              <a:spcBef>
                <a:spcPts val="0"/>
              </a:spcBef>
              <a:buClr>
                <a:schemeClr val="lt1"/>
              </a:buClr>
              <a:buSzPct val="100000"/>
              <a:defRPr sz="3600">
                <a:solidFill>
                  <a:schemeClr val="lt1"/>
                </a:solidFill>
              </a:defRPr>
            </a:lvl8pPr>
            <a:lvl9pPr lvl="8">
              <a:spcBef>
                <a:spcPts val="0"/>
              </a:spcBef>
              <a:buClr>
                <a:schemeClr val="lt1"/>
              </a:buClr>
              <a:buSzPct val="100000"/>
              <a:defRPr sz="3600">
                <a:solidFill>
                  <a:schemeClr val="lt1"/>
                </a:solidFill>
              </a:defRPr>
            </a:lvl9pPr>
          </a:lstStyle>
          <a:p/>
        </p:txBody>
      </p:sp>
      <p:sp>
        <p:nvSpPr>
          <p:cNvPr id="17" name="Shape 1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8" name="Shape 18"/>
        <p:cNvGrpSpPr/>
        <p:nvPr/>
      </p:nvGrpSpPr>
      <p:grpSpPr>
        <a:xfrm>
          <a:off x="0" y="0"/>
          <a:ext cx="0" cy="0"/>
          <a:chOff x="0" y="0"/>
          <a:chExt cx="0" cy="0"/>
        </a:xfrm>
      </p:grpSpPr>
      <p:sp>
        <p:nvSpPr>
          <p:cNvPr id="19" name="Shape 19"/>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20" name="Shape 20"/>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1" name="Shape 21"/>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3" name="Shape 23"/>
        <p:cNvGrpSpPr/>
        <p:nvPr/>
      </p:nvGrpSpPr>
      <p:grpSpPr>
        <a:xfrm>
          <a:off x="0" y="0"/>
          <a:ext cx="0" cy="0"/>
          <a:chOff x="0" y="0"/>
          <a:chExt cx="0" cy="0"/>
        </a:xfrm>
      </p:grpSpPr>
      <p:sp>
        <p:nvSpPr>
          <p:cNvPr id="24" name="Shape 24"/>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5" name="Shape 25"/>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6" name="Shape 26"/>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8" name="Shape 28"/>
        <p:cNvGrpSpPr/>
        <p:nvPr/>
      </p:nvGrpSpPr>
      <p:grpSpPr>
        <a:xfrm>
          <a:off x="0" y="0"/>
          <a:ext cx="0" cy="0"/>
          <a:chOff x="0" y="0"/>
          <a:chExt cx="0" cy="0"/>
        </a:xfrm>
      </p:grpSpPr>
      <p:sp>
        <p:nvSpPr>
          <p:cNvPr id="29" name="Shape 29"/>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0" name="Shape 3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1" name="Shape 31"/>
        <p:cNvGrpSpPr/>
        <p:nvPr/>
      </p:nvGrpSpPr>
      <p:grpSpPr>
        <a:xfrm>
          <a:off x="0" y="0"/>
          <a:ext cx="0" cy="0"/>
          <a:chOff x="0" y="0"/>
          <a:chExt cx="0" cy="0"/>
        </a:xfrm>
      </p:grpSpPr>
      <p:sp>
        <p:nvSpPr>
          <p:cNvPr id="32" name="Shape 32"/>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3" name="Shape 33"/>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5" name="Shape 35"/>
        <p:cNvGrpSpPr/>
        <p:nvPr/>
      </p:nvGrpSpPr>
      <p:grpSpPr>
        <a:xfrm>
          <a:off x="0" y="0"/>
          <a:ext cx="0" cy="0"/>
          <a:chOff x="0" y="0"/>
          <a:chExt cx="0" cy="0"/>
        </a:xfrm>
      </p:grpSpPr>
      <p:sp>
        <p:nvSpPr>
          <p:cNvPr id="36" name="Shape 36"/>
          <p:cNvSpPr txBox="1"/>
          <p:nvPr>
            <p:ph type="title"/>
          </p:nvPr>
        </p:nvSpPr>
        <p:spPr>
          <a:xfrm>
            <a:off x="490250" y="526350"/>
            <a:ext cx="57975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7" name="Shape 3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8" name="Shape 38"/>
        <p:cNvGrpSpPr/>
        <p:nvPr/>
      </p:nvGrpSpPr>
      <p:grpSpPr>
        <a:xfrm>
          <a:off x="0" y="0"/>
          <a:ext cx="0" cy="0"/>
          <a:chOff x="0" y="0"/>
          <a:chExt cx="0" cy="0"/>
        </a:xfrm>
      </p:grpSpPr>
      <p:sp>
        <p:nvSpPr>
          <p:cNvPr id="39" name="Shape 39"/>
          <p:cNvSpPr/>
          <p:nvPr/>
        </p:nvSpPr>
        <p:spPr>
          <a:xfrm>
            <a:off x="4572000" y="7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0" name="Shape 40"/>
          <p:cNvCxnSpPr/>
          <p:nvPr/>
        </p:nvCxnSpPr>
        <p:spPr>
          <a:xfrm>
            <a:off x="5029675" y="4495500"/>
            <a:ext cx="468300" cy="0"/>
          </a:xfrm>
          <a:prstGeom prst="straightConnector1">
            <a:avLst/>
          </a:prstGeom>
          <a:noFill/>
          <a:ln cap="flat" cmpd="sng" w="19050">
            <a:solidFill>
              <a:schemeClr val="lt2"/>
            </a:solidFill>
            <a:prstDash val="solid"/>
            <a:round/>
            <a:headEnd len="med" w="med" type="none"/>
            <a:tailEnd len="med" w="med" type="none"/>
          </a:ln>
        </p:spPr>
      </p:cxnSp>
      <p:sp>
        <p:nvSpPr>
          <p:cNvPr id="41" name="Shape 41"/>
          <p:cNvSpPr txBox="1"/>
          <p:nvPr>
            <p:ph type="title"/>
          </p:nvPr>
        </p:nvSpPr>
        <p:spPr>
          <a:xfrm>
            <a:off x="265500" y="1205825"/>
            <a:ext cx="4045200" cy="15096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2" name="Shape 42"/>
          <p:cNvSpPr txBox="1"/>
          <p:nvPr>
            <p:ph idx="1" type="subTitle"/>
          </p:nvPr>
        </p:nvSpPr>
        <p:spPr>
          <a:xfrm>
            <a:off x="265500" y="2769000"/>
            <a:ext cx="4045200" cy="13455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43" name="Shape 43"/>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4" name="Shape 4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5" name="Shape 45"/>
        <p:cNvGrpSpPr/>
        <p:nvPr/>
      </p:nvGrpSpPr>
      <p:grpSpPr>
        <a:xfrm>
          <a:off x="0" y="0"/>
          <a:ext cx="0" cy="0"/>
          <a:chOff x="0" y="0"/>
          <a:chExt cx="0" cy="0"/>
        </a:xfrm>
      </p:grpSpPr>
      <p:sp>
        <p:nvSpPr>
          <p:cNvPr id="46" name="Shape 46"/>
          <p:cNvSpPr txBox="1"/>
          <p:nvPr>
            <p:ph idx="1" type="body"/>
          </p:nvPr>
        </p:nvSpPr>
        <p:spPr>
          <a:xfrm>
            <a:off x="311700" y="4236825"/>
            <a:ext cx="5998800" cy="598800"/>
          </a:xfrm>
          <a:prstGeom prst="rect">
            <a:avLst/>
          </a:prstGeom>
        </p:spPr>
        <p:txBody>
          <a:bodyPr anchorCtr="0" anchor="ctr" bIns="91425" lIns="91425" rIns="91425" tIns="91425"/>
          <a:lstStyle>
            <a:lvl1pPr lvl="0">
              <a:lnSpc>
                <a:spcPct val="100000"/>
              </a:lnSpc>
              <a:spcBef>
                <a:spcPts val="0"/>
              </a:spcBef>
              <a:spcAft>
                <a:spcPts val="0"/>
              </a:spcAft>
              <a:buSzPct val="100000"/>
              <a:buNone/>
              <a:defRPr sz="2100"/>
            </a:lvl1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1pPr>
            <a:lvl2pPr lvl="1">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2pPr>
            <a:lvl3pPr lvl="2">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3pPr>
            <a:lvl4pPr lvl="3">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4pPr>
            <a:lvl5pPr lvl="4">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5pPr>
            <a:lvl6pPr lvl="5">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6pPr>
            <a:lvl7pPr lvl="6">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7pPr>
            <a:lvl8pPr lvl="7">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8pPr>
            <a:lvl9pPr lvl="8">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accent3"/>
              </a:buClr>
              <a:buSzPct val="100000"/>
              <a:buFont typeface="Proxima Nova"/>
              <a:defRPr sz="1800">
                <a:solidFill>
                  <a:schemeClr val="accent3"/>
                </a:solidFill>
                <a:latin typeface="Proxima Nova"/>
                <a:ea typeface="Proxima Nova"/>
                <a:cs typeface="Proxima Nova"/>
                <a:sym typeface="Proxima Nova"/>
              </a:defRPr>
            </a:lvl1pPr>
            <a:lvl2pPr lvl="1">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2pPr>
            <a:lvl3pPr lvl="2">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3pPr>
            <a:lvl4pPr lvl="3">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4pPr>
            <a:lvl5pPr lvl="4">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5pPr>
            <a:lvl6pPr lvl="5">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6pPr>
            <a:lvl7pPr lvl="6">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7pPr>
            <a:lvl8pPr lvl="7">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8pPr>
            <a:lvl9pPr lvl="8">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1"/>
                </a:solidFill>
                <a:latin typeface="Proxima Nova"/>
                <a:ea typeface="Proxima Nova"/>
                <a:cs typeface="Proxima Nova"/>
                <a:sym typeface="Proxima Nova"/>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0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0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07.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0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0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0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0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00.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ctrTitle"/>
          </p:nvPr>
        </p:nvSpPr>
        <p:spPr>
          <a:xfrm>
            <a:off x="510450" y="1257300"/>
            <a:ext cx="8123100" cy="1588500"/>
          </a:xfrm>
          <a:prstGeom prst="rect">
            <a:avLst/>
          </a:prstGeom>
        </p:spPr>
        <p:txBody>
          <a:bodyPr anchorCtr="0" anchor="b" bIns="91425" lIns="91425" rIns="91425" tIns="91425">
            <a:noAutofit/>
          </a:bodyPr>
          <a:lstStyle/>
          <a:p>
            <a:pPr lvl="0">
              <a:spcBef>
                <a:spcPts val="0"/>
              </a:spcBef>
              <a:buNone/>
            </a:pPr>
            <a:r>
              <a:rPr lang="en"/>
              <a:t>How a Utah State Bill Becomes a State Law</a:t>
            </a:r>
          </a:p>
        </p:txBody>
      </p:sp>
      <p:sp>
        <p:nvSpPr>
          <p:cNvPr id="60" name="Shape 60"/>
          <p:cNvSpPr txBox="1"/>
          <p:nvPr>
            <p:ph idx="1" type="subTitle"/>
          </p:nvPr>
        </p:nvSpPr>
        <p:spPr>
          <a:xfrm>
            <a:off x="510450" y="3182312"/>
            <a:ext cx="8123100" cy="6300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6" name="Shape 136"/>
        <p:cNvGrpSpPr/>
        <p:nvPr/>
      </p:nvGrpSpPr>
      <p:grpSpPr>
        <a:xfrm>
          <a:off x="0" y="0"/>
          <a:ext cx="0" cy="0"/>
          <a:chOff x="0" y="0"/>
          <a:chExt cx="0" cy="0"/>
        </a:xfrm>
      </p:grpSpPr>
      <p:sp>
        <p:nvSpPr>
          <p:cNvPr id="137" name="Shape 137"/>
          <p:cNvSpPr txBox="1"/>
          <p:nvPr>
            <p:ph type="title"/>
          </p:nvPr>
        </p:nvSpPr>
        <p:spPr>
          <a:xfrm>
            <a:off x="311700" y="366300"/>
            <a:ext cx="8520600" cy="572700"/>
          </a:xfrm>
          <a:prstGeom prst="rect">
            <a:avLst/>
          </a:prstGeom>
        </p:spPr>
        <p:txBody>
          <a:bodyPr anchorCtr="0" anchor="t" bIns="91425" lIns="91425" rIns="91425" tIns="91425">
            <a:noAutofit/>
          </a:bodyPr>
          <a:lstStyle/>
          <a:p>
            <a:pPr lvl="0">
              <a:spcBef>
                <a:spcPts val="0"/>
              </a:spcBef>
              <a:buNone/>
            </a:pPr>
            <a:r>
              <a:rPr lang="en"/>
              <a:t>Resources</a:t>
            </a:r>
          </a:p>
        </p:txBody>
      </p:sp>
      <p:sp>
        <p:nvSpPr>
          <p:cNvPr id="138" name="Shape 138"/>
          <p:cNvSpPr txBox="1"/>
          <p:nvPr>
            <p:ph idx="1" type="body"/>
          </p:nvPr>
        </p:nvSpPr>
        <p:spPr>
          <a:xfrm>
            <a:off x="311700" y="1017725"/>
            <a:ext cx="8520600" cy="3416400"/>
          </a:xfrm>
          <a:prstGeom prst="rect">
            <a:avLst/>
          </a:prstGeom>
        </p:spPr>
        <p:txBody>
          <a:bodyPr anchorCtr="0" anchor="t" bIns="91425" lIns="91425" rIns="91425" tIns="91425">
            <a:noAutofit/>
          </a:bodyPr>
          <a:lstStyle/>
          <a:p>
            <a:pPr lvl="0">
              <a:spcBef>
                <a:spcPts val="0"/>
              </a:spcBef>
              <a:buNone/>
            </a:pPr>
            <a:r>
              <a:rPr lang="en" sz="1500"/>
              <a:t>AFGE. AFGE President Cox Testifies on Federal Workforce. 2014. </a:t>
            </a:r>
            <a:r>
              <a:rPr i="1" lang="en" sz="1500"/>
              <a:t>Flickr</a:t>
            </a:r>
            <a:r>
              <a:rPr lang="en" sz="1500"/>
              <a:t>. Web. 14 April 2017.</a:t>
            </a:r>
          </a:p>
          <a:p>
            <a:pPr lvl="0">
              <a:spcBef>
                <a:spcPts val="0"/>
              </a:spcBef>
              <a:buNone/>
            </a:pPr>
            <a:r>
              <a:rPr lang="en" sz="1500"/>
              <a:t>Cholet, Dafne. Calendar*. 2011. </a:t>
            </a:r>
            <a:r>
              <a:rPr i="1" lang="en" sz="1500"/>
              <a:t>Flickr</a:t>
            </a:r>
            <a:r>
              <a:rPr lang="en" sz="1500"/>
              <a:t>. Web. 14 April 2017.</a:t>
            </a:r>
          </a:p>
          <a:p>
            <a:pPr lvl="0">
              <a:spcBef>
                <a:spcPts val="0"/>
              </a:spcBef>
              <a:buNone/>
            </a:pPr>
            <a:r>
              <a:rPr lang="en" sz="1500"/>
              <a:t>Grimes, Justin. Voting. 2010. </a:t>
            </a:r>
            <a:r>
              <a:rPr i="1" lang="en" sz="1500"/>
              <a:t>Flickr</a:t>
            </a:r>
            <a:r>
              <a:rPr lang="en" sz="1500"/>
              <a:t>. Web. 14 April 2017.</a:t>
            </a:r>
          </a:p>
          <a:p>
            <a:pPr lvl="0">
              <a:spcBef>
                <a:spcPts val="0"/>
              </a:spcBef>
              <a:buNone/>
            </a:pPr>
            <a:r>
              <a:rPr lang="en" sz="1500"/>
              <a:t>"How Ideas Become Bills, Then Law." Utah State Legislature. N.p., n.d. Web. 14 Apr. 2017.</a:t>
            </a:r>
          </a:p>
          <a:p>
            <a:pPr lvl="0">
              <a:spcBef>
                <a:spcPts val="0"/>
              </a:spcBef>
              <a:buNone/>
            </a:pPr>
            <a:r>
              <a:rPr lang="en" sz="1500"/>
              <a:t>Lucas. pen and paper. 2009. </a:t>
            </a:r>
            <a:r>
              <a:rPr i="1" lang="en" sz="1500"/>
              <a:t>Flickr</a:t>
            </a:r>
            <a:r>
              <a:rPr lang="en" sz="1500"/>
              <a:t>. Web. 14 April 2017.</a:t>
            </a:r>
          </a:p>
          <a:p>
            <a:pPr lvl="0">
              <a:spcBef>
                <a:spcPts val="0"/>
              </a:spcBef>
              <a:buNone/>
            </a:pPr>
            <a:r>
              <a:rPr lang="en" sz="1500"/>
              <a:t>Maryland GovPics. Maryland Congressional Delegation Meeting. 2012. </a:t>
            </a:r>
            <a:r>
              <a:rPr i="1" lang="en" sz="1500"/>
              <a:t>Flickr</a:t>
            </a:r>
            <a:r>
              <a:rPr lang="en" sz="1500"/>
              <a:t>. Web. 14 April 2017.</a:t>
            </a:r>
          </a:p>
          <a:p>
            <a:pPr lvl="0">
              <a:spcBef>
                <a:spcPts val="0"/>
              </a:spcBef>
              <a:buNone/>
            </a:pPr>
            <a:r>
              <a:rPr lang="en" sz="1500"/>
              <a:t>Maryland GovPic. Bill Signing. 2012. </a:t>
            </a:r>
            <a:r>
              <a:rPr i="1" lang="en" sz="1500"/>
              <a:t>Flickr</a:t>
            </a:r>
            <a:r>
              <a:rPr lang="en" sz="1500"/>
              <a:t>. Web. 14 April 2017.</a:t>
            </a:r>
          </a:p>
          <a:p>
            <a:pPr lvl="0">
              <a:spcBef>
                <a:spcPts val="0"/>
              </a:spcBef>
              <a:buNone/>
            </a:pPr>
            <a:r>
              <a:rPr lang="en" sz="1500"/>
              <a:t>viZZual.com. It dawns on me. 2008. </a:t>
            </a:r>
            <a:r>
              <a:rPr i="1" lang="en" sz="1500"/>
              <a:t>Flickr</a:t>
            </a:r>
            <a:r>
              <a:rPr lang="en" sz="1500"/>
              <a:t>. Web. 14 April 2017.</a:t>
            </a:r>
          </a:p>
          <a:p>
            <a:pPr lvl="0">
              <a:spcBef>
                <a:spcPts val="0"/>
              </a:spcBef>
              <a:buNone/>
            </a:pPr>
            <a:r>
              <a:rPr lang="en" sz="1500"/>
              <a:t>Woodward, Tom. step up to the mic. 2009. </a:t>
            </a:r>
            <a:r>
              <a:rPr i="1" lang="en" sz="1500"/>
              <a:t>Flickr</a:t>
            </a:r>
            <a:r>
              <a:rPr lang="en" sz="1500"/>
              <a:t>. Web. 14 April 2017.</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x="0" y="0"/>
          <a:ext cx="0" cy="0"/>
          <a:chOff x="0" y="0"/>
          <a:chExt cx="0" cy="0"/>
        </a:xfrm>
      </p:grpSpPr>
      <p:sp>
        <p:nvSpPr>
          <p:cNvPr id="65" name="Shape 6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An Idea is Born</a:t>
            </a:r>
          </a:p>
        </p:txBody>
      </p:sp>
      <p:sp>
        <p:nvSpPr>
          <p:cNvPr id="66" name="Shape 66"/>
          <p:cNvSpPr txBox="1"/>
          <p:nvPr>
            <p:ph idx="1" type="body"/>
          </p:nvPr>
        </p:nvSpPr>
        <p:spPr>
          <a:xfrm>
            <a:off x="311700" y="1152475"/>
            <a:ext cx="3999900" cy="3416400"/>
          </a:xfrm>
          <a:prstGeom prst="rect">
            <a:avLst/>
          </a:prstGeom>
        </p:spPr>
        <p:txBody>
          <a:bodyPr anchorCtr="0" anchor="t" bIns="91425" lIns="91425" rIns="91425" tIns="91425">
            <a:noAutofit/>
          </a:bodyPr>
          <a:lstStyle/>
          <a:p>
            <a:pPr lvl="0">
              <a:spcBef>
                <a:spcPts val="0"/>
              </a:spcBef>
              <a:buNone/>
            </a:pPr>
            <a:r>
              <a:rPr lang="en" sz="1800"/>
              <a:t>The process starts when a state representative or state senator sees an issue and thinks of an appropriate solution.</a:t>
            </a:r>
          </a:p>
        </p:txBody>
      </p:sp>
      <p:sp>
        <p:nvSpPr>
          <p:cNvPr id="67" name="Shape 67"/>
          <p:cNvSpPr txBox="1"/>
          <p:nvPr>
            <p:ph idx="2" type="body"/>
          </p:nvPr>
        </p:nvSpPr>
        <p:spPr>
          <a:xfrm>
            <a:off x="4832400" y="1152475"/>
            <a:ext cx="3999900" cy="3416400"/>
          </a:xfrm>
          <a:prstGeom prst="rect">
            <a:avLst/>
          </a:prstGeom>
        </p:spPr>
        <p:txBody>
          <a:bodyPr anchorCtr="0" anchor="t" bIns="91425" lIns="91425" rIns="91425" tIns="91425">
            <a:noAutofit/>
          </a:bodyPr>
          <a:lstStyle/>
          <a:p>
            <a:pPr lvl="0">
              <a:spcBef>
                <a:spcPts val="0"/>
              </a:spcBef>
              <a:buNone/>
            </a:pPr>
            <a:r>
              <a:t/>
            </a:r>
            <a:endParaRPr/>
          </a:p>
        </p:txBody>
      </p:sp>
      <p:pic>
        <p:nvPicPr>
          <p:cNvPr descr="2829221282_245e68114c_o.jpg" id="68" name="Shape 68"/>
          <p:cNvPicPr preferRelativeResize="0"/>
          <p:nvPr/>
        </p:nvPicPr>
        <p:blipFill>
          <a:blip r:embed="rId3">
            <a:alphaModFix/>
          </a:blip>
          <a:stretch>
            <a:fillRect/>
          </a:stretch>
        </p:blipFill>
        <p:spPr>
          <a:xfrm>
            <a:off x="4624500" y="1152484"/>
            <a:ext cx="4415700" cy="2759824"/>
          </a:xfrm>
          <a:prstGeom prst="rect">
            <a:avLst/>
          </a:prstGeom>
          <a:noFill/>
          <a:ln>
            <a:noFill/>
          </a:ln>
        </p:spPr>
      </p:pic>
      <p:sp>
        <p:nvSpPr>
          <p:cNvPr id="69" name="Shape 69"/>
          <p:cNvSpPr txBox="1"/>
          <p:nvPr/>
        </p:nvSpPr>
        <p:spPr>
          <a:xfrm>
            <a:off x="5028750" y="4568875"/>
            <a:ext cx="3607200" cy="326700"/>
          </a:xfrm>
          <a:prstGeom prst="rect">
            <a:avLst/>
          </a:prstGeom>
          <a:noFill/>
          <a:ln>
            <a:noFill/>
          </a:ln>
        </p:spPr>
        <p:txBody>
          <a:bodyPr anchorCtr="0" anchor="t" bIns="91425" lIns="91425" rIns="91425" tIns="91425">
            <a:noAutofit/>
          </a:bodyPr>
          <a:lstStyle/>
          <a:p>
            <a:pPr lvl="0" rtl="0">
              <a:lnSpc>
                <a:spcPct val="115000"/>
              </a:lnSpc>
              <a:spcBef>
                <a:spcPts val="0"/>
              </a:spcBef>
              <a:spcAft>
                <a:spcPts val="1600"/>
              </a:spcAft>
              <a:buNone/>
            </a:pPr>
            <a:r>
              <a:rPr lang="en" sz="1000">
                <a:solidFill>
                  <a:schemeClr val="accent3"/>
                </a:solidFill>
                <a:latin typeface="Proxima Nova"/>
                <a:ea typeface="Proxima Nova"/>
                <a:cs typeface="Proxima Nova"/>
                <a:sym typeface="Proxima Nova"/>
              </a:rPr>
              <a:t>viZZual.com. It dawns on me. 2008. </a:t>
            </a:r>
            <a:r>
              <a:rPr i="1" lang="en" sz="1000">
                <a:solidFill>
                  <a:schemeClr val="accent3"/>
                </a:solidFill>
                <a:latin typeface="Proxima Nova"/>
                <a:ea typeface="Proxima Nova"/>
                <a:cs typeface="Proxima Nova"/>
                <a:sym typeface="Proxima Nova"/>
              </a:rPr>
              <a:t>Flickr</a:t>
            </a:r>
            <a:r>
              <a:rPr lang="en" sz="1000">
                <a:solidFill>
                  <a:schemeClr val="accent3"/>
                </a:solidFill>
                <a:latin typeface="Proxima Nova"/>
                <a:ea typeface="Proxima Nova"/>
                <a:cs typeface="Proxima Nova"/>
                <a:sym typeface="Proxima Nova"/>
              </a:rPr>
              <a:t>. Web. 14 April 2017.</a:t>
            </a:r>
          </a:p>
          <a:p>
            <a:pPr lvl="0">
              <a:spcBef>
                <a:spcPts val="0"/>
              </a:spcBef>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x="0" y="0"/>
          <a:ext cx="0" cy="0"/>
          <a:chOff x="0" y="0"/>
          <a:chExt cx="0" cy="0"/>
        </a:xfrm>
      </p:grpSpPr>
      <p:sp>
        <p:nvSpPr>
          <p:cNvPr id="74" name="Shape 74"/>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Drafting Stage</a:t>
            </a:r>
          </a:p>
        </p:txBody>
      </p:sp>
      <p:sp>
        <p:nvSpPr>
          <p:cNvPr id="75" name="Shape 75"/>
          <p:cNvSpPr txBox="1"/>
          <p:nvPr>
            <p:ph idx="1" type="body"/>
          </p:nvPr>
        </p:nvSpPr>
        <p:spPr>
          <a:xfrm>
            <a:off x="311700" y="1152475"/>
            <a:ext cx="3999900" cy="3416400"/>
          </a:xfrm>
          <a:prstGeom prst="rect">
            <a:avLst/>
          </a:prstGeom>
        </p:spPr>
        <p:txBody>
          <a:bodyPr anchorCtr="0" anchor="t" bIns="91425" lIns="91425" rIns="91425" tIns="91425">
            <a:noAutofit/>
          </a:bodyPr>
          <a:lstStyle/>
          <a:p>
            <a:pPr lvl="0">
              <a:spcBef>
                <a:spcPts val="0"/>
              </a:spcBef>
              <a:buNone/>
            </a:pPr>
            <a:r>
              <a:rPr lang="en" sz="1800"/>
              <a:t>Once a legislator has a solution, they must draft, or write, a bill to propose.</a:t>
            </a:r>
          </a:p>
        </p:txBody>
      </p:sp>
      <p:sp>
        <p:nvSpPr>
          <p:cNvPr id="76" name="Shape 76"/>
          <p:cNvSpPr txBox="1"/>
          <p:nvPr>
            <p:ph idx="2" type="body"/>
          </p:nvPr>
        </p:nvSpPr>
        <p:spPr>
          <a:xfrm>
            <a:off x="4832400" y="1152475"/>
            <a:ext cx="3999900" cy="3416400"/>
          </a:xfrm>
          <a:prstGeom prst="rect">
            <a:avLst/>
          </a:prstGeom>
        </p:spPr>
        <p:txBody>
          <a:bodyPr anchorCtr="0" anchor="t" bIns="91425" lIns="91425" rIns="91425" tIns="91425">
            <a:noAutofit/>
          </a:bodyPr>
          <a:lstStyle/>
          <a:p>
            <a:pPr lvl="0">
              <a:spcBef>
                <a:spcPts val="0"/>
              </a:spcBef>
              <a:buNone/>
            </a:pPr>
            <a:r>
              <a:t/>
            </a:r>
            <a:endParaRPr/>
          </a:p>
        </p:txBody>
      </p:sp>
      <p:pic>
        <p:nvPicPr>
          <p:cNvPr descr="3469305764_3e732b4ca8_z.jpg" id="77" name="Shape 77"/>
          <p:cNvPicPr preferRelativeResize="0"/>
          <p:nvPr/>
        </p:nvPicPr>
        <p:blipFill>
          <a:blip r:embed="rId3">
            <a:alphaModFix/>
          </a:blip>
          <a:stretch>
            <a:fillRect/>
          </a:stretch>
        </p:blipFill>
        <p:spPr>
          <a:xfrm>
            <a:off x="4756124" y="1152474"/>
            <a:ext cx="4152449" cy="2757499"/>
          </a:xfrm>
          <a:prstGeom prst="rect">
            <a:avLst/>
          </a:prstGeom>
          <a:noFill/>
          <a:ln>
            <a:noFill/>
          </a:ln>
        </p:spPr>
      </p:pic>
      <p:sp>
        <p:nvSpPr>
          <p:cNvPr id="78" name="Shape 78"/>
          <p:cNvSpPr txBox="1"/>
          <p:nvPr/>
        </p:nvSpPr>
        <p:spPr>
          <a:xfrm>
            <a:off x="5209500" y="4568875"/>
            <a:ext cx="3245700" cy="408300"/>
          </a:xfrm>
          <a:prstGeom prst="rect">
            <a:avLst/>
          </a:prstGeom>
          <a:noFill/>
          <a:ln>
            <a:noFill/>
          </a:ln>
        </p:spPr>
        <p:txBody>
          <a:bodyPr anchorCtr="0" anchor="t" bIns="91425" lIns="91425" rIns="91425" tIns="91425">
            <a:noAutofit/>
          </a:bodyPr>
          <a:lstStyle/>
          <a:p>
            <a:pPr lvl="0" rtl="0">
              <a:lnSpc>
                <a:spcPct val="115000"/>
              </a:lnSpc>
              <a:spcBef>
                <a:spcPts val="0"/>
              </a:spcBef>
              <a:spcAft>
                <a:spcPts val="1600"/>
              </a:spcAft>
              <a:buNone/>
            </a:pPr>
            <a:r>
              <a:rPr lang="en" sz="1000">
                <a:solidFill>
                  <a:schemeClr val="accent3"/>
                </a:solidFill>
                <a:latin typeface="Proxima Nova"/>
                <a:ea typeface="Proxima Nova"/>
                <a:cs typeface="Proxima Nova"/>
                <a:sym typeface="Proxima Nova"/>
              </a:rPr>
              <a:t>Lucas. pen and paper. 2009. </a:t>
            </a:r>
            <a:r>
              <a:rPr i="1" lang="en" sz="1000">
                <a:solidFill>
                  <a:schemeClr val="accent3"/>
                </a:solidFill>
                <a:latin typeface="Proxima Nova"/>
                <a:ea typeface="Proxima Nova"/>
                <a:cs typeface="Proxima Nova"/>
                <a:sym typeface="Proxima Nova"/>
              </a:rPr>
              <a:t>Flickr</a:t>
            </a:r>
            <a:r>
              <a:rPr lang="en" sz="1000">
                <a:solidFill>
                  <a:schemeClr val="accent3"/>
                </a:solidFill>
                <a:latin typeface="Proxima Nova"/>
                <a:ea typeface="Proxima Nova"/>
                <a:cs typeface="Proxima Nova"/>
                <a:sym typeface="Proxima Nova"/>
              </a:rPr>
              <a:t>. Web. 14 April 2017.</a:t>
            </a:r>
          </a:p>
          <a:p>
            <a:pPr lvl="0">
              <a:spcBef>
                <a:spcPts val="0"/>
              </a:spcBef>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x="0" y="0"/>
          <a:ext cx="0" cy="0"/>
          <a:chOff x="0" y="0"/>
          <a:chExt cx="0" cy="0"/>
        </a:xfrm>
      </p:grpSpPr>
      <p:sp>
        <p:nvSpPr>
          <p:cNvPr id="83" name="Shape 83"/>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Introduction to the Rules Committee</a:t>
            </a:r>
          </a:p>
        </p:txBody>
      </p:sp>
      <p:sp>
        <p:nvSpPr>
          <p:cNvPr id="84" name="Shape 84"/>
          <p:cNvSpPr txBox="1"/>
          <p:nvPr>
            <p:ph idx="1" type="body"/>
          </p:nvPr>
        </p:nvSpPr>
        <p:spPr>
          <a:xfrm>
            <a:off x="311700" y="1017725"/>
            <a:ext cx="3999900" cy="3416400"/>
          </a:xfrm>
          <a:prstGeom prst="rect">
            <a:avLst/>
          </a:prstGeom>
        </p:spPr>
        <p:txBody>
          <a:bodyPr anchorCtr="0" anchor="t" bIns="91425" lIns="91425" rIns="91425" tIns="91425">
            <a:noAutofit/>
          </a:bodyPr>
          <a:lstStyle/>
          <a:p>
            <a:pPr lvl="0">
              <a:spcBef>
                <a:spcPts val="0"/>
              </a:spcBef>
              <a:buNone/>
            </a:pPr>
            <a:r>
              <a:rPr lang="en" sz="1800"/>
              <a:t>Now, the legislator introduces the proposal to the Rules Committee. The Rules Committee reads the bill and tells the legislator which committee should review the bill in depth.</a:t>
            </a:r>
          </a:p>
          <a:p>
            <a:pPr lvl="0">
              <a:spcBef>
                <a:spcPts val="0"/>
              </a:spcBef>
              <a:buNone/>
            </a:pPr>
            <a:r>
              <a:rPr lang="en" sz="1800"/>
              <a:t>The House of Representatives and the Senate have many committees that handle bills on different subjects. Committees exist for anything from adoption and agriculture to weapons and wildlife.</a:t>
            </a:r>
          </a:p>
        </p:txBody>
      </p:sp>
      <p:sp>
        <p:nvSpPr>
          <p:cNvPr id="85" name="Shape 85"/>
          <p:cNvSpPr txBox="1"/>
          <p:nvPr>
            <p:ph idx="2" type="body"/>
          </p:nvPr>
        </p:nvSpPr>
        <p:spPr>
          <a:xfrm>
            <a:off x="4832400" y="1152475"/>
            <a:ext cx="3999900" cy="3416400"/>
          </a:xfrm>
          <a:prstGeom prst="rect">
            <a:avLst/>
          </a:prstGeom>
        </p:spPr>
        <p:txBody>
          <a:bodyPr anchorCtr="0" anchor="t" bIns="91425" lIns="91425" rIns="91425" tIns="91425">
            <a:noAutofit/>
          </a:bodyPr>
          <a:lstStyle/>
          <a:p>
            <a:pPr lvl="0">
              <a:spcBef>
                <a:spcPts val="0"/>
              </a:spcBef>
              <a:buNone/>
            </a:pPr>
            <a:r>
              <a:t/>
            </a:r>
            <a:endParaRPr/>
          </a:p>
        </p:txBody>
      </p:sp>
      <p:pic>
        <p:nvPicPr>
          <p:cNvPr descr="6961694905_b0e9d74d76_z.jpg" id="86" name="Shape 86"/>
          <p:cNvPicPr preferRelativeResize="0"/>
          <p:nvPr/>
        </p:nvPicPr>
        <p:blipFill>
          <a:blip r:embed="rId3">
            <a:alphaModFix/>
          </a:blip>
          <a:stretch>
            <a:fillRect/>
          </a:stretch>
        </p:blipFill>
        <p:spPr>
          <a:xfrm>
            <a:off x="4572000" y="1152477"/>
            <a:ext cx="4520699" cy="3009085"/>
          </a:xfrm>
          <a:prstGeom prst="rect">
            <a:avLst/>
          </a:prstGeom>
          <a:noFill/>
          <a:ln>
            <a:noFill/>
          </a:ln>
        </p:spPr>
      </p:pic>
      <p:sp>
        <p:nvSpPr>
          <p:cNvPr id="87" name="Shape 87"/>
          <p:cNvSpPr txBox="1"/>
          <p:nvPr/>
        </p:nvSpPr>
        <p:spPr>
          <a:xfrm>
            <a:off x="5094600" y="4568875"/>
            <a:ext cx="3475500" cy="489900"/>
          </a:xfrm>
          <a:prstGeom prst="rect">
            <a:avLst/>
          </a:prstGeom>
          <a:noFill/>
          <a:ln>
            <a:noFill/>
          </a:ln>
        </p:spPr>
        <p:txBody>
          <a:bodyPr anchorCtr="0" anchor="t" bIns="91425" lIns="91425" rIns="91425" tIns="91425">
            <a:noAutofit/>
          </a:bodyPr>
          <a:lstStyle/>
          <a:p>
            <a:pPr lvl="0" rtl="0">
              <a:lnSpc>
                <a:spcPct val="115000"/>
              </a:lnSpc>
              <a:spcBef>
                <a:spcPts val="0"/>
              </a:spcBef>
              <a:spcAft>
                <a:spcPts val="1600"/>
              </a:spcAft>
              <a:buNone/>
            </a:pPr>
            <a:r>
              <a:rPr lang="en" sz="1000">
                <a:solidFill>
                  <a:schemeClr val="accent3"/>
                </a:solidFill>
                <a:latin typeface="Proxima Nova"/>
                <a:ea typeface="Proxima Nova"/>
                <a:cs typeface="Proxima Nova"/>
                <a:sym typeface="Proxima Nova"/>
              </a:rPr>
              <a:t>Maryland GovPics. Maryland Congressional Delegation Meeting. 2012. </a:t>
            </a:r>
            <a:r>
              <a:rPr i="1" lang="en" sz="1000">
                <a:solidFill>
                  <a:schemeClr val="accent3"/>
                </a:solidFill>
                <a:latin typeface="Proxima Nova"/>
                <a:ea typeface="Proxima Nova"/>
                <a:cs typeface="Proxima Nova"/>
                <a:sym typeface="Proxima Nova"/>
              </a:rPr>
              <a:t>Flickr</a:t>
            </a:r>
            <a:r>
              <a:rPr lang="en" sz="1000">
                <a:solidFill>
                  <a:schemeClr val="accent3"/>
                </a:solidFill>
                <a:latin typeface="Proxima Nova"/>
                <a:ea typeface="Proxima Nova"/>
                <a:cs typeface="Proxima Nova"/>
                <a:sym typeface="Proxima Nova"/>
              </a:rPr>
              <a:t>. Web. 14 April 2017.</a:t>
            </a:r>
          </a:p>
          <a:p>
            <a:pPr lvl="0">
              <a:spcBef>
                <a:spcPts val="0"/>
              </a:spcBef>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x="0" y="0"/>
          <a:ext cx="0" cy="0"/>
          <a:chOff x="0" y="0"/>
          <a:chExt cx="0" cy="0"/>
        </a:xfrm>
      </p:grpSpPr>
      <p:sp>
        <p:nvSpPr>
          <p:cNvPr id="92" name="Shape 9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The Standing Committee</a:t>
            </a:r>
          </a:p>
        </p:txBody>
      </p:sp>
      <p:sp>
        <p:nvSpPr>
          <p:cNvPr id="93" name="Shape 93"/>
          <p:cNvSpPr txBox="1"/>
          <p:nvPr>
            <p:ph idx="1" type="body"/>
          </p:nvPr>
        </p:nvSpPr>
        <p:spPr>
          <a:xfrm>
            <a:off x="311700" y="1152475"/>
            <a:ext cx="3999900" cy="3416400"/>
          </a:xfrm>
          <a:prstGeom prst="rect">
            <a:avLst/>
          </a:prstGeom>
        </p:spPr>
        <p:txBody>
          <a:bodyPr anchorCtr="0" anchor="t" bIns="91425" lIns="91425" rIns="91425" tIns="91425">
            <a:noAutofit/>
          </a:bodyPr>
          <a:lstStyle/>
          <a:p>
            <a:pPr lvl="0">
              <a:spcBef>
                <a:spcPts val="0"/>
              </a:spcBef>
              <a:buNone/>
            </a:pPr>
            <a:r>
              <a:rPr lang="en" sz="1800"/>
              <a:t>The “standing committee” is the subject-specific committee that the Rules Committee sent the bill to. This new committee holds public meetings and hears testimony from experts and people the potential law would affect.</a:t>
            </a:r>
          </a:p>
          <a:p>
            <a:pPr lvl="0">
              <a:spcBef>
                <a:spcPts val="0"/>
              </a:spcBef>
              <a:buNone/>
            </a:pPr>
            <a:r>
              <a:rPr lang="en" sz="1800"/>
              <a:t>Once the testimonies have finished, the committee recommends changes to the bill, postpones the bill, and/or sends the bill out for a vote.</a:t>
            </a:r>
          </a:p>
        </p:txBody>
      </p:sp>
      <p:sp>
        <p:nvSpPr>
          <p:cNvPr id="94" name="Shape 94"/>
          <p:cNvSpPr txBox="1"/>
          <p:nvPr>
            <p:ph idx="2" type="body"/>
          </p:nvPr>
        </p:nvSpPr>
        <p:spPr>
          <a:xfrm>
            <a:off x="4832400" y="1152475"/>
            <a:ext cx="3999900" cy="3416400"/>
          </a:xfrm>
          <a:prstGeom prst="rect">
            <a:avLst/>
          </a:prstGeom>
        </p:spPr>
        <p:txBody>
          <a:bodyPr anchorCtr="0" anchor="t" bIns="91425" lIns="91425" rIns="91425" tIns="91425">
            <a:noAutofit/>
          </a:bodyPr>
          <a:lstStyle/>
          <a:p>
            <a:pPr lvl="0">
              <a:spcBef>
                <a:spcPts val="0"/>
              </a:spcBef>
              <a:buNone/>
            </a:pPr>
            <a:r>
              <a:t/>
            </a:r>
            <a:endParaRPr/>
          </a:p>
        </p:txBody>
      </p:sp>
      <p:pic>
        <p:nvPicPr>
          <p:cNvPr descr="14640456586_5321d68aec_z.jpg" id="95" name="Shape 95"/>
          <p:cNvPicPr preferRelativeResize="0"/>
          <p:nvPr/>
        </p:nvPicPr>
        <p:blipFill>
          <a:blip r:embed="rId3">
            <a:alphaModFix/>
          </a:blip>
          <a:stretch>
            <a:fillRect/>
          </a:stretch>
        </p:blipFill>
        <p:spPr>
          <a:xfrm>
            <a:off x="4682762" y="1017715"/>
            <a:ext cx="4299174" cy="2848209"/>
          </a:xfrm>
          <a:prstGeom prst="rect">
            <a:avLst/>
          </a:prstGeom>
          <a:noFill/>
          <a:ln>
            <a:noFill/>
          </a:ln>
        </p:spPr>
      </p:pic>
      <p:sp>
        <p:nvSpPr>
          <p:cNvPr id="96" name="Shape 96"/>
          <p:cNvSpPr txBox="1"/>
          <p:nvPr/>
        </p:nvSpPr>
        <p:spPr>
          <a:xfrm>
            <a:off x="5115900" y="4568875"/>
            <a:ext cx="3432900" cy="513300"/>
          </a:xfrm>
          <a:prstGeom prst="rect">
            <a:avLst/>
          </a:prstGeom>
          <a:noFill/>
          <a:ln>
            <a:noFill/>
          </a:ln>
        </p:spPr>
        <p:txBody>
          <a:bodyPr anchorCtr="0" anchor="t" bIns="91425" lIns="91425" rIns="91425" tIns="91425">
            <a:noAutofit/>
          </a:bodyPr>
          <a:lstStyle/>
          <a:p>
            <a:pPr lvl="0" rtl="0">
              <a:lnSpc>
                <a:spcPct val="115000"/>
              </a:lnSpc>
              <a:spcBef>
                <a:spcPts val="0"/>
              </a:spcBef>
              <a:spcAft>
                <a:spcPts val="1600"/>
              </a:spcAft>
              <a:buNone/>
            </a:pPr>
            <a:r>
              <a:rPr lang="en" sz="1000">
                <a:solidFill>
                  <a:schemeClr val="accent3"/>
                </a:solidFill>
                <a:latin typeface="Proxima Nova"/>
                <a:ea typeface="Proxima Nova"/>
                <a:cs typeface="Proxima Nova"/>
                <a:sym typeface="Proxima Nova"/>
              </a:rPr>
              <a:t>AFGE. AFGE President Cox Testifies on Federal Workforce. 2014. </a:t>
            </a:r>
            <a:r>
              <a:rPr i="1" lang="en" sz="1000">
                <a:solidFill>
                  <a:schemeClr val="accent3"/>
                </a:solidFill>
                <a:latin typeface="Proxima Nova"/>
                <a:ea typeface="Proxima Nova"/>
                <a:cs typeface="Proxima Nova"/>
                <a:sym typeface="Proxima Nova"/>
              </a:rPr>
              <a:t>Flickr</a:t>
            </a:r>
            <a:r>
              <a:rPr lang="en" sz="1000">
                <a:solidFill>
                  <a:schemeClr val="accent3"/>
                </a:solidFill>
                <a:latin typeface="Proxima Nova"/>
                <a:ea typeface="Proxima Nova"/>
                <a:cs typeface="Proxima Nova"/>
                <a:sym typeface="Proxima Nova"/>
              </a:rPr>
              <a:t>. Web. 14 April 2017.</a:t>
            </a:r>
          </a:p>
          <a:p>
            <a:pPr lvl="0">
              <a:spcBef>
                <a:spcPts val="0"/>
              </a:spcBef>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The Legislators Debate</a:t>
            </a:r>
          </a:p>
        </p:txBody>
      </p:sp>
      <p:sp>
        <p:nvSpPr>
          <p:cNvPr id="102" name="Shape 102"/>
          <p:cNvSpPr txBox="1"/>
          <p:nvPr>
            <p:ph idx="1" type="body"/>
          </p:nvPr>
        </p:nvSpPr>
        <p:spPr>
          <a:xfrm>
            <a:off x="311700" y="1152475"/>
            <a:ext cx="3999900" cy="3416400"/>
          </a:xfrm>
          <a:prstGeom prst="rect">
            <a:avLst/>
          </a:prstGeom>
        </p:spPr>
        <p:txBody>
          <a:bodyPr anchorCtr="0" anchor="t" bIns="91425" lIns="91425" rIns="91425" tIns="91425">
            <a:noAutofit/>
          </a:bodyPr>
          <a:lstStyle/>
          <a:p>
            <a:pPr lvl="0">
              <a:spcBef>
                <a:spcPts val="0"/>
              </a:spcBef>
              <a:buNone/>
            </a:pPr>
            <a:r>
              <a:rPr lang="en" sz="1800"/>
              <a:t>At this point, the bill goes to all of the legislators. They will read the committee’s report and debate the bill. They have the chance to make changes to it.</a:t>
            </a:r>
          </a:p>
        </p:txBody>
      </p:sp>
      <p:sp>
        <p:nvSpPr>
          <p:cNvPr id="103" name="Shape 103"/>
          <p:cNvSpPr txBox="1"/>
          <p:nvPr>
            <p:ph idx="2" type="body"/>
          </p:nvPr>
        </p:nvSpPr>
        <p:spPr>
          <a:xfrm>
            <a:off x="4832400" y="1152475"/>
            <a:ext cx="3999900" cy="3416400"/>
          </a:xfrm>
          <a:prstGeom prst="rect">
            <a:avLst/>
          </a:prstGeom>
        </p:spPr>
        <p:txBody>
          <a:bodyPr anchorCtr="0" anchor="t" bIns="91425" lIns="91425" rIns="91425" tIns="91425">
            <a:noAutofit/>
          </a:bodyPr>
          <a:lstStyle/>
          <a:p>
            <a:pPr lvl="0">
              <a:spcBef>
                <a:spcPts val="0"/>
              </a:spcBef>
              <a:buNone/>
            </a:pPr>
            <a:r>
              <a:t/>
            </a:r>
            <a:endParaRPr/>
          </a:p>
        </p:txBody>
      </p:sp>
      <p:pic>
        <p:nvPicPr>
          <p:cNvPr id="104" name="Shape 104"/>
          <p:cNvPicPr preferRelativeResize="0"/>
          <p:nvPr/>
        </p:nvPicPr>
        <p:blipFill>
          <a:blip r:embed="rId3">
            <a:alphaModFix/>
          </a:blip>
          <a:stretch>
            <a:fillRect/>
          </a:stretch>
        </p:blipFill>
        <p:spPr>
          <a:xfrm>
            <a:off x="4579424" y="1152474"/>
            <a:ext cx="4505849" cy="2999225"/>
          </a:xfrm>
          <a:prstGeom prst="rect">
            <a:avLst/>
          </a:prstGeom>
          <a:noFill/>
          <a:ln>
            <a:noFill/>
          </a:ln>
        </p:spPr>
      </p:pic>
      <p:sp>
        <p:nvSpPr>
          <p:cNvPr id="105" name="Shape 105"/>
          <p:cNvSpPr txBox="1"/>
          <p:nvPr/>
        </p:nvSpPr>
        <p:spPr>
          <a:xfrm>
            <a:off x="4832400" y="4568875"/>
            <a:ext cx="3999900" cy="472500"/>
          </a:xfrm>
          <a:prstGeom prst="rect">
            <a:avLst/>
          </a:prstGeom>
          <a:noFill/>
          <a:ln>
            <a:noFill/>
          </a:ln>
        </p:spPr>
        <p:txBody>
          <a:bodyPr anchorCtr="0" anchor="t" bIns="91425" lIns="91425" rIns="91425" tIns="91425">
            <a:noAutofit/>
          </a:bodyPr>
          <a:lstStyle/>
          <a:p>
            <a:pPr lvl="0" rtl="0">
              <a:lnSpc>
                <a:spcPct val="115000"/>
              </a:lnSpc>
              <a:spcBef>
                <a:spcPts val="0"/>
              </a:spcBef>
              <a:spcAft>
                <a:spcPts val="1600"/>
              </a:spcAft>
              <a:buNone/>
            </a:pPr>
            <a:r>
              <a:rPr lang="en" sz="1000">
                <a:solidFill>
                  <a:schemeClr val="accent3"/>
                </a:solidFill>
                <a:latin typeface="Proxima Nova"/>
                <a:ea typeface="Proxima Nova"/>
                <a:cs typeface="Proxima Nova"/>
                <a:sym typeface="Proxima Nova"/>
              </a:rPr>
              <a:t>Woodward, Tom. step up to the mic. 2009. </a:t>
            </a:r>
            <a:r>
              <a:rPr i="1" lang="en" sz="1000">
                <a:solidFill>
                  <a:schemeClr val="accent3"/>
                </a:solidFill>
                <a:latin typeface="Proxima Nova"/>
                <a:ea typeface="Proxima Nova"/>
                <a:cs typeface="Proxima Nova"/>
                <a:sym typeface="Proxima Nova"/>
              </a:rPr>
              <a:t>Flickr</a:t>
            </a:r>
            <a:r>
              <a:rPr lang="en" sz="1000">
                <a:solidFill>
                  <a:schemeClr val="accent3"/>
                </a:solidFill>
                <a:latin typeface="Proxima Nova"/>
                <a:ea typeface="Proxima Nova"/>
                <a:cs typeface="Proxima Nova"/>
                <a:sym typeface="Proxima Nova"/>
              </a:rPr>
              <a:t>. Web. 14 April 2017.</a:t>
            </a:r>
          </a:p>
          <a:p>
            <a:pPr lvl="0">
              <a:spcBef>
                <a:spcPts val="0"/>
              </a:spcBef>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x="0" y="0"/>
          <a:ext cx="0" cy="0"/>
          <a:chOff x="0" y="0"/>
          <a:chExt cx="0" cy="0"/>
        </a:xfrm>
      </p:grpSpPr>
      <p:sp>
        <p:nvSpPr>
          <p:cNvPr id="110" name="Shape 11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The Legislators Vote</a:t>
            </a:r>
          </a:p>
        </p:txBody>
      </p:sp>
      <p:sp>
        <p:nvSpPr>
          <p:cNvPr id="111" name="Shape 111"/>
          <p:cNvSpPr txBox="1"/>
          <p:nvPr>
            <p:ph idx="1" type="body"/>
          </p:nvPr>
        </p:nvSpPr>
        <p:spPr>
          <a:xfrm>
            <a:off x="311700" y="1152475"/>
            <a:ext cx="3999900" cy="3416400"/>
          </a:xfrm>
          <a:prstGeom prst="rect">
            <a:avLst/>
          </a:prstGeom>
        </p:spPr>
        <p:txBody>
          <a:bodyPr anchorCtr="0" anchor="t" bIns="91425" lIns="91425" rIns="91425" tIns="91425">
            <a:noAutofit/>
          </a:bodyPr>
          <a:lstStyle/>
          <a:p>
            <a:pPr lvl="0">
              <a:spcBef>
                <a:spcPts val="0"/>
              </a:spcBef>
              <a:buNone/>
            </a:pPr>
            <a:r>
              <a:rPr lang="en" sz="1800"/>
              <a:t>The legislators vote in both the House of Representatives and the Senate. In order to become law, the bill must pass in both groups.</a:t>
            </a:r>
          </a:p>
          <a:p>
            <a:pPr lvl="0">
              <a:spcBef>
                <a:spcPts val="0"/>
              </a:spcBef>
              <a:buNone/>
            </a:pPr>
            <a:r>
              <a:rPr lang="en" sz="1800"/>
              <a:t>If the vote fails to pass the bill, legislators have the option to change the bill and start the whole process again.</a:t>
            </a:r>
          </a:p>
        </p:txBody>
      </p:sp>
      <p:sp>
        <p:nvSpPr>
          <p:cNvPr id="112" name="Shape 112"/>
          <p:cNvSpPr txBox="1"/>
          <p:nvPr>
            <p:ph idx="2" type="body"/>
          </p:nvPr>
        </p:nvSpPr>
        <p:spPr>
          <a:xfrm>
            <a:off x="4832400" y="1152475"/>
            <a:ext cx="3999900" cy="3416400"/>
          </a:xfrm>
          <a:prstGeom prst="rect">
            <a:avLst/>
          </a:prstGeom>
        </p:spPr>
        <p:txBody>
          <a:bodyPr anchorCtr="0" anchor="t" bIns="91425" lIns="91425" rIns="91425" tIns="91425">
            <a:noAutofit/>
          </a:bodyPr>
          <a:lstStyle/>
          <a:p>
            <a:pPr lvl="0">
              <a:spcBef>
                <a:spcPts val="0"/>
              </a:spcBef>
              <a:buNone/>
            </a:pPr>
            <a:r>
              <a:t/>
            </a:r>
            <a:endParaRPr/>
          </a:p>
        </p:txBody>
      </p:sp>
      <p:pic>
        <p:nvPicPr>
          <p:cNvPr id="113" name="Shape 113"/>
          <p:cNvPicPr preferRelativeResize="0"/>
          <p:nvPr/>
        </p:nvPicPr>
        <p:blipFill>
          <a:blip r:embed="rId3">
            <a:alphaModFix/>
          </a:blip>
          <a:stretch>
            <a:fillRect/>
          </a:stretch>
        </p:blipFill>
        <p:spPr>
          <a:xfrm>
            <a:off x="4688812" y="1152484"/>
            <a:ext cx="4287075" cy="3201915"/>
          </a:xfrm>
          <a:prstGeom prst="rect">
            <a:avLst/>
          </a:prstGeom>
          <a:noFill/>
          <a:ln>
            <a:noFill/>
          </a:ln>
        </p:spPr>
      </p:pic>
      <p:sp>
        <p:nvSpPr>
          <p:cNvPr id="114" name="Shape 114"/>
          <p:cNvSpPr txBox="1"/>
          <p:nvPr/>
        </p:nvSpPr>
        <p:spPr>
          <a:xfrm>
            <a:off x="5185662" y="4568875"/>
            <a:ext cx="3293400" cy="551100"/>
          </a:xfrm>
          <a:prstGeom prst="rect">
            <a:avLst/>
          </a:prstGeom>
          <a:noFill/>
          <a:ln>
            <a:noFill/>
          </a:ln>
        </p:spPr>
        <p:txBody>
          <a:bodyPr anchorCtr="0" anchor="t" bIns="91425" lIns="91425" rIns="91425" tIns="91425">
            <a:noAutofit/>
          </a:bodyPr>
          <a:lstStyle/>
          <a:p>
            <a:pPr lvl="0" rtl="0">
              <a:lnSpc>
                <a:spcPct val="115000"/>
              </a:lnSpc>
              <a:spcBef>
                <a:spcPts val="0"/>
              </a:spcBef>
              <a:spcAft>
                <a:spcPts val="1600"/>
              </a:spcAft>
              <a:buNone/>
            </a:pPr>
            <a:r>
              <a:rPr lang="en" sz="1000">
                <a:solidFill>
                  <a:schemeClr val="accent3"/>
                </a:solidFill>
                <a:latin typeface="Proxima Nova"/>
                <a:ea typeface="Proxima Nova"/>
                <a:cs typeface="Proxima Nova"/>
                <a:sym typeface="Proxima Nova"/>
              </a:rPr>
              <a:t>Grimes, Justin. Voting. 2010. </a:t>
            </a:r>
            <a:r>
              <a:rPr i="1" lang="en" sz="1000">
                <a:solidFill>
                  <a:schemeClr val="accent3"/>
                </a:solidFill>
                <a:latin typeface="Proxima Nova"/>
                <a:ea typeface="Proxima Nova"/>
                <a:cs typeface="Proxima Nova"/>
                <a:sym typeface="Proxima Nova"/>
              </a:rPr>
              <a:t>Flickr</a:t>
            </a:r>
            <a:r>
              <a:rPr lang="en" sz="1000">
                <a:solidFill>
                  <a:schemeClr val="accent3"/>
                </a:solidFill>
                <a:latin typeface="Proxima Nova"/>
                <a:ea typeface="Proxima Nova"/>
                <a:cs typeface="Proxima Nova"/>
                <a:sym typeface="Proxima Nova"/>
              </a:rPr>
              <a:t>. Web. 14 April 2017.</a:t>
            </a:r>
          </a:p>
          <a:p>
            <a:pPr lvl="0">
              <a:spcBef>
                <a:spcPts val="0"/>
              </a:spcBef>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The Governor Makes a Choice</a:t>
            </a:r>
          </a:p>
        </p:txBody>
      </p:sp>
      <p:sp>
        <p:nvSpPr>
          <p:cNvPr id="120" name="Shape 120"/>
          <p:cNvSpPr txBox="1"/>
          <p:nvPr>
            <p:ph idx="1" type="body"/>
          </p:nvPr>
        </p:nvSpPr>
        <p:spPr>
          <a:xfrm>
            <a:off x="311700" y="1152475"/>
            <a:ext cx="3999900" cy="3416400"/>
          </a:xfrm>
          <a:prstGeom prst="rect">
            <a:avLst/>
          </a:prstGeom>
        </p:spPr>
        <p:txBody>
          <a:bodyPr anchorCtr="0" anchor="t" bIns="91425" lIns="91425" rIns="91425" tIns="91425">
            <a:noAutofit/>
          </a:bodyPr>
          <a:lstStyle/>
          <a:p>
            <a:pPr lvl="0">
              <a:spcBef>
                <a:spcPts val="0"/>
              </a:spcBef>
              <a:buNone/>
            </a:pPr>
            <a:r>
              <a:rPr lang="en" sz="1800"/>
              <a:t>If the bill has passed the legislature, the governor has a choice to make. He can sign the bill to make it law or veto (reject) it. If he vetoes the bill, the legislature has the chance to vote again. If they gain 60% or more of the votes, the bill will still become law.</a:t>
            </a:r>
          </a:p>
        </p:txBody>
      </p:sp>
      <p:sp>
        <p:nvSpPr>
          <p:cNvPr id="121" name="Shape 121"/>
          <p:cNvSpPr txBox="1"/>
          <p:nvPr>
            <p:ph idx="2" type="body"/>
          </p:nvPr>
        </p:nvSpPr>
        <p:spPr>
          <a:xfrm>
            <a:off x="4832400" y="1152475"/>
            <a:ext cx="3999900" cy="3416400"/>
          </a:xfrm>
          <a:prstGeom prst="rect">
            <a:avLst/>
          </a:prstGeom>
        </p:spPr>
        <p:txBody>
          <a:bodyPr anchorCtr="0" anchor="t" bIns="91425" lIns="91425" rIns="91425" tIns="91425">
            <a:noAutofit/>
          </a:bodyPr>
          <a:lstStyle/>
          <a:p>
            <a:pPr lvl="0">
              <a:spcBef>
                <a:spcPts val="0"/>
              </a:spcBef>
              <a:buNone/>
            </a:pPr>
            <a:r>
              <a:t/>
            </a:r>
            <a:endParaRPr/>
          </a:p>
        </p:txBody>
      </p:sp>
      <p:pic>
        <p:nvPicPr>
          <p:cNvPr id="122" name="Shape 122"/>
          <p:cNvPicPr preferRelativeResize="0"/>
          <p:nvPr/>
        </p:nvPicPr>
        <p:blipFill>
          <a:blip r:embed="rId3">
            <a:alphaModFix/>
          </a:blip>
          <a:stretch>
            <a:fillRect/>
          </a:stretch>
        </p:blipFill>
        <p:spPr>
          <a:xfrm>
            <a:off x="5432600" y="1017725"/>
            <a:ext cx="2799499" cy="3499400"/>
          </a:xfrm>
          <a:prstGeom prst="rect">
            <a:avLst/>
          </a:prstGeom>
          <a:noFill/>
          <a:ln>
            <a:noFill/>
          </a:ln>
        </p:spPr>
      </p:pic>
      <p:sp>
        <p:nvSpPr>
          <p:cNvPr id="123" name="Shape 123"/>
          <p:cNvSpPr txBox="1"/>
          <p:nvPr/>
        </p:nvSpPr>
        <p:spPr>
          <a:xfrm>
            <a:off x="5473500" y="4568875"/>
            <a:ext cx="2717700" cy="489900"/>
          </a:xfrm>
          <a:prstGeom prst="rect">
            <a:avLst/>
          </a:prstGeom>
          <a:noFill/>
          <a:ln>
            <a:noFill/>
          </a:ln>
        </p:spPr>
        <p:txBody>
          <a:bodyPr anchorCtr="0" anchor="t" bIns="91425" lIns="91425" rIns="91425" tIns="91425">
            <a:noAutofit/>
          </a:bodyPr>
          <a:lstStyle/>
          <a:p>
            <a:pPr lvl="0" rtl="0">
              <a:lnSpc>
                <a:spcPct val="115000"/>
              </a:lnSpc>
              <a:spcBef>
                <a:spcPts val="0"/>
              </a:spcBef>
              <a:spcAft>
                <a:spcPts val="1600"/>
              </a:spcAft>
              <a:buNone/>
            </a:pPr>
            <a:r>
              <a:rPr lang="en" sz="1000">
                <a:solidFill>
                  <a:schemeClr val="accent3"/>
                </a:solidFill>
                <a:latin typeface="Proxima Nova"/>
                <a:ea typeface="Proxima Nova"/>
                <a:cs typeface="Proxima Nova"/>
                <a:sym typeface="Proxima Nova"/>
              </a:rPr>
              <a:t>Maryland GovPic. Bill Signing. 2012. </a:t>
            </a:r>
            <a:r>
              <a:rPr i="1" lang="en" sz="1000">
                <a:solidFill>
                  <a:schemeClr val="accent3"/>
                </a:solidFill>
                <a:latin typeface="Proxima Nova"/>
                <a:ea typeface="Proxima Nova"/>
                <a:cs typeface="Proxima Nova"/>
                <a:sym typeface="Proxima Nova"/>
              </a:rPr>
              <a:t>Flickr</a:t>
            </a:r>
            <a:r>
              <a:rPr lang="en" sz="1000">
                <a:solidFill>
                  <a:schemeClr val="accent3"/>
                </a:solidFill>
                <a:latin typeface="Proxima Nova"/>
                <a:ea typeface="Proxima Nova"/>
                <a:cs typeface="Proxima Nova"/>
                <a:sym typeface="Proxima Nova"/>
              </a:rPr>
              <a:t>. Web. 14 April 2017.</a:t>
            </a:r>
          </a:p>
          <a:p>
            <a:pPr lvl="0">
              <a:spcBef>
                <a:spcPts val="0"/>
              </a:spcBef>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x="0" y="0"/>
          <a:ext cx="0" cy="0"/>
          <a:chOff x="0" y="0"/>
          <a:chExt cx="0" cy="0"/>
        </a:xfrm>
      </p:grpSpPr>
      <p:sp>
        <p:nvSpPr>
          <p:cNvPr id="128" name="Shape 12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The Law Goes into Effect</a:t>
            </a:r>
          </a:p>
        </p:txBody>
      </p:sp>
      <p:sp>
        <p:nvSpPr>
          <p:cNvPr id="129" name="Shape 129"/>
          <p:cNvSpPr txBox="1"/>
          <p:nvPr>
            <p:ph idx="1" type="body"/>
          </p:nvPr>
        </p:nvSpPr>
        <p:spPr>
          <a:xfrm>
            <a:off x="311700" y="1152475"/>
            <a:ext cx="3999900" cy="3416400"/>
          </a:xfrm>
          <a:prstGeom prst="rect">
            <a:avLst/>
          </a:prstGeom>
        </p:spPr>
        <p:txBody>
          <a:bodyPr anchorCtr="0" anchor="t" bIns="91425" lIns="91425" rIns="91425" tIns="91425">
            <a:noAutofit/>
          </a:bodyPr>
          <a:lstStyle/>
          <a:p>
            <a:pPr lvl="0">
              <a:spcBef>
                <a:spcPts val="0"/>
              </a:spcBef>
              <a:buNone/>
            </a:pPr>
            <a:r>
              <a:rPr lang="en" sz="1800"/>
              <a:t>In Utah, laws usually go into effect 60 days after the governor signs the bill. However, if the bill has specific date contained inside, the law will only become effective on the date listed in the bill.</a:t>
            </a:r>
          </a:p>
          <a:p>
            <a:pPr lvl="0">
              <a:spcBef>
                <a:spcPts val="0"/>
              </a:spcBef>
              <a:buNone/>
            </a:pPr>
            <a:r>
              <a:rPr lang="en" sz="1800"/>
              <a:t>Once the law becomes effective, residents must obey the law, and the state government will enforce it.</a:t>
            </a:r>
          </a:p>
        </p:txBody>
      </p:sp>
      <p:sp>
        <p:nvSpPr>
          <p:cNvPr id="130" name="Shape 130"/>
          <p:cNvSpPr txBox="1"/>
          <p:nvPr>
            <p:ph idx="2" type="body"/>
          </p:nvPr>
        </p:nvSpPr>
        <p:spPr>
          <a:xfrm>
            <a:off x="4832400" y="1152475"/>
            <a:ext cx="3999900" cy="3416400"/>
          </a:xfrm>
          <a:prstGeom prst="rect">
            <a:avLst/>
          </a:prstGeom>
        </p:spPr>
        <p:txBody>
          <a:bodyPr anchorCtr="0" anchor="t" bIns="91425" lIns="91425" rIns="91425" tIns="91425">
            <a:noAutofit/>
          </a:bodyPr>
          <a:lstStyle/>
          <a:p>
            <a:pPr lvl="0">
              <a:spcBef>
                <a:spcPts val="0"/>
              </a:spcBef>
              <a:buNone/>
            </a:pPr>
            <a:r>
              <a:t/>
            </a:r>
            <a:endParaRPr/>
          </a:p>
        </p:txBody>
      </p:sp>
      <p:pic>
        <p:nvPicPr>
          <p:cNvPr id="131" name="Shape 131"/>
          <p:cNvPicPr preferRelativeResize="0"/>
          <p:nvPr/>
        </p:nvPicPr>
        <p:blipFill rotWithShape="1">
          <a:blip r:embed="rId3">
            <a:alphaModFix/>
          </a:blip>
          <a:srcRect b="0" l="2100" r="-2100" t="0"/>
          <a:stretch/>
        </p:blipFill>
        <p:spPr>
          <a:xfrm>
            <a:off x="4731312" y="1017725"/>
            <a:ext cx="4202075" cy="2796999"/>
          </a:xfrm>
          <a:prstGeom prst="rect">
            <a:avLst/>
          </a:prstGeom>
          <a:noFill/>
          <a:ln>
            <a:noFill/>
          </a:ln>
        </p:spPr>
      </p:pic>
      <p:sp>
        <p:nvSpPr>
          <p:cNvPr id="132" name="Shape 132"/>
          <p:cNvSpPr txBox="1"/>
          <p:nvPr/>
        </p:nvSpPr>
        <p:spPr>
          <a:xfrm>
            <a:off x="5126562" y="4568875"/>
            <a:ext cx="3411600" cy="577200"/>
          </a:xfrm>
          <a:prstGeom prst="rect">
            <a:avLst/>
          </a:prstGeom>
          <a:noFill/>
          <a:ln>
            <a:noFill/>
          </a:ln>
        </p:spPr>
        <p:txBody>
          <a:bodyPr anchorCtr="0" anchor="t" bIns="91425" lIns="91425" rIns="91425" tIns="91425">
            <a:noAutofit/>
          </a:bodyPr>
          <a:lstStyle/>
          <a:p>
            <a:pPr lvl="0" rtl="0">
              <a:lnSpc>
                <a:spcPct val="115000"/>
              </a:lnSpc>
              <a:spcBef>
                <a:spcPts val="0"/>
              </a:spcBef>
              <a:spcAft>
                <a:spcPts val="1600"/>
              </a:spcAft>
              <a:buNone/>
            </a:pPr>
            <a:r>
              <a:rPr lang="en" sz="1000">
                <a:solidFill>
                  <a:schemeClr val="accent3"/>
                </a:solidFill>
                <a:latin typeface="Proxima Nova"/>
                <a:ea typeface="Proxima Nova"/>
                <a:cs typeface="Proxima Nova"/>
                <a:sym typeface="Proxima Nova"/>
              </a:rPr>
              <a:t>Cholet, Dafne. Calendar*. 2011. </a:t>
            </a:r>
            <a:r>
              <a:rPr i="1" lang="en" sz="1000">
                <a:solidFill>
                  <a:schemeClr val="accent3"/>
                </a:solidFill>
                <a:latin typeface="Proxima Nova"/>
                <a:ea typeface="Proxima Nova"/>
                <a:cs typeface="Proxima Nova"/>
                <a:sym typeface="Proxima Nova"/>
              </a:rPr>
              <a:t>Flickr</a:t>
            </a:r>
            <a:r>
              <a:rPr lang="en" sz="1000">
                <a:solidFill>
                  <a:schemeClr val="accent3"/>
                </a:solidFill>
                <a:latin typeface="Proxima Nova"/>
                <a:ea typeface="Proxima Nova"/>
                <a:cs typeface="Proxima Nova"/>
                <a:sym typeface="Proxima Nova"/>
              </a:rPr>
              <a:t>. Web. 14 April 2017.</a:t>
            </a:r>
          </a:p>
          <a:p>
            <a:pPr lvl="0">
              <a:spcBef>
                <a:spcPts val="0"/>
              </a:spcBef>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