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0" d="100"/>
          <a:sy n="110" d="100"/>
        </p:scale>
        <p:origin x="6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93614-5AE7-485A-A4F2-410437CC8509}"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3644E-40AB-440F-9B5D-E8E8FA097EFA}" type="slidenum">
              <a:rPr lang="en-US" smtClean="0"/>
              <a:t>‹#›</a:t>
            </a:fld>
            <a:endParaRPr lang="en-US"/>
          </a:p>
        </p:txBody>
      </p:sp>
    </p:spTree>
    <p:extLst>
      <p:ext uri="{BB962C8B-B14F-4D97-AF65-F5344CB8AC3E}">
        <p14:creationId xmlns:p14="http://schemas.microsoft.com/office/powerpoint/2010/main" val="381288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Evaluation.</a:t>
            </a:r>
            <a:endParaRPr lang="en-US" dirty="0"/>
          </a:p>
        </p:txBody>
      </p:sp>
      <p:sp>
        <p:nvSpPr>
          <p:cNvPr id="4" name="Slide Number Placeholder 3"/>
          <p:cNvSpPr>
            <a:spLocks noGrp="1"/>
          </p:cNvSpPr>
          <p:nvPr>
            <p:ph type="sldNum" sz="quarter" idx="10"/>
          </p:nvPr>
        </p:nvSpPr>
        <p:spPr/>
        <p:txBody>
          <a:bodyPr/>
          <a:lstStyle/>
          <a:p>
            <a:fld id="{81C3644E-40AB-440F-9B5D-E8E8FA097EFA}" type="slidenum">
              <a:rPr lang="en-US" smtClean="0"/>
              <a:t>1</a:t>
            </a:fld>
            <a:endParaRPr lang="en-US"/>
          </a:p>
        </p:txBody>
      </p:sp>
    </p:spTree>
    <p:extLst>
      <p:ext uri="{BB962C8B-B14F-4D97-AF65-F5344CB8AC3E}">
        <p14:creationId xmlns:p14="http://schemas.microsoft.com/office/powerpoint/2010/main" val="109377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6.  To review our research process</a:t>
            </a:r>
            <a:r>
              <a:rPr lang="en-US" baseline="0" dirty="0"/>
              <a:t> for this course, we have six steps.  Task Definition, Information Seeking Strategies, Location and Access.  Utilization.  Synthesis.  And Evaluation.  This week we will focus on Evaluation. </a:t>
            </a:r>
            <a:endParaRPr lang="en-US" dirty="0"/>
          </a:p>
        </p:txBody>
      </p:sp>
      <p:sp>
        <p:nvSpPr>
          <p:cNvPr id="4" name="Slide Number Placeholder 3"/>
          <p:cNvSpPr>
            <a:spLocks noGrp="1"/>
          </p:cNvSpPr>
          <p:nvPr>
            <p:ph type="sldNum" sz="quarter" idx="10"/>
          </p:nvPr>
        </p:nvSpPr>
        <p:spPr/>
        <p:txBody>
          <a:bodyPr/>
          <a:lstStyle/>
          <a:p>
            <a:fld id="{9AA66F8C-35B4-428D-8071-9B2F29F4CF02}" type="slidenum">
              <a:rPr lang="en-US" smtClean="0"/>
              <a:t>2</a:t>
            </a:fld>
            <a:endParaRPr lang="en-US"/>
          </a:p>
        </p:txBody>
      </p:sp>
    </p:spTree>
    <p:extLst>
      <p:ext uri="{BB962C8B-B14F-4D97-AF65-F5344CB8AC3E}">
        <p14:creationId xmlns:p14="http://schemas.microsoft.com/office/powerpoint/2010/main" val="115989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“Evaluation”?  This</a:t>
            </a:r>
            <a:r>
              <a:rPr lang="en-US" baseline="0" dirty="0"/>
              <a:t> is our final step in our research process.  Evaluation can mean many things, and oftentimes when we talk about a research project, we may think about how the assignment might be graded.  Although, that is a part of evaluation, since we normally don’t assign the grade to our own projects, evaluation in this process has a more reflective aspect.  This process supplies us with two factors to consider when evaluating.  The first factor to consider is the effectiveness of your product, while the second factor is how efficient was your process.  </a:t>
            </a:r>
            <a:endParaRPr lang="en-US" dirty="0"/>
          </a:p>
        </p:txBody>
      </p:sp>
      <p:sp>
        <p:nvSpPr>
          <p:cNvPr id="4" name="Slide Number Placeholder 3"/>
          <p:cNvSpPr>
            <a:spLocks noGrp="1"/>
          </p:cNvSpPr>
          <p:nvPr>
            <p:ph type="sldNum" sz="quarter" idx="10"/>
          </p:nvPr>
        </p:nvSpPr>
        <p:spPr/>
        <p:txBody>
          <a:bodyPr/>
          <a:lstStyle/>
          <a:p>
            <a:fld id="{81C3644E-40AB-440F-9B5D-E8E8FA097EFA}" type="slidenum">
              <a:rPr lang="en-US" smtClean="0"/>
              <a:t>3</a:t>
            </a:fld>
            <a:endParaRPr lang="en-US"/>
          </a:p>
        </p:txBody>
      </p:sp>
    </p:spTree>
    <p:extLst>
      <p:ext uri="{BB962C8B-B14F-4D97-AF65-F5344CB8AC3E}">
        <p14:creationId xmlns:p14="http://schemas.microsoft.com/office/powerpoint/2010/main" val="302093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Effectiveness.  When determining if your product</a:t>
            </a:r>
            <a:r>
              <a:rPr lang="en-US" baseline="0" dirty="0"/>
              <a:t> is effective there are a few things to consider.  The first thing to do, is to go back and look at the very first step, Task Definition, and determine if your final product aligns to what you sought out to do.  The second thing to look for is any specific way that you can measure your product objectively.   Usually, research assignments will come with a rubric assigned by your professors, as an example.  We will take a look at the grading rubric for our final assignment in another presentation this week to highlight how these tools assist us.  Finally, you should ask for additional feedback about your final product from peers.  Or if your research product is in the public sphere, then you could survey your audience as well, and collect data about your product.  Companies do this all the time to learn more about how effective their products are. </a:t>
            </a:r>
            <a:endParaRPr lang="en-US" dirty="0"/>
          </a:p>
        </p:txBody>
      </p:sp>
      <p:sp>
        <p:nvSpPr>
          <p:cNvPr id="4" name="Slide Number Placeholder 3"/>
          <p:cNvSpPr>
            <a:spLocks noGrp="1"/>
          </p:cNvSpPr>
          <p:nvPr>
            <p:ph type="sldNum" sz="quarter" idx="10"/>
          </p:nvPr>
        </p:nvSpPr>
        <p:spPr/>
        <p:txBody>
          <a:bodyPr/>
          <a:lstStyle/>
          <a:p>
            <a:fld id="{81C3644E-40AB-440F-9B5D-E8E8FA097EFA}" type="slidenum">
              <a:rPr lang="en-US" smtClean="0"/>
              <a:t>4</a:t>
            </a:fld>
            <a:endParaRPr lang="en-US"/>
          </a:p>
        </p:txBody>
      </p:sp>
    </p:spTree>
    <p:extLst>
      <p:ext uri="{BB962C8B-B14F-4D97-AF65-F5344CB8AC3E}">
        <p14:creationId xmlns:p14="http://schemas.microsoft.com/office/powerpoint/2010/main" val="173168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This factor jumps away from the product itself,</a:t>
            </a:r>
            <a:r>
              <a:rPr lang="en-US" baseline="0" dirty="0"/>
              <a:t> and really asks you to think about the process and how you were able to produce the final product.  Was there any point in the process that made you stop, or where you took more time than was necessary?  Was there something challenging at the point?  As an example, did you not identify enough sources of information during the 2</a:t>
            </a:r>
            <a:r>
              <a:rPr lang="en-US" baseline="30000" dirty="0"/>
              <a:t>nd</a:t>
            </a:r>
            <a:r>
              <a:rPr lang="en-US" baseline="0" dirty="0"/>
              <a:t> step of the process, and had to go back to it again and again? You should also be able to identify parts of the process that went smoothly for you. Maybe you were able to find information easily for your research during the 3</a:t>
            </a:r>
            <a:r>
              <a:rPr lang="en-US" baseline="30000" dirty="0"/>
              <a:t>rd</a:t>
            </a:r>
            <a:r>
              <a:rPr lang="en-US" baseline="0" dirty="0"/>
              <a:t> step of the process, even though you had to continually identify different resources. The purpose of looking at the efficiency of the process is to see how you can improve your process for the next research task you might have.  All tasks might have different needs – but you should be able to apply what you learned to those </a:t>
            </a:r>
            <a:r>
              <a:rPr lang="en-US" baseline="0"/>
              <a:t>various tasks.</a:t>
            </a:r>
            <a:endParaRPr lang="en-US" dirty="0"/>
          </a:p>
        </p:txBody>
      </p:sp>
      <p:sp>
        <p:nvSpPr>
          <p:cNvPr id="4" name="Slide Number Placeholder 3"/>
          <p:cNvSpPr>
            <a:spLocks noGrp="1"/>
          </p:cNvSpPr>
          <p:nvPr>
            <p:ph type="sldNum" sz="quarter" idx="10"/>
          </p:nvPr>
        </p:nvSpPr>
        <p:spPr/>
        <p:txBody>
          <a:bodyPr/>
          <a:lstStyle/>
          <a:p>
            <a:fld id="{81C3644E-40AB-440F-9B5D-E8E8FA097EFA}" type="slidenum">
              <a:rPr lang="en-US" smtClean="0"/>
              <a:t>5</a:t>
            </a:fld>
            <a:endParaRPr lang="en-US"/>
          </a:p>
        </p:txBody>
      </p:sp>
    </p:spTree>
    <p:extLst>
      <p:ext uri="{BB962C8B-B14F-4D97-AF65-F5344CB8AC3E}">
        <p14:creationId xmlns:p14="http://schemas.microsoft.com/office/powerpoint/2010/main" val="21639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ends this presentation.</a:t>
            </a:r>
          </a:p>
        </p:txBody>
      </p:sp>
      <p:sp>
        <p:nvSpPr>
          <p:cNvPr id="4" name="Slide Number Placeholder 3"/>
          <p:cNvSpPr>
            <a:spLocks noGrp="1"/>
          </p:cNvSpPr>
          <p:nvPr>
            <p:ph type="sldNum" sz="quarter" idx="10"/>
          </p:nvPr>
        </p:nvSpPr>
        <p:spPr/>
        <p:txBody>
          <a:bodyPr/>
          <a:lstStyle/>
          <a:p>
            <a:fld id="{81C3644E-40AB-440F-9B5D-E8E8FA097EFA}" type="slidenum">
              <a:rPr lang="en-US" smtClean="0"/>
              <a:t>6</a:t>
            </a:fld>
            <a:endParaRPr lang="en-US"/>
          </a:p>
        </p:txBody>
      </p:sp>
    </p:spTree>
    <p:extLst>
      <p:ext uri="{BB962C8B-B14F-4D97-AF65-F5344CB8AC3E}">
        <p14:creationId xmlns:p14="http://schemas.microsoft.com/office/powerpoint/2010/main" val="3392040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3/22/2017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hyperlink" Target="http://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video" Target="NULL" TargetMode="Externa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microsoft.com/office/2007/relationships/media" Target="../media/media1.mp4"/></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video" Target="NULL" TargetMode="External"/><Relationship Id="rId1" Type="http://schemas.openxmlformats.org/officeDocument/2006/relationships/tags" Target="../tags/tag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microsoft.com/office/2007/relationships/media" Target="../media/media1.mp4"/></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video" Target="NULL" TargetMode="External"/><Relationship Id="rId1" Type="http://schemas.openxmlformats.org/officeDocument/2006/relationships/tags" Target="../tags/tag6.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microsoft.com/office/2007/relationships/media" Target="../media/media1.mp4"/></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video" Target="NULL" TargetMode="External"/><Relationship Id="rId1" Type="http://schemas.openxmlformats.org/officeDocument/2006/relationships/tags" Target="../tags/tag8.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microsoft.com/office/2007/relationships/media" Target="../media/media1.mp4"/></Relationships>
</file>

<file path=ppt/slides/_rels/slide6.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tags" Target="../tags/tag10.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Evaluation</a:t>
            </a:r>
          </a:p>
        </p:txBody>
      </p:sp>
      <p:grpSp>
        <p:nvGrpSpPr>
          <p:cNvPr id="3" name="Group 2"/>
          <p:cNvGrpSpPr/>
          <p:nvPr/>
        </p:nvGrpSpPr>
        <p:grpSpPr>
          <a:xfrm>
            <a:off x="138793" y="6250225"/>
            <a:ext cx="8709660" cy="523220"/>
            <a:chOff x="4336886" y="6166791"/>
            <a:chExt cx="8709660" cy="523220"/>
          </a:xfrm>
        </p:grpSpPr>
        <p:sp>
          <p:nvSpPr>
            <p:cNvPr id="4" name="Rectangle 3"/>
            <p:cNvSpPr>
              <a:spLocks noChangeArrowheads="1"/>
            </p:cNvSpPr>
            <p:nvPr/>
          </p:nvSpPr>
          <p:spPr bwMode="auto">
            <a:xfrm>
              <a:off x="4336886" y="6166791"/>
              <a:ext cx="8709660" cy="5232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49CCF"/>
                  </a:solidFill>
                  <a:effectLst/>
                  <a:latin typeface="Source Sans Pro"/>
                </a:rPr>
                <a:t>               </a:t>
              </a:r>
              <a:r>
                <a:rPr kumimoji="0" lang="en-US" altLang="en-US" sz="800" b="0" i="0" u="none" strike="noStrike" cap="none" normalizeH="0" baseline="0" dirty="0" smtClean="0">
                  <a:ln>
                    <a:noFill/>
                  </a:ln>
                  <a:solidFill>
                    <a:schemeClr val="tx1"/>
                  </a:solidFill>
                  <a:effectLst/>
                </a:rPr>
                <a:t/>
              </a:r>
              <a:br>
                <a:rPr kumimoji="0" lang="en-US" altLang="en-US" sz="800" b="0" i="0" u="none" strike="noStrike" cap="none" normalizeH="0" baseline="0" dirty="0" smtClean="0">
                  <a:ln>
                    <a:noFill/>
                  </a:ln>
                  <a:solidFill>
                    <a:schemeClr val="tx1"/>
                  </a:solidFill>
                  <a:effectLst/>
                </a:rPr>
              </a:br>
              <a:r>
                <a:rPr kumimoji="0" lang="en-US" altLang="en-US" sz="1400" b="0" i="0" u="none" strike="noStrike" cap="none" normalizeH="0" baseline="0" dirty="0" smtClean="0">
                  <a:ln>
                    <a:noFill/>
                  </a:ln>
                  <a:effectLst/>
                  <a:latin typeface="Source Sans Pro"/>
                </a:rPr>
                <a:t>This work is licensed under a</a:t>
              </a:r>
              <a:r>
                <a:rPr kumimoji="0" lang="en-US" altLang="en-US" sz="1400" b="0" i="0" u="none" strike="noStrike" cap="none" normalizeH="0" baseline="0" dirty="0" smtClean="0">
                  <a:ln>
                    <a:noFill/>
                  </a:ln>
                  <a:solidFill>
                    <a:srgbClr val="464646"/>
                  </a:solidFill>
                  <a:effectLst/>
                  <a:latin typeface="Source Sans Pro"/>
                </a:rPr>
                <a:t> </a:t>
              </a:r>
              <a:r>
                <a:rPr kumimoji="0" lang="en-US" altLang="en-US" sz="1400" b="0" i="0" u="none" strike="noStrike" cap="none" normalizeH="0" baseline="0" dirty="0" smtClean="0">
                  <a:ln>
                    <a:noFill/>
                  </a:ln>
                  <a:solidFill>
                    <a:srgbClr val="049CCF"/>
                  </a:solidFill>
                  <a:effectLst/>
                  <a:latin typeface="Source Sans Pro"/>
                  <a:hlinkClick r:id="rId4"/>
                </a:rPr>
                <a:t>Creative Commons Attribution 4.0 International </a:t>
              </a:r>
              <a:r>
                <a:rPr kumimoji="0" lang="en-US" altLang="en-US" sz="1400" b="0" i="0" u="none" strike="noStrike" cap="none" normalizeH="0" baseline="0" dirty="0" smtClean="0">
                  <a:ln>
                    <a:noFill/>
                  </a:ln>
                  <a:solidFill>
                    <a:schemeClr val="bg1"/>
                  </a:solidFill>
                  <a:effectLst/>
                  <a:latin typeface="Source Sans Pro"/>
                  <a:hlinkClick r:id="rId4"/>
                </a:rPr>
                <a:t>License</a:t>
              </a:r>
              <a:r>
                <a:rPr kumimoji="0" lang="en-US" altLang="en-US" sz="1400" b="0" i="0" u="none" strike="noStrike" cap="none" normalizeH="0" baseline="0" dirty="0" smtClean="0">
                  <a:ln>
                    <a:noFill/>
                  </a:ln>
                  <a:solidFill>
                    <a:srgbClr val="464646"/>
                  </a:solidFill>
                  <a:effectLst/>
                  <a:latin typeface="Source Sans Pro"/>
                </a:rPr>
                <a:t>.</a:t>
              </a:r>
              <a:r>
                <a:rPr kumimoji="0" lang="en-US" altLang="en-US" sz="800" b="0" i="0" u="none" strike="noStrike" cap="none" normalizeH="0" baseline="0" dirty="0" smtClean="0">
                  <a:ln>
                    <a:noFill/>
                  </a:ln>
                  <a:solidFill>
                    <a:schemeClr val="tx1"/>
                  </a:solidFill>
                  <a:effectLst/>
                </a:rPr>
                <a:t> </a:t>
              </a:r>
              <a:endParaRPr kumimoji="0" lang="en-US" altLang="en-US" sz="1400" b="0" i="0" u="none" strike="noStrike" cap="none" normalizeH="0" baseline="0" dirty="0" smtClean="0">
                <a:ln>
                  <a:noFill/>
                </a:ln>
                <a:solidFill>
                  <a:srgbClr val="049CCF"/>
                </a:solidFill>
                <a:effectLst/>
                <a:latin typeface="Source Sans Pro"/>
              </a:endParaRPr>
            </a:p>
          </p:txBody>
        </p:sp>
        <p:pic>
          <p:nvPicPr>
            <p:cNvPr id="5" name="Picture 4"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1945" y="6456694"/>
              <a:ext cx="762000" cy="14287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395823035"/>
      </p:ext>
    </p:extLst>
  </p:cSld>
  <p:clrMapOvr>
    <a:masterClrMapping/>
  </p:clrMapOvr>
  <mc:AlternateContent xmlns:mc="http://schemas.openxmlformats.org/markup-compatibility/2006" xmlns:p14="http://schemas.microsoft.com/office/powerpoint/2010/main">
    <mc:Choice Requires="p14">
      <p:transition spd="slow" p14:dur="2000" advTm="6488"/>
    </mc:Choice>
    <mc:Fallback xmlns="">
      <p:transition spd="slow" advTm="64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Big6</a:t>
            </a:r>
          </a:p>
        </p:txBody>
      </p:sp>
      <p:sp>
        <p:nvSpPr>
          <p:cNvPr id="4" name="Content Placeholder 2"/>
          <p:cNvSpPr>
            <a:spLocks noGrp="1"/>
          </p:cNvSpPr>
          <p:nvPr>
            <p:ph idx="1"/>
          </p:nvPr>
        </p:nvSpPr>
        <p:spPr/>
        <p:txBody>
          <a:bodyPr>
            <a:noAutofit/>
          </a:bodyPr>
          <a:lstStyle/>
          <a:p>
            <a:r>
              <a:rPr lang="en-US" sz="3200" dirty="0"/>
              <a:t>T = Task Definition</a:t>
            </a:r>
          </a:p>
          <a:p>
            <a:r>
              <a:rPr lang="en-US" sz="3200" dirty="0"/>
              <a:t>I = Information Seeking Strategies</a:t>
            </a:r>
          </a:p>
          <a:p>
            <a:r>
              <a:rPr lang="en-US" sz="3200" dirty="0"/>
              <a:t>L = Location and Access</a:t>
            </a:r>
          </a:p>
          <a:p>
            <a:r>
              <a:rPr lang="en-US" sz="3200" dirty="0"/>
              <a:t>U = Utilization</a:t>
            </a:r>
          </a:p>
          <a:p>
            <a:r>
              <a:rPr lang="en-US" sz="3200" dirty="0"/>
              <a:t>S = Synthesis</a:t>
            </a:r>
          </a:p>
          <a:p>
            <a:r>
              <a:rPr lang="en-US" sz="3200" dirty="0"/>
              <a:t>E = Evaluation</a:t>
            </a:r>
          </a:p>
        </p:txBody>
      </p:sp>
      <p:pic>
        <p:nvPicPr>
          <p:cNvPr id="3" name="tmpC905">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6488" end="201250.5079"/>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2924868315"/>
      </p:ext>
    </p:extLst>
  </p:cSld>
  <p:clrMapOvr>
    <a:masterClrMapping/>
  </p:clrMapOvr>
  <mc:AlternateContent xmlns:mc="http://schemas.openxmlformats.org/markup-compatibility/2006" xmlns:p14="http://schemas.microsoft.com/office/powerpoint/2010/main">
    <mc:Choice Requires="p14">
      <p:transition spd="slow" p14:dur="2000" advTm="24838"/>
    </mc:Choice>
    <mc:Fallback xmlns="">
      <p:transition spd="slow" advTm="248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1"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1"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1"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1"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1000"/>
                                        <p:tgtEl>
                                          <p:spTgt spid="4">
                                            <p:txEl>
                                              <p:pRg st="4" end="4"/>
                                            </p:txEl>
                                          </p:spTgt>
                                        </p:tgtEl>
                                      </p:cBhvr>
                                    </p:animEffect>
                                    <p:anim calcmode="lin" valueType="num">
                                      <p:cBhvr>
                                        <p:cTn id="4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1"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fade">
                                      <p:cBhvr>
                                        <p:cTn id="53" dur="1000"/>
                                        <p:tgtEl>
                                          <p:spTgt spid="4">
                                            <p:txEl>
                                              <p:pRg st="5" end="5"/>
                                            </p:txEl>
                                          </p:spTgt>
                                        </p:tgtEl>
                                      </p:cBhvr>
                                    </p:animEffect>
                                    <p:anim calcmode="lin" valueType="num">
                                      <p:cBhvr>
                                        <p:cTn id="5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nodeType="clickEffect">
                                  <p:stCondLst>
                                    <p:cond delay="0"/>
                                  </p:stCondLst>
                                  <p:childTnLst>
                                    <p:animEffect transition="out" filter="wipe(down)">
                                      <p:cBhvr>
                                        <p:cTn id="59" dur="500"/>
                                        <p:tgtEl>
                                          <p:spTgt spid="4">
                                            <p:txEl>
                                              <p:pRg st="0" end="0"/>
                                            </p:txEl>
                                          </p:spTgt>
                                        </p:tgtEl>
                                      </p:cBhvr>
                                    </p:animEffect>
                                    <p:set>
                                      <p:cBhvr>
                                        <p:cTn id="60" dur="1" fill="hold">
                                          <p:stCondLst>
                                            <p:cond delay="499"/>
                                          </p:stCondLst>
                                        </p:cTn>
                                        <p:tgtEl>
                                          <p:spTgt spid="4">
                                            <p:txEl>
                                              <p:pRg st="0" end="0"/>
                                            </p:txEl>
                                          </p:spTgt>
                                        </p:tgtEl>
                                        <p:attrNameLst>
                                          <p:attrName>style.visibility</p:attrName>
                                        </p:attrNameLst>
                                      </p:cBhvr>
                                      <p:to>
                                        <p:strVal val="hidden"/>
                                      </p:to>
                                    </p:set>
                                  </p:childTnLst>
                                </p:cTn>
                              </p:par>
                              <p:par>
                                <p:cTn id="61" presetID="22" presetClass="exit" presetSubtype="1" fill="hold" nodeType="withEffect">
                                  <p:stCondLst>
                                    <p:cond delay="0"/>
                                  </p:stCondLst>
                                  <p:childTnLst>
                                    <p:animEffect transition="out" filter="wipe(up)">
                                      <p:cBhvr>
                                        <p:cTn id="62" dur="500"/>
                                        <p:tgtEl>
                                          <p:spTgt spid="4">
                                            <p:txEl>
                                              <p:pRg st="1" end="1"/>
                                            </p:txEl>
                                          </p:spTgt>
                                        </p:tgtEl>
                                      </p:cBhvr>
                                    </p:animEffect>
                                    <p:set>
                                      <p:cBhvr>
                                        <p:cTn id="63" dur="1" fill="hold">
                                          <p:stCondLst>
                                            <p:cond delay="499"/>
                                          </p:stCondLst>
                                        </p:cTn>
                                        <p:tgtEl>
                                          <p:spTgt spid="4">
                                            <p:txEl>
                                              <p:pRg st="1" end="1"/>
                                            </p:txEl>
                                          </p:spTgt>
                                        </p:tgtEl>
                                        <p:attrNameLst>
                                          <p:attrName>style.visibility</p:attrName>
                                        </p:attrNameLst>
                                      </p:cBhvr>
                                      <p:to>
                                        <p:strVal val="hidden"/>
                                      </p:to>
                                    </p:set>
                                  </p:childTnLst>
                                </p:cTn>
                              </p:par>
                              <p:par>
                                <p:cTn id="64" presetID="22" presetClass="exit" presetSubtype="4" fill="hold" grpId="0" nodeType="withEffect">
                                  <p:stCondLst>
                                    <p:cond delay="0"/>
                                  </p:stCondLst>
                                  <p:childTnLst>
                                    <p:animEffect transition="out" filter="wipe(down)">
                                      <p:cBhvr>
                                        <p:cTn id="65" dur="500"/>
                                        <p:tgtEl>
                                          <p:spTgt spid="4">
                                            <p:txEl>
                                              <p:pRg st="2" end="2"/>
                                            </p:txEl>
                                          </p:spTgt>
                                        </p:tgtEl>
                                      </p:cBhvr>
                                    </p:animEffect>
                                    <p:set>
                                      <p:cBhvr>
                                        <p:cTn id="66" dur="1" fill="hold">
                                          <p:stCondLst>
                                            <p:cond delay="499"/>
                                          </p:stCondLst>
                                        </p:cTn>
                                        <p:tgtEl>
                                          <p:spTgt spid="4">
                                            <p:txEl>
                                              <p:pRg st="2" end="2"/>
                                            </p:txEl>
                                          </p:spTgt>
                                        </p:tgtEl>
                                        <p:attrNameLst>
                                          <p:attrName>style.visibility</p:attrName>
                                        </p:attrNameLst>
                                      </p:cBhvr>
                                      <p:to>
                                        <p:strVal val="hidden"/>
                                      </p:to>
                                    </p:set>
                                  </p:childTnLst>
                                </p:cTn>
                              </p:par>
                              <p:par>
                                <p:cTn id="67" presetID="22" presetClass="exit" presetSubtype="4" fill="hold" nodeType="withEffect">
                                  <p:stCondLst>
                                    <p:cond delay="0"/>
                                  </p:stCondLst>
                                  <p:childTnLst>
                                    <p:animEffect transition="out" filter="wipe(down)">
                                      <p:cBhvr>
                                        <p:cTn id="68" dur="500"/>
                                        <p:tgtEl>
                                          <p:spTgt spid="4">
                                            <p:txEl>
                                              <p:pRg st="3" end="3"/>
                                            </p:txEl>
                                          </p:spTgt>
                                        </p:tgtEl>
                                      </p:cBhvr>
                                    </p:animEffect>
                                    <p:set>
                                      <p:cBhvr>
                                        <p:cTn id="69" dur="1" fill="hold">
                                          <p:stCondLst>
                                            <p:cond delay="499"/>
                                          </p:stCondLst>
                                        </p:cTn>
                                        <p:tgtEl>
                                          <p:spTgt spid="4">
                                            <p:txEl>
                                              <p:pRg st="3" end="3"/>
                                            </p:txEl>
                                          </p:spTgt>
                                        </p:tgtEl>
                                        <p:attrNameLst>
                                          <p:attrName>style.visibility</p:attrName>
                                        </p:attrNameLst>
                                      </p:cBhvr>
                                      <p:to>
                                        <p:strVal val="hidden"/>
                                      </p:to>
                                    </p:set>
                                  </p:childTnLst>
                                </p:cTn>
                              </p:par>
                              <p:par>
                                <p:cTn id="70" presetID="22" presetClass="exit" presetSubtype="4" fill="hold" nodeType="withEffect">
                                  <p:stCondLst>
                                    <p:cond delay="0"/>
                                  </p:stCondLst>
                                  <p:childTnLst>
                                    <p:animEffect transition="out" filter="wipe(down)">
                                      <p:cBhvr>
                                        <p:cTn id="71" dur="500"/>
                                        <p:tgtEl>
                                          <p:spTgt spid="4">
                                            <p:txEl>
                                              <p:pRg st="4" end="4"/>
                                            </p:txEl>
                                          </p:spTgt>
                                        </p:tgtEl>
                                      </p:cBhvr>
                                    </p:animEffect>
                                    <p:set>
                                      <p:cBhvr>
                                        <p:cTn id="72"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6" presetClass="path" presetSubtype="0" accel="50000" decel="50000" fill="hold" nodeType="clickEffect">
                                  <p:stCondLst>
                                    <p:cond delay="0"/>
                                  </p:stCondLst>
                                  <p:childTnLst>
                                    <p:animMotion origin="layout" path="M 0 0 L 0.25 -0.25 E" pathEditMode="relative" ptsTypes="">
                                      <p:cBhvr>
                                        <p:cTn id="76" dur="2000" fill="hold"/>
                                        <p:tgtEl>
                                          <p:spTgt spid="4">
                                            <p:txEl>
                                              <p:pRg st="5" end="5"/>
                                            </p:txEl>
                                          </p:spTgt>
                                        </p:tgtEl>
                                        <p:attrNameLst>
                                          <p:attrName>ppt_x</p:attrName>
                                          <p:attrName>ppt_y</p:attrName>
                                        </p:attrNameLst>
                                      </p:cBhvr>
                                    </p:animMotion>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nodeType="clickEffect">
                                  <p:stCondLst>
                                    <p:cond delay="0"/>
                                  </p:stCondLst>
                                  <p:childTnLst>
                                    <p:animScale>
                                      <p:cBhvr>
                                        <p:cTn id="80" dur="2000" fill="hold"/>
                                        <p:tgtEl>
                                          <p:spTgt spid="4">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81" fill="hold" display="0">
                  <p:stCondLst>
                    <p:cond delay="indefinite"/>
                  </p:stCondLst>
                </p:cTn>
                <p:tgtEl>
                  <p:spTgt spid="3"/>
                </p:tgtEl>
              </p:cMediaNode>
            </p:video>
          </p:childTnLst>
        </p:cTn>
      </p:par>
    </p:tnLst>
    <p:bldLst>
      <p:bldP spid="2" grpId="0"/>
      <p:bldP spid="4" grpId="0" uiExpand="1" build="p"/>
      <p:bldP spid="4"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“Evaluation”?</a:t>
            </a:r>
          </a:p>
        </p:txBody>
      </p:sp>
      <p:sp>
        <p:nvSpPr>
          <p:cNvPr id="3" name="Content Placeholder 2"/>
          <p:cNvSpPr>
            <a:spLocks noGrp="1"/>
          </p:cNvSpPr>
          <p:nvPr>
            <p:ph idx="1"/>
          </p:nvPr>
        </p:nvSpPr>
        <p:spPr/>
        <p:txBody>
          <a:bodyPr/>
          <a:lstStyle/>
          <a:p>
            <a:r>
              <a:rPr lang="en-US" dirty="0"/>
              <a:t>In this step we have two factors to consider:</a:t>
            </a:r>
          </a:p>
          <a:p>
            <a:pPr marL="0" indent="0">
              <a:buNone/>
            </a:pPr>
            <a:endParaRPr lang="en-US" dirty="0"/>
          </a:p>
          <a:p>
            <a:r>
              <a:rPr lang="en-US" dirty="0"/>
              <a:t>1. Is my product effective?</a:t>
            </a:r>
          </a:p>
          <a:p>
            <a:endParaRPr lang="en-US" dirty="0"/>
          </a:p>
          <a:p>
            <a:r>
              <a:rPr lang="en-US" dirty="0"/>
              <a:t>2. Was my process efficient?</a:t>
            </a:r>
          </a:p>
        </p:txBody>
      </p:sp>
      <p:pic>
        <p:nvPicPr>
          <p:cNvPr id="4" name="tmpC905">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31326" end="156043.5079"/>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1555621989"/>
      </p:ext>
    </p:extLst>
  </p:cSld>
  <p:clrMapOvr>
    <a:masterClrMapping/>
  </p:clrMapOvr>
  <mc:AlternateContent xmlns:mc="http://schemas.openxmlformats.org/markup-compatibility/2006" xmlns:p14="http://schemas.microsoft.com/office/powerpoint/2010/main">
    <mc:Choice Requires="p14">
      <p:transition spd="slow" p14:dur="2000" advTm="45207"/>
    </mc:Choice>
    <mc:Fallback xmlns="">
      <p:transition spd="slow" advTm="452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4"/>
                </p:tgtEl>
              </p:cMediaNode>
            </p:video>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Effectiveness</a:t>
            </a:r>
          </a:p>
        </p:txBody>
      </p:sp>
      <p:sp>
        <p:nvSpPr>
          <p:cNvPr id="3" name="Content Placeholder 2"/>
          <p:cNvSpPr>
            <a:spLocks noGrp="1"/>
          </p:cNvSpPr>
          <p:nvPr>
            <p:ph idx="1"/>
          </p:nvPr>
        </p:nvSpPr>
        <p:spPr/>
        <p:txBody>
          <a:bodyPr/>
          <a:lstStyle/>
          <a:p>
            <a:pPr>
              <a:lnSpc>
                <a:spcPct val="150000"/>
              </a:lnSpc>
            </a:pPr>
            <a:r>
              <a:rPr lang="en-US" dirty="0"/>
              <a:t>When determining if your product is effective:</a:t>
            </a:r>
          </a:p>
          <a:p>
            <a:pPr lvl="1">
              <a:lnSpc>
                <a:spcPct val="150000"/>
              </a:lnSpc>
            </a:pPr>
            <a:r>
              <a:rPr lang="en-US" dirty="0"/>
              <a:t>Go back to Task Definition = did you accomplish everything?</a:t>
            </a:r>
          </a:p>
          <a:p>
            <a:pPr lvl="1">
              <a:lnSpc>
                <a:spcPct val="150000"/>
              </a:lnSpc>
            </a:pPr>
            <a:r>
              <a:rPr lang="en-US" dirty="0"/>
              <a:t>Is there a way to objectively measure the success of your product?</a:t>
            </a:r>
          </a:p>
          <a:p>
            <a:pPr lvl="2">
              <a:lnSpc>
                <a:spcPct val="150000"/>
              </a:lnSpc>
            </a:pPr>
            <a:r>
              <a:rPr lang="en-US" dirty="0"/>
              <a:t>Check for a rubric</a:t>
            </a:r>
          </a:p>
          <a:p>
            <a:pPr lvl="1">
              <a:lnSpc>
                <a:spcPct val="150000"/>
              </a:lnSpc>
            </a:pPr>
            <a:r>
              <a:rPr lang="en-US" dirty="0"/>
              <a:t>Did you ask for feedback?</a:t>
            </a:r>
          </a:p>
          <a:p>
            <a:pPr lvl="2">
              <a:lnSpc>
                <a:spcPct val="150000"/>
              </a:lnSpc>
            </a:pPr>
            <a:r>
              <a:rPr lang="en-US" dirty="0"/>
              <a:t>Peers – ask for viewpoints</a:t>
            </a:r>
          </a:p>
          <a:p>
            <a:pPr lvl="2">
              <a:lnSpc>
                <a:spcPct val="150000"/>
              </a:lnSpc>
            </a:pPr>
            <a:r>
              <a:rPr lang="en-US" dirty="0"/>
              <a:t>Survey – collect data about your product</a:t>
            </a:r>
          </a:p>
          <a:p>
            <a:pPr marL="457200" lvl="1" indent="0">
              <a:buNone/>
            </a:pPr>
            <a:endParaRPr lang="en-US" dirty="0"/>
          </a:p>
          <a:p>
            <a:pPr marL="914400" lvl="2" indent="0">
              <a:buNone/>
            </a:pPr>
            <a:endParaRPr lang="en-US" dirty="0"/>
          </a:p>
        </p:txBody>
      </p:sp>
      <p:pic>
        <p:nvPicPr>
          <p:cNvPr id="4" name="tmpC905">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76533" end="82016.5079"/>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3410806779"/>
      </p:ext>
    </p:extLst>
  </p:cSld>
  <p:clrMapOvr>
    <a:masterClrMapping/>
  </p:clrMapOvr>
  <mc:AlternateContent xmlns:mc="http://schemas.openxmlformats.org/markup-compatibility/2006" xmlns:p14="http://schemas.microsoft.com/office/powerpoint/2010/main">
    <mc:Choice Requires="p14">
      <p:transition spd="slow" p14:dur="2000" advTm="74027"/>
    </mc:Choice>
    <mc:Fallback xmlns="">
      <p:transition spd="slow" advTm="740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1000"/>
                                        <p:tgtEl>
                                          <p:spTgt spid="3">
                                            <p:txEl>
                                              <p:pRg st="6" end="6"/>
                                            </p:txEl>
                                          </p:spTgt>
                                        </p:tgtEl>
                                      </p:cBhvr>
                                    </p:animEffect>
                                    <p:anim calcmode="lin" valueType="num">
                                      <p:cBhvr>
                                        <p:cTn id="6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63" fill="hold" display="0">
                  <p:stCondLst>
                    <p:cond delay="indefinite"/>
                  </p:stCondLst>
                </p:cTn>
                <p:tgtEl>
                  <p:spTgt spid="4"/>
                </p:tgtEl>
              </p:cMediaNode>
            </p:video>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a:t>
            </a:r>
          </a:p>
        </p:txBody>
      </p:sp>
      <p:sp>
        <p:nvSpPr>
          <p:cNvPr id="3" name="Content Placeholder 2"/>
          <p:cNvSpPr>
            <a:spLocks noGrp="1"/>
          </p:cNvSpPr>
          <p:nvPr>
            <p:ph idx="1"/>
          </p:nvPr>
        </p:nvSpPr>
        <p:spPr/>
        <p:txBody>
          <a:bodyPr/>
          <a:lstStyle/>
          <a:p>
            <a:pPr>
              <a:lnSpc>
                <a:spcPct val="200000"/>
              </a:lnSpc>
            </a:pPr>
            <a:r>
              <a:rPr lang="en-US" dirty="0"/>
              <a:t>Look at your process:</a:t>
            </a:r>
          </a:p>
          <a:p>
            <a:pPr lvl="1">
              <a:lnSpc>
                <a:spcPct val="200000"/>
              </a:lnSpc>
            </a:pPr>
            <a:r>
              <a:rPr lang="en-US" dirty="0"/>
              <a:t>Stalled at any point – what was challenging?</a:t>
            </a:r>
          </a:p>
          <a:p>
            <a:pPr lvl="1">
              <a:lnSpc>
                <a:spcPct val="200000"/>
              </a:lnSpc>
            </a:pPr>
            <a:r>
              <a:rPr lang="en-US" dirty="0"/>
              <a:t>What went smoothly?</a:t>
            </a:r>
          </a:p>
          <a:p>
            <a:pPr>
              <a:lnSpc>
                <a:spcPct val="200000"/>
              </a:lnSpc>
            </a:pPr>
            <a:r>
              <a:rPr lang="en-US" dirty="0"/>
              <a:t>Remember to apply for future research projects.</a:t>
            </a:r>
          </a:p>
        </p:txBody>
      </p:sp>
      <p:pic>
        <p:nvPicPr>
          <p:cNvPr id="4" name="tmpC905">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150560" end="6029.5079"/>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2637711844"/>
      </p:ext>
    </p:extLst>
  </p:cSld>
  <p:clrMapOvr>
    <a:masterClrMapping/>
  </p:clrMapOvr>
  <mc:AlternateContent xmlns:mc="http://schemas.openxmlformats.org/markup-compatibility/2006" xmlns:p14="http://schemas.microsoft.com/office/powerpoint/2010/main">
    <mc:Choice Requires="p14">
      <p:transition spd="slow" p14:dur="2000" advTm="75987"/>
    </mc:Choice>
    <mc:Fallback xmlns="">
      <p:transition spd="slow" advTm="759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42" fill="hold" display="0">
                  <p:stCondLst>
                    <p:cond delay="indefinite"/>
                  </p:stCondLst>
                </p:cTn>
                <p:tgtEl>
                  <p:spTgt spid="4"/>
                </p:tgtEl>
              </p:cMediaNode>
            </p:video>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This ends this presentation.</a:t>
            </a:r>
          </a:p>
        </p:txBody>
      </p:sp>
      <p:pic>
        <p:nvPicPr>
          <p:cNvPr id="3" name="tmpC905">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226547" end="19.5079"/>
                </p14:media>
              </p:ext>
              <p:ext uri="{42D2F446-02D8-4167-A562-619A0277C38B}">
                <p15:isNarration xmlns:p15="http://schemas.microsoft.com/office/powerpoint/2012/main" val="1"/>
              </p:ext>
            </p:extLst>
          </p:nvPr>
        </p:nvPicPr>
        <p:blipFill>
          <a:blip r:embed="rId6"/>
          <a:stretch>
            <a:fillRect/>
          </a:stretch>
        </p:blipFill>
        <p:spPr>
          <a:xfrm>
            <a:off x="11861800" y="101600"/>
            <a:ext cx="228600" cy="228600"/>
          </a:xfrm>
          <a:prstGeom prst="rect">
            <a:avLst/>
          </a:prstGeom>
        </p:spPr>
      </p:pic>
    </p:spTree>
    <p:extLst>
      <p:ext uri="{BB962C8B-B14F-4D97-AF65-F5344CB8AC3E}">
        <p14:creationId xmlns:p14="http://schemas.microsoft.com/office/powerpoint/2010/main" val="3876286412"/>
      </p:ext>
    </p:extLst>
  </p:cSld>
  <p:clrMapOvr>
    <a:masterClrMapping/>
  </p:clrMapOvr>
  <mc:AlternateContent xmlns:mc="http://schemas.openxmlformats.org/markup-compatibility/2006" xmlns:p14="http://schemas.microsoft.com/office/powerpoint/2010/main">
    <mc:Choice Requires="p14">
      <p:transition spd="slow" p14:dur="2000" advTm="6010"/>
    </mc:Choice>
    <mc:Fallback xmlns="">
      <p:transition spd="slow" advTm="60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63|1.758"/>
</p:tagLst>
</file>

<file path=ppt/tags/tag10.xml><?xml version="1.0" encoding="utf-8"?>
<p:tagLst xmlns:a="http://schemas.openxmlformats.org/drawingml/2006/main" xmlns:r="http://schemas.openxmlformats.org/officeDocument/2006/relationships" xmlns:p="http://schemas.openxmlformats.org/presentationml/2006/main">
  <p:tag name="ATHENA.MIXSHAPE" val="|streamable=true|audioOnly=true|recordStart=226547|recordEnd=232557|recordLength=232576|start=226547|end=232557|audioFormat={00001610-0000-0010-8000-00AA00389B71}|audioRate=44100|muted=false|volume=0.8|fadeIn=0|fadeOut=0|videoFormat={34363248-0000-0010-8000-00AA00389B71}|videoRate=15|videoWidth=256|videoHeight=256"/>
</p:tagLst>
</file>

<file path=ppt/tags/tag2.xml><?xml version="1.0" encoding="utf-8"?>
<p:tagLst xmlns:a="http://schemas.openxmlformats.org/drawingml/2006/main" xmlns:r="http://schemas.openxmlformats.org/officeDocument/2006/relationships" xmlns:p="http://schemas.openxmlformats.org/presentationml/2006/main">
  <p:tag name="TIMING" val="|1.284|6.549|1.382999|2.070001|2.259999|1.347|1.434999|2.272001|0.8839989|2.540001"/>
</p:tagLst>
</file>

<file path=ppt/tags/tag3.xml><?xml version="1.0" encoding="utf-8"?>
<p:tagLst xmlns:a="http://schemas.openxmlformats.org/drawingml/2006/main" xmlns:r="http://schemas.openxmlformats.org/officeDocument/2006/relationships" xmlns:p="http://schemas.openxmlformats.org/presentationml/2006/main">
  <p:tag name="ATHENA.MIXSHAPE" val="|streamable=true|audioOnly=true|recordStart=6488|recordEnd=31326|recordLength=232576|start=6488|end=31326|audioFormat={00001610-0000-0010-8000-00AA00389B71}|audioRate=44100|muted=false|volume=0.8|fadeIn=0|fadeOut=0|videoFormat={34363248-0000-0010-8000-00AA00389B71}|videoRate=15|videoWidth=256|videoHeight=256"/>
</p:tagLst>
</file>

<file path=ppt/tags/tag4.xml><?xml version="1.0" encoding="utf-8"?>
<p:tagLst xmlns:a="http://schemas.openxmlformats.org/drawingml/2006/main" xmlns:r="http://schemas.openxmlformats.org/officeDocument/2006/relationships" xmlns:p="http://schemas.openxmlformats.org/presentationml/2006/main">
  <p:tag name="TIMING" val="|1.57|4.231|27.345|5.858002"/>
</p:tagLst>
</file>

<file path=ppt/tags/tag5.xml><?xml version="1.0" encoding="utf-8"?>
<p:tagLst xmlns:a="http://schemas.openxmlformats.org/drawingml/2006/main" xmlns:r="http://schemas.openxmlformats.org/officeDocument/2006/relationships" xmlns:p="http://schemas.openxmlformats.org/presentationml/2006/main">
  <p:tag name="ATHENA.MIXSHAPE" val="|streamable=true|audioOnly=true|recordStart=31326|recordEnd=76533|recordLength=232576|start=31326|end=76533|audioFormat={00001610-0000-0010-8000-00AA00389B71}|audioRate=44100|muted=false|volume=0.8|fadeIn=0|fadeOut=0|videoFormat={34363248-0000-0010-8000-00AA00389B71}|videoRate=15|videoWidth=256|videoHeight=256"/>
</p:tagLst>
</file>

<file path=ppt/tags/tag6.xml><?xml version="1.0" encoding="utf-8"?>
<p:tagLst xmlns:a="http://schemas.openxmlformats.org/drawingml/2006/main" xmlns:r="http://schemas.openxmlformats.org/officeDocument/2006/relationships" xmlns:p="http://schemas.openxmlformats.org/presentationml/2006/main">
  <p:tag name="TIMING" val="|1.366|7.382999|2.744|9.617001|12.606|13.726|12.492|2.230003"/>
</p:tagLst>
</file>

<file path=ppt/tags/tag7.xml><?xml version="1.0" encoding="utf-8"?>
<p:tagLst xmlns:a="http://schemas.openxmlformats.org/drawingml/2006/main" xmlns:r="http://schemas.openxmlformats.org/officeDocument/2006/relationships" xmlns:p="http://schemas.openxmlformats.org/presentationml/2006/main">
  <p:tag name="ATHENA.MIXSHAPE" val="|streamable=true|audioOnly=true|recordStart=76533|recordEnd=150560|recordLength=232576|start=76533|end=150560|audioFormat={00001610-0000-0010-8000-00AA00389B71}|audioRate=44100|muted=false|volume=0.8|fadeIn=0|fadeOut=0|videoFormat={34363248-0000-0010-8000-00AA00389B71}|videoRate=15|videoWidth=256|videoHeight=256"/>
</p:tagLst>
</file>

<file path=ppt/tags/tag8.xml><?xml version="1.0" encoding="utf-8"?>
<p:tagLst xmlns:a="http://schemas.openxmlformats.org/drawingml/2006/main" xmlns:r="http://schemas.openxmlformats.org/officeDocument/2006/relationships" xmlns:p="http://schemas.openxmlformats.org/presentationml/2006/main">
  <p:tag name="TIMING" val="|1.169|12.721|1.617|22.96|20.383"/>
</p:tagLst>
</file>

<file path=ppt/tags/tag9.xml><?xml version="1.0" encoding="utf-8"?>
<p:tagLst xmlns:a="http://schemas.openxmlformats.org/drawingml/2006/main" xmlns:r="http://schemas.openxmlformats.org/officeDocument/2006/relationships" xmlns:p="http://schemas.openxmlformats.org/presentationml/2006/main">
  <p:tag name="ATHENA.MIXSHAPE" val="|streamable=true|audioOnly=true|recordStart=150560|recordEnd=226547|recordLength=232576|start=150560|end=226547|audioFormat={00001610-0000-0010-8000-00AA00389B71}|audioRate=44100|muted=false|volume=0.8|fadeIn=0|fadeOut=0|videoFormat={34363248-0000-0010-8000-00AA00389B71}|videoRate=15|videoWidth=256|videoHeight=256"/>
</p:tagLst>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45</TotalTime>
  <Words>670</Words>
  <Application>Microsoft Office PowerPoint</Application>
  <PresentationFormat>Widescreen</PresentationFormat>
  <Paragraphs>41</Paragraphs>
  <Slides>6</Slides>
  <Notes>6</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Corbel</vt:lpstr>
      <vt:lpstr>Source Sans Pro</vt:lpstr>
      <vt:lpstr>Depth</vt:lpstr>
      <vt:lpstr>Evaluation</vt:lpstr>
      <vt:lpstr>The Big6</vt:lpstr>
      <vt:lpstr>What is “Evaluation”?</vt:lpstr>
      <vt:lpstr>Effectiveness</vt:lpstr>
      <vt:lpstr>Efficiency</vt:lpstr>
      <vt:lpstr>This ends this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dc:title>
  <dc:creator>Walter Butler</dc:creator>
  <cp:lastModifiedBy>Library User</cp:lastModifiedBy>
  <cp:revision>8</cp:revision>
  <dcterms:created xsi:type="dcterms:W3CDTF">2016-06-24T16:40:04Z</dcterms:created>
  <dcterms:modified xsi:type="dcterms:W3CDTF">2017-03-22T16:09:03Z</dcterms:modified>
</cp:coreProperties>
</file>