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307" autoAdjust="0"/>
  </p:normalViewPr>
  <p:slideViewPr>
    <p:cSldViewPr snapToGrid="0">
      <p:cViewPr varScale="1">
        <p:scale>
          <a:sx n="83" d="100"/>
          <a:sy n="83" d="100"/>
        </p:scale>
        <p:origin x="16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C8572-9FBC-4F20-9DC8-0B42E29419F6}"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B32DA-1922-4970-95BF-F1007F7CCBD8}" type="slidenum">
              <a:rPr lang="en-US" smtClean="0"/>
              <a:t>‹#›</a:t>
            </a:fld>
            <a:endParaRPr lang="en-US"/>
          </a:p>
        </p:txBody>
      </p:sp>
    </p:spTree>
    <p:extLst>
      <p:ext uri="{BB962C8B-B14F-4D97-AF65-F5344CB8AC3E}">
        <p14:creationId xmlns:p14="http://schemas.microsoft.com/office/powerpoint/2010/main" val="65896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Synthesis</a:t>
            </a:r>
            <a:r>
              <a:rPr lang="en-US" baseline="0" dirty="0"/>
              <a:t>.</a:t>
            </a:r>
            <a:endParaRPr lang="en-US" dirty="0"/>
          </a:p>
        </p:txBody>
      </p:sp>
      <p:sp>
        <p:nvSpPr>
          <p:cNvPr id="4" name="Slide Number Placeholder 3"/>
          <p:cNvSpPr>
            <a:spLocks noGrp="1"/>
          </p:cNvSpPr>
          <p:nvPr>
            <p:ph type="sldNum" sz="quarter" idx="10"/>
          </p:nvPr>
        </p:nvSpPr>
        <p:spPr/>
        <p:txBody>
          <a:bodyPr/>
          <a:lstStyle/>
          <a:p>
            <a:fld id="{99AB32DA-1922-4970-95BF-F1007F7CCBD8}" type="slidenum">
              <a:rPr lang="en-US" smtClean="0"/>
              <a:t>1</a:t>
            </a:fld>
            <a:endParaRPr lang="en-US"/>
          </a:p>
        </p:txBody>
      </p:sp>
    </p:spTree>
    <p:extLst>
      <p:ext uri="{BB962C8B-B14F-4D97-AF65-F5344CB8AC3E}">
        <p14:creationId xmlns:p14="http://schemas.microsoft.com/office/powerpoint/2010/main" val="368399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6.  To review our research process</a:t>
            </a:r>
            <a:r>
              <a:rPr lang="en-US" baseline="0" dirty="0"/>
              <a:t> for this course, we have six steps.  Task Definition, Information Seeking Strategies, Location and Access.  Utilization.  Synthesis.  And Evaluation.  This week we will focus on Synthesis. </a:t>
            </a:r>
            <a:endParaRPr lang="en-US" dirty="0"/>
          </a:p>
        </p:txBody>
      </p:sp>
      <p:sp>
        <p:nvSpPr>
          <p:cNvPr id="4" name="Slide Number Placeholder 3"/>
          <p:cNvSpPr>
            <a:spLocks noGrp="1"/>
          </p:cNvSpPr>
          <p:nvPr>
            <p:ph type="sldNum" sz="quarter" idx="10"/>
          </p:nvPr>
        </p:nvSpPr>
        <p:spPr/>
        <p:txBody>
          <a:bodyPr/>
          <a:lstStyle/>
          <a:p>
            <a:fld id="{9AA66F8C-35B4-428D-8071-9B2F29F4CF02}" type="slidenum">
              <a:rPr lang="en-US" smtClean="0"/>
              <a:t>2</a:t>
            </a:fld>
            <a:endParaRPr lang="en-US"/>
          </a:p>
        </p:txBody>
      </p:sp>
    </p:spTree>
    <p:extLst>
      <p:ext uri="{BB962C8B-B14F-4D97-AF65-F5344CB8AC3E}">
        <p14:creationId xmlns:p14="http://schemas.microsoft.com/office/powerpoint/2010/main" val="3274231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Synthesis.  Synthesis</a:t>
            </a:r>
            <a:r>
              <a:rPr lang="en-US" baseline="0" dirty="0"/>
              <a:t> is taking all the information you have gathered and organized to create something new.  This is when you create your rough drafts and also your final product.  Because you have both products occurring in Synthesis, you will find yourself going back to other stages in the research process as well as you move from a rough draft to a final product.</a:t>
            </a:r>
            <a:endParaRPr lang="en-US" dirty="0"/>
          </a:p>
        </p:txBody>
      </p:sp>
      <p:sp>
        <p:nvSpPr>
          <p:cNvPr id="4" name="Slide Number Placeholder 3"/>
          <p:cNvSpPr>
            <a:spLocks noGrp="1"/>
          </p:cNvSpPr>
          <p:nvPr>
            <p:ph type="sldNum" sz="quarter" idx="10"/>
          </p:nvPr>
        </p:nvSpPr>
        <p:spPr/>
        <p:txBody>
          <a:bodyPr/>
          <a:lstStyle/>
          <a:p>
            <a:fld id="{99AB32DA-1922-4970-95BF-F1007F7CCBD8}" type="slidenum">
              <a:rPr lang="en-US" smtClean="0"/>
              <a:t>3</a:t>
            </a:fld>
            <a:endParaRPr lang="en-US"/>
          </a:p>
        </p:txBody>
      </p:sp>
    </p:spTree>
    <p:extLst>
      <p:ext uri="{BB962C8B-B14F-4D97-AF65-F5344CB8AC3E}">
        <p14:creationId xmlns:p14="http://schemas.microsoft.com/office/powerpoint/2010/main" val="200544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creation. </a:t>
            </a:r>
            <a:r>
              <a:rPr lang="en-US" baseline="0" dirty="0"/>
              <a:t> Because you are creating new information, it is important to review how to use information ethically and responsibly during this process.  This is where citations and attributions are very important as they provide credibility to your creation.  Also, it is during this stage that you make sure that everything is aligned to the task’s criteria.  You may have to go back to the very first step, Task Definition, to ensure that you did everything that you were supposed to do.  Once that is verified, review and revise your details.  Have others look it over to make sure that you didn’t miss anything, and that everything makes sense.  And don’t be afraid to change things.  Part of the process is to detach yourself from the product so that you can revise and make changes.  Often students get attached to their research, which is good, but it can also blind you to the weaknesses and mistakes that may exist in your final product.  </a:t>
            </a:r>
            <a:endParaRPr lang="en-US" dirty="0"/>
          </a:p>
        </p:txBody>
      </p:sp>
      <p:sp>
        <p:nvSpPr>
          <p:cNvPr id="4" name="Slide Number Placeholder 3"/>
          <p:cNvSpPr>
            <a:spLocks noGrp="1"/>
          </p:cNvSpPr>
          <p:nvPr>
            <p:ph type="sldNum" sz="quarter" idx="10"/>
          </p:nvPr>
        </p:nvSpPr>
        <p:spPr/>
        <p:txBody>
          <a:bodyPr/>
          <a:lstStyle/>
          <a:p>
            <a:fld id="{99AB32DA-1922-4970-95BF-F1007F7CCBD8}" type="slidenum">
              <a:rPr lang="en-US" smtClean="0"/>
              <a:t>4</a:t>
            </a:fld>
            <a:endParaRPr lang="en-US"/>
          </a:p>
        </p:txBody>
      </p:sp>
    </p:spTree>
    <p:extLst>
      <p:ext uri="{BB962C8B-B14F-4D97-AF65-F5344CB8AC3E}">
        <p14:creationId xmlns:p14="http://schemas.microsoft.com/office/powerpoint/2010/main" val="24968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ends </a:t>
            </a:r>
            <a:r>
              <a:rPr lang="en-US"/>
              <a:t>this presentation.</a:t>
            </a:r>
          </a:p>
        </p:txBody>
      </p:sp>
      <p:sp>
        <p:nvSpPr>
          <p:cNvPr id="4" name="Slide Number Placeholder 3"/>
          <p:cNvSpPr>
            <a:spLocks noGrp="1"/>
          </p:cNvSpPr>
          <p:nvPr>
            <p:ph type="sldNum" sz="quarter" idx="10"/>
          </p:nvPr>
        </p:nvSpPr>
        <p:spPr/>
        <p:txBody>
          <a:bodyPr/>
          <a:lstStyle/>
          <a:p>
            <a:fld id="{99AB32DA-1922-4970-95BF-F1007F7CCBD8}" type="slidenum">
              <a:rPr lang="en-US" smtClean="0"/>
              <a:t>5</a:t>
            </a:fld>
            <a:endParaRPr lang="en-US"/>
          </a:p>
        </p:txBody>
      </p:sp>
    </p:spTree>
    <p:extLst>
      <p:ext uri="{BB962C8B-B14F-4D97-AF65-F5344CB8AC3E}">
        <p14:creationId xmlns:p14="http://schemas.microsoft.com/office/powerpoint/2010/main" val="79053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3/22/2017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4.0/" TargetMode="External"/><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microsoft.com/office/2007/relationships/media" Target="../media/media1.mp4"/><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microsoft.com/office/2007/relationships/media" Target="../media/media2.mp4"/></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microsoft.com/office/2007/relationships/media" Target="../media/media2.mp4"/></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microsoft.com/office/2007/relationships/media" Target="../media/media3.mp4"/></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9.xml"/><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microsoft.com/office/2007/relationships/media" Target="../media/media3.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Synthesis</a:t>
            </a:r>
          </a:p>
        </p:txBody>
      </p:sp>
      <p:pic>
        <p:nvPicPr>
          <p:cNvPr id="7" name="tmp1782">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end="64.9333"/>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grpSp>
        <p:nvGrpSpPr>
          <p:cNvPr id="4" name="Group 3"/>
          <p:cNvGrpSpPr/>
          <p:nvPr/>
        </p:nvGrpSpPr>
        <p:grpSpPr>
          <a:xfrm>
            <a:off x="4102406" y="6026337"/>
            <a:ext cx="9069584" cy="523220"/>
            <a:chOff x="4336886" y="6166791"/>
            <a:chExt cx="8709660" cy="523220"/>
          </a:xfrm>
        </p:grpSpPr>
        <p:sp>
          <p:nvSpPr>
            <p:cNvPr id="5" name="Rectangle 4"/>
            <p:cNvSpPr>
              <a:spLocks noChangeArrowheads="1"/>
            </p:cNvSpPr>
            <p:nvPr/>
          </p:nvSpPr>
          <p:spPr bwMode="auto">
            <a:xfrm>
              <a:off x="4336886" y="6166791"/>
              <a:ext cx="8709660"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49CCF"/>
                  </a:solidFill>
                  <a:effectLst/>
                  <a:latin typeface="Source Sans Pro"/>
                </a:rPr>
                <a:t>               </a:t>
              </a: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r>
                <a:rPr kumimoji="0" lang="en-US" altLang="en-US" sz="1400" b="0" i="0" u="none" strike="noStrike" cap="none" normalizeH="0" baseline="0" dirty="0" smtClean="0">
                  <a:ln>
                    <a:noFill/>
                  </a:ln>
                  <a:effectLst/>
                  <a:latin typeface="Source Sans Pro"/>
                </a:rPr>
                <a:t>This work is licensed under a</a:t>
              </a:r>
              <a:r>
                <a:rPr kumimoji="0" lang="en-US" altLang="en-US" sz="1400" b="0" i="0" u="none" strike="noStrike" cap="none" normalizeH="0" baseline="0" dirty="0" smtClean="0">
                  <a:ln>
                    <a:noFill/>
                  </a:ln>
                  <a:solidFill>
                    <a:srgbClr val="464646"/>
                  </a:solidFill>
                  <a:effectLst/>
                  <a:latin typeface="Source Sans Pro"/>
                </a:rPr>
                <a:t> </a:t>
              </a:r>
              <a:r>
                <a:rPr kumimoji="0" lang="en-US" altLang="en-US" sz="1400" b="0" i="0" u="none" strike="noStrike" cap="none" normalizeH="0" baseline="0" dirty="0" smtClean="0">
                  <a:ln>
                    <a:noFill/>
                  </a:ln>
                  <a:solidFill>
                    <a:srgbClr val="049CCF"/>
                  </a:solidFill>
                  <a:effectLst/>
                  <a:latin typeface="Source Sans Pro"/>
                  <a:hlinkClick r:id="rId8"/>
                </a:rPr>
                <a:t>Creative Commons Attribution 4.0 International </a:t>
              </a:r>
              <a:r>
                <a:rPr kumimoji="0" lang="en-US" altLang="en-US" sz="1400" b="0" i="0" u="none" strike="noStrike" cap="none" normalizeH="0" baseline="0" dirty="0" smtClean="0">
                  <a:ln>
                    <a:noFill/>
                  </a:ln>
                  <a:solidFill>
                    <a:schemeClr val="bg1"/>
                  </a:solidFill>
                  <a:effectLst/>
                  <a:latin typeface="Source Sans Pro"/>
                  <a:hlinkClick r:id="rId8"/>
                </a:rPr>
                <a:t>License</a:t>
              </a:r>
              <a:r>
                <a:rPr kumimoji="0" lang="en-US" altLang="en-US" sz="1400" b="0" i="0" u="none" strike="noStrike" cap="none" normalizeH="0" baseline="0" dirty="0" smtClean="0">
                  <a:ln>
                    <a:noFill/>
                  </a:ln>
                  <a:solidFill>
                    <a:srgbClr val="464646"/>
                  </a:solidFill>
                  <a:effectLst/>
                  <a:latin typeface="Source Sans Pro"/>
                </a:rPr>
                <a:t>.</a:t>
              </a:r>
              <a:r>
                <a:rPr kumimoji="0" lang="en-US" altLang="en-US" sz="800" b="0" i="0" u="none" strike="noStrike" cap="none" normalizeH="0" baseline="0" dirty="0" smtClean="0">
                  <a:ln>
                    <a:noFill/>
                  </a:ln>
                  <a:solidFill>
                    <a:schemeClr val="tx1"/>
                  </a:solidFill>
                  <a:effectLst/>
                </a:rPr>
                <a:t> </a:t>
              </a:r>
              <a:endParaRPr kumimoji="0" lang="en-US" altLang="en-US" sz="1400" b="0" i="0" u="none" strike="noStrike" cap="none" normalizeH="0" baseline="0" dirty="0" smtClean="0">
                <a:ln>
                  <a:noFill/>
                </a:ln>
                <a:solidFill>
                  <a:srgbClr val="049CCF"/>
                </a:solidFill>
                <a:effectLst/>
                <a:latin typeface="Source Sans Pro"/>
              </a:endParaRPr>
            </a:p>
          </p:txBody>
        </p:sp>
        <p:pic>
          <p:nvPicPr>
            <p:cNvPr id="6" name="Picture 5" descr="Creative Commons Licens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1945" y="6456694"/>
              <a:ext cx="762000" cy="14287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437112175"/>
      </p:ext>
    </p:extLst>
  </p:cSld>
  <p:clrMapOvr>
    <a:masterClrMapping/>
  </p:clrMapOvr>
  <mc:AlternateContent xmlns:mc="http://schemas.openxmlformats.org/markup-compatibility/2006" xmlns:p14="http://schemas.microsoft.com/office/powerpoint/2010/main">
    <mc:Choice Requires="p14">
      <p:transition spd="slow" p14:dur="2000" advTm="5935"/>
    </mc:Choice>
    <mc:Fallback xmlns="">
      <p:transition spd="slow" advTm="59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7"/>
                </p:tgtEl>
              </p:cMediaNode>
            </p:vide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Big6</a:t>
            </a:r>
          </a:p>
        </p:txBody>
      </p:sp>
      <p:sp>
        <p:nvSpPr>
          <p:cNvPr id="4" name="Content Placeholder 2"/>
          <p:cNvSpPr>
            <a:spLocks noGrp="1"/>
          </p:cNvSpPr>
          <p:nvPr>
            <p:ph idx="1"/>
          </p:nvPr>
        </p:nvSpPr>
        <p:spPr/>
        <p:txBody>
          <a:bodyPr>
            <a:noAutofit/>
          </a:bodyPr>
          <a:lstStyle/>
          <a:p>
            <a:r>
              <a:rPr lang="en-US" sz="3200" dirty="0"/>
              <a:t>T = Task Definition</a:t>
            </a:r>
          </a:p>
          <a:p>
            <a:r>
              <a:rPr lang="en-US" sz="3200" dirty="0"/>
              <a:t>I = Information Seeking Strategies</a:t>
            </a:r>
          </a:p>
          <a:p>
            <a:r>
              <a:rPr lang="en-US" sz="3200" dirty="0"/>
              <a:t>L = Location and Access</a:t>
            </a:r>
          </a:p>
          <a:p>
            <a:r>
              <a:rPr lang="en-US" sz="3200" dirty="0"/>
              <a:t>U = Utilization</a:t>
            </a:r>
          </a:p>
          <a:p>
            <a:r>
              <a:rPr lang="en-US" sz="3200" dirty="0"/>
              <a:t>S = Synthesis</a:t>
            </a:r>
          </a:p>
          <a:p>
            <a:r>
              <a:rPr lang="en-US" sz="3200" dirty="0"/>
              <a:t>E = Evaluation</a:t>
            </a:r>
          </a:p>
        </p:txBody>
      </p:sp>
      <p:pic>
        <p:nvPicPr>
          <p:cNvPr id="5" name="tmpA69">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5894" end="53909.4791"/>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3219111104"/>
      </p:ext>
    </p:extLst>
  </p:cSld>
  <p:clrMapOvr>
    <a:masterClrMapping/>
  </p:clrMapOvr>
  <mc:AlternateContent xmlns:mc="http://schemas.openxmlformats.org/markup-compatibility/2006" xmlns:p14="http://schemas.microsoft.com/office/powerpoint/2010/main">
    <mc:Choice Requires="p14">
      <p:transition spd="slow" p14:dur="2000" advTm="24100"/>
    </mc:Choice>
    <mc:Fallback xmlns="">
      <p:transition spd="slow" advTm="24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1"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1"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1"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1000"/>
                                        <p:tgtEl>
                                          <p:spTgt spid="4">
                                            <p:txEl>
                                              <p:pRg st="4" end="4"/>
                                            </p:txEl>
                                          </p:spTgt>
                                        </p:tgtEl>
                                      </p:cBhvr>
                                    </p:animEffect>
                                    <p:anim calcmode="lin" valueType="num">
                                      <p:cBhvr>
                                        <p:cTn id="4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1"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fade">
                                      <p:cBhvr>
                                        <p:cTn id="53" dur="1000"/>
                                        <p:tgtEl>
                                          <p:spTgt spid="4">
                                            <p:txEl>
                                              <p:pRg st="5" end="5"/>
                                            </p:txEl>
                                          </p:spTgt>
                                        </p:tgtEl>
                                      </p:cBhvr>
                                    </p:animEffect>
                                    <p:anim calcmode="lin" valueType="num">
                                      <p:cBhvr>
                                        <p:cTn id="5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4">
                                            <p:txEl>
                                              <p:pRg st="0" end="0"/>
                                            </p:txEl>
                                          </p:spTgt>
                                        </p:tgtEl>
                                      </p:cBhvr>
                                    </p:animEffect>
                                    <p:set>
                                      <p:cBhvr>
                                        <p:cTn id="60" dur="1" fill="hold">
                                          <p:stCondLst>
                                            <p:cond delay="499"/>
                                          </p:stCondLst>
                                        </p:cTn>
                                        <p:tgtEl>
                                          <p:spTgt spid="4">
                                            <p:txEl>
                                              <p:pRg st="0" end="0"/>
                                            </p:txEl>
                                          </p:spTgt>
                                        </p:tgtEl>
                                        <p:attrNameLst>
                                          <p:attrName>style.visibility</p:attrName>
                                        </p:attrNameLst>
                                      </p:cBhvr>
                                      <p:to>
                                        <p:strVal val="hidden"/>
                                      </p:to>
                                    </p:set>
                                  </p:childTnLst>
                                </p:cTn>
                              </p:par>
                              <p:par>
                                <p:cTn id="61" presetID="22" presetClass="exit" presetSubtype="1" fill="hold" nodeType="withEffect">
                                  <p:stCondLst>
                                    <p:cond delay="0"/>
                                  </p:stCondLst>
                                  <p:childTnLst>
                                    <p:animEffect transition="out" filter="wipe(up)">
                                      <p:cBhvr>
                                        <p:cTn id="62" dur="500"/>
                                        <p:tgtEl>
                                          <p:spTgt spid="4">
                                            <p:txEl>
                                              <p:pRg st="1" end="1"/>
                                            </p:txEl>
                                          </p:spTgt>
                                        </p:tgtEl>
                                      </p:cBhvr>
                                    </p:animEffect>
                                    <p:set>
                                      <p:cBhvr>
                                        <p:cTn id="63" dur="1" fill="hold">
                                          <p:stCondLst>
                                            <p:cond delay="499"/>
                                          </p:stCondLst>
                                        </p:cTn>
                                        <p:tgtEl>
                                          <p:spTgt spid="4">
                                            <p:txEl>
                                              <p:pRg st="1" end="1"/>
                                            </p:txEl>
                                          </p:spTgt>
                                        </p:tgtEl>
                                        <p:attrNameLst>
                                          <p:attrName>style.visibility</p:attrName>
                                        </p:attrNameLst>
                                      </p:cBhvr>
                                      <p:to>
                                        <p:strVal val="hidden"/>
                                      </p:to>
                                    </p:set>
                                  </p:childTnLst>
                                </p:cTn>
                              </p:par>
                              <p:par>
                                <p:cTn id="64" presetID="22" presetClass="exit" presetSubtype="4" fill="hold" grpId="0" nodeType="withEffect">
                                  <p:stCondLst>
                                    <p:cond delay="0"/>
                                  </p:stCondLst>
                                  <p:childTnLst>
                                    <p:animEffect transition="out" filter="wipe(down)">
                                      <p:cBhvr>
                                        <p:cTn id="65" dur="500"/>
                                        <p:tgtEl>
                                          <p:spTgt spid="4">
                                            <p:txEl>
                                              <p:pRg st="2" end="2"/>
                                            </p:txEl>
                                          </p:spTgt>
                                        </p:tgtEl>
                                      </p:cBhvr>
                                    </p:animEffect>
                                    <p:set>
                                      <p:cBhvr>
                                        <p:cTn id="66" dur="1" fill="hold">
                                          <p:stCondLst>
                                            <p:cond delay="499"/>
                                          </p:stCondLst>
                                        </p:cTn>
                                        <p:tgtEl>
                                          <p:spTgt spid="4">
                                            <p:txEl>
                                              <p:pRg st="2" end="2"/>
                                            </p:txEl>
                                          </p:spTgt>
                                        </p:tgtEl>
                                        <p:attrNameLst>
                                          <p:attrName>style.visibility</p:attrName>
                                        </p:attrNameLst>
                                      </p:cBhvr>
                                      <p:to>
                                        <p:strVal val="hidden"/>
                                      </p:to>
                                    </p:set>
                                  </p:childTnLst>
                                </p:cTn>
                              </p:par>
                              <p:par>
                                <p:cTn id="67" presetID="22" presetClass="exit" presetSubtype="4" fill="hold" nodeType="withEffect">
                                  <p:stCondLst>
                                    <p:cond delay="0"/>
                                  </p:stCondLst>
                                  <p:childTnLst>
                                    <p:animEffect transition="out" filter="wipe(down)">
                                      <p:cBhvr>
                                        <p:cTn id="68" dur="500"/>
                                        <p:tgtEl>
                                          <p:spTgt spid="4">
                                            <p:txEl>
                                              <p:pRg st="3" end="3"/>
                                            </p:txEl>
                                          </p:spTgt>
                                        </p:tgtEl>
                                      </p:cBhvr>
                                    </p:animEffect>
                                    <p:set>
                                      <p:cBhvr>
                                        <p:cTn id="69" dur="1" fill="hold">
                                          <p:stCondLst>
                                            <p:cond delay="499"/>
                                          </p:stCondLst>
                                        </p:cTn>
                                        <p:tgtEl>
                                          <p:spTgt spid="4">
                                            <p:txEl>
                                              <p:pRg st="3" end="3"/>
                                            </p:txEl>
                                          </p:spTgt>
                                        </p:tgtEl>
                                        <p:attrNameLst>
                                          <p:attrName>style.visibility</p:attrName>
                                        </p:attrNameLst>
                                      </p:cBhvr>
                                      <p:to>
                                        <p:strVal val="hidden"/>
                                      </p:to>
                                    </p:set>
                                  </p:childTnLst>
                                </p:cTn>
                              </p:par>
                              <p:par>
                                <p:cTn id="70" presetID="22" presetClass="exit" presetSubtype="4" fill="hold" grpId="0" nodeType="withEffect">
                                  <p:stCondLst>
                                    <p:cond delay="0"/>
                                  </p:stCondLst>
                                  <p:childTnLst>
                                    <p:animEffect transition="out" filter="wipe(down)">
                                      <p:cBhvr>
                                        <p:cTn id="71" dur="500"/>
                                        <p:tgtEl>
                                          <p:spTgt spid="4">
                                            <p:txEl>
                                              <p:pRg st="5" end="5"/>
                                            </p:txEl>
                                          </p:spTgt>
                                        </p:tgtEl>
                                      </p:cBhvr>
                                    </p:animEffect>
                                    <p:set>
                                      <p:cBhvr>
                                        <p:cTn id="72"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6" presetClass="path" presetSubtype="0" accel="50000" decel="50000" fill="hold" nodeType="clickEffect">
                                  <p:stCondLst>
                                    <p:cond delay="0"/>
                                  </p:stCondLst>
                                  <p:childTnLst>
                                    <p:animMotion origin="layout" path="M 4.16667E-6 -7.40741E-7 L 0.29921 -0.07569 " pathEditMode="relative" rAng="0" ptsTypes="AA">
                                      <p:cBhvr>
                                        <p:cTn id="76" dur="2000" fill="hold"/>
                                        <p:tgtEl>
                                          <p:spTgt spid="4">
                                            <p:txEl>
                                              <p:pRg st="4" end="4"/>
                                            </p:txEl>
                                          </p:spTgt>
                                        </p:tgtEl>
                                        <p:attrNameLst>
                                          <p:attrName>ppt_x</p:attrName>
                                          <p:attrName>ppt_y</p:attrName>
                                        </p:attrNameLst>
                                      </p:cBhvr>
                                      <p:rCtr x="14961" y="-3796"/>
                                    </p:animMotion>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nodeType="clickEffect">
                                  <p:stCondLst>
                                    <p:cond delay="0"/>
                                  </p:stCondLst>
                                  <p:childTnLst>
                                    <p:animScale>
                                      <p:cBhvr>
                                        <p:cTn id="80" dur="2000" fill="hold"/>
                                        <p:tgtEl>
                                          <p:spTgt spid="4">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81" fill="hold" display="0">
                  <p:stCondLst>
                    <p:cond delay="indefinite"/>
                  </p:stCondLst>
                </p:cTn>
                <p:tgtEl>
                  <p:spTgt spid="5"/>
                </p:tgtEl>
              </p:cMediaNode>
            </p:video>
          </p:childTnLst>
        </p:cTn>
      </p:par>
    </p:tnLst>
    <p:bldLst>
      <p:bldP spid="2" grpId="0"/>
      <p:bldP spid="4" grpId="0" uiExpand="1" build="p"/>
      <p:bldP spid="4"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Synthesis</a:t>
            </a:r>
          </a:p>
        </p:txBody>
      </p:sp>
      <p:sp>
        <p:nvSpPr>
          <p:cNvPr id="3" name="Content Placeholder 2"/>
          <p:cNvSpPr>
            <a:spLocks noGrp="1"/>
          </p:cNvSpPr>
          <p:nvPr>
            <p:ph idx="1"/>
          </p:nvPr>
        </p:nvSpPr>
        <p:spPr/>
        <p:txBody>
          <a:bodyPr>
            <a:normAutofit lnSpcReduction="10000"/>
          </a:bodyPr>
          <a:lstStyle/>
          <a:p>
            <a:r>
              <a:rPr lang="en-US" sz="2800" dirty="0"/>
              <a:t>Synthesis is where you take all the information you have gathered and create something new.</a:t>
            </a:r>
          </a:p>
          <a:p>
            <a:endParaRPr lang="en-US" sz="2800" dirty="0"/>
          </a:p>
          <a:p>
            <a:r>
              <a:rPr lang="en-US" sz="2800" dirty="0"/>
              <a:t>Rough drafts</a:t>
            </a:r>
          </a:p>
          <a:p>
            <a:endParaRPr lang="en-US" sz="2800" dirty="0"/>
          </a:p>
          <a:p>
            <a:r>
              <a:rPr lang="en-US" sz="2800" dirty="0"/>
              <a:t>Final product</a:t>
            </a:r>
          </a:p>
          <a:p>
            <a:endParaRPr lang="en-US" sz="2800" dirty="0"/>
          </a:p>
          <a:p>
            <a:r>
              <a:rPr lang="en-US" sz="2800" dirty="0"/>
              <a:t>Revisit other stages in the research process</a:t>
            </a:r>
          </a:p>
        </p:txBody>
      </p:sp>
      <p:pic>
        <p:nvPicPr>
          <p:cNvPr id="5" name="tmpA69">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29994" end="26809.4791"/>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322286949"/>
      </p:ext>
    </p:extLst>
  </p:cSld>
  <p:clrMapOvr>
    <a:masterClrMapping/>
  </p:clrMapOvr>
  <mc:AlternateContent xmlns:mc="http://schemas.openxmlformats.org/markup-compatibility/2006" xmlns:p14="http://schemas.microsoft.com/office/powerpoint/2010/main">
    <mc:Choice Requires="p14">
      <p:transition spd="slow" p14:dur="2000" advTm="27100"/>
    </mc:Choice>
    <mc:Fallback xmlns="">
      <p:transition spd="slow" advTm="27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2" fill="hold" display="0">
                  <p:stCondLst>
                    <p:cond delay="indefinite"/>
                  </p:stCondLst>
                </p:cTn>
                <p:tgtEl>
                  <p:spTgt spid="5"/>
                </p:tgtEl>
              </p:cMediaNode>
            </p:video>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Creation</a:t>
            </a:r>
          </a:p>
        </p:txBody>
      </p:sp>
      <p:sp>
        <p:nvSpPr>
          <p:cNvPr id="3" name="Content Placeholder 2"/>
          <p:cNvSpPr>
            <a:spLocks noGrp="1"/>
          </p:cNvSpPr>
          <p:nvPr>
            <p:ph idx="1"/>
          </p:nvPr>
        </p:nvSpPr>
        <p:spPr/>
        <p:txBody>
          <a:bodyPr>
            <a:normAutofit fontScale="92500" lnSpcReduction="20000"/>
          </a:bodyPr>
          <a:lstStyle/>
          <a:p>
            <a:r>
              <a:rPr lang="en-US" sz="2800" dirty="0"/>
              <a:t>Use information ethically and responsibly</a:t>
            </a:r>
          </a:p>
          <a:p>
            <a:pPr lvl="1"/>
            <a:r>
              <a:rPr lang="en-US" sz="2600" dirty="0"/>
              <a:t>Citations and attributions</a:t>
            </a:r>
          </a:p>
          <a:p>
            <a:pPr marL="457200" lvl="1" indent="0">
              <a:buNone/>
            </a:pPr>
            <a:endParaRPr lang="en-US" sz="2600" dirty="0"/>
          </a:p>
          <a:p>
            <a:r>
              <a:rPr lang="en-US" sz="2800" dirty="0"/>
              <a:t>Ensure you create something that matches the criteria of the assignment or task.  Refer back to Task Definition. </a:t>
            </a:r>
          </a:p>
          <a:p>
            <a:pPr marL="0" indent="0">
              <a:buNone/>
            </a:pPr>
            <a:endParaRPr lang="en-US" sz="2800" dirty="0"/>
          </a:p>
          <a:p>
            <a:r>
              <a:rPr lang="en-US" sz="2800" dirty="0"/>
              <a:t>Review and Revise</a:t>
            </a:r>
          </a:p>
          <a:p>
            <a:pPr lvl="1"/>
            <a:r>
              <a:rPr lang="en-US" sz="2600" dirty="0"/>
              <a:t>Ask others to proof your product</a:t>
            </a:r>
          </a:p>
          <a:p>
            <a:pPr lvl="1"/>
            <a:r>
              <a:rPr lang="en-US" sz="2600" dirty="0"/>
              <a:t>Don’t be afraid to change things</a:t>
            </a:r>
          </a:p>
          <a:p>
            <a:pPr marL="457200" lvl="1" indent="0">
              <a:buNone/>
            </a:pPr>
            <a:endParaRPr lang="en-US" sz="2600" dirty="0"/>
          </a:p>
        </p:txBody>
      </p:sp>
      <p:pic>
        <p:nvPicPr>
          <p:cNvPr id="5" name="tmp8199">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end="6940.5833"/>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3425674772"/>
      </p:ext>
    </p:extLst>
  </p:cSld>
  <p:clrMapOvr>
    <a:masterClrMapping/>
  </p:clrMapOvr>
  <mc:AlternateContent xmlns:mc="http://schemas.openxmlformats.org/markup-compatibility/2006" xmlns:p14="http://schemas.microsoft.com/office/powerpoint/2010/main">
    <mc:Choice Requires="p14">
      <p:transition spd="slow" p14:dur="2000" advTm="60963"/>
    </mc:Choice>
    <mc:Fallback xmlns="">
      <p:transition spd="slow" advTm="609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50" fill="hold" display="0">
                  <p:stCondLst>
                    <p:cond delay="indefinite"/>
                  </p:stCondLst>
                </p:cTn>
                <p:tgtEl>
                  <p:spTgt spid="5"/>
                </p:tgtEl>
              </p:cMediaNode>
            </p:vide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This ends this presentation</a:t>
            </a:r>
          </a:p>
        </p:txBody>
      </p:sp>
      <p:pic>
        <p:nvPicPr>
          <p:cNvPr id="3" name="tmp8199">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60963" end="53.5833"/>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2772221804"/>
      </p:ext>
    </p:extLst>
  </p:cSld>
  <p:clrMapOvr>
    <a:masterClrMapping/>
  </p:clrMapOvr>
  <mc:AlternateContent xmlns:mc="http://schemas.openxmlformats.org/markup-compatibility/2006" xmlns:p14="http://schemas.microsoft.com/office/powerpoint/2010/main">
    <mc:Choice Requires="p14">
      <p:transition spd="slow" p14:dur="2000" advTm="6887"/>
    </mc:Choice>
    <mc:Fallback xmlns="">
      <p:transition spd="slow" advTm="6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24"/>
</p:tagLst>
</file>

<file path=ppt/tags/tag10.xml><?xml version="1.0" encoding="utf-8"?>
<p:tagLst xmlns:a="http://schemas.openxmlformats.org/drawingml/2006/main" xmlns:r="http://schemas.openxmlformats.org/officeDocument/2006/relationships" xmlns:p="http://schemas.openxmlformats.org/presentationml/2006/main">
  <p:tag name="ATHENA.MIXSHAPE" val="|streamable=true|audioOnly=true|recordStart=60963|recordEnd=67850|recordLength=67903|start=60963|end=67850|audioFormat={00001610-0000-0010-8000-00AA00389B71}|audioRate=48000|muted=false|volume=0.8|fadeIn=0|fadeOut=0|videoFormat={34363248-0000-0010-8000-00AA00389B71}|videoRate=15|videoWidth=256|videoHeight=256"/>
</p:tagLst>
</file>

<file path=ppt/tags/tag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5935|recordLength=5999|start=0|end=5935|audioFormat={00001610-0000-0010-8000-00AA00389B71}|audioRate=48000|muted=false|volume=0.8|fadeIn=0|fadeOut=0|videoFormat={34363248-0000-0010-8000-00AA00389B71}|videoRate=15|videoWidth=256|videoHeight=256"/>
</p:tagLst>
</file>

<file path=ppt/tags/tag3.xml><?xml version="1.0" encoding="utf-8"?>
<p:tagLst xmlns:a="http://schemas.openxmlformats.org/drawingml/2006/main" xmlns:r="http://schemas.openxmlformats.org/officeDocument/2006/relationships" xmlns:p="http://schemas.openxmlformats.org/presentationml/2006/main">
  <p:tag name="TIMING" val="|1.144|6.212|1.368|2.229|2.115|1.93|1.523|1.725|0.8789997|1.929001"/>
</p:tagLst>
</file>

<file path=ppt/tags/tag4.xml><?xml version="1.0" encoding="utf-8"?>
<p:tagLst xmlns:a="http://schemas.openxmlformats.org/drawingml/2006/main" xmlns:r="http://schemas.openxmlformats.org/officeDocument/2006/relationships" xmlns:p="http://schemas.openxmlformats.org/presentationml/2006/main">
  <p:tag name="ATHENA.MIXSHAPE" val="|streamable=true|audioOnly=true|recordStart=5894|recordEnd=29994|recordLength=83903|start=5894|end=29994|audioFormat={00001610-0000-0010-8000-00AA00389B71}|audioRate=48000|muted=false|volume=0.8|fadeIn=0|fadeOut=0|videoFormat={34363248-0000-0010-8000-00AA00389B71}|videoRate=15|videoWidth=256|videoHeight=256"/>
</p:tagLst>
</file>

<file path=ppt/tags/tag5.xml><?xml version="1.0" encoding="utf-8"?>
<p:tagLst xmlns:a="http://schemas.openxmlformats.org/drawingml/2006/main" xmlns:r="http://schemas.openxmlformats.org/officeDocument/2006/relationships" xmlns:p="http://schemas.openxmlformats.org/presentationml/2006/main">
  <p:tag name="TIMING" val="|1.274|2.069|9.358|1.533|5.176"/>
</p:tagLst>
</file>

<file path=ppt/tags/tag6.xml><?xml version="1.0" encoding="utf-8"?>
<p:tagLst xmlns:a="http://schemas.openxmlformats.org/drawingml/2006/main" xmlns:r="http://schemas.openxmlformats.org/officeDocument/2006/relationships" xmlns:p="http://schemas.openxmlformats.org/presentationml/2006/main">
  <p:tag name="ATHENA.MIXSHAPE" val="|streamable=true|audioOnly=true|recordStart=29994|recordEnd=57094|recordLength=83903|start=29994|end=57094|audioFormat={00001610-0000-0010-8000-00AA00389B71}|audioRate=48000|muted=false|volume=0.8|fadeIn=0|fadeOut=0|videoFormat={34363248-0000-0010-8000-00AA00389B71}|videoRate=15|videoWidth=256|videoHeight=256"/>
</p:tagLst>
</file>

<file path=ppt/tags/tag7.xml><?xml version="1.0" encoding="utf-8"?>
<p:tagLst xmlns:a="http://schemas.openxmlformats.org/drawingml/2006/main" xmlns:r="http://schemas.openxmlformats.org/officeDocument/2006/relationships" xmlns:p="http://schemas.openxmlformats.org/presentationml/2006/main">
  <p:tag name="TIMING" val="|1.54|4.989|10.983|13.856"/>
</p:tagLst>
</file>

<file path=ppt/tags/tag8.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60963|recordLength=67903|start=0|end=60963|audioFormat={00001610-0000-0010-8000-00AA00389B71}|audioRate=48000|muted=false|volume=0.8|fadeIn=0|fadeOut=0|videoFormat={34363248-0000-0010-8000-00AA00389B71}|videoRate=15|videoWidth=256|videoHeight=256"/>
</p:tagLst>
</file>

<file path=ppt/tags/tag9.xml><?xml version="1.0" encoding="utf-8"?>
<p:tagLst xmlns:a="http://schemas.openxmlformats.org/drawingml/2006/main" xmlns:r="http://schemas.openxmlformats.org/officeDocument/2006/relationships" xmlns:p="http://schemas.openxmlformats.org/presentationml/2006/main">
  <p:tag name="TIMING" val="|2.8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220</TotalTime>
  <Words>413</Words>
  <Application>Microsoft Office PowerPoint</Application>
  <PresentationFormat>Widescreen</PresentationFormat>
  <Paragraphs>37</Paragraphs>
  <Slides>5</Slides>
  <Notes>5</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Gothic</vt:lpstr>
      <vt:lpstr>Source Sans Pro</vt:lpstr>
      <vt:lpstr>Wingdings 3</vt:lpstr>
      <vt:lpstr>Ion</vt:lpstr>
      <vt:lpstr>Synthesis</vt:lpstr>
      <vt:lpstr>The Big6</vt:lpstr>
      <vt:lpstr>What is Synthesis</vt:lpstr>
      <vt:lpstr>Information Creation</vt:lpstr>
      <vt:lpstr>This ends this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dc:title>
  <dc:creator>Walter Butler</dc:creator>
  <cp:lastModifiedBy>Library User</cp:lastModifiedBy>
  <cp:revision>10</cp:revision>
  <dcterms:created xsi:type="dcterms:W3CDTF">2016-06-12T01:16:44Z</dcterms:created>
  <dcterms:modified xsi:type="dcterms:W3CDTF">2017-03-22T16:07:29Z</dcterms:modified>
</cp:coreProperties>
</file>