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88" autoAdjust="0"/>
  </p:normalViewPr>
  <p:slideViewPr>
    <p:cSldViewPr snapToGrid="0">
      <p:cViewPr varScale="1">
        <p:scale>
          <a:sx n="90" d="100"/>
          <a:sy n="90" d="100"/>
        </p:scale>
        <p:origin x="13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9FE91-D0D3-4741-8D71-B25E7A5C7523}"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66F8C-35B4-428D-8071-9B2F29F4CF02}" type="slidenum">
              <a:rPr lang="en-US" smtClean="0"/>
              <a:t>‹#›</a:t>
            </a:fld>
            <a:endParaRPr lang="en-US"/>
          </a:p>
        </p:txBody>
      </p:sp>
    </p:spTree>
    <p:extLst>
      <p:ext uri="{BB962C8B-B14F-4D97-AF65-F5344CB8AC3E}">
        <p14:creationId xmlns:p14="http://schemas.microsoft.com/office/powerpoint/2010/main" val="414701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a:t>
            </a:r>
            <a:r>
              <a:rPr lang="en-US" baseline="0" dirty="0"/>
              <a:t> </a:t>
            </a:r>
            <a:endParaRPr lang="en-US" dirty="0"/>
          </a:p>
        </p:txBody>
      </p:sp>
      <p:sp>
        <p:nvSpPr>
          <p:cNvPr id="4" name="Slide Number Placeholder 3"/>
          <p:cNvSpPr>
            <a:spLocks noGrp="1"/>
          </p:cNvSpPr>
          <p:nvPr>
            <p:ph type="sldNum" sz="quarter" idx="10"/>
          </p:nvPr>
        </p:nvSpPr>
        <p:spPr/>
        <p:txBody>
          <a:bodyPr/>
          <a:lstStyle/>
          <a:p>
            <a:fld id="{9AA66F8C-35B4-428D-8071-9B2F29F4CF02}" type="slidenum">
              <a:rPr lang="en-US" smtClean="0"/>
              <a:t>1</a:t>
            </a:fld>
            <a:endParaRPr lang="en-US"/>
          </a:p>
        </p:txBody>
      </p:sp>
    </p:spTree>
    <p:extLst>
      <p:ext uri="{BB962C8B-B14F-4D97-AF65-F5344CB8AC3E}">
        <p14:creationId xmlns:p14="http://schemas.microsoft.com/office/powerpoint/2010/main" val="152641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6.  To review our research process</a:t>
            </a:r>
            <a:r>
              <a:rPr lang="en-US" baseline="0" dirty="0"/>
              <a:t> for this course, we have six steps.  Task Definition, Information Seeking Strategies, Location and Access.  Utilization.  Synthesis.  And Evaluation.  This week we will focus on Utilization. </a:t>
            </a:r>
            <a:endParaRPr lang="en-US" dirty="0"/>
          </a:p>
        </p:txBody>
      </p:sp>
      <p:sp>
        <p:nvSpPr>
          <p:cNvPr id="4" name="Slide Number Placeholder 3"/>
          <p:cNvSpPr>
            <a:spLocks noGrp="1"/>
          </p:cNvSpPr>
          <p:nvPr>
            <p:ph type="sldNum" sz="quarter" idx="10"/>
          </p:nvPr>
        </p:nvSpPr>
        <p:spPr/>
        <p:txBody>
          <a:bodyPr/>
          <a:lstStyle/>
          <a:p>
            <a:fld id="{9AA66F8C-35B4-428D-8071-9B2F29F4CF02}" type="slidenum">
              <a:rPr lang="en-US" smtClean="0"/>
              <a:t>2</a:t>
            </a:fld>
            <a:endParaRPr lang="en-US"/>
          </a:p>
        </p:txBody>
      </p:sp>
    </p:spTree>
    <p:extLst>
      <p:ext uri="{BB962C8B-B14F-4D97-AF65-F5344CB8AC3E}">
        <p14:creationId xmlns:p14="http://schemas.microsoft.com/office/powerpoint/2010/main" val="328447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utilize information.  After accessing the information, you will need to interact with it.  Your</a:t>
            </a:r>
            <a:r>
              <a:rPr lang="en-US" baseline="0" dirty="0"/>
              <a:t> interaction will vary depending on what type of resource you are using. When using text, you will read it, highlight it, and take notes.  If using media, you will be observing, watching, listening, and also taking notes.  When using objects, you will need to handle them, take measurements, observe, and take notes.  When searching in libraries, databases, and online, you are already engaging with information through keywords and evaluating your search results for relevant resources.  You are also engaging with your identified resources to determine whether or not you will be using them, and determining how you will use them.  Will they be a key resource to support a main argument, or simply a quick reference?</a:t>
            </a:r>
            <a:endParaRPr lang="en-US" dirty="0"/>
          </a:p>
        </p:txBody>
      </p:sp>
      <p:sp>
        <p:nvSpPr>
          <p:cNvPr id="4" name="Slide Number Placeholder 3"/>
          <p:cNvSpPr>
            <a:spLocks noGrp="1"/>
          </p:cNvSpPr>
          <p:nvPr>
            <p:ph type="sldNum" sz="quarter" idx="10"/>
          </p:nvPr>
        </p:nvSpPr>
        <p:spPr/>
        <p:txBody>
          <a:bodyPr/>
          <a:lstStyle/>
          <a:p>
            <a:fld id="{9AA66F8C-35B4-428D-8071-9B2F29F4CF02}" type="slidenum">
              <a:rPr lang="en-US" smtClean="0"/>
              <a:t>3</a:t>
            </a:fld>
            <a:endParaRPr lang="en-US"/>
          </a:p>
        </p:txBody>
      </p:sp>
    </p:spTree>
    <p:extLst>
      <p:ext uri="{BB962C8B-B14F-4D97-AF65-F5344CB8AC3E}">
        <p14:creationId xmlns:p14="http://schemas.microsoft.com/office/powerpoint/2010/main" val="153507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utilize</a:t>
            </a:r>
            <a:r>
              <a:rPr lang="en-US" baseline="0" dirty="0"/>
              <a:t> information even more.  Initially, you will skim through information to determine its relevancy.  This is something we already do when we first encounter new information.  After choosing the most relevant resources, you will then being to interact on a deeper level through taking notes and extracting those specific details needed for your research.  In order to do this, one might need to re-identify what they’re looking for by going back to the thesis or research question.  Another strategy might be to look at the keywords used, and see if there’s anyway to group your resources to match your keywords.</a:t>
            </a:r>
            <a:endParaRPr lang="en-US" dirty="0"/>
          </a:p>
        </p:txBody>
      </p:sp>
      <p:sp>
        <p:nvSpPr>
          <p:cNvPr id="4" name="Slide Number Placeholder 3"/>
          <p:cNvSpPr>
            <a:spLocks noGrp="1"/>
          </p:cNvSpPr>
          <p:nvPr>
            <p:ph type="sldNum" sz="quarter" idx="10"/>
          </p:nvPr>
        </p:nvSpPr>
        <p:spPr/>
        <p:txBody>
          <a:bodyPr/>
          <a:lstStyle/>
          <a:p>
            <a:fld id="{9AA66F8C-35B4-428D-8071-9B2F29F4CF02}" type="slidenum">
              <a:rPr lang="en-US" smtClean="0"/>
              <a:t>4</a:t>
            </a:fld>
            <a:endParaRPr lang="en-US"/>
          </a:p>
        </p:txBody>
      </p:sp>
    </p:spTree>
    <p:extLst>
      <p:ext uri="{BB962C8B-B14F-4D97-AF65-F5344CB8AC3E}">
        <p14:creationId xmlns:p14="http://schemas.microsoft.com/office/powerpoint/2010/main" val="143417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a:t>
            </a:r>
            <a:r>
              <a:rPr lang="en-US" baseline="0" dirty="0"/>
              <a:t> to build an outline.  You can also utilize an outline of ideas to help with interacting with information.  Below is an example of a basic outline for a paper when plotting out your main points.  You begin with the introduction, which includes a thesis statement, and the problem is identified.  You then have your body of the paper, where you have your main points and supporting arguments and evidence beneath each point.  And finally, you have a conclusion where you wrap everything up.  Having an outline available as you research will help guide you through the information resources you encounter. </a:t>
            </a:r>
            <a:endParaRPr lang="en-US" dirty="0"/>
          </a:p>
        </p:txBody>
      </p:sp>
      <p:sp>
        <p:nvSpPr>
          <p:cNvPr id="4" name="Slide Number Placeholder 3"/>
          <p:cNvSpPr>
            <a:spLocks noGrp="1"/>
          </p:cNvSpPr>
          <p:nvPr>
            <p:ph type="sldNum" sz="quarter" idx="10"/>
          </p:nvPr>
        </p:nvSpPr>
        <p:spPr/>
        <p:txBody>
          <a:bodyPr/>
          <a:lstStyle/>
          <a:p>
            <a:fld id="{9AA66F8C-35B4-428D-8071-9B2F29F4CF02}" type="slidenum">
              <a:rPr lang="en-US" smtClean="0"/>
              <a:t>5</a:t>
            </a:fld>
            <a:endParaRPr lang="en-US"/>
          </a:p>
        </p:txBody>
      </p:sp>
    </p:spTree>
    <p:extLst>
      <p:ext uri="{BB962C8B-B14F-4D97-AF65-F5344CB8AC3E}">
        <p14:creationId xmlns:p14="http://schemas.microsoft.com/office/powerpoint/2010/main" val="11745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ends this presentation.</a:t>
            </a:r>
            <a:endParaRPr lang="en-US" dirty="0"/>
          </a:p>
        </p:txBody>
      </p:sp>
      <p:sp>
        <p:nvSpPr>
          <p:cNvPr id="4" name="Slide Number Placeholder 3"/>
          <p:cNvSpPr>
            <a:spLocks noGrp="1"/>
          </p:cNvSpPr>
          <p:nvPr>
            <p:ph type="sldNum" sz="quarter" idx="10"/>
          </p:nvPr>
        </p:nvSpPr>
        <p:spPr/>
        <p:txBody>
          <a:bodyPr/>
          <a:lstStyle/>
          <a:p>
            <a:fld id="{9AA66F8C-35B4-428D-8071-9B2F29F4CF02}" type="slidenum">
              <a:rPr lang="en-US" smtClean="0"/>
              <a:t>6</a:t>
            </a:fld>
            <a:endParaRPr lang="en-US"/>
          </a:p>
        </p:txBody>
      </p:sp>
    </p:spTree>
    <p:extLst>
      <p:ext uri="{BB962C8B-B14F-4D97-AF65-F5344CB8AC3E}">
        <p14:creationId xmlns:p14="http://schemas.microsoft.com/office/powerpoint/2010/main" val="377128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462EF3-3C4F-43EE-ACEE-D4B806740EA3}" type="datetimeFigureOut">
              <a:rPr lang="en-US" smtClean="0"/>
              <a:pPr/>
              <a:t>3/22/2017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505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smtClean="0"/>
              <a:t>3/22/2017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956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smtClean="0"/>
              <a:t>3/22/2017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717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smtClean="0"/>
              <a:t>3/22/2017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540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smtClean="0"/>
              <a:t>3/22/2017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0842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DDA17D-0BEA-4E76-A7FC-F7C188BC48D1}" type="datetimeFigureOut">
              <a:rPr lang="en-US" smtClean="0"/>
              <a:t>3/22/2017</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12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09AC7D-18CA-4236-82B9-D75EB1D66EAE}" type="datetimeFigureOut">
              <a:rPr lang="en-US" smtClean="0"/>
              <a:t>3/22/2017</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0394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3/22/2017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61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t>3/22/2017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73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76C0EF2-9919-473B-8215-8616BAF10692}" type="datetimeFigureOut">
              <a:rPr lang="en-US" smtClean="0"/>
              <a:t>3/22/2017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381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smtClean="0"/>
              <a:t>3/22/2017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83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3/22/2017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765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3/22/2017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24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8BE790C-34EB-4565-8437-CACF4CDB7822}" type="datetimeFigureOut">
              <a:rPr lang="en-US" smtClean="0"/>
              <a:t>3/22/2017</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78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4A4C11-22B8-4A4E-8126-B3AF6B948A8E}" type="datetimeFigureOut">
              <a:rPr lang="en-US" smtClean="0"/>
              <a:t>3/22/2017</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342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6ED06B6-C816-4861-964D-15A98395707D}" type="datetimeFigureOut">
              <a:rPr lang="en-US" smtClean="0"/>
              <a:t>3/22/2017</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53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smtClean="0"/>
              <a:t>3/22/2017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60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786BE5-D2A3-4BF0-8B30-D7403E61B3DC}" type="datetimeFigureOut">
              <a:rPr lang="en-US" smtClean="0"/>
              <a:t>3/22/2017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0631489"/>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microsoft.com/office/2007/relationships/media" Target="../media/media1.mp4"/><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microsoft.com/office/2007/relationships/media" Target="../media/media2.mp4"/></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microsoft.com/office/2007/relationships/media" Target="../media/media2.mp4"/></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microsoft.com/office/2007/relationships/media" Target="../media/media2.mp4"/></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9.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microsoft.com/office/2007/relationships/media" Target="../media/media2.mp4"/></Relationships>
</file>

<file path=ppt/slides/_rels/slide6.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tags" Target="../tags/tag11.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Utilization</a:t>
            </a:r>
          </a:p>
        </p:txBody>
      </p:sp>
      <p:pic>
        <p:nvPicPr>
          <p:cNvPr id="3" name="tmp313C">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6.7959"/>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grpSp>
        <p:nvGrpSpPr>
          <p:cNvPr id="4" name="Group 3"/>
          <p:cNvGrpSpPr/>
          <p:nvPr/>
        </p:nvGrpSpPr>
        <p:grpSpPr>
          <a:xfrm>
            <a:off x="4261087" y="6048813"/>
            <a:ext cx="8709660" cy="523220"/>
            <a:chOff x="4336886" y="6166791"/>
            <a:chExt cx="8709660" cy="523220"/>
          </a:xfrm>
        </p:grpSpPr>
        <p:sp>
          <p:nvSpPr>
            <p:cNvPr id="5" name="Rectangle 4"/>
            <p:cNvSpPr>
              <a:spLocks noChangeArrowheads="1"/>
            </p:cNvSpPr>
            <p:nvPr/>
          </p:nvSpPr>
          <p:spPr bwMode="auto">
            <a:xfrm>
              <a:off x="4336886" y="6166791"/>
              <a:ext cx="8709660"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49CCF"/>
                  </a:solidFill>
                  <a:effectLst/>
                  <a:latin typeface="Source Sans Pro"/>
                </a:rPr>
                <a:t>               </a:t>
              </a: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r>
                <a:rPr kumimoji="0" lang="en-US" altLang="en-US" sz="1400" b="0" i="0" u="none" strike="noStrike" cap="none" normalizeH="0" baseline="0" dirty="0" smtClean="0">
                  <a:ln>
                    <a:noFill/>
                  </a:ln>
                  <a:effectLst/>
                  <a:latin typeface="Source Sans Pro"/>
                </a:rPr>
                <a:t>This work is licensed under a</a:t>
              </a:r>
              <a:r>
                <a:rPr kumimoji="0" lang="en-US" altLang="en-US" sz="1400" b="0" i="0" u="none" strike="noStrike" cap="none" normalizeH="0" baseline="0" dirty="0" smtClean="0">
                  <a:ln>
                    <a:noFill/>
                  </a:ln>
                  <a:solidFill>
                    <a:srgbClr val="464646"/>
                  </a:solidFill>
                  <a:effectLst/>
                  <a:latin typeface="Source Sans Pro"/>
                </a:rPr>
                <a:t> </a:t>
              </a:r>
              <a:r>
                <a:rPr kumimoji="0" lang="en-US" altLang="en-US" sz="1400" b="0" i="0" u="none" strike="noStrike" cap="none" normalizeH="0" baseline="0" dirty="0" smtClean="0">
                  <a:ln>
                    <a:noFill/>
                  </a:ln>
                  <a:solidFill>
                    <a:srgbClr val="049CCF"/>
                  </a:solidFill>
                  <a:effectLst/>
                  <a:latin typeface="Source Sans Pro"/>
                  <a:hlinkClick r:id="rId8"/>
                </a:rPr>
                <a:t>Creative Commons Attribution 4.0 International </a:t>
              </a:r>
              <a:r>
                <a:rPr kumimoji="0" lang="en-US" altLang="en-US" sz="1400" b="0" i="0" u="none" strike="noStrike" cap="none" normalizeH="0" baseline="0" dirty="0" smtClean="0">
                  <a:ln>
                    <a:noFill/>
                  </a:ln>
                  <a:solidFill>
                    <a:schemeClr val="bg1"/>
                  </a:solidFill>
                  <a:effectLst/>
                  <a:latin typeface="Source Sans Pro"/>
                  <a:hlinkClick r:id="rId8"/>
                </a:rPr>
                <a:t>License</a:t>
              </a:r>
              <a:r>
                <a:rPr kumimoji="0" lang="en-US" altLang="en-US" sz="1400" b="0" i="0" u="none" strike="noStrike" cap="none" normalizeH="0" baseline="0" dirty="0" smtClean="0">
                  <a:ln>
                    <a:noFill/>
                  </a:ln>
                  <a:solidFill>
                    <a:srgbClr val="464646"/>
                  </a:solidFill>
                  <a:effectLst/>
                  <a:latin typeface="Source Sans Pro"/>
                </a:rPr>
                <a:t>.</a:t>
              </a:r>
              <a:r>
                <a:rPr kumimoji="0" lang="en-US" altLang="en-US" sz="8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rgbClr val="049CCF"/>
                </a:solidFill>
                <a:effectLst/>
                <a:latin typeface="Source Sans Pro"/>
              </a:endParaRPr>
            </a:p>
          </p:txBody>
        </p:sp>
        <p:pic>
          <p:nvPicPr>
            <p:cNvPr id="6" name="Picture 5" descr="Creative Commons Licens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1945" y="6456694"/>
              <a:ext cx="762000" cy="14287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236234162"/>
      </p:ext>
    </p:extLst>
  </p:cSld>
  <p:clrMapOvr>
    <a:masterClrMapping/>
  </p:clrMapOvr>
  <mc:AlternateContent xmlns:mc="http://schemas.openxmlformats.org/markup-compatibility/2006" xmlns:p14="http://schemas.microsoft.com/office/powerpoint/2010/main">
    <mc:Choice Requires="p14">
      <p:transition spd="slow" p14:dur="2000" advTm="5403"/>
    </mc:Choice>
    <mc:Fallback xmlns="">
      <p:transition spd="slow" advTm="5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Big6</a:t>
            </a:r>
          </a:p>
        </p:txBody>
      </p:sp>
      <p:sp>
        <p:nvSpPr>
          <p:cNvPr id="4" name="Content Placeholder 2"/>
          <p:cNvSpPr>
            <a:spLocks noGrp="1"/>
          </p:cNvSpPr>
          <p:nvPr>
            <p:ph idx="1"/>
          </p:nvPr>
        </p:nvSpPr>
        <p:spPr/>
        <p:txBody>
          <a:bodyPr>
            <a:noAutofit/>
          </a:bodyPr>
          <a:lstStyle/>
          <a:p>
            <a:r>
              <a:rPr lang="en-US" sz="3200" dirty="0"/>
              <a:t>T = Task Definition</a:t>
            </a:r>
          </a:p>
          <a:p>
            <a:r>
              <a:rPr lang="en-US" sz="3200" dirty="0"/>
              <a:t>I = Information Seeking Strategies</a:t>
            </a:r>
          </a:p>
          <a:p>
            <a:r>
              <a:rPr lang="en-US" sz="3200" dirty="0"/>
              <a:t>L = Location and Access</a:t>
            </a:r>
          </a:p>
          <a:p>
            <a:r>
              <a:rPr lang="en-US" sz="3200" dirty="0"/>
              <a:t>U = Utilization</a:t>
            </a:r>
          </a:p>
          <a:p>
            <a:r>
              <a:rPr lang="en-US" sz="3200" dirty="0"/>
              <a:t>S = Synthesis</a:t>
            </a:r>
          </a:p>
          <a:p>
            <a:r>
              <a:rPr lang="en-US" sz="3200" dirty="0"/>
              <a:t>E = Evaluation</a:t>
            </a:r>
          </a:p>
        </p:txBody>
      </p:sp>
      <p:pic>
        <p:nvPicPr>
          <p:cNvPr id="8" name="tmp3C3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152023.7052"/>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1702040331"/>
      </p:ext>
    </p:extLst>
  </p:cSld>
  <p:clrMapOvr>
    <a:masterClrMapping/>
  </p:clrMapOvr>
  <mc:AlternateContent xmlns:mc="http://schemas.openxmlformats.org/markup-compatibility/2006" xmlns:p14="http://schemas.microsoft.com/office/powerpoint/2010/main">
    <mc:Choice Requires="p14">
      <p:transition spd="slow" p14:dur="2000" advTm="25455"/>
    </mc:Choice>
    <mc:Fallback xmlns="">
      <p:transition spd="slow" advTm="25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1"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1"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1"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1000"/>
                                        <p:tgtEl>
                                          <p:spTgt spid="4">
                                            <p:txEl>
                                              <p:pRg st="5" end="5"/>
                                            </p:txEl>
                                          </p:spTgt>
                                        </p:tgtEl>
                                      </p:cBhvr>
                                    </p:animEffect>
                                    <p:anim calcmode="lin" valueType="num">
                                      <p:cBhvr>
                                        <p:cTn id="5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4">
                                            <p:txEl>
                                              <p:pRg st="0" end="0"/>
                                            </p:txEl>
                                          </p:spTgt>
                                        </p:tgtEl>
                                      </p:cBhvr>
                                    </p:animEffect>
                                    <p:set>
                                      <p:cBhvr>
                                        <p:cTn id="60" dur="1" fill="hold">
                                          <p:stCondLst>
                                            <p:cond delay="499"/>
                                          </p:stCondLst>
                                        </p:cTn>
                                        <p:tgtEl>
                                          <p:spTgt spid="4">
                                            <p:txEl>
                                              <p:pRg st="0" end="0"/>
                                            </p:txEl>
                                          </p:spTgt>
                                        </p:tgtEl>
                                        <p:attrNameLst>
                                          <p:attrName>style.visibility</p:attrName>
                                        </p:attrNameLst>
                                      </p:cBhvr>
                                      <p:to>
                                        <p:strVal val="hidden"/>
                                      </p:to>
                                    </p:set>
                                  </p:childTnLst>
                                </p:cTn>
                              </p:par>
                              <p:par>
                                <p:cTn id="61" presetID="22" presetClass="exit" presetSubtype="1" fill="hold" nodeType="withEffect">
                                  <p:stCondLst>
                                    <p:cond delay="0"/>
                                  </p:stCondLst>
                                  <p:childTnLst>
                                    <p:animEffect transition="out" filter="wipe(up)">
                                      <p:cBhvr>
                                        <p:cTn id="62" dur="500"/>
                                        <p:tgtEl>
                                          <p:spTgt spid="4">
                                            <p:txEl>
                                              <p:pRg st="1" end="1"/>
                                            </p:txEl>
                                          </p:spTgt>
                                        </p:tgtEl>
                                      </p:cBhvr>
                                    </p:animEffect>
                                    <p:set>
                                      <p:cBhvr>
                                        <p:cTn id="63" dur="1" fill="hold">
                                          <p:stCondLst>
                                            <p:cond delay="499"/>
                                          </p:stCondLst>
                                        </p:cTn>
                                        <p:tgtEl>
                                          <p:spTgt spid="4">
                                            <p:txEl>
                                              <p:pRg st="1" end="1"/>
                                            </p:txEl>
                                          </p:spTgt>
                                        </p:tgtEl>
                                        <p:attrNameLst>
                                          <p:attrName>style.visibility</p:attrName>
                                        </p:attrNameLst>
                                      </p:cBhvr>
                                      <p:to>
                                        <p:strVal val="hidden"/>
                                      </p:to>
                                    </p:set>
                                  </p:childTnLst>
                                </p:cTn>
                              </p:par>
                              <p:par>
                                <p:cTn id="64" presetID="22" presetClass="exit" presetSubtype="4" fill="hold" grpId="0" nodeType="withEffect">
                                  <p:stCondLst>
                                    <p:cond delay="0"/>
                                  </p:stCondLst>
                                  <p:childTnLst>
                                    <p:animEffect transition="out" filter="wipe(down)">
                                      <p:cBhvr>
                                        <p:cTn id="65" dur="500"/>
                                        <p:tgtEl>
                                          <p:spTgt spid="4">
                                            <p:txEl>
                                              <p:pRg st="2" end="2"/>
                                            </p:txEl>
                                          </p:spTgt>
                                        </p:tgtEl>
                                      </p:cBhvr>
                                    </p:animEffect>
                                    <p:set>
                                      <p:cBhvr>
                                        <p:cTn id="66" dur="1" fill="hold">
                                          <p:stCondLst>
                                            <p:cond delay="499"/>
                                          </p:stCondLst>
                                        </p:cTn>
                                        <p:tgtEl>
                                          <p:spTgt spid="4">
                                            <p:txEl>
                                              <p:pRg st="2" end="2"/>
                                            </p:txEl>
                                          </p:spTgt>
                                        </p:tgtEl>
                                        <p:attrNameLst>
                                          <p:attrName>style.visibility</p:attrName>
                                        </p:attrNameLst>
                                      </p:cBhvr>
                                      <p:to>
                                        <p:strVal val="hidden"/>
                                      </p:to>
                                    </p:set>
                                  </p:childTnLst>
                                </p:cTn>
                              </p:par>
                              <p:par>
                                <p:cTn id="67" presetID="22" presetClass="exit" presetSubtype="4" fill="hold" grpId="0" nodeType="withEffect">
                                  <p:stCondLst>
                                    <p:cond delay="0"/>
                                  </p:stCondLst>
                                  <p:childTnLst>
                                    <p:animEffect transition="out" filter="wipe(down)">
                                      <p:cBhvr>
                                        <p:cTn id="68" dur="500"/>
                                        <p:tgtEl>
                                          <p:spTgt spid="4">
                                            <p:txEl>
                                              <p:pRg st="4" end="4"/>
                                            </p:txEl>
                                          </p:spTgt>
                                        </p:tgtEl>
                                      </p:cBhvr>
                                    </p:animEffect>
                                    <p:set>
                                      <p:cBhvr>
                                        <p:cTn id="69" dur="1" fill="hold">
                                          <p:stCondLst>
                                            <p:cond delay="499"/>
                                          </p:stCondLst>
                                        </p:cTn>
                                        <p:tgtEl>
                                          <p:spTgt spid="4">
                                            <p:txEl>
                                              <p:pRg st="4" end="4"/>
                                            </p:txEl>
                                          </p:spTgt>
                                        </p:tgtEl>
                                        <p:attrNameLst>
                                          <p:attrName>style.visibility</p:attrName>
                                        </p:attrNameLst>
                                      </p:cBhvr>
                                      <p:to>
                                        <p:strVal val="hidden"/>
                                      </p:to>
                                    </p:set>
                                  </p:childTnLst>
                                </p:cTn>
                              </p:par>
                              <p:par>
                                <p:cTn id="70" presetID="22" presetClass="exit" presetSubtype="4" fill="hold" grpId="0" nodeType="withEffect">
                                  <p:stCondLst>
                                    <p:cond delay="0"/>
                                  </p:stCondLst>
                                  <p:childTnLst>
                                    <p:animEffect transition="out" filter="wipe(down)">
                                      <p:cBhvr>
                                        <p:cTn id="71" dur="500"/>
                                        <p:tgtEl>
                                          <p:spTgt spid="4">
                                            <p:txEl>
                                              <p:pRg st="5" end="5"/>
                                            </p:txEl>
                                          </p:spTgt>
                                        </p:tgtEl>
                                      </p:cBhvr>
                                    </p:animEffect>
                                    <p:set>
                                      <p:cBhvr>
                                        <p:cTn id="72"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6" presetClass="path" presetSubtype="0" accel="50000" decel="50000" fill="hold" nodeType="clickEffect">
                                  <p:stCondLst>
                                    <p:cond delay="0"/>
                                  </p:stCondLst>
                                  <p:childTnLst>
                                    <p:animMotion origin="layout" path="M 2.08333E-6 2.59259E-6 L 0.28554 -0.06204 " pathEditMode="relative" rAng="0" ptsTypes="AA">
                                      <p:cBhvr>
                                        <p:cTn id="76" dur="2000" fill="hold"/>
                                        <p:tgtEl>
                                          <p:spTgt spid="4">
                                            <p:txEl>
                                              <p:pRg st="3" end="3"/>
                                            </p:txEl>
                                          </p:spTgt>
                                        </p:tgtEl>
                                        <p:attrNameLst>
                                          <p:attrName>ppt_x</p:attrName>
                                          <p:attrName>ppt_y</p:attrName>
                                        </p:attrNameLst>
                                      </p:cBhvr>
                                      <p:rCtr x="14271" y="-3102"/>
                                    </p:animMotion>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81" fill="hold" display="0">
                  <p:stCondLst>
                    <p:cond delay="indefinite"/>
                  </p:stCondLst>
                </p:cTn>
                <p:tgtEl>
                  <p:spTgt spid="8"/>
                </p:tgtEl>
              </p:cMediaNode>
            </p:video>
          </p:childTnLst>
        </p:cTn>
      </p:par>
    </p:tnLst>
    <p:bldLst>
      <p:bldP spid="2" grpId="0"/>
      <p:bldP spid="4" grpId="0" uiExpand="1" build="p"/>
      <p:bldP spid="4"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“utilize” information</a:t>
            </a:r>
          </a:p>
        </p:txBody>
      </p:sp>
      <p:sp>
        <p:nvSpPr>
          <p:cNvPr id="3" name="Content Placeholder 2"/>
          <p:cNvSpPr>
            <a:spLocks noGrp="1"/>
          </p:cNvSpPr>
          <p:nvPr>
            <p:ph idx="1"/>
          </p:nvPr>
        </p:nvSpPr>
        <p:spPr>
          <a:xfrm>
            <a:off x="1103312" y="2052918"/>
            <a:ext cx="9810494" cy="4195481"/>
          </a:xfrm>
        </p:spPr>
        <p:txBody>
          <a:bodyPr/>
          <a:lstStyle/>
          <a:p>
            <a:r>
              <a:rPr lang="en-US" dirty="0"/>
              <a:t>After accessing the information, you need to interact with it:</a:t>
            </a:r>
          </a:p>
          <a:p>
            <a:pPr lvl="1"/>
            <a:r>
              <a:rPr lang="en-US" dirty="0"/>
              <a:t>Text: Reading, highlighting, taking notes, </a:t>
            </a:r>
          </a:p>
          <a:p>
            <a:pPr lvl="1"/>
            <a:r>
              <a:rPr lang="en-US" dirty="0"/>
              <a:t>Media: observing, watching, listening, taking notes</a:t>
            </a:r>
          </a:p>
          <a:p>
            <a:pPr lvl="1"/>
            <a:r>
              <a:rPr lang="en-US" dirty="0"/>
              <a:t>Objects: handling, measuring, observing, taking notes</a:t>
            </a:r>
          </a:p>
          <a:p>
            <a:r>
              <a:rPr lang="en-US" dirty="0"/>
              <a:t>When searching in library catalogs, databases , and online  …</a:t>
            </a:r>
          </a:p>
          <a:p>
            <a:pPr lvl="1"/>
            <a:r>
              <a:rPr lang="en-US" dirty="0"/>
              <a:t>Already are utilizing information by inputting keywords and scanning search results to identify relevant resources.</a:t>
            </a:r>
          </a:p>
          <a:p>
            <a:pPr lvl="1"/>
            <a:r>
              <a:rPr lang="en-US" dirty="0"/>
              <a:t>Engaging with the identified resources quickly to determine if they need more time and attention.</a:t>
            </a:r>
          </a:p>
          <a:p>
            <a:pPr lvl="2"/>
            <a:r>
              <a:rPr lang="en-US" dirty="0"/>
              <a:t>Which will be key for your research?</a:t>
            </a:r>
          </a:p>
          <a:p>
            <a:pPr marL="0" indent="0">
              <a:buNone/>
            </a:pPr>
            <a:endParaRPr lang="en-US" dirty="0"/>
          </a:p>
          <a:p>
            <a:pPr lvl="1"/>
            <a:endParaRPr lang="en-US" dirty="0"/>
          </a:p>
          <a:p>
            <a:pPr marL="0" indent="0">
              <a:buNone/>
            </a:pPr>
            <a:endParaRPr lang="en-US" dirty="0"/>
          </a:p>
        </p:txBody>
      </p:sp>
      <p:pic>
        <p:nvPicPr>
          <p:cNvPr id="4" name="tmp3C3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25456" end="93965.7052"/>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3294966261"/>
      </p:ext>
    </p:extLst>
  </p:cSld>
  <p:clrMapOvr>
    <a:masterClrMapping/>
  </p:clrMapOvr>
  <mc:AlternateContent xmlns:mc="http://schemas.openxmlformats.org/markup-compatibility/2006" xmlns:p14="http://schemas.microsoft.com/office/powerpoint/2010/main">
    <mc:Choice Requires="p14">
      <p:transition spd="slow" p14:dur="2000" advTm="58057"/>
    </mc:Choice>
    <mc:Fallback xmlns="">
      <p:transition spd="slow" advTm="58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57" fill="hold" display="0">
                  <p:stCondLst>
                    <p:cond delay="indefinite"/>
                  </p:stCondLst>
                </p:cTn>
                <p:tgtEl>
                  <p:spTgt spid="4"/>
                </p:tgtEl>
              </p:cMediaNode>
            </p:vide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“utilize” information even more…</a:t>
            </a:r>
          </a:p>
        </p:txBody>
      </p:sp>
      <p:sp>
        <p:nvSpPr>
          <p:cNvPr id="3" name="Content Placeholder 2"/>
          <p:cNvSpPr>
            <a:spLocks noGrp="1"/>
          </p:cNvSpPr>
          <p:nvPr>
            <p:ph idx="1"/>
          </p:nvPr>
        </p:nvSpPr>
        <p:spPr>
          <a:xfrm>
            <a:off x="1103312" y="2052918"/>
            <a:ext cx="9810494" cy="4195481"/>
          </a:xfrm>
        </p:spPr>
        <p:txBody>
          <a:bodyPr/>
          <a:lstStyle/>
          <a:p>
            <a:r>
              <a:rPr lang="en-US" sz="2400" dirty="0"/>
              <a:t>Initially, you will skim or scan through information to determine its relevancy</a:t>
            </a:r>
          </a:p>
          <a:p>
            <a:r>
              <a:rPr lang="en-US" sz="2400" dirty="0"/>
              <a:t>After choosing the most relevant resources, you will then engage by taking notes and extracting the key details for your research.</a:t>
            </a:r>
          </a:p>
          <a:p>
            <a:pPr lvl="1"/>
            <a:r>
              <a:rPr lang="en-US" sz="2000" dirty="0"/>
              <a:t>Look back at your research question or thesis – what is it you are trying to find?  Can you group resources to your key points?</a:t>
            </a:r>
          </a:p>
          <a:p>
            <a:pPr lvl="1"/>
            <a:r>
              <a:rPr lang="en-US" sz="2000" dirty="0"/>
              <a:t>What are your keywords? – what information is relevant to those words?  Can you group resources according to keywords?</a:t>
            </a:r>
          </a:p>
          <a:p>
            <a:pPr marL="457200" lvl="1" indent="0">
              <a:buNone/>
            </a:pPr>
            <a:endParaRPr lang="en-US" dirty="0"/>
          </a:p>
          <a:p>
            <a:pPr lvl="1"/>
            <a:endParaRPr lang="en-US" dirty="0"/>
          </a:p>
          <a:p>
            <a:pPr marL="0" indent="0">
              <a:buNone/>
            </a:pPr>
            <a:endParaRPr lang="en-US" dirty="0"/>
          </a:p>
          <a:p>
            <a:pPr lvl="1"/>
            <a:endParaRPr lang="en-US" dirty="0"/>
          </a:p>
          <a:p>
            <a:pPr marL="0" indent="0">
              <a:buNone/>
            </a:pPr>
            <a:endParaRPr lang="en-US" dirty="0"/>
          </a:p>
        </p:txBody>
      </p:sp>
      <p:pic>
        <p:nvPicPr>
          <p:cNvPr id="4" name="tmp3C3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83514" end="48896.7052"/>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2332119180"/>
      </p:ext>
    </p:extLst>
  </p:cSld>
  <p:clrMapOvr>
    <a:masterClrMapping/>
  </p:clrMapOvr>
  <mc:AlternateContent xmlns:mc="http://schemas.openxmlformats.org/markup-compatibility/2006" xmlns:p14="http://schemas.microsoft.com/office/powerpoint/2010/main">
    <mc:Choice Requires="p14">
      <p:transition spd="slow" p14:dur="2000" advTm="45069"/>
    </mc:Choice>
    <mc:Fallback xmlns="">
      <p:transition spd="slow" advTm="45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fill="hold" display="0">
                  <p:stCondLst>
                    <p:cond delay="indefinite"/>
                  </p:stCondLst>
                </p:cTn>
                <p:tgtEl>
                  <p:spTgt spid="4"/>
                </p:tgtEl>
              </p:cMediaNode>
            </p:video>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to build an outline</a:t>
            </a:r>
          </a:p>
        </p:txBody>
      </p:sp>
      <p:sp>
        <p:nvSpPr>
          <p:cNvPr id="3" name="Content Placeholder 2"/>
          <p:cNvSpPr>
            <a:spLocks noGrp="1"/>
          </p:cNvSpPr>
          <p:nvPr>
            <p:ph idx="1"/>
          </p:nvPr>
        </p:nvSpPr>
        <p:spPr>
          <a:xfrm>
            <a:off x="491613" y="1455174"/>
            <a:ext cx="10903974" cy="5402826"/>
          </a:xfrm>
        </p:spPr>
        <p:txBody>
          <a:bodyPr>
            <a:normAutofit fontScale="92500" lnSpcReduction="10000"/>
          </a:bodyPr>
          <a:lstStyle/>
          <a:p>
            <a:pPr lvl="1"/>
            <a:r>
              <a:rPr lang="en-US" sz="2400" dirty="0"/>
              <a:t>Utilize an outline of ideas to help with interacting with information</a:t>
            </a:r>
          </a:p>
          <a:p>
            <a:pPr lvl="1"/>
            <a:r>
              <a:rPr lang="en-US" sz="2400" dirty="0"/>
              <a:t>A basic outline could like this, which can apply to a paper, a film, a poster, etc. </a:t>
            </a:r>
          </a:p>
          <a:p>
            <a:pPr marL="914400" lvl="2" indent="0">
              <a:buNone/>
            </a:pPr>
            <a:r>
              <a:rPr lang="en-US" sz="2000" dirty="0"/>
              <a:t>I. Introduction or Introductory section</a:t>
            </a:r>
          </a:p>
          <a:p>
            <a:pPr marL="1371600" lvl="3" indent="0">
              <a:buNone/>
            </a:pPr>
            <a:r>
              <a:rPr lang="en-US" sz="1800" dirty="0"/>
              <a:t>A. Thesis stated  / problem identified.</a:t>
            </a:r>
          </a:p>
          <a:p>
            <a:pPr marL="914400" lvl="2" indent="0">
              <a:buNone/>
            </a:pPr>
            <a:r>
              <a:rPr lang="en-US" sz="2000" dirty="0"/>
              <a:t>II. Body of paper</a:t>
            </a:r>
          </a:p>
          <a:p>
            <a:pPr marL="1371600" lvl="3" indent="0">
              <a:buNone/>
            </a:pPr>
            <a:r>
              <a:rPr lang="en-US" sz="1800" dirty="0"/>
              <a:t>Point A</a:t>
            </a:r>
          </a:p>
          <a:p>
            <a:pPr marL="1828800" lvl="4" indent="0">
              <a:buNone/>
            </a:pPr>
            <a:r>
              <a:rPr lang="en-US" sz="1800" dirty="0"/>
              <a:t>Resources to support</a:t>
            </a:r>
          </a:p>
          <a:p>
            <a:pPr marL="1371600" lvl="3" indent="0">
              <a:buNone/>
            </a:pPr>
            <a:r>
              <a:rPr lang="en-US" sz="1800" dirty="0"/>
              <a:t>Point B</a:t>
            </a:r>
          </a:p>
          <a:p>
            <a:pPr marL="1828800" lvl="4" indent="0">
              <a:buNone/>
            </a:pPr>
            <a:r>
              <a:rPr lang="en-US" sz="1800" dirty="0"/>
              <a:t>Resources to support</a:t>
            </a:r>
          </a:p>
          <a:p>
            <a:pPr marL="1371600" lvl="3" indent="0">
              <a:buNone/>
            </a:pPr>
            <a:r>
              <a:rPr lang="en-US" sz="1800" dirty="0"/>
              <a:t>Point C</a:t>
            </a:r>
          </a:p>
          <a:p>
            <a:pPr marL="1828800" lvl="4" indent="0">
              <a:buNone/>
            </a:pPr>
            <a:r>
              <a:rPr lang="en-US" sz="1800" dirty="0"/>
              <a:t>Resources to support</a:t>
            </a:r>
          </a:p>
          <a:p>
            <a:pPr marL="914400" lvl="2" indent="0">
              <a:buNone/>
            </a:pPr>
            <a:r>
              <a:rPr lang="en-US" sz="2000" dirty="0"/>
              <a:t>III. Conclusion</a:t>
            </a:r>
          </a:p>
          <a:p>
            <a:pPr marL="1371600" lvl="3" indent="0">
              <a:buNone/>
            </a:pPr>
            <a:r>
              <a:rPr lang="en-US" sz="1800" dirty="0"/>
              <a:t>Wrap it all up</a:t>
            </a:r>
          </a:p>
          <a:p>
            <a:pPr marL="0" indent="0">
              <a:buNone/>
            </a:pPr>
            <a:endParaRPr lang="en-US" dirty="0"/>
          </a:p>
          <a:p>
            <a:pPr lvl="1"/>
            <a:endParaRPr lang="en-US" dirty="0"/>
          </a:p>
          <a:p>
            <a:pPr marL="0" indent="0">
              <a:buNone/>
            </a:pPr>
            <a:endParaRPr lang="en-US" dirty="0"/>
          </a:p>
        </p:txBody>
      </p:sp>
      <p:pic>
        <p:nvPicPr>
          <p:cNvPr id="4" name="tmp3C3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128583" end="5685.7052"/>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3358954768"/>
      </p:ext>
    </p:extLst>
  </p:cSld>
  <p:clrMapOvr>
    <a:masterClrMapping/>
  </p:clrMapOvr>
  <mc:AlternateContent xmlns:mc="http://schemas.openxmlformats.org/markup-compatibility/2006" xmlns:p14="http://schemas.microsoft.com/office/powerpoint/2010/main">
    <mc:Choice Requires="p14">
      <p:transition spd="slow" p14:dur="2000" advTm="43210"/>
    </mc:Choice>
    <mc:Fallback xmlns="">
      <p:transition spd="slow" advTm="43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1000"/>
                                        <p:tgtEl>
                                          <p:spTgt spid="3">
                                            <p:txEl>
                                              <p:pRg st="11" end="11"/>
                                            </p:txEl>
                                          </p:spTgt>
                                        </p:tgtEl>
                                      </p:cBhvr>
                                    </p:animEffect>
                                    <p:anim calcmode="lin" valueType="num">
                                      <p:cBhvr>
                                        <p:cTn id="8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Effect transition="in" filter="fade">
                                      <p:cBhvr>
                                        <p:cTn id="85" dur="1000"/>
                                        <p:tgtEl>
                                          <p:spTgt spid="3">
                                            <p:txEl>
                                              <p:pRg st="12" end="12"/>
                                            </p:txEl>
                                          </p:spTgt>
                                        </p:tgtEl>
                                      </p:cBhvr>
                                    </p:animEffect>
                                    <p:anim calcmode="lin" valueType="num">
                                      <p:cBhvr>
                                        <p:cTn id="8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88" fill="hold" display="0">
                  <p:stCondLst>
                    <p:cond delay="indefinite"/>
                  </p:stCondLst>
                </p:cTn>
                <p:tgtEl>
                  <p:spTgt spid="4"/>
                </p:tgtEl>
              </p:cMediaNode>
            </p:video>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Presentation</a:t>
            </a:r>
          </a:p>
        </p:txBody>
      </p:sp>
      <p:pic>
        <p:nvPicPr>
          <p:cNvPr id="3" name="tmp3C33">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171794" end="49.7052"/>
                </p14:media>
              </p:ext>
              <p:ext uri="{42D2F446-02D8-4167-A562-619A0277C38B}">
                <p15:isNarration xmlns:p15="http://schemas.microsoft.com/office/powerpoint/2012/main" val="1"/>
              </p:ext>
            </p:extLst>
          </p:nvPr>
        </p:nvPicPr>
        <p:blipFill>
          <a:blip r:embed="rId6"/>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4143440402"/>
      </p:ext>
    </p:extLst>
  </p:cSld>
  <p:clrMapOvr>
    <a:masterClrMapping/>
  </p:clrMapOvr>
  <mc:AlternateContent xmlns:mc="http://schemas.openxmlformats.org/markup-compatibility/2006" xmlns:p14="http://schemas.microsoft.com/office/powerpoint/2010/main">
    <mc:Choice Requires="p14">
      <p:transition spd="slow" p14:dur="2000" advTm="5636"/>
    </mc:Choice>
    <mc:Fallback xmlns="">
      <p:transition spd="slow" advTm="5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85"/>
</p:tagLst>
</file>

<file path=ppt/tags/tag10.xml><?xml version="1.0" encoding="utf-8"?>
<p:tagLst xmlns:a="http://schemas.openxmlformats.org/drawingml/2006/main" xmlns:r="http://schemas.openxmlformats.org/officeDocument/2006/relationships" xmlns:p="http://schemas.openxmlformats.org/presentationml/2006/main">
  <p:tag name="ATHENA.MIXSHAPE" val="|streamable=true|audioOnly=true|recordStart=128583|recordEnd=171794|recordLength=177479|start=128583|end=171794|audioFormat={00001610-0000-0010-8000-00AA00389B71}|audioRate=44100|muted=false|volume=0.8|fadeIn=0|fadeOut=0|videoFormat={34363248-0000-0010-8000-00AA00389B71}|videoRate=15|videoWidth=256|videoHeight=256"/>
</p:tagLst>
</file>

<file path=ppt/tags/tag11.xml><?xml version="1.0" encoding="utf-8"?>
<p:tagLst xmlns:a="http://schemas.openxmlformats.org/drawingml/2006/main" xmlns:r="http://schemas.openxmlformats.org/officeDocument/2006/relationships" xmlns:p="http://schemas.openxmlformats.org/presentationml/2006/main">
  <p:tag name="ATHENA.MIXSHAPE" val="|streamable=true|audioOnly=true|recordStart=171794|recordEnd=177430|recordLength=177479|start=171794|end=177430|audioFormat={00001610-0000-0010-8000-00AA00389B71}|audioRate=441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403|recordLength=5409|start=0|end=5403|audioFormat={00001610-0000-0010-8000-00AA00389B71}|audioRate=441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TIMING" val="|1.129|6.054|1.352|1.898|1.856|1.788|1.802|3.329|1.190001|2.375"/>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25456|recordLength=177479|start=0|end=25456|audioFormat={00001610-0000-0010-8000-00AA00389B71}|audioRate=44100|muted=false|volume=0.8|fadeIn=0|fadeOut=0|videoFormat={34363248-0000-0010-8000-00AA00389B71}|videoRate=15|videoWidth=256|videoHeight=256"/>
</p:tagLst>
</file>

<file path=ppt/tags/tag5.xml><?xml version="1.0" encoding="utf-8"?>
<p:tagLst xmlns:a="http://schemas.openxmlformats.org/drawingml/2006/main" xmlns:r="http://schemas.openxmlformats.org/officeDocument/2006/relationships" xmlns:p="http://schemas.openxmlformats.org/presentationml/2006/main">
  <p:tag name="TIMING" val="|2.052|2.73|29.136"/>
</p:tagLst>
</file>

<file path=ppt/tags/tag6.xml><?xml version="1.0" encoding="utf-8"?>
<p:tagLst xmlns:a="http://schemas.openxmlformats.org/drawingml/2006/main" xmlns:r="http://schemas.openxmlformats.org/officeDocument/2006/relationships" xmlns:p="http://schemas.openxmlformats.org/presentationml/2006/main">
  <p:tag name="ATHENA.MIXSHAPE" val="|streamable=true|audioOnly=true|recordStart=25456|recordEnd=83514|recordLength=177479|start=25456|end=83514|audioFormat={00001610-0000-0010-8000-00AA00389B71}|audioRate=44100|muted=false|volume=0.8|fadeIn=0|fadeOut=0|videoFormat={34363248-0000-0010-8000-00AA00389B71}|videoRate=15|videoWidth=256|videoHeight=256"/>
</p:tagLst>
</file>

<file path=ppt/tags/tag7.xml><?xml version="1.0" encoding="utf-8"?>
<p:tagLst xmlns:a="http://schemas.openxmlformats.org/drawingml/2006/main" xmlns:r="http://schemas.openxmlformats.org/officeDocument/2006/relationships" xmlns:p="http://schemas.openxmlformats.org/presentationml/2006/main">
  <p:tag name="TIMING" val="|1.727|3.238|8.077|15.975"/>
</p:tagLst>
</file>

<file path=ppt/tags/tag8.xml><?xml version="1.0" encoding="utf-8"?>
<p:tagLst xmlns:a="http://schemas.openxmlformats.org/drawingml/2006/main" xmlns:r="http://schemas.openxmlformats.org/officeDocument/2006/relationships" xmlns:p="http://schemas.openxmlformats.org/presentationml/2006/main">
  <p:tag name="ATHENA.MIXSHAPE" val="|streamable=true|audioOnly=true|recordStart=83514|recordEnd=128583|recordLength=177479|start=83514|end=128583|audioFormat={00001610-0000-0010-8000-00AA00389B71}|audioRate=44100|muted=false|volume=0.8|fadeIn=0|fadeOut=0|videoFormat={34363248-0000-0010-8000-00AA00389B71}|videoRate=15|videoWidth=256|videoHeight=256"/>
</p:tagLst>
</file>

<file path=ppt/tags/tag9.xml><?xml version="1.0" encoding="utf-8"?>
<p:tagLst xmlns:a="http://schemas.openxmlformats.org/drawingml/2006/main" xmlns:r="http://schemas.openxmlformats.org/officeDocument/2006/relationships" xmlns:p="http://schemas.openxmlformats.org/presentationml/2006/main">
  <p:tag name="TIMING" val="|0.94|3.925|7.252|4.886001|6.357|7.89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445</TotalTime>
  <Words>740</Words>
  <Application>Microsoft Office PowerPoint</Application>
  <PresentationFormat>Widescreen</PresentationFormat>
  <Paragraphs>55</Paragraphs>
  <Slides>6</Slides>
  <Notes>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Source Sans Pro</vt:lpstr>
      <vt:lpstr>Wingdings 3</vt:lpstr>
      <vt:lpstr>Ion</vt:lpstr>
      <vt:lpstr>Utilization</vt:lpstr>
      <vt:lpstr>The Big6</vt:lpstr>
      <vt:lpstr>How to “utilize” information</vt:lpstr>
      <vt:lpstr>How to “utilize” information even more…</vt:lpstr>
      <vt:lpstr>Starting to build an outline</vt:lpstr>
      <vt:lpstr>End of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Utilization</dc:title>
  <dc:creator>Walter Butler</dc:creator>
  <cp:lastModifiedBy>Library User</cp:lastModifiedBy>
  <cp:revision>16</cp:revision>
  <dcterms:created xsi:type="dcterms:W3CDTF">2016-06-02T22:17:35Z</dcterms:created>
  <dcterms:modified xsi:type="dcterms:W3CDTF">2017-03-22T16:05:14Z</dcterms:modified>
</cp:coreProperties>
</file>