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sldIdLst>
    <p:sldId id="256" r:id="rId2"/>
    <p:sldId id="257" r:id="rId3"/>
    <p:sldId id="258" r:id="rId4"/>
    <p:sldId id="259" r:id="rId5"/>
    <p:sldId id="261" r:id="rId6"/>
    <p:sldId id="260"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048" autoAdjust="0"/>
  </p:normalViewPr>
  <p:slideViewPr>
    <p:cSldViewPr snapToGrid="0">
      <p:cViewPr varScale="1">
        <p:scale>
          <a:sx n="77" d="100"/>
          <a:sy n="77" d="100"/>
        </p:scale>
        <p:origin x="19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539ED-A1E8-4C47-85E0-06FDC2A917D2}" type="datetimeFigureOut">
              <a:rPr lang="en-US" smtClean="0"/>
              <a:t>3/22/2017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2494FC-9DDD-4734-A6A6-9297A389A0DB}" type="slidenum">
              <a:rPr lang="en-US" smtClean="0"/>
              <a:t>‹#›</a:t>
            </a:fld>
            <a:endParaRPr lang="en-US"/>
          </a:p>
        </p:txBody>
      </p:sp>
    </p:spTree>
    <p:extLst>
      <p:ext uri="{BB962C8B-B14F-4D97-AF65-F5344CB8AC3E}">
        <p14:creationId xmlns:p14="http://schemas.microsoft.com/office/powerpoint/2010/main" val="353475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Locate</a:t>
            </a:r>
            <a:r>
              <a:rPr lang="en-US" baseline="0" dirty="0"/>
              <a:t> and Access.</a:t>
            </a:r>
            <a:endParaRPr lang="en-US" dirty="0"/>
          </a:p>
        </p:txBody>
      </p:sp>
      <p:sp>
        <p:nvSpPr>
          <p:cNvPr id="4" name="Slide Number Placeholder 3"/>
          <p:cNvSpPr>
            <a:spLocks noGrp="1"/>
          </p:cNvSpPr>
          <p:nvPr>
            <p:ph type="sldNum" sz="quarter" idx="10"/>
          </p:nvPr>
        </p:nvSpPr>
        <p:spPr/>
        <p:txBody>
          <a:bodyPr/>
          <a:lstStyle/>
          <a:p>
            <a:fld id="{582494FC-9DDD-4734-A6A6-9297A389A0DB}" type="slidenum">
              <a:rPr lang="en-US" smtClean="0"/>
              <a:t>1</a:t>
            </a:fld>
            <a:endParaRPr lang="en-US"/>
          </a:p>
        </p:txBody>
      </p:sp>
    </p:spTree>
    <p:extLst>
      <p:ext uri="{BB962C8B-B14F-4D97-AF65-F5344CB8AC3E}">
        <p14:creationId xmlns:p14="http://schemas.microsoft.com/office/powerpoint/2010/main" val="3347345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Big6.  To review our research process for this course, we are using the Big6.  The six steps are: Task Definition,</a:t>
            </a:r>
            <a:r>
              <a:rPr lang="en-US" baseline="0" dirty="0"/>
              <a:t> Information Seeking Strategies, Locate and Access, Utilization, Synthesis, and Evaluation.  This week, we will focus on Locate and Access.</a:t>
            </a:r>
            <a:endParaRPr lang="en-US" dirty="0"/>
          </a:p>
        </p:txBody>
      </p:sp>
      <p:sp>
        <p:nvSpPr>
          <p:cNvPr id="4" name="Slide Number Placeholder 3"/>
          <p:cNvSpPr>
            <a:spLocks noGrp="1"/>
          </p:cNvSpPr>
          <p:nvPr>
            <p:ph type="sldNum" sz="quarter" idx="10"/>
          </p:nvPr>
        </p:nvSpPr>
        <p:spPr/>
        <p:txBody>
          <a:bodyPr/>
          <a:lstStyle/>
          <a:p>
            <a:fld id="{582494FC-9DDD-4734-A6A6-9297A389A0DB}" type="slidenum">
              <a:rPr lang="en-US" smtClean="0"/>
              <a:t>2</a:t>
            </a:fld>
            <a:endParaRPr lang="en-US"/>
          </a:p>
        </p:txBody>
      </p:sp>
    </p:spTree>
    <p:extLst>
      <p:ext uri="{BB962C8B-B14F-4D97-AF65-F5344CB8AC3E}">
        <p14:creationId xmlns:p14="http://schemas.microsoft.com/office/powerpoint/2010/main" val="1199803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a:t>
            </a:r>
            <a:r>
              <a:rPr lang="en-US" baseline="0" dirty="0"/>
              <a:t> “locate and access”?  </a:t>
            </a:r>
            <a:r>
              <a:rPr lang="en-US" baseline="0"/>
              <a:t>It’s the </a:t>
            </a:r>
            <a:r>
              <a:rPr lang="en-US" baseline="0" dirty="0"/>
              <a:t>third step in our research process, and it is when we begin to gather or harvest the information sources.  It is probably one of the most familiar steps in the research process, as we often refer to the process of finding the information needed when we talk about research, but it can also be one of the most difficult parts of the research process. </a:t>
            </a:r>
            <a:endParaRPr lang="en-US" dirty="0"/>
          </a:p>
        </p:txBody>
      </p:sp>
      <p:sp>
        <p:nvSpPr>
          <p:cNvPr id="4" name="Slide Number Placeholder 3"/>
          <p:cNvSpPr>
            <a:spLocks noGrp="1"/>
          </p:cNvSpPr>
          <p:nvPr>
            <p:ph type="sldNum" sz="quarter" idx="10"/>
          </p:nvPr>
        </p:nvSpPr>
        <p:spPr/>
        <p:txBody>
          <a:bodyPr/>
          <a:lstStyle/>
          <a:p>
            <a:fld id="{582494FC-9DDD-4734-A6A6-9297A389A0DB}" type="slidenum">
              <a:rPr lang="en-US" smtClean="0"/>
              <a:t>3</a:t>
            </a:fld>
            <a:endParaRPr lang="en-US"/>
          </a:p>
        </p:txBody>
      </p:sp>
    </p:spTree>
    <p:extLst>
      <p:ext uri="{BB962C8B-B14F-4D97-AF65-F5344CB8AC3E}">
        <p14:creationId xmlns:p14="http://schemas.microsoft.com/office/powerpoint/2010/main" val="2797186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TIL equals the 1</a:t>
            </a:r>
            <a:r>
              <a:rPr lang="en-US" baseline="30000" dirty="0"/>
              <a:t>st</a:t>
            </a:r>
            <a:r>
              <a:rPr lang="en-US" dirty="0"/>
              <a:t> three all at once. If you remember the acronym for the Big6: TIL USE, the</a:t>
            </a:r>
            <a:r>
              <a:rPr lang="en-US" baseline="0" dirty="0"/>
              <a:t> steps are split in half.  The first three steps tend to happen together while researching, and we jump between those three at the beginning frequently.  As an example, when you are assigned a topic to research, it is common to find general information on that topic.  To make that happen, you quickly determine where to find that information, and retrieve it – but then you might decide to go back to the beginning again to see exactly what it is you needed to know.  Locating and accessing the correct information depends on your “task definition” and “information seeking strategies”, the first two steps.  But once you access the information, your strategy might also change, or you may redefine your task. This can occur if you discover that the information is not located where you thought it was, or it could be that your original topic was too narrow and there’s not enough information to gather, so you have to revise your topic as well. </a:t>
            </a:r>
            <a:endParaRPr lang="en-US" dirty="0"/>
          </a:p>
        </p:txBody>
      </p:sp>
      <p:sp>
        <p:nvSpPr>
          <p:cNvPr id="4" name="Slide Number Placeholder 3"/>
          <p:cNvSpPr>
            <a:spLocks noGrp="1"/>
          </p:cNvSpPr>
          <p:nvPr>
            <p:ph type="sldNum" sz="quarter" idx="10"/>
          </p:nvPr>
        </p:nvSpPr>
        <p:spPr/>
        <p:txBody>
          <a:bodyPr/>
          <a:lstStyle/>
          <a:p>
            <a:fld id="{582494FC-9DDD-4734-A6A6-9297A389A0DB}" type="slidenum">
              <a:rPr lang="en-US" smtClean="0"/>
              <a:t>4</a:t>
            </a:fld>
            <a:endParaRPr lang="en-US"/>
          </a:p>
        </p:txBody>
      </p:sp>
    </p:spTree>
    <p:extLst>
      <p:ext uri="{BB962C8B-B14F-4D97-AF65-F5344CB8AC3E}">
        <p14:creationId xmlns:p14="http://schemas.microsoft.com/office/powerpoint/2010/main" val="2947686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Searching</a:t>
            </a:r>
            <a:r>
              <a:rPr lang="en-US" baseline="0" dirty="0"/>
              <a:t> for information.  In order to locate and access the information, you will need some search strategies in place.  In Task Definition and Information Seeking Strategies, you should have brainstormed out some keywords for your topic.  At this point, you may also begin to build out an outline of ideas, to help contextualize your keywords and thoughts.  While searching online and in databases, you will want to begin using Boolean commands and limiters.  Also, it’s a good idea to diversify your resources and tools – don’t rely on just one database, website, or book for all of your information.  It makes your research stronger when you can find a variety of resources.  And this means adding media as well.  And finally, if the first search doesn’t work – revise it.  Try again.  Try  different resources, revise it again.  And finally, don’t be afraid to ask others where they have found information, or for general help too.  Professors and librarians are great resources to use for additional assistance.  Plus, when looking at scholarly resources, they supply where they found their information to help other researchers in the research process too.  Use their citations as a tool to find more resources. </a:t>
            </a:r>
            <a:endParaRPr lang="en-US" dirty="0"/>
          </a:p>
        </p:txBody>
      </p:sp>
      <p:sp>
        <p:nvSpPr>
          <p:cNvPr id="4" name="Slide Number Placeholder 3"/>
          <p:cNvSpPr>
            <a:spLocks noGrp="1"/>
          </p:cNvSpPr>
          <p:nvPr>
            <p:ph type="sldNum" sz="quarter" idx="10"/>
          </p:nvPr>
        </p:nvSpPr>
        <p:spPr/>
        <p:txBody>
          <a:bodyPr/>
          <a:lstStyle/>
          <a:p>
            <a:fld id="{582494FC-9DDD-4734-A6A6-9297A389A0DB}" type="slidenum">
              <a:rPr lang="en-US" smtClean="0"/>
              <a:t>5</a:t>
            </a:fld>
            <a:endParaRPr lang="en-US"/>
          </a:p>
        </p:txBody>
      </p:sp>
    </p:spTree>
    <p:extLst>
      <p:ext uri="{BB962C8B-B14F-4D97-AF65-F5344CB8AC3E}">
        <p14:creationId xmlns:p14="http://schemas.microsoft.com/office/powerpoint/2010/main" val="4264126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ends this presentation.</a:t>
            </a:r>
          </a:p>
        </p:txBody>
      </p:sp>
      <p:sp>
        <p:nvSpPr>
          <p:cNvPr id="4" name="Slide Number Placeholder 3"/>
          <p:cNvSpPr>
            <a:spLocks noGrp="1"/>
          </p:cNvSpPr>
          <p:nvPr>
            <p:ph type="sldNum" sz="quarter" idx="10"/>
          </p:nvPr>
        </p:nvSpPr>
        <p:spPr/>
        <p:txBody>
          <a:bodyPr/>
          <a:lstStyle/>
          <a:p>
            <a:fld id="{582494FC-9DDD-4734-A6A6-9297A389A0DB}" type="slidenum">
              <a:rPr lang="en-US" smtClean="0"/>
              <a:t>6</a:t>
            </a:fld>
            <a:endParaRPr lang="en-US"/>
          </a:p>
        </p:txBody>
      </p:sp>
    </p:spTree>
    <p:extLst>
      <p:ext uri="{BB962C8B-B14F-4D97-AF65-F5344CB8AC3E}">
        <p14:creationId xmlns:p14="http://schemas.microsoft.com/office/powerpoint/2010/main" val="3286443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3/22/2017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3/22/2017</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3/22/2017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3/22/2017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3/22/2017</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3/22/2017</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3/22/2017</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3/22/2017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3/22/2017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creativecommons.org/licenses/by/4.0/" TargetMode="External"/><Relationship Id="rId3" Type="http://schemas.openxmlformats.org/officeDocument/2006/relationships/tags" Target="../tags/tag2.xml"/><Relationship Id="rId7" Type="http://schemas.openxmlformats.org/officeDocument/2006/relationships/image" Target="../media/image6.png"/><Relationship Id="rId2" Type="http://schemas.openxmlformats.org/officeDocument/2006/relationships/video" Target="NULL" TargetMode="Externa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microsoft.com/office/2007/relationships/media" Target="../media/media1.mp4"/><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6.png"/><Relationship Id="rId2" Type="http://schemas.openxmlformats.org/officeDocument/2006/relationships/video" Target="NULL" TargetMode="External"/><Relationship Id="rId1" Type="http://schemas.openxmlformats.org/officeDocument/2006/relationships/tags" Target="../tags/tag3.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microsoft.com/office/2007/relationships/media" Target="../media/media2.mp4"/></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6.png"/><Relationship Id="rId2" Type="http://schemas.openxmlformats.org/officeDocument/2006/relationships/video" Target="NULL" TargetMode="External"/><Relationship Id="rId1" Type="http://schemas.openxmlformats.org/officeDocument/2006/relationships/tags" Target="../tags/tag5.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microsoft.com/office/2007/relationships/media" Target="../media/media2.mp4"/></Relationships>
</file>

<file path=ppt/slides/_rels/slide4.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6.png"/><Relationship Id="rId2" Type="http://schemas.openxmlformats.org/officeDocument/2006/relationships/video" Target="NULL" TargetMode="External"/><Relationship Id="rId1" Type="http://schemas.openxmlformats.org/officeDocument/2006/relationships/tags" Target="../tags/tag7.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microsoft.com/office/2007/relationships/media" Target="../media/media2.mp4"/></Relationships>
</file>

<file path=ppt/slides/_rels/slide5.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6.png"/><Relationship Id="rId2" Type="http://schemas.openxmlformats.org/officeDocument/2006/relationships/video" Target="NULL" TargetMode="External"/><Relationship Id="rId1" Type="http://schemas.openxmlformats.org/officeDocument/2006/relationships/tags" Target="../tags/tag9.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microsoft.com/office/2007/relationships/media" Target="../media/media2.mp4"/></Relationships>
</file>

<file path=ppt/slides/_rels/slide6.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6.png"/><Relationship Id="rId2" Type="http://schemas.openxmlformats.org/officeDocument/2006/relationships/video" Target="NULL" TargetMode="External"/><Relationship Id="rId1" Type="http://schemas.openxmlformats.org/officeDocument/2006/relationships/tags" Target="../tags/tag11.xml"/><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microsoft.com/office/2007/relationships/media" Target="../media/media2.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Locate &amp; Access</a:t>
            </a:r>
          </a:p>
        </p:txBody>
      </p:sp>
      <p:pic>
        <p:nvPicPr>
          <p:cNvPr id="3" name="tmp9271">
            <a:hlinkClick r:id="" action="ppaction://media"/>
          </p:cNvPr>
          <p:cNvPicPr>
            <a:picLocks noChangeAspect="1"/>
          </p:cNvPicPr>
          <p:nvPr>
            <a:videoFile r:link="rId2"/>
            <p:custDataLst>
              <p:tags r:id="rId3"/>
            </p:custDataLst>
            <p:extLst>
              <p:ext uri="{DAA4B4D4-6D71-4841-9C94-3DE7FCFB9230}">
                <p14:media xmlns:p14="http://schemas.microsoft.com/office/powerpoint/2010/main" r:embed="rId4">
                  <p14:trim end="53.1043"/>
                </p14:media>
              </p:ext>
              <p:ext uri="{42D2F446-02D8-4167-A562-619A0277C38B}">
                <p15:isNarration xmlns:p15="http://schemas.microsoft.com/office/powerpoint/2012/main" val="1"/>
              </p:ext>
            </p:extLst>
          </p:nvPr>
        </p:nvPicPr>
        <p:blipFill>
          <a:blip r:embed="rId7"/>
          <a:stretch>
            <a:fillRect/>
          </a:stretch>
        </p:blipFill>
        <p:spPr>
          <a:xfrm>
            <a:off x="11861800" y="101600"/>
            <a:ext cx="228600" cy="228600"/>
          </a:xfrm>
          <a:prstGeom prst="rect">
            <a:avLst/>
          </a:prstGeom>
        </p:spPr>
      </p:pic>
      <p:grpSp>
        <p:nvGrpSpPr>
          <p:cNvPr id="4" name="Group 3"/>
          <p:cNvGrpSpPr/>
          <p:nvPr/>
        </p:nvGrpSpPr>
        <p:grpSpPr>
          <a:xfrm>
            <a:off x="4321531" y="6123532"/>
            <a:ext cx="8709660" cy="523220"/>
            <a:chOff x="4336886" y="6166791"/>
            <a:chExt cx="8709660" cy="523220"/>
          </a:xfrm>
        </p:grpSpPr>
        <p:sp>
          <p:nvSpPr>
            <p:cNvPr id="5" name="Rectangle 4"/>
            <p:cNvSpPr>
              <a:spLocks noChangeArrowheads="1"/>
            </p:cNvSpPr>
            <p:nvPr/>
          </p:nvSpPr>
          <p:spPr bwMode="auto">
            <a:xfrm>
              <a:off x="4336886" y="6166791"/>
              <a:ext cx="8709660" cy="52322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49CCF"/>
                  </a:solidFill>
                  <a:effectLst/>
                  <a:latin typeface="Source Sans Pro"/>
                </a:rPr>
                <a:t>               </a:t>
              </a:r>
              <a:r>
                <a:rPr kumimoji="0" lang="en-US" altLang="en-US" sz="800" b="0" i="0" u="none" strike="noStrike" cap="none" normalizeH="0" baseline="0" dirty="0" smtClean="0">
                  <a:ln>
                    <a:noFill/>
                  </a:ln>
                  <a:solidFill>
                    <a:schemeClr val="tx1"/>
                  </a:solidFill>
                  <a:effectLst/>
                </a:rPr>
                <a:t/>
              </a:r>
              <a:br>
                <a:rPr kumimoji="0" lang="en-US" altLang="en-US" sz="800" b="0" i="0" u="none" strike="noStrike" cap="none" normalizeH="0" baseline="0" dirty="0" smtClean="0">
                  <a:ln>
                    <a:noFill/>
                  </a:ln>
                  <a:solidFill>
                    <a:schemeClr val="tx1"/>
                  </a:solidFill>
                  <a:effectLst/>
                </a:rPr>
              </a:br>
              <a:r>
                <a:rPr kumimoji="0" lang="en-US" altLang="en-US" sz="1400" b="0" i="0" u="none" strike="noStrike" cap="none" normalizeH="0" baseline="0" dirty="0" smtClean="0">
                  <a:ln>
                    <a:noFill/>
                  </a:ln>
                  <a:effectLst/>
                  <a:latin typeface="Source Sans Pro"/>
                </a:rPr>
                <a:t>This work is licensed under a</a:t>
              </a:r>
              <a:r>
                <a:rPr kumimoji="0" lang="en-US" altLang="en-US" sz="1400" b="0" i="0" u="none" strike="noStrike" cap="none" normalizeH="0" baseline="0" dirty="0" smtClean="0">
                  <a:ln>
                    <a:noFill/>
                  </a:ln>
                  <a:solidFill>
                    <a:srgbClr val="464646"/>
                  </a:solidFill>
                  <a:effectLst/>
                  <a:latin typeface="Source Sans Pro"/>
                </a:rPr>
                <a:t> </a:t>
              </a:r>
              <a:r>
                <a:rPr kumimoji="0" lang="en-US" altLang="en-US" sz="1400" b="0" i="0" u="none" strike="noStrike" cap="none" normalizeH="0" baseline="0" dirty="0" smtClean="0">
                  <a:ln>
                    <a:noFill/>
                  </a:ln>
                  <a:solidFill>
                    <a:srgbClr val="049CCF"/>
                  </a:solidFill>
                  <a:effectLst/>
                  <a:latin typeface="Source Sans Pro"/>
                  <a:hlinkClick r:id="rId8"/>
                </a:rPr>
                <a:t>Creative Commons Attribution 4.0 International </a:t>
              </a:r>
              <a:r>
                <a:rPr kumimoji="0" lang="en-US" altLang="en-US" sz="1400" b="0" i="0" u="none" strike="noStrike" cap="none" normalizeH="0" baseline="0" dirty="0" smtClean="0">
                  <a:ln>
                    <a:noFill/>
                  </a:ln>
                  <a:solidFill>
                    <a:schemeClr val="bg1"/>
                  </a:solidFill>
                  <a:effectLst/>
                  <a:latin typeface="Source Sans Pro"/>
                  <a:hlinkClick r:id="rId8"/>
                </a:rPr>
                <a:t>License</a:t>
              </a:r>
              <a:r>
                <a:rPr kumimoji="0" lang="en-US" altLang="en-US" sz="1400" b="0" i="0" u="none" strike="noStrike" cap="none" normalizeH="0" baseline="0" dirty="0" smtClean="0">
                  <a:ln>
                    <a:noFill/>
                  </a:ln>
                  <a:solidFill>
                    <a:srgbClr val="464646"/>
                  </a:solidFill>
                  <a:effectLst/>
                  <a:latin typeface="Source Sans Pro"/>
                </a:rPr>
                <a:t>.</a:t>
              </a:r>
              <a:r>
                <a:rPr kumimoji="0" lang="en-US" altLang="en-US" sz="800" b="0" i="0" u="none" strike="noStrike" cap="none" normalizeH="0" baseline="0" dirty="0" smtClean="0">
                  <a:ln>
                    <a:noFill/>
                  </a:ln>
                  <a:solidFill>
                    <a:schemeClr val="tx1"/>
                  </a:solidFill>
                  <a:effectLst/>
                </a:rPr>
                <a:t> </a:t>
              </a:r>
              <a:endParaRPr kumimoji="0" lang="en-US" altLang="en-US" sz="1400" b="0" i="0" u="none" strike="noStrike" cap="none" normalizeH="0" baseline="0" dirty="0" smtClean="0">
                <a:ln>
                  <a:noFill/>
                </a:ln>
                <a:solidFill>
                  <a:srgbClr val="049CCF"/>
                </a:solidFill>
                <a:effectLst/>
                <a:latin typeface="Source Sans Pro"/>
              </a:endParaRPr>
            </a:p>
          </p:txBody>
        </p:sp>
        <p:pic>
          <p:nvPicPr>
            <p:cNvPr id="6" name="Picture 5" descr="Creative Commons Licens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1945" y="6456694"/>
              <a:ext cx="762000" cy="142875"/>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808225241"/>
      </p:ext>
    </p:extLst>
  </p:cSld>
  <p:clrMapOvr>
    <a:masterClrMapping/>
  </p:clrMapOvr>
  <mc:AlternateContent xmlns:mc="http://schemas.openxmlformats.org/markup-compatibility/2006" xmlns:p14="http://schemas.microsoft.com/office/powerpoint/2010/main">
    <mc:Choice Requires="p14">
      <p:transition spd="slow" p14:dur="2000" advTm="5821"/>
    </mc:Choice>
    <mc:Fallback xmlns="">
      <p:transition spd="slow" advTm="58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Big6</a:t>
            </a:r>
          </a:p>
        </p:txBody>
      </p:sp>
      <p:sp>
        <p:nvSpPr>
          <p:cNvPr id="4" name="Content Placeholder 2"/>
          <p:cNvSpPr>
            <a:spLocks noGrp="1"/>
          </p:cNvSpPr>
          <p:nvPr>
            <p:ph idx="1"/>
          </p:nvPr>
        </p:nvSpPr>
        <p:spPr/>
        <p:txBody>
          <a:bodyPr>
            <a:noAutofit/>
          </a:bodyPr>
          <a:lstStyle/>
          <a:p>
            <a:r>
              <a:rPr lang="en-US" sz="3200" dirty="0">
                <a:solidFill>
                  <a:schemeClr val="bg1"/>
                </a:solidFill>
              </a:rPr>
              <a:t>T = Task Definition</a:t>
            </a:r>
          </a:p>
          <a:p>
            <a:r>
              <a:rPr lang="en-US" sz="3200" dirty="0">
                <a:solidFill>
                  <a:schemeClr val="bg1"/>
                </a:solidFill>
              </a:rPr>
              <a:t>I = Information Seeking Strategies</a:t>
            </a:r>
          </a:p>
          <a:p>
            <a:r>
              <a:rPr lang="en-US" sz="3200" dirty="0">
                <a:solidFill>
                  <a:schemeClr val="bg1"/>
                </a:solidFill>
              </a:rPr>
              <a:t>L = Locate and Access</a:t>
            </a:r>
          </a:p>
          <a:p>
            <a:r>
              <a:rPr lang="en-US" sz="3200" dirty="0">
                <a:solidFill>
                  <a:schemeClr val="bg1"/>
                </a:solidFill>
              </a:rPr>
              <a:t>U = Utilization</a:t>
            </a:r>
          </a:p>
          <a:p>
            <a:r>
              <a:rPr lang="en-US" sz="3200" dirty="0">
                <a:solidFill>
                  <a:schemeClr val="bg1"/>
                </a:solidFill>
              </a:rPr>
              <a:t>S = Synthesis</a:t>
            </a:r>
          </a:p>
          <a:p>
            <a:r>
              <a:rPr lang="en-US" sz="3200" dirty="0">
                <a:solidFill>
                  <a:schemeClr val="bg1"/>
                </a:solidFill>
              </a:rPr>
              <a:t>E = Evaluation</a:t>
            </a:r>
          </a:p>
        </p:txBody>
      </p:sp>
      <p:pic>
        <p:nvPicPr>
          <p:cNvPr id="7" name="tmp93E3">
            <a:hlinkClick r:id="" action="ppaction://media"/>
          </p:cNvPr>
          <p:cNvPicPr>
            <a:picLocks noChangeAspect="1"/>
          </p:cNvPicPr>
          <p:nvPr>
            <a:videoFile r:link="rId2"/>
            <p:custDataLst>
              <p:tags r:id="rId3"/>
            </p:custDataLst>
            <p:extLst>
              <p:ext uri="{DAA4B4D4-6D71-4841-9C94-3DE7FCFB9230}">
                <p14:media xmlns:p14="http://schemas.microsoft.com/office/powerpoint/2010/main" r:embed="rId4">
                  <p14:trim st="6939" end="185517.2766"/>
                </p14:media>
              </p:ext>
              <p:ext uri="{42D2F446-02D8-4167-A562-619A0277C38B}">
                <p15:isNarration xmlns:p15="http://schemas.microsoft.com/office/powerpoint/2012/main" val="1"/>
              </p:ext>
            </p:extLst>
          </p:nvPr>
        </p:nvPicPr>
        <p:blipFill>
          <a:blip r:embed="rId7"/>
          <a:stretch>
            <a:fillRect/>
          </a:stretch>
        </p:blipFill>
        <p:spPr>
          <a:xfrm>
            <a:off x="11861800" y="101600"/>
            <a:ext cx="228600" cy="228600"/>
          </a:xfrm>
          <a:prstGeom prst="rect">
            <a:avLst/>
          </a:prstGeom>
        </p:spPr>
      </p:pic>
    </p:spTree>
    <p:custDataLst>
      <p:tags r:id="rId1"/>
    </p:custDataLst>
    <p:extLst>
      <p:ext uri="{BB962C8B-B14F-4D97-AF65-F5344CB8AC3E}">
        <p14:creationId xmlns:p14="http://schemas.microsoft.com/office/powerpoint/2010/main" val="3969742877"/>
      </p:ext>
    </p:extLst>
  </p:cSld>
  <p:clrMapOvr>
    <a:masterClrMapping/>
  </p:clrMapOvr>
  <mc:AlternateContent xmlns:mc="http://schemas.openxmlformats.org/markup-compatibility/2006" xmlns:p14="http://schemas.microsoft.com/office/powerpoint/2010/main">
    <mc:Choice Requires="p14">
      <p:transition spd="slow" p14:dur="2000" advTm="28441"/>
    </mc:Choice>
    <mc:Fallback xmlns="">
      <p:transition spd="slow" advTm="284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1"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anim calcmode="lin" valueType="num">
                                      <p:cBhvr>
                                        <p:cTn id="1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1"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1000"/>
                                        <p:tgtEl>
                                          <p:spTgt spid="4">
                                            <p:txEl>
                                              <p:pRg st="1" end="1"/>
                                            </p:txEl>
                                          </p:spTgt>
                                        </p:tgtEl>
                                      </p:cBhvr>
                                    </p:animEffect>
                                    <p:anim calcmode="lin" valueType="num">
                                      <p:cBhvr>
                                        <p:cTn id="2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1"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1"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1000"/>
                                        <p:tgtEl>
                                          <p:spTgt spid="4">
                                            <p:txEl>
                                              <p:pRg st="3" end="3"/>
                                            </p:txEl>
                                          </p:spTgt>
                                        </p:tgtEl>
                                      </p:cBhvr>
                                    </p:animEffect>
                                    <p:anim calcmode="lin" valueType="num">
                                      <p:cBhvr>
                                        <p:cTn id="4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1" nodeType="clickEffect">
                                  <p:stCondLst>
                                    <p:cond delay="0"/>
                                  </p:stCondLst>
                                  <p:childTnLst>
                                    <p:set>
                                      <p:cBhvr>
                                        <p:cTn id="45" dur="1" fill="hold">
                                          <p:stCondLst>
                                            <p:cond delay="0"/>
                                          </p:stCondLst>
                                        </p:cTn>
                                        <p:tgtEl>
                                          <p:spTgt spid="4">
                                            <p:txEl>
                                              <p:pRg st="4" end="4"/>
                                            </p:txEl>
                                          </p:spTgt>
                                        </p:tgtEl>
                                        <p:attrNameLst>
                                          <p:attrName>style.visibility</p:attrName>
                                        </p:attrNameLst>
                                      </p:cBhvr>
                                      <p:to>
                                        <p:strVal val="visible"/>
                                      </p:to>
                                    </p:set>
                                    <p:animEffect transition="in" filter="fade">
                                      <p:cBhvr>
                                        <p:cTn id="46" dur="1000"/>
                                        <p:tgtEl>
                                          <p:spTgt spid="4">
                                            <p:txEl>
                                              <p:pRg st="4" end="4"/>
                                            </p:txEl>
                                          </p:spTgt>
                                        </p:tgtEl>
                                      </p:cBhvr>
                                    </p:animEffect>
                                    <p:anim calcmode="lin" valueType="num">
                                      <p:cBhvr>
                                        <p:cTn id="4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1" nodeType="click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animEffect transition="in" filter="fade">
                                      <p:cBhvr>
                                        <p:cTn id="53" dur="1000"/>
                                        <p:tgtEl>
                                          <p:spTgt spid="4">
                                            <p:txEl>
                                              <p:pRg st="5" end="5"/>
                                            </p:txEl>
                                          </p:spTgt>
                                        </p:tgtEl>
                                      </p:cBhvr>
                                    </p:animEffect>
                                    <p:anim calcmode="lin" valueType="num">
                                      <p:cBhvr>
                                        <p:cTn id="5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xit" presetSubtype="4" fill="hold" nodeType="clickEffect">
                                  <p:stCondLst>
                                    <p:cond delay="0"/>
                                  </p:stCondLst>
                                  <p:childTnLst>
                                    <p:animEffect transition="out" filter="wipe(down)">
                                      <p:cBhvr>
                                        <p:cTn id="59" dur="500"/>
                                        <p:tgtEl>
                                          <p:spTgt spid="4">
                                            <p:txEl>
                                              <p:pRg st="0" end="0"/>
                                            </p:txEl>
                                          </p:spTgt>
                                        </p:tgtEl>
                                      </p:cBhvr>
                                    </p:animEffect>
                                    <p:set>
                                      <p:cBhvr>
                                        <p:cTn id="60" dur="1" fill="hold">
                                          <p:stCondLst>
                                            <p:cond delay="499"/>
                                          </p:stCondLst>
                                        </p:cTn>
                                        <p:tgtEl>
                                          <p:spTgt spid="4">
                                            <p:txEl>
                                              <p:pRg st="0" end="0"/>
                                            </p:txEl>
                                          </p:spTgt>
                                        </p:tgtEl>
                                        <p:attrNameLst>
                                          <p:attrName>style.visibility</p:attrName>
                                        </p:attrNameLst>
                                      </p:cBhvr>
                                      <p:to>
                                        <p:strVal val="hidden"/>
                                      </p:to>
                                    </p:set>
                                  </p:childTnLst>
                                </p:cTn>
                              </p:par>
                              <p:par>
                                <p:cTn id="61" presetID="22" presetClass="exit" presetSubtype="1" fill="hold" nodeType="withEffect">
                                  <p:stCondLst>
                                    <p:cond delay="0"/>
                                  </p:stCondLst>
                                  <p:childTnLst>
                                    <p:animEffect transition="out" filter="wipe(up)">
                                      <p:cBhvr>
                                        <p:cTn id="62" dur="500"/>
                                        <p:tgtEl>
                                          <p:spTgt spid="4">
                                            <p:txEl>
                                              <p:pRg st="1" end="1"/>
                                            </p:txEl>
                                          </p:spTgt>
                                        </p:tgtEl>
                                      </p:cBhvr>
                                    </p:animEffect>
                                    <p:set>
                                      <p:cBhvr>
                                        <p:cTn id="63" dur="1" fill="hold">
                                          <p:stCondLst>
                                            <p:cond delay="499"/>
                                          </p:stCondLst>
                                        </p:cTn>
                                        <p:tgtEl>
                                          <p:spTgt spid="4">
                                            <p:txEl>
                                              <p:pRg st="1" end="1"/>
                                            </p:txEl>
                                          </p:spTgt>
                                        </p:tgtEl>
                                        <p:attrNameLst>
                                          <p:attrName>style.visibility</p:attrName>
                                        </p:attrNameLst>
                                      </p:cBhvr>
                                      <p:to>
                                        <p:strVal val="hidden"/>
                                      </p:to>
                                    </p:set>
                                  </p:childTnLst>
                                </p:cTn>
                              </p:par>
                              <p:par>
                                <p:cTn id="64" presetID="22" presetClass="exit" presetSubtype="4" fill="hold" grpId="0" nodeType="withEffect">
                                  <p:stCondLst>
                                    <p:cond delay="0"/>
                                  </p:stCondLst>
                                  <p:childTnLst>
                                    <p:animEffect transition="out" filter="wipe(down)">
                                      <p:cBhvr>
                                        <p:cTn id="65" dur="500"/>
                                        <p:tgtEl>
                                          <p:spTgt spid="4">
                                            <p:txEl>
                                              <p:pRg st="3" end="3"/>
                                            </p:txEl>
                                          </p:spTgt>
                                        </p:tgtEl>
                                      </p:cBhvr>
                                    </p:animEffect>
                                    <p:set>
                                      <p:cBhvr>
                                        <p:cTn id="66" dur="1" fill="hold">
                                          <p:stCondLst>
                                            <p:cond delay="499"/>
                                          </p:stCondLst>
                                        </p:cTn>
                                        <p:tgtEl>
                                          <p:spTgt spid="4">
                                            <p:txEl>
                                              <p:pRg st="3" end="3"/>
                                            </p:txEl>
                                          </p:spTgt>
                                        </p:tgtEl>
                                        <p:attrNameLst>
                                          <p:attrName>style.visibility</p:attrName>
                                        </p:attrNameLst>
                                      </p:cBhvr>
                                      <p:to>
                                        <p:strVal val="hidden"/>
                                      </p:to>
                                    </p:set>
                                  </p:childTnLst>
                                </p:cTn>
                              </p:par>
                              <p:par>
                                <p:cTn id="67" presetID="22" presetClass="exit" presetSubtype="4" fill="hold" grpId="0" nodeType="withEffect">
                                  <p:stCondLst>
                                    <p:cond delay="0"/>
                                  </p:stCondLst>
                                  <p:childTnLst>
                                    <p:animEffect transition="out" filter="wipe(down)">
                                      <p:cBhvr>
                                        <p:cTn id="68" dur="500"/>
                                        <p:tgtEl>
                                          <p:spTgt spid="4">
                                            <p:txEl>
                                              <p:pRg st="4" end="4"/>
                                            </p:txEl>
                                          </p:spTgt>
                                        </p:tgtEl>
                                      </p:cBhvr>
                                    </p:animEffect>
                                    <p:set>
                                      <p:cBhvr>
                                        <p:cTn id="69" dur="1" fill="hold">
                                          <p:stCondLst>
                                            <p:cond delay="499"/>
                                          </p:stCondLst>
                                        </p:cTn>
                                        <p:tgtEl>
                                          <p:spTgt spid="4">
                                            <p:txEl>
                                              <p:pRg st="4" end="4"/>
                                            </p:txEl>
                                          </p:spTgt>
                                        </p:tgtEl>
                                        <p:attrNameLst>
                                          <p:attrName>style.visibility</p:attrName>
                                        </p:attrNameLst>
                                      </p:cBhvr>
                                      <p:to>
                                        <p:strVal val="hidden"/>
                                      </p:to>
                                    </p:set>
                                  </p:childTnLst>
                                </p:cTn>
                              </p:par>
                              <p:par>
                                <p:cTn id="70" presetID="22" presetClass="exit" presetSubtype="4" fill="hold" grpId="0" nodeType="withEffect">
                                  <p:stCondLst>
                                    <p:cond delay="0"/>
                                  </p:stCondLst>
                                  <p:childTnLst>
                                    <p:animEffect transition="out" filter="wipe(down)">
                                      <p:cBhvr>
                                        <p:cTn id="71" dur="500"/>
                                        <p:tgtEl>
                                          <p:spTgt spid="4">
                                            <p:txEl>
                                              <p:pRg st="5" end="5"/>
                                            </p:txEl>
                                          </p:spTgt>
                                        </p:tgtEl>
                                      </p:cBhvr>
                                    </p:animEffect>
                                    <p:set>
                                      <p:cBhvr>
                                        <p:cTn id="72" dur="1" fill="hold">
                                          <p:stCondLst>
                                            <p:cond delay="499"/>
                                          </p:stCondLst>
                                        </p:cTn>
                                        <p:tgtEl>
                                          <p:spTgt spid="4">
                                            <p:txEl>
                                              <p:pRg st="5" end="5"/>
                                            </p:txEl>
                                          </p:spTgt>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63" presetClass="path" presetSubtype="0" accel="50000" decel="50000" fill="hold" nodeType="clickEffect">
                                  <p:stCondLst>
                                    <p:cond delay="0"/>
                                  </p:stCondLst>
                                  <p:childTnLst>
                                    <p:animMotion origin="layout" path="M 0 0 L 0.25 0 E" pathEditMode="relative" ptsTypes="">
                                      <p:cBhvr>
                                        <p:cTn id="76" dur="2000" fill="hold"/>
                                        <p:tgtEl>
                                          <p:spTgt spid="4">
                                            <p:txEl>
                                              <p:pRg st="2" end="2"/>
                                            </p:txEl>
                                          </p:spTgt>
                                        </p:tgtEl>
                                        <p:attrNameLst>
                                          <p:attrName>ppt_x</p:attrName>
                                          <p:attrName>ppt_y</p:attrName>
                                        </p:attrNameLst>
                                      </p:cBhvr>
                                    </p:animMotion>
                                  </p:childTnLst>
                                </p:cTn>
                              </p:par>
                            </p:childTnLst>
                          </p:cTn>
                        </p:par>
                      </p:childTnLst>
                    </p:cTn>
                  </p:par>
                  <p:par>
                    <p:cTn id="77" fill="hold">
                      <p:stCondLst>
                        <p:cond delay="indefinite"/>
                      </p:stCondLst>
                      <p:childTnLst>
                        <p:par>
                          <p:cTn id="78" fill="hold">
                            <p:stCondLst>
                              <p:cond delay="0"/>
                            </p:stCondLst>
                            <p:childTnLst>
                              <p:par>
                                <p:cTn id="79" presetID="6" presetClass="emph" presetSubtype="0" fill="hold" nodeType="clickEffect">
                                  <p:stCondLst>
                                    <p:cond delay="0"/>
                                  </p:stCondLst>
                                  <p:childTnLst>
                                    <p:animScale>
                                      <p:cBhvr>
                                        <p:cTn id="80" dur="2000" fill="hold"/>
                                        <p:tgtEl>
                                          <p:spTgt spid="4">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video>
              <p:cMediaNode vol="80000">
                <p:cTn id="81" fill="hold" display="0">
                  <p:stCondLst>
                    <p:cond delay="indefinite"/>
                  </p:stCondLst>
                </p:cTn>
                <p:tgtEl>
                  <p:spTgt spid="7"/>
                </p:tgtEl>
              </p:cMediaNode>
            </p:video>
          </p:childTnLst>
        </p:cTn>
      </p:par>
    </p:tnLst>
    <p:bldLst>
      <p:bldP spid="2" grpId="0"/>
      <p:bldP spid="4" grpId="0" uiExpand="1" build="p"/>
      <p:bldP spid="4" grpId="1"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“locate &amp; access”?</a:t>
            </a:r>
          </a:p>
        </p:txBody>
      </p:sp>
      <p:sp>
        <p:nvSpPr>
          <p:cNvPr id="3" name="Content Placeholder 2"/>
          <p:cNvSpPr>
            <a:spLocks noGrp="1"/>
          </p:cNvSpPr>
          <p:nvPr>
            <p:ph idx="1"/>
          </p:nvPr>
        </p:nvSpPr>
        <p:spPr>
          <a:xfrm>
            <a:off x="1103312" y="2052918"/>
            <a:ext cx="10134959" cy="4195481"/>
          </a:xfrm>
        </p:spPr>
        <p:txBody>
          <a:bodyPr/>
          <a:lstStyle/>
          <a:p>
            <a:r>
              <a:rPr lang="en-US" sz="2800" dirty="0"/>
              <a:t>Third step in our research process and it’s self-defined: locate the information and access it. </a:t>
            </a:r>
          </a:p>
          <a:p>
            <a:pPr marL="0" indent="0">
              <a:buNone/>
            </a:pPr>
            <a:endParaRPr lang="en-US" sz="2800" dirty="0"/>
          </a:p>
          <a:p>
            <a:r>
              <a:rPr lang="en-US" sz="2800" dirty="0"/>
              <a:t>“Harvesting” the information resources</a:t>
            </a:r>
          </a:p>
          <a:p>
            <a:endParaRPr lang="en-US" sz="2800" dirty="0"/>
          </a:p>
          <a:p>
            <a:r>
              <a:rPr lang="en-US" sz="2800" dirty="0"/>
              <a:t>Maybe the most familiar step, but also where we can have the most difficulty.</a:t>
            </a:r>
          </a:p>
          <a:p>
            <a:endParaRPr lang="en-US" dirty="0"/>
          </a:p>
        </p:txBody>
      </p:sp>
      <p:pic>
        <p:nvPicPr>
          <p:cNvPr id="4" name="tmp93E3">
            <a:hlinkClick r:id="" action="ppaction://media"/>
          </p:cNvPr>
          <p:cNvPicPr>
            <a:picLocks noChangeAspect="1"/>
          </p:cNvPicPr>
          <p:nvPr>
            <a:videoFile r:link="rId2"/>
            <p:custDataLst>
              <p:tags r:id="rId3"/>
            </p:custDataLst>
            <p:extLst>
              <p:ext uri="{DAA4B4D4-6D71-4841-9C94-3DE7FCFB9230}">
                <p14:media xmlns:p14="http://schemas.microsoft.com/office/powerpoint/2010/main" r:embed="rId4">
                  <p14:trim st="35381" end="159403.2766"/>
                </p14:media>
              </p:ext>
              <p:ext uri="{42D2F446-02D8-4167-A562-619A0277C38B}">
                <p15:isNarration xmlns:p15="http://schemas.microsoft.com/office/powerpoint/2012/main" val="1"/>
              </p:ext>
            </p:extLst>
          </p:nvPr>
        </p:nvPicPr>
        <p:blipFill>
          <a:blip r:embed="rId7"/>
          <a:stretch>
            <a:fillRect/>
          </a:stretch>
        </p:blipFill>
        <p:spPr>
          <a:xfrm>
            <a:off x="11861800" y="101600"/>
            <a:ext cx="228600" cy="228600"/>
          </a:xfrm>
          <a:prstGeom prst="rect">
            <a:avLst/>
          </a:prstGeom>
        </p:spPr>
      </p:pic>
    </p:spTree>
    <p:custDataLst>
      <p:tags r:id="rId1"/>
    </p:custDataLst>
    <p:extLst>
      <p:ext uri="{BB962C8B-B14F-4D97-AF65-F5344CB8AC3E}">
        <p14:creationId xmlns:p14="http://schemas.microsoft.com/office/powerpoint/2010/main" val="3045610733"/>
      </p:ext>
    </p:extLst>
  </p:cSld>
  <p:clrMapOvr>
    <a:masterClrMapping/>
  </p:clrMapOvr>
  <mc:AlternateContent xmlns:mc="http://schemas.openxmlformats.org/markup-compatibility/2006" xmlns:p14="http://schemas.microsoft.com/office/powerpoint/2010/main">
    <mc:Choice Requires="p14">
      <p:transition spd="slow" p14:dur="2000" advTm="26114"/>
    </mc:Choice>
    <mc:Fallback xmlns="">
      <p:transition spd="slow" advTm="261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35" fill="hold" display="0">
                  <p:stCondLst>
                    <p:cond delay="indefinite"/>
                  </p:stCondLst>
                </p:cTn>
                <p:tgtEl>
                  <p:spTgt spid="4"/>
                </p:tgtEl>
              </p:cMediaNode>
            </p:video>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“TIL” = the 1</a:t>
            </a:r>
            <a:r>
              <a:rPr lang="en-US" baseline="30000" dirty="0"/>
              <a:t>st</a:t>
            </a:r>
            <a:r>
              <a:rPr lang="en-US" dirty="0"/>
              <a:t> three all at once</a:t>
            </a:r>
          </a:p>
        </p:txBody>
      </p:sp>
      <p:sp>
        <p:nvSpPr>
          <p:cNvPr id="3" name="Content Placeholder 2"/>
          <p:cNvSpPr>
            <a:spLocks noGrp="1"/>
          </p:cNvSpPr>
          <p:nvPr>
            <p:ph idx="1"/>
          </p:nvPr>
        </p:nvSpPr>
        <p:spPr/>
        <p:txBody>
          <a:bodyPr/>
          <a:lstStyle/>
          <a:p>
            <a:r>
              <a:rPr lang="en-US" sz="2800" dirty="0"/>
              <a:t>The first three steps tend to happen together while researching, and we jump between the three at the beginning frequently.</a:t>
            </a:r>
          </a:p>
          <a:p>
            <a:endParaRPr lang="en-US" sz="2800" dirty="0"/>
          </a:p>
          <a:p>
            <a:r>
              <a:rPr lang="en-US" sz="2800" dirty="0"/>
              <a:t>Locating and accessing the correct information is dependent on the first two steps – and once the information is accessed, the task and strategy may also change. </a:t>
            </a:r>
          </a:p>
          <a:p>
            <a:pPr marL="0" indent="0">
              <a:buNone/>
            </a:pPr>
            <a:endParaRPr lang="en-US" dirty="0"/>
          </a:p>
          <a:p>
            <a:endParaRPr lang="en-US" dirty="0"/>
          </a:p>
        </p:txBody>
      </p:sp>
      <p:pic>
        <p:nvPicPr>
          <p:cNvPr id="4" name="tmp93E3">
            <a:hlinkClick r:id="" action="ppaction://media"/>
          </p:cNvPr>
          <p:cNvPicPr>
            <a:picLocks noChangeAspect="1"/>
          </p:cNvPicPr>
          <p:nvPr>
            <a:videoFile r:link="rId2"/>
            <p:custDataLst>
              <p:tags r:id="rId3"/>
            </p:custDataLst>
            <p:extLst>
              <p:ext uri="{DAA4B4D4-6D71-4841-9C94-3DE7FCFB9230}">
                <p14:media xmlns:p14="http://schemas.microsoft.com/office/powerpoint/2010/main" r:embed="rId4">
                  <p14:trim st="61495" end="90196.2766"/>
                </p14:media>
              </p:ext>
              <p:ext uri="{42D2F446-02D8-4167-A562-619A0277C38B}">
                <p15:isNarration xmlns:p15="http://schemas.microsoft.com/office/powerpoint/2012/main" val="1"/>
              </p:ext>
            </p:extLst>
          </p:nvPr>
        </p:nvPicPr>
        <p:blipFill>
          <a:blip r:embed="rId7"/>
          <a:stretch>
            <a:fillRect/>
          </a:stretch>
        </p:blipFill>
        <p:spPr>
          <a:xfrm>
            <a:off x="11861800" y="101600"/>
            <a:ext cx="228600" cy="228600"/>
          </a:xfrm>
          <a:prstGeom prst="rect">
            <a:avLst/>
          </a:prstGeom>
        </p:spPr>
      </p:pic>
    </p:spTree>
    <p:custDataLst>
      <p:tags r:id="rId1"/>
    </p:custDataLst>
    <p:extLst>
      <p:ext uri="{BB962C8B-B14F-4D97-AF65-F5344CB8AC3E}">
        <p14:creationId xmlns:p14="http://schemas.microsoft.com/office/powerpoint/2010/main" val="812535869"/>
      </p:ext>
    </p:extLst>
  </p:cSld>
  <p:clrMapOvr>
    <a:masterClrMapping/>
  </p:clrMapOvr>
  <mc:AlternateContent xmlns:mc="http://schemas.openxmlformats.org/markup-compatibility/2006" xmlns:p14="http://schemas.microsoft.com/office/powerpoint/2010/main">
    <mc:Choice Requires="p14">
      <p:transition spd="slow" p14:dur="2000" advTm="69207"/>
    </mc:Choice>
    <mc:Fallback xmlns="">
      <p:transition spd="slow" advTm="692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28" fill="hold" display="0">
                  <p:stCondLst>
                    <p:cond delay="indefinite"/>
                  </p:stCondLst>
                </p:cTn>
                <p:tgtEl>
                  <p:spTgt spid="4"/>
                </p:tgtEl>
              </p:cMediaNode>
            </p:video>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Searching for information</a:t>
            </a:r>
          </a:p>
        </p:txBody>
      </p:sp>
      <p:sp>
        <p:nvSpPr>
          <p:cNvPr id="3" name="Content Placeholder 2"/>
          <p:cNvSpPr>
            <a:spLocks noGrp="1"/>
          </p:cNvSpPr>
          <p:nvPr>
            <p:ph idx="1"/>
          </p:nvPr>
        </p:nvSpPr>
        <p:spPr/>
        <p:txBody>
          <a:bodyPr>
            <a:normAutofit/>
          </a:bodyPr>
          <a:lstStyle/>
          <a:p>
            <a:r>
              <a:rPr lang="en-US" sz="2800" dirty="0"/>
              <a:t>Search strategies</a:t>
            </a:r>
          </a:p>
          <a:p>
            <a:pPr lvl="1"/>
            <a:r>
              <a:rPr lang="en-US" sz="2400" dirty="0"/>
              <a:t>Know your keywords – brainstorm</a:t>
            </a:r>
          </a:p>
          <a:p>
            <a:pPr lvl="1"/>
            <a:r>
              <a:rPr lang="en-US" sz="2400" dirty="0"/>
              <a:t>Outline ideas</a:t>
            </a:r>
          </a:p>
          <a:p>
            <a:pPr lvl="1"/>
            <a:r>
              <a:rPr lang="en-US" sz="2400" dirty="0"/>
              <a:t>Boolean commands</a:t>
            </a:r>
          </a:p>
          <a:p>
            <a:pPr lvl="1"/>
            <a:r>
              <a:rPr lang="en-US" sz="2400" dirty="0"/>
              <a:t>Limiters</a:t>
            </a:r>
          </a:p>
          <a:p>
            <a:pPr lvl="1"/>
            <a:r>
              <a:rPr lang="en-US" sz="2400" dirty="0"/>
              <a:t>Diversify your resources and tools</a:t>
            </a:r>
          </a:p>
          <a:p>
            <a:pPr lvl="1"/>
            <a:r>
              <a:rPr lang="en-US" sz="2400" dirty="0"/>
              <a:t>Try, revise, and try again</a:t>
            </a:r>
          </a:p>
          <a:p>
            <a:pPr lvl="1"/>
            <a:r>
              <a:rPr lang="en-US" sz="2400" dirty="0"/>
              <a:t>Ask others – know where to go for help</a:t>
            </a:r>
          </a:p>
        </p:txBody>
      </p:sp>
      <p:pic>
        <p:nvPicPr>
          <p:cNvPr id="4" name="tmp93E3">
            <a:hlinkClick r:id="" action="ppaction://media"/>
          </p:cNvPr>
          <p:cNvPicPr>
            <a:picLocks noChangeAspect="1"/>
          </p:cNvPicPr>
          <p:nvPr>
            <a:videoFile r:link="rId2"/>
            <p:custDataLst>
              <p:tags r:id="rId3"/>
            </p:custDataLst>
            <p:extLst>
              <p:ext uri="{DAA4B4D4-6D71-4841-9C94-3DE7FCFB9230}">
                <p14:media xmlns:p14="http://schemas.microsoft.com/office/powerpoint/2010/main" r:embed="rId4">
                  <p14:trim st="130702" end="6340.2766"/>
                </p14:media>
              </p:ext>
              <p:ext uri="{42D2F446-02D8-4167-A562-619A0277C38B}">
                <p15:isNarration xmlns:p15="http://schemas.microsoft.com/office/powerpoint/2012/main" val="1"/>
              </p:ext>
            </p:extLst>
          </p:nvPr>
        </p:nvPicPr>
        <p:blipFill>
          <a:blip r:embed="rId7"/>
          <a:stretch>
            <a:fillRect/>
          </a:stretch>
        </p:blipFill>
        <p:spPr>
          <a:xfrm>
            <a:off x="11861800" y="101600"/>
            <a:ext cx="228600" cy="228600"/>
          </a:xfrm>
          <a:prstGeom prst="rect">
            <a:avLst/>
          </a:prstGeom>
        </p:spPr>
      </p:pic>
    </p:spTree>
    <p:custDataLst>
      <p:tags r:id="rId1"/>
    </p:custDataLst>
    <p:extLst>
      <p:ext uri="{BB962C8B-B14F-4D97-AF65-F5344CB8AC3E}">
        <p14:creationId xmlns:p14="http://schemas.microsoft.com/office/powerpoint/2010/main" val="1262813012"/>
      </p:ext>
    </p:extLst>
  </p:cSld>
  <p:clrMapOvr>
    <a:masterClrMapping/>
  </p:clrMapOvr>
  <mc:AlternateContent xmlns:mc="http://schemas.openxmlformats.org/markup-compatibility/2006" xmlns:p14="http://schemas.microsoft.com/office/powerpoint/2010/main">
    <mc:Choice Requires="p14">
      <p:transition spd="slow" p14:dur="2000" advTm="83856"/>
    </mc:Choice>
    <mc:Fallback xmlns="">
      <p:transition spd="slow" advTm="838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1000"/>
                                        <p:tgtEl>
                                          <p:spTgt spid="3">
                                            <p:txEl>
                                              <p:pRg st="0" end="0"/>
                                            </p:txEl>
                                          </p:spTgt>
                                        </p:tgtEl>
                                      </p:cBhvr>
                                    </p:animEffect>
                                    <p:anim calcmode="lin" valueType="num">
                                      <p:cBhvr>
                                        <p:cTn id="19"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1000"/>
                                        <p:tgtEl>
                                          <p:spTgt spid="3">
                                            <p:txEl>
                                              <p:pRg st="1" end="1"/>
                                            </p:txEl>
                                          </p:spTgt>
                                        </p:tgtEl>
                                      </p:cBhvr>
                                    </p:animEffect>
                                    <p:anim calcmode="lin" valueType="num">
                                      <p:cBhvr>
                                        <p:cTn id="2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1000"/>
                                        <p:tgtEl>
                                          <p:spTgt spid="3">
                                            <p:txEl>
                                              <p:pRg st="2" end="2"/>
                                            </p:txEl>
                                          </p:spTgt>
                                        </p:tgtEl>
                                      </p:cBhvr>
                                    </p:animEffect>
                                    <p:anim calcmode="lin" valueType="num">
                                      <p:cBhvr>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fade">
                                      <p:cBhvr>
                                        <p:cTn id="39" dur="1000"/>
                                        <p:tgtEl>
                                          <p:spTgt spid="3">
                                            <p:txEl>
                                              <p:pRg st="3" end="3"/>
                                            </p:txEl>
                                          </p:spTgt>
                                        </p:tgtEl>
                                      </p:cBhvr>
                                    </p:animEffect>
                                    <p:anim calcmode="lin" valueType="num">
                                      <p:cBhvr>
                                        <p:cTn id="4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Effect transition="in" filter="fade">
                                      <p:cBhvr>
                                        <p:cTn id="46" dur="1000"/>
                                        <p:tgtEl>
                                          <p:spTgt spid="3">
                                            <p:txEl>
                                              <p:pRg st="4" end="4"/>
                                            </p:txEl>
                                          </p:spTgt>
                                        </p:tgtEl>
                                      </p:cBhvr>
                                    </p:animEffect>
                                    <p:anim calcmode="lin" valueType="num">
                                      <p:cBhvr>
                                        <p:cTn id="4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fade">
                                      <p:cBhvr>
                                        <p:cTn id="53" dur="1000"/>
                                        <p:tgtEl>
                                          <p:spTgt spid="3">
                                            <p:txEl>
                                              <p:pRg st="5" end="5"/>
                                            </p:txEl>
                                          </p:spTgt>
                                        </p:tgtEl>
                                      </p:cBhvr>
                                    </p:animEffect>
                                    <p:anim calcmode="lin" valueType="num">
                                      <p:cBhvr>
                                        <p:cTn id="5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Effect transition="in" filter="fade">
                                      <p:cBhvr>
                                        <p:cTn id="60" dur="1000"/>
                                        <p:tgtEl>
                                          <p:spTgt spid="3">
                                            <p:txEl>
                                              <p:pRg st="6" end="6"/>
                                            </p:txEl>
                                          </p:spTgt>
                                        </p:tgtEl>
                                      </p:cBhvr>
                                    </p:animEffect>
                                    <p:anim calcmode="lin" valueType="num">
                                      <p:cBhvr>
                                        <p:cTn id="6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animEffect transition="in" filter="fade">
                                      <p:cBhvr>
                                        <p:cTn id="67" dur="1000"/>
                                        <p:tgtEl>
                                          <p:spTgt spid="3">
                                            <p:txEl>
                                              <p:pRg st="7" end="7"/>
                                            </p:txEl>
                                          </p:spTgt>
                                        </p:tgtEl>
                                      </p:cBhvr>
                                    </p:animEffect>
                                    <p:anim calcmode="lin" valueType="num">
                                      <p:cBhvr>
                                        <p:cTn id="6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70" fill="hold" display="0">
                  <p:stCondLst>
                    <p:cond delay="indefinite"/>
                  </p:stCondLst>
                </p:cTn>
                <p:tgtEl>
                  <p:spTgt spid="4"/>
                </p:tgtEl>
              </p:cMediaNode>
            </p:video>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6311" y="2448232"/>
            <a:ext cx="11975689" cy="1444246"/>
          </a:xfrm>
        </p:spPr>
        <p:txBody>
          <a:bodyPr/>
          <a:lstStyle/>
          <a:p>
            <a:r>
              <a:rPr lang="en-US" dirty="0"/>
              <a:t>This ends this presentation</a:t>
            </a:r>
          </a:p>
        </p:txBody>
      </p:sp>
      <p:pic>
        <p:nvPicPr>
          <p:cNvPr id="2" name="tmp93E3">
            <a:hlinkClick r:id="" action="ppaction://media"/>
          </p:cNvPr>
          <p:cNvPicPr>
            <a:picLocks noChangeAspect="1"/>
          </p:cNvPicPr>
          <p:nvPr>
            <a:videoFile r:link="rId2"/>
            <p:custDataLst>
              <p:tags r:id="rId3"/>
            </p:custDataLst>
            <p:extLst>
              <p:ext uri="{DAA4B4D4-6D71-4841-9C94-3DE7FCFB9230}">
                <p14:media xmlns:p14="http://schemas.microsoft.com/office/powerpoint/2010/main" r:embed="rId4">
                  <p14:trim st="214558" end="20.2766"/>
                </p14:media>
              </p:ext>
              <p:ext uri="{42D2F446-02D8-4167-A562-619A0277C38B}">
                <p15:isNarration xmlns:p15="http://schemas.microsoft.com/office/powerpoint/2012/main" val="1"/>
              </p:ext>
            </p:extLst>
          </p:nvPr>
        </p:nvPicPr>
        <p:blipFill>
          <a:blip r:embed="rId7"/>
          <a:stretch>
            <a:fillRect/>
          </a:stretch>
        </p:blipFill>
        <p:spPr>
          <a:xfrm>
            <a:off x="11861800" y="101600"/>
            <a:ext cx="228600" cy="228600"/>
          </a:xfrm>
          <a:prstGeom prst="rect">
            <a:avLst/>
          </a:prstGeom>
        </p:spPr>
      </p:pic>
    </p:spTree>
    <p:custDataLst>
      <p:tags r:id="rId1"/>
    </p:custDataLst>
    <p:extLst>
      <p:ext uri="{BB962C8B-B14F-4D97-AF65-F5344CB8AC3E}">
        <p14:creationId xmlns:p14="http://schemas.microsoft.com/office/powerpoint/2010/main" val="4151819253"/>
      </p:ext>
    </p:extLst>
  </p:cSld>
  <p:clrMapOvr>
    <a:masterClrMapping/>
  </p:clrMapOvr>
  <mc:AlternateContent xmlns:mc="http://schemas.openxmlformats.org/markup-compatibility/2006" xmlns:p14="http://schemas.microsoft.com/office/powerpoint/2010/main">
    <mc:Choice Requires="p14">
      <p:transition spd="slow" p14:dur="2000" advTm="6320"/>
    </mc:Choice>
    <mc:Fallback xmlns="">
      <p:transition spd="slow" advTm="63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1"/>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38"/>
</p:tagLst>
</file>

<file path=ppt/tags/tag10.xml><?xml version="1.0" encoding="utf-8"?>
<p:tagLst xmlns:a="http://schemas.openxmlformats.org/drawingml/2006/main" xmlns:r="http://schemas.openxmlformats.org/officeDocument/2006/relationships" xmlns:p="http://schemas.openxmlformats.org/presentationml/2006/main">
  <p:tag name="ATHENA.MIXSHAPE" val="|streamable=true|audioOnly=true|recordStart=130702|recordEnd=214558|recordLength=220898|start=130702|end=214558|audioFormat={00001610-0000-0010-8000-00AA00389B71}|audioRate=44100|muted=false|volume=0.8|fadeIn=0|fadeOut=0|videoFormat={34363248-0000-0010-8000-00AA00389B71}|videoRate=15|videoWidth=256|videoHeight=256"/>
</p:tagLst>
</file>

<file path=ppt/tags/tag11.xml><?xml version="1.0" encoding="utf-8"?>
<p:tagLst xmlns:a="http://schemas.openxmlformats.org/drawingml/2006/main" xmlns:r="http://schemas.openxmlformats.org/officeDocument/2006/relationships" xmlns:p="http://schemas.openxmlformats.org/presentationml/2006/main">
  <p:tag name="TIMING" val="|1.726"/>
</p:tagLst>
</file>

<file path=ppt/tags/tag12.xml><?xml version="1.0" encoding="utf-8"?>
<p:tagLst xmlns:a="http://schemas.openxmlformats.org/drawingml/2006/main" xmlns:r="http://schemas.openxmlformats.org/officeDocument/2006/relationships" xmlns:p="http://schemas.openxmlformats.org/presentationml/2006/main">
  <p:tag name="ATHENA.MIXSHAPE" val="|streamable=true|audioOnly=true|recordStart=214558|recordEnd=220878|recordLength=220898|start=214558|end=220878|audioFormat={00001610-0000-0010-8000-00AA00389B71}|audioRate=44100|muted=false|volume=0.8|fadeIn=0|fadeOut=0|videoFormat={34363248-0000-0010-8000-00AA00389B71}|videoRate=15|videoWidth=256|videoHeight=256"/>
</p:tagLst>
</file>

<file path=ppt/tags/tag2.xml><?xml version="1.0" encoding="utf-8"?>
<p:tagLst xmlns:a="http://schemas.openxmlformats.org/drawingml/2006/main" xmlns:r="http://schemas.openxmlformats.org/officeDocument/2006/relationships" xmlns:p="http://schemas.openxmlformats.org/presentationml/2006/main">
  <p:tag name="ATHENA.MIXSHAPE" val="|streamable=true|audioOnly=true|recordStart=0|recordEnd=5821|recordLength=5874|start=0|end=5821|audioFormat={00001610-0000-0010-8000-00AA00389B71}|audioRate=44100|muted=false|volume=0.8|fadeIn=0|fadeOut=0|videoFormat={34363248-0000-0010-8000-00AA00389B71}|videoRate=15|videoWidth=256|videoHeight=256"/>
</p:tagLst>
</file>

<file path=ppt/tags/tag3.xml><?xml version="1.0" encoding="utf-8"?>
<p:tagLst xmlns:a="http://schemas.openxmlformats.org/drawingml/2006/main" xmlns:r="http://schemas.openxmlformats.org/officeDocument/2006/relationships" xmlns:p="http://schemas.openxmlformats.org/presentationml/2006/main">
  <p:tag name="TIMING" val="|1.647|8.233|1.441|1.595|1.825|1.596|1.284|3.013|1.469999|3.764"/>
</p:tagLst>
</file>

<file path=ppt/tags/tag4.xml><?xml version="1.0" encoding="utf-8"?>
<p:tagLst xmlns:a="http://schemas.openxmlformats.org/drawingml/2006/main" xmlns:r="http://schemas.openxmlformats.org/officeDocument/2006/relationships" xmlns:p="http://schemas.openxmlformats.org/presentationml/2006/main">
  <p:tag name="ATHENA.MIXSHAPE" val="|streamable=true|audioOnly=true|recordStart=6939|recordEnd=35381|recordLength=220898|start=6939|end=35381|audioFormat={00001610-0000-0010-8000-00AA00389B71}|audioRate=44100|muted=false|volume=0.8|fadeIn=0|fadeOut=0|videoFormat={34363248-0000-0010-8000-00AA00389B71}|videoRate=15|videoWidth=256|videoHeight=256"/>
</p:tagLst>
</file>

<file path=ppt/tags/tag5.xml><?xml version="1.0" encoding="utf-8"?>
<p:tagLst xmlns:a="http://schemas.openxmlformats.org/drawingml/2006/main" xmlns:r="http://schemas.openxmlformats.org/officeDocument/2006/relationships" xmlns:p="http://schemas.openxmlformats.org/presentationml/2006/main">
  <p:tag name="TIMING" val="|1.617|5.421|3.919|5.281001"/>
</p:tagLst>
</file>

<file path=ppt/tags/tag6.xml><?xml version="1.0" encoding="utf-8"?>
<p:tagLst xmlns:a="http://schemas.openxmlformats.org/drawingml/2006/main" xmlns:r="http://schemas.openxmlformats.org/officeDocument/2006/relationships" xmlns:p="http://schemas.openxmlformats.org/presentationml/2006/main">
  <p:tag name="ATHENA.MIXSHAPE" val="|streamable=true|audioOnly=true|recordStart=35381|recordEnd=61495|recordLength=220898|start=35381|end=61495|audioFormat={00001610-0000-0010-8000-00AA00389B71}|audioRate=44100|muted=false|volume=0.8|fadeIn=0|fadeOut=0|videoFormat={34363248-0000-0010-8000-00AA00389B71}|videoRate=15|videoWidth=256|videoHeight=256"/>
</p:tagLst>
</file>

<file path=ppt/tags/tag7.xml><?xml version="1.0" encoding="utf-8"?>
<p:tagLst xmlns:a="http://schemas.openxmlformats.org/drawingml/2006/main" xmlns:r="http://schemas.openxmlformats.org/officeDocument/2006/relationships" xmlns:p="http://schemas.openxmlformats.org/presentationml/2006/main">
  <p:tag name="TIMING" val="|1.19|8.618|12.422"/>
</p:tagLst>
</file>

<file path=ppt/tags/tag8.xml><?xml version="1.0" encoding="utf-8"?>
<p:tagLst xmlns:a="http://schemas.openxmlformats.org/drawingml/2006/main" xmlns:r="http://schemas.openxmlformats.org/officeDocument/2006/relationships" xmlns:p="http://schemas.openxmlformats.org/presentationml/2006/main">
  <p:tag name="ATHENA.MIXSHAPE" val="|streamable=true|audioOnly=true|recordStart=61495|recordEnd=130702|recordLength=220898|start=61495|end=130702|audioFormat={00001610-0000-0010-8000-00AA00389B71}|audioRate=44100|muted=false|volume=0.8|fadeIn=0|fadeOut=0|videoFormat={34363248-0000-0010-8000-00AA00389B71}|videoRate=15|videoWidth=256|videoHeight=256"/>
</p:tagLst>
</file>

<file path=ppt/tags/tag9.xml><?xml version="1.0" encoding="utf-8"?>
<p:tagLst xmlns:a="http://schemas.openxmlformats.org/drawingml/2006/main" xmlns:r="http://schemas.openxmlformats.org/officeDocument/2006/relationships" xmlns:p="http://schemas.openxmlformats.org/presentationml/2006/main">
  <p:tag name="TIMING" val="|1.986|3.326|11.206|4.044001|4.518999|6.459002|4.902|11.679|15.6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1130</TotalTime>
  <Words>755</Words>
  <Application>Microsoft Office PowerPoint</Application>
  <PresentationFormat>Widescreen</PresentationFormat>
  <Paragraphs>41</Paragraphs>
  <Slides>6</Slides>
  <Notes>6</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Century Gothic</vt:lpstr>
      <vt:lpstr>Source Sans Pro</vt:lpstr>
      <vt:lpstr>Wingdings 3</vt:lpstr>
      <vt:lpstr>Ion</vt:lpstr>
      <vt:lpstr>Locate &amp; Access</vt:lpstr>
      <vt:lpstr>The Big6</vt:lpstr>
      <vt:lpstr>What is “locate &amp; access”?</vt:lpstr>
      <vt:lpstr>“TIL” = the 1st three all at once</vt:lpstr>
      <vt:lpstr>Searching for information</vt:lpstr>
      <vt:lpstr>This ends this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Locate &amp; Access</dc:title>
  <dc:creator>Walter Butler</dc:creator>
  <cp:lastModifiedBy>Library User</cp:lastModifiedBy>
  <cp:revision>13</cp:revision>
  <dcterms:created xsi:type="dcterms:W3CDTF">2016-06-02T14:34:18Z</dcterms:created>
  <dcterms:modified xsi:type="dcterms:W3CDTF">2017-03-22T16:02:41Z</dcterms:modified>
</cp:coreProperties>
</file>