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
  </p:notesMasterIdLst>
  <p:sldIdLst>
    <p:sldId id="256" r:id="rId2"/>
    <p:sldId id="259" r:id="rId3"/>
    <p:sldId id="257" r:id="rId4"/>
    <p:sldId id="260" r:id="rId5"/>
    <p:sldId id="261"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6711" autoAdjust="0"/>
  </p:normalViewPr>
  <p:slideViewPr>
    <p:cSldViewPr snapToGrid="0">
      <p:cViewPr varScale="1">
        <p:scale>
          <a:sx n="77" d="100"/>
          <a:sy n="77" d="100"/>
        </p:scale>
        <p:origin x="19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7F2719-5AC0-4F03-A968-04D58D1F879E}" type="datetimeFigureOut">
              <a:rPr lang="en-US" smtClean="0"/>
              <a:t>3/22/2017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02F772-0235-4A62-90FA-F5AE6A10E7A1}" type="slidenum">
              <a:rPr lang="en-US" smtClean="0"/>
              <a:t>‹#›</a:t>
            </a:fld>
            <a:endParaRPr lang="en-US"/>
          </a:p>
        </p:txBody>
      </p:sp>
    </p:spTree>
    <p:extLst>
      <p:ext uri="{BB962C8B-B14F-4D97-AF65-F5344CB8AC3E}">
        <p14:creationId xmlns:p14="http://schemas.microsoft.com/office/powerpoint/2010/main" val="1832687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Information Seeking Strategies. </a:t>
            </a:r>
            <a:endParaRPr lang="en-US" dirty="0"/>
          </a:p>
        </p:txBody>
      </p:sp>
      <p:sp>
        <p:nvSpPr>
          <p:cNvPr id="4" name="Slide Number Placeholder 3"/>
          <p:cNvSpPr>
            <a:spLocks noGrp="1"/>
          </p:cNvSpPr>
          <p:nvPr>
            <p:ph type="sldNum" sz="quarter" idx="10"/>
          </p:nvPr>
        </p:nvSpPr>
        <p:spPr/>
        <p:txBody>
          <a:bodyPr/>
          <a:lstStyle/>
          <a:p>
            <a:fld id="{2F02F772-0235-4A62-90FA-F5AE6A10E7A1}" type="slidenum">
              <a:rPr lang="en-US" smtClean="0"/>
              <a:t>1</a:t>
            </a:fld>
            <a:endParaRPr lang="en-US"/>
          </a:p>
        </p:txBody>
      </p:sp>
    </p:spTree>
    <p:extLst>
      <p:ext uri="{BB962C8B-B14F-4D97-AF65-F5344CB8AC3E}">
        <p14:creationId xmlns:p14="http://schemas.microsoft.com/office/powerpoint/2010/main" val="3706327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Big6.  To quickly review, the research process</a:t>
            </a:r>
            <a:r>
              <a:rPr lang="en-US" baseline="0" dirty="0"/>
              <a:t> we are using to frame this class has six steps.  Task Definition, Information Seeking Strategies, Location and Access, Utilization, Synthesis, and Evaluation.  This week we will focus on the 2</a:t>
            </a:r>
            <a:r>
              <a:rPr lang="en-US" baseline="30000" dirty="0"/>
              <a:t>nd</a:t>
            </a:r>
            <a:r>
              <a:rPr lang="en-US" baseline="0" dirty="0"/>
              <a:t> step in the process, Information Seeking Strategies.</a:t>
            </a:r>
            <a:endParaRPr lang="en-US" dirty="0"/>
          </a:p>
        </p:txBody>
      </p:sp>
      <p:sp>
        <p:nvSpPr>
          <p:cNvPr id="4" name="Slide Number Placeholder 3"/>
          <p:cNvSpPr>
            <a:spLocks noGrp="1"/>
          </p:cNvSpPr>
          <p:nvPr>
            <p:ph type="sldNum" sz="quarter" idx="10"/>
          </p:nvPr>
        </p:nvSpPr>
        <p:spPr/>
        <p:txBody>
          <a:bodyPr/>
          <a:lstStyle/>
          <a:p>
            <a:fld id="{B7A15CEE-7CF4-436F-970D-FC6468EBA922}" type="slidenum">
              <a:rPr lang="en-US" smtClean="0"/>
              <a:t>2</a:t>
            </a:fld>
            <a:endParaRPr lang="en-US"/>
          </a:p>
        </p:txBody>
      </p:sp>
    </p:spTree>
    <p:extLst>
      <p:ext uri="{BB962C8B-B14F-4D97-AF65-F5344CB8AC3E}">
        <p14:creationId xmlns:p14="http://schemas.microsoft.com/office/powerpoint/2010/main" val="1009348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“information seeking strategies”. </a:t>
            </a:r>
            <a:r>
              <a:rPr lang="en-US" baseline="0" dirty="0"/>
              <a:t>In Task Definition, you should have defined what it is you needed to find.  Whether you are looking for articles, books, statistics, manuals, whatever it is your research is asking you to do.  In this step, you determine where you are going to look for information, and how you will find that information before you actually seek it out.  We often do this intuitively and immediately.   For example, if you say to yourself, “I’m hungry and need food.”  You tend to quickly decide if you’re going to go to your refrigerator, or out somewhere.  Also, this is something that is embedded throughout the research process, and we tend to revisit it often, as we might determine that we need to look somewhere else for information, as our original assumptions were wrong.  </a:t>
            </a:r>
            <a:endParaRPr lang="en-US" dirty="0"/>
          </a:p>
        </p:txBody>
      </p:sp>
      <p:sp>
        <p:nvSpPr>
          <p:cNvPr id="4" name="Slide Number Placeholder 3"/>
          <p:cNvSpPr>
            <a:spLocks noGrp="1"/>
          </p:cNvSpPr>
          <p:nvPr>
            <p:ph type="sldNum" sz="quarter" idx="10"/>
          </p:nvPr>
        </p:nvSpPr>
        <p:spPr/>
        <p:txBody>
          <a:bodyPr/>
          <a:lstStyle/>
          <a:p>
            <a:fld id="{2F02F772-0235-4A62-90FA-F5AE6A10E7A1}" type="slidenum">
              <a:rPr lang="en-US" smtClean="0"/>
              <a:t>3</a:t>
            </a:fld>
            <a:endParaRPr lang="en-US"/>
          </a:p>
        </p:txBody>
      </p:sp>
    </p:spTree>
    <p:extLst>
      <p:ext uri="{BB962C8B-B14F-4D97-AF65-F5344CB8AC3E}">
        <p14:creationId xmlns:p14="http://schemas.microsoft.com/office/powerpoint/2010/main" val="2035323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a:t>
            </a:r>
            <a:r>
              <a:rPr lang="en-US" baseline="0" dirty="0"/>
              <a:t> to find information.  We have a few different places to turn to for information.  Online is often the first place we look.  And then we have to ask ourselves where online we will be looking.  Will we be using specific organizations, general search tools such as Google, and what types of websites would be appropriate  - commercial, non-profit, government, education-based).  Another area we can turn to are our information institutions such as libraries, museums and archives.  Here we will need to identify which books, journals, artifacts or media might be helpful.  A last category to consider is Organizations and People.  We may want to identify and contact professionals in the field and other authorities, including identifying what we already know about a topic.  After reflecting on the possible resources of information, we then need to ask ourselves “which one is the best source of information”?  This will help us determine where to look first, and where we think we will find the most relevant information for our purposes.  We might also consider which one provides us with different levels of sources as well: primary, secondary and tertiary.  We will talk more about these in detail in another presentation this week. </a:t>
            </a:r>
            <a:endParaRPr lang="en-US" dirty="0"/>
          </a:p>
        </p:txBody>
      </p:sp>
      <p:sp>
        <p:nvSpPr>
          <p:cNvPr id="4" name="Slide Number Placeholder 3"/>
          <p:cNvSpPr>
            <a:spLocks noGrp="1"/>
          </p:cNvSpPr>
          <p:nvPr>
            <p:ph type="sldNum" sz="quarter" idx="10"/>
          </p:nvPr>
        </p:nvSpPr>
        <p:spPr/>
        <p:txBody>
          <a:bodyPr/>
          <a:lstStyle/>
          <a:p>
            <a:fld id="{2F02F772-0235-4A62-90FA-F5AE6A10E7A1}" type="slidenum">
              <a:rPr lang="en-US" smtClean="0"/>
              <a:t>4</a:t>
            </a:fld>
            <a:endParaRPr lang="en-US"/>
          </a:p>
        </p:txBody>
      </p:sp>
    </p:spTree>
    <p:extLst>
      <p:ext uri="{BB962C8B-B14F-4D97-AF65-F5344CB8AC3E}">
        <p14:creationId xmlns:p14="http://schemas.microsoft.com/office/powerpoint/2010/main" val="4187704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determining where we are going to find the information, we then have to figure out how we’re</a:t>
            </a:r>
            <a:r>
              <a:rPr lang="en-US" baseline="0" dirty="0"/>
              <a:t> going to do it.  In this part of the process, we ask ourselves if we need any special permissions to access the information?  This includes knowing the availability of services – what are the hours, is there a schedule to follow?  Are there any specific rules or limitations that you need to be aware of?  For example, if it’s a research library, do you have to pay or be a member to access its collection?  If the information is online, does it require authentication (username / password) to retrieve the information?   The next part of this step is to determine what methods or ways you can find the information.  Will you need to utilize specific online tools and search strategies?  Different institutions have different ways to find information: archives use “Finding Aids”, libraries use “Pathfinders” and “Research guides”.  Knowing what tools are used and what to ask for will assist you in your task.  Finally, asking assistance from the professionals in the organization is always key.  As an example, when researching in a library, asking librarians for assistance is a great way to ensure you are looking through relevant resources.  </a:t>
            </a:r>
            <a:endParaRPr lang="en-US" dirty="0"/>
          </a:p>
        </p:txBody>
      </p:sp>
      <p:sp>
        <p:nvSpPr>
          <p:cNvPr id="4" name="Slide Number Placeholder 3"/>
          <p:cNvSpPr>
            <a:spLocks noGrp="1"/>
          </p:cNvSpPr>
          <p:nvPr>
            <p:ph type="sldNum" sz="quarter" idx="10"/>
          </p:nvPr>
        </p:nvSpPr>
        <p:spPr/>
        <p:txBody>
          <a:bodyPr/>
          <a:lstStyle/>
          <a:p>
            <a:fld id="{2F02F772-0235-4A62-90FA-F5AE6A10E7A1}" type="slidenum">
              <a:rPr lang="en-US" smtClean="0"/>
              <a:t>5</a:t>
            </a:fld>
            <a:endParaRPr lang="en-US"/>
          </a:p>
        </p:txBody>
      </p:sp>
    </p:spTree>
    <p:extLst>
      <p:ext uri="{BB962C8B-B14F-4D97-AF65-F5344CB8AC3E}">
        <p14:creationId xmlns:p14="http://schemas.microsoft.com/office/powerpoint/2010/main" val="798000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ends this presentation.</a:t>
            </a:r>
          </a:p>
        </p:txBody>
      </p:sp>
      <p:sp>
        <p:nvSpPr>
          <p:cNvPr id="4" name="Slide Number Placeholder 3"/>
          <p:cNvSpPr>
            <a:spLocks noGrp="1"/>
          </p:cNvSpPr>
          <p:nvPr>
            <p:ph type="sldNum" sz="quarter" idx="10"/>
          </p:nvPr>
        </p:nvSpPr>
        <p:spPr/>
        <p:txBody>
          <a:bodyPr/>
          <a:lstStyle/>
          <a:p>
            <a:fld id="{2F02F772-0235-4A62-90FA-F5AE6A10E7A1}" type="slidenum">
              <a:rPr lang="en-US" smtClean="0"/>
              <a:t>6</a:t>
            </a:fld>
            <a:endParaRPr lang="en-US"/>
          </a:p>
        </p:txBody>
      </p:sp>
    </p:spTree>
    <p:extLst>
      <p:ext uri="{BB962C8B-B14F-4D97-AF65-F5344CB8AC3E}">
        <p14:creationId xmlns:p14="http://schemas.microsoft.com/office/powerpoint/2010/main" val="3344138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3/22/2017</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creativecommons.org/licenses/by/4.0/" TargetMode="External"/><Relationship Id="rId3" Type="http://schemas.openxmlformats.org/officeDocument/2006/relationships/tags" Target="../tags/tag2.xml"/><Relationship Id="rId7" Type="http://schemas.openxmlformats.org/officeDocument/2006/relationships/image" Target="../media/image1.png"/><Relationship Id="rId2" Type="http://schemas.openxmlformats.org/officeDocument/2006/relationships/video" Target="NULL" TargetMode="Externa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microsoft.com/office/2007/relationships/media" Target="../media/media1.mp4"/><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png"/><Relationship Id="rId2" Type="http://schemas.openxmlformats.org/officeDocument/2006/relationships/video" Target="NULL" TargetMode="External"/><Relationship Id="rId1" Type="http://schemas.openxmlformats.org/officeDocument/2006/relationships/tags" Target="../tags/tag3.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microsoft.com/office/2007/relationships/media" Target="../media/media2.mp4"/></Relationships>
</file>

<file path=ppt/slides/_rels/slide3.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1.png"/><Relationship Id="rId2" Type="http://schemas.openxmlformats.org/officeDocument/2006/relationships/video" Target="NULL" TargetMode="External"/><Relationship Id="rId1" Type="http://schemas.openxmlformats.org/officeDocument/2006/relationships/tags" Target="../tags/tag5.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microsoft.com/office/2007/relationships/media" Target="../media/media2.mp4"/></Relationships>
</file>

<file path=ppt/slides/_rels/slide4.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1.png"/><Relationship Id="rId2" Type="http://schemas.openxmlformats.org/officeDocument/2006/relationships/video" Target="NULL" TargetMode="External"/><Relationship Id="rId1" Type="http://schemas.openxmlformats.org/officeDocument/2006/relationships/tags" Target="../tags/tag7.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microsoft.com/office/2007/relationships/media" Target="../media/media2.mp4"/></Relationships>
</file>

<file path=ppt/slides/_rels/slide5.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1.png"/><Relationship Id="rId2" Type="http://schemas.openxmlformats.org/officeDocument/2006/relationships/video" Target="NULL" TargetMode="External"/><Relationship Id="rId1" Type="http://schemas.openxmlformats.org/officeDocument/2006/relationships/tags" Target="../tags/tag9.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microsoft.com/office/2007/relationships/media" Target="../media/media2.mp4"/></Relationships>
</file>

<file path=ppt/slides/_rels/slide6.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png"/><Relationship Id="rId2" Type="http://schemas.openxmlformats.org/officeDocument/2006/relationships/video" Target="NULL" TargetMode="External"/><Relationship Id="rId1" Type="http://schemas.openxmlformats.org/officeDocument/2006/relationships/tags" Target="../tags/tag11.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microsoft.com/office/2007/relationships/media" Target="../media/media2.mp4"/></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Information Seeking Strategies</a:t>
            </a:r>
          </a:p>
        </p:txBody>
      </p:sp>
      <p:pic>
        <p:nvPicPr>
          <p:cNvPr id="7" name="tmpB420">
            <a:hlinkClick r:id="" action="ppaction://media"/>
          </p:cNvPr>
          <p:cNvPicPr>
            <a:picLocks noChangeAspect="1"/>
          </p:cNvPicPr>
          <p:nvPr>
            <a:videoFile r:link="rId2"/>
            <p:custDataLst>
              <p:tags r:id="rId3"/>
            </p:custDataLst>
            <p:extLst>
              <p:ext uri="{DAA4B4D4-6D71-4841-9C94-3DE7FCFB9230}">
                <p14:media xmlns:p14="http://schemas.microsoft.com/office/powerpoint/2010/main" r:embed="rId4">
                  <p14:trim end="39.2666"/>
                </p14:media>
              </p:ext>
              <p:ext uri="{42D2F446-02D8-4167-A562-619A0277C38B}">
                <p15:isNarration xmlns:p15="http://schemas.microsoft.com/office/powerpoint/2012/main" val="1"/>
              </p:ext>
            </p:extLst>
          </p:nvPr>
        </p:nvPicPr>
        <p:blipFill>
          <a:blip r:embed="rId7"/>
          <a:stretch>
            <a:fillRect/>
          </a:stretch>
        </p:blipFill>
        <p:spPr>
          <a:xfrm>
            <a:off x="11861800" y="101600"/>
            <a:ext cx="228600" cy="228600"/>
          </a:xfrm>
          <a:prstGeom prst="rect">
            <a:avLst/>
          </a:prstGeom>
        </p:spPr>
      </p:pic>
      <p:grpSp>
        <p:nvGrpSpPr>
          <p:cNvPr id="8" name="Group 7"/>
          <p:cNvGrpSpPr/>
          <p:nvPr/>
        </p:nvGrpSpPr>
        <p:grpSpPr>
          <a:xfrm>
            <a:off x="4336886" y="6166791"/>
            <a:ext cx="8709660" cy="523220"/>
            <a:chOff x="4336886" y="6166791"/>
            <a:chExt cx="8709660" cy="523220"/>
          </a:xfrm>
        </p:grpSpPr>
        <p:sp>
          <p:nvSpPr>
            <p:cNvPr id="9" name="Rectangle 3"/>
            <p:cNvSpPr>
              <a:spLocks noChangeArrowheads="1"/>
            </p:cNvSpPr>
            <p:nvPr/>
          </p:nvSpPr>
          <p:spPr bwMode="auto">
            <a:xfrm>
              <a:off x="4336886" y="6166791"/>
              <a:ext cx="8709660" cy="52322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49CCF"/>
                  </a:solidFill>
                  <a:effectLst/>
                  <a:latin typeface="Source Sans Pro"/>
                </a:rPr>
                <a:t>               </a:t>
              </a:r>
              <a:r>
                <a:rPr kumimoji="0" lang="en-US" altLang="en-US" sz="800" b="0" i="0" u="none" strike="noStrike" cap="none" normalizeH="0" baseline="0" dirty="0" smtClean="0">
                  <a:ln>
                    <a:noFill/>
                  </a:ln>
                  <a:solidFill>
                    <a:schemeClr val="tx1"/>
                  </a:solidFill>
                  <a:effectLst/>
                </a:rPr>
                <a:t/>
              </a:r>
              <a:br>
                <a:rPr kumimoji="0" lang="en-US" altLang="en-US" sz="800" b="0" i="0" u="none" strike="noStrike" cap="none" normalizeH="0" baseline="0" dirty="0" smtClean="0">
                  <a:ln>
                    <a:noFill/>
                  </a:ln>
                  <a:solidFill>
                    <a:schemeClr val="tx1"/>
                  </a:solidFill>
                  <a:effectLst/>
                </a:rPr>
              </a:br>
              <a:r>
                <a:rPr kumimoji="0" lang="en-US" altLang="en-US" sz="1400" b="0" i="0" u="none" strike="noStrike" cap="none" normalizeH="0" baseline="0" dirty="0" smtClean="0">
                  <a:ln>
                    <a:noFill/>
                  </a:ln>
                  <a:effectLst/>
                  <a:latin typeface="Source Sans Pro"/>
                </a:rPr>
                <a:t>This work is licensed under a</a:t>
              </a:r>
              <a:r>
                <a:rPr kumimoji="0" lang="en-US" altLang="en-US" sz="1400" b="0" i="0" u="none" strike="noStrike" cap="none" normalizeH="0" baseline="0" dirty="0" smtClean="0">
                  <a:ln>
                    <a:noFill/>
                  </a:ln>
                  <a:solidFill>
                    <a:srgbClr val="464646"/>
                  </a:solidFill>
                  <a:effectLst/>
                  <a:latin typeface="Source Sans Pro"/>
                </a:rPr>
                <a:t> </a:t>
              </a:r>
              <a:r>
                <a:rPr kumimoji="0" lang="en-US" altLang="en-US" sz="1400" b="0" i="0" u="none" strike="noStrike" cap="none" normalizeH="0" baseline="0" dirty="0" smtClean="0">
                  <a:ln>
                    <a:noFill/>
                  </a:ln>
                  <a:solidFill>
                    <a:srgbClr val="049CCF"/>
                  </a:solidFill>
                  <a:effectLst/>
                  <a:latin typeface="Source Sans Pro"/>
                  <a:hlinkClick r:id="rId8"/>
                </a:rPr>
                <a:t>Creative Commons Attribution 4.0 International </a:t>
              </a:r>
              <a:r>
                <a:rPr kumimoji="0" lang="en-US" altLang="en-US" sz="1400" b="0" i="0" u="none" strike="noStrike" cap="none" normalizeH="0" baseline="0" dirty="0" smtClean="0">
                  <a:ln>
                    <a:noFill/>
                  </a:ln>
                  <a:solidFill>
                    <a:schemeClr val="bg1"/>
                  </a:solidFill>
                  <a:effectLst/>
                  <a:latin typeface="Source Sans Pro"/>
                  <a:hlinkClick r:id="rId8"/>
                </a:rPr>
                <a:t>License</a:t>
              </a:r>
              <a:r>
                <a:rPr kumimoji="0" lang="en-US" altLang="en-US" sz="1400" b="0" i="0" u="none" strike="noStrike" cap="none" normalizeH="0" baseline="0" dirty="0" smtClean="0">
                  <a:ln>
                    <a:noFill/>
                  </a:ln>
                  <a:solidFill>
                    <a:srgbClr val="464646"/>
                  </a:solidFill>
                  <a:effectLst/>
                  <a:latin typeface="Source Sans Pro"/>
                </a:rPr>
                <a:t>.</a:t>
              </a:r>
              <a:r>
                <a:rPr kumimoji="0" lang="en-US" altLang="en-US" sz="800" b="0" i="0" u="none" strike="noStrike" cap="none" normalizeH="0" baseline="0" dirty="0" smtClean="0">
                  <a:ln>
                    <a:noFill/>
                  </a:ln>
                  <a:solidFill>
                    <a:schemeClr val="tx1"/>
                  </a:solidFill>
                  <a:effectLst/>
                </a:rPr>
                <a:t> </a:t>
              </a:r>
              <a:endParaRPr kumimoji="0" lang="en-US" altLang="en-US" sz="1400" b="0" i="0" u="none" strike="noStrike" cap="none" normalizeH="0" baseline="0" dirty="0" smtClean="0">
                <a:ln>
                  <a:noFill/>
                </a:ln>
                <a:solidFill>
                  <a:srgbClr val="049CCF"/>
                </a:solidFill>
                <a:effectLst/>
                <a:latin typeface="Source Sans Pro"/>
              </a:endParaRPr>
            </a:p>
          </p:txBody>
        </p:sp>
        <p:pic>
          <p:nvPicPr>
            <p:cNvPr id="10" name="Picture 4" descr="Creative Commons License">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1945" y="6456694"/>
              <a:ext cx="762000" cy="142875"/>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299973393"/>
      </p:ext>
    </p:extLst>
  </p:cSld>
  <p:clrMapOvr>
    <a:masterClrMapping/>
  </p:clrMapOvr>
  <mc:AlternateContent xmlns:mc="http://schemas.openxmlformats.org/markup-compatibility/2006" xmlns:p14="http://schemas.microsoft.com/office/powerpoint/2010/main">
    <mc:Choice Requires="p14">
      <p:transition spd="slow" p14:dur="2000" advTm="6894"/>
    </mc:Choice>
    <mc:Fallback xmlns="">
      <p:transition spd="slow" advTm="68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7"/>
                </p:tgtEl>
              </p:cMediaNode>
            </p:video>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254379"/>
            <a:ext cx="8534400" cy="1507067"/>
          </a:xfrm>
        </p:spPr>
        <p:txBody>
          <a:bodyPr/>
          <a:lstStyle/>
          <a:p>
            <a:r>
              <a:rPr lang="en-US" dirty="0"/>
              <a:t>The Big6</a:t>
            </a:r>
          </a:p>
        </p:txBody>
      </p:sp>
      <p:sp>
        <p:nvSpPr>
          <p:cNvPr id="3" name="Content Placeholder 2"/>
          <p:cNvSpPr>
            <a:spLocks noGrp="1"/>
          </p:cNvSpPr>
          <p:nvPr>
            <p:ph idx="1"/>
          </p:nvPr>
        </p:nvSpPr>
        <p:spPr>
          <a:xfrm>
            <a:off x="684212" y="1963200"/>
            <a:ext cx="10554574" cy="3700389"/>
          </a:xfrm>
        </p:spPr>
        <p:txBody>
          <a:bodyPr>
            <a:noAutofit/>
          </a:bodyPr>
          <a:lstStyle/>
          <a:p>
            <a:r>
              <a:rPr lang="en-US" sz="3200" dirty="0">
                <a:solidFill>
                  <a:schemeClr val="bg1"/>
                </a:solidFill>
              </a:rPr>
              <a:t>T = Task Definition</a:t>
            </a:r>
          </a:p>
          <a:p>
            <a:r>
              <a:rPr lang="en-US" sz="3200" dirty="0">
                <a:solidFill>
                  <a:schemeClr val="bg1"/>
                </a:solidFill>
              </a:rPr>
              <a:t>I = Information Seeking Strategies</a:t>
            </a:r>
          </a:p>
          <a:p>
            <a:r>
              <a:rPr lang="en-US" sz="3200" dirty="0">
                <a:solidFill>
                  <a:schemeClr val="bg1"/>
                </a:solidFill>
              </a:rPr>
              <a:t>L = Location and Access</a:t>
            </a:r>
          </a:p>
          <a:p>
            <a:r>
              <a:rPr lang="en-US" sz="3200" dirty="0">
                <a:solidFill>
                  <a:schemeClr val="bg1"/>
                </a:solidFill>
              </a:rPr>
              <a:t>U = Utilization</a:t>
            </a:r>
          </a:p>
          <a:p>
            <a:r>
              <a:rPr lang="en-US" sz="3200" dirty="0">
                <a:solidFill>
                  <a:schemeClr val="bg1"/>
                </a:solidFill>
              </a:rPr>
              <a:t>S = Synthesis</a:t>
            </a:r>
          </a:p>
          <a:p>
            <a:r>
              <a:rPr lang="en-US" sz="3200" dirty="0">
                <a:solidFill>
                  <a:schemeClr val="bg1"/>
                </a:solidFill>
              </a:rPr>
              <a:t>E = Evaluation</a:t>
            </a:r>
          </a:p>
        </p:txBody>
      </p:sp>
      <p:pic>
        <p:nvPicPr>
          <p:cNvPr id="4" name="tmp41BC">
            <a:hlinkClick r:id="" action="ppaction://media"/>
          </p:cNvPr>
          <p:cNvPicPr>
            <a:picLocks noChangeAspect="1"/>
          </p:cNvPicPr>
          <p:nvPr>
            <a:videoFile r:link="rId2"/>
            <p:custDataLst>
              <p:tags r:id="rId3"/>
            </p:custDataLst>
            <p:extLst>
              <p:ext uri="{DAA4B4D4-6D71-4841-9C94-3DE7FCFB9230}">
                <p14:media xmlns:p14="http://schemas.microsoft.com/office/powerpoint/2010/main" r:embed="rId4">
                  <p14:trim st="7481" end="217148.9791"/>
                </p14:media>
              </p:ext>
              <p:ext uri="{42D2F446-02D8-4167-A562-619A0277C38B}">
                <p15:isNarration xmlns:p15="http://schemas.microsoft.com/office/powerpoint/2012/main" val="1"/>
              </p:ext>
            </p:extLst>
          </p:nvPr>
        </p:nvPicPr>
        <p:blipFill>
          <a:blip r:embed="rId7"/>
          <a:stretch>
            <a:fillRect/>
          </a:stretch>
        </p:blipFill>
        <p:spPr>
          <a:xfrm>
            <a:off x="11861800" y="101600"/>
            <a:ext cx="228600" cy="228600"/>
          </a:xfrm>
          <a:prstGeom prst="rect">
            <a:avLst/>
          </a:prstGeom>
        </p:spPr>
      </p:pic>
    </p:spTree>
    <p:custDataLst>
      <p:tags r:id="rId1"/>
    </p:custDataLst>
    <p:extLst>
      <p:ext uri="{BB962C8B-B14F-4D97-AF65-F5344CB8AC3E}">
        <p14:creationId xmlns:p14="http://schemas.microsoft.com/office/powerpoint/2010/main" val="1635544044"/>
      </p:ext>
    </p:extLst>
  </p:cSld>
  <p:clrMapOvr>
    <a:masterClrMapping/>
  </p:clrMapOvr>
  <mc:AlternateContent xmlns:mc="http://schemas.openxmlformats.org/markup-compatibility/2006" xmlns:p14="http://schemas.microsoft.com/office/powerpoint/2010/main">
    <mc:Choice Requires="p14">
      <p:transition spd="slow" p14:dur="2000" advTm="29427"/>
    </mc:Choice>
    <mc:Fallback xmlns="">
      <p:transition spd="slow" advTm="294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1"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1"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1"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0"/>
                                        <p:tgtEl>
                                          <p:spTgt spid="3">
                                            <p:txEl>
                                              <p:pRg st="2" end="2"/>
                                            </p:txEl>
                                          </p:spTgt>
                                        </p:tgtEl>
                                      </p:cBhvr>
                                    </p:animEffect>
                                    <p:anim calcmode="lin" valueType="num">
                                      <p:cBhvr>
                                        <p:cTn id="3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1"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1000"/>
                                        <p:tgtEl>
                                          <p:spTgt spid="3">
                                            <p:txEl>
                                              <p:pRg st="3" end="3"/>
                                            </p:txEl>
                                          </p:spTgt>
                                        </p:tgtEl>
                                      </p:cBhvr>
                                    </p:animEffect>
                                    <p:anim calcmode="lin" valueType="num">
                                      <p:cBhvr>
                                        <p:cTn id="4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1"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Effect transition="in" filter="fade">
                                      <p:cBhvr>
                                        <p:cTn id="46" dur="1000"/>
                                        <p:tgtEl>
                                          <p:spTgt spid="3">
                                            <p:txEl>
                                              <p:pRg st="4" end="4"/>
                                            </p:txEl>
                                          </p:spTgt>
                                        </p:tgtEl>
                                      </p:cBhvr>
                                    </p:animEffect>
                                    <p:anim calcmode="lin" valueType="num">
                                      <p:cBhvr>
                                        <p:cTn id="4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1"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fade">
                                      <p:cBhvr>
                                        <p:cTn id="53" dur="1000"/>
                                        <p:tgtEl>
                                          <p:spTgt spid="3">
                                            <p:txEl>
                                              <p:pRg st="5" end="5"/>
                                            </p:txEl>
                                          </p:spTgt>
                                        </p:tgtEl>
                                      </p:cBhvr>
                                    </p:animEffect>
                                    <p:anim calcmode="lin" valueType="num">
                                      <p:cBhvr>
                                        <p:cTn id="5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xit" presetSubtype="4" fill="hold" nodeType="clickEffect">
                                  <p:stCondLst>
                                    <p:cond delay="0"/>
                                  </p:stCondLst>
                                  <p:childTnLst>
                                    <p:animEffect transition="out" filter="wipe(down)">
                                      <p:cBhvr>
                                        <p:cTn id="59" dur="500"/>
                                        <p:tgtEl>
                                          <p:spTgt spid="3">
                                            <p:txEl>
                                              <p:pRg st="0" end="0"/>
                                            </p:txEl>
                                          </p:spTgt>
                                        </p:tgtEl>
                                      </p:cBhvr>
                                    </p:animEffect>
                                    <p:set>
                                      <p:cBhvr>
                                        <p:cTn id="60" dur="1" fill="hold">
                                          <p:stCondLst>
                                            <p:cond delay="499"/>
                                          </p:stCondLst>
                                        </p:cTn>
                                        <p:tgtEl>
                                          <p:spTgt spid="3">
                                            <p:txEl>
                                              <p:pRg st="0" end="0"/>
                                            </p:txEl>
                                          </p:spTgt>
                                        </p:tgtEl>
                                        <p:attrNameLst>
                                          <p:attrName>style.visibility</p:attrName>
                                        </p:attrNameLst>
                                      </p:cBhvr>
                                      <p:to>
                                        <p:strVal val="hidden"/>
                                      </p:to>
                                    </p:set>
                                  </p:childTnLst>
                                </p:cTn>
                              </p:par>
                              <p:par>
                                <p:cTn id="61" presetID="22" presetClass="exit" presetSubtype="4" fill="hold" grpId="0" nodeType="withEffect">
                                  <p:stCondLst>
                                    <p:cond delay="0"/>
                                  </p:stCondLst>
                                  <p:childTnLst>
                                    <p:animEffect transition="out" filter="wipe(down)">
                                      <p:cBhvr>
                                        <p:cTn id="62" dur="500"/>
                                        <p:tgtEl>
                                          <p:spTgt spid="3">
                                            <p:txEl>
                                              <p:pRg st="2" end="2"/>
                                            </p:txEl>
                                          </p:spTgt>
                                        </p:tgtEl>
                                      </p:cBhvr>
                                    </p:animEffect>
                                    <p:set>
                                      <p:cBhvr>
                                        <p:cTn id="63" dur="1" fill="hold">
                                          <p:stCondLst>
                                            <p:cond delay="499"/>
                                          </p:stCondLst>
                                        </p:cTn>
                                        <p:tgtEl>
                                          <p:spTgt spid="3">
                                            <p:txEl>
                                              <p:pRg st="2" end="2"/>
                                            </p:txEl>
                                          </p:spTgt>
                                        </p:tgtEl>
                                        <p:attrNameLst>
                                          <p:attrName>style.visibility</p:attrName>
                                        </p:attrNameLst>
                                      </p:cBhvr>
                                      <p:to>
                                        <p:strVal val="hidden"/>
                                      </p:to>
                                    </p:set>
                                  </p:childTnLst>
                                </p:cTn>
                              </p:par>
                              <p:par>
                                <p:cTn id="64" presetID="22" presetClass="exit" presetSubtype="4" fill="hold" grpId="0" nodeType="withEffect">
                                  <p:stCondLst>
                                    <p:cond delay="0"/>
                                  </p:stCondLst>
                                  <p:childTnLst>
                                    <p:animEffect transition="out" filter="wipe(down)">
                                      <p:cBhvr>
                                        <p:cTn id="65" dur="500"/>
                                        <p:tgtEl>
                                          <p:spTgt spid="3">
                                            <p:txEl>
                                              <p:pRg st="3" end="3"/>
                                            </p:txEl>
                                          </p:spTgt>
                                        </p:tgtEl>
                                      </p:cBhvr>
                                    </p:animEffect>
                                    <p:set>
                                      <p:cBhvr>
                                        <p:cTn id="66" dur="1" fill="hold">
                                          <p:stCondLst>
                                            <p:cond delay="499"/>
                                          </p:stCondLst>
                                        </p:cTn>
                                        <p:tgtEl>
                                          <p:spTgt spid="3">
                                            <p:txEl>
                                              <p:pRg st="3" end="3"/>
                                            </p:txEl>
                                          </p:spTgt>
                                        </p:tgtEl>
                                        <p:attrNameLst>
                                          <p:attrName>style.visibility</p:attrName>
                                        </p:attrNameLst>
                                      </p:cBhvr>
                                      <p:to>
                                        <p:strVal val="hidden"/>
                                      </p:to>
                                    </p:set>
                                  </p:childTnLst>
                                </p:cTn>
                              </p:par>
                              <p:par>
                                <p:cTn id="67" presetID="22" presetClass="exit" presetSubtype="4" fill="hold" grpId="0" nodeType="withEffect">
                                  <p:stCondLst>
                                    <p:cond delay="0"/>
                                  </p:stCondLst>
                                  <p:childTnLst>
                                    <p:animEffect transition="out" filter="wipe(down)">
                                      <p:cBhvr>
                                        <p:cTn id="68" dur="500"/>
                                        <p:tgtEl>
                                          <p:spTgt spid="3">
                                            <p:txEl>
                                              <p:pRg st="4" end="4"/>
                                            </p:txEl>
                                          </p:spTgt>
                                        </p:tgtEl>
                                      </p:cBhvr>
                                    </p:animEffect>
                                    <p:set>
                                      <p:cBhvr>
                                        <p:cTn id="69" dur="1" fill="hold">
                                          <p:stCondLst>
                                            <p:cond delay="499"/>
                                          </p:stCondLst>
                                        </p:cTn>
                                        <p:tgtEl>
                                          <p:spTgt spid="3">
                                            <p:txEl>
                                              <p:pRg st="4" end="4"/>
                                            </p:txEl>
                                          </p:spTgt>
                                        </p:tgtEl>
                                        <p:attrNameLst>
                                          <p:attrName>style.visibility</p:attrName>
                                        </p:attrNameLst>
                                      </p:cBhvr>
                                      <p:to>
                                        <p:strVal val="hidden"/>
                                      </p:to>
                                    </p:set>
                                  </p:childTnLst>
                                </p:cTn>
                              </p:par>
                              <p:par>
                                <p:cTn id="70" presetID="22" presetClass="exit" presetSubtype="4" fill="hold" grpId="0" nodeType="withEffect">
                                  <p:stCondLst>
                                    <p:cond delay="0"/>
                                  </p:stCondLst>
                                  <p:childTnLst>
                                    <p:animEffect transition="out" filter="wipe(down)">
                                      <p:cBhvr>
                                        <p:cTn id="71" dur="500"/>
                                        <p:tgtEl>
                                          <p:spTgt spid="3">
                                            <p:txEl>
                                              <p:pRg st="5" end="5"/>
                                            </p:txEl>
                                          </p:spTgt>
                                        </p:tgtEl>
                                      </p:cBhvr>
                                    </p:animEffect>
                                    <p:set>
                                      <p:cBhvr>
                                        <p:cTn id="72"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0" presetClass="path" presetSubtype="0" accel="50000" decel="50000" fill="hold" grpId="2" nodeType="clickEffect">
                                  <p:stCondLst>
                                    <p:cond delay="0"/>
                                  </p:stCondLst>
                                  <p:childTnLst>
                                    <p:animMotion origin="layout" path="M -3.33333E-6 -2.22222E-6 L -3.33333E-6 0.00023 C 0.00131 0.00116 0.00261 0.00278 0.00404 0.00394 C 0.00456 0.0044 0.00521 0.0044 0.00573 0.00463 C 0.00756 0.00602 0.00938 0.00718 0.0112 0.0088 C 0.01315 0.01065 0.01472 0.01204 0.01693 0.01366 C 0.01797 0.01412 0.01901 0.01459 0.02006 0.01528 C 0.02331 0.01759 0.02422 0.01875 0.02735 0.0206 C 0.02865 0.02153 0.03008 0.02176 0.03125 0.02246 C 0.03269 0.02338 0.03373 0.02454 0.03516 0.02547 C 0.03972 0.02847 0.0444 0.03148 0.04909 0.03449 C 0.05039 0.03519 0.05157 0.03634 0.053 0.03681 L 0.05651 0.03797 C 0.05873 0.04005 0.0599 0.04097 0.06237 0.04283 C 0.0642 0.04398 0.06589 0.04514 0.06771 0.0463 L 0.07123 0.04884 C 0.08555 0.05857 0.06498 0.04468 0.08021 0.05463 C 0.08164 0.05556 0.08295 0.05718 0.08438 0.05764 C 0.08581 0.05834 0.08737 0.05857 0.08881 0.05949 C 0.09284 0.06181 0.09662 0.06482 0.10065 0.06713 C 0.10209 0.06806 0.10365 0.06829 0.10495 0.06898 C 0.10638 0.06945 0.10756 0.07037 0.10899 0.07084 C 0.11133 0.07176 0.11302 0.07176 0.1155 0.07315 C 0.11628 0.07361 0.11706 0.07431 0.11784 0.075 C 0.11849 0.07547 0.11914 0.0757 0.1198 0.07616 C 0.12032 0.07662 0.12071 0.07709 0.12123 0.07732 C 0.12201 0.07778 0.12292 0.07801 0.12357 0.07871 C 0.12435 0.07894 0.12487 0.07986 0.12565 0.08033 C 0.12618 0.08079 0.12683 0.08102 0.12748 0.08148 C 0.12787 0.08172 0.12826 0.08241 0.12865 0.08264 C 0.13021 0.0838 0.1319 0.08449 0.13334 0.08565 L 0.13425 0.08634 L 0.13425 0.08658 " pathEditMode="relative" rAng="0" ptsTypes="AAAAAAAAAAAAAAAAAAAAAAAAAAAAAAAAA">
                                      <p:cBhvr>
                                        <p:cTn id="76" dur="2000" fill="hold"/>
                                        <p:tgtEl>
                                          <p:spTgt spid="3">
                                            <p:txEl>
                                              <p:pRg st="1" end="1"/>
                                            </p:txEl>
                                          </p:spTgt>
                                        </p:tgtEl>
                                        <p:attrNameLst>
                                          <p:attrName>ppt_x</p:attrName>
                                          <p:attrName>ppt_y</p:attrName>
                                        </p:attrNameLst>
                                      </p:cBhvr>
                                      <p:rCtr x="6706" y="4329"/>
                                    </p:animMotion>
                                  </p:childTnLst>
                                </p:cTn>
                              </p:par>
                            </p:childTnLst>
                          </p:cTn>
                        </p:par>
                      </p:childTnLst>
                    </p:cTn>
                  </p:par>
                  <p:par>
                    <p:cTn id="77" fill="hold">
                      <p:stCondLst>
                        <p:cond delay="indefinite"/>
                      </p:stCondLst>
                      <p:childTnLst>
                        <p:par>
                          <p:cTn id="78" fill="hold">
                            <p:stCondLst>
                              <p:cond delay="0"/>
                            </p:stCondLst>
                            <p:childTnLst>
                              <p:par>
                                <p:cTn id="79" presetID="6" presetClass="emph" presetSubtype="0" fill="hold" nodeType="clickEffect">
                                  <p:stCondLst>
                                    <p:cond delay="0"/>
                                  </p:stCondLst>
                                  <p:childTnLst>
                                    <p:animScale>
                                      <p:cBhvr>
                                        <p:cTn id="80" dur="2000" fill="hold"/>
                                        <p:tgtEl>
                                          <p:spTgt spid="3">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video>
              <p:cMediaNode vol="80000">
                <p:cTn id="81" fill="hold" display="0">
                  <p:stCondLst>
                    <p:cond delay="indefinite"/>
                  </p:stCondLst>
                </p:cTn>
                <p:tgtEl>
                  <p:spTgt spid="4"/>
                </p:tgtEl>
              </p:cMediaNode>
            </p:video>
          </p:childTnLst>
        </p:cTn>
      </p:par>
    </p:tnLst>
    <p:bldLst>
      <p:bldP spid="2" grpId="0"/>
      <p:bldP spid="3" grpId="0" uiExpand="1" build="p"/>
      <p:bldP spid="3" grpId="1" uiExpand="1" build="p"/>
      <p:bldP spid="3" grpId="2"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580" y="229964"/>
            <a:ext cx="10170602" cy="1507067"/>
          </a:xfrm>
        </p:spPr>
        <p:txBody>
          <a:bodyPr/>
          <a:lstStyle/>
          <a:p>
            <a:r>
              <a:rPr lang="en-US" dirty="0"/>
              <a:t>What is “Information seeking Strategies”</a:t>
            </a:r>
          </a:p>
        </p:txBody>
      </p:sp>
      <p:sp>
        <p:nvSpPr>
          <p:cNvPr id="3" name="Content Placeholder 2"/>
          <p:cNvSpPr>
            <a:spLocks noGrp="1"/>
          </p:cNvSpPr>
          <p:nvPr>
            <p:ph idx="1"/>
          </p:nvPr>
        </p:nvSpPr>
        <p:spPr>
          <a:xfrm>
            <a:off x="369580" y="1737031"/>
            <a:ext cx="8915097" cy="4663769"/>
          </a:xfrm>
        </p:spPr>
        <p:txBody>
          <a:bodyPr anchor="t">
            <a:normAutofit fontScale="92500" lnSpcReduction="20000"/>
          </a:bodyPr>
          <a:lstStyle/>
          <a:p>
            <a:pPr marL="0" indent="0">
              <a:buNone/>
            </a:pPr>
            <a:r>
              <a:rPr lang="en-US" sz="2800" dirty="0">
                <a:solidFill>
                  <a:schemeClr val="bg1"/>
                </a:solidFill>
              </a:rPr>
              <a:t>In “Task Definition” you should have defined “what” you need to find.  In this step, you:</a:t>
            </a:r>
          </a:p>
          <a:p>
            <a:pPr marL="0" indent="0">
              <a:buNone/>
            </a:pPr>
            <a:endParaRPr lang="en-US" sz="2800" dirty="0">
              <a:solidFill>
                <a:schemeClr val="bg1"/>
              </a:solidFill>
            </a:endParaRPr>
          </a:p>
          <a:p>
            <a:r>
              <a:rPr lang="en-US" sz="2800" dirty="0">
                <a:solidFill>
                  <a:schemeClr val="bg1"/>
                </a:solidFill>
              </a:rPr>
              <a:t>Identify </a:t>
            </a:r>
            <a:r>
              <a:rPr lang="en-US" sz="2800" b="1" dirty="0">
                <a:solidFill>
                  <a:schemeClr val="bg1"/>
                </a:solidFill>
              </a:rPr>
              <a:t>where</a:t>
            </a:r>
            <a:r>
              <a:rPr lang="en-US" sz="2800" dirty="0">
                <a:solidFill>
                  <a:schemeClr val="bg1"/>
                </a:solidFill>
              </a:rPr>
              <a:t> to look for information</a:t>
            </a:r>
          </a:p>
          <a:p>
            <a:r>
              <a:rPr lang="en-US" sz="2800" dirty="0">
                <a:solidFill>
                  <a:schemeClr val="bg1"/>
                </a:solidFill>
              </a:rPr>
              <a:t>Identify </a:t>
            </a:r>
            <a:r>
              <a:rPr lang="en-US" sz="2800" b="1" dirty="0">
                <a:solidFill>
                  <a:schemeClr val="bg1"/>
                </a:solidFill>
              </a:rPr>
              <a:t>how</a:t>
            </a:r>
            <a:r>
              <a:rPr lang="en-US" sz="2800" dirty="0">
                <a:solidFill>
                  <a:schemeClr val="bg1"/>
                </a:solidFill>
              </a:rPr>
              <a:t> you will find the information</a:t>
            </a:r>
          </a:p>
          <a:p>
            <a:endParaRPr lang="en-US" sz="2800" dirty="0">
              <a:solidFill>
                <a:schemeClr val="bg1"/>
              </a:solidFill>
            </a:endParaRPr>
          </a:p>
          <a:p>
            <a:pPr marL="0" indent="0">
              <a:buNone/>
            </a:pPr>
            <a:r>
              <a:rPr lang="en-US" sz="2800" dirty="0">
                <a:solidFill>
                  <a:schemeClr val="bg1"/>
                </a:solidFill>
              </a:rPr>
              <a:t>A couple other points to keep in mind:</a:t>
            </a:r>
          </a:p>
          <a:p>
            <a:r>
              <a:rPr lang="en-US" sz="2800" dirty="0">
                <a:solidFill>
                  <a:schemeClr val="bg1"/>
                </a:solidFill>
              </a:rPr>
              <a:t>This is often done intuitively and immediately.  </a:t>
            </a:r>
          </a:p>
          <a:p>
            <a:r>
              <a:rPr lang="en-US" sz="2800" dirty="0">
                <a:solidFill>
                  <a:schemeClr val="bg1"/>
                </a:solidFill>
              </a:rPr>
              <a:t>This is often done and revisited during other steps in the research process. </a:t>
            </a:r>
          </a:p>
        </p:txBody>
      </p:sp>
      <p:pic>
        <p:nvPicPr>
          <p:cNvPr id="4" name="tmp41BC">
            <a:hlinkClick r:id="" action="ppaction://media"/>
          </p:cNvPr>
          <p:cNvPicPr>
            <a:picLocks noChangeAspect="1"/>
          </p:cNvPicPr>
          <p:nvPr>
            <a:videoFile r:link="rId2"/>
            <p:custDataLst>
              <p:tags r:id="rId3"/>
            </p:custDataLst>
            <p:extLst>
              <p:ext uri="{DAA4B4D4-6D71-4841-9C94-3DE7FCFB9230}">
                <p14:media xmlns:p14="http://schemas.microsoft.com/office/powerpoint/2010/main" r:embed="rId4">
                  <p14:trim st="36908" end="163539.9791"/>
                </p14:media>
              </p:ext>
              <p:ext uri="{42D2F446-02D8-4167-A562-619A0277C38B}">
                <p15:isNarration xmlns:p15="http://schemas.microsoft.com/office/powerpoint/2012/main" val="1"/>
              </p:ext>
            </p:extLst>
          </p:nvPr>
        </p:nvPicPr>
        <p:blipFill>
          <a:blip r:embed="rId7"/>
          <a:stretch>
            <a:fillRect/>
          </a:stretch>
        </p:blipFill>
        <p:spPr>
          <a:xfrm>
            <a:off x="11861800" y="101600"/>
            <a:ext cx="228600" cy="228600"/>
          </a:xfrm>
          <a:prstGeom prst="rect">
            <a:avLst/>
          </a:prstGeom>
        </p:spPr>
      </p:pic>
    </p:spTree>
    <p:custDataLst>
      <p:tags r:id="rId1"/>
    </p:custDataLst>
    <p:extLst>
      <p:ext uri="{BB962C8B-B14F-4D97-AF65-F5344CB8AC3E}">
        <p14:creationId xmlns:p14="http://schemas.microsoft.com/office/powerpoint/2010/main" val="2801583425"/>
      </p:ext>
    </p:extLst>
  </p:cSld>
  <p:clrMapOvr>
    <a:masterClrMapping/>
  </p:clrMapOvr>
  <mc:AlternateContent xmlns:mc="http://schemas.openxmlformats.org/markup-compatibility/2006" xmlns:p14="http://schemas.microsoft.com/office/powerpoint/2010/main">
    <mc:Choice Requires="p14">
      <p:transition spd="slow" p14:dur="2000" advTm="53609"/>
    </mc:Choice>
    <mc:Fallback xmlns="">
      <p:transition spd="slow" advTm="536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1000"/>
                                        <p:tgtEl>
                                          <p:spTgt spid="3">
                                            <p:txEl>
                                              <p:pRg st="6" end="6"/>
                                            </p:txEl>
                                          </p:spTgt>
                                        </p:tgtEl>
                                      </p:cBhvr>
                                    </p:animEffect>
                                    <p:anim calcmode="lin" valueType="num">
                                      <p:cBhvr>
                                        <p:cTn id="4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1000"/>
                                        <p:tgtEl>
                                          <p:spTgt spid="3">
                                            <p:txEl>
                                              <p:pRg st="7" end="7"/>
                                            </p:txEl>
                                          </p:spTgt>
                                        </p:tgtEl>
                                      </p:cBhvr>
                                    </p:animEffect>
                                    <p:anim calcmode="lin" valueType="num">
                                      <p:cBhvr>
                                        <p:cTn id="5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56" fill="hold" display="0">
                  <p:stCondLst>
                    <p:cond delay="indefinite"/>
                  </p:stCondLst>
                </p:cTn>
                <p:tgtEl>
                  <p:spTgt spid="4"/>
                </p:tgtEl>
              </p:cMediaNode>
            </p:video>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580" y="229964"/>
            <a:ext cx="10170602" cy="1507067"/>
          </a:xfrm>
        </p:spPr>
        <p:txBody>
          <a:bodyPr/>
          <a:lstStyle/>
          <a:p>
            <a:r>
              <a:rPr lang="en-US" dirty="0"/>
              <a:t>Where to find information</a:t>
            </a:r>
          </a:p>
        </p:txBody>
      </p:sp>
      <p:sp>
        <p:nvSpPr>
          <p:cNvPr id="3" name="Content Placeholder 2"/>
          <p:cNvSpPr>
            <a:spLocks noGrp="1"/>
          </p:cNvSpPr>
          <p:nvPr>
            <p:ph idx="1"/>
          </p:nvPr>
        </p:nvSpPr>
        <p:spPr>
          <a:xfrm>
            <a:off x="594776" y="1733185"/>
            <a:ext cx="8534400" cy="3615267"/>
          </a:xfrm>
        </p:spPr>
        <p:txBody>
          <a:bodyPr anchor="t">
            <a:normAutofit fontScale="70000" lnSpcReduction="20000"/>
          </a:bodyPr>
          <a:lstStyle/>
          <a:p>
            <a:pPr marL="457200" lvl="1" indent="0">
              <a:buNone/>
            </a:pPr>
            <a:endParaRPr lang="en-US" sz="2600" dirty="0"/>
          </a:p>
          <a:p>
            <a:pPr lvl="1"/>
            <a:r>
              <a:rPr lang="en-US" sz="2600" dirty="0">
                <a:solidFill>
                  <a:schemeClr val="bg1"/>
                </a:solidFill>
              </a:rPr>
              <a:t>Online: which websites? </a:t>
            </a:r>
          </a:p>
          <a:p>
            <a:pPr lvl="2"/>
            <a:r>
              <a:rPr lang="en-US" sz="2200" dirty="0">
                <a:solidFill>
                  <a:schemeClr val="bg1"/>
                </a:solidFill>
              </a:rPr>
              <a:t>Specific organizations, general search, and types of websites (commercial, non-profit, government, education, etc.) </a:t>
            </a:r>
          </a:p>
          <a:p>
            <a:pPr lvl="1"/>
            <a:r>
              <a:rPr lang="en-US" sz="2400" dirty="0">
                <a:solidFill>
                  <a:schemeClr val="bg1"/>
                </a:solidFill>
              </a:rPr>
              <a:t>Libraries, museums, archives, and other information institutions</a:t>
            </a:r>
          </a:p>
          <a:p>
            <a:pPr lvl="2"/>
            <a:r>
              <a:rPr lang="en-US" sz="2200" dirty="0">
                <a:solidFill>
                  <a:schemeClr val="bg1"/>
                </a:solidFill>
              </a:rPr>
              <a:t>Books, journals, artifacts, media</a:t>
            </a:r>
          </a:p>
          <a:p>
            <a:pPr lvl="1"/>
            <a:r>
              <a:rPr lang="en-US" sz="2400" dirty="0">
                <a:solidFill>
                  <a:schemeClr val="bg1"/>
                </a:solidFill>
              </a:rPr>
              <a:t>Organizations &amp; People</a:t>
            </a:r>
          </a:p>
          <a:p>
            <a:pPr lvl="2"/>
            <a:r>
              <a:rPr lang="en-US" sz="2200" dirty="0">
                <a:solidFill>
                  <a:schemeClr val="bg1"/>
                </a:solidFill>
              </a:rPr>
              <a:t>Professionals in the field, authorities, self</a:t>
            </a:r>
          </a:p>
          <a:p>
            <a:pPr lvl="1"/>
            <a:r>
              <a:rPr lang="en-US" sz="2400" dirty="0">
                <a:solidFill>
                  <a:schemeClr val="bg1"/>
                </a:solidFill>
              </a:rPr>
              <a:t>Which one is the best source of information</a:t>
            </a:r>
          </a:p>
          <a:p>
            <a:pPr lvl="2"/>
            <a:r>
              <a:rPr lang="en-US" sz="2200" dirty="0">
                <a:solidFill>
                  <a:schemeClr val="bg1"/>
                </a:solidFill>
              </a:rPr>
              <a:t>Where will you look first?</a:t>
            </a:r>
          </a:p>
          <a:p>
            <a:pPr lvl="2"/>
            <a:r>
              <a:rPr lang="en-US" sz="2200" dirty="0">
                <a:solidFill>
                  <a:schemeClr val="bg1"/>
                </a:solidFill>
              </a:rPr>
              <a:t>Levels of resources – primary, secondary, tertiary</a:t>
            </a:r>
          </a:p>
          <a:p>
            <a:pPr lvl="2"/>
            <a:endParaRPr lang="en-US" sz="2200" dirty="0">
              <a:solidFill>
                <a:schemeClr val="bg1"/>
              </a:solidFill>
            </a:endParaRPr>
          </a:p>
          <a:p>
            <a:pPr lvl="1"/>
            <a:endParaRPr lang="en-US" sz="2400" dirty="0"/>
          </a:p>
          <a:p>
            <a:pPr lvl="1"/>
            <a:endParaRPr lang="en-US" sz="2600" dirty="0"/>
          </a:p>
        </p:txBody>
      </p:sp>
      <p:pic>
        <p:nvPicPr>
          <p:cNvPr id="4" name="tmp41BC">
            <a:hlinkClick r:id="" action="ppaction://media"/>
          </p:cNvPr>
          <p:cNvPicPr>
            <a:picLocks noChangeAspect="1"/>
          </p:cNvPicPr>
          <p:nvPr>
            <a:videoFile r:link="rId2"/>
            <p:custDataLst>
              <p:tags r:id="rId3"/>
            </p:custDataLst>
            <p:extLst>
              <p:ext uri="{DAA4B4D4-6D71-4841-9C94-3DE7FCFB9230}">
                <p14:media xmlns:p14="http://schemas.microsoft.com/office/powerpoint/2010/main" r:embed="rId4">
                  <p14:trim st="90517" end="83947.9791"/>
                </p14:media>
              </p:ext>
              <p:ext uri="{42D2F446-02D8-4167-A562-619A0277C38B}">
                <p15:isNarration xmlns:p15="http://schemas.microsoft.com/office/powerpoint/2012/main" val="1"/>
              </p:ext>
            </p:extLst>
          </p:nvPr>
        </p:nvPicPr>
        <p:blipFill>
          <a:blip r:embed="rId7"/>
          <a:stretch>
            <a:fillRect/>
          </a:stretch>
        </p:blipFill>
        <p:spPr>
          <a:xfrm>
            <a:off x="11861800" y="101600"/>
            <a:ext cx="228600" cy="228600"/>
          </a:xfrm>
          <a:prstGeom prst="rect">
            <a:avLst/>
          </a:prstGeom>
        </p:spPr>
      </p:pic>
    </p:spTree>
    <p:custDataLst>
      <p:tags r:id="rId1"/>
    </p:custDataLst>
    <p:extLst>
      <p:ext uri="{BB962C8B-B14F-4D97-AF65-F5344CB8AC3E}">
        <p14:creationId xmlns:p14="http://schemas.microsoft.com/office/powerpoint/2010/main" val="4049112621"/>
      </p:ext>
    </p:extLst>
  </p:cSld>
  <p:clrMapOvr>
    <a:masterClrMapping/>
  </p:clrMapOvr>
  <mc:AlternateContent xmlns:mc="http://schemas.openxmlformats.org/markup-compatibility/2006" xmlns:p14="http://schemas.microsoft.com/office/powerpoint/2010/main">
    <mc:Choice Requires="p14">
      <p:transition spd="slow" p14:dur="2000" advTm="79592"/>
    </mc:Choice>
    <mc:Fallback xmlns="">
      <p:transition spd="slow" advTm="795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1000"/>
                                        <p:tgtEl>
                                          <p:spTgt spid="3">
                                            <p:txEl>
                                              <p:pRg st="7" end="7"/>
                                            </p:txEl>
                                          </p:spTgt>
                                        </p:tgtEl>
                                      </p:cBhvr>
                                    </p:animEffect>
                                    <p:anim calcmode="lin" valueType="num">
                                      <p:cBhvr>
                                        <p:cTn id="5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1000"/>
                                        <p:tgtEl>
                                          <p:spTgt spid="3">
                                            <p:txEl>
                                              <p:pRg st="8" end="8"/>
                                            </p:txEl>
                                          </p:spTgt>
                                        </p:tgtEl>
                                      </p:cBhvr>
                                    </p:animEffect>
                                    <p:anim calcmode="lin" valueType="num">
                                      <p:cBhvr>
                                        <p:cTn id="6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
                                            <p:txEl>
                                              <p:pRg st="9" end="9"/>
                                            </p:txEl>
                                          </p:spTgt>
                                        </p:tgtEl>
                                        <p:attrNameLst>
                                          <p:attrName>style.visibility</p:attrName>
                                        </p:attrNameLst>
                                      </p:cBhvr>
                                      <p:to>
                                        <p:strVal val="visible"/>
                                      </p:to>
                                    </p:set>
                                    <p:animEffect transition="in" filter="fade">
                                      <p:cBhvr>
                                        <p:cTn id="64" dur="1000"/>
                                        <p:tgtEl>
                                          <p:spTgt spid="3">
                                            <p:txEl>
                                              <p:pRg st="9" end="9"/>
                                            </p:txEl>
                                          </p:spTgt>
                                        </p:tgtEl>
                                      </p:cBhvr>
                                    </p:animEffect>
                                    <p:anim calcmode="lin" valueType="num">
                                      <p:cBhvr>
                                        <p:cTn id="6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67" fill="hold" display="0">
                  <p:stCondLst>
                    <p:cond delay="indefinite"/>
                  </p:stCondLst>
                </p:cTn>
                <p:tgtEl>
                  <p:spTgt spid="4"/>
                </p:tgtEl>
              </p:cMediaNode>
            </p:video>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580" y="229964"/>
            <a:ext cx="10170602" cy="1507067"/>
          </a:xfrm>
        </p:spPr>
        <p:txBody>
          <a:bodyPr/>
          <a:lstStyle/>
          <a:p>
            <a:r>
              <a:rPr lang="en-US" dirty="0"/>
              <a:t>HOW to find information</a:t>
            </a:r>
          </a:p>
        </p:txBody>
      </p:sp>
      <p:sp>
        <p:nvSpPr>
          <p:cNvPr id="3" name="Content Placeholder 2"/>
          <p:cNvSpPr>
            <a:spLocks noGrp="1"/>
          </p:cNvSpPr>
          <p:nvPr>
            <p:ph idx="1"/>
          </p:nvPr>
        </p:nvSpPr>
        <p:spPr>
          <a:xfrm>
            <a:off x="550814" y="1460623"/>
            <a:ext cx="9217440" cy="4201623"/>
          </a:xfrm>
        </p:spPr>
        <p:txBody>
          <a:bodyPr anchor="t">
            <a:normAutofit fontScale="92500"/>
          </a:bodyPr>
          <a:lstStyle/>
          <a:p>
            <a:pPr lvl="1"/>
            <a:r>
              <a:rPr lang="en-US" sz="2400" dirty="0">
                <a:solidFill>
                  <a:schemeClr val="bg1"/>
                </a:solidFill>
              </a:rPr>
              <a:t>Do you need special permissions to access information?</a:t>
            </a:r>
          </a:p>
          <a:p>
            <a:pPr lvl="2"/>
            <a:r>
              <a:rPr lang="en-US" sz="2200" dirty="0">
                <a:solidFill>
                  <a:schemeClr val="bg1"/>
                </a:solidFill>
              </a:rPr>
              <a:t>Institutions, People: what are the operating hours / available schedule?  Are there any limitations you need to know about?</a:t>
            </a:r>
          </a:p>
          <a:p>
            <a:pPr lvl="2"/>
            <a:r>
              <a:rPr lang="en-US" sz="2200" dirty="0">
                <a:solidFill>
                  <a:schemeClr val="bg1"/>
                </a:solidFill>
              </a:rPr>
              <a:t>Online: sites public or private? </a:t>
            </a:r>
          </a:p>
          <a:p>
            <a:pPr lvl="1"/>
            <a:r>
              <a:rPr lang="en-US" sz="2400" dirty="0">
                <a:solidFill>
                  <a:schemeClr val="bg1"/>
                </a:solidFill>
              </a:rPr>
              <a:t>Ways to find the information</a:t>
            </a:r>
          </a:p>
          <a:p>
            <a:pPr lvl="2"/>
            <a:r>
              <a:rPr lang="en-US" sz="2200" dirty="0">
                <a:solidFill>
                  <a:schemeClr val="bg1"/>
                </a:solidFill>
              </a:rPr>
              <a:t>Online search tools / strategies</a:t>
            </a:r>
          </a:p>
          <a:p>
            <a:pPr lvl="2"/>
            <a:r>
              <a:rPr lang="en-US" sz="2200" dirty="0">
                <a:solidFill>
                  <a:schemeClr val="bg1"/>
                </a:solidFill>
              </a:rPr>
              <a:t>Finding Aids (archives), Pathfinders and Research Guides (libraries)</a:t>
            </a:r>
          </a:p>
          <a:p>
            <a:pPr lvl="2"/>
            <a:r>
              <a:rPr lang="en-US" sz="2200" dirty="0">
                <a:solidFill>
                  <a:schemeClr val="bg1"/>
                </a:solidFill>
              </a:rPr>
              <a:t>Assistance from professionals within the organization, such as librarians. </a:t>
            </a:r>
          </a:p>
          <a:p>
            <a:pPr lvl="2"/>
            <a:endParaRPr lang="en-US" sz="2200" dirty="0"/>
          </a:p>
          <a:p>
            <a:pPr lvl="1"/>
            <a:endParaRPr lang="en-US" sz="2600" dirty="0"/>
          </a:p>
        </p:txBody>
      </p:sp>
      <p:pic>
        <p:nvPicPr>
          <p:cNvPr id="4" name="tmp41BC">
            <a:hlinkClick r:id="" action="ppaction://media"/>
          </p:cNvPr>
          <p:cNvPicPr>
            <a:picLocks noChangeAspect="1"/>
          </p:cNvPicPr>
          <p:nvPr>
            <a:videoFile r:link="rId2"/>
            <p:custDataLst>
              <p:tags r:id="rId3"/>
            </p:custDataLst>
            <p:extLst>
              <p:ext uri="{DAA4B4D4-6D71-4841-9C94-3DE7FCFB9230}">
                <p14:media xmlns:p14="http://schemas.microsoft.com/office/powerpoint/2010/main" r:embed="rId4">
                  <p14:trim st="170109" end="9545.9791"/>
                </p14:media>
              </p:ext>
              <p:ext uri="{42D2F446-02D8-4167-A562-619A0277C38B}">
                <p15:isNarration xmlns:p15="http://schemas.microsoft.com/office/powerpoint/2012/main" val="1"/>
              </p:ext>
            </p:extLst>
          </p:nvPr>
        </p:nvPicPr>
        <p:blipFill>
          <a:blip r:embed="rId7"/>
          <a:stretch>
            <a:fillRect/>
          </a:stretch>
        </p:blipFill>
        <p:spPr>
          <a:xfrm>
            <a:off x="11861800" y="101600"/>
            <a:ext cx="228600" cy="228600"/>
          </a:xfrm>
          <a:prstGeom prst="rect">
            <a:avLst/>
          </a:prstGeom>
        </p:spPr>
      </p:pic>
    </p:spTree>
    <p:custDataLst>
      <p:tags r:id="rId1"/>
    </p:custDataLst>
    <p:extLst>
      <p:ext uri="{BB962C8B-B14F-4D97-AF65-F5344CB8AC3E}">
        <p14:creationId xmlns:p14="http://schemas.microsoft.com/office/powerpoint/2010/main" val="1358781694"/>
      </p:ext>
    </p:extLst>
  </p:cSld>
  <p:clrMapOvr>
    <a:masterClrMapping/>
  </p:clrMapOvr>
  <mc:AlternateContent xmlns:mc="http://schemas.openxmlformats.org/markup-compatibility/2006" xmlns:p14="http://schemas.microsoft.com/office/powerpoint/2010/main">
    <mc:Choice Requires="p14">
      <p:transition spd="slow" p14:dur="2000" advTm="74402"/>
    </mc:Choice>
    <mc:Fallback xmlns="">
      <p:transition spd="slow" advTm="744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500"/>
                                        <p:tgtEl>
                                          <p:spTgt spid="3">
                                            <p:txEl>
                                              <p:pRg st="0" end="0"/>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500"/>
                                        <p:tgtEl>
                                          <p:spTgt spid="3">
                                            <p:txEl>
                                              <p:pRg st="1" end="1"/>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left)">
                                      <p:cBhvr>
                                        <p:cTn id="30" dur="500"/>
                                        <p:tgtEl>
                                          <p:spTgt spid="3">
                                            <p:txEl>
                                              <p:pRg st="4" end="4"/>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left)">
                                      <p:cBhvr>
                                        <p:cTn id="33" dur="500"/>
                                        <p:tgtEl>
                                          <p:spTgt spid="3">
                                            <p:txEl>
                                              <p:pRg st="5" end="5"/>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wipe(left)">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7" fill="hold" display="0">
                  <p:stCondLst>
                    <p:cond delay="indefinite"/>
                  </p:stCondLst>
                </p:cTn>
                <p:tgtEl>
                  <p:spTgt spid="4"/>
                </p:tgtEl>
              </p:cMediaNode>
            </p:video>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080" y="1962049"/>
            <a:ext cx="5538851" cy="1507067"/>
          </a:xfrm>
        </p:spPr>
        <p:txBody>
          <a:bodyPr/>
          <a:lstStyle/>
          <a:p>
            <a:r>
              <a:rPr lang="en-US" dirty="0"/>
              <a:t>END OF PRESENTATION</a:t>
            </a:r>
          </a:p>
        </p:txBody>
      </p:sp>
      <p:pic>
        <p:nvPicPr>
          <p:cNvPr id="3" name="tmp41BC">
            <a:hlinkClick r:id="" action="ppaction://media"/>
          </p:cNvPr>
          <p:cNvPicPr>
            <a:picLocks noChangeAspect="1"/>
          </p:cNvPicPr>
          <p:nvPr>
            <a:videoFile r:link="rId2"/>
            <p:custDataLst>
              <p:tags r:id="rId3"/>
            </p:custDataLst>
            <p:extLst>
              <p:ext uri="{DAA4B4D4-6D71-4841-9C94-3DE7FCFB9230}">
                <p14:media xmlns:p14="http://schemas.microsoft.com/office/powerpoint/2010/main" r:embed="rId4">
                  <p14:trim st="244511" end="42.9791"/>
                </p14:media>
              </p:ext>
              <p:ext uri="{42D2F446-02D8-4167-A562-619A0277C38B}">
                <p15:isNarration xmlns:p15="http://schemas.microsoft.com/office/powerpoint/2012/main" val="1"/>
              </p:ext>
            </p:extLst>
          </p:nvPr>
        </p:nvPicPr>
        <p:blipFill>
          <a:blip r:embed="rId7"/>
          <a:stretch>
            <a:fillRect/>
          </a:stretch>
        </p:blipFill>
        <p:spPr>
          <a:xfrm>
            <a:off x="11861800" y="101600"/>
            <a:ext cx="228600" cy="228600"/>
          </a:xfrm>
          <a:prstGeom prst="rect">
            <a:avLst/>
          </a:prstGeom>
        </p:spPr>
      </p:pic>
    </p:spTree>
    <p:custDataLst>
      <p:tags r:id="rId1"/>
    </p:custDataLst>
    <p:extLst>
      <p:ext uri="{BB962C8B-B14F-4D97-AF65-F5344CB8AC3E}">
        <p14:creationId xmlns:p14="http://schemas.microsoft.com/office/powerpoint/2010/main" val="2551475971"/>
      </p:ext>
    </p:extLst>
  </p:cSld>
  <p:clrMapOvr>
    <a:masterClrMapping/>
  </p:clrMapOvr>
  <mc:AlternateContent xmlns:mc="http://schemas.openxmlformats.org/markup-compatibility/2006" xmlns:p14="http://schemas.microsoft.com/office/powerpoint/2010/main">
    <mc:Choice Requires="p14">
      <p:transition spd="slow" p14:dur="2000" advTm="9503"/>
    </mc:Choice>
    <mc:Fallback xmlns="">
      <p:transition spd="slow" advTm="95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3"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plus(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605"/>
</p:tagLst>
</file>

<file path=ppt/tags/tag10.xml><?xml version="1.0" encoding="utf-8"?>
<p:tagLst xmlns:a="http://schemas.openxmlformats.org/drawingml/2006/main" xmlns:r="http://schemas.openxmlformats.org/officeDocument/2006/relationships" xmlns:p="http://schemas.openxmlformats.org/presentationml/2006/main">
  <p:tag name="ATHENA.MIXSHAPE" val="|streamable=true|audioOnly=true|recordStart=170109|recordEnd=244511|recordLength=254056|start=170109|end=244511|audioFormat={00001610-0000-0010-8000-00AA00389B71}|audioRate=48000|muted=false|volume=0.8|fadeIn=0|fadeOut=0|videoFormat={34363248-0000-0010-8000-00AA00389B71}|videoRate=15|videoWidth=256|videoHeight=256"/>
</p:tagLst>
</file>

<file path=ppt/tags/tag11.xml><?xml version="1.0" encoding="utf-8"?>
<p:tagLst xmlns:a="http://schemas.openxmlformats.org/drawingml/2006/main" xmlns:r="http://schemas.openxmlformats.org/officeDocument/2006/relationships" xmlns:p="http://schemas.openxmlformats.org/presentationml/2006/main">
  <p:tag name="TIMING" val="|2.37"/>
</p:tagLst>
</file>

<file path=ppt/tags/tag12.xml><?xml version="1.0" encoding="utf-8"?>
<p:tagLst xmlns:a="http://schemas.openxmlformats.org/drawingml/2006/main" xmlns:r="http://schemas.openxmlformats.org/officeDocument/2006/relationships" xmlns:p="http://schemas.openxmlformats.org/presentationml/2006/main">
  <p:tag name="ATHENA.MIXSHAPE" val="|streamable=true|audioOnly=true|recordStart=244511|recordEnd=254014|recordLength=254056|start=244511|end=254014|audioFormat={00001610-0000-0010-8000-00AA00389B71}|audioRate=48000|muted=false|volume=0.8|fadeIn=0|fadeOut=0|videoFormat={34363248-0000-0010-8000-00AA00389B71}|videoRate=15|videoWidth=256|videoHeight=256"/>
</p:tagLst>
</file>

<file path=ppt/tags/tag2.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6894|recordLength=6933|start=0|end=6894|audioFormat={00001610-0000-0010-8000-00AA00389B71}|audioRate=48000|muted=false|volume=0.8|fadeIn=0|fadeOut=0|videoFormat={34363248-0000-0010-8000-00AA00389B71}|videoRate=15|videoWidth=256|videoHeight=256"/>
</p:tagLst>
</file>

<file path=ppt/tags/tag3.xml><?xml version="1.0" encoding="utf-8"?>
<p:tagLst xmlns:a="http://schemas.openxmlformats.org/drawingml/2006/main" xmlns:r="http://schemas.openxmlformats.org/officeDocument/2006/relationships" xmlns:p="http://schemas.openxmlformats.org/presentationml/2006/main">
  <p:tag name="TIMING" val="|1.834|1.885|2.345|2.65|1.839001|2.785|3.329999|4.803001|2.191999|2.212"/>
</p:tagLst>
</file>

<file path=ppt/tags/tag4.xml><?xml version="1.0" encoding="utf-8"?>
<p:tagLst xmlns:a="http://schemas.openxmlformats.org/drawingml/2006/main" xmlns:r="http://schemas.openxmlformats.org/officeDocument/2006/relationships" xmlns:p="http://schemas.openxmlformats.org/presentationml/2006/main">
  <p:tag name="ATHENA.MIXSHAPE" val="|streamable=true|audioOnly=true|recordStart=7481|recordEnd=36908|recordLength=254056|start=7481|end=36908|audioFormat={00001610-0000-0010-8000-00AA00389B71}|audioRate=48000|muted=false|volume=0.8|fadeIn=0|fadeOut=0|videoFormat={34363248-0000-0010-8000-00AA00389B71}|videoRate=15|videoWidth=256|videoHeight=256"/>
</p:tagLst>
</file>

<file path=ppt/tags/tag5.xml><?xml version="1.0" encoding="utf-8"?>
<p:tagLst xmlns:a="http://schemas.openxmlformats.org/drawingml/2006/main" xmlns:r="http://schemas.openxmlformats.org/officeDocument/2006/relationships" xmlns:p="http://schemas.openxmlformats.org/presentationml/2006/main">
  <p:tag name="TIMING" val="|1.393|5.41|9.374001|5.493|5.059999|1.84|15.012"/>
</p:tagLst>
</file>

<file path=ppt/tags/tag6.xml><?xml version="1.0" encoding="utf-8"?>
<p:tagLst xmlns:a="http://schemas.openxmlformats.org/drawingml/2006/main" xmlns:r="http://schemas.openxmlformats.org/officeDocument/2006/relationships" xmlns:p="http://schemas.openxmlformats.org/presentationml/2006/main">
  <p:tag name="ATHENA.MIXSHAPE" val="|streamable=true|audioOnly=true|recordStart=36908|recordEnd=90517|recordLength=254056|start=36908|end=90517|audioFormat={00001610-0000-0010-8000-00AA00389B71}|audioRate=48000|muted=false|volume=0.8|fadeIn=0|fadeOut=0|videoFormat={34363248-0000-0010-8000-00AA00389B71}|videoRate=15|videoWidth=256|videoHeight=256"/>
</p:tagLst>
</file>

<file path=ppt/tags/tag7.xml><?xml version="1.0" encoding="utf-8"?>
<p:tagLst xmlns:a="http://schemas.openxmlformats.org/drawingml/2006/main" xmlns:r="http://schemas.openxmlformats.org/officeDocument/2006/relationships" xmlns:p="http://schemas.openxmlformats.org/presentationml/2006/main">
  <p:tag name="TIMING" val="|1.667|6.299|19.671|12.378|16.3"/>
</p:tagLst>
</file>

<file path=ppt/tags/tag8.xml><?xml version="1.0" encoding="utf-8"?>
<p:tagLst xmlns:a="http://schemas.openxmlformats.org/drawingml/2006/main" xmlns:r="http://schemas.openxmlformats.org/officeDocument/2006/relationships" xmlns:p="http://schemas.openxmlformats.org/presentationml/2006/main">
  <p:tag name="ATHENA.MIXSHAPE" val="|streamable=true|audioOnly=true|recordStart=90517|recordEnd=170109|recordLength=254056|start=90517|end=170109|audioFormat={00001610-0000-0010-8000-00AA00389B71}|audioRate=48000|muted=false|volume=0.8|fadeIn=0|fadeOut=0|videoFormat={34363248-0000-0010-8000-00AA00389B71}|videoRate=15|videoWidth=256|videoHeight=256"/>
</p:tagLst>
</file>

<file path=ppt/tags/tag9.xml><?xml version="1.0" encoding="utf-8"?>
<p:tagLst xmlns:a="http://schemas.openxmlformats.org/drawingml/2006/main" xmlns:r="http://schemas.openxmlformats.org/officeDocument/2006/relationships" xmlns:p="http://schemas.openxmlformats.org/presentationml/2006/main">
  <p:tag name="TIMING" val="|2.504|8.113|19.697"/>
</p:tagLst>
</file>

<file path=ppt/theme/theme1.xml><?xml version="1.0" encoding="utf-8"?>
<a:theme xmlns:a="http://schemas.openxmlformats.org/drawingml/2006/main" name="Slice">
  <a:themeElements>
    <a:clrScheme name="Slice">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213</TotalTime>
  <Words>959</Words>
  <Application>Microsoft Office PowerPoint</Application>
  <PresentationFormat>Widescreen</PresentationFormat>
  <Paragraphs>51</Paragraphs>
  <Slides>6</Slides>
  <Notes>6</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Century Gothic</vt:lpstr>
      <vt:lpstr>Source Sans Pro</vt:lpstr>
      <vt:lpstr>Wingdings 3</vt:lpstr>
      <vt:lpstr>Slice</vt:lpstr>
      <vt:lpstr>Information Seeking Strategies</vt:lpstr>
      <vt:lpstr>The Big6</vt:lpstr>
      <vt:lpstr>What is “Information seeking Strategies”</vt:lpstr>
      <vt:lpstr>Where to find information</vt:lpstr>
      <vt:lpstr>HOW to find information</vt:lpstr>
      <vt:lpstr>END OF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Seeking Strategies</dc:title>
  <dc:creator>Walter Butler</dc:creator>
  <cp:lastModifiedBy>Library User</cp:lastModifiedBy>
  <cp:revision>20</cp:revision>
  <dcterms:created xsi:type="dcterms:W3CDTF">2016-05-25T20:45:55Z</dcterms:created>
  <dcterms:modified xsi:type="dcterms:W3CDTF">2017-03-22T16:00:49Z</dcterms:modified>
</cp:coreProperties>
</file>