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62"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422" autoAdjust="0"/>
  </p:normalViewPr>
  <p:slideViewPr>
    <p:cSldViewPr snapToGrid="0">
      <p:cViewPr varScale="1">
        <p:scale>
          <a:sx n="97" d="100"/>
          <a:sy n="97" d="100"/>
        </p:scale>
        <p:origin x="10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14DA0-D0A9-4B10-9148-66829F5925DA}" type="datetimeFigureOut">
              <a:rPr lang="en-US" smtClean="0"/>
              <a:t>3/22/2017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15CEE-7CF4-436F-970D-FC6468EBA922}" type="slidenum">
              <a:rPr lang="en-US" smtClean="0"/>
              <a:t>‹#›</a:t>
            </a:fld>
            <a:endParaRPr lang="en-US"/>
          </a:p>
        </p:txBody>
      </p:sp>
    </p:spTree>
    <p:extLst>
      <p:ext uri="{BB962C8B-B14F-4D97-AF65-F5344CB8AC3E}">
        <p14:creationId xmlns:p14="http://schemas.microsoft.com/office/powerpoint/2010/main" val="199617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Big6.  As</a:t>
            </a:r>
            <a:r>
              <a:rPr lang="en-US" baseline="0" dirty="0"/>
              <a:t> already noted, we have six steps in the Big6.  Task Definition, Information Seeking Strategies, Location and Access, Utilization, Synthesis, and Evaluation.  This week we will focus on the first step, Task Definition.</a:t>
            </a:r>
            <a:endParaRPr lang="en-US" dirty="0"/>
          </a:p>
        </p:txBody>
      </p:sp>
      <p:sp>
        <p:nvSpPr>
          <p:cNvPr id="4" name="Slide Number Placeholder 3"/>
          <p:cNvSpPr>
            <a:spLocks noGrp="1"/>
          </p:cNvSpPr>
          <p:nvPr>
            <p:ph type="sldNum" sz="quarter" idx="10"/>
          </p:nvPr>
        </p:nvSpPr>
        <p:spPr/>
        <p:txBody>
          <a:bodyPr/>
          <a:lstStyle/>
          <a:p>
            <a:fld id="{B7A15CEE-7CF4-436F-970D-FC6468EBA922}" type="slidenum">
              <a:rPr lang="en-US" smtClean="0"/>
              <a:t>1</a:t>
            </a:fld>
            <a:endParaRPr lang="en-US"/>
          </a:p>
        </p:txBody>
      </p:sp>
    </p:spTree>
    <p:extLst>
      <p:ext uri="{BB962C8B-B14F-4D97-AF65-F5344CB8AC3E}">
        <p14:creationId xmlns:p14="http://schemas.microsoft.com/office/powerpoint/2010/main" val="375693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“task definition”?  It is your first step in any research project according to the research process model we will be using in this course.   Whenever</a:t>
            </a:r>
            <a:r>
              <a:rPr lang="en-US" baseline="0" dirty="0"/>
              <a:t> you are assigned a research-based task, you should ask yourself two basic questions:  the first one is “what is the task?”  The second question to ask is “what is required to successfully complete the task?”  </a:t>
            </a:r>
          </a:p>
          <a:p>
            <a:endParaRPr lang="en-US" baseline="0" dirty="0"/>
          </a:p>
        </p:txBody>
      </p:sp>
      <p:sp>
        <p:nvSpPr>
          <p:cNvPr id="4" name="Slide Number Placeholder 3"/>
          <p:cNvSpPr>
            <a:spLocks noGrp="1"/>
          </p:cNvSpPr>
          <p:nvPr>
            <p:ph type="sldNum" sz="quarter" idx="10"/>
          </p:nvPr>
        </p:nvSpPr>
        <p:spPr/>
        <p:txBody>
          <a:bodyPr/>
          <a:lstStyle/>
          <a:p>
            <a:fld id="{B7A15CEE-7CF4-436F-970D-FC6468EBA922}" type="slidenum">
              <a:rPr lang="en-US" smtClean="0"/>
              <a:t>2</a:t>
            </a:fld>
            <a:endParaRPr lang="en-US"/>
          </a:p>
        </p:txBody>
      </p:sp>
    </p:spTree>
    <p:extLst>
      <p:ext uri="{BB962C8B-B14F-4D97-AF65-F5344CB8AC3E}">
        <p14:creationId xmlns:p14="http://schemas.microsoft.com/office/powerpoint/2010/main" val="318170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is the task?”  You need to be able to determine what the task is.  Are you being required to build something, to generate a report, to analyze a situation, or supply a presentation?  Or in other words, you are asking, what it is you are being asked to produce.  It’s very helpful to know if you are expected to create a short video versus architectural blue-prints, as an example.  So, you need to make sure whatever it is that is expected from you is clearly understood by you.  You should make sure it is clear if you are expected to work alone or with others – and if you are working others what are the parameters for that.  Once you understand what it is you are expected to do, you can then move on to the next big question.</a:t>
            </a:r>
            <a:endParaRPr lang="en-US" dirty="0"/>
          </a:p>
          <a:p>
            <a:endParaRPr lang="en-US" baseline="0" dirty="0"/>
          </a:p>
        </p:txBody>
      </p:sp>
      <p:sp>
        <p:nvSpPr>
          <p:cNvPr id="4" name="Slide Number Placeholder 3"/>
          <p:cNvSpPr>
            <a:spLocks noGrp="1"/>
          </p:cNvSpPr>
          <p:nvPr>
            <p:ph type="sldNum" sz="quarter" idx="10"/>
          </p:nvPr>
        </p:nvSpPr>
        <p:spPr/>
        <p:txBody>
          <a:bodyPr/>
          <a:lstStyle/>
          <a:p>
            <a:fld id="{B7A15CEE-7CF4-436F-970D-FC6468EBA922}" type="slidenum">
              <a:rPr lang="en-US" smtClean="0"/>
              <a:t>3</a:t>
            </a:fld>
            <a:endParaRPr lang="en-US"/>
          </a:p>
        </p:txBody>
      </p:sp>
    </p:spTree>
    <p:extLst>
      <p:ext uri="{BB962C8B-B14F-4D97-AF65-F5344CB8AC3E}">
        <p14:creationId xmlns:p14="http://schemas.microsoft.com/office/powerpoint/2010/main" val="378743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second part of “task definition” is to ask what will make this product successful?  You will want to outline everything that is required to complete the project.  You need to identify what the requirements are – if it’s a research paper, how long should it be?  How many resources do you need to find?  And what kinds of resources are you allowed to use?  Is there a timeline you have to follow, or a due-date when the task needs to be done by?  And does this task require any specific tools or equipment that you need access to.  As an example,  if you’re working on photography project, do you need access to a specific type of camera?  Or can you find existing photos?  These types of questions and clarifications should be done before you begin any research task. </a:t>
            </a:r>
          </a:p>
        </p:txBody>
      </p:sp>
      <p:sp>
        <p:nvSpPr>
          <p:cNvPr id="4" name="Slide Number Placeholder 3"/>
          <p:cNvSpPr>
            <a:spLocks noGrp="1"/>
          </p:cNvSpPr>
          <p:nvPr>
            <p:ph type="sldNum" sz="quarter" idx="10"/>
          </p:nvPr>
        </p:nvSpPr>
        <p:spPr/>
        <p:txBody>
          <a:bodyPr/>
          <a:lstStyle/>
          <a:p>
            <a:fld id="{B7A15CEE-7CF4-436F-970D-FC6468EBA922}" type="slidenum">
              <a:rPr lang="en-US" smtClean="0"/>
              <a:t>4</a:t>
            </a:fld>
            <a:endParaRPr lang="en-US"/>
          </a:p>
        </p:txBody>
      </p:sp>
    </p:spTree>
    <p:extLst>
      <p:ext uri="{BB962C8B-B14F-4D97-AF65-F5344CB8AC3E}">
        <p14:creationId xmlns:p14="http://schemas.microsoft.com/office/powerpoint/2010/main" val="2319919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your preliminary thoughts are captured, it is time to</a:t>
            </a:r>
            <a:r>
              <a:rPr lang="en-US" baseline="0" dirty="0"/>
              <a:t> dig just a little deeper into the task itself.  “What do you need to know about your topic?”  is something you need to identify and ask yourself.  This is when you can begin to brainstorm thoughts about the topic you are researching.  When you brainstorm, you will want to think about what is related to your topic.  These could be synonyms, people involved, places and locations, events, and values or beliefs attached to the topic.  You can also brainstorm with questions, such as how, why, when, what, where, and who?  From there, you may be ready to set up a research question, a hypothesis, or a theme to begin working within the 2</a:t>
            </a:r>
            <a:r>
              <a:rPr lang="en-US" baseline="30000" dirty="0"/>
              <a:t>nd</a:t>
            </a:r>
            <a:r>
              <a:rPr lang="en-US" baseline="0" dirty="0"/>
              <a:t> step – Information Seeking Strategies, which we will discuss more about next week.  </a:t>
            </a:r>
            <a:endParaRPr lang="en-US" dirty="0"/>
          </a:p>
        </p:txBody>
      </p:sp>
      <p:sp>
        <p:nvSpPr>
          <p:cNvPr id="4" name="Slide Number Placeholder 3"/>
          <p:cNvSpPr>
            <a:spLocks noGrp="1"/>
          </p:cNvSpPr>
          <p:nvPr>
            <p:ph type="sldNum" sz="quarter" idx="10"/>
          </p:nvPr>
        </p:nvSpPr>
        <p:spPr/>
        <p:txBody>
          <a:bodyPr/>
          <a:lstStyle/>
          <a:p>
            <a:fld id="{B7A15CEE-7CF4-436F-970D-FC6468EBA922}" type="slidenum">
              <a:rPr lang="en-US" smtClean="0"/>
              <a:t>5</a:t>
            </a:fld>
            <a:endParaRPr lang="en-US"/>
          </a:p>
        </p:txBody>
      </p:sp>
    </p:spTree>
    <p:extLst>
      <p:ext uri="{BB962C8B-B14F-4D97-AF65-F5344CB8AC3E}">
        <p14:creationId xmlns:p14="http://schemas.microsoft.com/office/powerpoint/2010/main" val="172303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this presentation.</a:t>
            </a:r>
          </a:p>
        </p:txBody>
      </p:sp>
      <p:sp>
        <p:nvSpPr>
          <p:cNvPr id="4" name="Slide Number Placeholder 3"/>
          <p:cNvSpPr>
            <a:spLocks noGrp="1"/>
          </p:cNvSpPr>
          <p:nvPr>
            <p:ph type="sldNum" sz="quarter" idx="10"/>
          </p:nvPr>
        </p:nvSpPr>
        <p:spPr/>
        <p:txBody>
          <a:bodyPr/>
          <a:lstStyle/>
          <a:p>
            <a:fld id="{B7A15CEE-7CF4-436F-970D-FC6468EBA922}" type="slidenum">
              <a:rPr lang="en-US" smtClean="0"/>
              <a:t>6</a:t>
            </a:fld>
            <a:endParaRPr lang="en-US"/>
          </a:p>
        </p:txBody>
      </p:sp>
    </p:spTree>
    <p:extLst>
      <p:ext uri="{BB962C8B-B14F-4D97-AF65-F5344CB8AC3E}">
        <p14:creationId xmlns:p14="http://schemas.microsoft.com/office/powerpoint/2010/main" val="210703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3/22/2017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3/22/2017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licenses/by/4.0/" TargetMode="External"/><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video" Target="NULL" TargetMode="Externa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microsoft.com/office/2007/relationships/media" Target="../media/media1.mp4"/><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video" Target="NULL" TargetMode="Externa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microsoft.com/office/2007/relationships/media" Target="../media/media2.mp4"/><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6.xml"/><Relationship Id="rId7" Type="http://schemas.openxmlformats.org/officeDocument/2006/relationships/image" Target="../media/image5.png"/><Relationship Id="rId2" Type="http://schemas.openxmlformats.org/officeDocument/2006/relationships/video" Target="NULL" TargetMode="External"/><Relationship Id="rId1" Type="http://schemas.openxmlformats.org/officeDocument/2006/relationships/tags" Target="../tags/tag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microsoft.com/office/2007/relationships/media" Target="../media/media3.mp4"/><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tags" Target="../tags/tag8.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microsoft.com/office/2007/relationships/media" Target="../media/media3.mp4"/><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tags" Target="../tags/tag10.xml"/><Relationship Id="rId7" Type="http://schemas.openxmlformats.org/officeDocument/2006/relationships/image" Target="../media/image7.png"/><Relationship Id="rId2" Type="http://schemas.openxmlformats.org/officeDocument/2006/relationships/video" Target="NULL" TargetMode="External"/><Relationship Id="rId1" Type="http://schemas.openxmlformats.org/officeDocument/2006/relationships/tags" Target="../tags/tag9.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microsoft.com/office/2007/relationships/media" Target="../media/media3.mp4"/><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mentesliberadas.com.ar/" TargetMode="External"/><Relationship Id="rId3" Type="http://schemas.microsoft.com/office/2007/relationships/media" Target="../media/media3.mp4"/><Relationship Id="rId7" Type="http://schemas.openxmlformats.org/officeDocument/2006/relationships/hyperlink" Target="http://earlyforeignllearning.wikispaces.com/" TargetMode="External"/><Relationship Id="rId2" Type="http://schemas.openxmlformats.org/officeDocument/2006/relationships/tags" Target="../tags/tag11.xml"/><Relationship Id="rId1" Type="http://schemas.openxmlformats.org/officeDocument/2006/relationships/video" Target="NULL" TargetMode="External"/><Relationship Id="rId6" Type="http://schemas.openxmlformats.org/officeDocument/2006/relationships/hyperlink" Target="http://www.3spoken.co.uk/" TargetMode="External"/><Relationship Id="rId5" Type="http://schemas.openxmlformats.org/officeDocument/2006/relationships/notesSlide" Target="../notesSlides/notesSlide6.xml"/><Relationship Id="rId10"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hyperlink" Target="http://msjones6-ela.wikispac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Big6</a:t>
            </a:r>
          </a:p>
        </p:txBody>
      </p:sp>
      <p:sp>
        <p:nvSpPr>
          <p:cNvPr id="3" name="Content Placeholder 2"/>
          <p:cNvSpPr>
            <a:spLocks noGrp="1"/>
          </p:cNvSpPr>
          <p:nvPr>
            <p:ph idx="1"/>
          </p:nvPr>
        </p:nvSpPr>
        <p:spPr>
          <a:xfrm>
            <a:off x="818712" y="2158409"/>
            <a:ext cx="10554574" cy="3700389"/>
          </a:xfrm>
        </p:spPr>
        <p:txBody>
          <a:bodyPr>
            <a:noAutofit/>
          </a:bodyPr>
          <a:lstStyle/>
          <a:p>
            <a:r>
              <a:rPr lang="en-US" sz="3200" dirty="0"/>
              <a:t>T = Task Definition</a:t>
            </a:r>
          </a:p>
          <a:p>
            <a:r>
              <a:rPr lang="en-US" sz="3200" dirty="0"/>
              <a:t>I = Information Seeking Strategies</a:t>
            </a:r>
          </a:p>
          <a:p>
            <a:r>
              <a:rPr lang="en-US" sz="3200" dirty="0"/>
              <a:t>L = Location and </a:t>
            </a:r>
            <a:r>
              <a:rPr lang="en-US" sz="3200" dirty="0" err="1"/>
              <a:t>Acess</a:t>
            </a:r>
            <a:endParaRPr lang="en-US" sz="3200" dirty="0"/>
          </a:p>
          <a:p>
            <a:r>
              <a:rPr lang="en-US" sz="3200" dirty="0"/>
              <a:t>U = Utilization</a:t>
            </a:r>
          </a:p>
          <a:p>
            <a:r>
              <a:rPr lang="en-US" sz="3200" dirty="0"/>
              <a:t>S = Synthesis</a:t>
            </a:r>
          </a:p>
          <a:p>
            <a:r>
              <a:rPr lang="en-US" sz="3200" dirty="0"/>
              <a:t>E = Evaluation</a:t>
            </a:r>
          </a:p>
        </p:txBody>
      </p:sp>
      <p:pic>
        <p:nvPicPr>
          <p:cNvPr id="5" name="tmpF1AA">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end="43.625"/>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
        <p:nvSpPr>
          <p:cNvPr id="6" name="Rectangle 3"/>
          <p:cNvSpPr>
            <a:spLocks noChangeArrowheads="1"/>
          </p:cNvSpPr>
          <p:nvPr/>
        </p:nvSpPr>
        <p:spPr bwMode="auto">
          <a:xfrm>
            <a:off x="4336886" y="6166791"/>
            <a:ext cx="8709660" cy="5232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49CCF"/>
                </a:solidFill>
                <a:effectLst/>
                <a:latin typeface="Source Sans Pro"/>
              </a:rPr>
              <a:t>               </a:t>
            </a:r>
            <a:r>
              <a:rPr kumimoji="0" lang="en-US" altLang="en-US" sz="800" b="0" i="0" u="none" strike="noStrike" cap="none" normalizeH="0" baseline="0" dirty="0" smtClean="0">
                <a:ln>
                  <a:noFill/>
                </a:ln>
                <a:solidFill>
                  <a:schemeClr val="tx1"/>
                </a:solidFill>
                <a:effectLst/>
              </a:rPr>
              <a:t/>
            </a:r>
            <a:br>
              <a:rPr kumimoji="0" lang="en-US" altLang="en-US" sz="800" b="0" i="0" u="none" strike="noStrike" cap="none" normalizeH="0" baseline="0" dirty="0" smtClean="0">
                <a:ln>
                  <a:noFill/>
                </a:ln>
                <a:solidFill>
                  <a:schemeClr val="tx1"/>
                </a:solidFill>
                <a:effectLst/>
              </a:rPr>
            </a:br>
            <a:r>
              <a:rPr kumimoji="0" lang="en-US" altLang="en-US" sz="1400" b="0" i="0" u="none" strike="noStrike" cap="none" normalizeH="0" baseline="0" dirty="0" smtClean="0">
                <a:ln>
                  <a:noFill/>
                </a:ln>
                <a:effectLst/>
                <a:latin typeface="Source Sans Pro"/>
              </a:rPr>
              <a:t>This work is licensed under a</a:t>
            </a:r>
            <a:r>
              <a:rPr kumimoji="0" lang="en-US" altLang="en-US" sz="1400" b="0" i="0" u="none" strike="noStrike" cap="none" normalizeH="0" baseline="0" dirty="0" smtClean="0">
                <a:ln>
                  <a:noFill/>
                </a:ln>
                <a:solidFill>
                  <a:srgbClr val="464646"/>
                </a:solidFill>
                <a:effectLst/>
                <a:latin typeface="Source Sans Pro"/>
              </a:rPr>
              <a:t> </a:t>
            </a:r>
            <a:r>
              <a:rPr kumimoji="0" lang="en-US" altLang="en-US" sz="1400" b="0" i="0" u="none" strike="noStrike" cap="none" normalizeH="0" baseline="0" dirty="0" smtClean="0">
                <a:ln>
                  <a:noFill/>
                </a:ln>
                <a:solidFill>
                  <a:srgbClr val="049CCF"/>
                </a:solidFill>
                <a:effectLst/>
                <a:latin typeface="Source Sans Pro"/>
                <a:hlinkClick r:id="rId8"/>
              </a:rPr>
              <a:t>Creative Commons Attribution 4.0 International </a:t>
            </a:r>
            <a:r>
              <a:rPr kumimoji="0" lang="en-US" altLang="en-US" sz="1400" b="0" i="0" u="none" strike="noStrike" cap="none" normalizeH="0" baseline="0" dirty="0" smtClean="0">
                <a:ln>
                  <a:noFill/>
                </a:ln>
                <a:solidFill>
                  <a:schemeClr val="bg1"/>
                </a:solidFill>
                <a:effectLst/>
                <a:latin typeface="Source Sans Pro"/>
                <a:hlinkClick r:id="rId8"/>
              </a:rPr>
              <a:t>License</a:t>
            </a:r>
            <a:r>
              <a:rPr kumimoji="0" lang="en-US" altLang="en-US" sz="1400" b="0" i="0" u="none" strike="noStrike" cap="none" normalizeH="0" baseline="0" dirty="0" smtClean="0">
                <a:ln>
                  <a:noFill/>
                </a:ln>
                <a:solidFill>
                  <a:srgbClr val="464646"/>
                </a:solidFill>
                <a:effectLst/>
                <a:latin typeface="Source Sans Pro"/>
              </a:rPr>
              <a:t>.</a:t>
            </a:r>
            <a:r>
              <a:rPr kumimoji="0" lang="en-US" altLang="en-US" sz="800" b="0" i="0" u="none" strike="noStrike" cap="none" normalizeH="0" baseline="0" dirty="0" smtClean="0">
                <a:ln>
                  <a:noFill/>
                </a:ln>
                <a:solidFill>
                  <a:schemeClr val="tx1"/>
                </a:solidFill>
                <a:effectLst/>
              </a:rPr>
              <a:t> </a:t>
            </a:r>
            <a:endParaRPr kumimoji="0" lang="en-US" altLang="en-US" sz="1400" b="0" i="0" u="none" strike="noStrike" cap="none" normalizeH="0" baseline="0" dirty="0" smtClean="0">
              <a:ln>
                <a:noFill/>
              </a:ln>
              <a:solidFill>
                <a:srgbClr val="049CCF"/>
              </a:solidFill>
              <a:effectLst/>
              <a:latin typeface="Source Sans Pro"/>
            </a:endParaRPr>
          </a:p>
        </p:txBody>
      </p:sp>
      <p:pic>
        <p:nvPicPr>
          <p:cNvPr id="7" name="Picture 4" descr="Creative Commons Licens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1945" y="6456694"/>
            <a:ext cx="762000" cy="1428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53152102"/>
      </p:ext>
    </p:extLst>
  </p:cSld>
  <p:clrMapOvr>
    <a:masterClrMapping/>
  </p:clrMapOvr>
  <mc:AlternateContent xmlns:mc="http://schemas.openxmlformats.org/markup-compatibility/2006" xmlns:p14="http://schemas.microsoft.com/office/powerpoint/2010/main">
    <mc:Choice Requires="p14">
      <p:transition spd="slow" p14:dur="2000" advTm="32852"/>
    </mc:Choice>
    <mc:Fallback xmlns="">
      <p:transition spd="slow" advTm="328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1"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1"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1"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1"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1"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1"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xit" presetSubtype="4" fill="hold" grpId="0" nodeType="clickEffect">
                                  <p:stCondLst>
                                    <p:cond delay="0"/>
                                  </p:stCondLst>
                                  <p:childTnLst>
                                    <p:animEffect transition="out" filter="wipe(down)">
                                      <p:cBhvr>
                                        <p:cTn id="59" dur="500"/>
                                        <p:tgtEl>
                                          <p:spTgt spid="3">
                                            <p:txEl>
                                              <p:pRg st="1" end="1"/>
                                            </p:txEl>
                                          </p:spTgt>
                                        </p:tgtEl>
                                      </p:cBhvr>
                                    </p:animEffect>
                                    <p:set>
                                      <p:cBhvr>
                                        <p:cTn id="60" dur="1" fill="hold">
                                          <p:stCondLst>
                                            <p:cond delay="499"/>
                                          </p:stCondLst>
                                        </p:cTn>
                                        <p:tgtEl>
                                          <p:spTgt spid="3">
                                            <p:txEl>
                                              <p:pRg st="1" end="1"/>
                                            </p:txEl>
                                          </p:spTgt>
                                        </p:tgtEl>
                                        <p:attrNameLst>
                                          <p:attrName>style.visibility</p:attrName>
                                        </p:attrNameLst>
                                      </p:cBhvr>
                                      <p:to>
                                        <p:strVal val="hidden"/>
                                      </p:to>
                                    </p:set>
                                  </p:childTnLst>
                                </p:cTn>
                              </p:par>
                              <p:par>
                                <p:cTn id="61" presetID="22" presetClass="exit" presetSubtype="4" fill="hold" grpId="0" nodeType="withEffect">
                                  <p:stCondLst>
                                    <p:cond delay="0"/>
                                  </p:stCondLst>
                                  <p:childTnLst>
                                    <p:animEffect transition="out" filter="wipe(down)">
                                      <p:cBhvr>
                                        <p:cTn id="62" dur="500"/>
                                        <p:tgtEl>
                                          <p:spTgt spid="3">
                                            <p:txEl>
                                              <p:pRg st="2" end="2"/>
                                            </p:txEl>
                                          </p:spTgt>
                                        </p:tgtEl>
                                      </p:cBhvr>
                                    </p:animEffect>
                                    <p:set>
                                      <p:cBhvr>
                                        <p:cTn id="63" dur="1" fill="hold">
                                          <p:stCondLst>
                                            <p:cond delay="499"/>
                                          </p:stCondLst>
                                        </p:cTn>
                                        <p:tgtEl>
                                          <p:spTgt spid="3">
                                            <p:txEl>
                                              <p:pRg st="2" end="2"/>
                                            </p:txEl>
                                          </p:spTgt>
                                        </p:tgtEl>
                                        <p:attrNameLst>
                                          <p:attrName>style.visibility</p:attrName>
                                        </p:attrNameLst>
                                      </p:cBhvr>
                                      <p:to>
                                        <p:strVal val="hidden"/>
                                      </p:to>
                                    </p:set>
                                  </p:childTnLst>
                                </p:cTn>
                              </p:par>
                              <p:par>
                                <p:cTn id="64" presetID="22" presetClass="exit" presetSubtype="4" fill="hold" grpId="0" nodeType="withEffect">
                                  <p:stCondLst>
                                    <p:cond delay="0"/>
                                  </p:stCondLst>
                                  <p:childTnLst>
                                    <p:animEffect transition="out" filter="wipe(down)">
                                      <p:cBhvr>
                                        <p:cTn id="65" dur="500"/>
                                        <p:tgtEl>
                                          <p:spTgt spid="3">
                                            <p:txEl>
                                              <p:pRg st="3" end="3"/>
                                            </p:txEl>
                                          </p:spTgt>
                                        </p:tgtEl>
                                      </p:cBhvr>
                                    </p:animEffect>
                                    <p:set>
                                      <p:cBhvr>
                                        <p:cTn id="66" dur="1" fill="hold">
                                          <p:stCondLst>
                                            <p:cond delay="499"/>
                                          </p:stCondLst>
                                        </p:cTn>
                                        <p:tgtEl>
                                          <p:spTgt spid="3">
                                            <p:txEl>
                                              <p:pRg st="3" end="3"/>
                                            </p:txEl>
                                          </p:spTgt>
                                        </p:tgtEl>
                                        <p:attrNameLst>
                                          <p:attrName>style.visibility</p:attrName>
                                        </p:attrNameLst>
                                      </p:cBhvr>
                                      <p:to>
                                        <p:strVal val="hidden"/>
                                      </p:to>
                                    </p:set>
                                  </p:childTnLst>
                                </p:cTn>
                              </p:par>
                              <p:par>
                                <p:cTn id="67" presetID="22" presetClass="exit" presetSubtype="4" fill="hold" grpId="0" nodeType="withEffect">
                                  <p:stCondLst>
                                    <p:cond delay="0"/>
                                  </p:stCondLst>
                                  <p:childTnLst>
                                    <p:animEffect transition="out" filter="wipe(down)">
                                      <p:cBhvr>
                                        <p:cTn id="68" dur="500"/>
                                        <p:tgtEl>
                                          <p:spTgt spid="3">
                                            <p:txEl>
                                              <p:pRg st="4" end="4"/>
                                            </p:txEl>
                                          </p:spTgt>
                                        </p:tgtEl>
                                      </p:cBhvr>
                                    </p:animEffect>
                                    <p:set>
                                      <p:cBhvr>
                                        <p:cTn id="69" dur="1" fill="hold">
                                          <p:stCondLst>
                                            <p:cond delay="499"/>
                                          </p:stCondLst>
                                        </p:cTn>
                                        <p:tgtEl>
                                          <p:spTgt spid="3">
                                            <p:txEl>
                                              <p:pRg st="4" end="4"/>
                                            </p:txEl>
                                          </p:spTgt>
                                        </p:tgtEl>
                                        <p:attrNameLst>
                                          <p:attrName>style.visibility</p:attrName>
                                        </p:attrNameLst>
                                      </p:cBhvr>
                                      <p:to>
                                        <p:strVal val="hidden"/>
                                      </p:to>
                                    </p:set>
                                  </p:childTnLst>
                                </p:cTn>
                              </p:par>
                              <p:par>
                                <p:cTn id="70" presetID="22" presetClass="exit" presetSubtype="4" fill="hold" grpId="0" nodeType="withEffect">
                                  <p:stCondLst>
                                    <p:cond delay="0"/>
                                  </p:stCondLst>
                                  <p:childTnLst>
                                    <p:animEffect transition="out" filter="wipe(down)">
                                      <p:cBhvr>
                                        <p:cTn id="71" dur="500"/>
                                        <p:tgtEl>
                                          <p:spTgt spid="3">
                                            <p:txEl>
                                              <p:pRg st="5" end="5"/>
                                            </p:txEl>
                                          </p:spTgt>
                                        </p:tgtEl>
                                      </p:cBhvr>
                                    </p:animEffect>
                                    <p:set>
                                      <p:cBhvr>
                                        <p:cTn id="7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9" presetClass="path" presetSubtype="0" accel="50000" decel="50000" fill="hold" nodeType="clickEffect">
                                  <p:stCondLst>
                                    <p:cond delay="0"/>
                                  </p:stCondLst>
                                  <p:childTnLst>
                                    <p:animMotion origin="layout" path="M 0 0 L 0.25 0.25 E" pathEditMode="relative" ptsTypes="">
                                      <p:cBhvr>
                                        <p:cTn id="76" dur="2000" fill="hold"/>
                                        <p:tgtEl>
                                          <p:spTgt spid="3">
                                            <p:txEl>
                                              <p:pRg st="0" end="0"/>
                                            </p:txEl>
                                          </p:spTgt>
                                        </p:tgtEl>
                                        <p:attrNameLst>
                                          <p:attrName>ppt_x</p:attrName>
                                          <p:attrName>ppt_y</p:attrName>
                                        </p:attrNameLst>
                                      </p:cBhvr>
                                    </p:animMotion>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nodeType="clickEffect">
                                  <p:stCondLst>
                                    <p:cond delay="0"/>
                                  </p:stCondLst>
                                  <p:childTnLst>
                                    <p:animScale>
                                      <p:cBhvr>
                                        <p:cTn id="80"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81" fill="hold" display="0">
                  <p:stCondLst>
                    <p:cond delay="indefinite"/>
                  </p:stCondLst>
                </p:cTn>
                <p:tgtEl>
                  <p:spTgt spid="5"/>
                </p:tgtEl>
              </p:cMediaNode>
            </p:video>
          </p:childTnLst>
        </p:cTn>
      </p:par>
    </p:tnLst>
    <p:bldLst>
      <p:bldP spid="2" grpId="0"/>
      <p:bldP spid="3" grpId="0" uiExpand="1" build="p"/>
      <p:bldP spid="3"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“task definition”?</a:t>
            </a:r>
          </a:p>
        </p:txBody>
      </p:sp>
      <p:sp>
        <p:nvSpPr>
          <p:cNvPr id="3" name="Content Placeholder 2"/>
          <p:cNvSpPr>
            <a:spLocks noGrp="1"/>
          </p:cNvSpPr>
          <p:nvPr>
            <p:ph idx="1"/>
          </p:nvPr>
        </p:nvSpPr>
        <p:spPr/>
        <p:txBody>
          <a:bodyPr/>
          <a:lstStyle/>
          <a:p>
            <a:r>
              <a:rPr lang="en-US" sz="2800" dirty="0"/>
              <a:t>Your first step in any research project.</a:t>
            </a:r>
          </a:p>
          <a:p>
            <a:r>
              <a:rPr lang="en-US" sz="2800" dirty="0"/>
              <a:t>What is the task?</a:t>
            </a:r>
          </a:p>
          <a:p>
            <a:r>
              <a:rPr lang="en-US" sz="2800" dirty="0"/>
              <a:t>What is required to successfully complete the task?</a:t>
            </a:r>
          </a:p>
          <a:p>
            <a:pPr marL="0" indent="0">
              <a:buNone/>
            </a:pPr>
            <a:endParaRPr lang="en-US" dirty="0"/>
          </a:p>
        </p:txBody>
      </p:sp>
      <p:pic>
        <p:nvPicPr>
          <p:cNvPr id="5" name="Picture 4" descr="3spoken: The Unanswered Questions of Modern Monetary Theory #1 - Does ..."/>
          <p:cNvPicPr>
            <a:picLocks noChangeAspect="1"/>
          </p:cNvPicPr>
          <p:nvPr/>
        </p:nvPicPr>
        <p:blipFill>
          <a:blip r:embed="rId7">
            <a:extLst>
              <a:ext uri="{BEBA8EAE-BF5A-486C-A8C5-ECC9F3942E4B}">
                <a14:imgProps xmlns:a14="http://schemas.microsoft.com/office/drawing/2010/main">
                  <a14:imgLayer r:embed="rId8">
                    <a14:imgEffect>
                      <a14:backgroundRemoval t="429" b="99143" l="10000" r="96071"/>
                    </a14:imgEffect>
                  </a14:imgLayer>
                </a14:imgProps>
              </a:ext>
            </a:extLst>
          </a:blip>
          <a:stretch>
            <a:fillRect/>
          </a:stretch>
        </p:blipFill>
        <p:spPr>
          <a:xfrm>
            <a:off x="8945526" y="117127"/>
            <a:ext cx="3138732" cy="3923415"/>
          </a:xfrm>
          <a:prstGeom prst="rect">
            <a:avLst/>
          </a:prstGeom>
        </p:spPr>
      </p:pic>
      <p:pic>
        <p:nvPicPr>
          <p:cNvPr id="4" name="tmp11B7">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end="24072.7083"/>
                </p14:media>
              </p:ext>
              <p:ext uri="{42D2F446-02D8-4167-A562-619A0277C38B}">
                <p15:isNarration xmlns:p15="http://schemas.microsoft.com/office/powerpoint/2012/main" val="1"/>
              </p:ext>
            </p:extLst>
          </p:nvPr>
        </p:nvPicPr>
        <p:blipFill>
          <a:blip r:embed="rId9"/>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4033958201"/>
      </p:ext>
    </p:extLst>
  </p:cSld>
  <p:clrMapOvr>
    <a:masterClrMapping/>
  </p:clrMapOvr>
  <mc:AlternateContent xmlns:mc="http://schemas.openxmlformats.org/markup-compatibility/2006" xmlns:p14="http://schemas.microsoft.com/office/powerpoint/2010/main">
    <mc:Choice Requires="p14">
      <p:transition spd="slow" p14:dur="2000" advTm="31116"/>
    </mc:Choice>
    <mc:Fallback xmlns="">
      <p:transition spd="slow" advTm="311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4"/>
                </p:tgtEl>
              </p:cMediaNode>
            </p:video>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task?”</a:t>
            </a:r>
          </a:p>
        </p:txBody>
      </p:sp>
      <p:sp>
        <p:nvSpPr>
          <p:cNvPr id="3" name="Content Placeholder 2"/>
          <p:cNvSpPr>
            <a:spLocks noGrp="1"/>
          </p:cNvSpPr>
          <p:nvPr>
            <p:ph idx="1"/>
          </p:nvPr>
        </p:nvSpPr>
        <p:spPr/>
        <p:txBody>
          <a:bodyPr/>
          <a:lstStyle/>
          <a:p>
            <a:r>
              <a:rPr lang="en-US" sz="2800" dirty="0"/>
              <a:t>What do you need to produce? </a:t>
            </a:r>
          </a:p>
          <a:p>
            <a:r>
              <a:rPr lang="en-US" sz="2800" dirty="0"/>
              <a:t>Could be a paper, a video, plans, artwork, </a:t>
            </a:r>
            <a:r>
              <a:rPr lang="en-US" sz="2800" dirty="0" err="1"/>
              <a:t>etc</a:t>
            </a:r>
            <a:endParaRPr lang="en-US" sz="2800" dirty="0"/>
          </a:p>
          <a:p>
            <a:r>
              <a:rPr lang="en-US" sz="2800" dirty="0"/>
              <a:t>Am I working alone or with others? </a:t>
            </a:r>
          </a:p>
          <a:p>
            <a:pPr marL="0" indent="0">
              <a:buNone/>
            </a:pPr>
            <a:endParaRPr lang="en-US" dirty="0"/>
          </a:p>
        </p:txBody>
      </p:sp>
      <p:pic>
        <p:nvPicPr>
          <p:cNvPr id="4" name="Picture 3" descr="EarlyForeignLLearning - TASK 1 SUBGROUPS 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8293395" y="2346628"/>
            <a:ext cx="3782533" cy="4316819"/>
          </a:xfrm>
          <a:prstGeom prst="rect">
            <a:avLst/>
          </a:prstGeom>
        </p:spPr>
      </p:pic>
      <p:pic>
        <p:nvPicPr>
          <p:cNvPr id="6" name="tmp15AB">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end="129673.2708"/>
                </p14:media>
              </p:ext>
              <p:ext uri="{42D2F446-02D8-4167-A562-619A0277C38B}">
                <p15:isNarration xmlns:p15="http://schemas.microsoft.com/office/powerpoint/2012/main" val="1"/>
              </p:ext>
            </p:extLst>
          </p:nvPr>
        </p:nvPicPr>
        <p:blipFill>
          <a:blip r:embed="rId9"/>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1972330632"/>
      </p:ext>
    </p:extLst>
  </p:cSld>
  <p:clrMapOvr>
    <a:masterClrMapping/>
  </p:clrMapOvr>
  <mc:AlternateContent xmlns:mc="http://schemas.openxmlformats.org/markup-compatibility/2006" xmlns:p14="http://schemas.microsoft.com/office/powerpoint/2010/main">
    <mc:Choice Requires="p14">
      <p:transition spd="slow" p14:dur="2000" advTm="60490"/>
    </mc:Choice>
    <mc:Fallback xmlns="">
      <p:transition spd="slow" advTm="604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6"/>
                </p:tgtEl>
              </p:cMediaNode>
            </p:vide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required to successfully complete the task?”</a:t>
            </a:r>
          </a:p>
        </p:txBody>
      </p:sp>
      <p:sp>
        <p:nvSpPr>
          <p:cNvPr id="3" name="Content Placeholder 2"/>
          <p:cNvSpPr>
            <a:spLocks noGrp="1"/>
          </p:cNvSpPr>
          <p:nvPr>
            <p:ph idx="1"/>
          </p:nvPr>
        </p:nvSpPr>
        <p:spPr/>
        <p:txBody>
          <a:bodyPr/>
          <a:lstStyle/>
          <a:p>
            <a:r>
              <a:rPr lang="en-US" sz="2800" dirty="0"/>
              <a:t>What are the requirements, if any?</a:t>
            </a:r>
          </a:p>
          <a:p>
            <a:r>
              <a:rPr lang="en-US" sz="2800" dirty="0"/>
              <a:t>Do I have a timeline / a due-date?</a:t>
            </a:r>
          </a:p>
          <a:p>
            <a:r>
              <a:rPr lang="en-US" sz="2800" dirty="0"/>
              <a:t>Do I need special equipment or tools?</a:t>
            </a:r>
          </a:p>
          <a:p>
            <a:endParaRPr lang="en-US" sz="2800" dirty="0"/>
          </a:p>
        </p:txBody>
      </p:sp>
      <p:pic>
        <p:nvPicPr>
          <p:cNvPr id="4" name="Picture 3" descr="Ejemplos de listas de control | Mentes Liberadas"/>
          <p:cNvPicPr>
            <a:picLocks noChangeAspect="1"/>
          </p:cNvPicPr>
          <p:nvPr/>
        </p:nvPicPr>
        <p:blipFill>
          <a:blip r:embed="rId7">
            <a:extLst>
              <a:ext uri="{BEBA8EAE-BF5A-486C-A8C5-ECC9F3942E4B}">
                <a14:imgProps xmlns:a14="http://schemas.microsoft.com/office/drawing/2010/main">
                  <a14:imgLayer r:embed="rId8">
                    <a14:imgEffect>
                      <a14:backgroundRemoval t="0" b="99608" l="0" r="99667">
                        <a14:foregroundMark x1="23333" y1="5490" x2="34667" y2="3137"/>
                        <a14:foregroundMark x1="36667" y1="5882" x2="37667" y2="9804"/>
                        <a14:foregroundMark x1="25000" y1="18824" x2="38333" y2="15686"/>
                        <a14:foregroundMark x1="28000" y1="34510" x2="42333" y2="30980"/>
                        <a14:foregroundMark x1="36667" y1="79608" x2="53667" y2="74118"/>
                        <a14:foregroundMark x1="55000" y1="76863" x2="60667" y2="94118"/>
                        <a14:foregroundMark x1="38000" y1="96863" x2="38667" y2="99608"/>
                        <a14:foregroundMark x1="35000" y1="54902" x2="35000" y2="54902"/>
                        <a14:foregroundMark x1="28000" y1="8235" x2="28000" y2="8235"/>
                        <a14:foregroundMark x1="65667" y1="40392" x2="65667" y2="40392"/>
                        <a14:foregroundMark x1="80333" y1="37647" x2="80333" y2="37647"/>
                        <a14:foregroundMark x1="74000" y1="36078" x2="74000" y2="36078"/>
                        <a14:foregroundMark x1="70667" y1="34118" x2="99667" y2="23529"/>
                        <a14:foregroundMark x1="39000" y1="49804" x2="39000" y2="49804"/>
                        <a14:foregroundMark x1="43000" y1="53333" x2="43000" y2="53333"/>
                        <a14:foregroundMark x1="33000" y1="51765" x2="49333" y2="60784"/>
                        <a14:foregroundMark x1="33667" y1="56078" x2="45667" y2="63529"/>
                        <a14:foregroundMark x1="36667" y1="60000" x2="33333" y2="65098"/>
                        <a14:foregroundMark x1="36000" y1="82353" x2="52333" y2="98824"/>
                        <a14:foregroundMark x1="28000" y1="33333" x2="44667" y2="40392"/>
                        <a14:foregroundMark x1="31000" y1="41961" x2="40000" y2="32157"/>
                        <a14:foregroundMark x1="27667" y1="26275" x2="39667" y2="19216"/>
                        <a14:foregroundMark x1="26333" y1="10196" x2="36000" y2="8627"/>
                        <a14:foregroundMark x1="62000" y1="41569" x2="62000" y2="41569"/>
                        <a14:foregroundMark x1="59000" y1="41569" x2="59000" y2="41569"/>
                        <a14:foregroundMark x1="57000" y1="43529" x2="57000" y2="43529"/>
                        <a14:foregroundMark x1="54667" y1="44314" x2="71000" y2="43922"/>
                        <a14:foregroundMark x1="55333" y1="44314" x2="63667" y2="38431"/>
                        <a14:foregroundMark x1="37333" y1="80784" x2="63667" y2="97255"/>
                        <a14:foregroundMark x1="37667" y1="95294" x2="48333" y2="79608"/>
                        <a14:foregroundMark x1="38667" y1="98039" x2="48000" y2="94902"/>
                        <a14:foregroundMark x1="36333" y1="90588" x2="34667" y2="74902"/>
                        <a14:foregroundMark x1="40000" y1="77255" x2="54000" y2="72549"/>
                        <a14:foregroundMark x1="54667" y1="72549" x2="62000" y2="92941"/>
                        <a14:backgroundMark x1="31667" y1="4314" x2="31667" y2="4314"/>
                        <a14:backgroundMark x1="36333" y1="2353" x2="36333" y2="2353"/>
                        <a14:backgroundMark x1="36333" y1="2353" x2="16667" y2="7059"/>
                      </a14:backgroundRemoval>
                    </a14:imgEffect>
                  </a14:imgLayer>
                </a14:imgProps>
              </a:ext>
            </a:extLst>
          </a:blip>
          <a:stretch>
            <a:fillRect/>
          </a:stretch>
        </p:blipFill>
        <p:spPr>
          <a:xfrm>
            <a:off x="8071884" y="2620298"/>
            <a:ext cx="3810000" cy="3238500"/>
          </a:xfrm>
          <a:prstGeom prst="rect">
            <a:avLst/>
          </a:prstGeom>
        </p:spPr>
      </p:pic>
      <p:pic>
        <p:nvPicPr>
          <p:cNvPr id="5" name="tmp15AB">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60490" end="68531.2708"/>
                </p14:media>
              </p:ext>
              <p:ext uri="{42D2F446-02D8-4167-A562-619A0277C38B}">
                <p15:isNarration xmlns:p15="http://schemas.microsoft.com/office/powerpoint/2012/main" val="1"/>
              </p:ext>
            </p:extLst>
          </p:nvPr>
        </p:nvPicPr>
        <p:blipFill>
          <a:blip r:embed="rId9"/>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67014814"/>
      </p:ext>
    </p:extLst>
  </p:cSld>
  <p:clrMapOvr>
    <a:masterClrMapping/>
  </p:clrMapOvr>
  <mc:AlternateContent xmlns:mc="http://schemas.openxmlformats.org/markup-compatibility/2006" xmlns:p14="http://schemas.microsoft.com/office/powerpoint/2010/main">
    <mc:Choice Requires="p14">
      <p:transition spd="slow" p14:dur="2000" advTm="61142"/>
    </mc:Choice>
    <mc:Fallback xmlns="">
      <p:transition spd="slow" advTm="61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5"/>
                </p:tgtEl>
              </p:cMediaNode>
            </p:vide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Digging a little deeper</a:t>
            </a:r>
          </a:p>
        </p:txBody>
      </p:sp>
      <p:sp>
        <p:nvSpPr>
          <p:cNvPr id="3" name="Content Placeholder 2"/>
          <p:cNvSpPr>
            <a:spLocks noGrp="1"/>
          </p:cNvSpPr>
          <p:nvPr>
            <p:ph idx="1"/>
          </p:nvPr>
        </p:nvSpPr>
        <p:spPr>
          <a:xfrm>
            <a:off x="425308" y="2062798"/>
            <a:ext cx="10554574" cy="2615527"/>
          </a:xfrm>
        </p:spPr>
        <p:txBody>
          <a:bodyPr>
            <a:normAutofit/>
          </a:bodyPr>
          <a:lstStyle/>
          <a:p>
            <a:r>
              <a:rPr lang="en-US" sz="3200" dirty="0"/>
              <a:t>What do you need to know about your topic?</a:t>
            </a:r>
          </a:p>
          <a:p>
            <a:r>
              <a:rPr lang="en-US" sz="3200" dirty="0"/>
              <a:t>Brainstorming</a:t>
            </a:r>
          </a:p>
          <a:p>
            <a:r>
              <a:rPr lang="en-US" sz="3200" dirty="0"/>
              <a:t>Setting up a research question, hypothesis, theme.</a:t>
            </a:r>
          </a:p>
        </p:txBody>
      </p:sp>
      <p:pic>
        <p:nvPicPr>
          <p:cNvPr id="5" name="Picture 4" descr="http://2.bp.blogspot.com/-5eIGaY5FKn4/UE3jgpL8yzI/AAAAAAAAARQ ..."/>
          <p:cNvPicPr>
            <a:picLocks noChangeAspect="1"/>
          </p:cNvPicPr>
          <p:nvPr/>
        </p:nvPicPr>
        <p:blipFill>
          <a:blip r:embed="rId7">
            <a:extLst>
              <a:ext uri="{BEBA8EAE-BF5A-486C-A8C5-ECC9F3942E4B}">
                <a14:imgProps xmlns:a14="http://schemas.microsoft.com/office/drawing/2010/main">
                  <a14:imgLayer r:embed="rId8">
                    <a14:imgEffect>
                      <a14:artisticGlowEdges/>
                    </a14:imgEffect>
                  </a14:imgLayer>
                </a14:imgProps>
              </a:ext>
            </a:extLst>
          </a:blip>
          <a:stretch>
            <a:fillRect/>
          </a:stretch>
        </p:blipFill>
        <p:spPr>
          <a:xfrm>
            <a:off x="4454377" y="4424443"/>
            <a:ext cx="2496436" cy="2242170"/>
          </a:xfrm>
          <a:prstGeom prst="rect">
            <a:avLst/>
          </a:prstGeom>
        </p:spPr>
      </p:pic>
      <p:pic>
        <p:nvPicPr>
          <p:cNvPr id="4" name="tmp15AB">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121632" end="7206.2708"/>
                </p14:media>
              </p:ext>
              <p:ext uri="{42D2F446-02D8-4167-A562-619A0277C38B}">
                <p15:isNarration xmlns:p15="http://schemas.microsoft.com/office/powerpoint/2012/main" val="1"/>
              </p:ext>
            </p:extLst>
          </p:nvPr>
        </p:nvPicPr>
        <p:blipFill>
          <a:blip r:embed="rId9"/>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1879628747"/>
      </p:ext>
    </p:extLst>
  </p:cSld>
  <p:clrMapOvr>
    <a:masterClrMapping/>
  </p:clrMapOvr>
  <mc:AlternateContent xmlns:mc="http://schemas.openxmlformats.org/markup-compatibility/2006" xmlns:p14="http://schemas.microsoft.com/office/powerpoint/2010/main">
    <mc:Choice Requires="p14">
      <p:transition spd="slow" p14:dur="2000" advTm="61325"/>
    </mc:Choice>
    <mc:Fallback xmlns="">
      <p:transition spd="slow" advTm="61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4"/>
                </p:tgtEl>
              </p:cMediaNode>
            </p:video>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 of this presentation.</a:t>
            </a:r>
          </a:p>
        </p:txBody>
      </p:sp>
      <p:sp>
        <p:nvSpPr>
          <p:cNvPr id="3" name="TextBox 2"/>
          <p:cNvSpPr txBox="1"/>
          <p:nvPr/>
        </p:nvSpPr>
        <p:spPr>
          <a:xfrm>
            <a:off x="212651" y="4915361"/>
            <a:ext cx="9877646" cy="2462213"/>
          </a:xfrm>
          <a:prstGeom prst="rect">
            <a:avLst/>
          </a:prstGeom>
          <a:noFill/>
        </p:spPr>
        <p:txBody>
          <a:bodyPr wrap="square" rtlCol="0">
            <a:spAutoFit/>
          </a:bodyPr>
          <a:lstStyle/>
          <a:p>
            <a:r>
              <a:rPr lang="en-US" sz="1400" dirty="0"/>
              <a:t>IMAGE SOURCES:</a:t>
            </a:r>
          </a:p>
          <a:p>
            <a:endParaRPr lang="en-US" sz="1400" dirty="0"/>
          </a:p>
          <a:p>
            <a:r>
              <a:rPr lang="en-US" sz="1400" dirty="0"/>
              <a:t>All images used were tagged with Creative Commons licenses and came from the following websites:</a:t>
            </a:r>
          </a:p>
          <a:p>
            <a:endParaRPr lang="en-US" sz="1400" dirty="0"/>
          </a:p>
          <a:p>
            <a:pPr marL="285750" indent="-285750">
              <a:buFont typeface="Arial" panose="020B0604020202020204" pitchFamily="34" charset="0"/>
              <a:buChar char="•"/>
            </a:pPr>
            <a:r>
              <a:rPr lang="en-US" sz="1400" dirty="0">
                <a:hlinkClick r:id="rId6"/>
              </a:rPr>
              <a:t>http://www.3spoken.co.uk</a:t>
            </a:r>
            <a:r>
              <a:rPr lang="en-US" sz="1400" dirty="0"/>
              <a:t> </a:t>
            </a:r>
          </a:p>
          <a:p>
            <a:pPr marL="285750" indent="-285750">
              <a:buFont typeface="Arial" panose="020B0604020202020204" pitchFamily="34" charset="0"/>
              <a:buChar char="•"/>
            </a:pPr>
            <a:r>
              <a:rPr lang="en-US" sz="1400" dirty="0">
                <a:hlinkClick r:id="rId7"/>
              </a:rPr>
              <a:t>http://earlyforeignllearning.wikispaces.com</a:t>
            </a:r>
            <a:r>
              <a:rPr lang="en-US" sz="1400" dirty="0"/>
              <a:t> </a:t>
            </a:r>
          </a:p>
          <a:p>
            <a:pPr marL="285750" indent="-285750">
              <a:buFont typeface="Arial" panose="020B0604020202020204" pitchFamily="34" charset="0"/>
              <a:buChar char="•"/>
            </a:pPr>
            <a:r>
              <a:rPr lang="en-US" sz="1400" dirty="0">
                <a:hlinkClick r:id="rId8"/>
              </a:rPr>
              <a:t>http://mentesliberadas.com.ar</a:t>
            </a:r>
            <a:r>
              <a:rPr lang="en-US" sz="1400" dirty="0"/>
              <a:t> </a:t>
            </a:r>
          </a:p>
          <a:p>
            <a:pPr marL="285750" indent="-285750">
              <a:buFont typeface="Arial" panose="020B0604020202020204" pitchFamily="34" charset="0"/>
              <a:buChar char="•"/>
            </a:pPr>
            <a:r>
              <a:rPr lang="en-US" sz="1400" dirty="0">
                <a:hlinkClick r:id="rId9"/>
              </a:rPr>
              <a:t>http://msjones6-ela.wikispaces.com</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p:txBody>
      </p:sp>
      <p:pic>
        <p:nvPicPr>
          <p:cNvPr id="4" name="tmp15AB">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st="182957" end="70.27079999999999"/>
                </p14:media>
              </p:ext>
              <p:ext uri="{42D2F446-02D8-4167-A562-619A0277C38B}">
                <p15:isNarration xmlns:p15="http://schemas.microsoft.com/office/powerpoint/2012/main" val="1"/>
              </p:ext>
            </p:extLst>
          </p:nvPr>
        </p:nvPicPr>
        <p:blipFill>
          <a:blip r:embed="rId10"/>
          <a:stretch>
            <a:fillRect/>
          </a:stretch>
        </p:blipFill>
        <p:spPr>
          <a:xfrm>
            <a:off x="11861800" y="101600"/>
            <a:ext cx="228600" cy="228600"/>
          </a:xfrm>
          <a:prstGeom prst="rect">
            <a:avLst/>
          </a:prstGeom>
        </p:spPr>
      </p:pic>
    </p:spTree>
    <p:extLst>
      <p:ext uri="{BB962C8B-B14F-4D97-AF65-F5344CB8AC3E}">
        <p14:creationId xmlns:p14="http://schemas.microsoft.com/office/powerpoint/2010/main" val="2428567938"/>
      </p:ext>
    </p:extLst>
  </p:cSld>
  <p:clrMapOvr>
    <a:masterClrMapping/>
  </p:clrMapOvr>
  <mc:AlternateContent xmlns:mc="http://schemas.openxmlformats.org/markup-compatibility/2006" xmlns:p14="http://schemas.microsoft.com/office/powerpoint/2010/main">
    <mc:Choice Requires="p14">
      <p:transition spd="slow" p14:dur="2000" advTm="7136"/>
    </mc:Choice>
    <mc:Fallback xmlns="">
      <p:transition spd="slow" advTm="71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53|8.655001|2.146|2.979|2.589001|1.866999|2.037001|4.105999|1.696001"/>
</p:tagLst>
</file>

<file path=ppt/tags/tag10.xml><?xml version="1.0" encoding="utf-8"?>
<p:tagLst xmlns:a="http://schemas.openxmlformats.org/drawingml/2006/main" xmlns:r="http://schemas.openxmlformats.org/officeDocument/2006/relationships" xmlns:p="http://schemas.openxmlformats.org/presentationml/2006/main">
  <p:tag name="ATHENA.MIXSHAPE" val="|streamable=true|audioOnly=true|recordStart=121632|recordEnd=182957|recordLength=190163|start=121632|end=182957|audioFormat={00001610-0000-0010-8000-00AA00389B71}|audioRate=48000|muted=false|volume=0.8|fadeIn=0|fadeOut=0|videoFormat={34363248-0000-0010-8000-00AA00389B71}|videoRate=15|videoWidth=256|videoHeight=256"/>
</p:tagLst>
</file>

<file path=ppt/tags/tag11.xml><?xml version="1.0" encoding="utf-8"?>
<p:tagLst xmlns:a="http://schemas.openxmlformats.org/drawingml/2006/main" xmlns:r="http://schemas.openxmlformats.org/officeDocument/2006/relationships" xmlns:p="http://schemas.openxmlformats.org/presentationml/2006/main">
  <p:tag name="ATHENA.MIXSHAPE" val="|streamable=true|audioOnly=true|recordStart=182957|recordEnd=190093|recordLength=190163|start=182957|end=190093|audioFormat={00001610-0000-0010-8000-00AA00389B71}|audioRate=48000|muted=false|volume=0.8|fadeIn=0|fadeOut=0|videoFormat={34363248-0000-0010-8000-00AA00389B71}|videoRate=15|videoWidth=256|videoHeight=256"/>
</p:tagLst>
</file>

<file path=ppt/tags/tag2.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32852|recordLength=32895|start=0|end=32852|audioFormat={00001610-0000-0010-8000-00AA00389B71}|audioRate=48000|muted=false|volume=0.8|fadeIn=0|fadeOut=0|videoFormat={34363248-0000-0010-8000-00AA00389B71}|videoRate=15|videoWidth=256|videoHeight=256"/>
</p:tagLst>
</file>

<file path=ppt/tags/tag3.xml><?xml version="1.0" encoding="utf-8"?>
<p:tagLst xmlns:a="http://schemas.openxmlformats.org/drawingml/2006/main" xmlns:r="http://schemas.openxmlformats.org/officeDocument/2006/relationships" xmlns:p="http://schemas.openxmlformats.org/presentationml/2006/main">
  <p:tag name="TIMING" val="|1.647|19.193|4.983999"/>
</p:tagLst>
</file>

<file path=ppt/tags/tag4.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31116|recordLength=55188|start=0|end=31116|audioFormat={00001610-0000-0010-8000-00AA00389B71}|audioRate=48000|muted=false|volume=0.8|fadeIn=0|fadeOut=0|videoFormat={34363248-0000-0010-8000-00AA00389B71}|videoRate=15|videoWidth=256|videoHeight=256"/>
</p:tagLst>
</file>

<file path=ppt/tags/tag5.xml><?xml version="1.0" encoding="utf-8"?>
<p:tagLst xmlns:a="http://schemas.openxmlformats.org/drawingml/2006/main" xmlns:r="http://schemas.openxmlformats.org/officeDocument/2006/relationships" xmlns:p="http://schemas.openxmlformats.org/presentationml/2006/main">
  <p:tag name="TIMING" val="|8.873|32.046|6.290001"/>
</p:tagLst>
</file>

<file path=ppt/tags/tag6.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60490|recordLength=190163|start=0|end=60490|audioFormat={00001610-0000-0010-8000-00AA00389B71}|audioRate=48000|muted=false|volume=0.8|fadeIn=0|fadeOut=0|videoFormat={34363248-0000-0010-8000-00AA00389B71}|videoRate=15|videoWidth=256|videoHeight=256"/>
</p:tagLst>
</file>

<file path=ppt/tags/tag7.xml><?xml version="1.0" encoding="utf-8"?>
<p:tagLst xmlns:a="http://schemas.openxmlformats.org/drawingml/2006/main" xmlns:r="http://schemas.openxmlformats.org/officeDocument/2006/relationships" xmlns:p="http://schemas.openxmlformats.org/presentationml/2006/main">
  <p:tag name="TIMING" val="|15.518|13.562|8.044001"/>
</p:tagLst>
</file>

<file path=ppt/tags/tag8.xml><?xml version="1.0" encoding="utf-8"?>
<p:tagLst xmlns:a="http://schemas.openxmlformats.org/drawingml/2006/main" xmlns:r="http://schemas.openxmlformats.org/officeDocument/2006/relationships" xmlns:p="http://schemas.openxmlformats.org/presentationml/2006/main">
  <p:tag name="ATHENA.MIXSHAPE" val="|streamable=true|audioOnly=true|recordStart=60490|recordEnd=121632|recordLength=190163|start=60490|end=121632|audioFormat={00001610-0000-0010-8000-00AA00389B71}|audioRate=48000|muted=false|volume=0.8|fadeIn=0|fadeOut=0|videoFormat={34363248-0000-0010-8000-00AA00389B71}|videoRate=15|videoWidth=256|videoHeight=256"/>
</p:tagLst>
</file>

<file path=ppt/tags/tag9.xml><?xml version="1.0" encoding="utf-8"?>
<p:tagLst xmlns:a="http://schemas.openxmlformats.org/drawingml/2006/main" xmlns:r="http://schemas.openxmlformats.org/officeDocument/2006/relationships" xmlns:p="http://schemas.openxmlformats.org/presentationml/2006/main">
  <p:tag name="TIMING" val="|9.554|9.877999|28.9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945</TotalTime>
  <Words>785</Words>
  <Application>Microsoft Office PowerPoint</Application>
  <PresentationFormat>Widescreen</PresentationFormat>
  <Paragraphs>46</Paragraphs>
  <Slides>6</Slides>
  <Notes>6</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Century Gothic</vt:lpstr>
      <vt:lpstr>Source Sans Pro</vt:lpstr>
      <vt:lpstr>Wingdings 2</vt:lpstr>
      <vt:lpstr>Quotable</vt:lpstr>
      <vt:lpstr>The Big6</vt:lpstr>
      <vt:lpstr>What is “task definition”?</vt:lpstr>
      <vt:lpstr>“What is the task?”</vt:lpstr>
      <vt:lpstr>“What is required to successfully complete the task?”</vt:lpstr>
      <vt:lpstr>Digging a little deeper</vt:lpstr>
      <vt:lpstr>End of this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Definition</dc:title>
  <dc:creator>Walter Butler</dc:creator>
  <cp:lastModifiedBy>Library User</cp:lastModifiedBy>
  <cp:revision>15</cp:revision>
  <dcterms:created xsi:type="dcterms:W3CDTF">2016-05-18T17:48:56Z</dcterms:created>
  <dcterms:modified xsi:type="dcterms:W3CDTF">2017-03-22T15:56:18Z</dcterms:modified>
</cp:coreProperties>
</file>