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80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5" r:id="rId27"/>
    <p:sldId id="284" r:id="rId28"/>
    <p:sldId id="282" r:id="rId29"/>
    <p:sldId id="283" r:id="rId30"/>
    <p:sldId id="281" r:id="rId31"/>
    <p:sldId id="286" r:id="rId32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5861" autoAdjust="0"/>
  </p:normalViewPr>
  <p:slideViewPr>
    <p:cSldViewPr snapToGrid="0">
      <p:cViewPr varScale="1">
        <p:scale>
          <a:sx n="74" d="100"/>
          <a:sy n="74" d="100"/>
        </p:scale>
        <p:origin x="84" y="474"/>
      </p:cViewPr>
      <p:guideLst/>
    </p:cSldViewPr>
  </p:slideViewPr>
  <p:outlineViewPr>
    <p:cViewPr>
      <p:scale>
        <a:sx n="33" d="100"/>
        <a:sy n="33" d="100"/>
      </p:scale>
      <p:origin x="0" y="-48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80"/>
    </p:cViewPr>
  </p:sorterViewPr>
  <p:notesViewPr>
    <p:cSldViewPr snapToGrid="0">
      <p:cViewPr varScale="1">
        <p:scale>
          <a:sx n="76" d="100"/>
          <a:sy n="76" d="100"/>
        </p:scale>
        <p:origin x="217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3AC16-3BE1-41E1-9E2D-9760C42FC5A3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1B81A-DCB7-42D4-B00D-A2099E0D5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0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C5108-D30A-4E12-A2B1-A8D71C8616DA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23FFE-8337-4C49-8371-AFBEF0AF1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2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23FFE-8337-4C49-8371-AFBEF0AF1F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0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CD3C-1111-4DEB-BF43-06BC5B3F1712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705C-89B6-481E-853C-A3E1DE68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6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CD3C-1111-4DEB-BF43-06BC5B3F1712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705C-89B6-481E-853C-A3E1DE68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3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CD3C-1111-4DEB-BF43-06BC5B3F1712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705C-89B6-481E-853C-A3E1DE68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2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CD3C-1111-4DEB-BF43-06BC5B3F1712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705C-89B6-481E-853C-A3E1DE68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CD3C-1111-4DEB-BF43-06BC5B3F1712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705C-89B6-481E-853C-A3E1DE68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8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CD3C-1111-4DEB-BF43-06BC5B3F1712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705C-89B6-481E-853C-A3E1DE68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0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CD3C-1111-4DEB-BF43-06BC5B3F1712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705C-89B6-481E-853C-A3E1DE68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0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CD3C-1111-4DEB-BF43-06BC5B3F1712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705C-89B6-481E-853C-A3E1DE68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3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CD3C-1111-4DEB-BF43-06BC5B3F1712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705C-89B6-481E-853C-A3E1DE68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7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CD3C-1111-4DEB-BF43-06BC5B3F1712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705C-89B6-481E-853C-A3E1DE68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9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CD3C-1111-4DEB-BF43-06BC5B3F1712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705C-89B6-481E-853C-A3E1DE68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1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CD3C-1111-4DEB-BF43-06BC5B3F1712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7705C-89B6-481E-853C-A3E1DE68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7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250" y="-300037"/>
            <a:ext cx="11493500" cy="2387600"/>
          </a:xfrm>
        </p:spPr>
        <p:txBody>
          <a:bodyPr/>
          <a:lstStyle/>
          <a:p>
            <a:pPr algn="l"/>
            <a:r>
              <a:rPr lang="en-US" b="1" dirty="0" smtClean="0">
                <a:latin typeface="Comic Sans MS" panose="030F0702030302020204" pitchFamily="66" charset="0"/>
              </a:rPr>
              <a:t>Adel is looking for an apartment.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1958975"/>
            <a:ext cx="4497387" cy="4119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84" y="3494962"/>
            <a:ext cx="3675116" cy="27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They sign a one year lease.</a:t>
            </a:r>
            <a:br>
              <a:rPr lang="en-US" b="1" dirty="0" smtClean="0">
                <a:latin typeface="Comic Sans MS" panose="030F0702030302020204" pitchFamily="66" charset="0"/>
              </a:rPr>
            </a:br>
            <a:r>
              <a:rPr lang="en-US" b="1" dirty="0" smtClean="0">
                <a:latin typeface="Comic Sans MS" panose="030F0702030302020204" pitchFamily="66" charset="0"/>
              </a:rPr>
              <a:t>They pay a $500 deposit.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01" y="2161552"/>
            <a:ext cx="3433368" cy="34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8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They move in. They are happy.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259" y="2984819"/>
            <a:ext cx="4051000" cy="38259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7315" flipH="1">
            <a:off x="-800100" y="3634600"/>
            <a:ext cx="4101268" cy="303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r="8452" b="9633"/>
          <a:stretch/>
        </p:blipFill>
        <p:spPr>
          <a:xfrm>
            <a:off x="3073064" y="1784386"/>
            <a:ext cx="4267045" cy="404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51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30194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latin typeface="Comic Sans MS" panose="030F0702030302020204" pitchFamily="66" charset="0"/>
              </a:rPr>
              <a:t>Adel is looking for an apartment.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He wants a 2 bedroom apartment 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for his family.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Adel looks on the computer. 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He finds a 2 bedroom, 2 bathroom for $825. 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He calls and asks: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“Is the apartment near a school?”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“Is there a Washer and Dryer 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 in the basement?”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b="1" dirty="0">
                <a:latin typeface="Comic Sans MS" panose="030F0702030302020204" pitchFamily="66" charset="0"/>
              </a:rPr>
              <a:t>“Is it on a </a:t>
            </a:r>
            <a:r>
              <a:rPr lang="en-US" sz="2200" b="1" dirty="0" smtClean="0">
                <a:latin typeface="Comic Sans MS" panose="030F0702030302020204" pitchFamily="66" charset="0"/>
              </a:rPr>
              <a:t>bus line</a:t>
            </a:r>
            <a:r>
              <a:rPr lang="en-US" sz="2200" b="1" dirty="0">
                <a:latin typeface="Comic Sans MS" panose="030F0702030302020204" pitchFamily="66" charset="0"/>
              </a:rPr>
              <a:t>?”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“When can we see the apartment?”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They see the apartment </a:t>
            </a:r>
            <a:r>
              <a:rPr lang="en-US" sz="2200" b="1" dirty="0" smtClean="0">
                <a:latin typeface="Comic Sans MS" panose="030F0702030302020204" pitchFamily="66" charset="0"/>
              </a:rPr>
              <a:t>it’s </a:t>
            </a:r>
            <a:r>
              <a:rPr lang="en-US" sz="2200" b="1" dirty="0">
                <a:latin typeface="Comic Sans MS" panose="030F0702030302020204" pitchFamily="66" charset="0"/>
              </a:rPr>
              <a:t>beautiful.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It is near the bus stop, schools and supermarkets.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It has a Refrigerator, stove and a dishwasher.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Adel says “Lets look at another one. Maybe we can find a cheaper apartment.”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They drive around the neighborhood and look for signs.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They find a small 3 bedroom house for $875.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This is prefect because our children are getting older and they need their own rooms.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They sign a one year lease.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They pay a $500 deposit.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They move in. They are happy.</a:t>
            </a:r>
            <a:r>
              <a:rPr lang="en-US" sz="2400" b="1" dirty="0">
                <a:latin typeface="Comic Sans MS" panose="030F0702030302020204" pitchFamily="66" charset="0"/>
              </a:rPr>
              <a:t/>
            </a:r>
            <a:br>
              <a:rPr lang="en-US" sz="2400" b="1" dirty="0">
                <a:latin typeface="Comic Sans MS" panose="030F0702030302020204" pitchFamily="66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159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29940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Suggested Activities</a:t>
            </a:r>
            <a:r>
              <a:rPr lang="en-US" b="1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Write the word twice</a:t>
            </a:r>
            <a:br>
              <a:rPr lang="en-US" sz="3600" dirty="0" smtClean="0"/>
            </a:br>
            <a:r>
              <a:rPr lang="en-US" sz="3600" dirty="0" smtClean="0"/>
              <a:t>Alphabetize</a:t>
            </a:r>
            <a:br>
              <a:rPr lang="en-US" sz="3600" dirty="0" smtClean="0"/>
            </a:br>
            <a:r>
              <a:rPr lang="en-US" sz="3600" dirty="0" smtClean="0"/>
              <a:t>Missing letter</a:t>
            </a:r>
            <a:br>
              <a:rPr lang="en-US" sz="3600" dirty="0" smtClean="0"/>
            </a:br>
            <a:r>
              <a:rPr lang="en-US" sz="3600" dirty="0" smtClean="0"/>
              <a:t>Scrambled word order</a:t>
            </a:r>
            <a:br>
              <a:rPr lang="en-US" sz="3600" dirty="0" smtClean="0"/>
            </a:br>
            <a:r>
              <a:rPr lang="en-US" sz="3600" dirty="0" smtClean="0"/>
              <a:t>WH questions</a:t>
            </a:r>
            <a:br>
              <a:rPr lang="en-US" sz="3600" dirty="0" smtClean="0"/>
            </a:br>
            <a:r>
              <a:rPr lang="en-US" sz="3600" dirty="0" smtClean="0"/>
              <a:t>True false and multi level dictation of TF</a:t>
            </a:r>
            <a:br>
              <a:rPr lang="en-US" sz="3600" dirty="0" smtClean="0"/>
            </a:br>
            <a:r>
              <a:rPr lang="en-US" sz="3600" dirty="0" smtClean="0"/>
              <a:t>Text only page</a:t>
            </a:r>
            <a:br>
              <a:rPr lang="en-US" sz="3600" dirty="0" smtClean="0"/>
            </a:br>
            <a:r>
              <a:rPr lang="en-US" sz="3600" dirty="0" smtClean="0"/>
              <a:t>Pictures without text.</a:t>
            </a:r>
            <a:br>
              <a:rPr lang="en-US" sz="3600" dirty="0" smtClean="0"/>
            </a:br>
            <a:r>
              <a:rPr lang="en-US" sz="3600" dirty="0" smtClean="0"/>
              <a:t>A dialogue</a:t>
            </a:r>
            <a:br>
              <a:rPr lang="en-US" sz="3600" dirty="0" smtClean="0"/>
            </a:br>
            <a:r>
              <a:rPr lang="en-US" sz="3600" dirty="0" smtClean="0"/>
              <a:t>Dictation of text (multi level)</a:t>
            </a:r>
            <a:br>
              <a:rPr lang="en-US" sz="3600" dirty="0" smtClean="0"/>
            </a:br>
            <a:r>
              <a:rPr lang="en-US" sz="3600" dirty="0" smtClean="0"/>
              <a:t>Concentration cards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31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9940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latin typeface="Comic Sans MS" panose="030F0702030302020204" pitchFamily="66" charset="0"/>
              </a:rPr>
              <a:t>Adel is looking for an </a:t>
            </a:r>
            <a:r>
              <a:rPr lang="en-US" sz="2200" b="1" dirty="0" smtClean="0">
                <a:latin typeface="Comic Sans MS" panose="030F0702030302020204" pitchFamily="66" charset="0"/>
              </a:rPr>
              <a:t>__________.</a:t>
            </a:r>
            <a:r>
              <a:rPr lang="en-US" sz="2200" b="1" dirty="0">
                <a:latin typeface="Comic Sans MS" panose="030F0702030302020204" pitchFamily="66" charset="0"/>
              </a:rPr>
              <a:t/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He wants a 2 bedroom apartment 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for his </a:t>
            </a:r>
            <a:r>
              <a:rPr lang="en-US" sz="2200" b="1" dirty="0" smtClean="0">
                <a:latin typeface="Comic Sans MS" panose="030F0702030302020204" pitchFamily="66" charset="0"/>
              </a:rPr>
              <a:t>_______</a:t>
            </a:r>
            <a:r>
              <a:rPr lang="en-US" sz="2200" b="1" dirty="0" smtClean="0">
                <a:latin typeface="Comic Sans MS" panose="030F0702030302020204" pitchFamily="66" charset="0"/>
              </a:rPr>
              <a:t>.</a:t>
            </a:r>
            <a:r>
              <a:rPr lang="en-US" sz="2200" b="1" dirty="0">
                <a:latin typeface="Comic Sans MS" panose="030F0702030302020204" pitchFamily="66" charset="0"/>
              </a:rPr>
              <a:t/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Adel looks </a:t>
            </a:r>
            <a:r>
              <a:rPr lang="en-US" sz="2200" b="1" dirty="0" smtClean="0">
                <a:latin typeface="Comic Sans MS" panose="030F0702030302020204" pitchFamily="66" charset="0"/>
              </a:rPr>
              <a:t>__ </a:t>
            </a:r>
            <a:r>
              <a:rPr lang="en-US" sz="2200" b="1" dirty="0">
                <a:latin typeface="Comic Sans MS" panose="030F0702030302020204" pitchFamily="66" charset="0"/>
              </a:rPr>
              <a:t>the computer. 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He finds a 2 bedroom, 2 bathroom for $825. 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He calls and asks: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“Is the apartment </a:t>
            </a:r>
            <a:r>
              <a:rPr lang="en-US" sz="2200" b="1" dirty="0" smtClean="0">
                <a:latin typeface="Comic Sans MS" panose="030F0702030302020204" pitchFamily="66" charset="0"/>
              </a:rPr>
              <a:t>_____ </a:t>
            </a:r>
            <a:r>
              <a:rPr lang="en-US" sz="2200" b="1" dirty="0">
                <a:latin typeface="Comic Sans MS" panose="030F0702030302020204" pitchFamily="66" charset="0"/>
              </a:rPr>
              <a:t>a school?”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“Is there a Washer and Dryer 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 in the </a:t>
            </a:r>
            <a:r>
              <a:rPr lang="en-US" sz="2200" b="1" dirty="0" smtClean="0">
                <a:latin typeface="Comic Sans MS" panose="030F0702030302020204" pitchFamily="66" charset="0"/>
              </a:rPr>
              <a:t>___________?”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b="1" dirty="0">
                <a:latin typeface="Comic Sans MS" panose="030F0702030302020204" pitchFamily="66" charset="0"/>
              </a:rPr>
              <a:t>“Is it on a </a:t>
            </a:r>
            <a:r>
              <a:rPr lang="en-US" sz="2200" b="1" dirty="0" smtClean="0">
                <a:latin typeface="Comic Sans MS" panose="030F0702030302020204" pitchFamily="66" charset="0"/>
              </a:rPr>
              <a:t>___ line</a:t>
            </a:r>
            <a:r>
              <a:rPr lang="en-US" sz="2200" b="1" dirty="0">
                <a:latin typeface="Comic Sans MS" panose="030F0702030302020204" pitchFamily="66" charset="0"/>
              </a:rPr>
              <a:t>?”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 smtClean="0">
                <a:latin typeface="Comic Sans MS" panose="030F0702030302020204" pitchFamily="66" charset="0"/>
              </a:rPr>
              <a:t>“____ </a:t>
            </a:r>
            <a:r>
              <a:rPr lang="en-US" sz="2200" b="1" dirty="0">
                <a:latin typeface="Comic Sans MS" panose="030F0702030302020204" pitchFamily="66" charset="0"/>
              </a:rPr>
              <a:t>can we </a:t>
            </a:r>
            <a:r>
              <a:rPr lang="en-US" sz="2200" b="1" dirty="0" smtClean="0">
                <a:latin typeface="Comic Sans MS" panose="030F0702030302020204" pitchFamily="66" charset="0"/>
              </a:rPr>
              <a:t>___ </a:t>
            </a:r>
            <a:r>
              <a:rPr lang="en-US" sz="2200" b="1" dirty="0">
                <a:latin typeface="Comic Sans MS" panose="030F0702030302020204" pitchFamily="66" charset="0"/>
              </a:rPr>
              <a:t>the apartment?”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They see the apartment </a:t>
            </a:r>
            <a:r>
              <a:rPr lang="en-US" sz="2200" b="1" dirty="0" smtClean="0">
                <a:latin typeface="Comic Sans MS" panose="030F0702030302020204" pitchFamily="66" charset="0"/>
              </a:rPr>
              <a:t>it’s </a:t>
            </a:r>
            <a:r>
              <a:rPr lang="en-US" sz="2200" b="1" dirty="0" smtClean="0">
                <a:latin typeface="Comic Sans MS" panose="030F0702030302020204" pitchFamily="66" charset="0"/>
              </a:rPr>
              <a:t>_______.</a:t>
            </a:r>
            <a:r>
              <a:rPr lang="en-US" sz="2200" b="1" dirty="0">
                <a:latin typeface="Comic Sans MS" panose="030F0702030302020204" pitchFamily="66" charset="0"/>
              </a:rPr>
              <a:t/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It is </a:t>
            </a:r>
            <a:r>
              <a:rPr lang="en-US" sz="2200" b="1" dirty="0" smtClean="0">
                <a:latin typeface="Comic Sans MS" panose="030F0702030302020204" pitchFamily="66" charset="0"/>
              </a:rPr>
              <a:t>____the </a:t>
            </a:r>
            <a:r>
              <a:rPr lang="en-US" sz="2200" b="1" dirty="0">
                <a:latin typeface="Comic Sans MS" panose="030F0702030302020204" pitchFamily="66" charset="0"/>
              </a:rPr>
              <a:t>bus stop, </a:t>
            </a:r>
            <a:r>
              <a:rPr lang="en-US" sz="2200" b="1" dirty="0" smtClean="0">
                <a:latin typeface="Comic Sans MS" panose="030F0702030302020204" pitchFamily="66" charset="0"/>
              </a:rPr>
              <a:t>______ </a:t>
            </a:r>
            <a:r>
              <a:rPr lang="en-US" sz="2200" b="1" dirty="0">
                <a:latin typeface="Comic Sans MS" panose="030F0702030302020204" pitchFamily="66" charset="0"/>
              </a:rPr>
              <a:t>and supermarkets.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It has a Refrigerator, </a:t>
            </a:r>
            <a:r>
              <a:rPr lang="en-US" sz="2200" b="1" dirty="0" smtClean="0">
                <a:latin typeface="Comic Sans MS" panose="030F0702030302020204" pitchFamily="66" charset="0"/>
              </a:rPr>
              <a:t>_____ </a:t>
            </a:r>
            <a:r>
              <a:rPr lang="en-US" sz="2200" b="1" dirty="0">
                <a:latin typeface="Comic Sans MS" panose="030F0702030302020204" pitchFamily="66" charset="0"/>
              </a:rPr>
              <a:t>and a dishwasher.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Adel says “Lets look at </a:t>
            </a:r>
            <a:r>
              <a:rPr lang="en-US" sz="2200" b="1" dirty="0" smtClean="0">
                <a:latin typeface="Comic Sans MS" panose="030F0702030302020204" pitchFamily="66" charset="0"/>
              </a:rPr>
              <a:t>_____ </a:t>
            </a:r>
            <a:r>
              <a:rPr lang="en-US" sz="2200" b="1" dirty="0">
                <a:latin typeface="Comic Sans MS" panose="030F0702030302020204" pitchFamily="66" charset="0"/>
              </a:rPr>
              <a:t>one. Maybe we can find a </a:t>
            </a:r>
            <a:r>
              <a:rPr lang="en-US" sz="2200" b="1" dirty="0" smtClean="0">
                <a:latin typeface="Comic Sans MS" panose="030F0702030302020204" pitchFamily="66" charset="0"/>
              </a:rPr>
              <a:t>____ </a:t>
            </a:r>
            <a:r>
              <a:rPr lang="en-US" sz="2200" b="1" dirty="0">
                <a:latin typeface="Comic Sans MS" panose="030F0702030302020204" pitchFamily="66" charset="0"/>
              </a:rPr>
              <a:t>apartment.”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They drive around the </a:t>
            </a:r>
            <a:r>
              <a:rPr lang="en-US" sz="2200" b="1" dirty="0" smtClean="0">
                <a:latin typeface="Comic Sans MS" panose="030F0702030302020204" pitchFamily="66" charset="0"/>
              </a:rPr>
              <a:t>______ </a:t>
            </a:r>
            <a:r>
              <a:rPr lang="en-US" sz="2200" b="1" dirty="0">
                <a:latin typeface="Comic Sans MS" panose="030F0702030302020204" pitchFamily="66" charset="0"/>
              </a:rPr>
              <a:t>and look for </a:t>
            </a:r>
            <a:r>
              <a:rPr lang="en-US" sz="2200" b="1" dirty="0" smtClean="0">
                <a:latin typeface="Comic Sans MS" panose="030F0702030302020204" pitchFamily="66" charset="0"/>
              </a:rPr>
              <a:t>_____.</a:t>
            </a:r>
            <a:r>
              <a:rPr lang="en-US" sz="2200" b="1" dirty="0">
                <a:latin typeface="Comic Sans MS" panose="030F0702030302020204" pitchFamily="66" charset="0"/>
              </a:rPr>
              <a:t/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They find a small 3 bedroom </a:t>
            </a:r>
            <a:r>
              <a:rPr lang="en-US" sz="2200" b="1" dirty="0" smtClean="0">
                <a:latin typeface="Comic Sans MS" panose="030F0702030302020204" pitchFamily="66" charset="0"/>
              </a:rPr>
              <a:t>____ </a:t>
            </a:r>
            <a:r>
              <a:rPr lang="en-US" sz="2200" b="1" dirty="0">
                <a:latin typeface="Comic Sans MS" panose="030F0702030302020204" pitchFamily="66" charset="0"/>
              </a:rPr>
              <a:t>for $875.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This is </a:t>
            </a:r>
            <a:r>
              <a:rPr lang="en-US" sz="2200" b="1" dirty="0" smtClean="0">
                <a:latin typeface="Comic Sans MS" panose="030F0702030302020204" pitchFamily="66" charset="0"/>
              </a:rPr>
              <a:t>_____ </a:t>
            </a:r>
            <a:r>
              <a:rPr lang="en-US" sz="2200" b="1" dirty="0">
                <a:latin typeface="Comic Sans MS" panose="030F0702030302020204" pitchFamily="66" charset="0"/>
              </a:rPr>
              <a:t>because our children are getting older and they need their own rooms.</a:t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They </a:t>
            </a:r>
            <a:r>
              <a:rPr lang="en-US" sz="2200" b="1" dirty="0" smtClean="0">
                <a:latin typeface="Comic Sans MS" panose="030F0702030302020204" pitchFamily="66" charset="0"/>
              </a:rPr>
              <a:t>____ </a:t>
            </a:r>
            <a:r>
              <a:rPr lang="en-US" sz="2200" b="1" dirty="0">
                <a:latin typeface="Comic Sans MS" panose="030F0702030302020204" pitchFamily="66" charset="0"/>
              </a:rPr>
              <a:t>a one year </a:t>
            </a:r>
            <a:r>
              <a:rPr lang="en-US" sz="2200" b="1" dirty="0" smtClean="0">
                <a:latin typeface="Comic Sans MS" panose="030F0702030302020204" pitchFamily="66" charset="0"/>
              </a:rPr>
              <a:t>____.</a:t>
            </a:r>
            <a:r>
              <a:rPr lang="en-US" sz="2200" b="1" dirty="0">
                <a:latin typeface="Comic Sans MS" panose="030F0702030302020204" pitchFamily="66" charset="0"/>
              </a:rPr>
              <a:t/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They pay a $500 </a:t>
            </a:r>
            <a:r>
              <a:rPr lang="en-US" sz="2200" b="1" dirty="0" smtClean="0">
                <a:latin typeface="Comic Sans MS" panose="030F0702030302020204" pitchFamily="66" charset="0"/>
              </a:rPr>
              <a:t>______.</a:t>
            </a:r>
            <a:r>
              <a:rPr lang="en-US" sz="2200" b="1" dirty="0">
                <a:latin typeface="Comic Sans MS" panose="030F0702030302020204" pitchFamily="66" charset="0"/>
              </a:rPr>
              <a:t/>
            </a:r>
            <a:br>
              <a:rPr lang="en-US" sz="2200" b="1" dirty="0">
                <a:latin typeface="Comic Sans MS" panose="030F0702030302020204" pitchFamily="66" charset="0"/>
              </a:rPr>
            </a:br>
            <a:r>
              <a:rPr lang="en-US" sz="2200" b="1" dirty="0">
                <a:latin typeface="Comic Sans MS" panose="030F0702030302020204" pitchFamily="66" charset="0"/>
              </a:rPr>
              <a:t>They </a:t>
            </a:r>
            <a:r>
              <a:rPr lang="en-US" sz="2200" b="1" dirty="0" smtClean="0">
                <a:latin typeface="Comic Sans MS" panose="030F0702030302020204" pitchFamily="66" charset="0"/>
              </a:rPr>
              <a:t>____ </a:t>
            </a:r>
            <a:r>
              <a:rPr lang="en-US" sz="2200" b="1" dirty="0">
                <a:latin typeface="Comic Sans MS" panose="030F0702030302020204" pitchFamily="66" charset="0"/>
              </a:rPr>
              <a:t>in. They are </a:t>
            </a:r>
            <a:r>
              <a:rPr lang="en-US" sz="2200" b="1" dirty="0" smtClean="0">
                <a:latin typeface="Comic Sans MS" panose="030F0702030302020204" pitchFamily="66" charset="0"/>
              </a:rPr>
              <a:t>______.</a:t>
            </a:r>
            <a:r>
              <a:rPr lang="en-US" sz="2400" b="1" dirty="0">
                <a:latin typeface="Comic Sans MS" panose="030F0702030302020204" pitchFamily="66" charset="0"/>
              </a:rPr>
              <a:t/>
            </a:r>
            <a:br>
              <a:rPr lang="en-US" sz="2400" b="1" dirty="0">
                <a:latin typeface="Comic Sans MS" panose="030F0702030302020204" pitchFamily="66" charset="0"/>
              </a:rPr>
            </a:b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 rot="20672719">
            <a:off x="9737309" y="401935"/>
            <a:ext cx="1937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CLOZE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5776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250" y="-300037"/>
            <a:ext cx="11493500" cy="2387600"/>
          </a:xfrm>
        </p:spPr>
        <p:txBody>
          <a:bodyPr/>
          <a:lstStyle/>
          <a:p>
            <a:pPr algn="l"/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1958975"/>
            <a:ext cx="4497387" cy="4119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84" y="3494962"/>
            <a:ext cx="3675116" cy="27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65125"/>
            <a:ext cx="11201400" cy="1325563"/>
          </a:xfrm>
        </p:spPr>
        <p:txBody>
          <a:bodyPr/>
          <a:lstStyle/>
          <a:p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99" y="2317750"/>
            <a:ext cx="6771409" cy="2914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763"/>
            <a:ext cx="349300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13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365125"/>
            <a:ext cx="11963400" cy="1325563"/>
          </a:xfrm>
        </p:spPr>
        <p:txBody>
          <a:bodyPr>
            <a:normAutofit/>
          </a:bodyPr>
          <a:lstStyle/>
          <a:p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0" y="2476499"/>
            <a:ext cx="4965700" cy="3448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222500"/>
            <a:ext cx="3681042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0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1225"/>
            <a:ext cx="126365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5" y="2771775"/>
            <a:ext cx="5429250" cy="3905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08" y="3552825"/>
            <a:ext cx="469099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02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68" y="2266510"/>
            <a:ext cx="6803032" cy="44644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13000"/>
            <a:ext cx="244764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7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65125"/>
            <a:ext cx="11201400" cy="1325563"/>
          </a:xfrm>
        </p:spPr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He wants a 2 bedroom apartment </a:t>
            </a:r>
            <a:br>
              <a:rPr lang="en-US" b="1" dirty="0" smtClean="0">
                <a:latin typeface="Comic Sans MS" panose="030F0702030302020204" pitchFamily="66" charset="0"/>
              </a:rPr>
            </a:br>
            <a:r>
              <a:rPr lang="en-US" b="1" dirty="0" smtClean="0">
                <a:latin typeface="Comic Sans MS" panose="030F0702030302020204" pitchFamily="66" charset="0"/>
              </a:rPr>
              <a:t>for his family.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99" y="2317750"/>
            <a:ext cx="6771409" cy="2914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763"/>
            <a:ext cx="349300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75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6425"/>
            <a:ext cx="12103100" cy="1325563"/>
          </a:xfrm>
        </p:spPr>
        <p:txBody>
          <a:bodyPr>
            <a:normAutofit/>
          </a:bodyPr>
          <a:lstStyle/>
          <a:p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2736175"/>
            <a:ext cx="8953500" cy="39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92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65125"/>
            <a:ext cx="10985500" cy="1325563"/>
          </a:xfrm>
        </p:spPr>
        <p:txBody>
          <a:bodyPr>
            <a:normAutofit/>
          </a:bodyPr>
          <a:lstStyle/>
          <a:p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99" y="2965450"/>
            <a:ext cx="6771409" cy="291465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883400" y="2021744"/>
            <a:ext cx="1943100" cy="943705"/>
          </a:xfrm>
          <a:prstGeom prst="wedgeRoundRectCallout">
            <a:avLst>
              <a:gd name="adj1" fmla="val -71732"/>
              <a:gd name="adj2" fmla="val 967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47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091329"/>
            <a:ext cx="18288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00" y="1778190"/>
            <a:ext cx="2809100" cy="2141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2849160"/>
            <a:ext cx="2804833" cy="32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3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365125"/>
            <a:ext cx="12090400" cy="1325563"/>
          </a:xfrm>
        </p:spPr>
        <p:txBody>
          <a:bodyPr>
            <a:normAutofit/>
          </a:bodyPr>
          <a:lstStyle/>
          <a:p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r="8452" b="9633"/>
          <a:stretch/>
        </p:blipFill>
        <p:spPr>
          <a:xfrm>
            <a:off x="4114800" y="2143252"/>
            <a:ext cx="5308600" cy="50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78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01" y="2161552"/>
            <a:ext cx="3433368" cy="34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25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259" y="2984819"/>
            <a:ext cx="4051000" cy="38259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7315" flipH="1">
            <a:off x="-800100" y="3634600"/>
            <a:ext cx="4101268" cy="303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r="8452" b="9633"/>
          <a:stretch/>
        </p:blipFill>
        <p:spPr>
          <a:xfrm>
            <a:off x="3073064" y="1784386"/>
            <a:ext cx="4267045" cy="404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23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157" y="-1414891"/>
            <a:ext cx="9144000" cy="2387600"/>
          </a:xfrm>
        </p:spPr>
        <p:txBody>
          <a:bodyPr/>
          <a:lstStyle/>
          <a:p>
            <a:r>
              <a:rPr lang="en-US" dirty="0" smtClean="0"/>
              <a:t>WH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4530" y="1295444"/>
            <a:ext cx="9144000" cy="4693464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 smtClean="0"/>
              <a:t>Looking for Housing</a:t>
            </a:r>
          </a:p>
          <a:p>
            <a:pPr algn="l"/>
            <a:r>
              <a:rPr lang="en-US" sz="8000" dirty="0" smtClean="0"/>
              <a:t>1.    WHAT is Adel looking for?____________________________________________</a:t>
            </a:r>
          </a:p>
          <a:p>
            <a:pPr marL="457200" indent="-457200" algn="l">
              <a:buAutoNum type="arabicPeriod" startAt="2"/>
            </a:pPr>
            <a:r>
              <a:rPr lang="en-US" sz="8000" dirty="0" smtClean="0"/>
              <a:t>HOW MANY children are in Adel’s family?_______________________________</a:t>
            </a:r>
          </a:p>
          <a:p>
            <a:pPr marL="457200" indent="-457200" algn="l">
              <a:buAutoNum type="arabicPeriod" startAt="2"/>
            </a:pPr>
            <a:r>
              <a:rPr lang="en-US" sz="8000" dirty="0" smtClean="0"/>
              <a:t>WHERE does Adel see a 2-bedroom house for $825.00?____________________</a:t>
            </a:r>
          </a:p>
          <a:p>
            <a:pPr marL="457200" indent="-457200" algn="l">
              <a:buAutoNum type="arabicPeriod" startAt="2"/>
            </a:pPr>
            <a:r>
              <a:rPr lang="en-US" sz="8000" dirty="0" smtClean="0"/>
              <a:t>WHAT does Adel want in the basement? _________________________________________________________________</a:t>
            </a:r>
          </a:p>
          <a:p>
            <a:pPr marL="457200" indent="-457200" algn="l">
              <a:buAutoNum type="arabicPeriod" startAt="2"/>
            </a:pPr>
            <a:r>
              <a:rPr lang="en-US" sz="8000" dirty="0" smtClean="0"/>
              <a:t>WHAT is a  bus line?	______________________________________________</a:t>
            </a:r>
          </a:p>
          <a:p>
            <a:pPr marL="457200" indent="-457200" algn="l">
              <a:buAutoNum type="arabicPeriod" startAt="2"/>
            </a:pPr>
            <a:r>
              <a:rPr lang="en-US" sz="8000" dirty="0" smtClean="0"/>
              <a:t>WHERE is the refrigerator, stove and dishwasher?  _________________________</a:t>
            </a:r>
          </a:p>
          <a:p>
            <a:pPr marL="457200" indent="-457200" algn="l">
              <a:buAutoNum type="arabicPeriod" startAt="2"/>
            </a:pPr>
            <a:r>
              <a:rPr lang="en-US" sz="8000" dirty="0" smtClean="0"/>
              <a:t>WHO is saying “Maybe we can find a cheaper apartment.” ___________________</a:t>
            </a:r>
          </a:p>
          <a:p>
            <a:pPr marL="457200" indent="-457200" algn="l">
              <a:buAutoNum type="arabicPeriod" startAt="2"/>
            </a:pPr>
            <a:r>
              <a:rPr lang="en-US" sz="8000" dirty="0" smtClean="0"/>
              <a:t>WHERE are the family looking for signs? __________________________________</a:t>
            </a:r>
          </a:p>
          <a:p>
            <a:pPr marL="457200" indent="-457200" algn="l">
              <a:buAutoNum type="arabicPeriod" startAt="2"/>
            </a:pPr>
            <a:r>
              <a:rPr lang="en-US" sz="8000" dirty="0" smtClean="0"/>
              <a:t>HOW MANY  bedrooms are in the house for $875.00? _______________________</a:t>
            </a:r>
          </a:p>
          <a:p>
            <a:pPr marL="457200" indent="-457200" algn="l">
              <a:buAutoNum type="arabicPeriod" startAt="2"/>
            </a:pPr>
            <a:r>
              <a:rPr lang="en-US" sz="8000" dirty="0" smtClean="0"/>
              <a:t>WHAT do they sign to get the house they like? _____________________________</a:t>
            </a:r>
          </a:p>
          <a:p>
            <a:pPr marL="457200" indent="-457200" algn="l">
              <a:buAutoNum type="arabicPeriod" startAt="2"/>
            </a:pPr>
            <a:r>
              <a:rPr lang="en-US" sz="8000" dirty="0" smtClean="0"/>
              <a:t>WHEN the family moves in, are they happy? ______________________________</a:t>
            </a:r>
          </a:p>
          <a:p>
            <a:pPr marL="457200" indent="-457200" algn="l">
              <a:buAutoNum type="arabicPeriod" startAt="6"/>
            </a:pPr>
            <a:endParaRPr lang="en-US" sz="8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679" y="96146"/>
            <a:ext cx="2121758" cy="23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58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118" y="210261"/>
            <a:ext cx="3040287" cy="2173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6" y="-1193800"/>
            <a:ext cx="9144000" cy="2387600"/>
          </a:xfrm>
        </p:spPr>
        <p:txBody>
          <a:bodyPr/>
          <a:lstStyle/>
          <a:p>
            <a:r>
              <a:rPr lang="en-US" dirty="0" smtClean="0"/>
              <a:t>True or False?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8567" y="1400426"/>
            <a:ext cx="9144000" cy="1655762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Adel’s Search for Housing</a:t>
            </a:r>
          </a:p>
          <a:p>
            <a:pPr algn="l"/>
            <a:endParaRPr lang="en-US" dirty="0" smtClean="0"/>
          </a:p>
          <a:p>
            <a:pPr algn="l"/>
            <a:r>
              <a:rPr lang="en-US" sz="8000" dirty="0" smtClean="0"/>
              <a:t>1.  ___ Adel is looking for a new car.</a:t>
            </a:r>
          </a:p>
          <a:p>
            <a:pPr algn="l"/>
            <a:r>
              <a:rPr lang="en-US" sz="8000" dirty="0" smtClean="0"/>
              <a:t>2.  ___ He wants a 2 bedroom apartment.</a:t>
            </a:r>
          </a:p>
          <a:p>
            <a:pPr algn="l"/>
            <a:r>
              <a:rPr lang="en-US" sz="8000" dirty="0" smtClean="0"/>
              <a:t>3.  ___ Adel looks at the community board in the grocery store.</a:t>
            </a:r>
          </a:p>
          <a:p>
            <a:pPr algn="l"/>
            <a:r>
              <a:rPr lang="en-US" sz="8000" dirty="0" smtClean="0"/>
              <a:t>4.  ___ He finds a 3 bedroom, 2 bathroom for $825.</a:t>
            </a:r>
          </a:p>
          <a:p>
            <a:pPr algn="l"/>
            <a:r>
              <a:rPr lang="en-US" sz="8000" dirty="0" smtClean="0"/>
              <a:t>5.  ___ He calls and asks, “Is there a washer and dryer in the yard?”</a:t>
            </a:r>
          </a:p>
          <a:p>
            <a:pPr algn="l"/>
            <a:r>
              <a:rPr lang="en-US" sz="8000" dirty="0" smtClean="0"/>
              <a:t>6.  ___ Adel also asks if he can have a pet.</a:t>
            </a:r>
          </a:p>
          <a:p>
            <a:pPr algn="l"/>
            <a:r>
              <a:rPr lang="en-US" sz="8000" dirty="0" smtClean="0"/>
              <a:t>7.  ___ The apartment is near the bus stop, schools and supermarkets.</a:t>
            </a:r>
          </a:p>
          <a:p>
            <a:pPr algn="l"/>
            <a:r>
              <a:rPr lang="en-US" sz="8000" dirty="0" smtClean="0"/>
              <a:t>8.  ___ Adel wants to keep looking for a cheaper apartment.</a:t>
            </a:r>
          </a:p>
          <a:p>
            <a:pPr algn="l"/>
            <a:r>
              <a:rPr lang="en-US" sz="8000" dirty="0" smtClean="0"/>
              <a:t>9.  ___ The family drives around with neighbors to look for signs.</a:t>
            </a:r>
          </a:p>
          <a:p>
            <a:pPr algn="l"/>
            <a:r>
              <a:rPr lang="en-US" sz="8000" dirty="0" smtClean="0"/>
              <a:t>10.___ They find a small 3 bedroom house for $875.</a:t>
            </a:r>
          </a:p>
          <a:p>
            <a:pPr algn="l"/>
            <a:r>
              <a:rPr lang="en-US" sz="8000" dirty="0" smtClean="0"/>
              <a:t>11.___ They sign a two year lease and pay $500. deposit.</a:t>
            </a:r>
          </a:p>
          <a:p>
            <a:pPr algn="l"/>
            <a:r>
              <a:rPr lang="en-US" sz="8000" dirty="0" smtClean="0"/>
              <a:t>12.___ The family moves in and they are happy!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675270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306" y="3036136"/>
            <a:ext cx="10515600" cy="1325563"/>
          </a:xfrm>
        </p:spPr>
        <p:txBody>
          <a:bodyPr>
            <a:noAutofit/>
          </a:bodyPr>
          <a:lstStyle/>
          <a:p>
            <a:r>
              <a:rPr lang="en-US" sz="1600" dirty="0" smtClean="0"/>
              <a:t>Please copy the words two times.</a:t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400" dirty="0" smtClean="0"/>
              <a:t>1.  Apartment _____________________   ________________________</a:t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2.  family _________________________   ________________________</a:t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3. </a:t>
            </a:r>
            <a:r>
              <a:rPr lang="en-US" sz="1400" dirty="0"/>
              <a:t> </a:t>
            </a:r>
            <a:r>
              <a:rPr lang="en-US" sz="1400" dirty="0" smtClean="0"/>
              <a:t>computer  _____________________    ________________________</a:t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4.  calls and asks   __________________   ________________________</a:t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5.  bus line  _______________________   ________________________</a:t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      when   ________________________   ________________________</a:t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6. </a:t>
            </a:r>
            <a:r>
              <a:rPr lang="en-US" sz="1400" dirty="0"/>
              <a:t> </a:t>
            </a:r>
            <a:r>
              <a:rPr lang="en-US" sz="1400" dirty="0" smtClean="0"/>
              <a:t>see   __________________________   ________________________</a:t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     near  __________________________   ________________________</a:t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7.  cheaper   _______________________  ________________________</a:t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8.  neighborhood   __________________   ________________________</a:t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      signs  __________________________  ________________________</a:t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9.   house  _________________________  ________________________</a:t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10. sign     _________________________  ________________________</a:t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       lease  _________________________  ________________________</a:t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11.  move in  ______________________   ________________________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0963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353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Please arrange the words in alphabetical order.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3053" y="1588168"/>
            <a:ext cx="8104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partment            family           computer        calls           bus line           when            see</a:t>
            </a:r>
          </a:p>
          <a:p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ear          cheaper          neighborhood          house       sign          lease         move 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1285" y="3104147"/>
            <a:ext cx="2983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_________________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_________________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_________________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_________________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_________________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_________________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_________________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36168" y="3104147"/>
            <a:ext cx="4291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en-US" dirty="0" smtClean="0"/>
              <a:t>____________________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dirty="0" smtClean="0"/>
              <a:t>____________________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dirty="0" smtClean="0"/>
              <a:t>____________________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dirty="0" smtClean="0"/>
              <a:t>____________________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dirty="0" smtClean="0"/>
              <a:t>____________________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dirty="0" smtClean="0"/>
              <a:t>____________________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dirty="0" smtClean="0"/>
              <a:t>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862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365125"/>
            <a:ext cx="119634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Adel looks on the computer. </a:t>
            </a:r>
            <a:br>
              <a:rPr lang="en-US" b="1" dirty="0" smtClean="0">
                <a:latin typeface="Comic Sans MS" panose="030F0702030302020204" pitchFamily="66" charset="0"/>
              </a:rPr>
            </a:br>
            <a:r>
              <a:rPr lang="en-US" b="1" dirty="0" smtClean="0">
                <a:latin typeface="Comic Sans MS" panose="030F0702030302020204" pitchFamily="66" charset="0"/>
              </a:rPr>
              <a:t>He finds a 2 bedroom, 2 bathroom for $825.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0" y="2476499"/>
            <a:ext cx="4965700" cy="3448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222500"/>
            <a:ext cx="3681042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28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9287" y="545714"/>
            <a:ext cx="9144000" cy="8876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letter?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57" y="2125363"/>
            <a:ext cx="5033320" cy="3674076"/>
          </a:xfrm>
        </p:spPr>
        <p:txBody>
          <a:bodyPr/>
          <a:lstStyle/>
          <a:p>
            <a:pPr marL="1371600" lvl="2" indent="-457200" algn="l">
              <a:buFont typeface="+mj-lt"/>
              <a:buAutoNum type="arabicPeriod"/>
            </a:pP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___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_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ent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371600" lvl="2" indent="-457200" algn="l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__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mily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371600" lvl="2" indent="-457200" algn="l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c___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uter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371600" lvl="2" indent="-457200" algn="l">
              <a:buFont typeface="+mj-lt"/>
              <a:buAutoNum type="arabicPeriod"/>
            </a:pP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a__s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&amp; __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ks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371600" lvl="2" indent="-457200" algn="l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 ____</a:t>
            </a:r>
          </a:p>
          <a:p>
            <a:pPr marL="1371600" lvl="2" indent="-457200" algn="l">
              <a:buFont typeface="+mj-lt"/>
              <a:buAutoNum type="arabicPeriod"/>
            </a:pP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__n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502877" y="2125363"/>
            <a:ext cx="5033320" cy="3344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0" lvl="2" indent="-514350" algn="l">
              <a:buFont typeface="+mj-lt"/>
              <a:buAutoNum type="arabicPeriod" startAt="7"/>
            </a:pP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_e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428750" lvl="2" indent="-514350" algn="l">
              <a:buFont typeface="+mj-lt"/>
              <a:buAutoNum type="arabicPeriod" startAt="7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____per</a:t>
            </a:r>
          </a:p>
          <a:p>
            <a:pPr marL="1428750" lvl="2" indent="-514350" algn="l">
              <a:buFont typeface="+mj-lt"/>
              <a:buAutoNum type="arabicPeriod" startAt="7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____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bor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___d</a:t>
            </a:r>
          </a:p>
          <a:p>
            <a:pPr marL="1428750" lvl="2" indent="-514350" algn="l">
              <a:buFont typeface="+mj-lt"/>
              <a:buAutoNum type="arabicPeriod" startAt="7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____sit &amp;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l__se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428750" lvl="2" indent="-514350" algn="l">
              <a:buFont typeface="+mj-lt"/>
              <a:buAutoNum type="arabicPeriod" startAt="7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s__ns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&amp; __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gn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63" y="4926292"/>
            <a:ext cx="1437068" cy="14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41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8656" y="342075"/>
            <a:ext cx="9144000" cy="124288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Describe </a:t>
            </a:r>
            <a:r>
              <a:rPr lang="en-US" sz="4000" b="1" dirty="0" smtClean="0"/>
              <a:t>the procedure for renting an apartment step by </a:t>
            </a:r>
            <a:r>
              <a:rPr lang="en-US" sz="4000" b="1" dirty="0" smtClean="0"/>
              <a:t>step</a:t>
            </a: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8302" y="1584960"/>
            <a:ext cx="9765792" cy="4598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7338" indent="-287338">
              <a:buFont typeface="+mj-lt"/>
              <a:buAutoNum type="arabicPeriod"/>
            </a:pPr>
            <a:r>
              <a:rPr lang="en-US" sz="7200" b="1" dirty="0" smtClean="0"/>
              <a:t>Go over the pictures. Introduce the title.  “Adel is Looking for an Apartment”. Have students work in groups to draw out the meaning and establish the story.</a:t>
            </a:r>
            <a:endParaRPr lang="en-US" sz="7200" b="1" dirty="0"/>
          </a:p>
          <a:p>
            <a:pPr marL="287338" indent="-287338">
              <a:buFont typeface="+mj-lt"/>
              <a:buAutoNum type="arabicPeriod"/>
            </a:pPr>
            <a:r>
              <a:rPr lang="en-US" sz="7200" b="1" dirty="0" smtClean="0"/>
              <a:t>Teach the vocabulary.  Establish 12-15 active words. You can write the words on cue cards or on the board. Explain. Vocabulary: apartment, family, computer, calls and asks, bus line, </a:t>
            </a:r>
            <a:r>
              <a:rPr lang="en-US" sz="7200" b="1" dirty="0" err="1" smtClean="0"/>
              <a:t>wh</a:t>
            </a:r>
            <a:r>
              <a:rPr lang="en-US" sz="7200" b="1" dirty="0" smtClean="0"/>
              <a:t>/question words, see, cheaper, neighborhood, deposit/lease, signs/to sign.</a:t>
            </a:r>
            <a:endParaRPr lang="en-US" sz="7200" b="1" dirty="0"/>
          </a:p>
          <a:p>
            <a:pPr marL="287338" indent="-287338">
              <a:buFont typeface="+mj-lt"/>
              <a:buAutoNum type="arabicPeriod"/>
            </a:pPr>
            <a:r>
              <a:rPr lang="en-US" sz="7200" b="1" dirty="0" smtClean="0"/>
              <a:t>Teach connectors/discourse words: because, as a result, so, finally.</a:t>
            </a:r>
          </a:p>
          <a:p>
            <a:pPr marL="287338" indent="-287338">
              <a:buFont typeface="+mj-lt"/>
              <a:buAutoNum type="arabicPeriod"/>
            </a:pPr>
            <a:r>
              <a:rPr lang="en-US" sz="7200" b="1" dirty="0"/>
              <a:t>Have students to connect the pictures and establish sequence. </a:t>
            </a:r>
            <a:endParaRPr lang="en-US" sz="7200" b="1" dirty="0" smtClean="0"/>
          </a:p>
          <a:p>
            <a:pPr marL="514350"/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7200" b="1" dirty="0" smtClean="0"/>
              <a:t>- Adel is looking for a 2 bedroom apartment for his family</a:t>
            </a:r>
            <a:br>
              <a:rPr lang="en-US" sz="7200" b="1" dirty="0" smtClean="0"/>
            </a:br>
            <a:r>
              <a:rPr lang="en-US" sz="7200" b="1" dirty="0" smtClean="0"/>
              <a:t>- he looks on the computer</a:t>
            </a:r>
            <a:br>
              <a:rPr lang="en-US" sz="7200" b="1" dirty="0" smtClean="0"/>
            </a:br>
            <a:r>
              <a:rPr lang="en-US" sz="7200" b="1" dirty="0" smtClean="0"/>
              <a:t>- he calls and asks</a:t>
            </a:r>
            <a:br>
              <a:rPr lang="en-US" sz="7200" b="1" dirty="0" smtClean="0"/>
            </a:br>
            <a:r>
              <a:rPr lang="en-US" sz="7200" b="1" dirty="0" smtClean="0"/>
              <a:t>- make a list of </a:t>
            </a:r>
            <a:r>
              <a:rPr lang="en-US" sz="7200" b="1" dirty="0" err="1" smtClean="0"/>
              <a:t>wh</a:t>
            </a:r>
            <a:r>
              <a:rPr lang="en-US" sz="7200" b="1" dirty="0" smtClean="0"/>
              <a:t>/questions</a:t>
            </a:r>
            <a:br>
              <a:rPr lang="en-US" sz="7200" b="1" dirty="0" smtClean="0"/>
            </a:br>
            <a:r>
              <a:rPr lang="en-US" sz="7200" b="1" dirty="0" smtClean="0"/>
              <a:t>- they go and see, the rent is $825</a:t>
            </a:r>
            <a:br>
              <a:rPr lang="en-US" sz="7200" b="1" dirty="0" smtClean="0"/>
            </a:br>
            <a:r>
              <a:rPr lang="en-US" sz="7200" b="1" dirty="0" smtClean="0"/>
              <a:t>- they decide to look at another one</a:t>
            </a:r>
            <a:br>
              <a:rPr lang="en-US" sz="7200" b="1" dirty="0" smtClean="0"/>
            </a:br>
            <a:r>
              <a:rPr lang="en-US" sz="7200" b="1" dirty="0" smtClean="0"/>
              <a:t>- they drive around and look for signs</a:t>
            </a:r>
            <a:br>
              <a:rPr lang="en-US" sz="7200" b="1" dirty="0" smtClean="0"/>
            </a:br>
            <a:r>
              <a:rPr lang="en-US" sz="7200" b="1" dirty="0" smtClean="0"/>
              <a:t>- they find a 3 bedroom house for $875</a:t>
            </a:r>
            <a:br>
              <a:rPr lang="en-US" sz="7200" b="1" dirty="0" smtClean="0"/>
            </a:br>
            <a:r>
              <a:rPr lang="en-US" sz="7200" b="1" dirty="0" smtClean="0"/>
              <a:t>- they sign a one year lease</a:t>
            </a:r>
            <a:br>
              <a:rPr lang="en-US" sz="7200" b="1" dirty="0" smtClean="0"/>
            </a:br>
            <a:r>
              <a:rPr lang="en-US" sz="7200" b="1" dirty="0" smtClean="0"/>
              <a:t>- they pay $500 deposit</a:t>
            </a:r>
            <a:br>
              <a:rPr lang="en-US" sz="7200" b="1" dirty="0" smtClean="0"/>
            </a:br>
            <a:r>
              <a:rPr lang="en-US" sz="7200" b="1" dirty="0" smtClean="0"/>
              <a:t>- they move in</a:t>
            </a:r>
          </a:p>
          <a:p>
            <a:pPr marL="514350"/>
            <a:endParaRPr lang="en-US" sz="7200" b="1" dirty="0"/>
          </a:p>
          <a:p>
            <a:pPr marL="287338" indent="-287338">
              <a:buFont typeface="+mj-lt"/>
              <a:buAutoNum type="arabicPeriod" startAt="5"/>
            </a:pPr>
            <a:r>
              <a:rPr lang="en-US" sz="7200" b="1" dirty="0" smtClean="0"/>
              <a:t>Listening </a:t>
            </a:r>
            <a:r>
              <a:rPr lang="en-US" sz="7200" b="1" dirty="0"/>
              <a:t>dictation.  </a:t>
            </a:r>
            <a:r>
              <a:rPr lang="en-US" sz="7200" b="1" dirty="0"/>
              <a:t>Teacher reads. Students write missing words in </a:t>
            </a:r>
            <a:r>
              <a:rPr lang="en-US" sz="7200" b="1" dirty="0"/>
              <a:t>blanks.</a:t>
            </a:r>
          </a:p>
          <a:p>
            <a:pPr marL="287338" indent="-287338">
              <a:buFont typeface="+mj-lt"/>
              <a:buAutoNum type="arabicPeriod" startAt="5"/>
            </a:pPr>
            <a:r>
              <a:rPr lang="en-US" sz="7200" b="1" dirty="0"/>
              <a:t>Have </a:t>
            </a:r>
            <a:r>
              <a:rPr lang="en-US" sz="7200" b="1" dirty="0"/>
              <a:t>students write a story describing the steps</a:t>
            </a:r>
            <a:r>
              <a:rPr lang="en-US" sz="7200" b="1" dirty="0" smtClean="0"/>
              <a:t>.</a:t>
            </a:r>
          </a:p>
          <a:p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3482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1225"/>
            <a:ext cx="126365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He calls and asks:</a:t>
            </a:r>
            <a:br>
              <a:rPr lang="en-US" b="1" dirty="0" smtClean="0">
                <a:latin typeface="Comic Sans MS" panose="030F0702030302020204" pitchFamily="66" charset="0"/>
              </a:rPr>
            </a:br>
            <a:r>
              <a:rPr lang="en-US" b="1" dirty="0" smtClean="0">
                <a:latin typeface="Comic Sans MS" panose="030F0702030302020204" pitchFamily="66" charset="0"/>
              </a:rPr>
              <a:t>“Is the apartment near a school?”</a:t>
            </a:r>
            <a:br>
              <a:rPr lang="en-US" b="1" dirty="0" smtClean="0">
                <a:latin typeface="Comic Sans MS" panose="030F0702030302020204" pitchFamily="66" charset="0"/>
              </a:rPr>
            </a:br>
            <a:r>
              <a:rPr lang="en-US" b="1" dirty="0" smtClean="0">
                <a:latin typeface="Comic Sans MS" panose="030F0702030302020204" pitchFamily="66" charset="0"/>
              </a:rPr>
              <a:t>“Is there a Washer and Dryer </a:t>
            </a:r>
            <a:br>
              <a:rPr lang="en-US" b="1" dirty="0" smtClean="0"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in the basement?”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5" y="2771775"/>
            <a:ext cx="5429250" cy="3905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08" y="3552825"/>
            <a:ext cx="469099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9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“Is it on a </a:t>
            </a:r>
            <a:r>
              <a:rPr lang="en-US" b="1" dirty="0" err="1" smtClean="0">
                <a:latin typeface="Comic Sans MS" panose="030F0702030302020204" pitchFamily="66" charset="0"/>
              </a:rPr>
              <a:t>busline</a:t>
            </a:r>
            <a:r>
              <a:rPr lang="en-US" b="1" dirty="0" smtClean="0">
                <a:latin typeface="Comic Sans MS" panose="030F0702030302020204" pitchFamily="66" charset="0"/>
              </a:rPr>
              <a:t>?”</a:t>
            </a:r>
            <a:br>
              <a:rPr lang="en-US" b="1" dirty="0" smtClean="0">
                <a:latin typeface="Comic Sans MS" panose="030F0702030302020204" pitchFamily="66" charset="0"/>
              </a:rPr>
            </a:br>
            <a:r>
              <a:rPr lang="en-US" b="1" dirty="0" smtClean="0">
                <a:latin typeface="Comic Sans MS" panose="030F0702030302020204" pitchFamily="66" charset="0"/>
              </a:rPr>
              <a:t>“When can we see the apartment?”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68" y="2266510"/>
            <a:ext cx="6803032" cy="44644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13000"/>
            <a:ext cx="244764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23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6425"/>
            <a:ext cx="121031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They see the apartment. It’s beautiful.</a:t>
            </a:r>
            <a:br>
              <a:rPr lang="en-US" b="1" dirty="0" smtClean="0">
                <a:latin typeface="Comic Sans MS" panose="030F0702030302020204" pitchFamily="66" charset="0"/>
              </a:rPr>
            </a:br>
            <a:r>
              <a:rPr lang="en-US" b="1" dirty="0" smtClean="0">
                <a:latin typeface="Comic Sans MS" panose="030F0702030302020204" pitchFamily="66" charset="0"/>
              </a:rPr>
              <a:t>It is near the bus stop, schools and supermarkets.</a:t>
            </a:r>
            <a:br>
              <a:rPr lang="en-US" b="1" dirty="0" smtClean="0">
                <a:latin typeface="Comic Sans MS" panose="030F0702030302020204" pitchFamily="66" charset="0"/>
              </a:rPr>
            </a:br>
            <a:r>
              <a:rPr lang="en-US" b="1" dirty="0" smtClean="0">
                <a:latin typeface="Comic Sans MS" panose="030F0702030302020204" pitchFamily="66" charset="0"/>
              </a:rPr>
              <a:t>It has a Refrigerator, stove and a dishwasher.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2736175"/>
            <a:ext cx="8953500" cy="39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92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65125"/>
            <a:ext cx="109855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Adel says “Lets look at another one. Maybe we can find a cheaper apartment.”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99" y="2965450"/>
            <a:ext cx="6771409" cy="291465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883400" y="2021744"/>
            <a:ext cx="1943100" cy="943705"/>
          </a:xfrm>
          <a:prstGeom prst="wedgeRoundRectCallout">
            <a:avLst>
              <a:gd name="adj1" fmla="val -71732"/>
              <a:gd name="adj2" fmla="val 967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16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They drive around the neighborhood and look for signs.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091329"/>
            <a:ext cx="18288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00" y="1778190"/>
            <a:ext cx="2809100" cy="2141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2849160"/>
            <a:ext cx="2804833" cy="32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89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365125"/>
            <a:ext cx="120904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They find a small 3 bedroom house for $875.</a:t>
            </a:r>
            <a:br>
              <a:rPr lang="en-US" b="1" dirty="0" smtClean="0">
                <a:latin typeface="Comic Sans MS" panose="030F0702030302020204" pitchFamily="66" charset="0"/>
              </a:rPr>
            </a:br>
            <a:r>
              <a:rPr lang="en-US" b="1" dirty="0" smtClean="0">
                <a:latin typeface="Comic Sans MS" panose="030F0702030302020204" pitchFamily="66" charset="0"/>
              </a:rPr>
              <a:t>This is prefect because our children are getting older and they need their own rooms.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r="8452" b="9633"/>
          <a:stretch/>
        </p:blipFill>
        <p:spPr>
          <a:xfrm>
            <a:off x="4114800" y="2143252"/>
            <a:ext cx="5308600" cy="50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6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539</Words>
  <Application>Microsoft Office PowerPoint</Application>
  <PresentationFormat>Widescreen</PresentationFormat>
  <Paragraphs>85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Office Theme</vt:lpstr>
      <vt:lpstr>Adel is looking for an apartment.</vt:lpstr>
      <vt:lpstr>He wants a 2 bedroom apartment  for his family.</vt:lpstr>
      <vt:lpstr>Adel looks on the computer.  He finds a 2 bedroom, 2 bathroom for $825. </vt:lpstr>
      <vt:lpstr>He calls and asks: “Is the apartment near a school?” “Is there a Washer and Dryer   in the basement?” </vt:lpstr>
      <vt:lpstr>“Is it on a busline?” “When can we see the apartment?”</vt:lpstr>
      <vt:lpstr>They see the apartment. It’s beautiful. It is near the bus stop, schools and supermarkets. It has a Refrigerator, stove and a dishwasher.</vt:lpstr>
      <vt:lpstr>Adel says “Lets look at another one. Maybe we can find a cheaper apartment.”</vt:lpstr>
      <vt:lpstr>They drive around the neighborhood and look for signs.</vt:lpstr>
      <vt:lpstr>They find a small 3 bedroom house for $875. This is prefect because our children are getting older and they need their own rooms.</vt:lpstr>
      <vt:lpstr>They sign a one year lease. They pay a $500 deposit.</vt:lpstr>
      <vt:lpstr>They move in. They are happy.</vt:lpstr>
      <vt:lpstr>Adel is looking for an apartment. He wants a 2 bedroom apartment  for his family. Adel looks on the computer.  He finds a 2 bedroom, 2 bathroom for $825.  He calls and asks: “Is the apartment near a school?” “Is there a Washer and Dryer   in the basement?”  “Is it on a bus line?” “When can we see the apartment?” They see the apartment it’s beautiful. It is near the bus stop, schools and supermarkets. It has a Refrigerator, stove and a dishwasher. Adel says “Lets look at another one. Maybe we can find a cheaper apartment.” They drive around the neighborhood and look for signs. They find a small 3 bedroom house for $875. This is prefect because our children are getting older and they need their own rooms. They sign a one year lease. They pay a $500 deposit. They move in. They are happy. </vt:lpstr>
      <vt:lpstr>Suggested Activities: Write the word twice Alphabetize Missing letter Scrambled word order WH questions True false and multi level dictation of TF Text only page Pictures without text. A dialogue Dictation of text (multi level) Concentration cards   </vt:lpstr>
      <vt:lpstr>Adel is looking for an __________. He wants a 2 bedroom apartment  for his _______. Adel looks __ the computer.  He finds a 2 bedroom, 2 bathroom for $825.  He calls and asks: “Is the apartment _____ a school?” “Is there a Washer and Dryer   in the ___________?”  “Is it on a ___ line?” “____ can we ___ the apartment?” They see the apartment it’s _______. It is ____the bus stop, ______ and supermarkets. It has a Refrigerator, _____ and a dishwasher. Adel says “Lets look at _____ one. Maybe we can find a ____ apartment.” They drive around the ______ and look for _____. They find a small 3 bedroom ____ for $875. This is _____ because our children are getting older and they need their own rooms. They ____ a one year ____. They pay a $500 ______. They ____ in. They are ______.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 Questions</vt:lpstr>
      <vt:lpstr>True or False? </vt:lpstr>
      <vt:lpstr>Please copy the words two times.  1.  Apartment _____________________   ________________________  2.  family _________________________   ________________________  3.  computer  _____________________    ________________________  4.  calls and asks   __________________   ________________________  5.  bus line  _______________________   ________________________        when   ________________________   ________________________  6.  see   __________________________   ________________________       near  __________________________   ________________________  7.  cheaper   _______________________  ________________________  8.  neighborhood   __________________   ________________________        signs  __________________________  ________________________  9.   house  _________________________  ________________________  10. sign     _________________________  ________________________         lease  _________________________  ________________________  11.  move in  ______________________   ________________________</vt:lpstr>
      <vt:lpstr>Please arrange the words in alphabetical order. </vt:lpstr>
      <vt:lpstr>What is the letter?</vt:lpstr>
      <vt:lpstr>Describe the procedure for renting an apartment step by step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Educator</dc:creator>
  <cp:lastModifiedBy>Educator</cp:lastModifiedBy>
  <cp:revision>19</cp:revision>
  <cp:lastPrinted>2017-02-17T19:52:05Z</cp:lastPrinted>
  <dcterms:created xsi:type="dcterms:W3CDTF">2017-02-14T18:22:56Z</dcterms:created>
  <dcterms:modified xsi:type="dcterms:W3CDTF">2017-02-17T22:13:07Z</dcterms:modified>
</cp:coreProperties>
</file>