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3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 snapToGrid="0">
      <p:cViewPr>
        <p:scale>
          <a:sx n="75" d="100"/>
          <a:sy n="75" d="100"/>
        </p:scale>
        <p:origin x="13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21792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3509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999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1235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53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3286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9956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6686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808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9547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897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5719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3104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02619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3242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0277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23173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50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99650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86606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28379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19257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3811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6774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7425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8887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27197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45587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4264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003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9014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6247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60819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279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86224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355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94614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89941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56338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78043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Shape 5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59233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Shape 5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96498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93373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Shape 5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69007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8109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844670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Shape 5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1511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639530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95750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2" name="Shape 6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893354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Shape 6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951437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Shape 6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450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688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5154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4655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320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s.ga.gov/docs/forms/fulldriversmanual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dmv.org/driver-handbook.php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151a77c075_0_129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#slide=id.g151a77c075_0_211"/><Relationship Id="rId4" Type="http://schemas.openxmlformats.org/officeDocument/2006/relationships/hyperlink" Target="#slide=id.g151a77c075_0_170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Traffic Signals Shapes and Descriptions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Application Preparation </a:t>
            </a:r>
            <a:r>
              <a:rPr lang="en" dirty="0"/>
              <a:t>for </a:t>
            </a:r>
            <a:r>
              <a:rPr lang="en" dirty="0" smtClean="0"/>
              <a:t>“Preparing for a Driving Test in USA in Basic </a:t>
            </a:r>
            <a:r>
              <a:rPr lang="en" dirty="0"/>
              <a:t>English” Lesson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Round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dirty="0"/>
          </a:p>
        </p:txBody>
      </p:sp>
      <p:sp>
        <p:nvSpPr>
          <p:cNvPr id="110" name="Shape 110"/>
          <p:cNvSpPr/>
          <p:nvPr/>
        </p:nvSpPr>
        <p:spPr>
          <a:xfrm>
            <a:off x="3027600" y="1402775"/>
            <a:ext cx="3088800" cy="29769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dirty="0" smtClean="0"/>
              <a:t>Railroad Crossing</a:t>
            </a:r>
            <a:r>
              <a:rPr lang="en-US" dirty="0"/>
              <a:t/>
            </a:r>
            <a:br>
              <a:rPr lang="en-US" dirty="0"/>
            </a:br>
            <a:endParaRPr lang="en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dirty="0" smtClean="0"/>
              <a:t> </a:t>
            </a:r>
            <a:endParaRPr lang="en" sz="9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955" y="1569663"/>
            <a:ext cx="2582024" cy="25820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Diamond</a:t>
            </a:r>
            <a:endParaRPr lang="en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 </a:t>
            </a:r>
            <a:endParaRPr dirty="0"/>
          </a:p>
        </p:txBody>
      </p:sp>
      <p:sp>
        <p:nvSpPr>
          <p:cNvPr id="2" name="Diamond 1"/>
          <p:cNvSpPr/>
          <p:nvPr/>
        </p:nvSpPr>
        <p:spPr>
          <a:xfrm>
            <a:off x="3205539" y="1417834"/>
            <a:ext cx="2455522" cy="2349657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Possible Hazards</a:t>
            </a:r>
            <a:r>
              <a:rPr lang="en-US" dirty="0"/>
              <a:t/>
            </a:r>
            <a:br>
              <a:rPr lang="en-US" dirty="0"/>
            </a:br>
            <a:endParaRPr lang="en"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dirty="0" smtClean="0"/>
              <a:t> </a:t>
            </a:r>
            <a:endParaRPr lang="en" sz="9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58" y="1633591"/>
            <a:ext cx="2707083" cy="270708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Pentagon</a:t>
            </a:r>
            <a:endParaRPr lang="en" dirty="0"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2" name="Regular Pentagon 1"/>
          <p:cNvSpPr/>
          <p:nvPr/>
        </p:nvSpPr>
        <p:spPr>
          <a:xfrm>
            <a:off x="3698697" y="1715784"/>
            <a:ext cx="2116476" cy="191099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School Zone</a:t>
            </a:r>
            <a:endParaRPr lang="en" dirty="0"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 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258" y="1233264"/>
            <a:ext cx="2557302" cy="333561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Horizontal </a:t>
            </a:r>
            <a:r>
              <a:rPr lang="en-US" dirty="0" smtClean="0"/>
              <a:t>rectangle</a:t>
            </a:r>
            <a:endParaRPr lang="en" dirty="0"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dirty="0" smtClean="0"/>
              <a:t> </a:t>
            </a:r>
            <a:endParaRPr lang="en" sz="9600" dirty="0"/>
          </a:p>
        </p:txBody>
      </p:sp>
      <p:sp>
        <p:nvSpPr>
          <p:cNvPr id="2" name="Rectangle 1"/>
          <p:cNvSpPr/>
          <p:nvPr/>
        </p:nvSpPr>
        <p:spPr>
          <a:xfrm>
            <a:off x="2887038" y="1972638"/>
            <a:ext cx="3184989" cy="15308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Guide Signs</a:t>
            </a:r>
            <a:endParaRPr lang="en" dirty="0"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 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976" y="1362875"/>
            <a:ext cx="4284209" cy="299559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Vertical </a:t>
            </a:r>
            <a:r>
              <a:rPr lang="en-US" dirty="0"/>
              <a:t>rectangle</a:t>
            </a:r>
            <a:endParaRPr lang="en" dirty="0"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7200" dirty="0" smtClean="0"/>
              <a:t> </a:t>
            </a:r>
            <a:endParaRPr lang="en" sz="7200" dirty="0"/>
          </a:p>
        </p:txBody>
      </p:sp>
      <p:sp>
        <p:nvSpPr>
          <p:cNvPr id="2" name="Rectangle 1"/>
          <p:cNvSpPr/>
          <p:nvPr/>
        </p:nvSpPr>
        <p:spPr>
          <a:xfrm>
            <a:off x="3863082" y="1869897"/>
            <a:ext cx="1232899" cy="1623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Regulatory signs that must be followed</a:t>
            </a:r>
            <a:endParaRPr lang="en" dirty="0"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 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311" y="1961429"/>
            <a:ext cx="1448343" cy="17984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The following is based on the </a:t>
            </a:r>
            <a:r>
              <a:rPr lang="en" dirty="0" smtClean="0"/>
              <a:t>“Signs, Signals, Markings” </a:t>
            </a:r>
            <a:r>
              <a:rPr lang="en" dirty="0"/>
              <a:t>section featured in the </a:t>
            </a:r>
            <a:r>
              <a:rPr lang="en" dirty="0" smtClean="0"/>
              <a:t>2011 Georgia </a:t>
            </a:r>
            <a:r>
              <a:rPr lang="en" dirty="0"/>
              <a:t>DMV Drivers Handbook. </a:t>
            </a:r>
            <a:endParaRPr lang="en" dirty="0" smtClean="0"/>
          </a:p>
          <a:p>
            <a:pPr lvl="0"/>
            <a:r>
              <a:rPr lang="en" dirty="0" smtClean="0"/>
              <a:t>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www.dds.ga.gov/docs/forms/fulldriversmanual.pdf</a:t>
            </a:r>
            <a:r>
              <a:rPr lang="en-US" dirty="0" smtClean="0"/>
              <a:t> )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Consult your state’s handbook for differences at: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http://www.dmv.org/driver-handbook.php</a:t>
            </a:r>
            <a:r>
              <a:rPr lang="en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Pedestrian Walking (White Outline)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 txBox="1"/>
          <p:nvPr/>
        </p:nvSpPr>
        <p:spPr>
          <a:xfrm>
            <a:off x="6126025" y="4682500"/>
            <a:ext cx="2706300" cy="33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Image Credit: Scott de Jonge</a:t>
            </a:r>
          </a:p>
        </p:txBody>
      </p:sp>
      <p:sp>
        <p:nvSpPr>
          <p:cNvPr id="302" name="Shape 302"/>
          <p:cNvSpPr/>
          <p:nvPr/>
        </p:nvSpPr>
        <p:spPr>
          <a:xfrm>
            <a:off x="2265500" y="1152325"/>
            <a:ext cx="3938400" cy="34164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03" name="Shape 303" descr="pedestrian-walking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0400" y="1152475"/>
            <a:ext cx="37934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U-Turn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8" name="Shape 348"/>
          <p:cNvSpPr/>
          <p:nvPr/>
        </p:nvSpPr>
        <p:spPr>
          <a:xfrm flipH="1">
            <a:off x="3279799" y="1587175"/>
            <a:ext cx="2186400" cy="2547000"/>
          </a:xfrm>
          <a:prstGeom prst="uturnArrow">
            <a:avLst>
              <a:gd name="adj1" fmla="val 25270"/>
              <a:gd name="adj2" fmla="val 25000"/>
              <a:gd name="adj3" fmla="val 25000"/>
              <a:gd name="adj4" fmla="val 43818"/>
              <a:gd name="adj5" fmla="val 10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U-Turn Description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U-TURN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9600"/>
              <a:t>Turn around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Left Turn</a:t>
            </a:r>
          </a:p>
        </p:txBody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 rot="-5400000">
            <a:off x="2779200" y="1758400"/>
            <a:ext cx="2627700" cy="2278800"/>
          </a:xfrm>
          <a:prstGeom prst="bentUpArrow">
            <a:avLst>
              <a:gd name="adj1" fmla="val 25000"/>
              <a:gd name="adj2" fmla="val 25000"/>
              <a:gd name="adj3" fmla="val 40608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Left Turn Description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LEFT TURN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Right Turn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4" name="Shape 374"/>
          <p:cNvSpPr/>
          <p:nvPr/>
        </p:nvSpPr>
        <p:spPr>
          <a:xfrm rot="5400000" flipH="1">
            <a:off x="3343925" y="1839100"/>
            <a:ext cx="2627700" cy="2235900"/>
          </a:xfrm>
          <a:prstGeom prst="bentUpArrow">
            <a:avLst>
              <a:gd name="adj1" fmla="val 25000"/>
              <a:gd name="adj2" fmla="val 25000"/>
              <a:gd name="adj3" fmla="val 40608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Right Turn Description</a:t>
            </a:r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RIGHT TURN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Yellow Warning Signs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dirty="0"/>
              <a:t>(for the following signs, you can delete the background and use the shape only if necessary)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Reverse Turn Sign 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12" name="Shape 412"/>
          <p:cNvGrpSpPr/>
          <p:nvPr/>
        </p:nvGrpSpPr>
        <p:grpSpPr>
          <a:xfrm>
            <a:off x="3813243" y="1784769"/>
            <a:ext cx="1666224" cy="1936243"/>
            <a:chOff x="3793450" y="1751825"/>
            <a:chExt cx="1369800" cy="1725400"/>
          </a:xfrm>
        </p:grpSpPr>
        <p:sp>
          <p:nvSpPr>
            <p:cNvPr id="413" name="Shape 413"/>
            <p:cNvSpPr/>
            <p:nvPr/>
          </p:nvSpPr>
          <p:spPr>
            <a:xfrm flipH="1">
              <a:off x="3793450" y="1751825"/>
              <a:ext cx="1093200" cy="1053600"/>
            </a:xfrm>
            <a:prstGeom prst="bentUpArrow">
              <a:avLst>
                <a:gd name="adj1" fmla="val 25000"/>
                <a:gd name="adj2" fmla="val 31564"/>
                <a:gd name="adj3" fmla="val 32897"/>
              </a:avLst>
            </a:pr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4886650" y="2542125"/>
              <a:ext cx="276600" cy="9351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Reverse Turn Description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/>
              <a:t>CAUTION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/>
              <a:t>Road Goes Left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/>
              <a:t>(or Right)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Select, modify, or create 5 to 10 of the following signals.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Print and cut out the chosen signal shapes and their descriptions.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Winding Road Sign </a:t>
            </a:r>
          </a:p>
        </p:txBody>
      </p:sp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28" name="Shape 428" descr="curvy-road-warning-sign.png"/>
          <p:cNvPicPr preferRelativeResize="0"/>
          <p:nvPr/>
        </p:nvPicPr>
        <p:blipFill rotWithShape="1">
          <a:blip r:embed="rId3">
            <a:alphaModFix/>
          </a:blip>
          <a:srcRect l="39435" t="20812" r="39092" b="21166"/>
          <a:stretch/>
        </p:blipFill>
        <p:spPr>
          <a:xfrm>
            <a:off x="4188550" y="1633250"/>
            <a:ext cx="882699" cy="2385524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Shape 429"/>
          <p:cNvSpPr txBox="1"/>
          <p:nvPr/>
        </p:nvSpPr>
        <p:spPr>
          <a:xfrm>
            <a:off x="6126025" y="4682500"/>
            <a:ext cx="2706300" cy="33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Arrow Credit: Freepik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Right Turn Description</a:t>
            </a:r>
          </a:p>
        </p:txBody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/>
              <a:t>CAUTION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/>
              <a:t>Road is Windy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T-Intersection Sign 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4234675" y="1817675"/>
            <a:ext cx="362100" cy="18771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 rot="-5400000">
            <a:off x="4543825" y="2266025"/>
            <a:ext cx="362100" cy="980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Right Turn Description</a:t>
            </a:r>
          </a:p>
        </p:txBody>
      </p:sp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/>
              <a:t>CAUTION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/>
              <a:t>Side Intersection Ahead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Stop Ahead Sign</a:t>
            </a:r>
          </a:p>
        </p:txBody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4180200" y="1448875"/>
            <a:ext cx="783600" cy="1093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3887100" y="2654075"/>
            <a:ext cx="1369800" cy="1350000"/>
          </a:xfrm>
          <a:prstGeom prst="octagon">
            <a:avLst>
              <a:gd name="adj" fmla="val 29289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Stop Ahead Description</a:t>
            </a:r>
          </a:p>
        </p:txBody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Stop Ahead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Yield Ahead Sign</a:t>
            </a: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2" name="Shape 472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/>
          <p:nvPr/>
        </p:nvSpPr>
        <p:spPr>
          <a:xfrm>
            <a:off x="4180200" y="1448875"/>
            <a:ext cx="783600" cy="1093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4" name="Shape 474"/>
          <p:cNvSpPr/>
          <p:nvPr/>
        </p:nvSpPr>
        <p:spPr>
          <a:xfrm rot="10800000">
            <a:off x="3735600" y="2785775"/>
            <a:ext cx="1672800" cy="12183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5" name="Shape 475"/>
          <p:cNvSpPr/>
          <p:nvPr/>
        </p:nvSpPr>
        <p:spPr>
          <a:xfrm rot="10800000">
            <a:off x="4034100" y="2877500"/>
            <a:ext cx="1075800" cy="9558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Yield Ahead Description</a:t>
            </a:r>
          </a:p>
        </p:txBody>
      </p:sp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Yield Ahead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Crossroad Sign </a:t>
            </a:r>
          </a:p>
        </p:txBody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9" name="Shape 489"/>
          <p:cNvSpPr/>
          <p:nvPr/>
        </p:nvSpPr>
        <p:spPr>
          <a:xfrm>
            <a:off x="3260700" y="1480975"/>
            <a:ext cx="2622600" cy="2759400"/>
          </a:xfrm>
          <a:prstGeom prst="mathPlus">
            <a:avLst>
              <a:gd name="adj1" fmla="val 14567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Crossroad Description</a:t>
            </a:r>
          </a:p>
        </p:txBody>
      </p:sp>
      <p:sp>
        <p:nvSpPr>
          <p:cNvPr id="495" name="Shape 4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Crossroad Ahead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Table of Contents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93893" y="1142201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 dirty="0" smtClean="0">
                <a:solidFill>
                  <a:schemeClr val="hlink"/>
                </a:solidFill>
                <a:hlinkClick r:id="rId3"/>
              </a:rPr>
              <a:t>Road Signs - shapes</a:t>
            </a:r>
            <a:endParaRPr lang="en" u="sng" dirty="0">
              <a:solidFill>
                <a:schemeClr val="hlink"/>
              </a:solidFill>
              <a:hlinkClick r:id="rId3"/>
            </a:endParaRP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1200" dirty="0" smtClean="0"/>
              <a:t>Octagon, Triangle, Round, Diamond, Pentagon, Horizontal rectangle, Vertical rectangle</a:t>
            </a:r>
            <a:endParaRPr lang="en" sz="1200" dirty="0"/>
          </a:p>
          <a:p>
            <a:pPr>
              <a:lnSpc>
                <a:spcPct val="100000"/>
              </a:lnSpc>
            </a:pPr>
            <a:r>
              <a:rPr lang="en" u="sng" dirty="0" smtClean="0">
                <a:solidFill>
                  <a:schemeClr val="hlink"/>
                </a:solidFill>
                <a:hlinkClick r:id="rId4"/>
              </a:rPr>
              <a:t>Regulatory signs</a:t>
            </a:r>
            <a:endParaRPr lang="en" u="sng" dirty="0" smtClean="0">
              <a:solidFill>
                <a:schemeClr val="hlink"/>
              </a:solidFill>
            </a:endParaRPr>
          </a:p>
          <a:p>
            <a:pPr>
              <a:lnSpc>
                <a:spcPct val="100000"/>
              </a:lnSpc>
            </a:pPr>
            <a:r>
              <a:rPr lang="en" sz="1200" dirty="0"/>
              <a:t>No entry, wrong way, School Z</a:t>
            </a:r>
            <a:r>
              <a:rPr lang="en-US" sz="1200" dirty="0"/>
              <a:t>o</a:t>
            </a:r>
            <a:r>
              <a:rPr lang="en" sz="1200" dirty="0"/>
              <a:t>ne, Direction of traffic, speed restrictions</a:t>
            </a:r>
          </a:p>
          <a:p>
            <a:pPr>
              <a:lnSpc>
                <a:spcPct val="100000"/>
              </a:lnSpc>
            </a:pPr>
            <a:r>
              <a:rPr lang="en" u="sng" dirty="0" smtClean="0">
                <a:solidFill>
                  <a:schemeClr val="hlink"/>
                </a:solidFill>
                <a:hlinkClick r:id="rId4"/>
              </a:rPr>
              <a:t>Construction signs</a:t>
            </a:r>
          </a:p>
          <a:p>
            <a:pPr>
              <a:lnSpc>
                <a:spcPct val="100000"/>
              </a:lnSpc>
            </a:pPr>
            <a:r>
              <a:rPr lang="en-US" sz="1200" dirty="0" smtClean="0"/>
              <a:t>C</a:t>
            </a:r>
            <a:r>
              <a:rPr lang="en" sz="1200" dirty="0" smtClean="0"/>
              <a:t>onstruction signs, worker ahead, road closed- detour</a:t>
            </a:r>
            <a:endParaRPr lang="en" sz="1200" dirty="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 dirty="0" smtClean="0">
                <a:solidFill>
                  <a:schemeClr val="hlink"/>
                </a:solidFill>
                <a:hlinkClick r:id="rId5"/>
              </a:rPr>
              <a:t>Yellow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Warning Signs</a:t>
            </a:r>
          </a:p>
          <a:p>
            <a:pPr marL="457200" lvl="0" indent="-304800">
              <a:lnSpc>
                <a:spcPct val="100000"/>
              </a:lnSpc>
            </a:pPr>
            <a:r>
              <a:rPr lang="en" sz="1200" dirty="0" smtClean="0"/>
              <a:t>Sharp right, Narrow bridge, Hill, Merge, Reduced lanes</a:t>
            </a:r>
            <a:r>
              <a:rPr lang="en" sz="1200" dirty="0"/>
              <a:t>, Pedestrian Xing, Deer </a:t>
            </a:r>
            <a:r>
              <a:rPr lang="en" sz="1200" dirty="0" smtClean="0"/>
              <a:t>Xing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Pedestrian Crossing Sign </a:t>
            </a:r>
          </a:p>
        </p:txBody>
      </p:sp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03" name="Shape 503" descr="pedestrian-walkin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3299475" y="1715550"/>
            <a:ext cx="2232574" cy="2066274"/>
          </a:xfrm>
          <a:prstGeom prst="rect">
            <a:avLst/>
          </a:prstGeom>
          <a:noFill/>
          <a:ln>
            <a:noFill/>
          </a:ln>
        </p:spPr>
      </p:pic>
      <p:sp>
        <p:nvSpPr>
          <p:cNvPr id="504" name="Shape 504"/>
          <p:cNvSpPr txBox="1"/>
          <p:nvPr/>
        </p:nvSpPr>
        <p:spPr>
          <a:xfrm>
            <a:off x="5393750" y="4682500"/>
            <a:ext cx="3438600" cy="33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Pedestrian Icon Credit: Scott de Jonge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Pedestrian Crossing Description</a:t>
            </a: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7200"/>
              <a:t>CAUTION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7200"/>
              <a:t>Pedestrians Crossing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Lane Ends Sign </a:t>
            </a:r>
          </a:p>
        </p:txBody>
      </p:sp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/>
          <p:nvPr/>
        </p:nvSpPr>
        <p:spPr>
          <a:xfrm>
            <a:off x="4076600" y="1772637"/>
            <a:ext cx="282900" cy="207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19" name="Shape 519"/>
          <p:cNvCxnSpPr/>
          <p:nvPr/>
        </p:nvCxnSpPr>
        <p:spPr>
          <a:xfrm flipH="1">
            <a:off x="4680650" y="2914750"/>
            <a:ext cx="19800" cy="935100"/>
          </a:xfrm>
          <a:prstGeom prst="straightConnector1">
            <a:avLst/>
          </a:prstGeom>
          <a:noFill/>
          <a:ln w="76200" cap="flat" cmpd="sng">
            <a:solidFill>
              <a:srgbClr val="000000"/>
            </a:solidFill>
            <a:prstDash val="dashDot"/>
            <a:round/>
            <a:headEnd type="none" w="lg" len="lg"/>
            <a:tailEnd type="none" w="lg" len="lg"/>
          </a:ln>
        </p:spPr>
      </p:cxnSp>
      <p:sp>
        <p:nvSpPr>
          <p:cNvPr id="520" name="Shape 520"/>
          <p:cNvSpPr/>
          <p:nvPr/>
        </p:nvSpPr>
        <p:spPr>
          <a:xfrm>
            <a:off x="4634575" y="1772636"/>
            <a:ext cx="626617" cy="2077218"/>
          </a:xfrm>
          <a:custGeom>
            <a:avLst/>
            <a:gdLst/>
            <a:ahLst/>
            <a:cxnLst/>
            <a:rect l="0" t="0" r="0" b="0"/>
            <a:pathLst>
              <a:path w="15016" h="45837" extrusionOk="0">
                <a:moveTo>
                  <a:pt x="7376" y="0"/>
                </a:moveTo>
                <a:lnTo>
                  <a:pt x="0" y="0"/>
                </a:lnTo>
                <a:lnTo>
                  <a:pt x="0" y="13435"/>
                </a:lnTo>
                <a:lnTo>
                  <a:pt x="7903" y="21338"/>
                </a:lnTo>
                <a:lnTo>
                  <a:pt x="7903" y="45837"/>
                </a:lnTo>
                <a:lnTo>
                  <a:pt x="15016" y="45837"/>
                </a:lnTo>
                <a:lnTo>
                  <a:pt x="15016" y="18967"/>
                </a:lnTo>
                <a:lnTo>
                  <a:pt x="7245" y="11196"/>
                </a:lnTo>
                <a:close/>
              </a:path>
            </a:pathLst>
          </a:cu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Lane Ends Ahead Description</a:t>
            </a:r>
          </a:p>
        </p:txBody>
      </p: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Road Ends or Merges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Two Way Traffic Sign </a:t>
            </a:r>
          </a:p>
        </p:txBody>
      </p:sp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4" name="Shape 534"/>
          <p:cNvSpPr/>
          <p:nvPr/>
        </p:nvSpPr>
        <p:spPr>
          <a:xfrm>
            <a:off x="3859275" y="2028425"/>
            <a:ext cx="711300" cy="1830900"/>
          </a:xfrm>
          <a:prstGeom prst="upArrow">
            <a:avLst>
              <a:gd name="adj1" fmla="val 50000"/>
              <a:gd name="adj2" fmla="val 77772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5" name="Shape 535"/>
          <p:cNvSpPr/>
          <p:nvPr/>
        </p:nvSpPr>
        <p:spPr>
          <a:xfrm rot="10800000">
            <a:off x="4570575" y="1791350"/>
            <a:ext cx="711300" cy="1830900"/>
          </a:xfrm>
          <a:prstGeom prst="upArrow">
            <a:avLst>
              <a:gd name="adj1" fmla="val 50000"/>
              <a:gd name="adj2" fmla="val 77772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Two Way Traffic Description</a:t>
            </a:r>
          </a:p>
        </p:txBody>
      </p:sp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Two Way Traffic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Sharp Turn Sign </a:t>
            </a:r>
          </a:p>
        </p:txBody>
      </p:sp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9" name="Shape 549"/>
          <p:cNvSpPr/>
          <p:nvPr/>
        </p:nvSpPr>
        <p:spPr>
          <a:xfrm>
            <a:off x="3740725" y="1863775"/>
            <a:ext cx="1784700" cy="1811100"/>
          </a:xfrm>
          <a:prstGeom prst="bentArrow">
            <a:avLst>
              <a:gd name="adj1" fmla="val 25000"/>
              <a:gd name="adj2" fmla="val 25000"/>
              <a:gd name="adj3" fmla="val 28017"/>
              <a:gd name="adj4" fmla="val 4375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Sharp Turn Description</a:t>
            </a:r>
          </a:p>
        </p:txBody>
      </p:sp>
      <p:sp>
        <p:nvSpPr>
          <p:cNvPr id="555" name="Shape 5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/>
              <a:t>CAUTION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7200"/>
              <a:t>Sharp Turn Ahead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Divided Highway Sign </a:t>
            </a:r>
          </a:p>
        </p:txBody>
      </p:sp>
      <p:sp>
        <p:nvSpPr>
          <p:cNvPr id="561" name="Shape 561"/>
          <p:cNvSpPr txBox="1">
            <a:spLocks noGrp="1"/>
          </p:cNvSpPr>
          <p:nvPr>
            <p:ph type="body" idx="1"/>
          </p:nvPr>
        </p:nvSpPr>
        <p:spPr>
          <a:xfrm>
            <a:off x="133875" y="10866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2" name="Shape 562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3" name="Shape 563"/>
          <p:cNvSpPr/>
          <p:nvPr/>
        </p:nvSpPr>
        <p:spPr>
          <a:xfrm>
            <a:off x="4257450" y="1639900"/>
            <a:ext cx="681800" cy="1043000"/>
          </a:xfrm>
          <a:prstGeom prst="flowChartOffpageConnector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64" name="Shape 564" descr="curvy-road-warning-sign.png"/>
          <p:cNvPicPr preferRelativeResize="0"/>
          <p:nvPr/>
        </p:nvPicPr>
        <p:blipFill rotWithShape="1">
          <a:blip r:embed="rId3">
            <a:alphaModFix/>
          </a:blip>
          <a:srcRect l="39435" t="20812" r="39092" b="21166"/>
          <a:stretch/>
        </p:blipFill>
        <p:spPr>
          <a:xfrm>
            <a:off x="4939250" y="2278674"/>
            <a:ext cx="526900" cy="14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Shape 565" descr="curvy-road-warning-sign.png"/>
          <p:cNvPicPr preferRelativeResize="0"/>
          <p:nvPr/>
        </p:nvPicPr>
        <p:blipFill rotWithShape="1">
          <a:blip r:embed="rId3">
            <a:alphaModFix/>
          </a:blip>
          <a:srcRect l="39435" t="20812" r="39092" b="21166"/>
          <a:stretch/>
        </p:blipFill>
        <p:spPr>
          <a:xfrm rot="10800000">
            <a:off x="3658125" y="2278674"/>
            <a:ext cx="526900" cy="14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566" name="Shape 566"/>
          <p:cNvSpPr txBox="1"/>
          <p:nvPr/>
        </p:nvSpPr>
        <p:spPr>
          <a:xfrm>
            <a:off x="6126025" y="4682500"/>
            <a:ext cx="2706300" cy="33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Arrow Credit: Freepik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Divided Highway Description</a:t>
            </a:r>
          </a:p>
        </p:txBody>
      </p:sp>
      <p:sp>
        <p:nvSpPr>
          <p:cNvPr id="572" name="Shape 5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/>
              <a:t>Divided Highway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91151" y="1554949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Road signs</a:t>
            </a:r>
            <a:endParaRPr lang="en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End Divided Highway Sign </a:t>
            </a:r>
          </a:p>
        </p:txBody>
      </p:sp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133875" y="10866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79" name="Shape 579"/>
          <p:cNvGrpSpPr/>
          <p:nvPr/>
        </p:nvGrpSpPr>
        <p:grpSpPr>
          <a:xfrm rot="10800000">
            <a:off x="2674650" y="1172275"/>
            <a:ext cx="3794700" cy="3376800"/>
            <a:chOff x="2674650" y="1172275"/>
            <a:chExt cx="3794700" cy="3376800"/>
          </a:xfrm>
        </p:grpSpPr>
        <p:sp>
          <p:nvSpPr>
            <p:cNvPr id="580" name="Shape 580"/>
            <p:cNvSpPr/>
            <p:nvPr/>
          </p:nvSpPr>
          <p:spPr>
            <a:xfrm>
              <a:off x="2674650" y="1172275"/>
              <a:ext cx="3794700" cy="3376800"/>
            </a:xfrm>
            <a:prstGeom prst="diamond">
              <a:avLst/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4257450" y="1639900"/>
              <a:ext cx="681800" cy="1043000"/>
            </a:xfrm>
            <a:prstGeom prst="flowChartOffpageConnector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582" name="Shape 582" descr="curvy-road-warning-sign.png"/>
            <p:cNvPicPr preferRelativeResize="0"/>
            <p:nvPr/>
          </p:nvPicPr>
          <p:blipFill rotWithShape="1">
            <a:blip r:embed="rId3">
              <a:alphaModFix/>
            </a:blip>
            <a:srcRect l="39435" t="20812" r="39092" b="21166"/>
            <a:stretch/>
          </p:blipFill>
          <p:spPr>
            <a:xfrm>
              <a:off x="4939250" y="2278674"/>
              <a:ext cx="526900" cy="1423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3" name="Shape 583" descr="curvy-road-warning-sign.png"/>
            <p:cNvPicPr preferRelativeResize="0"/>
            <p:nvPr/>
          </p:nvPicPr>
          <p:blipFill rotWithShape="1">
            <a:blip r:embed="rId3">
              <a:alphaModFix/>
            </a:blip>
            <a:srcRect l="39435" t="20812" r="39092" b="21166"/>
            <a:stretch/>
          </p:blipFill>
          <p:spPr>
            <a:xfrm rot="10800000">
              <a:off x="3658125" y="2278674"/>
              <a:ext cx="526900" cy="14239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4" name="Shape 584"/>
          <p:cNvSpPr txBox="1"/>
          <p:nvPr/>
        </p:nvSpPr>
        <p:spPr>
          <a:xfrm>
            <a:off x="6126025" y="4682500"/>
            <a:ext cx="2706300" cy="33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Arrow Credit: Freepik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Divided Highway Ends Description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/>
              <a:t>Divided Highway Ends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Merging Traffic Sign </a:t>
            </a:r>
          </a:p>
        </p:txBody>
      </p:sp>
      <p:sp>
        <p:nvSpPr>
          <p:cNvPr id="596" name="Shape 5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7" name="Shape 597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8" name="Shape 598"/>
          <p:cNvSpPr/>
          <p:nvPr/>
        </p:nvSpPr>
        <p:spPr>
          <a:xfrm flipH="1">
            <a:off x="4186850" y="2469625"/>
            <a:ext cx="1075200" cy="1336800"/>
          </a:xfrm>
          <a:prstGeom prst="bentArrow">
            <a:avLst>
              <a:gd name="adj1" fmla="val 39202"/>
              <a:gd name="adj2" fmla="val 25000"/>
              <a:gd name="adj3" fmla="val 157"/>
              <a:gd name="adj4" fmla="val 41038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9" name="Shape 599"/>
          <p:cNvSpPr/>
          <p:nvPr/>
        </p:nvSpPr>
        <p:spPr>
          <a:xfrm>
            <a:off x="3910100" y="1653025"/>
            <a:ext cx="1075200" cy="2153400"/>
          </a:xfrm>
          <a:prstGeom prst="upArrow">
            <a:avLst>
              <a:gd name="adj1" fmla="val 50000"/>
              <a:gd name="adj2" fmla="val 48118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Merging Traffic Description</a:t>
            </a:r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/>
              <a:t>CAUTION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7200"/>
              <a:t>Traffic Merges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Slippery When Wet Sign </a:t>
            </a: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2674650" y="1172275"/>
            <a:ext cx="3794700" cy="3376800"/>
          </a:xfrm>
          <a:prstGeom prst="diamond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13" name="Shape 613"/>
          <p:cNvGrpSpPr/>
          <p:nvPr/>
        </p:nvGrpSpPr>
        <p:grpSpPr>
          <a:xfrm>
            <a:off x="3927412" y="1725475"/>
            <a:ext cx="1289175" cy="2158499"/>
            <a:chOff x="3927412" y="1725475"/>
            <a:chExt cx="1289175" cy="2158499"/>
          </a:xfrm>
        </p:grpSpPr>
        <p:pic>
          <p:nvPicPr>
            <p:cNvPr id="614" name="Shape 614" descr="car-front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927412" y="1725475"/>
              <a:ext cx="1289175" cy="12891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5" name="Shape 615"/>
            <p:cNvSpPr/>
            <p:nvPr/>
          </p:nvSpPr>
          <p:spPr>
            <a:xfrm>
              <a:off x="3969990" y="3014650"/>
              <a:ext cx="363425" cy="869325"/>
            </a:xfrm>
            <a:custGeom>
              <a:avLst/>
              <a:gdLst/>
              <a:ahLst/>
              <a:cxnLst/>
              <a:rect l="0" t="0" r="0" b="0"/>
              <a:pathLst>
                <a:path w="14537" h="34773" extrusionOk="0">
                  <a:moveTo>
                    <a:pt x="6898" y="0"/>
                  </a:moveTo>
                  <a:cubicBezTo>
                    <a:pt x="5756" y="1097"/>
                    <a:pt x="-346" y="4522"/>
                    <a:pt x="49" y="6586"/>
                  </a:cubicBezTo>
                  <a:cubicBezTo>
                    <a:pt x="444" y="8649"/>
                    <a:pt x="9181" y="9834"/>
                    <a:pt x="9269" y="12381"/>
                  </a:cubicBezTo>
                  <a:cubicBezTo>
                    <a:pt x="9356" y="14927"/>
                    <a:pt x="-302" y="18133"/>
                    <a:pt x="576" y="21865"/>
                  </a:cubicBezTo>
                  <a:cubicBezTo>
                    <a:pt x="1454" y="25597"/>
                    <a:pt x="12210" y="32621"/>
                    <a:pt x="14537" y="34773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p:spPr>
        </p:sp>
      </p:grpSp>
      <p:sp>
        <p:nvSpPr>
          <p:cNvPr id="616" name="Shape 616"/>
          <p:cNvSpPr/>
          <p:nvPr/>
        </p:nvSpPr>
        <p:spPr>
          <a:xfrm>
            <a:off x="4787290" y="3014650"/>
            <a:ext cx="363425" cy="869325"/>
          </a:xfrm>
          <a:custGeom>
            <a:avLst/>
            <a:gdLst/>
            <a:ahLst/>
            <a:cxnLst/>
            <a:rect l="0" t="0" r="0" b="0"/>
            <a:pathLst>
              <a:path w="14537" h="34773" extrusionOk="0">
                <a:moveTo>
                  <a:pt x="6898" y="0"/>
                </a:moveTo>
                <a:cubicBezTo>
                  <a:pt x="5756" y="1097"/>
                  <a:pt x="-346" y="4522"/>
                  <a:pt x="49" y="6586"/>
                </a:cubicBezTo>
                <a:cubicBezTo>
                  <a:pt x="444" y="8649"/>
                  <a:pt x="9181" y="9834"/>
                  <a:pt x="9269" y="12381"/>
                </a:cubicBezTo>
                <a:cubicBezTo>
                  <a:pt x="9356" y="14927"/>
                  <a:pt x="-302" y="18133"/>
                  <a:pt x="576" y="21865"/>
                </a:cubicBezTo>
                <a:cubicBezTo>
                  <a:pt x="1454" y="25597"/>
                  <a:pt x="12210" y="32621"/>
                  <a:pt x="14537" y="34773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617" name="Shape 617"/>
          <p:cNvSpPr txBox="1"/>
          <p:nvPr/>
        </p:nvSpPr>
        <p:spPr>
          <a:xfrm>
            <a:off x="6126025" y="4682500"/>
            <a:ext cx="2706300" cy="33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/>
              <a:t>Car Icon Credit: Google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Lane Ends Ahead Description</a:t>
            </a:r>
          </a:p>
        </p:txBody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/>
              <a:t>CAUTION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7200"/>
              <a:t>When Road is Wet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Octagon</a:t>
            </a:r>
            <a:endParaRPr lang="en" dirty="0"/>
          </a:p>
        </p:txBody>
      </p:sp>
      <p:sp>
        <p:nvSpPr>
          <p:cNvPr id="2" name="Octagon 1"/>
          <p:cNvSpPr/>
          <p:nvPr/>
        </p:nvSpPr>
        <p:spPr>
          <a:xfrm>
            <a:off x="3431569" y="1469204"/>
            <a:ext cx="2445249" cy="2229493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/>
            <a:r>
              <a:rPr lang="en" dirty="0" smtClean="0"/>
              <a:t>STOP</a:t>
            </a:r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22" y="1482690"/>
            <a:ext cx="2768885" cy="27688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Triangle</a:t>
            </a:r>
            <a:endParaRPr lang="en"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Isosceles Triangle 1"/>
          <p:cNvSpPr/>
          <p:nvPr/>
        </p:nvSpPr>
        <p:spPr>
          <a:xfrm rot="10800000">
            <a:off x="3750067" y="1931542"/>
            <a:ext cx="1797978" cy="145893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 rot="10800000">
            <a:off x="4304871" y="2208944"/>
            <a:ext cx="739739" cy="60617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Yield</a:t>
            </a:r>
            <a:endParaRPr lang="en"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7200" dirty="0" smtClean="0"/>
              <a:t> </a:t>
            </a:r>
            <a:endParaRPr lang="en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884" y="1728858"/>
            <a:ext cx="2770637" cy="2438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415</Words>
  <Application>Microsoft Office PowerPoint</Application>
  <PresentationFormat>On-screen Show (16:9)</PresentationFormat>
  <Paragraphs>113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Arial</vt:lpstr>
      <vt:lpstr>simple-light-2</vt:lpstr>
      <vt:lpstr>Traffic Signals Shapes and Descriptions</vt:lpstr>
      <vt:lpstr>Introduction</vt:lpstr>
      <vt:lpstr>Instructions</vt:lpstr>
      <vt:lpstr>Table of Contents</vt:lpstr>
      <vt:lpstr>Road signs</vt:lpstr>
      <vt:lpstr>Octagon</vt:lpstr>
      <vt:lpstr>STOP</vt:lpstr>
      <vt:lpstr>Triangle</vt:lpstr>
      <vt:lpstr>Yield</vt:lpstr>
      <vt:lpstr>Round</vt:lpstr>
      <vt:lpstr>Railroad Crossing </vt:lpstr>
      <vt:lpstr>Diamond</vt:lpstr>
      <vt:lpstr>Possible Hazards </vt:lpstr>
      <vt:lpstr>Pentagon</vt:lpstr>
      <vt:lpstr>School Zone</vt:lpstr>
      <vt:lpstr>Horizontal rectangle</vt:lpstr>
      <vt:lpstr>Guide Signs</vt:lpstr>
      <vt:lpstr>Vertical rectangle</vt:lpstr>
      <vt:lpstr>Regulatory signs that must be followed</vt:lpstr>
      <vt:lpstr>Pedestrian Walking (White Outline)</vt:lpstr>
      <vt:lpstr>U-Turn</vt:lpstr>
      <vt:lpstr>U-Turn Description</vt:lpstr>
      <vt:lpstr>Left Turn</vt:lpstr>
      <vt:lpstr>Left Turn Description</vt:lpstr>
      <vt:lpstr>Right Turn</vt:lpstr>
      <vt:lpstr>Right Turn Description</vt:lpstr>
      <vt:lpstr>Yellow Warning Signs (for the following signs, you can delete the background and use the shape only if necessary)</vt:lpstr>
      <vt:lpstr>Reverse Turn Sign </vt:lpstr>
      <vt:lpstr>Reverse Turn Description</vt:lpstr>
      <vt:lpstr>Winding Road Sign </vt:lpstr>
      <vt:lpstr>Right Turn Description</vt:lpstr>
      <vt:lpstr>T-Intersection Sign </vt:lpstr>
      <vt:lpstr>Right Turn Description</vt:lpstr>
      <vt:lpstr>Stop Ahead Sign</vt:lpstr>
      <vt:lpstr>Stop Ahead Description</vt:lpstr>
      <vt:lpstr>Yield Ahead Sign</vt:lpstr>
      <vt:lpstr>Yield Ahead Description</vt:lpstr>
      <vt:lpstr>Crossroad Sign </vt:lpstr>
      <vt:lpstr>Crossroad Description</vt:lpstr>
      <vt:lpstr>Pedestrian Crossing Sign </vt:lpstr>
      <vt:lpstr>Pedestrian Crossing Description</vt:lpstr>
      <vt:lpstr>Lane Ends Sign </vt:lpstr>
      <vt:lpstr>Lane Ends Ahead Description</vt:lpstr>
      <vt:lpstr>Two Way Traffic Sign </vt:lpstr>
      <vt:lpstr>Two Way Traffic Description</vt:lpstr>
      <vt:lpstr>Sharp Turn Sign </vt:lpstr>
      <vt:lpstr>Sharp Turn Description</vt:lpstr>
      <vt:lpstr>Divided Highway Sign </vt:lpstr>
      <vt:lpstr>Divided Highway Description</vt:lpstr>
      <vt:lpstr>End Divided Highway Sign </vt:lpstr>
      <vt:lpstr>Divided Highway Ends Description</vt:lpstr>
      <vt:lpstr>Merging Traffic Sign </vt:lpstr>
      <vt:lpstr>Merging Traffic Description</vt:lpstr>
      <vt:lpstr>Slippery When Wet Sign </vt:lpstr>
      <vt:lpstr>Lane Ends Ahead Description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Signals Shapes and Descriptions</dc:title>
  <dc:creator>Admin</dc:creator>
  <cp:lastModifiedBy>Admin</cp:lastModifiedBy>
  <cp:revision>11</cp:revision>
  <dcterms:modified xsi:type="dcterms:W3CDTF">2016-11-14T16:45:44Z</dcterms:modified>
</cp:coreProperties>
</file>