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80" r:id="rId4"/>
    <p:sldId id="281" r:id="rId5"/>
    <p:sldId id="282" r:id="rId6"/>
    <p:sldId id="283" r:id="rId7"/>
    <p:sldId id="284" r:id="rId8"/>
    <p:sldId id="285" r:id="rId9"/>
    <p:sldId id="286" r:id="rId10"/>
    <p:sldId id="287" r:id="rId11"/>
    <p:sldId id="293" r:id="rId12"/>
    <p:sldId id="294" r:id="rId13"/>
    <p:sldId id="295" r:id="rId14"/>
    <p:sldId id="296" r:id="rId15"/>
    <p:sldId id="300" r:id="rId16"/>
    <p:sldId id="315" r:id="rId17"/>
    <p:sldId id="288" r:id="rId18"/>
    <p:sldId id="289" r:id="rId19"/>
    <p:sldId id="307" r:id="rId20"/>
    <p:sldId id="290" r:id="rId21"/>
    <p:sldId id="291" r:id="rId22"/>
    <p:sldId id="292" r:id="rId23"/>
    <p:sldId id="306" r:id="rId24"/>
    <p:sldId id="297" r:id="rId25"/>
    <p:sldId id="298" r:id="rId26"/>
    <p:sldId id="301" r:id="rId27"/>
    <p:sldId id="302" r:id="rId28"/>
    <p:sldId id="303" r:id="rId29"/>
    <p:sldId id="308" r:id="rId30"/>
    <p:sldId id="304" r:id="rId31"/>
    <p:sldId id="305" r:id="rId32"/>
    <p:sldId id="309" r:id="rId33"/>
    <p:sldId id="310" r:id="rId34"/>
    <p:sldId id="311" r:id="rId35"/>
    <p:sldId id="312" r:id="rId36"/>
    <p:sldId id="314" r:id="rId37"/>
    <p:sldId id="313" r:id="rId38"/>
    <p:sldId id="262" r:id="rId39"/>
    <p:sldId id="263" r:id="rId40"/>
    <p:sldId id="264" r:id="rId41"/>
    <p:sldId id="265" r:id="rId42"/>
    <p:sldId id="266" r:id="rId43"/>
    <p:sldId id="267" r:id="rId44"/>
    <p:sldId id="268" r:id="rId45"/>
    <p:sldId id="269" r:id="rId46"/>
    <p:sldId id="270" r:id="rId47"/>
    <p:sldId id="271" r:id="rId48"/>
    <p:sldId id="257" r:id="rId49"/>
    <p:sldId id="258" r:id="rId50"/>
    <p:sldId id="259" r:id="rId51"/>
    <p:sldId id="260" r:id="rId52"/>
    <p:sldId id="272" r:id="rId53"/>
    <p:sldId id="261" r:id="rId54"/>
    <p:sldId id="273" r:id="rId55"/>
    <p:sldId id="274" r:id="rId56"/>
    <p:sldId id="275" r:id="rId57"/>
    <p:sldId id="27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580995-2279-4B05-9CD8-3CD20FA43C9E}"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573E-F40B-4CB6-A25A-53C46E957E93}" type="slidenum">
              <a:rPr lang="en-US" smtClean="0"/>
              <a:t>‹#›</a:t>
            </a:fld>
            <a:endParaRPr lang="en-US"/>
          </a:p>
        </p:txBody>
      </p:sp>
    </p:spTree>
    <p:extLst>
      <p:ext uri="{BB962C8B-B14F-4D97-AF65-F5344CB8AC3E}">
        <p14:creationId xmlns:p14="http://schemas.microsoft.com/office/powerpoint/2010/main" val="25363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80995-2279-4B05-9CD8-3CD20FA43C9E}"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573E-F40B-4CB6-A25A-53C46E957E93}" type="slidenum">
              <a:rPr lang="en-US" smtClean="0"/>
              <a:t>‹#›</a:t>
            </a:fld>
            <a:endParaRPr lang="en-US"/>
          </a:p>
        </p:txBody>
      </p:sp>
    </p:spTree>
    <p:extLst>
      <p:ext uri="{BB962C8B-B14F-4D97-AF65-F5344CB8AC3E}">
        <p14:creationId xmlns:p14="http://schemas.microsoft.com/office/powerpoint/2010/main" val="87227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80995-2279-4B05-9CD8-3CD20FA43C9E}"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573E-F40B-4CB6-A25A-53C46E957E93}" type="slidenum">
              <a:rPr lang="en-US" smtClean="0"/>
              <a:t>‹#›</a:t>
            </a:fld>
            <a:endParaRPr lang="en-US"/>
          </a:p>
        </p:txBody>
      </p:sp>
    </p:spTree>
    <p:extLst>
      <p:ext uri="{BB962C8B-B14F-4D97-AF65-F5344CB8AC3E}">
        <p14:creationId xmlns:p14="http://schemas.microsoft.com/office/powerpoint/2010/main" val="335973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80995-2279-4B05-9CD8-3CD20FA43C9E}"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573E-F40B-4CB6-A25A-53C46E957E93}" type="slidenum">
              <a:rPr lang="en-US" smtClean="0"/>
              <a:t>‹#›</a:t>
            </a:fld>
            <a:endParaRPr lang="en-US"/>
          </a:p>
        </p:txBody>
      </p:sp>
    </p:spTree>
    <p:extLst>
      <p:ext uri="{BB962C8B-B14F-4D97-AF65-F5344CB8AC3E}">
        <p14:creationId xmlns:p14="http://schemas.microsoft.com/office/powerpoint/2010/main" val="189840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580995-2279-4B05-9CD8-3CD20FA43C9E}"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573E-F40B-4CB6-A25A-53C46E957E93}" type="slidenum">
              <a:rPr lang="en-US" smtClean="0"/>
              <a:t>‹#›</a:t>
            </a:fld>
            <a:endParaRPr lang="en-US"/>
          </a:p>
        </p:txBody>
      </p:sp>
    </p:spTree>
    <p:extLst>
      <p:ext uri="{BB962C8B-B14F-4D97-AF65-F5344CB8AC3E}">
        <p14:creationId xmlns:p14="http://schemas.microsoft.com/office/powerpoint/2010/main" val="285946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580995-2279-4B05-9CD8-3CD20FA43C9E}"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9573E-F40B-4CB6-A25A-53C46E957E93}" type="slidenum">
              <a:rPr lang="en-US" smtClean="0"/>
              <a:t>‹#›</a:t>
            </a:fld>
            <a:endParaRPr lang="en-US"/>
          </a:p>
        </p:txBody>
      </p:sp>
    </p:spTree>
    <p:extLst>
      <p:ext uri="{BB962C8B-B14F-4D97-AF65-F5344CB8AC3E}">
        <p14:creationId xmlns:p14="http://schemas.microsoft.com/office/powerpoint/2010/main" val="304971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580995-2279-4B05-9CD8-3CD20FA43C9E}" type="datetimeFigureOut">
              <a:rPr lang="en-US" smtClean="0"/>
              <a:t>9/16/2013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9573E-F40B-4CB6-A25A-53C46E957E93}" type="slidenum">
              <a:rPr lang="en-US" smtClean="0"/>
              <a:t>‹#›</a:t>
            </a:fld>
            <a:endParaRPr lang="en-US"/>
          </a:p>
        </p:txBody>
      </p:sp>
    </p:spTree>
    <p:extLst>
      <p:ext uri="{BB962C8B-B14F-4D97-AF65-F5344CB8AC3E}">
        <p14:creationId xmlns:p14="http://schemas.microsoft.com/office/powerpoint/2010/main" val="68544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580995-2279-4B05-9CD8-3CD20FA43C9E}" type="datetimeFigureOut">
              <a:rPr lang="en-US" smtClean="0"/>
              <a:t>9/16/2013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9573E-F40B-4CB6-A25A-53C46E957E93}" type="slidenum">
              <a:rPr lang="en-US" smtClean="0"/>
              <a:t>‹#›</a:t>
            </a:fld>
            <a:endParaRPr lang="en-US"/>
          </a:p>
        </p:txBody>
      </p:sp>
    </p:spTree>
    <p:extLst>
      <p:ext uri="{BB962C8B-B14F-4D97-AF65-F5344CB8AC3E}">
        <p14:creationId xmlns:p14="http://schemas.microsoft.com/office/powerpoint/2010/main" val="173993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80995-2279-4B05-9CD8-3CD20FA43C9E}" type="datetimeFigureOut">
              <a:rPr lang="en-US" smtClean="0"/>
              <a:t>9/16/2013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9573E-F40B-4CB6-A25A-53C46E957E93}" type="slidenum">
              <a:rPr lang="en-US" smtClean="0"/>
              <a:t>‹#›</a:t>
            </a:fld>
            <a:endParaRPr lang="en-US"/>
          </a:p>
        </p:txBody>
      </p:sp>
    </p:spTree>
    <p:extLst>
      <p:ext uri="{BB962C8B-B14F-4D97-AF65-F5344CB8AC3E}">
        <p14:creationId xmlns:p14="http://schemas.microsoft.com/office/powerpoint/2010/main" val="203747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80995-2279-4B05-9CD8-3CD20FA43C9E}"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9573E-F40B-4CB6-A25A-53C46E957E93}" type="slidenum">
              <a:rPr lang="en-US" smtClean="0"/>
              <a:t>‹#›</a:t>
            </a:fld>
            <a:endParaRPr lang="en-US"/>
          </a:p>
        </p:txBody>
      </p:sp>
    </p:spTree>
    <p:extLst>
      <p:ext uri="{BB962C8B-B14F-4D97-AF65-F5344CB8AC3E}">
        <p14:creationId xmlns:p14="http://schemas.microsoft.com/office/powerpoint/2010/main" val="313584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80995-2279-4B05-9CD8-3CD20FA43C9E}"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9573E-F40B-4CB6-A25A-53C46E957E93}" type="slidenum">
              <a:rPr lang="en-US" smtClean="0"/>
              <a:t>‹#›</a:t>
            </a:fld>
            <a:endParaRPr lang="en-US"/>
          </a:p>
        </p:txBody>
      </p:sp>
    </p:spTree>
    <p:extLst>
      <p:ext uri="{BB962C8B-B14F-4D97-AF65-F5344CB8AC3E}">
        <p14:creationId xmlns:p14="http://schemas.microsoft.com/office/powerpoint/2010/main" val="59486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80995-2279-4B05-9CD8-3CD20FA43C9E}" type="datetimeFigureOut">
              <a:rPr lang="en-US" smtClean="0"/>
              <a:t>9/16/2013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9573E-F40B-4CB6-A25A-53C46E957E93}" type="slidenum">
              <a:rPr lang="en-US" smtClean="0"/>
              <a:t>‹#›</a:t>
            </a:fld>
            <a:endParaRPr lang="en-US"/>
          </a:p>
        </p:txBody>
      </p:sp>
    </p:spTree>
    <p:extLst>
      <p:ext uri="{BB962C8B-B14F-4D97-AF65-F5344CB8AC3E}">
        <p14:creationId xmlns:p14="http://schemas.microsoft.com/office/powerpoint/2010/main" val="254134663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smtClean="0"/>
              <a:t>So you’ve been reading (or trying to read) Arabic words for a couple of weeks now – and none of it makes sense…Relax </a:t>
            </a:r>
            <a:r>
              <a:rPr lang="en-US" sz="2800" dirty="0" err="1" smtClean="0"/>
              <a:t>ya</a:t>
            </a:r>
            <a:r>
              <a:rPr lang="en-US" sz="2800" dirty="0" smtClean="0"/>
              <a:t> </a:t>
            </a:r>
            <a:r>
              <a:rPr lang="en-US" sz="2800" dirty="0" err="1" smtClean="0"/>
              <a:t>Akhi</a:t>
            </a:r>
            <a:r>
              <a:rPr lang="en-US" sz="2800" dirty="0" smtClean="0"/>
              <a:t>, the time has come to make it real…</a:t>
            </a:r>
            <a:endParaRPr lang="en-US" sz="2800"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657600"/>
            <a:ext cx="3886199" cy="3024340"/>
          </a:xfrm>
          <a:prstGeom prst="rect">
            <a:avLst/>
          </a:prstGeom>
        </p:spPr>
      </p:pic>
    </p:spTree>
    <p:extLst>
      <p:ext uri="{BB962C8B-B14F-4D97-AF65-F5344CB8AC3E}">
        <p14:creationId xmlns:p14="http://schemas.microsoft.com/office/powerpoint/2010/main" val="3740134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371600"/>
            <a:ext cx="7786557" cy="5181600"/>
          </a:xfrm>
        </p:spPr>
      </p:pic>
    </p:spTree>
    <p:extLst>
      <p:ext uri="{BB962C8B-B14F-4D97-AF65-F5344CB8AC3E}">
        <p14:creationId xmlns:p14="http://schemas.microsoft.com/office/powerpoint/2010/main" val="3616682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609600"/>
            <a:ext cx="4114800" cy="5919151"/>
          </a:xfrm>
        </p:spPr>
      </p:pic>
    </p:spTree>
    <p:extLst>
      <p:ext uri="{BB962C8B-B14F-4D97-AF65-F5344CB8AC3E}">
        <p14:creationId xmlns:p14="http://schemas.microsoft.com/office/powerpoint/2010/main" val="1758237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95400"/>
            <a:ext cx="7315200" cy="5244860"/>
          </a:xfrm>
        </p:spPr>
      </p:pic>
    </p:spTree>
    <p:extLst>
      <p:ext uri="{BB962C8B-B14F-4D97-AF65-F5344CB8AC3E}">
        <p14:creationId xmlns:p14="http://schemas.microsoft.com/office/powerpoint/2010/main" val="564820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533400"/>
            <a:ext cx="5943600" cy="5943600"/>
          </a:xfrm>
        </p:spPr>
      </p:pic>
    </p:spTree>
    <p:extLst>
      <p:ext uri="{BB962C8B-B14F-4D97-AF65-F5344CB8AC3E}">
        <p14:creationId xmlns:p14="http://schemas.microsoft.com/office/powerpoint/2010/main" val="2615489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381000"/>
            <a:ext cx="6096000" cy="6289086"/>
          </a:xfrm>
        </p:spPr>
      </p:pic>
    </p:spTree>
    <p:extLst>
      <p:ext uri="{BB962C8B-B14F-4D97-AF65-F5344CB8AC3E}">
        <p14:creationId xmlns:p14="http://schemas.microsoft.com/office/powerpoint/2010/main" val="1923744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52600"/>
            <a:ext cx="7407019" cy="3810000"/>
          </a:xfrm>
        </p:spPr>
      </p:pic>
    </p:spTree>
    <p:extLst>
      <p:ext uri="{BB962C8B-B14F-4D97-AF65-F5344CB8AC3E}">
        <p14:creationId xmlns:p14="http://schemas.microsoft.com/office/powerpoint/2010/main" val="3971296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this starting to make sense?</a:t>
            </a:r>
            <a:br>
              <a:rPr lang="en-US" dirty="0" smtClean="0"/>
            </a:br>
            <a:r>
              <a:rPr lang="ar-EG" dirty="0" smtClean="0"/>
              <a:t>هل كل هذه واضح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600200"/>
            <a:ext cx="6781800" cy="5086350"/>
          </a:xfrm>
        </p:spPr>
      </p:pic>
    </p:spTree>
    <p:extLst>
      <p:ext uri="{BB962C8B-B14F-4D97-AF65-F5344CB8AC3E}">
        <p14:creationId xmlns:p14="http://schemas.microsoft.com/office/powerpoint/2010/main" val="227046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400" dirty="0"/>
          </a:p>
        </p:txBody>
      </p:sp>
      <p:sp>
        <p:nvSpPr>
          <p:cNvPr id="3" name="Content Placeholder 2"/>
          <p:cNvSpPr>
            <a:spLocks noGrp="1"/>
          </p:cNvSpPr>
          <p:nvPr>
            <p:ph idx="1"/>
          </p:nvPr>
        </p:nvSpPr>
        <p:spPr/>
        <p:txBody>
          <a:bodyPr>
            <a:normAutofit/>
          </a:bodyPr>
          <a:lstStyle/>
          <a:p>
            <a:pPr marL="0" indent="0" algn="ctr">
              <a:buNone/>
            </a:pPr>
            <a:r>
              <a:rPr lang="en-US" sz="7200" smtClean="0"/>
              <a:t>Now</a:t>
            </a:r>
            <a:r>
              <a:rPr lang="en-US" sz="7200" dirty="0"/>
              <a:t>, Ladies and Gentlemen</a:t>
            </a:r>
            <a:r>
              <a:rPr lang="en-US" sz="7200"/>
              <a:t>, </a:t>
            </a:r>
            <a:r>
              <a:rPr lang="en-US" sz="7200" smtClean="0"/>
              <a:t>for</a:t>
            </a:r>
            <a:r>
              <a:rPr lang="en-US" sz="7200" dirty="0"/>
              <a:t/>
            </a:r>
            <a:br>
              <a:rPr lang="en-US" sz="7200" dirty="0"/>
            </a:br>
            <a:r>
              <a:rPr lang="en-US" sz="7200" dirty="0"/>
              <a:t>THE CHALLENGE ROUND!</a:t>
            </a:r>
          </a:p>
        </p:txBody>
      </p:sp>
    </p:spTree>
    <p:extLst>
      <p:ext uri="{BB962C8B-B14F-4D97-AF65-F5344CB8AC3E}">
        <p14:creationId xmlns:p14="http://schemas.microsoft.com/office/powerpoint/2010/main" val="1278680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600"/>
            <a:ext cx="8196349" cy="4419600"/>
          </a:xfrm>
        </p:spPr>
      </p:pic>
    </p:spTree>
    <p:extLst>
      <p:ext uri="{BB962C8B-B14F-4D97-AF65-F5344CB8AC3E}">
        <p14:creationId xmlns:p14="http://schemas.microsoft.com/office/powerpoint/2010/main" val="4182651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762000"/>
            <a:ext cx="8646695" cy="5029200"/>
          </a:xfrm>
        </p:spPr>
      </p:pic>
    </p:spTree>
    <p:extLst>
      <p:ext uri="{BB962C8B-B14F-4D97-AF65-F5344CB8AC3E}">
        <p14:creationId xmlns:p14="http://schemas.microsoft.com/office/powerpoint/2010/main" val="558108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457200"/>
            <a:ext cx="6400800" cy="5933789"/>
          </a:xfrm>
        </p:spPr>
      </p:pic>
    </p:spTree>
    <p:extLst>
      <p:ext uri="{BB962C8B-B14F-4D97-AF65-F5344CB8AC3E}">
        <p14:creationId xmlns:p14="http://schemas.microsoft.com/office/powerpoint/2010/main" val="1797791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990600"/>
            <a:ext cx="6781800" cy="5430844"/>
          </a:xfrm>
        </p:spPr>
      </p:pic>
    </p:spTree>
    <p:extLst>
      <p:ext uri="{BB962C8B-B14F-4D97-AF65-F5344CB8AC3E}">
        <p14:creationId xmlns:p14="http://schemas.microsoft.com/office/powerpoint/2010/main" val="2843811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371600"/>
            <a:ext cx="6629400" cy="4965651"/>
          </a:xfrm>
        </p:spPr>
      </p:pic>
    </p:spTree>
    <p:extLst>
      <p:ext uri="{BB962C8B-B14F-4D97-AF65-F5344CB8AC3E}">
        <p14:creationId xmlns:p14="http://schemas.microsoft.com/office/powerpoint/2010/main" val="1007617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47800"/>
            <a:ext cx="6858000" cy="5136880"/>
          </a:xfrm>
        </p:spPr>
      </p:pic>
    </p:spTree>
    <p:extLst>
      <p:ext uri="{BB962C8B-B14F-4D97-AF65-F5344CB8AC3E}">
        <p14:creationId xmlns:p14="http://schemas.microsoft.com/office/powerpoint/2010/main" val="492542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57400"/>
            <a:ext cx="8266339" cy="2057400"/>
          </a:xfrm>
        </p:spPr>
      </p:pic>
    </p:spTree>
    <p:extLst>
      <p:ext uri="{BB962C8B-B14F-4D97-AF65-F5344CB8AC3E}">
        <p14:creationId xmlns:p14="http://schemas.microsoft.com/office/powerpoint/2010/main" val="2965999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99" y="609600"/>
            <a:ext cx="8679543" cy="4876800"/>
          </a:xfrm>
        </p:spPr>
      </p:pic>
    </p:spTree>
    <p:extLst>
      <p:ext uri="{BB962C8B-B14F-4D97-AF65-F5344CB8AC3E}">
        <p14:creationId xmlns:p14="http://schemas.microsoft.com/office/powerpoint/2010/main" val="157595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762000"/>
            <a:ext cx="7831623" cy="5791200"/>
          </a:xfrm>
        </p:spPr>
      </p:pic>
    </p:spTree>
    <p:extLst>
      <p:ext uri="{BB962C8B-B14F-4D97-AF65-F5344CB8AC3E}">
        <p14:creationId xmlns:p14="http://schemas.microsoft.com/office/powerpoint/2010/main" val="1210444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066800"/>
            <a:ext cx="5867400" cy="5180006"/>
          </a:xfrm>
        </p:spPr>
      </p:pic>
    </p:spTree>
    <p:extLst>
      <p:ext uri="{BB962C8B-B14F-4D97-AF65-F5344CB8AC3E}">
        <p14:creationId xmlns:p14="http://schemas.microsoft.com/office/powerpoint/2010/main" val="563562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20001"/>
            <a:ext cx="4724400" cy="6446837"/>
          </a:xfrm>
        </p:spPr>
      </p:pic>
    </p:spTree>
    <p:extLst>
      <p:ext uri="{BB962C8B-B14F-4D97-AF65-F5344CB8AC3E}">
        <p14:creationId xmlns:p14="http://schemas.microsoft.com/office/powerpoint/2010/main" val="2964394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457200"/>
            <a:ext cx="5413248" cy="5638800"/>
          </a:xfrm>
        </p:spPr>
      </p:pic>
    </p:spTree>
    <p:extLst>
      <p:ext uri="{BB962C8B-B14F-4D97-AF65-F5344CB8AC3E}">
        <p14:creationId xmlns:p14="http://schemas.microsoft.com/office/powerpoint/2010/main" val="438051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381000"/>
            <a:ext cx="5943600" cy="6191250"/>
          </a:xfrm>
        </p:spPr>
      </p:pic>
    </p:spTree>
    <p:extLst>
      <p:ext uri="{BB962C8B-B14F-4D97-AF65-F5344CB8AC3E}">
        <p14:creationId xmlns:p14="http://schemas.microsoft.com/office/powerpoint/2010/main" val="3428583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371600"/>
            <a:ext cx="7860632" cy="4572000"/>
          </a:xfrm>
        </p:spPr>
      </p:pic>
    </p:spTree>
    <p:extLst>
      <p:ext uri="{BB962C8B-B14F-4D97-AF65-F5344CB8AC3E}">
        <p14:creationId xmlns:p14="http://schemas.microsoft.com/office/powerpoint/2010/main" val="4052510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09600"/>
            <a:ext cx="7924800" cy="5660571"/>
          </a:xfrm>
        </p:spPr>
      </p:pic>
    </p:spTree>
    <p:extLst>
      <p:ext uri="{BB962C8B-B14F-4D97-AF65-F5344CB8AC3E}">
        <p14:creationId xmlns:p14="http://schemas.microsoft.com/office/powerpoint/2010/main" val="1606535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685800"/>
            <a:ext cx="7162800" cy="5365186"/>
          </a:xfrm>
        </p:spPr>
      </p:pic>
    </p:spTree>
    <p:extLst>
      <p:ext uri="{BB962C8B-B14F-4D97-AF65-F5344CB8AC3E}">
        <p14:creationId xmlns:p14="http://schemas.microsoft.com/office/powerpoint/2010/main" val="222106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685800"/>
            <a:ext cx="8191715" cy="5105400"/>
          </a:xfrm>
        </p:spPr>
      </p:pic>
    </p:spTree>
    <p:extLst>
      <p:ext uri="{BB962C8B-B14F-4D97-AF65-F5344CB8AC3E}">
        <p14:creationId xmlns:p14="http://schemas.microsoft.com/office/powerpoint/2010/main" val="4132283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381000"/>
            <a:ext cx="7086600" cy="6145641"/>
          </a:xfrm>
        </p:spPr>
      </p:pic>
    </p:spTree>
    <p:extLst>
      <p:ext uri="{BB962C8B-B14F-4D97-AF65-F5344CB8AC3E}">
        <p14:creationId xmlns:p14="http://schemas.microsoft.com/office/powerpoint/2010/main" val="449876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685800"/>
            <a:ext cx="8204479" cy="5410200"/>
          </a:xfrm>
        </p:spPr>
      </p:pic>
    </p:spTree>
    <p:extLst>
      <p:ext uri="{BB962C8B-B14F-4D97-AF65-F5344CB8AC3E}">
        <p14:creationId xmlns:p14="http://schemas.microsoft.com/office/powerpoint/2010/main" val="7254700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19200"/>
            <a:ext cx="7443033" cy="4953000"/>
          </a:xfrm>
        </p:spPr>
      </p:pic>
    </p:spTree>
    <p:extLst>
      <p:ext uri="{BB962C8B-B14F-4D97-AF65-F5344CB8AC3E}">
        <p14:creationId xmlns:p14="http://schemas.microsoft.com/office/powerpoint/2010/main" val="1093388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609600"/>
            <a:ext cx="8015574" cy="5334000"/>
          </a:xfrm>
        </p:spPr>
      </p:pic>
    </p:spTree>
    <p:extLst>
      <p:ext uri="{BB962C8B-B14F-4D97-AF65-F5344CB8AC3E}">
        <p14:creationId xmlns:p14="http://schemas.microsoft.com/office/powerpoint/2010/main" val="2824520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914400"/>
            <a:ext cx="7995863" cy="5029200"/>
          </a:xfrm>
        </p:spPr>
      </p:pic>
    </p:spTree>
    <p:extLst>
      <p:ext uri="{BB962C8B-B14F-4D97-AF65-F5344CB8AC3E}">
        <p14:creationId xmlns:p14="http://schemas.microsoft.com/office/powerpoint/2010/main" val="4028483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A Few Ground </a:t>
            </a:r>
            <a:r>
              <a:rPr lang="en-US" b="1" dirty="0"/>
              <a:t>Rules for Language Classes</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248891"/>
            <a:ext cx="17240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907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 prepared to be an active language learner.</a:t>
            </a:r>
            <a:r>
              <a:rPr lang="en-US" dirty="0"/>
              <a:t> </a:t>
            </a:r>
          </a:p>
        </p:txBody>
      </p:sp>
      <p:sp>
        <p:nvSpPr>
          <p:cNvPr id="3" name="Content Placeholder 2"/>
          <p:cNvSpPr>
            <a:spLocks noGrp="1"/>
          </p:cNvSpPr>
          <p:nvPr>
            <p:ph idx="1"/>
          </p:nvPr>
        </p:nvSpPr>
        <p:spPr/>
        <p:txBody>
          <a:bodyPr/>
          <a:lstStyle/>
          <a:p>
            <a:r>
              <a:rPr lang="en-US" dirty="0"/>
              <a:t>This means getting ready to become an actor.  Your new role involves putting on the costume of a new language and pretending that you are comfortable in it.  </a:t>
            </a:r>
            <a:endParaRPr lang="en-US" dirty="0" smtClean="0"/>
          </a:p>
          <a:p>
            <a:pPr marL="0" indent="0" algn="ctr">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57600"/>
            <a:ext cx="381381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866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43000"/>
            <a:ext cx="7594600" cy="4267200"/>
          </a:xfrm>
        </p:spPr>
      </p:pic>
    </p:spTree>
    <p:extLst>
      <p:ext uri="{BB962C8B-B14F-4D97-AF65-F5344CB8AC3E}">
        <p14:creationId xmlns:p14="http://schemas.microsoft.com/office/powerpoint/2010/main" val="784151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It also means realizing that you have to </a:t>
            </a:r>
            <a:r>
              <a:rPr lang="en-US" b="1" dirty="0"/>
              <a:t>listen closely</a:t>
            </a:r>
            <a:r>
              <a:rPr lang="en-US" dirty="0"/>
              <a:t> and not get hung up on words you don’t understand.  </a:t>
            </a:r>
            <a:r>
              <a:rPr lang="en-US" b="1" dirty="0"/>
              <a:t>Guess and try to follow other signals </a:t>
            </a:r>
            <a:r>
              <a:rPr lang="en-US" dirty="0"/>
              <a:t>(like visuals)</a:t>
            </a:r>
            <a:r>
              <a:rPr lang="en-US" b="1" dirty="0"/>
              <a:t> </a:t>
            </a:r>
            <a:r>
              <a:rPr lang="en-US" dirty="0"/>
              <a:t>to help you make sense of what’s going on. </a:t>
            </a:r>
          </a:p>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038600"/>
            <a:ext cx="3956050" cy="237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4278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Respect the language space.</a:t>
            </a:r>
            <a:r>
              <a:rPr lang="en-US" dirty="0"/>
              <a:t> </a:t>
            </a:r>
          </a:p>
        </p:txBody>
      </p:sp>
      <p:sp>
        <p:nvSpPr>
          <p:cNvPr id="3" name="Content Placeholder 2"/>
          <p:cNvSpPr>
            <a:spLocks noGrp="1"/>
          </p:cNvSpPr>
          <p:nvPr>
            <p:ph idx="1"/>
          </p:nvPr>
        </p:nvSpPr>
        <p:spPr/>
        <p:txBody>
          <a:bodyPr/>
          <a:lstStyle/>
          <a:p>
            <a:r>
              <a:rPr lang="en-US" dirty="0"/>
              <a:t>Except for beginners, in the language classroom, we will mostly be using the language we’re learning.  You will be asked to hold to this agreement.  When you don’t understand something, instead of asking about it in English, ask your questions </a:t>
            </a:r>
            <a:r>
              <a:rPr lang="en-US" dirty="0" smtClean="0"/>
              <a:t>in the </a:t>
            </a:r>
            <a:r>
              <a:rPr lang="en-US" dirty="0"/>
              <a:t>second language. </a:t>
            </a:r>
            <a:endParaRPr lang="en-US" dirty="0" smtClean="0"/>
          </a:p>
          <a:p>
            <a:pPr marL="0" indent="0" algn="ctr">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572000"/>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826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Learning a language is a lot like learning to play a sport.</a:t>
            </a:r>
            <a:r>
              <a:rPr lang="en-US" dirty="0"/>
              <a:t> </a:t>
            </a:r>
          </a:p>
        </p:txBody>
      </p:sp>
      <p:sp>
        <p:nvSpPr>
          <p:cNvPr id="3" name="Content Placeholder 2"/>
          <p:cNvSpPr>
            <a:spLocks noGrp="1"/>
          </p:cNvSpPr>
          <p:nvPr>
            <p:ph idx="1"/>
          </p:nvPr>
        </p:nvSpPr>
        <p:spPr/>
        <p:txBody>
          <a:bodyPr/>
          <a:lstStyle/>
          <a:p>
            <a:r>
              <a:rPr lang="en-US" dirty="0"/>
              <a:t>The idea is to have fun while building skills.  You are going to feel tired at times, but this is a good sign – it means you are building up your language ‘muscles</a:t>
            </a:r>
            <a:r>
              <a:rPr lang="en-US" dirty="0" smtClean="0"/>
              <a:t>!’</a:t>
            </a:r>
          </a:p>
          <a:p>
            <a:pPr marL="0" indent="0" algn="ctr">
              <a:buNone/>
            </a:pP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124200"/>
            <a:ext cx="3143065" cy="3234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6572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Feel free to make mistakes – it’s how we learn.</a:t>
            </a:r>
            <a:r>
              <a:rPr lang="en-US" dirty="0"/>
              <a:t> </a:t>
            </a:r>
          </a:p>
        </p:txBody>
      </p:sp>
      <p:sp>
        <p:nvSpPr>
          <p:cNvPr id="3" name="Content Placeholder 2"/>
          <p:cNvSpPr>
            <a:spLocks noGrp="1"/>
          </p:cNvSpPr>
          <p:nvPr>
            <p:ph idx="1"/>
          </p:nvPr>
        </p:nvSpPr>
        <p:spPr/>
        <p:txBody>
          <a:bodyPr/>
          <a:lstStyle/>
          <a:p>
            <a:r>
              <a:rPr lang="en-US" dirty="0"/>
              <a:t>This is one of the few places where you are able to make mistakes and not have it cost you much.  Try to use your language whenever possible, both in and out of the classroom.  You’ll be surprised by how far a few words will take you</a:t>
            </a:r>
            <a:r>
              <a:rPr lang="en-US" dirty="0" smtClean="0"/>
              <a:t>.</a:t>
            </a:r>
          </a:p>
          <a:p>
            <a:pPr marL="0" indent="0">
              <a:buNone/>
            </a:pPr>
            <a:r>
              <a:rPr lang="en-US" dirty="0"/>
              <a:t/>
            </a:r>
            <a:br>
              <a:rPr lang="en-US" dirty="0"/>
            </a:b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4249016"/>
            <a:ext cx="4427140" cy="230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885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Respect your classmates and expect the same in return.</a:t>
            </a:r>
            <a:r>
              <a:rPr lang="en-US" dirty="0"/>
              <a:t> </a:t>
            </a:r>
          </a:p>
        </p:txBody>
      </p:sp>
      <p:sp>
        <p:nvSpPr>
          <p:cNvPr id="3" name="Content Placeholder 2"/>
          <p:cNvSpPr>
            <a:spLocks noGrp="1"/>
          </p:cNvSpPr>
          <p:nvPr>
            <p:ph idx="1"/>
          </p:nvPr>
        </p:nvSpPr>
        <p:spPr/>
        <p:txBody>
          <a:bodyPr/>
          <a:lstStyle/>
          <a:p>
            <a:r>
              <a:rPr lang="en-US" dirty="0"/>
              <a:t>We all learn at different paces, but we’re going to be working together a lot – more than in most classes.  You should encourage your classmates when they’re doing the right thing, be patient with them as they try on their new costume and expect them to do the same for you</a:t>
            </a:r>
            <a:r>
              <a:rPr lang="en-US" dirty="0" smtClean="0"/>
              <a:t>.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572000"/>
            <a:ext cx="3200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08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endParaRPr lang="en-US" b="1" dirty="0"/>
          </a:p>
          <a:p>
            <a:endParaRPr lang="en-US" b="1" dirty="0" smtClean="0"/>
          </a:p>
          <a:p>
            <a:endParaRPr lang="en-US" b="1" dirty="0"/>
          </a:p>
          <a:p>
            <a:r>
              <a:rPr lang="en-US" b="1" dirty="0" smtClean="0"/>
              <a:t>Be </a:t>
            </a:r>
            <a:r>
              <a:rPr lang="en-US" b="1" dirty="0"/>
              <a:t>Kind</a:t>
            </a:r>
            <a:endParaRPr lang="en-US" dirty="0"/>
          </a:p>
          <a:p>
            <a:pPr lvl="0"/>
            <a:r>
              <a:rPr lang="en-US" dirty="0"/>
              <a:t>Respect and encourage your classmates.</a:t>
            </a:r>
          </a:p>
          <a:p>
            <a:pPr lvl="0"/>
            <a:r>
              <a:rPr lang="en-US" dirty="0"/>
              <a:t>Respect and encourage your teacher.  </a:t>
            </a:r>
          </a:p>
          <a:p>
            <a:pPr lvl="0"/>
            <a:r>
              <a:rPr lang="en-US" dirty="0"/>
              <a:t>Be punctual and use your time wisely. </a:t>
            </a:r>
            <a:endParaRPr lang="en-US" dirty="0" smtClean="0"/>
          </a:p>
          <a:p>
            <a:pPr marL="0" lvl="0" indent="0" algn="ctr">
              <a:buNone/>
            </a:pPr>
            <a:r>
              <a:rPr lang="en-US" dirty="0"/>
              <a:t> </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599"/>
            <a:ext cx="3048000" cy="3560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7929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Work Hard</a:t>
            </a:r>
            <a:endParaRPr lang="en-US" dirty="0"/>
          </a:p>
          <a:p>
            <a:pPr lvl="0"/>
            <a:r>
              <a:rPr lang="en-US" dirty="0"/>
              <a:t>Bring all necessary materials to class.</a:t>
            </a:r>
          </a:p>
          <a:p>
            <a:pPr lvl="0"/>
            <a:r>
              <a:rPr lang="en-US" dirty="0"/>
              <a:t>Focus, concentrate, and complete work.  </a:t>
            </a:r>
          </a:p>
          <a:p>
            <a:pPr lvl="0"/>
            <a:r>
              <a:rPr lang="en-US" dirty="0"/>
              <a:t>Contribute positively to the conversation.</a:t>
            </a:r>
          </a:p>
          <a:p>
            <a:pPr lvl="0"/>
            <a:r>
              <a:rPr lang="en-US" dirty="0"/>
              <a:t>Follow instructions.</a:t>
            </a:r>
          </a:p>
          <a:p>
            <a:pPr lvl="0"/>
            <a:r>
              <a:rPr lang="en-US" dirty="0"/>
              <a:t>Speak in Arabic. </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038600"/>
            <a:ext cx="4382476" cy="2431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1273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Get </a:t>
            </a:r>
            <a:r>
              <a:rPr lang="en-US" b="1" dirty="0" smtClean="0"/>
              <a:t>Smart</a:t>
            </a:r>
            <a:endParaRPr lang="en-US" dirty="0"/>
          </a:p>
          <a:p>
            <a:pPr lvl="0"/>
            <a:r>
              <a:rPr lang="en-US" dirty="0"/>
              <a:t>Ask questions.</a:t>
            </a:r>
          </a:p>
          <a:p>
            <a:pPr lvl="0"/>
            <a:r>
              <a:rPr lang="en-US" dirty="0"/>
              <a:t>Try new things. </a:t>
            </a:r>
          </a:p>
          <a:p>
            <a:pPr lvl="0"/>
            <a:r>
              <a:rPr lang="en-US" b="1" dirty="0"/>
              <a:t>Practice, practice, practice. </a:t>
            </a:r>
            <a:endParaRPr lang="en-US" dirty="0"/>
          </a:p>
          <a:p>
            <a:pPr lvl="0"/>
            <a:r>
              <a:rPr lang="en-US" dirty="0"/>
              <a:t>Try your hardest at all times.  </a:t>
            </a:r>
          </a:p>
          <a:p>
            <a:pPr lvl="0"/>
            <a:r>
              <a:rPr lang="en-US" dirty="0"/>
              <a:t>Make mistakes and learn from them.</a:t>
            </a:r>
          </a:p>
          <a:p>
            <a:pPr lvl="0"/>
            <a:r>
              <a:rPr lang="en-US" dirty="0"/>
              <a:t>Use all the resources at your disposal. </a:t>
            </a: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0"/>
            <a:ext cx="43815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56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6000" dirty="0" smtClean="0"/>
              <a:t>لا أفهم</a:t>
            </a:r>
            <a:endParaRPr lang="en-US" sz="6000" dirty="0"/>
          </a:p>
        </p:txBody>
      </p:sp>
      <p:sp>
        <p:nvSpPr>
          <p:cNvPr id="3" name="Content Placeholder 2"/>
          <p:cNvSpPr>
            <a:spLocks noGrp="1"/>
          </p:cNvSpPr>
          <p:nvPr>
            <p:ph idx="1"/>
          </p:nvPr>
        </p:nvSpPr>
        <p:spPr/>
        <p:txBody>
          <a:bodyPr/>
          <a:lstStyle/>
          <a:p>
            <a:pPr algn="ct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676400"/>
            <a:ext cx="3803600"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005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ما معانى ____ ؟</a:t>
            </a:r>
            <a:endParaRPr lang="en-US" dirty="0"/>
          </a:p>
        </p:txBody>
      </p:sp>
      <p:sp>
        <p:nvSpPr>
          <p:cNvPr id="3" name="Content Placeholder 2"/>
          <p:cNvSpPr>
            <a:spLocks noGrp="1"/>
          </p:cNvSpPr>
          <p:nvPr>
            <p:ph idx="1"/>
          </p:nvPr>
        </p:nvSpPr>
        <p:spPr/>
        <p:txBody>
          <a:bodyPr/>
          <a:lstStyle/>
          <a:p>
            <a:pPr algn="ct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327" y="1676400"/>
            <a:ext cx="2451862"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931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19200"/>
            <a:ext cx="7019434" cy="5257800"/>
          </a:xfrm>
        </p:spPr>
      </p:pic>
    </p:spTree>
    <p:extLst>
      <p:ext uri="{BB962C8B-B14F-4D97-AF65-F5344CB8AC3E}">
        <p14:creationId xmlns:p14="http://schemas.microsoft.com/office/powerpoint/2010/main" val="24328163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لا أعرف</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10195"/>
            <a:ext cx="4605759"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0028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مرة ثانية، مِن فض لك؟</a:t>
            </a:r>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86479" y="2070802"/>
            <a:ext cx="5371042" cy="358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5072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عندي سؤال</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620000" cy="507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1242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ما هذا؟</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5791199"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7050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الأبجدية العربية</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447800"/>
            <a:ext cx="4339741" cy="516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7143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381000"/>
            <a:ext cx="5257800" cy="646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3093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Many </a:t>
            </a:r>
            <a:r>
              <a:rPr lang="en-US" sz="3600" dirty="0" err="1" smtClean="0"/>
              <a:t>Alifs</a:t>
            </a:r>
            <a:r>
              <a:rPr lang="en-US" sz="3600" dirty="0" smtClean="0"/>
              <a:t> Can You Spot Here?</a:t>
            </a:r>
            <a:endParaRPr lang="en-US" sz="3600" dirty="0"/>
          </a:p>
        </p:txBody>
      </p:sp>
      <p:sp>
        <p:nvSpPr>
          <p:cNvPr id="3" name="Content Placeholder 2"/>
          <p:cNvSpPr>
            <a:spLocks noGrp="1"/>
          </p:cNvSpPr>
          <p:nvPr>
            <p:ph idx="1"/>
          </p:nvPr>
        </p:nvSpPr>
        <p:spPr/>
        <p:txBody>
          <a:bodyPr/>
          <a:lstStyle/>
          <a:p>
            <a:pPr marL="0" marR="0" indent="0" algn="ctr">
              <a:lnSpc>
                <a:spcPct val="115000"/>
              </a:lnSpc>
              <a:spcBef>
                <a:spcPts val="0"/>
              </a:spcBef>
              <a:spcAft>
                <a:spcPts val="1000"/>
              </a:spcAft>
              <a:buNone/>
            </a:pPr>
            <a:r>
              <a:rPr lang="ar-EG" sz="6000" dirty="0">
                <a:ea typeface="Calibri"/>
              </a:rPr>
              <a:t>كان يا ما كان في قديم الزمان كان تاجر كثير المال والأعمال...</a:t>
            </a:r>
            <a:endParaRPr lang="en-US" sz="6000" dirty="0">
              <a:ea typeface="Calibri"/>
              <a:cs typeface="Arial"/>
            </a:endParaRPr>
          </a:p>
          <a:p>
            <a:endParaRPr lang="en-US" dirty="0"/>
          </a:p>
        </p:txBody>
      </p:sp>
    </p:spTree>
    <p:extLst>
      <p:ext uri="{BB962C8B-B14F-4D97-AF65-F5344CB8AC3E}">
        <p14:creationId xmlns:p14="http://schemas.microsoft.com/office/powerpoint/2010/main" val="7831431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smtClean="0"/>
              <a:t>“So… You Think You’re Pretty Tough, Huh?!  We’ll See How Well Your Ninja Arabic Skills Hold Up Against This One:</a:t>
            </a:r>
            <a:br>
              <a:rPr lang="en-US" sz="2800" dirty="0" smtClean="0"/>
            </a:br>
            <a:r>
              <a:rPr lang="ar-EG" sz="2800" dirty="0" smtClean="0"/>
              <a:t>ص + ب + ا + ح =_____________  ا + ل + خ + ي + ر = ________         </a:t>
            </a:r>
            <a:endParaRPr lang="en-US" sz="2800"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7724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102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533400"/>
            <a:ext cx="8458200" cy="6338364"/>
          </a:xfrm>
        </p:spPr>
      </p:pic>
    </p:spTree>
    <p:extLst>
      <p:ext uri="{BB962C8B-B14F-4D97-AF65-F5344CB8AC3E}">
        <p14:creationId xmlns:p14="http://schemas.microsoft.com/office/powerpoint/2010/main" val="436148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066800"/>
            <a:ext cx="8300357" cy="4648200"/>
          </a:xfrm>
        </p:spPr>
      </p:pic>
    </p:spTree>
    <p:extLst>
      <p:ext uri="{BB962C8B-B14F-4D97-AF65-F5344CB8AC3E}">
        <p14:creationId xmlns:p14="http://schemas.microsoft.com/office/powerpoint/2010/main" val="167455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24000"/>
            <a:ext cx="8015574" cy="5334000"/>
          </a:xfrm>
        </p:spPr>
      </p:pic>
    </p:spTree>
    <p:extLst>
      <p:ext uri="{BB962C8B-B14F-4D97-AF65-F5344CB8AC3E}">
        <p14:creationId xmlns:p14="http://schemas.microsoft.com/office/powerpoint/2010/main" val="4085725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914400"/>
            <a:ext cx="7731551" cy="5791200"/>
          </a:xfrm>
        </p:spPr>
      </p:pic>
    </p:spTree>
    <p:extLst>
      <p:ext uri="{BB962C8B-B14F-4D97-AF65-F5344CB8AC3E}">
        <p14:creationId xmlns:p14="http://schemas.microsoft.com/office/powerpoint/2010/main" val="3141995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6422</TotalTime>
  <Words>481</Words>
  <Application>Microsoft Office PowerPoint</Application>
  <PresentationFormat>On-screen Show (4:3)</PresentationFormat>
  <Paragraphs>48</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So you’ve been reading (or trying to read) Arabic words for a couple of weeks now – and none of it makes sense…Relax ya Akhi, the time has come to make it real…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this starting to make sense? هل كل هذه واضح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Few Ground Rules for Language Classes </vt:lpstr>
      <vt:lpstr>Be prepared to be an active language learner. </vt:lpstr>
      <vt:lpstr>PowerPoint Presentation</vt:lpstr>
      <vt:lpstr>Respect the language space. </vt:lpstr>
      <vt:lpstr>Learning a language is a lot like learning to play a sport. </vt:lpstr>
      <vt:lpstr>Feel free to make mistakes – it’s how we learn. </vt:lpstr>
      <vt:lpstr>Respect your classmates and expect the same in return. </vt:lpstr>
      <vt:lpstr>PowerPoint Presentation</vt:lpstr>
      <vt:lpstr>PowerPoint Presentation</vt:lpstr>
      <vt:lpstr>PowerPoint Presentation</vt:lpstr>
      <vt:lpstr>لا أفهم</vt:lpstr>
      <vt:lpstr>ما معانى ____ ؟</vt:lpstr>
      <vt:lpstr>لا أعرف</vt:lpstr>
      <vt:lpstr>مرة ثانية، مِن فض لك؟</vt:lpstr>
      <vt:lpstr>عندي سؤال</vt:lpstr>
      <vt:lpstr>ما هذا؟</vt:lpstr>
      <vt:lpstr>الأبجدية العربية</vt:lpstr>
      <vt:lpstr>PowerPoint Presentation</vt:lpstr>
      <vt:lpstr>How Many Alifs Can You Spot Here?</vt:lpstr>
      <vt:lpstr>“So… You Think You’re Pretty Tough, Huh?!  We’ll See How Well Your Ninja Arabic Skills Hold Up Against This One: ص + ب + ا + ح =_____________  ا + ل + خ + ي + ر = ________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Simple Arabic Cues (Or,</dc:title>
  <dc:creator>Kwame Lawson</dc:creator>
  <cp:lastModifiedBy>Kwame Lawson</cp:lastModifiedBy>
  <cp:revision>37</cp:revision>
  <dcterms:created xsi:type="dcterms:W3CDTF">2013-08-15T16:42:53Z</dcterms:created>
  <dcterms:modified xsi:type="dcterms:W3CDTF">2013-09-17T13:03:52Z</dcterms:modified>
</cp:coreProperties>
</file>