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19" r:id="rId1"/>
  </p:sldMasterIdLst>
  <p:notesMasterIdLst>
    <p:notesMasterId r:id="rId25"/>
  </p:notesMasterIdLst>
  <p:handoutMasterIdLst>
    <p:handoutMasterId r:id="rId26"/>
  </p:handoutMasterIdLst>
  <p:sldIdLst>
    <p:sldId id="256" r:id="rId2"/>
    <p:sldId id="257" r:id="rId3"/>
    <p:sldId id="258" r:id="rId4"/>
    <p:sldId id="259" r:id="rId5"/>
    <p:sldId id="260" r:id="rId6"/>
    <p:sldId id="261" r:id="rId7"/>
    <p:sldId id="264" r:id="rId8"/>
    <p:sldId id="265" r:id="rId9"/>
    <p:sldId id="262" r:id="rId10"/>
    <p:sldId id="263" r:id="rId11"/>
    <p:sldId id="266" r:id="rId12"/>
    <p:sldId id="278" r:id="rId13"/>
    <p:sldId id="276" r:id="rId14"/>
    <p:sldId id="277" r:id="rId15"/>
    <p:sldId id="267" r:id="rId16"/>
    <p:sldId id="275" r:id="rId17"/>
    <p:sldId id="268" r:id="rId18"/>
    <p:sldId id="269" r:id="rId19"/>
    <p:sldId id="270" r:id="rId20"/>
    <p:sldId id="271" r:id="rId21"/>
    <p:sldId id="272" r:id="rId22"/>
    <p:sldId id="273" r:id="rId23"/>
    <p:sldId id="274" r:id="rId24"/>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06" autoAdjust="0"/>
    <p:restoredTop sz="94660"/>
  </p:normalViewPr>
  <p:slideViewPr>
    <p:cSldViewPr snapToGrid="0">
      <p:cViewPr varScale="1">
        <p:scale>
          <a:sx n="71" d="100"/>
          <a:sy n="71" d="100"/>
        </p:scale>
        <p:origin x="60" y="144"/>
      </p:cViewPr>
      <p:guideLst/>
    </p:cSldViewPr>
  </p:slideViewPr>
  <p:notesTextViewPr>
    <p:cViewPr>
      <p:scale>
        <a:sx n="1" d="1"/>
        <a:sy n="1" d="1"/>
      </p:scale>
      <p:origin x="0" y="0"/>
    </p:cViewPr>
  </p:notesTextViewPr>
  <p:notesViewPr>
    <p:cSldViewPr snapToGrid="0">
      <p:cViewPr varScale="1">
        <p:scale>
          <a:sx n="75" d="100"/>
          <a:sy n="75" d="100"/>
        </p:scale>
        <p:origin x="189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9.4547405910813842E-2"/>
          <c:y val="2.8519209784202287E-2"/>
          <c:w val="0.86613957241198314"/>
          <c:h val="0.82439660332960985"/>
        </c:manualLayout>
      </c:layout>
      <c:scatterChart>
        <c:scatterStyle val="lineMarker"/>
        <c:varyColors val="0"/>
        <c:ser>
          <c:idx val="0"/>
          <c:order val="0"/>
          <c:spPr>
            <a:ln w="9525" cap="rnd">
              <a:solidFill>
                <a:schemeClr val="accent5"/>
              </a:solidFill>
              <a:round/>
            </a:ln>
            <a:effectLst>
              <a:outerShdw blurRad="38100" dist="25400" dir="5400000" rotWithShape="0">
                <a:srgbClr val="000000">
                  <a:alpha val="35000"/>
                </a:srgbClr>
              </a:outerShdw>
            </a:effectLst>
          </c:spPr>
          <c:marker>
            <c:symbol val="circle"/>
            <c:size val="5"/>
            <c:spPr>
              <a:gradFill rotWithShape="1">
                <a:gsLst>
                  <a:gs pos="0">
                    <a:schemeClr val="accent5">
                      <a:tint val="96000"/>
                      <a:lumMod val="100000"/>
                    </a:schemeClr>
                  </a:gs>
                  <a:gs pos="78000">
                    <a:schemeClr val="accent5">
                      <a:shade val="94000"/>
                      <a:lumMod val="94000"/>
                    </a:schemeClr>
                  </a:gs>
                </a:gsLst>
                <a:lin ang="5400000" scaled="0"/>
              </a:gradFill>
              <a:ln w="9525">
                <a:solidFill>
                  <a:schemeClr val="accent5"/>
                </a:solidFill>
                <a:round/>
              </a:ln>
              <a:effectLst>
                <a:outerShdw blurRad="38100" dist="25400" dir="5400000" rotWithShape="0">
                  <a:srgbClr val="000000">
                    <a:alpha val="35000"/>
                  </a:srgbClr>
                </a:outerShdw>
              </a:effectLst>
            </c:spPr>
          </c:marker>
          <c:trendline>
            <c:spPr>
              <a:ln w="9525" cap="rnd">
                <a:solidFill>
                  <a:schemeClr val="accent5"/>
                </a:solidFill>
                <a:headEnd type="triangle" w="lg" len="med"/>
                <a:tailEnd type="triangle" w="lg" len="med"/>
              </a:ln>
              <a:effectLst/>
            </c:spPr>
            <c:trendlineType val="linear"/>
            <c:forward val="0.5"/>
            <c:intercept val="0"/>
            <c:dispRSqr val="0"/>
            <c:dispEq val="1"/>
            <c:trendlineLbl>
              <c:layout>
                <c:manualLayout>
                  <c:x val="-0.51210158495875902"/>
                  <c:y val="0.12550318517316911"/>
                </c:manualLayout>
              </c:layout>
              <c:tx>
                <c:rich>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r>
                      <a:rPr lang="en-US" sz="1600" b="1" baseline="0" dirty="0"/>
                      <a:t>y = </a:t>
                    </a:r>
                    <a:r>
                      <a:rPr lang="en-US" sz="1600" b="1" baseline="0" dirty="0" smtClean="0">
                        <a:solidFill>
                          <a:srgbClr val="7030A0"/>
                        </a:solidFill>
                      </a:rPr>
                      <a:t>0.25</a:t>
                    </a:r>
                    <a:r>
                      <a:rPr lang="en-US" sz="1600" b="1" baseline="0" dirty="0" smtClean="0"/>
                      <a:t>x </a:t>
                    </a:r>
                    <a:r>
                      <a:rPr lang="en-US" sz="1600" b="1" baseline="0" dirty="0" smtClean="0">
                        <a:solidFill>
                          <a:schemeClr val="tx1"/>
                        </a:solidFill>
                      </a:rPr>
                      <a:t>+ </a:t>
                    </a:r>
                    <a:r>
                      <a:rPr lang="en-US" sz="1600" b="1" baseline="0" dirty="0" smtClean="0">
                        <a:solidFill>
                          <a:srgbClr val="0070C0"/>
                        </a:solidFill>
                      </a:rPr>
                      <a:t>0</a:t>
                    </a:r>
                    <a:endParaRPr lang="en-US" sz="1600" b="1" dirty="0">
                      <a:solidFill>
                        <a:srgbClr val="0070C0"/>
                      </a:solidFill>
                    </a:endParaRPr>
                  </a:p>
                </c:rich>
              </c:tx>
              <c:numFmt formatCode="General" sourceLinked="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trendlineLbl>
          </c:trendline>
          <c:xVal>
            <c:numRef>
              <c:f>Sheet1!$A$2:$A$6</c:f>
              <c:numCache>
                <c:formatCode>_("$"* #,##0.00_);_("$"* \(#,##0.00\);_("$"* "-"??_);_(@_)</c:formatCode>
                <c:ptCount val="5"/>
                <c:pt idx="0" formatCode="#,##0.00_);\(#,##0.00\)">
                  <c:v>0</c:v>
                </c:pt>
                <c:pt idx="1">
                  <c:v>1</c:v>
                </c:pt>
                <c:pt idx="2">
                  <c:v>2</c:v>
                </c:pt>
                <c:pt idx="3">
                  <c:v>3</c:v>
                </c:pt>
                <c:pt idx="4">
                  <c:v>4</c:v>
                </c:pt>
              </c:numCache>
            </c:numRef>
          </c:xVal>
          <c:yVal>
            <c:numRef>
              <c:f>Sheet1!$B$2:$B$6</c:f>
              <c:numCache>
                <c:formatCode>_("$"* #,##0.00_);_("$"* \(#,##0.00\);_("$"* "-"??_);_(@_)</c:formatCode>
                <c:ptCount val="5"/>
                <c:pt idx="0" formatCode="#,##0.00_);\(#,##0.00\)">
                  <c:v>0</c:v>
                </c:pt>
                <c:pt idx="1">
                  <c:v>0.25</c:v>
                </c:pt>
                <c:pt idx="2">
                  <c:v>0.5</c:v>
                </c:pt>
                <c:pt idx="3">
                  <c:v>0.75</c:v>
                </c:pt>
                <c:pt idx="4">
                  <c:v>1</c:v>
                </c:pt>
              </c:numCache>
            </c:numRef>
          </c:yVal>
          <c:smooth val="0"/>
        </c:ser>
        <c:dLbls>
          <c:showLegendKey val="0"/>
          <c:showVal val="0"/>
          <c:showCatName val="0"/>
          <c:showSerName val="0"/>
          <c:showPercent val="0"/>
          <c:showBubbleSize val="0"/>
        </c:dLbls>
        <c:axId val="227655600"/>
        <c:axId val="227655992"/>
      </c:scatterChart>
      <c:valAx>
        <c:axId val="227655600"/>
        <c:scaling>
          <c:orientation val="minMax"/>
        </c:scaling>
        <c:delete val="0"/>
        <c:axPos val="b"/>
        <c:majorGridlines>
          <c:spPr>
            <a:ln w="9525" cap="flat" cmpd="sng" algn="ctr">
              <a:solidFill>
                <a:schemeClr val="tx2">
                  <a:lumMod val="15000"/>
                  <a:lumOff val="85000"/>
                </a:schemeClr>
              </a:solidFill>
              <a:round/>
            </a:ln>
            <a:effectLst/>
          </c:spPr>
        </c:majorGridlines>
        <c:title>
          <c:tx>
            <c:rich>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r>
                  <a:rPr lang="en-US" sz="1600" dirty="0" smtClean="0"/>
                  <a:t>Earned (dollars)</a:t>
                </a:r>
                <a:endParaRPr lang="en-US" dirty="0"/>
              </a:p>
            </c:rich>
          </c:tx>
          <c:layout>
            <c:manualLayout>
              <c:xMode val="edge"/>
              <c:yMode val="edge"/>
              <c:x val="0.43364677782751487"/>
              <c:y val="0.94379501852574565"/>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title>
        <c:numFmt formatCode="#,##0.00" sourceLinked="0"/>
        <c:majorTickMark val="none"/>
        <c:minorTickMark val="none"/>
        <c:tickLblPos val="nextTo"/>
        <c:spPr>
          <a:noFill/>
          <a:ln>
            <a:solidFill>
              <a:schemeClr val="tx2">
                <a:lumMod val="40000"/>
                <a:lumOff val="60000"/>
              </a:schemeClr>
            </a:solid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227655992"/>
        <c:crosses val="autoZero"/>
        <c:crossBetween val="midCat"/>
        <c:majorUnit val="0.25"/>
      </c:valAx>
      <c:valAx>
        <c:axId val="227655992"/>
        <c:scaling>
          <c:orientation val="minMax"/>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1197" b="1" i="0" u="none" strike="noStrike" kern="1200" baseline="0">
                    <a:solidFill>
                      <a:schemeClr val="tx2"/>
                    </a:solidFill>
                    <a:latin typeface="+mn-lt"/>
                    <a:ea typeface="+mn-ea"/>
                    <a:cs typeface="+mn-cs"/>
                  </a:defRPr>
                </a:pPr>
                <a:r>
                  <a:rPr lang="en-US" sz="1600" b="1" dirty="0" smtClean="0"/>
                  <a:t>Saved (dollars)</a:t>
                </a:r>
                <a:endParaRPr lang="en-US" b="1" dirty="0"/>
              </a:p>
            </c:rich>
          </c:tx>
          <c:layout>
            <c:manualLayout>
              <c:xMode val="edge"/>
              <c:yMode val="edge"/>
              <c:x val="2.9547554811877466E-3"/>
              <c:y val="0.31993584331363828"/>
            </c:manualLayout>
          </c:layout>
          <c:overlay val="0"/>
          <c:spPr>
            <a:noFill/>
            <a:ln>
              <a:noFill/>
            </a:ln>
            <a:effectLst/>
          </c:spPr>
          <c:txPr>
            <a:bodyPr rot="-54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title>
        <c:numFmt formatCode="#,##0.00" sourceLinked="0"/>
        <c:majorTickMark val="none"/>
        <c:minorTickMark val="none"/>
        <c:tickLblPos val="nextTo"/>
        <c:spPr>
          <a:noFill/>
          <a:ln>
            <a:solidFill>
              <a:schemeClr val="tx2">
                <a:lumMod val="40000"/>
                <a:lumOff val="60000"/>
              </a:schemeClr>
            </a:solid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227655600"/>
        <c:crosses val="autoZero"/>
        <c:crossBetween val="midCat"/>
        <c:majorUnit val="0.25"/>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scatterChart>
        <c:scatterStyle val="lineMarker"/>
        <c:varyColors val="0"/>
        <c:ser>
          <c:idx val="0"/>
          <c:order val="0"/>
          <c:spPr>
            <a:ln w="9525" cap="rnd">
              <a:solidFill>
                <a:schemeClr val="accent5"/>
              </a:solidFill>
              <a:round/>
            </a:ln>
            <a:effectLst>
              <a:outerShdw blurRad="38100" dist="25400" dir="5400000" rotWithShape="0">
                <a:srgbClr val="000000">
                  <a:alpha val="35000"/>
                </a:srgbClr>
              </a:outerShdw>
            </a:effectLst>
          </c:spPr>
          <c:marker>
            <c:symbol val="circle"/>
            <c:size val="5"/>
            <c:spPr>
              <a:gradFill rotWithShape="1">
                <a:gsLst>
                  <a:gs pos="0">
                    <a:schemeClr val="accent5">
                      <a:tint val="96000"/>
                      <a:lumMod val="100000"/>
                    </a:schemeClr>
                  </a:gs>
                  <a:gs pos="78000">
                    <a:schemeClr val="accent5">
                      <a:shade val="94000"/>
                      <a:lumMod val="94000"/>
                    </a:schemeClr>
                  </a:gs>
                </a:gsLst>
                <a:lin ang="5400000" scaled="0"/>
              </a:gradFill>
              <a:ln w="9525">
                <a:solidFill>
                  <a:schemeClr val="accent5"/>
                </a:solidFill>
                <a:round/>
              </a:ln>
              <a:effectLst>
                <a:outerShdw blurRad="38100" dist="25400" dir="5400000" rotWithShape="0">
                  <a:srgbClr val="000000">
                    <a:alpha val="35000"/>
                  </a:srgbClr>
                </a:outerShdw>
              </a:effectLst>
            </c:spPr>
          </c:marker>
          <c:trendline>
            <c:spPr>
              <a:ln w="9525" cap="rnd">
                <a:solidFill>
                  <a:schemeClr val="accent5"/>
                </a:solidFill>
                <a:headEnd type="triangle" w="lg" len="med"/>
                <a:tailEnd type="triangle" w="lg" len="med"/>
              </a:ln>
              <a:effectLst/>
            </c:spPr>
            <c:trendlineType val="linear"/>
            <c:forward val="5"/>
            <c:intercept val="0"/>
            <c:dispRSqr val="0"/>
            <c:dispEq val="1"/>
            <c:trendlineLbl>
              <c:layout>
                <c:manualLayout>
                  <c:x val="-0.53887411252639505"/>
                  <c:y val="8.9492261063818926E-2"/>
                </c:manualLayout>
              </c:layout>
              <c:tx>
                <c:rich>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r>
                      <a:rPr lang="en-US" sz="1600" b="1" baseline="0" dirty="0"/>
                      <a:t>y = </a:t>
                    </a:r>
                    <a:r>
                      <a:rPr lang="en-US" sz="1600" b="1" baseline="0" dirty="0">
                        <a:solidFill>
                          <a:srgbClr val="7030A0"/>
                        </a:solidFill>
                      </a:rPr>
                      <a:t>0.25</a:t>
                    </a:r>
                    <a:r>
                      <a:rPr lang="en-US" sz="1600" b="1" baseline="0" dirty="0"/>
                      <a:t>x</a:t>
                    </a:r>
                    <a:endParaRPr lang="en-US" sz="1600" b="1" dirty="0"/>
                  </a:p>
                </c:rich>
              </c:tx>
              <c:numFmt formatCode="General" sourceLinked="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trendlineLbl>
          </c:trendline>
          <c:xVal>
            <c:numRef>
              <c:f>Sheet1!$A$2:$A$7</c:f>
              <c:numCache>
                <c:formatCode>_("$"* #,##0.00_);_("$"* \(#,##0.00\);_("$"* "-"??_);_(@_)</c:formatCode>
                <c:ptCount val="6"/>
                <c:pt idx="0" formatCode="#,##0.00_);\(#,##0.00\)">
                  <c:v>0</c:v>
                </c:pt>
                <c:pt idx="1">
                  <c:v>1</c:v>
                </c:pt>
                <c:pt idx="2">
                  <c:v>2</c:v>
                </c:pt>
                <c:pt idx="3">
                  <c:v>3</c:v>
                </c:pt>
                <c:pt idx="4">
                  <c:v>4</c:v>
                </c:pt>
                <c:pt idx="5">
                  <c:v>80</c:v>
                </c:pt>
              </c:numCache>
            </c:numRef>
          </c:xVal>
          <c:yVal>
            <c:numRef>
              <c:f>Sheet1!$B$2:$B$7</c:f>
              <c:numCache>
                <c:formatCode>_("$"* #,##0.00_);_("$"* \(#,##0.00\);_("$"* "-"??_);_(@_)</c:formatCode>
                <c:ptCount val="6"/>
                <c:pt idx="0" formatCode="#,##0.00_);\(#,##0.00\)">
                  <c:v>0</c:v>
                </c:pt>
                <c:pt idx="1">
                  <c:v>0.25</c:v>
                </c:pt>
                <c:pt idx="2">
                  <c:v>0.5</c:v>
                </c:pt>
                <c:pt idx="3">
                  <c:v>0.75</c:v>
                </c:pt>
                <c:pt idx="4">
                  <c:v>1</c:v>
                </c:pt>
                <c:pt idx="5">
                  <c:v>20</c:v>
                </c:pt>
              </c:numCache>
            </c:numRef>
          </c:yVal>
          <c:smooth val="0"/>
        </c:ser>
        <c:dLbls>
          <c:showLegendKey val="0"/>
          <c:showVal val="0"/>
          <c:showCatName val="0"/>
          <c:showSerName val="0"/>
          <c:showPercent val="0"/>
          <c:showBubbleSize val="0"/>
        </c:dLbls>
        <c:axId val="227657168"/>
        <c:axId val="227657560"/>
      </c:scatterChart>
      <c:valAx>
        <c:axId val="227657168"/>
        <c:scaling>
          <c:orientation val="minMax"/>
        </c:scaling>
        <c:delete val="0"/>
        <c:axPos val="b"/>
        <c:majorGridlines>
          <c:spPr>
            <a:ln w="9525" cap="flat" cmpd="sng" algn="ctr">
              <a:solidFill>
                <a:schemeClr val="tx2">
                  <a:lumMod val="15000"/>
                  <a:lumOff val="85000"/>
                </a:schemeClr>
              </a:solidFill>
              <a:round/>
            </a:ln>
            <a:effectLst/>
          </c:spPr>
        </c:majorGridlines>
        <c:title>
          <c:tx>
            <c:rich>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r>
                  <a:rPr lang="en-US" sz="1600" dirty="0" smtClean="0"/>
                  <a:t>Earned (dollars)</a:t>
                </a:r>
                <a:endParaRPr lang="en-US" dirty="0"/>
              </a:p>
            </c:rich>
          </c:tx>
          <c:layout>
            <c:manualLayout>
              <c:xMode val="edge"/>
              <c:yMode val="edge"/>
              <c:x val="0.43660153330870261"/>
              <c:y val="0.94379501852574565"/>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title>
        <c:numFmt formatCode="General" sourceLinked="0"/>
        <c:majorTickMark val="none"/>
        <c:minorTickMark val="none"/>
        <c:tickLblPos val="nextTo"/>
        <c:spPr>
          <a:noFill/>
          <a:ln>
            <a:solidFill>
              <a:schemeClr val="tx2">
                <a:lumMod val="40000"/>
                <a:lumOff val="60000"/>
              </a:schemeClr>
            </a:solid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227657560"/>
        <c:crosses val="autoZero"/>
        <c:crossBetween val="midCat"/>
        <c:majorUnit val="5"/>
      </c:valAx>
      <c:valAx>
        <c:axId val="227657560"/>
        <c:scaling>
          <c:orientation val="minMax"/>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1197" b="1" i="0" u="none" strike="noStrike" kern="1200" baseline="0">
                    <a:solidFill>
                      <a:schemeClr val="tx2"/>
                    </a:solidFill>
                    <a:latin typeface="+mn-lt"/>
                    <a:ea typeface="+mn-ea"/>
                    <a:cs typeface="+mn-cs"/>
                  </a:defRPr>
                </a:pPr>
                <a:r>
                  <a:rPr lang="en-US" sz="1600" b="1" dirty="0" smtClean="0"/>
                  <a:t>Saved (dollars)</a:t>
                </a:r>
                <a:endParaRPr lang="en-US" b="1" dirty="0"/>
              </a:p>
            </c:rich>
          </c:tx>
          <c:layout>
            <c:manualLayout>
              <c:xMode val="edge"/>
              <c:yMode val="edge"/>
              <c:x val="4.4321332217816195E-3"/>
              <c:y val="0.32514483140207706"/>
            </c:manualLayout>
          </c:layout>
          <c:overlay val="0"/>
          <c:spPr>
            <a:noFill/>
            <a:ln>
              <a:noFill/>
            </a:ln>
            <a:effectLst/>
          </c:spPr>
          <c:txPr>
            <a:bodyPr rot="-54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title>
        <c:numFmt formatCode="General" sourceLinked="0"/>
        <c:majorTickMark val="none"/>
        <c:minorTickMark val="none"/>
        <c:tickLblPos val="nextTo"/>
        <c:spPr>
          <a:noFill/>
          <a:ln>
            <a:solidFill>
              <a:schemeClr val="tx2">
                <a:lumMod val="40000"/>
                <a:lumOff val="60000"/>
              </a:schemeClr>
            </a:solid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227657168"/>
        <c:crosses val="autoZero"/>
        <c:crossBetween val="midCat"/>
        <c:majorUnit val="5"/>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8">
  <a:schemeClr val="accent5"/>
</cs:colorStyle>
</file>

<file path=ppt/charts/colors2.xml><?xml version="1.0" encoding="utf-8"?>
<cs:colorStyle xmlns:cs="http://schemas.microsoft.com/office/drawing/2012/chartStyle" xmlns:a="http://schemas.openxmlformats.org/drawingml/2006/main" meth="withinLinear" id="18">
  <a:schemeClr val="accent5"/>
</cs:colorStyle>
</file>

<file path=ppt/charts/style1.xml><?xml version="1.0" encoding="utf-8"?>
<cs:chartStyle xmlns:cs="http://schemas.microsoft.com/office/drawing/2012/chartStyle" xmlns:a="http://schemas.openxmlformats.org/drawingml/2006/main" id="242">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9525" cap="rnd">
        <a:solidFill>
          <a:schemeClr val="phClr"/>
        </a:solidFill>
        <a:round/>
      </a:ln>
    </cs:spPr>
  </cs:dataPointLine>
  <cs:dataPointMarker>
    <cs:lnRef idx="0">
      <cs:styleClr val="auto"/>
    </cs:lnRef>
    <cs:fillRef idx="3">
      <cs:styleClr val="auto"/>
    </cs:fillRef>
    <cs:effectRef idx="2"/>
    <cs:fontRef idx="minor">
      <a:schemeClr val="tx2"/>
    </cs:fontRef>
    <cs:spPr>
      <a:ln w="9525">
        <a:solidFill>
          <a:schemeClr val="phClr"/>
        </a:solidFill>
        <a:round/>
      </a:ln>
    </cs:spPr>
  </cs:dataPointMarker>
  <cs:dataPointMarkerLayout symbol="circle" size="5"/>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9525" cap="rnd">
        <a:solidFill>
          <a:schemeClr val="phClr"/>
        </a:solidFill>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spPr>
      <a:ln>
        <a:solidFill>
          <a:schemeClr val="tx2">
            <a:lumMod val="40000"/>
            <a:lumOff val="60000"/>
          </a:schemeClr>
        </a:solidFill>
      </a:ln>
    </cs:spPr>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42">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9525" cap="rnd">
        <a:solidFill>
          <a:schemeClr val="phClr"/>
        </a:solidFill>
        <a:round/>
      </a:ln>
    </cs:spPr>
  </cs:dataPointLine>
  <cs:dataPointMarker>
    <cs:lnRef idx="0">
      <cs:styleClr val="auto"/>
    </cs:lnRef>
    <cs:fillRef idx="3">
      <cs:styleClr val="auto"/>
    </cs:fillRef>
    <cs:effectRef idx="2"/>
    <cs:fontRef idx="minor">
      <a:schemeClr val="tx2"/>
    </cs:fontRef>
    <cs:spPr>
      <a:ln w="9525">
        <a:solidFill>
          <a:schemeClr val="phClr"/>
        </a:solidFill>
        <a:round/>
      </a:ln>
    </cs:spPr>
  </cs:dataPointMarker>
  <cs:dataPointMarkerLayout symbol="circle" size="5"/>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9525" cap="rnd">
        <a:solidFill>
          <a:schemeClr val="phClr"/>
        </a:solidFill>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spPr>
      <a:ln>
        <a:solidFill>
          <a:schemeClr val="tx2">
            <a:lumMod val="40000"/>
            <a:lumOff val="60000"/>
          </a:schemeClr>
        </a:solidFill>
      </a:ln>
    </cs:spPr>
    <cs:defRPr sz="1197" kern="1200"/>
  </cs:valueAxis>
  <cs:wall>
    <cs:lnRef idx="0"/>
    <cs:fillRef idx="0"/>
    <cs:effectRef idx="0"/>
    <cs:fontRef idx="minor">
      <a:schemeClr val="tx2"/>
    </cs:fontRef>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1999D1-86D9-4FD8-BDF2-3415834BFA07}" type="doc">
      <dgm:prSet loTypeId="urn:microsoft.com/office/officeart/2005/8/layout/funnel1" loCatId="relationship" qsTypeId="urn:microsoft.com/office/officeart/2005/8/quickstyle/simple1" qsCatId="simple" csTypeId="urn:microsoft.com/office/officeart/2005/8/colors/colorful1" csCatId="colorful" phldr="1"/>
      <dgm:spPr/>
      <dgm:t>
        <a:bodyPr/>
        <a:lstStyle/>
        <a:p>
          <a:endParaRPr lang="en-US"/>
        </a:p>
      </dgm:t>
    </dgm:pt>
    <dgm:pt modelId="{A91AA6BC-418B-46A7-8299-EAEEDA41EDE2}">
      <dgm:prSet phldrT="[Text]"/>
      <dgm:spPr/>
      <dgm:t>
        <a:bodyPr/>
        <a:lstStyle/>
        <a:p>
          <a:r>
            <a:rPr lang="en-US" dirty="0" smtClean="0"/>
            <a:t>Visuals</a:t>
          </a:r>
          <a:endParaRPr lang="en-US" dirty="0"/>
        </a:p>
      </dgm:t>
    </dgm:pt>
    <dgm:pt modelId="{38CB96D7-714F-44EA-8014-5E502DFA2E27}" type="parTrans" cxnId="{EAC3C30D-50CB-404D-8F29-E0AD9CA82AE1}">
      <dgm:prSet/>
      <dgm:spPr/>
      <dgm:t>
        <a:bodyPr/>
        <a:lstStyle/>
        <a:p>
          <a:endParaRPr lang="en-US"/>
        </a:p>
      </dgm:t>
    </dgm:pt>
    <dgm:pt modelId="{D35A66AE-B80F-40E5-B0F6-951EBF8AEC85}" type="sibTrans" cxnId="{EAC3C30D-50CB-404D-8F29-E0AD9CA82AE1}">
      <dgm:prSet/>
      <dgm:spPr/>
      <dgm:t>
        <a:bodyPr/>
        <a:lstStyle/>
        <a:p>
          <a:endParaRPr lang="en-US"/>
        </a:p>
      </dgm:t>
    </dgm:pt>
    <dgm:pt modelId="{0B36666A-764B-4C82-B251-9A9A2E221E24}">
      <dgm:prSet phldrT="[Text]"/>
      <dgm:spPr/>
      <dgm:t>
        <a:bodyPr/>
        <a:lstStyle/>
        <a:p>
          <a:r>
            <a:rPr lang="en-US" dirty="0" smtClean="0"/>
            <a:t>Stories</a:t>
          </a:r>
          <a:endParaRPr lang="en-US" dirty="0"/>
        </a:p>
      </dgm:t>
    </dgm:pt>
    <dgm:pt modelId="{6CFB244E-A521-461B-A28E-76F7E0430E80}" type="parTrans" cxnId="{D18855D7-D597-4721-9D48-0B6B7116A2FA}">
      <dgm:prSet/>
      <dgm:spPr/>
      <dgm:t>
        <a:bodyPr/>
        <a:lstStyle/>
        <a:p>
          <a:endParaRPr lang="en-US"/>
        </a:p>
      </dgm:t>
    </dgm:pt>
    <dgm:pt modelId="{0615E7AB-3E83-42C5-BEBD-A88E88182E11}" type="sibTrans" cxnId="{D18855D7-D597-4721-9D48-0B6B7116A2FA}">
      <dgm:prSet/>
      <dgm:spPr/>
      <dgm:t>
        <a:bodyPr/>
        <a:lstStyle/>
        <a:p>
          <a:endParaRPr lang="en-US"/>
        </a:p>
      </dgm:t>
    </dgm:pt>
    <dgm:pt modelId="{0DEC0262-C620-456B-BB81-8B683F91F46B}">
      <dgm:prSet phldrT="[Text]"/>
      <dgm:spPr/>
      <dgm:t>
        <a:bodyPr/>
        <a:lstStyle/>
        <a:p>
          <a:r>
            <a:rPr lang="en-US" dirty="0" smtClean="0"/>
            <a:t>Real-world</a:t>
          </a:r>
          <a:endParaRPr lang="en-US" dirty="0"/>
        </a:p>
      </dgm:t>
    </dgm:pt>
    <dgm:pt modelId="{24E8B3B3-5A6C-463F-A4D9-E96CEFBAE0F0}" type="parTrans" cxnId="{FB41A323-36CD-4B61-B841-9D30EE8AAD74}">
      <dgm:prSet/>
      <dgm:spPr/>
      <dgm:t>
        <a:bodyPr/>
        <a:lstStyle/>
        <a:p>
          <a:endParaRPr lang="en-US"/>
        </a:p>
      </dgm:t>
    </dgm:pt>
    <dgm:pt modelId="{609460E7-DD18-4C52-9C2C-BEE7B71B98BC}" type="sibTrans" cxnId="{FB41A323-36CD-4B61-B841-9D30EE8AAD74}">
      <dgm:prSet/>
      <dgm:spPr/>
      <dgm:t>
        <a:bodyPr/>
        <a:lstStyle/>
        <a:p>
          <a:endParaRPr lang="en-US"/>
        </a:p>
      </dgm:t>
    </dgm:pt>
    <dgm:pt modelId="{3EA70C9A-C77E-4481-8519-62BBB88A8127}">
      <dgm:prSet phldrT="[Text]" custT="1"/>
      <dgm:spPr/>
      <dgm:t>
        <a:bodyPr/>
        <a:lstStyle/>
        <a:p>
          <a:r>
            <a:rPr lang="en-US" sz="3600" b="1" dirty="0" smtClean="0">
              <a:solidFill>
                <a:schemeClr val="accent5"/>
              </a:solidFill>
            </a:rPr>
            <a:t>Understanding</a:t>
          </a:r>
          <a:endParaRPr lang="en-US" sz="3600" b="1" dirty="0">
            <a:solidFill>
              <a:schemeClr val="accent5"/>
            </a:solidFill>
          </a:endParaRPr>
        </a:p>
      </dgm:t>
    </dgm:pt>
    <dgm:pt modelId="{218D8334-2322-4333-A8AC-AB3CECEC5E08}" type="parTrans" cxnId="{2295B962-7DA8-457D-BA25-CBAFFFB81137}">
      <dgm:prSet/>
      <dgm:spPr/>
      <dgm:t>
        <a:bodyPr/>
        <a:lstStyle/>
        <a:p>
          <a:endParaRPr lang="en-US"/>
        </a:p>
      </dgm:t>
    </dgm:pt>
    <dgm:pt modelId="{4A23B002-B457-481F-BC1E-D6CFC79CF9A6}" type="sibTrans" cxnId="{2295B962-7DA8-457D-BA25-CBAFFFB81137}">
      <dgm:prSet/>
      <dgm:spPr/>
      <dgm:t>
        <a:bodyPr/>
        <a:lstStyle/>
        <a:p>
          <a:endParaRPr lang="en-US"/>
        </a:p>
      </dgm:t>
    </dgm:pt>
    <dgm:pt modelId="{7D0492E4-0BEC-4699-BE27-0F0BF9CFFD8B}" type="pres">
      <dgm:prSet presAssocID="{D61999D1-86D9-4FD8-BDF2-3415834BFA07}" presName="Name0" presStyleCnt="0">
        <dgm:presLayoutVars>
          <dgm:chMax val="4"/>
          <dgm:resizeHandles val="exact"/>
        </dgm:presLayoutVars>
      </dgm:prSet>
      <dgm:spPr/>
      <dgm:t>
        <a:bodyPr/>
        <a:lstStyle/>
        <a:p>
          <a:endParaRPr lang="en-US"/>
        </a:p>
      </dgm:t>
    </dgm:pt>
    <dgm:pt modelId="{F06B5FD0-462C-47D2-B335-EC5E20E74330}" type="pres">
      <dgm:prSet presAssocID="{D61999D1-86D9-4FD8-BDF2-3415834BFA07}" presName="ellipse" presStyleLbl="trBgShp" presStyleIdx="0" presStyleCnt="1"/>
      <dgm:spPr/>
    </dgm:pt>
    <dgm:pt modelId="{E4C0FF68-4E15-4430-AC9A-77BF945D072D}" type="pres">
      <dgm:prSet presAssocID="{D61999D1-86D9-4FD8-BDF2-3415834BFA07}" presName="arrow1" presStyleLbl="fgShp" presStyleIdx="0" presStyleCnt="1"/>
      <dgm:spPr/>
    </dgm:pt>
    <dgm:pt modelId="{094AD977-6F8B-40F8-8F8D-6C9CD7217801}" type="pres">
      <dgm:prSet presAssocID="{D61999D1-86D9-4FD8-BDF2-3415834BFA07}" presName="rectangle" presStyleLbl="revTx" presStyleIdx="0" presStyleCnt="1" custScaleX="118499">
        <dgm:presLayoutVars>
          <dgm:bulletEnabled val="1"/>
        </dgm:presLayoutVars>
      </dgm:prSet>
      <dgm:spPr/>
      <dgm:t>
        <a:bodyPr/>
        <a:lstStyle/>
        <a:p>
          <a:endParaRPr lang="en-US"/>
        </a:p>
      </dgm:t>
    </dgm:pt>
    <dgm:pt modelId="{052E04BF-30A1-4B41-A3F7-9E2E2785129A}" type="pres">
      <dgm:prSet presAssocID="{0B36666A-764B-4C82-B251-9A9A2E221E24}" presName="item1" presStyleLbl="node1" presStyleIdx="0" presStyleCnt="3">
        <dgm:presLayoutVars>
          <dgm:bulletEnabled val="1"/>
        </dgm:presLayoutVars>
      </dgm:prSet>
      <dgm:spPr/>
      <dgm:t>
        <a:bodyPr/>
        <a:lstStyle/>
        <a:p>
          <a:endParaRPr lang="en-US"/>
        </a:p>
      </dgm:t>
    </dgm:pt>
    <dgm:pt modelId="{E895F640-8976-4175-91AA-23DEE7A4587B}" type="pres">
      <dgm:prSet presAssocID="{0DEC0262-C620-456B-BB81-8B683F91F46B}" presName="item2" presStyleLbl="node1" presStyleIdx="1" presStyleCnt="3" custLinFactNeighborX="-2368" custLinFactNeighborY="2368">
        <dgm:presLayoutVars>
          <dgm:bulletEnabled val="1"/>
        </dgm:presLayoutVars>
      </dgm:prSet>
      <dgm:spPr/>
      <dgm:t>
        <a:bodyPr/>
        <a:lstStyle/>
        <a:p>
          <a:endParaRPr lang="en-US"/>
        </a:p>
      </dgm:t>
    </dgm:pt>
    <dgm:pt modelId="{1F81AC77-7D8D-4578-AE79-7D7A923E70E3}" type="pres">
      <dgm:prSet presAssocID="{3EA70C9A-C77E-4481-8519-62BBB88A8127}" presName="item3" presStyleLbl="node1" presStyleIdx="2" presStyleCnt="3">
        <dgm:presLayoutVars>
          <dgm:bulletEnabled val="1"/>
        </dgm:presLayoutVars>
      </dgm:prSet>
      <dgm:spPr/>
      <dgm:t>
        <a:bodyPr/>
        <a:lstStyle/>
        <a:p>
          <a:endParaRPr lang="en-US"/>
        </a:p>
      </dgm:t>
    </dgm:pt>
    <dgm:pt modelId="{7803C6DB-B4B6-40B0-B3C4-5B18B701E6C6}" type="pres">
      <dgm:prSet presAssocID="{D61999D1-86D9-4FD8-BDF2-3415834BFA07}" presName="funnel" presStyleLbl="trAlignAcc1" presStyleIdx="0" presStyleCnt="1"/>
      <dgm:spPr/>
    </dgm:pt>
  </dgm:ptLst>
  <dgm:cxnLst>
    <dgm:cxn modelId="{D18855D7-D597-4721-9D48-0B6B7116A2FA}" srcId="{D61999D1-86D9-4FD8-BDF2-3415834BFA07}" destId="{0B36666A-764B-4C82-B251-9A9A2E221E24}" srcOrd="1" destOrd="0" parTransId="{6CFB244E-A521-461B-A28E-76F7E0430E80}" sibTransId="{0615E7AB-3E83-42C5-BEBD-A88E88182E11}"/>
    <dgm:cxn modelId="{0A648CD1-BFA6-4B70-9E79-0C24AEF1FBD2}" type="presOf" srcId="{A91AA6BC-418B-46A7-8299-EAEEDA41EDE2}" destId="{1F81AC77-7D8D-4578-AE79-7D7A923E70E3}" srcOrd="0" destOrd="0" presId="urn:microsoft.com/office/officeart/2005/8/layout/funnel1"/>
    <dgm:cxn modelId="{FB41A323-36CD-4B61-B841-9D30EE8AAD74}" srcId="{D61999D1-86D9-4FD8-BDF2-3415834BFA07}" destId="{0DEC0262-C620-456B-BB81-8B683F91F46B}" srcOrd="2" destOrd="0" parTransId="{24E8B3B3-5A6C-463F-A4D9-E96CEFBAE0F0}" sibTransId="{609460E7-DD18-4C52-9C2C-BEE7B71B98BC}"/>
    <dgm:cxn modelId="{11F6CA26-B4C3-4CC3-A29E-7592957DDB30}" type="presOf" srcId="{D61999D1-86D9-4FD8-BDF2-3415834BFA07}" destId="{7D0492E4-0BEC-4699-BE27-0F0BF9CFFD8B}" srcOrd="0" destOrd="0" presId="urn:microsoft.com/office/officeart/2005/8/layout/funnel1"/>
    <dgm:cxn modelId="{BAD0D5F4-6686-42CD-8920-E32D3FAA5DF4}" type="presOf" srcId="{0B36666A-764B-4C82-B251-9A9A2E221E24}" destId="{E895F640-8976-4175-91AA-23DEE7A4587B}" srcOrd="0" destOrd="0" presId="urn:microsoft.com/office/officeart/2005/8/layout/funnel1"/>
    <dgm:cxn modelId="{EAC3C30D-50CB-404D-8F29-E0AD9CA82AE1}" srcId="{D61999D1-86D9-4FD8-BDF2-3415834BFA07}" destId="{A91AA6BC-418B-46A7-8299-EAEEDA41EDE2}" srcOrd="0" destOrd="0" parTransId="{38CB96D7-714F-44EA-8014-5E502DFA2E27}" sibTransId="{D35A66AE-B80F-40E5-B0F6-951EBF8AEC85}"/>
    <dgm:cxn modelId="{2295B962-7DA8-457D-BA25-CBAFFFB81137}" srcId="{D61999D1-86D9-4FD8-BDF2-3415834BFA07}" destId="{3EA70C9A-C77E-4481-8519-62BBB88A8127}" srcOrd="3" destOrd="0" parTransId="{218D8334-2322-4333-A8AC-AB3CECEC5E08}" sibTransId="{4A23B002-B457-481F-BC1E-D6CFC79CF9A6}"/>
    <dgm:cxn modelId="{C863D888-08E0-4659-A7D6-D6F7ED55DDC4}" type="presOf" srcId="{3EA70C9A-C77E-4481-8519-62BBB88A8127}" destId="{094AD977-6F8B-40F8-8F8D-6C9CD7217801}" srcOrd="0" destOrd="0" presId="urn:microsoft.com/office/officeart/2005/8/layout/funnel1"/>
    <dgm:cxn modelId="{B6273C92-3495-4485-BE0A-6409B032C5AF}" type="presOf" srcId="{0DEC0262-C620-456B-BB81-8B683F91F46B}" destId="{052E04BF-30A1-4B41-A3F7-9E2E2785129A}" srcOrd="0" destOrd="0" presId="urn:microsoft.com/office/officeart/2005/8/layout/funnel1"/>
    <dgm:cxn modelId="{4E3E732C-B11E-4EFD-BF11-42CFEEEDAA47}" type="presParOf" srcId="{7D0492E4-0BEC-4699-BE27-0F0BF9CFFD8B}" destId="{F06B5FD0-462C-47D2-B335-EC5E20E74330}" srcOrd="0" destOrd="0" presId="urn:microsoft.com/office/officeart/2005/8/layout/funnel1"/>
    <dgm:cxn modelId="{F658559A-3A58-437A-AC17-146D462CD609}" type="presParOf" srcId="{7D0492E4-0BEC-4699-BE27-0F0BF9CFFD8B}" destId="{E4C0FF68-4E15-4430-AC9A-77BF945D072D}" srcOrd="1" destOrd="0" presId="urn:microsoft.com/office/officeart/2005/8/layout/funnel1"/>
    <dgm:cxn modelId="{CE420AAF-E182-419B-A09C-AC3E14D4A332}" type="presParOf" srcId="{7D0492E4-0BEC-4699-BE27-0F0BF9CFFD8B}" destId="{094AD977-6F8B-40F8-8F8D-6C9CD7217801}" srcOrd="2" destOrd="0" presId="urn:microsoft.com/office/officeart/2005/8/layout/funnel1"/>
    <dgm:cxn modelId="{ACFB90EC-573C-481E-8ABB-48419E151296}" type="presParOf" srcId="{7D0492E4-0BEC-4699-BE27-0F0BF9CFFD8B}" destId="{052E04BF-30A1-4B41-A3F7-9E2E2785129A}" srcOrd="3" destOrd="0" presId="urn:microsoft.com/office/officeart/2005/8/layout/funnel1"/>
    <dgm:cxn modelId="{BCC10210-BBE7-4996-88B5-6A407E7910B4}" type="presParOf" srcId="{7D0492E4-0BEC-4699-BE27-0F0BF9CFFD8B}" destId="{E895F640-8976-4175-91AA-23DEE7A4587B}" srcOrd="4" destOrd="0" presId="urn:microsoft.com/office/officeart/2005/8/layout/funnel1"/>
    <dgm:cxn modelId="{A0EC532D-CDC2-493E-BE75-4E5636FC8097}" type="presParOf" srcId="{7D0492E4-0BEC-4699-BE27-0F0BF9CFFD8B}" destId="{1F81AC77-7D8D-4578-AE79-7D7A923E70E3}" srcOrd="5" destOrd="0" presId="urn:microsoft.com/office/officeart/2005/8/layout/funnel1"/>
    <dgm:cxn modelId="{0B5D388A-300F-43B3-A8DD-A8C17F0104CD}" type="presParOf" srcId="{7D0492E4-0BEC-4699-BE27-0F0BF9CFFD8B}" destId="{7803C6DB-B4B6-40B0-B3C4-5B18B701E6C6}"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6B5FD0-462C-47D2-B335-EC5E20E74330}">
      <dsp:nvSpPr>
        <dsp:cNvPr id="0" name=""/>
        <dsp:cNvSpPr/>
      </dsp:nvSpPr>
      <dsp:spPr>
        <a:xfrm>
          <a:off x="1862082" y="180451"/>
          <a:ext cx="3581265" cy="1243726"/>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4C0FF68-4E15-4430-AC9A-77BF945D072D}">
      <dsp:nvSpPr>
        <dsp:cNvPr id="0" name=""/>
        <dsp:cNvSpPr/>
      </dsp:nvSpPr>
      <dsp:spPr>
        <a:xfrm>
          <a:off x="3311246" y="3225915"/>
          <a:ext cx="694043" cy="444188"/>
        </a:xfrm>
        <a:prstGeom prst="downArrow">
          <a:avLst/>
        </a:prstGeom>
        <a:solidFill>
          <a:schemeClr val="accent2">
            <a:tint val="4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94AD977-6F8B-40F8-8F8D-6C9CD7217801}">
      <dsp:nvSpPr>
        <dsp:cNvPr id="0" name=""/>
        <dsp:cNvSpPr/>
      </dsp:nvSpPr>
      <dsp:spPr>
        <a:xfrm>
          <a:off x="1684424" y="3581265"/>
          <a:ext cx="3947687" cy="8328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en-US" sz="3600" b="1" kern="1200" dirty="0" smtClean="0">
              <a:solidFill>
                <a:schemeClr val="accent5"/>
              </a:solidFill>
            </a:rPr>
            <a:t>Understanding</a:t>
          </a:r>
          <a:endParaRPr lang="en-US" sz="3600" b="1" kern="1200" dirty="0">
            <a:solidFill>
              <a:schemeClr val="accent5"/>
            </a:solidFill>
          </a:endParaRPr>
        </a:p>
      </dsp:txBody>
      <dsp:txXfrm>
        <a:off x="1684424" y="3581265"/>
        <a:ext cx="3947687" cy="832852"/>
      </dsp:txXfrm>
    </dsp:sp>
    <dsp:sp modelId="{052E04BF-30A1-4B41-A3F7-9E2E2785129A}">
      <dsp:nvSpPr>
        <dsp:cNvPr id="0" name=""/>
        <dsp:cNvSpPr/>
      </dsp:nvSpPr>
      <dsp:spPr>
        <a:xfrm>
          <a:off x="3164108" y="1520233"/>
          <a:ext cx="1249278" cy="1249278"/>
        </a:xfrm>
        <a:prstGeom prst="ellipse">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smtClean="0"/>
            <a:t>Real-world</a:t>
          </a:r>
          <a:endParaRPr lang="en-US" sz="2100" kern="1200" dirty="0"/>
        </a:p>
      </dsp:txBody>
      <dsp:txXfrm>
        <a:off x="3347061" y="1703186"/>
        <a:ext cx="883372" cy="883372"/>
      </dsp:txXfrm>
    </dsp:sp>
    <dsp:sp modelId="{E895F640-8976-4175-91AA-23DEE7A4587B}">
      <dsp:nvSpPr>
        <dsp:cNvPr id="0" name=""/>
        <dsp:cNvSpPr/>
      </dsp:nvSpPr>
      <dsp:spPr>
        <a:xfrm>
          <a:off x="2240597" y="612579"/>
          <a:ext cx="1249278" cy="1249278"/>
        </a:xfrm>
        <a:prstGeom prst="ellipse">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smtClean="0"/>
            <a:t>Stories</a:t>
          </a:r>
          <a:endParaRPr lang="en-US" sz="2100" kern="1200" dirty="0"/>
        </a:p>
      </dsp:txBody>
      <dsp:txXfrm>
        <a:off x="2423550" y="795532"/>
        <a:ext cx="883372" cy="883372"/>
      </dsp:txXfrm>
    </dsp:sp>
    <dsp:sp modelId="{1F81AC77-7D8D-4578-AE79-7D7A923E70E3}">
      <dsp:nvSpPr>
        <dsp:cNvPr id="0" name=""/>
        <dsp:cNvSpPr/>
      </dsp:nvSpPr>
      <dsp:spPr>
        <a:xfrm>
          <a:off x="3547221" y="280948"/>
          <a:ext cx="1249278" cy="1249278"/>
        </a:xfrm>
        <a:prstGeom prst="ellipse">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smtClean="0"/>
            <a:t>Visuals</a:t>
          </a:r>
          <a:endParaRPr lang="en-US" sz="2100" kern="1200" dirty="0"/>
        </a:p>
      </dsp:txBody>
      <dsp:txXfrm>
        <a:off x="3730174" y="463901"/>
        <a:ext cx="883372" cy="883372"/>
      </dsp:txXfrm>
    </dsp:sp>
    <dsp:sp modelId="{7803C6DB-B4B6-40B0-B3C4-5B18B701E6C6}">
      <dsp:nvSpPr>
        <dsp:cNvPr id="0" name=""/>
        <dsp:cNvSpPr/>
      </dsp:nvSpPr>
      <dsp:spPr>
        <a:xfrm>
          <a:off x="1714945" y="27761"/>
          <a:ext cx="3886645" cy="3109316"/>
        </a:xfrm>
        <a:prstGeom prst="funnel">
          <a:avLst/>
        </a:prstGeom>
        <a:solidFill>
          <a:schemeClr val="lt1">
            <a:alpha val="4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EB087E1B-689B-4EB2-88CE-2D2A96199B33}" type="slidenum">
              <a:rPr lang="en-US" smtClean="0"/>
              <a:t>‹#›</a:t>
            </a:fld>
            <a:endParaRPr lang="en-US" dirty="0"/>
          </a:p>
        </p:txBody>
      </p:sp>
      <p:sp>
        <p:nvSpPr>
          <p:cNvPr id="6" name="Header Placeholder 5"/>
          <p:cNvSpPr>
            <a:spLocks noGrp="1"/>
          </p:cNvSpPr>
          <p:nvPr>
            <p:ph type="hdr" sz="quarter"/>
          </p:nvPr>
        </p:nvSpPr>
        <p:spPr>
          <a:xfrm>
            <a:off x="0" y="0"/>
            <a:ext cx="8940800" cy="344488"/>
          </a:xfrm>
          <a:prstGeom prst="rect">
            <a:avLst/>
          </a:prstGeom>
        </p:spPr>
        <p:txBody>
          <a:bodyPr vert="horz" lIns="91440" tIns="45720" rIns="91440" bIns="45720" rtlCol="0"/>
          <a:lstStyle>
            <a:lvl1pPr algn="l">
              <a:defRPr sz="1200"/>
            </a:lvl1pPr>
          </a:lstStyle>
          <a:p>
            <a:r>
              <a:rPr lang="en-US" dirty="0" smtClean="0"/>
              <a:t>Law and Algebra: SVU (Special Visual Unit)	</a:t>
            </a:r>
            <a:endParaRPr lang="en-US" dirty="0"/>
          </a:p>
        </p:txBody>
      </p:sp>
    </p:spTree>
    <p:extLst>
      <p:ext uri="{BB962C8B-B14F-4D97-AF65-F5344CB8AC3E}">
        <p14:creationId xmlns:p14="http://schemas.microsoft.com/office/powerpoint/2010/main" val="100626278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r>
              <a:rPr lang="en-US" smtClean="0"/>
              <a:t>Law and Algebra: SVU (Special Visual Unit)</a:t>
            </a:r>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8113FD85-981E-4B5D-9C05-770E7CAD8716}" type="datetimeFigureOut">
              <a:rPr lang="en-US" smtClean="0"/>
              <a:t>4/24/2015</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CD68B961-EEDB-4C4A-BB1B-99433645C161}" type="slidenum">
              <a:rPr lang="en-US" smtClean="0"/>
              <a:t>‹#›</a:t>
            </a:fld>
            <a:endParaRPr lang="en-US"/>
          </a:p>
        </p:txBody>
      </p:sp>
    </p:spTree>
    <p:extLst>
      <p:ext uri="{BB962C8B-B14F-4D97-AF65-F5344CB8AC3E}">
        <p14:creationId xmlns:p14="http://schemas.microsoft.com/office/powerpoint/2010/main" val="3787525105"/>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miter lim="800000"/>
            <a:headEnd/>
            <a:tailEnd/>
          </a:ln>
        </p:spPr>
        <p:txBody>
          <a:bodyPr/>
          <a:lstStyle/>
          <a:p>
            <a:fld id="{5D6C3C09-757B-4988-BFA3-1536A5792BF5}" type="slidenum">
              <a:rPr lang="en-US"/>
              <a:pPr/>
              <a:t>10</a:t>
            </a:fld>
            <a:endParaRPr lang="en-US"/>
          </a:p>
        </p:txBody>
      </p:sp>
      <p:sp>
        <p:nvSpPr>
          <p:cNvPr id="8195" name="Rectangle 2"/>
          <p:cNvSpPr>
            <a:spLocks noGrp="1" noRot="1" noChangeAspect="1" noChangeArrowheads="1" noTextEdit="1"/>
          </p:cNvSpPr>
          <p:nvPr>
            <p:ph type="sldImg"/>
          </p:nvPr>
        </p:nvSpPr>
        <p:spPr>
          <a:solidFill>
            <a:srgbClr val="FFFFFF"/>
          </a:solidFill>
          <a:ln/>
        </p:spPr>
      </p:sp>
      <p:sp>
        <p:nvSpPr>
          <p:cNvPr id="819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smtClean="0"/>
              <a:t>In the first lesson, students were asked to describe a pattern in their own lives in sentences and then show the same pattern using a diagram, table, graph, or some other representation. In the final lesson, we presented to the class some statements that students had made earlier about their personal  patterns and again asked for multiple representations. Both times students were asked to think about using the representations to predict the future. These served as part of the pre- and post- assessments.</a:t>
            </a:r>
          </a:p>
        </p:txBody>
      </p:sp>
      <p:sp>
        <p:nvSpPr>
          <p:cNvPr id="2" name="Header Placeholder 1"/>
          <p:cNvSpPr>
            <a:spLocks noGrp="1"/>
          </p:cNvSpPr>
          <p:nvPr>
            <p:ph type="hdr" sz="quarter" idx="10"/>
          </p:nvPr>
        </p:nvSpPr>
        <p:spPr/>
        <p:txBody>
          <a:bodyPr/>
          <a:lstStyle/>
          <a:p>
            <a:r>
              <a:rPr lang="en-US" smtClean="0"/>
              <a:t>Law and Algebra: SVU (Special Visual Unit)</a:t>
            </a:r>
            <a:endParaRPr lang="en-US"/>
          </a:p>
        </p:txBody>
      </p:sp>
    </p:spTree>
    <p:extLst>
      <p:ext uri="{BB962C8B-B14F-4D97-AF65-F5344CB8AC3E}">
        <p14:creationId xmlns:p14="http://schemas.microsoft.com/office/powerpoint/2010/main" val="889962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68B961-EEDB-4C4A-BB1B-99433645C161}" type="slidenum">
              <a:rPr lang="en-US" smtClean="0"/>
              <a:t>14</a:t>
            </a:fld>
            <a:endParaRPr lang="en-US"/>
          </a:p>
        </p:txBody>
      </p:sp>
      <p:sp>
        <p:nvSpPr>
          <p:cNvPr id="5" name="Header Placeholder 4"/>
          <p:cNvSpPr>
            <a:spLocks noGrp="1"/>
          </p:cNvSpPr>
          <p:nvPr>
            <p:ph type="hdr" sz="quarter" idx="11"/>
          </p:nvPr>
        </p:nvSpPr>
        <p:spPr/>
        <p:txBody>
          <a:bodyPr/>
          <a:lstStyle/>
          <a:p>
            <a:r>
              <a:rPr lang="en-US" smtClean="0"/>
              <a:t>Law and Algebra: SVU (Special Visual Unit)</a:t>
            </a:r>
            <a:endParaRPr lang="en-US"/>
          </a:p>
        </p:txBody>
      </p:sp>
    </p:spTree>
    <p:extLst>
      <p:ext uri="{BB962C8B-B14F-4D97-AF65-F5344CB8AC3E}">
        <p14:creationId xmlns:p14="http://schemas.microsoft.com/office/powerpoint/2010/main" val="1667740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68B961-EEDB-4C4A-BB1B-99433645C161}" type="slidenum">
              <a:rPr lang="en-US" smtClean="0"/>
              <a:t>19</a:t>
            </a:fld>
            <a:endParaRPr lang="en-US"/>
          </a:p>
        </p:txBody>
      </p:sp>
      <p:sp>
        <p:nvSpPr>
          <p:cNvPr id="5" name="Header Placeholder 4"/>
          <p:cNvSpPr>
            <a:spLocks noGrp="1"/>
          </p:cNvSpPr>
          <p:nvPr>
            <p:ph type="hdr" sz="quarter" idx="11"/>
          </p:nvPr>
        </p:nvSpPr>
        <p:spPr/>
        <p:txBody>
          <a:bodyPr/>
          <a:lstStyle/>
          <a:p>
            <a:r>
              <a:rPr lang="en-US" smtClean="0"/>
              <a:t>Law and Algebra: SVU (Special Visual Unit)</a:t>
            </a:r>
            <a:endParaRPr lang="en-US"/>
          </a:p>
        </p:txBody>
      </p:sp>
    </p:spTree>
    <p:extLst>
      <p:ext uri="{BB962C8B-B14F-4D97-AF65-F5344CB8AC3E}">
        <p14:creationId xmlns:p14="http://schemas.microsoft.com/office/powerpoint/2010/main" val="3623137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68B961-EEDB-4C4A-BB1B-99433645C161}" type="slidenum">
              <a:rPr lang="en-US" smtClean="0"/>
              <a:t>22</a:t>
            </a:fld>
            <a:endParaRPr lang="en-US"/>
          </a:p>
        </p:txBody>
      </p:sp>
      <p:sp>
        <p:nvSpPr>
          <p:cNvPr id="5" name="Header Placeholder 4"/>
          <p:cNvSpPr>
            <a:spLocks noGrp="1"/>
          </p:cNvSpPr>
          <p:nvPr>
            <p:ph type="hdr" sz="quarter" idx="11"/>
          </p:nvPr>
        </p:nvSpPr>
        <p:spPr/>
        <p:txBody>
          <a:bodyPr/>
          <a:lstStyle/>
          <a:p>
            <a:r>
              <a:rPr lang="en-US" smtClean="0"/>
              <a:t>Law and Algebra: SVU (Special Visual Unit)</a:t>
            </a:r>
            <a:endParaRPr lang="en-US"/>
          </a:p>
        </p:txBody>
      </p:sp>
    </p:spTree>
    <p:extLst>
      <p:ext uri="{BB962C8B-B14F-4D97-AF65-F5344CB8AC3E}">
        <p14:creationId xmlns:p14="http://schemas.microsoft.com/office/powerpoint/2010/main" val="1520782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F077812-8306-4321-8F37-FE3769FC6648}" type="datetime1">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014D0-A4A6-4793-8611-B83D6DE2A561}" type="slidenum">
              <a:rPr lang="en-US" smtClean="0"/>
              <a:t>‹#›</a:t>
            </a:fld>
            <a:endParaRPr lang="en-US"/>
          </a:p>
        </p:txBody>
      </p:sp>
    </p:spTree>
    <p:extLst>
      <p:ext uri="{BB962C8B-B14F-4D97-AF65-F5344CB8AC3E}">
        <p14:creationId xmlns:p14="http://schemas.microsoft.com/office/powerpoint/2010/main" val="1070358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A1053E-7D7B-4FE0-9D58-628A8470F4E2}" type="datetime1">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014D0-A4A6-4793-8611-B83D6DE2A561}" type="slidenum">
              <a:rPr lang="en-US" smtClean="0"/>
              <a:t>‹#›</a:t>
            </a:fld>
            <a:endParaRPr lang="en-US"/>
          </a:p>
        </p:txBody>
      </p:sp>
    </p:spTree>
    <p:extLst>
      <p:ext uri="{BB962C8B-B14F-4D97-AF65-F5344CB8AC3E}">
        <p14:creationId xmlns:p14="http://schemas.microsoft.com/office/powerpoint/2010/main" val="1760139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65C13C-BF44-48AC-B0C3-19EB736FBE27}" type="datetime1">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014D0-A4A6-4793-8611-B83D6DE2A561}"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591808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C5B0FC-5A65-4451-A7B1-9C6E8983B6C7}" type="datetime1">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014D0-A4A6-4793-8611-B83D6DE2A561}" type="slidenum">
              <a:rPr lang="en-US" smtClean="0"/>
              <a:t>‹#›</a:t>
            </a:fld>
            <a:endParaRPr lang="en-US"/>
          </a:p>
        </p:txBody>
      </p:sp>
    </p:spTree>
    <p:extLst>
      <p:ext uri="{BB962C8B-B14F-4D97-AF65-F5344CB8AC3E}">
        <p14:creationId xmlns:p14="http://schemas.microsoft.com/office/powerpoint/2010/main" val="8982952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FDE43D-04FA-4D42-81FA-A4CAF1397A16}" type="datetime1">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014D0-A4A6-4793-8611-B83D6DE2A56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543781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58E421-7ECD-40FF-9BEE-10521D0AFDCC}" type="datetime1">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014D0-A4A6-4793-8611-B83D6DE2A561}" type="slidenum">
              <a:rPr lang="en-US" smtClean="0"/>
              <a:t>‹#›</a:t>
            </a:fld>
            <a:endParaRPr lang="en-US"/>
          </a:p>
        </p:txBody>
      </p:sp>
    </p:spTree>
    <p:extLst>
      <p:ext uri="{BB962C8B-B14F-4D97-AF65-F5344CB8AC3E}">
        <p14:creationId xmlns:p14="http://schemas.microsoft.com/office/powerpoint/2010/main" val="33026890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181E2F-AC90-47CC-A72E-70E451280987}" type="datetime1">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014D0-A4A6-4793-8611-B83D6DE2A561}" type="slidenum">
              <a:rPr lang="en-US" smtClean="0"/>
              <a:t>‹#›</a:t>
            </a:fld>
            <a:endParaRPr lang="en-US"/>
          </a:p>
        </p:txBody>
      </p:sp>
    </p:spTree>
    <p:extLst>
      <p:ext uri="{BB962C8B-B14F-4D97-AF65-F5344CB8AC3E}">
        <p14:creationId xmlns:p14="http://schemas.microsoft.com/office/powerpoint/2010/main" val="2059494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5FAEB7-7E14-4C77-A357-DFC3BDF850F5}" type="datetime1">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014D0-A4A6-4793-8611-B83D6DE2A561}" type="slidenum">
              <a:rPr lang="en-US" smtClean="0"/>
              <a:t>‹#›</a:t>
            </a:fld>
            <a:endParaRPr lang="en-US"/>
          </a:p>
        </p:txBody>
      </p:sp>
    </p:spTree>
    <p:extLst>
      <p:ext uri="{BB962C8B-B14F-4D97-AF65-F5344CB8AC3E}">
        <p14:creationId xmlns:p14="http://schemas.microsoft.com/office/powerpoint/2010/main" val="1612541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348582-E3BC-4465-BECB-3EE497006CB1}" type="datetime1">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014D0-A4A6-4793-8611-B83D6DE2A561}" type="slidenum">
              <a:rPr lang="en-US" smtClean="0"/>
              <a:t>‹#›</a:t>
            </a:fld>
            <a:endParaRPr lang="en-US"/>
          </a:p>
        </p:txBody>
      </p:sp>
    </p:spTree>
    <p:extLst>
      <p:ext uri="{BB962C8B-B14F-4D97-AF65-F5344CB8AC3E}">
        <p14:creationId xmlns:p14="http://schemas.microsoft.com/office/powerpoint/2010/main" val="311828322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77CB3F-0B9B-41C4-A49B-4B67FA99DD1E}" type="datetime1">
              <a:rPr lang="en-US" smtClean="0"/>
              <a:t>4/24/2015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014D0-A4A6-4793-8611-B83D6DE2A561}" type="slidenum">
              <a:rPr lang="en-US" smtClean="0"/>
              <a:t>‹#›</a:t>
            </a:fld>
            <a:endParaRPr lang="en-US"/>
          </a:p>
        </p:txBody>
      </p:sp>
    </p:spTree>
    <p:extLst>
      <p:ext uri="{BB962C8B-B14F-4D97-AF65-F5344CB8AC3E}">
        <p14:creationId xmlns:p14="http://schemas.microsoft.com/office/powerpoint/2010/main" val="1638858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AB0D63C-AEE2-4C8C-87C1-F189F7850C69}" type="datetime1">
              <a:rPr lang="en-US" smtClean="0"/>
              <a:t>4/24/2015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B014D0-A4A6-4793-8611-B83D6DE2A561}" type="slidenum">
              <a:rPr lang="en-US" smtClean="0"/>
              <a:t>‹#›</a:t>
            </a:fld>
            <a:endParaRPr lang="en-US"/>
          </a:p>
        </p:txBody>
      </p:sp>
    </p:spTree>
    <p:extLst>
      <p:ext uri="{BB962C8B-B14F-4D97-AF65-F5344CB8AC3E}">
        <p14:creationId xmlns:p14="http://schemas.microsoft.com/office/powerpoint/2010/main" val="3899036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8264E1-94CF-421B-B7D1-73B982A0F342}" type="datetime1">
              <a:rPr lang="en-US" smtClean="0"/>
              <a:t>4/24/2015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B014D0-A4A6-4793-8611-B83D6DE2A561}" type="slidenum">
              <a:rPr lang="en-US" smtClean="0"/>
              <a:t>‹#›</a:t>
            </a:fld>
            <a:endParaRPr lang="en-US"/>
          </a:p>
        </p:txBody>
      </p:sp>
    </p:spTree>
    <p:extLst>
      <p:ext uri="{BB962C8B-B14F-4D97-AF65-F5344CB8AC3E}">
        <p14:creationId xmlns:p14="http://schemas.microsoft.com/office/powerpoint/2010/main" val="1759736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F5AAACF-D50C-49F0-BBDC-189EDD8F8586}" type="datetime1">
              <a:rPr lang="en-US" smtClean="0"/>
              <a:t>4/24/2015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B014D0-A4A6-4793-8611-B83D6DE2A561}" type="slidenum">
              <a:rPr lang="en-US" smtClean="0"/>
              <a:t>‹#›</a:t>
            </a:fld>
            <a:endParaRPr lang="en-US"/>
          </a:p>
        </p:txBody>
      </p:sp>
    </p:spTree>
    <p:extLst>
      <p:ext uri="{BB962C8B-B14F-4D97-AF65-F5344CB8AC3E}">
        <p14:creationId xmlns:p14="http://schemas.microsoft.com/office/powerpoint/2010/main" val="3676987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D9E40-BE26-4D63-A065-10D21464BCAB}" type="datetime1">
              <a:rPr lang="en-US" smtClean="0"/>
              <a:t>4/24/2015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B014D0-A4A6-4793-8611-B83D6DE2A561}" type="slidenum">
              <a:rPr lang="en-US" smtClean="0"/>
              <a:t>‹#›</a:t>
            </a:fld>
            <a:endParaRPr lang="en-US"/>
          </a:p>
        </p:txBody>
      </p:sp>
    </p:spTree>
    <p:extLst>
      <p:ext uri="{BB962C8B-B14F-4D97-AF65-F5344CB8AC3E}">
        <p14:creationId xmlns:p14="http://schemas.microsoft.com/office/powerpoint/2010/main" val="1472119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BD9CA2-73B8-49D5-B474-1666C31D2EAE}" type="datetime1">
              <a:rPr lang="en-US" smtClean="0"/>
              <a:t>4/24/2015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B014D0-A4A6-4793-8611-B83D6DE2A561}" type="slidenum">
              <a:rPr lang="en-US" smtClean="0"/>
              <a:t>‹#›</a:t>
            </a:fld>
            <a:endParaRPr lang="en-US"/>
          </a:p>
        </p:txBody>
      </p:sp>
    </p:spTree>
    <p:extLst>
      <p:ext uri="{BB962C8B-B14F-4D97-AF65-F5344CB8AC3E}">
        <p14:creationId xmlns:p14="http://schemas.microsoft.com/office/powerpoint/2010/main" val="2449960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290DD7-5C4C-446E-95ED-EAA748F3DF13}" type="datetime1">
              <a:rPr lang="en-US" smtClean="0"/>
              <a:t>4/24/2015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B014D0-A4A6-4793-8611-B83D6DE2A561}" type="slidenum">
              <a:rPr lang="en-US" smtClean="0"/>
              <a:t>‹#›</a:t>
            </a:fld>
            <a:endParaRPr lang="en-US"/>
          </a:p>
        </p:txBody>
      </p:sp>
    </p:spTree>
    <p:extLst>
      <p:ext uri="{BB962C8B-B14F-4D97-AF65-F5344CB8AC3E}">
        <p14:creationId xmlns:p14="http://schemas.microsoft.com/office/powerpoint/2010/main" val="3035392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7FC5252-B7ED-4314-8245-182B72FC538F}" type="datetime1">
              <a:rPr lang="en-US" smtClean="0"/>
              <a:t>4/24/2015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2B014D0-A4A6-4793-8611-B83D6DE2A561}" type="slidenum">
              <a:rPr lang="en-US" smtClean="0"/>
              <a:t>‹#›</a:t>
            </a:fld>
            <a:endParaRPr lang="en-US"/>
          </a:p>
        </p:txBody>
      </p:sp>
    </p:spTree>
    <p:extLst>
      <p:ext uri="{BB962C8B-B14F-4D97-AF65-F5344CB8AC3E}">
        <p14:creationId xmlns:p14="http://schemas.microsoft.com/office/powerpoint/2010/main" val="902158984"/>
      </p:ext>
    </p:extLst>
  </p:cSld>
  <p:clrMap bg1="lt1" tx1="dk1" bg2="lt2" tx2="dk2" accent1="accent1" accent2="accent2" accent3="accent3" accent4="accent4" accent5="accent5" accent6="accent6" hlink="hlink" folHlink="folHlink"/>
  <p:sldLayoutIdLst>
    <p:sldLayoutId id="2147484020" r:id="rId1"/>
    <p:sldLayoutId id="2147484021" r:id="rId2"/>
    <p:sldLayoutId id="2147484022" r:id="rId3"/>
    <p:sldLayoutId id="2147484023" r:id="rId4"/>
    <p:sldLayoutId id="2147484024" r:id="rId5"/>
    <p:sldLayoutId id="2147484025" r:id="rId6"/>
    <p:sldLayoutId id="2147484026" r:id="rId7"/>
    <p:sldLayoutId id="2147484027" r:id="rId8"/>
    <p:sldLayoutId id="2147484028" r:id="rId9"/>
    <p:sldLayoutId id="2147484029" r:id="rId10"/>
    <p:sldLayoutId id="2147484030" r:id="rId11"/>
    <p:sldLayoutId id="2147484031" r:id="rId12"/>
    <p:sldLayoutId id="2147484032" r:id="rId13"/>
    <p:sldLayoutId id="2147484033" r:id="rId14"/>
    <p:sldLayoutId id="2147484034" r:id="rId15"/>
    <p:sldLayoutId id="2147484035"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This%20license%20lets%20others%20remix,%20tweak,%20and%20build%20upon%20your%20work%20non-commercially,%20as%20long%20as%20they%20credit%20you%20and%20license%20their%20new%20creations%20under%20the%20identical%20term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mheonline.com/program/view/6/16/2435/0076620921/"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mheonline.com/program/view/6/16/2435/0076620921/"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oercommons.org/authoring/8139-law-and-algebra-svu-special-visual-unit" TargetMode="External"/><Relationship Id="rId2" Type="http://schemas.openxmlformats.org/officeDocument/2006/relationships/hyperlink" Target="http://adultedresource.coabe.or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oercommons.org/authoring/8139-law-and-algebra-svu-special-visual-unit" TargetMode="External"/><Relationship Id="rId2" Type="http://schemas.openxmlformats.org/officeDocument/2006/relationships/hyperlink" Target="http://adultedresource.coabe.org/"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creativecommons.org/licenses/" TargetMode="External"/><Relationship Id="rId4" Type="http://schemas.openxmlformats.org/officeDocument/2006/relationships/hyperlink" Target="https://www.oercommons.org/authoring/7029-oer-fact-sheet-for-adult-education-college-and-car"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mheonline.com/program/view/6/16/2435/007662092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www.mathplayground.com/" TargetMode="External"/><Relationship Id="rId3" Type="http://schemas.openxmlformats.org/officeDocument/2006/relationships/hyperlink" Target="http://www.khanacademy.org/" TargetMode="External"/><Relationship Id="rId7" Type="http://schemas.openxmlformats.org/officeDocument/2006/relationships/hyperlink" Target="http://nlvm.usu.edu/" TargetMode="External"/><Relationship Id="rId2" Type="http://schemas.openxmlformats.org/officeDocument/2006/relationships/hyperlink" Target="http://www.oercommons.org/" TargetMode="External"/><Relationship Id="rId1" Type="http://schemas.openxmlformats.org/officeDocument/2006/relationships/slideLayout" Target="../slideLayouts/slideLayout2.xml"/><Relationship Id="rId6" Type="http://schemas.openxmlformats.org/officeDocument/2006/relationships/hyperlink" Target="https://phet.colorado.edu/" TargetMode="External"/><Relationship Id="rId5" Type="http://schemas.openxmlformats.org/officeDocument/2006/relationships/hyperlink" Target="http://www.ck12.org/" TargetMode="External"/><Relationship Id="rId4" Type="http://schemas.openxmlformats.org/officeDocument/2006/relationships/hyperlink" Target="http://www.algebra2go.com/"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adultedresource.coabe.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www.redbubble.com/people/trends/works/11003058-and-then-satan-said-put-the-alphabet-in-math?grid_pos=1&amp;p=t-shirt" TargetMode="External"/><Relationship Id="rId1" Type="http://schemas.openxmlformats.org/officeDocument/2006/relationships/slideLayout" Target="../slideLayouts/slideLayout2.xml"/><Relationship Id="rId4" Type="http://schemas.openxmlformats.org/officeDocument/2006/relationships/hyperlink" Target="http://www.redrubble.co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oercommons.org/courses/algebra-explorations-pre-k-through-grade-7/view" TargetMode="External"/><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www.oercommons.org/courses/algebra2go-prealgebra/view" TargetMode="Externa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hyperlink" Target="http://creativecommons.org/licenses/" TargetMode="Externa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mheonline.com/program/view/6/16/2435/007662092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Law and Algebra: SVU (Special Visual Unit)</a:t>
            </a:r>
            <a:endParaRPr lang="en-US" dirty="0"/>
          </a:p>
        </p:txBody>
      </p:sp>
      <p:sp>
        <p:nvSpPr>
          <p:cNvPr id="3" name="Subtitle 2"/>
          <p:cNvSpPr>
            <a:spLocks noGrp="1"/>
          </p:cNvSpPr>
          <p:nvPr>
            <p:ph type="subTitle" idx="1"/>
          </p:nvPr>
        </p:nvSpPr>
        <p:spPr>
          <a:xfrm>
            <a:off x="1507067" y="4050832"/>
            <a:ext cx="7766936" cy="1718903"/>
          </a:xfrm>
        </p:spPr>
        <p:txBody>
          <a:bodyPr>
            <a:normAutofit fontScale="92500" lnSpcReduction="20000"/>
          </a:bodyPr>
          <a:lstStyle/>
          <a:p>
            <a:r>
              <a:rPr lang="en-US" b="1" dirty="0" smtClean="0"/>
              <a:t>Presenter: Heidi Schuler</a:t>
            </a:r>
          </a:p>
          <a:p>
            <a:r>
              <a:rPr lang="en-US" b="1" dirty="0" smtClean="0"/>
              <a:t>Heidi.Schuler@ChattahoocheeTech.edu</a:t>
            </a:r>
          </a:p>
          <a:p>
            <a:r>
              <a:rPr lang="en-US" b="1" dirty="0" smtClean="0"/>
              <a:t>2015 </a:t>
            </a:r>
            <a:r>
              <a:rPr lang="en-US" b="1" dirty="0"/>
              <a:t>COABE Conference</a:t>
            </a:r>
            <a:endParaRPr lang="en-US" dirty="0"/>
          </a:p>
          <a:p>
            <a:r>
              <a:rPr lang="en-US" b="1" dirty="0"/>
              <a:t>Friday, April 24, 2015</a:t>
            </a:r>
            <a:endParaRPr lang="en-US" dirty="0"/>
          </a:p>
          <a:p>
            <a:r>
              <a:rPr lang="en-US" b="1" dirty="0"/>
              <a:t>10:45 am – 12:00 </a:t>
            </a:r>
            <a:r>
              <a:rPr lang="en-US" b="1" dirty="0" smtClean="0"/>
              <a:t>pm </a:t>
            </a:r>
            <a:r>
              <a:rPr lang="en-US" dirty="0" smtClean="0"/>
              <a:t> </a:t>
            </a:r>
            <a:endParaRPr lang="en-US" dirty="0"/>
          </a:p>
        </p:txBody>
      </p:sp>
      <p:pic>
        <p:nvPicPr>
          <p:cNvPr id="4" name="Picture 3">
            <a:hlinkClick r:id="rId2" action="ppaction://hlinkfile" tooltip="Creative Commons"/>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7322" y="5769735"/>
            <a:ext cx="838200" cy="295275"/>
          </a:xfrm>
          <a:prstGeom prst="rect">
            <a:avLst/>
          </a:prstGeom>
        </p:spPr>
      </p:pic>
    </p:spTree>
    <p:extLst>
      <p:ext uri="{BB962C8B-B14F-4D97-AF65-F5344CB8AC3E}">
        <p14:creationId xmlns:p14="http://schemas.microsoft.com/office/powerpoint/2010/main" val="24691543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en-US" dirty="0" smtClean="0"/>
              <a:t>Patterning with stick figures</a:t>
            </a:r>
          </a:p>
        </p:txBody>
      </p:sp>
      <p:pic>
        <p:nvPicPr>
          <p:cNvPr id="2052" name="Picture 4">
            <a:hlinkClick r:id="rId3" tooltip="EMPower Math Series"/>
          </p:cNvPr>
          <p:cNvPicPr>
            <a:picLocks noGrp="1" noChangeAspect="1" noChangeArrowheads="1"/>
          </p:cNvPicPr>
          <p:nvPr>
            <p:ph type="body" idx="1"/>
          </p:nvPr>
        </p:nvPicPr>
        <p:blipFill>
          <a:blip r:embed="rId4" cstate="print"/>
          <a:srcRect/>
          <a:stretch>
            <a:fillRect/>
          </a:stretch>
        </p:blipFill>
        <p:spPr>
          <a:xfrm>
            <a:off x="1089468" y="2459136"/>
            <a:ext cx="7772400" cy="1666875"/>
          </a:xfrm>
          <a:noFill/>
        </p:spPr>
      </p:pic>
      <p:sp>
        <p:nvSpPr>
          <p:cNvPr id="2053" name="Text Box 5"/>
          <p:cNvSpPr txBox="1">
            <a:spLocks noChangeArrowheads="1"/>
          </p:cNvSpPr>
          <p:nvPr/>
        </p:nvSpPr>
        <p:spPr bwMode="auto">
          <a:xfrm>
            <a:off x="3108326" y="4924425"/>
            <a:ext cx="4359275" cy="369332"/>
          </a:xfrm>
          <a:prstGeom prst="rect">
            <a:avLst/>
          </a:prstGeom>
          <a:noFill/>
          <a:ln w="9525">
            <a:noFill/>
            <a:miter lim="800000"/>
            <a:headEnd/>
            <a:tailEnd/>
          </a:ln>
        </p:spPr>
        <p:txBody>
          <a:bodyPr>
            <a:spAutoFit/>
          </a:bodyPr>
          <a:lstStyle/>
          <a:p>
            <a:endParaRPr lang="en-US"/>
          </a:p>
        </p:txBody>
      </p:sp>
      <p:sp>
        <p:nvSpPr>
          <p:cNvPr id="7" name="Rectangle 6"/>
          <p:cNvSpPr/>
          <p:nvPr/>
        </p:nvSpPr>
        <p:spPr>
          <a:xfrm>
            <a:off x="677334" y="6092171"/>
            <a:ext cx="8394477" cy="307777"/>
          </a:xfrm>
          <a:prstGeom prst="rect">
            <a:avLst/>
          </a:prstGeom>
        </p:spPr>
        <p:txBody>
          <a:bodyPr wrap="square">
            <a:spAutoFit/>
          </a:bodyPr>
          <a:lstStyle/>
          <a:p>
            <a:r>
              <a:rPr lang="en-US" sz="1400" dirty="0">
                <a:latin typeface="+mj-lt"/>
              </a:rPr>
              <a:t>(From </a:t>
            </a:r>
            <a:r>
              <a:rPr lang="en-US" sz="1400" i="1" dirty="0">
                <a:latin typeface="+mj-lt"/>
              </a:rPr>
              <a:t>Seeking Patterns, Building Rules: Algebraic Thinking [</a:t>
            </a:r>
            <a:r>
              <a:rPr lang="en-US" sz="1400" i="1" dirty="0">
                <a:latin typeface="+mj-lt"/>
                <a:hlinkClick r:id="rId3"/>
              </a:rPr>
              <a:t>EMPower series</a:t>
            </a:r>
            <a:r>
              <a:rPr lang="en-US" sz="1400" i="1" dirty="0">
                <a:latin typeface="+mj-lt"/>
              </a:rPr>
              <a:t>]. </a:t>
            </a:r>
            <a:r>
              <a:rPr lang="en-US" sz="1400" dirty="0">
                <a:latin typeface="+mj-lt"/>
              </a:rPr>
              <a:t>Teacher book, p. 203.)</a:t>
            </a:r>
          </a:p>
        </p:txBody>
      </p:sp>
      <p:sp>
        <p:nvSpPr>
          <p:cNvPr id="2" name="Slide Number Placeholder 1"/>
          <p:cNvSpPr>
            <a:spLocks noGrp="1"/>
          </p:cNvSpPr>
          <p:nvPr>
            <p:ph type="sldNum" sz="quarter" idx="12"/>
          </p:nvPr>
        </p:nvSpPr>
        <p:spPr/>
        <p:txBody>
          <a:bodyPr/>
          <a:lstStyle/>
          <a:p>
            <a:fld id="{22B014D0-A4A6-4793-8611-B83D6DE2A561}" type="slidenum">
              <a:rPr lang="en-US" smtClean="0"/>
              <a:t>10</a:t>
            </a:fld>
            <a:endParaRPr lang="en-US"/>
          </a:p>
        </p:txBody>
      </p:sp>
    </p:spTree>
    <p:extLst>
      <p:ext uri="{BB962C8B-B14F-4D97-AF65-F5344CB8AC3E}">
        <p14:creationId xmlns:p14="http://schemas.microsoft.com/office/powerpoint/2010/main" val="10330886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Savings</a:t>
            </a:r>
            <a:endParaRPr lang="en-US" dirty="0"/>
          </a:p>
        </p:txBody>
      </p:sp>
      <p:sp>
        <p:nvSpPr>
          <p:cNvPr id="3" name="Content Placeholder 2"/>
          <p:cNvSpPr>
            <a:spLocks noGrp="1"/>
          </p:cNvSpPr>
          <p:nvPr>
            <p:ph idx="1"/>
          </p:nvPr>
        </p:nvSpPr>
        <p:spPr>
          <a:xfrm>
            <a:off x="677334" y="1552075"/>
            <a:ext cx="8596668" cy="4776536"/>
          </a:xfrm>
        </p:spPr>
        <p:txBody>
          <a:bodyPr>
            <a:normAutofit/>
          </a:bodyPr>
          <a:lstStyle/>
          <a:p>
            <a:r>
              <a:rPr lang="en-US" dirty="0" smtClean="0"/>
              <a:t>One of your newest students shares that he has decided to start saving now for college.  He doesn’t make much money, but he figures that he needs to save 25 cents out of every dollar he earns.  He has created a small chart to help him get started.  </a:t>
            </a:r>
            <a:endParaRPr lang="en-US" dirty="0"/>
          </a:p>
          <a:p>
            <a:endParaRPr lang="en-US" dirty="0" smtClean="0"/>
          </a:p>
          <a:p>
            <a:endParaRPr lang="en-US" dirty="0"/>
          </a:p>
          <a:p>
            <a:endParaRPr lang="en-US" dirty="0" smtClean="0"/>
          </a:p>
          <a:p>
            <a:endParaRPr lang="en-US" dirty="0"/>
          </a:p>
          <a:p>
            <a:endParaRPr lang="en-US" dirty="0"/>
          </a:p>
          <a:p>
            <a:r>
              <a:rPr lang="en-US" dirty="0" smtClean="0"/>
              <a:t>He comes to you with his most recent pay stub in hand.  It shows that he earned $80 last week.</a:t>
            </a:r>
          </a:p>
          <a:p>
            <a:r>
              <a:rPr lang="en-US" dirty="0" smtClean="0"/>
              <a:t>Jot down some things you could show him so he’ll know what to put aside in his savings.</a:t>
            </a:r>
          </a:p>
        </p:txBody>
      </p:sp>
      <p:graphicFrame>
        <p:nvGraphicFramePr>
          <p:cNvPr id="4" name="Table 3"/>
          <p:cNvGraphicFramePr>
            <a:graphicFrameLocks noGrp="1"/>
          </p:cNvGraphicFramePr>
          <p:nvPr>
            <p:extLst>
              <p:ext uri="{D42A27DB-BD31-4B8C-83A1-F6EECF244321}">
                <p14:modId xmlns:p14="http://schemas.microsoft.com/office/powerpoint/2010/main" val="2840331562"/>
              </p:ext>
            </p:extLst>
          </p:nvPr>
        </p:nvGraphicFramePr>
        <p:xfrm>
          <a:off x="3949360" y="2634915"/>
          <a:ext cx="3089114" cy="1958475"/>
        </p:xfrm>
        <a:graphic>
          <a:graphicData uri="http://schemas.openxmlformats.org/drawingml/2006/table">
            <a:tbl>
              <a:tblPr firstRow="1" bandRow="1">
                <a:tableStyleId>{00A15C55-8517-42AA-B614-E9B94910E393}</a:tableStyleId>
              </a:tblPr>
              <a:tblGrid>
                <a:gridCol w="1544557"/>
                <a:gridCol w="1544557"/>
              </a:tblGrid>
              <a:tr h="391695">
                <a:tc>
                  <a:txBody>
                    <a:bodyPr/>
                    <a:lstStyle/>
                    <a:p>
                      <a:r>
                        <a:rPr lang="en-US" dirty="0" smtClean="0"/>
                        <a:t>Earned  (E)</a:t>
                      </a:r>
                      <a:endParaRPr lang="en-US" dirty="0"/>
                    </a:p>
                  </a:txBody>
                  <a:tcPr/>
                </a:tc>
                <a:tc>
                  <a:txBody>
                    <a:bodyPr/>
                    <a:lstStyle/>
                    <a:p>
                      <a:r>
                        <a:rPr lang="en-US" dirty="0" smtClean="0"/>
                        <a:t>Saved  (S)</a:t>
                      </a:r>
                      <a:endParaRPr lang="en-US" dirty="0"/>
                    </a:p>
                  </a:txBody>
                  <a:tcPr/>
                </a:tc>
              </a:tr>
              <a:tr h="391695">
                <a:tc>
                  <a:txBody>
                    <a:bodyPr/>
                    <a:lstStyle/>
                    <a:p>
                      <a:r>
                        <a:rPr lang="en-US" dirty="0" smtClean="0"/>
                        <a:t>$1.00</a:t>
                      </a:r>
                      <a:endParaRPr lang="en-US" dirty="0"/>
                    </a:p>
                  </a:txBody>
                  <a:tcPr/>
                </a:tc>
                <a:tc>
                  <a:txBody>
                    <a:bodyPr/>
                    <a:lstStyle/>
                    <a:p>
                      <a:r>
                        <a:rPr lang="en-US" dirty="0" smtClean="0"/>
                        <a:t>$0.25</a:t>
                      </a:r>
                      <a:endParaRPr lang="en-US" dirty="0"/>
                    </a:p>
                  </a:txBody>
                  <a:tcPr/>
                </a:tc>
              </a:tr>
              <a:tr h="391695">
                <a:tc>
                  <a:txBody>
                    <a:bodyPr/>
                    <a:lstStyle/>
                    <a:p>
                      <a:r>
                        <a:rPr lang="en-US" dirty="0" smtClean="0"/>
                        <a:t>$2.00</a:t>
                      </a:r>
                      <a:endParaRPr lang="en-US" dirty="0"/>
                    </a:p>
                  </a:txBody>
                  <a:tcPr/>
                </a:tc>
                <a:tc>
                  <a:txBody>
                    <a:bodyPr/>
                    <a:lstStyle/>
                    <a:p>
                      <a:r>
                        <a:rPr lang="en-US" dirty="0" smtClean="0"/>
                        <a:t>$0.50</a:t>
                      </a:r>
                      <a:endParaRPr lang="en-US" dirty="0"/>
                    </a:p>
                  </a:txBody>
                  <a:tcPr/>
                </a:tc>
              </a:tr>
              <a:tr h="391695">
                <a:tc>
                  <a:txBody>
                    <a:bodyPr/>
                    <a:lstStyle/>
                    <a:p>
                      <a:r>
                        <a:rPr lang="en-US" dirty="0" smtClean="0"/>
                        <a:t>$3.00</a:t>
                      </a:r>
                      <a:endParaRPr lang="en-US" dirty="0"/>
                    </a:p>
                  </a:txBody>
                  <a:tcPr/>
                </a:tc>
                <a:tc>
                  <a:txBody>
                    <a:bodyPr/>
                    <a:lstStyle/>
                    <a:p>
                      <a:r>
                        <a:rPr lang="en-US" dirty="0" smtClean="0"/>
                        <a:t>$0.75</a:t>
                      </a:r>
                      <a:endParaRPr lang="en-US" dirty="0"/>
                    </a:p>
                  </a:txBody>
                  <a:tcPr/>
                </a:tc>
              </a:tr>
              <a:tr h="391695">
                <a:tc>
                  <a:txBody>
                    <a:bodyPr/>
                    <a:lstStyle/>
                    <a:p>
                      <a:r>
                        <a:rPr lang="en-US" dirty="0" smtClean="0"/>
                        <a:t>$4.00</a:t>
                      </a:r>
                      <a:endParaRPr lang="en-US" dirty="0"/>
                    </a:p>
                  </a:txBody>
                  <a:tcPr/>
                </a:tc>
                <a:tc>
                  <a:txBody>
                    <a:bodyPr/>
                    <a:lstStyle/>
                    <a:p>
                      <a:r>
                        <a:rPr lang="en-US" dirty="0" smtClean="0"/>
                        <a:t>$1.00</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22B014D0-A4A6-4793-8611-B83D6DE2A561}" type="slidenum">
              <a:rPr lang="en-US" smtClean="0"/>
              <a:t>11</a:t>
            </a:fld>
            <a:endParaRPr lang="en-US"/>
          </a:p>
        </p:txBody>
      </p:sp>
    </p:spTree>
    <p:extLst>
      <p:ext uri="{BB962C8B-B14F-4D97-AF65-F5344CB8AC3E}">
        <p14:creationId xmlns:p14="http://schemas.microsoft.com/office/powerpoint/2010/main" val="34237669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4456" y="364901"/>
            <a:ext cx="8596668" cy="1320800"/>
          </a:xfrm>
        </p:spPr>
        <p:txBody>
          <a:bodyPr/>
          <a:lstStyle/>
          <a:p>
            <a:r>
              <a:rPr lang="en-US" dirty="0" smtClean="0"/>
              <a:t>Some Possible Responses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89386547"/>
              </p:ext>
            </p:extLst>
          </p:nvPr>
        </p:nvGraphicFramePr>
        <p:xfrm>
          <a:off x="677334" y="1622734"/>
          <a:ext cx="2627291" cy="3463290"/>
        </p:xfrm>
        <a:graphic>
          <a:graphicData uri="http://schemas.openxmlformats.org/drawingml/2006/table">
            <a:tbl>
              <a:tblPr firstRow="1" bandRow="1">
                <a:tableStyleId>{00A15C55-8517-42AA-B614-E9B94910E393}</a:tableStyleId>
              </a:tblPr>
              <a:tblGrid>
                <a:gridCol w="1352282"/>
                <a:gridCol w="1275009"/>
              </a:tblGrid>
              <a:tr h="384810">
                <a:tc>
                  <a:txBody>
                    <a:bodyPr/>
                    <a:lstStyle/>
                    <a:p>
                      <a:r>
                        <a:rPr lang="en-US" dirty="0" smtClean="0"/>
                        <a:t>Earned (E)</a:t>
                      </a:r>
                      <a:endParaRPr lang="en-US" dirty="0"/>
                    </a:p>
                  </a:txBody>
                  <a:tcPr/>
                </a:tc>
                <a:tc>
                  <a:txBody>
                    <a:bodyPr/>
                    <a:lstStyle/>
                    <a:p>
                      <a:r>
                        <a:rPr lang="en-US" dirty="0" smtClean="0"/>
                        <a:t>Saved</a:t>
                      </a:r>
                      <a:r>
                        <a:rPr lang="en-US" baseline="0" dirty="0" smtClean="0"/>
                        <a:t> (S)</a:t>
                      </a:r>
                      <a:endParaRPr lang="en-US" dirty="0"/>
                    </a:p>
                  </a:txBody>
                  <a:tcPr/>
                </a:tc>
              </a:tr>
              <a:tr h="384810">
                <a:tc>
                  <a:txBody>
                    <a:bodyPr/>
                    <a:lstStyle/>
                    <a:p>
                      <a:r>
                        <a:rPr lang="en-US" dirty="0" smtClean="0"/>
                        <a:t>$1.00</a:t>
                      </a:r>
                      <a:endParaRPr lang="en-US" dirty="0"/>
                    </a:p>
                  </a:txBody>
                  <a:tcPr/>
                </a:tc>
                <a:tc>
                  <a:txBody>
                    <a:bodyPr/>
                    <a:lstStyle/>
                    <a:p>
                      <a:r>
                        <a:rPr lang="en-US" dirty="0" smtClean="0"/>
                        <a:t>$0.25</a:t>
                      </a:r>
                      <a:endParaRPr lang="en-US" dirty="0"/>
                    </a:p>
                  </a:txBody>
                  <a:tcPr/>
                </a:tc>
              </a:tr>
              <a:tr h="384810">
                <a:tc>
                  <a:txBody>
                    <a:bodyPr/>
                    <a:lstStyle/>
                    <a:p>
                      <a:r>
                        <a:rPr lang="en-US" dirty="0" smtClean="0"/>
                        <a:t>$2.00</a:t>
                      </a:r>
                      <a:endParaRPr lang="en-US" dirty="0"/>
                    </a:p>
                  </a:txBody>
                  <a:tcPr/>
                </a:tc>
                <a:tc>
                  <a:txBody>
                    <a:bodyPr/>
                    <a:lstStyle/>
                    <a:p>
                      <a:r>
                        <a:rPr lang="en-US" dirty="0" smtClean="0"/>
                        <a:t>$0.50</a:t>
                      </a:r>
                      <a:endParaRPr lang="en-US" dirty="0"/>
                    </a:p>
                  </a:txBody>
                  <a:tcPr/>
                </a:tc>
              </a:tr>
              <a:tr h="384810">
                <a:tc>
                  <a:txBody>
                    <a:bodyPr/>
                    <a:lstStyle/>
                    <a:p>
                      <a:r>
                        <a:rPr lang="en-US" dirty="0" smtClean="0"/>
                        <a:t>$3.00</a:t>
                      </a:r>
                      <a:endParaRPr lang="en-US" dirty="0"/>
                    </a:p>
                  </a:txBody>
                  <a:tcPr/>
                </a:tc>
                <a:tc>
                  <a:txBody>
                    <a:bodyPr/>
                    <a:lstStyle/>
                    <a:p>
                      <a:r>
                        <a:rPr lang="en-US" dirty="0" smtClean="0"/>
                        <a:t>$0.75</a:t>
                      </a:r>
                      <a:endParaRPr lang="en-US" dirty="0"/>
                    </a:p>
                  </a:txBody>
                  <a:tcPr/>
                </a:tc>
              </a:tr>
              <a:tr h="384810">
                <a:tc>
                  <a:txBody>
                    <a:bodyPr/>
                    <a:lstStyle/>
                    <a:p>
                      <a:r>
                        <a:rPr lang="en-US" dirty="0" smtClean="0"/>
                        <a:t>$4.00</a:t>
                      </a:r>
                      <a:endParaRPr lang="en-US" dirty="0"/>
                    </a:p>
                  </a:txBody>
                  <a:tcPr/>
                </a:tc>
                <a:tc>
                  <a:txBody>
                    <a:bodyPr/>
                    <a:lstStyle/>
                    <a:p>
                      <a:r>
                        <a:rPr lang="en-US" dirty="0" smtClean="0"/>
                        <a:t>$1.00</a:t>
                      </a:r>
                      <a:endParaRPr lang="en-US" dirty="0"/>
                    </a:p>
                  </a:txBody>
                  <a:tcPr/>
                </a:tc>
              </a:tr>
              <a:tr h="384810">
                <a:tc>
                  <a:txBody>
                    <a:bodyPr/>
                    <a:lstStyle/>
                    <a:p>
                      <a:r>
                        <a:rPr lang="en-US" dirty="0" smtClean="0"/>
                        <a:t>$10.00</a:t>
                      </a:r>
                      <a:endParaRPr lang="en-US" dirty="0"/>
                    </a:p>
                  </a:txBody>
                  <a:tcPr/>
                </a:tc>
                <a:tc>
                  <a:txBody>
                    <a:bodyPr/>
                    <a:lstStyle/>
                    <a:p>
                      <a:r>
                        <a:rPr lang="en-US" dirty="0" smtClean="0"/>
                        <a:t>$2.50</a:t>
                      </a:r>
                      <a:endParaRPr lang="en-US" dirty="0"/>
                    </a:p>
                  </a:txBody>
                  <a:tcPr/>
                </a:tc>
              </a:tr>
              <a:tr h="384810">
                <a:tc>
                  <a:txBody>
                    <a:bodyPr/>
                    <a:lstStyle/>
                    <a:p>
                      <a:r>
                        <a:rPr lang="en-US" dirty="0" smtClean="0"/>
                        <a:t>$20.00</a:t>
                      </a:r>
                      <a:endParaRPr lang="en-US" dirty="0"/>
                    </a:p>
                  </a:txBody>
                  <a:tcPr/>
                </a:tc>
                <a:tc>
                  <a:txBody>
                    <a:bodyPr/>
                    <a:lstStyle/>
                    <a:p>
                      <a:r>
                        <a:rPr lang="en-US" dirty="0" smtClean="0"/>
                        <a:t>$5.00</a:t>
                      </a:r>
                      <a:endParaRPr lang="en-US" dirty="0"/>
                    </a:p>
                  </a:txBody>
                  <a:tcPr/>
                </a:tc>
              </a:tr>
              <a:tr h="384810">
                <a:tc>
                  <a:txBody>
                    <a:bodyPr/>
                    <a:lstStyle/>
                    <a:p>
                      <a:r>
                        <a:rPr lang="en-US" dirty="0" smtClean="0"/>
                        <a:t>$40.00</a:t>
                      </a:r>
                      <a:endParaRPr lang="en-US" dirty="0"/>
                    </a:p>
                  </a:txBody>
                  <a:tcPr/>
                </a:tc>
                <a:tc>
                  <a:txBody>
                    <a:bodyPr/>
                    <a:lstStyle/>
                    <a:p>
                      <a:r>
                        <a:rPr lang="en-US" dirty="0" smtClean="0"/>
                        <a:t>$10.00</a:t>
                      </a:r>
                      <a:endParaRPr lang="en-US" dirty="0"/>
                    </a:p>
                  </a:txBody>
                  <a:tcPr/>
                </a:tc>
              </a:tr>
              <a:tr h="384810">
                <a:tc>
                  <a:txBody>
                    <a:bodyPr/>
                    <a:lstStyle/>
                    <a:p>
                      <a:r>
                        <a:rPr lang="en-US" dirty="0" smtClean="0"/>
                        <a:t>$80.00</a:t>
                      </a:r>
                      <a:endParaRPr lang="en-US" dirty="0"/>
                    </a:p>
                  </a:txBody>
                  <a:tcPr/>
                </a:tc>
                <a:tc>
                  <a:txBody>
                    <a:bodyPr/>
                    <a:lstStyle/>
                    <a:p>
                      <a:r>
                        <a:rPr lang="en-US" dirty="0" smtClean="0"/>
                        <a:t>$20.00</a:t>
                      </a:r>
                      <a:endParaRPr lang="en-US" dirty="0"/>
                    </a:p>
                  </a:txBody>
                  <a:tcPr/>
                </a:tc>
              </a:tr>
            </a:tbl>
          </a:graphicData>
        </a:graphic>
      </p:graphicFrame>
      <p:sp>
        <p:nvSpPr>
          <p:cNvPr id="5" name="Rectangle 4"/>
          <p:cNvSpPr/>
          <p:nvPr/>
        </p:nvSpPr>
        <p:spPr>
          <a:xfrm>
            <a:off x="3528812" y="1197183"/>
            <a:ext cx="6091706" cy="5324535"/>
          </a:xfrm>
          <a:prstGeom prst="rect">
            <a:avLst/>
          </a:prstGeom>
        </p:spPr>
        <p:txBody>
          <a:bodyPr wrap="square">
            <a:spAutoFit/>
          </a:bodyPr>
          <a:lstStyle/>
          <a:p>
            <a:pPr>
              <a:buFont typeface="Wingdings" panose="05000000000000000000" pitchFamily="2" charset="2"/>
              <a:buChar char="q"/>
            </a:pPr>
            <a:r>
              <a:rPr lang="en-US" dirty="0" smtClean="0"/>
              <a:t> Rule </a:t>
            </a:r>
            <a:r>
              <a:rPr lang="en-US" dirty="0"/>
              <a:t>in Words	</a:t>
            </a:r>
          </a:p>
          <a:p>
            <a:pPr lvl="1">
              <a:buFont typeface="Wingdings" panose="05000000000000000000" pitchFamily="2" charset="2"/>
              <a:buChar char="q"/>
            </a:pPr>
            <a:r>
              <a:rPr lang="en-US" i="1" dirty="0" smtClean="0"/>
              <a:t> </a:t>
            </a:r>
            <a:r>
              <a:rPr lang="en-US" sz="1600" i="1" dirty="0" smtClean="0"/>
              <a:t>To </a:t>
            </a:r>
            <a:r>
              <a:rPr lang="en-US" sz="1600" i="1" dirty="0"/>
              <a:t>get the amount saved (S), multiply the amount </a:t>
            </a:r>
            <a:r>
              <a:rPr lang="en-US" sz="1600" i="1" dirty="0" smtClean="0"/>
              <a:t>earned </a:t>
            </a:r>
            <a:r>
              <a:rPr lang="en-US" sz="1600" i="1" dirty="0"/>
              <a:t>(E) by .</a:t>
            </a:r>
            <a:r>
              <a:rPr lang="en-US" sz="1600" i="1" dirty="0" smtClean="0"/>
              <a:t>25</a:t>
            </a:r>
          </a:p>
          <a:p>
            <a:pPr lvl="1"/>
            <a:endParaRPr lang="en-US" dirty="0"/>
          </a:p>
          <a:p>
            <a:pPr>
              <a:buFont typeface="Wingdings" panose="05000000000000000000" pitchFamily="2" charset="2"/>
              <a:buChar char="q"/>
            </a:pPr>
            <a:r>
              <a:rPr lang="en-US" dirty="0" smtClean="0"/>
              <a:t> Equation   </a:t>
            </a:r>
            <a:r>
              <a:rPr lang="en-US" sz="1600" i="1" dirty="0"/>
              <a:t>y = .</a:t>
            </a:r>
            <a:r>
              <a:rPr lang="en-US" sz="1600" i="1" dirty="0" smtClean="0"/>
              <a:t>25x   </a:t>
            </a:r>
            <a:r>
              <a:rPr lang="en-US" sz="1600" i="1" dirty="0"/>
              <a:t>(or in context: S = .25E</a:t>
            </a:r>
            <a:r>
              <a:rPr lang="en-US" sz="1600" i="1" dirty="0" smtClean="0"/>
              <a:t>)</a:t>
            </a:r>
          </a:p>
          <a:p>
            <a:pPr lvl="1">
              <a:buFont typeface="Wingdings" panose="05000000000000000000" pitchFamily="2" charset="2"/>
              <a:buChar char="q"/>
            </a:pPr>
            <a:r>
              <a:rPr lang="en-US" sz="1600" i="1" dirty="0" smtClean="0"/>
              <a:t> We’re using the slope-intercept form (y = mx + b)</a:t>
            </a:r>
          </a:p>
          <a:p>
            <a:pPr>
              <a:buFont typeface="Wingdings" panose="05000000000000000000" pitchFamily="2" charset="2"/>
              <a:buChar char="q"/>
            </a:pPr>
            <a:endParaRPr lang="en-US" dirty="0" smtClean="0"/>
          </a:p>
          <a:p>
            <a:pPr>
              <a:buFont typeface="Wingdings" panose="05000000000000000000" pitchFamily="2" charset="2"/>
              <a:buChar char="q"/>
            </a:pPr>
            <a:r>
              <a:rPr lang="en-US" dirty="0" smtClean="0"/>
              <a:t> Table </a:t>
            </a:r>
            <a:r>
              <a:rPr lang="en-US" dirty="0"/>
              <a:t>of </a:t>
            </a:r>
            <a:r>
              <a:rPr lang="en-US" dirty="0" smtClean="0"/>
              <a:t>Data  </a:t>
            </a:r>
          </a:p>
          <a:p>
            <a:pPr lvl="1">
              <a:buFont typeface="Wingdings" panose="05000000000000000000" pitchFamily="2" charset="2"/>
              <a:buChar char="q"/>
            </a:pPr>
            <a:r>
              <a:rPr lang="en-US" sz="1600" i="1" dirty="0"/>
              <a:t> </a:t>
            </a:r>
            <a:r>
              <a:rPr lang="en-US" sz="1600" i="1" dirty="0" smtClean="0"/>
              <a:t>Note the use of patterns to make the values easier to find or calculate (added the first four entries to find the value for $10 earned and then doubled each subsequent entry to get to $80 earned)</a:t>
            </a:r>
            <a:endParaRPr lang="en-US" dirty="0" smtClean="0"/>
          </a:p>
          <a:p>
            <a:endParaRPr lang="en-US" dirty="0"/>
          </a:p>
          <a:p>
            <a:pPr>
              <a:buFont typeface="Wingdings" panose="05000000000000000000" pitchFamily="2" charset="2"/>
              <a:buChar char="q"/>
            </a:pPr>
            <a:r>
              <a:rPr lang="en-US" dirty="0" smtClean="0"/>
              <a:t> Graph</a:t>
            </a:r>
          </a:p>
          <a:p>
            <a:pPr lvl="1">
              <a:buFont typeface="Wingdings" panose="05000000000000000000" pitchFamily="2" charset="2"/>
              <a:buChar char="q"/>
            </a:pPr>
            <a:r>
              <a:rPr lang="en-US" dirty="0"/>
              <a:t> </a:t>
            </a:r>
            <a:r>
              <a:rPr lang="en-US" dirty="0" smtClean="0"/>
              <a:t>y-intercept: </a:t>
            </a:r>
            <a:r>
              <a:rPr lang="en-US" sz="1600" i="1" dirty="0" smtClean="0"/>
              <a:t>shows us (visually) where the rate of change begins to take shape; also reminds us of what is (or is not) at the end of the equation</a:t>
            </a:r>
          </a:p>
          <a:p>
            <a:pPr lvl="1">
              <a:buFont typeface="Wingdings" panose="05000000000000000000" pitchFamily="2" charset="2"/>
              <a:buChar char="q"/>
            </a:pPr>
            <a:r>
              <a:rPr lang="en-US" dirty="0"/>
              <a:t> </a:t>
            </a:r>
            <a:r>
              <a:rPr lang="en-US" dirty="0" smtClean="0"/>
              <a:t>slope: </a:t>
            </a:r>
            <a:r>
              <a:rPr lang="en-US" sz="1600" i="1" dirty="0" smtClean="0"/>
              <a:t>helps to connect the “rise over run” model, especially to fractions and decimals; also connects the slope as the multiplier (mover) in the equation</a:t>
            </a:r>
            <a:endParaRPr lang="en-US" dirty="0"/>
          </a:p>
        </p:txBody>
      </p:sp>
      <p:sp>
        <p:nvSpPr>
          <p:cNvPr id="6" name="Slide Number Placeholder 5"/>
          <p:cNvSpPr>
            <a:spLocks noGrp="1"/>
          </p:cNvSpPr>
          <p:nvPr>
            <p:ph type="sldNum" sz="quarter" idx="12"/>
          </p:nvPr>
        </p:nvSpPr>
        <p:spPr/>
        <p:txBody>
          <a:bodyPr/>
          <a:lstStyle/>
          <a:p>
            <a:fld id="{22B014D0-A4A6-4793-8611-B83D6DE2A561}" type="slidenum">
              <a:rPr lang="en-US" smtClean="0"/>
              <a:t>12</a:t>
            </a:fld>
            <a:endParaRPr lang="en-US"/>
          </a:p>
        </p:txBody>
      </p:sp>
    </p:spTree>
    <p:extLst>
      <p:ext uri="{BB962C8B-B14F-4D97-AF65-F5344CB8AC3E}">
        <p14:creationId xmlns:p14="http://schemas.microsoft.com/office/powerpoint/2010/main" val="36606560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Savings (Graphed)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6683592"/>
              </p:ext>
            </p:extLst>
          </p:nvPr>
        </p:nvGraphicFramePr>
        <p:xfrm>
          <a:off x="677863" y="1481070"/>
          <a:ext cx="8596312" cy="4876187"/>
        </p:xfrm>
        <a:graphic>
          <a:graphicData uri="http://schemas.openxmlformats.org/drawingml/2006/chart">
            <c:chart xmlns:c="http://schemas.openxmlformats.org/drawingml/2006/chart" xmlns:r="http://schemas.openxmlformats.org/officeDocument/2006/relationships" r:id="rId2"/>
          </a:graphicData>
        </a:graphic>
      </p:graphicFrame>
      <p:grpSp>
        <p:nvGrpSpPr>
          <p:cNvPr id="19" name="Group 18"/>
          <p:cNvGrpSpPr/>
          <p:nvPr/>
        </p:nvGrpSpPr>
        <p:grpSpPr>
          <a:xfrm>
            <a:off x="3039414" y="2781837"/>
            <a:ext cx="723275" cy="704183"/>
            <a:chOff x="3039414" y="2781837"/>
            <a:chExt cx="723275" cy="704183"/>
          </a:xfrm>
        </p:grpSpPr>
        <p:sp>
          <p:nvSpPr>
            <p:cNvPr id="5" name="TextBox 4"/>
            <p:cNvSpPr txBox="1"/>
            <p:nvPr/>
          </p:nvSpPr>
          <p:spPr>
            <a:xfrm>
              <a:off x="3039414" y="3116688"/>
              <a:ext cx="723275" cy="369332"/>
            </a:xfrm>
            <a:prstGeom prst="rect">
              <a:avLst/>
            </a:prstGeom>
            <a:noFill/>
          </p:spPr>
          <p:txBody>
            <a:bodyPr wrap="none" rtlCol="0">
              <a:spAutoFit/>
            </a:bodyPr>
            <a:lstStyle/>
            <a:p>
              <a:r>
                <a:rPr lang="en-US" dirty="0" smtClean="0">
                  <a:solidFill>
                    <a:srgbClr val="7030A0"/>
                  </a:solidFill>
                </a:rPr>
                <a:t>slope</a:t>
              </a:r>
              <a:endParaRPr lang="en-US" dirty="0">
                <a:solidFill>
                  <a:srgbClr val="7030A0"/>
                </a:solidFill>
              </a:endParaRPr>
            </a:p>
          </p:txBody>
        </p:sp>
        <p:cxnSp>
          <p:nvCxnSpPr>
            <p:cNvPr id="7" name="Straight Arrow Connector 6"/>
            <p:cNvCxnSpPr>
              <a:stCxn id="5" idx="0"/>
            </p:cNvCxnSpPr>
            <p:nvPr/>
          </p:nvCxnSpPr>
          <p:spPr>
            <a:xfrm flipH="1" flipV="1">
              <a:off x="3401051" y="2781837"/>
              <a:ext cx="1" cy="334851"/>
            </a:xfrm>
            <a:prstGeom prst="straightConnector1">
              <a:avLst/>
            </a:prstGeom>
            <a:ln>
              <a:solidFill>
                <a:srgbClr val="7030A0"/>
              </a:solidFill>
              <a:tailEnd type="triangle"/>
            </a:ln>
          </p:spPr>
          <p:style>
            <a:lnRef idx="2">
              <a:schemeClr val="dk1"/>
            </a:lnRef>
            <a:fillRef idx="0">
              <a:schemeClr val="dk1"/>
            </a:fillRef>
            <a:effectRef idx="1">
              <a:schemeClr val="dk1"/>
            </a:effectRef>
            <a:fontRef idx="minor">
              <a:schemeClr val="tx1"/>
            </a:fontRef>
          </p:style>
        </p:cxnSp>
      </p:grpSp>
      <p:grpSp>
        <p:nvGrpSpPr>
          <p:cNvPr id="11" name="Group 10"/>
          <p:cNvGrpSpPr/>
          <p:nvPr/>
        </p:nvGrpSpPr>
        <p:grpSpPr>
          <a:xfrm>
            <a:off x="1118315" y="5896377"/>
            <a:ext cx="1343638" cy="704183"/>
            <a:chOff x="1118315" y="5896377"/>
            <a:chExt cx="1343638" cy="704183"/>
          </a:xfrm>
        </p:grpSpPr>
        <p:sp>
          <p:nvSpPr>
            <p:cNvPr id="8" name="TextBox 7"/>
            <p:cNvSpPr txBox="1"/>
            <p:nvPr/>
          </p:nvSpPr>
          <p:spPr>
            <a:xfrm>
              <a:off x="1118315" y="6231228"/>
              <a:ext cx="1343638" cy="369332"/>
            </a:xfrm>
            <a:prstGeom prst="rect">
              <a:avLst/>
            </a:prstGeom>
            <a:noFill/>
          </p:spPr>
          <p:txBody>
            <a:bodyPr wrap="none" rtlCol="0">
              <a:spAutoFit/>
            </a:bodyPr>
            <a:lstStyle/>
            <a:p>
              <a:r>
                <a:rPr lang="en-US" dirty="0" smtClean="0">
                  <a:solidFill>
                    <a:srgbClr val="0070C0"/>
                  </a:solidFill>
                </a:rPr>
                <a:t>y-intercept</a:t>
              </a:r>
              <a:endParaRPr lang="en-US" dirty="0">
                <a:solidFill>
                  <a:srgbClr val="0070C0"/>
                </a:solidFill>
              </a:endParaRPr>
            </a:p>
          </p:txBody>
        </p:sp>
        <p:cxnSp>
          <p:nvCxnSpPr>
            <p:cNvPr id="10" name="Straight Arrow Connector 9"/>
            <p:cNvCxnSpPr/>
            <p:nvPr/>
          </p:nvCxnSpPr>
          <p:spPr>
            <a:xfrm flipH="1" flipV="1">
              <a:off x="1454195" y="5896377"/>
              <a:ext cx="1" cy="334851"/>
            </a:xfrm>
            <a:prstGeom prst="straightConnector1">
              <a:avLst/>
            </a:prstGeom>
            <a:ln>
              <a:solidFill>
                <a:srgbClr val="0070C0"/>
              </a:solidFill>
              <a:tailEnd type="triangle"/>
            </a:ln>
          </p:spPr>
          <p:style>
            <a:lnRef idx="2">
              <a:schemeClr val="dk1"/>
            </a:lnRef>
            <a:fillRef idx="0">
              <a:schemeClr val="dk1"/>
            </a:fillRef>
            <a:effectRef idx="1">
              <a:schemeClr val="dk1"/>
            </a:effectRef>
            <a:fontRef idx="minor">
              <a:schemeClr val="tx1"/>
            </a:fontRef>
          </p:style>
        </p:cxnSp>
      </p:grpSp>
      <p:grpSp>
        <p:nvGrpSpPr>
          <p:cNvPr id="24" name="Group 23"/>
          <p:cNvGrpSpPr/>
          <p:nvPr/>
        </p:nvGrpSpPr>
        <p:grpSpPr>
          <a:xfrm>
            <a:off x="4041819" y="2015984"/>
            <a:ext cx="1470280" cy="545481"/>
            <a:chOff x="4041819" y="2015984"/>
            <a:chExt cx="1470280" cy="545481"/>
          </a:xfrm>
        </p:grpSpPr>
        <p:sp>
          <p:nvSpPr>
            <p:cNvPr id="14" name="TextBox 13"/>
            <p:cNvSpPr txBox="1"/>
            <p:nvPr/>
          </p:nvSpPr>
          <p:spPr>
            <a:xfrm>
              <a:off x="4168461" y="2015984"/>
              <a:ext cx="1343638" cy="369332"/>
            </a:xfrm>
            <a:prstGeom prst="rect">
              <a:avLst/>
            </a:prstGeom>
            <a:noFill/>
          </p:spPr>
          <p:txBody>
            <a:bodyPr wrap="none" rtlCol="0">
              <a:spAutoFit/>
            </a:bodyPr>
            <a:lstStyle/>
            <a:p>
              <a:r>
                <a:rPr lang="en-US" dirty="0" smtClean="0">
                  <a:solidFill>
                    <a:srgbClr val="0070C0"/>
                  </a:solidFill>
                </a:rPr>
                <a:t>y-intercept</a:t>
              </a:r>
              <a:endParaRPr lang="en-US" dirty="0">
                <a:solidFill>
                  <a:srgbClr val="0070C0"/>
                </a:solidFill>
              </a:endParaRPr>
            </a:p>
          </p:txBody>
        </p:sp>
        <p:cxnSp>
          <p:nvCxnSpPr>
            <p:cNvPr id="15" name="Straight Arrow Connector 14"/>
            <p:cNvCxnSpPr/>
            <p:nvPr/>
          </p:nvCxnSpPr>
          <p:spPr>
            <a:xfrm flipH="1">
              <a:off x="4041819" y="2376799"/>
              <a:ext cx="253283" cy="184666"/>
            </a:xfrm>
            <a:prstGeom prst="straightConnector1">
              <a:avLst/>
            </a:prstGeom>
            <a:ln>
              <a:solidFill>
                <a:srgbClr val="0070C0"/>
              </a:solidFill>
              <a:tailEnd type="triangle"/>
            </a:ln>
          </p:spPr>
          <p:style>
            <a:lnRef idx="2">
              <a:schemeClr val="dk1"/>
            </a:lnRef>
            <a:fillRef idx="0">
              <a:schemeClr val="dk1"/>
            </a:fillRef>
            <a:effectRef idx="1">
              <a:schemeClr val="dk1"/>
            </a:effectRef>
            <a:fontRef idx="minor">
              <a:schemeClr val="tx1"/>
            </a:fontRef>
          </p:style>
        </p:cxnSp>
      </p:grpSp>
      <mc:AlternateContent xmlns:mc="http://schemas.openxmlformats.org/markup-compatibility/2006" xmlns:a14="http://schemas.microsoft.com/office/drawing/2010/main">
        <mc:Choice Requires="a14">
          <p:sp>
            <p:nvSpPr>
              <p:cNvPr id="18" name="TextBox 17"/>
              <p:cNvSpPr txBox="1"/>
              <p:nvPr/>
            </p:nvSpPr>
            <p:spPr>
              <a:xfrm>
                <a:off x="7173531" y="3839081"/>
                <a:ext cx="1455313" cy="624082"/>
              </a:xfrm>
              <a:prstGeom prst="rect">
                <a:avLst/>
              </a:prstGeom>
              <a:noFill/>
            </p:spPr>
            <p:txBody>
              <a:bodyPr wrap="square" rtlCol="0">
                <a:spAutoFit/>
              </a:bodyPr>
              <a:lstStyle/>
              <a:p>
                <a:r>
                  <a:rPr lang="en-US" dirty="0" smtClean="0"/>
                  <a:t>y = </a:t>
                </a:r>
                <a14:m>
                  <m:oMath xmlns:m="http://schemas.openxmlformats.org/officeDocument/2006/math">
                    <m:f>
                      <m:fPr>
                        <m:ctrlPr>
                          <a:rPr lang="en-US" sz="2400" b="1" i="1" dirty="0" smtClean="0">
                            <a:solidFill>
                              <a:srgbClr val="7030A0"/>
                            </a:solidFill>
                            <a:latin typeface="Cambria Math" panose="02040503050406030204" pitchFamily="18" charset="0"/>
                          </a:rPr>
                        </m:ctrlPr>
                      </m:fPr>
                      <m:num>
                        <m:r>
                          <a:rPr lang="en-US" sz="2400" b="1" i="0" dirty="0" smtClean="0">
                            <a:solidFill>
                              <a:srgbClr val="7030A0"/>
                            </a:solidFill>
                            <a:latin typeface="Cambria Math" panose="02040503050406030204" pitchFamily="18" charset="0"/>
                          </a:rPr>
                          <m:t>𝟏</m:t>
                        </m:r>
                      </m:num>
                      <m:den>
                        <m:r>
                          <a:rPr lang="en-US" sz="2400" b="1" i="0" dirty="0" smtClean="0">
                            <a:solidFill>
                              <a:srgbClr val="7030A0"/>
                            </a:solidFill>
                            <a:latin typeface="Cambria Math" panose="02040503050406030204" pitchFamily="18" charset="0"/>
                          </a:rPr>
                          <m:t>𝟒</m:t>
                        </m:r>
                      </m:den>
                    </m:f>
                  </m:oMath>
                </a14:m>
                <a:r>
                  <a:rPr lang="en-US" dirty="0" smtClean="0"/>
                  <a:t> x + </a:t>
                </a:r>
                <a:r>
                  <a:rPr lang="en-US" b="1" dirty="0" smtClean="0">
                    <a:solidFill>
                      <a:srgbClr val="0070C0"/>
                    </a:solidFill>
                  </a:rPr>
                  <a:t>0</a:t>
                </a:r>
                <a:endParaRPr lang="en-US" b="1" dirty="0">
                  <a:solidFill>
                    <a:srgbClr val="0070C0"/>
                  </a:solidFill>
                </a:endParaRPr>
              </a:p>
            </p:txBody>
          </p:sp>
        </mc:Choice>
        <mc:Fallback xmlns="">
          <p:sp>
            <p:nvSpPr>
              <p:cNvPr id="18" name="TextBox 17"/>
              <p:cNvSpPr txBox="1">
                <a:spLocks noRot="1" noChangeAspect="1" noMove="1" noResize="1" noEditPoints="1" noAdjustHandles="1" noChangeArrowheads="1" noChangeShapeType="1" noTextEdit="1"/>
              </p:cNvSpPr>
              <p:nvPr/>
            </p:nvSpPr>
            <p:spPr>
              <a:xfrm>
                <a:off x="7173531" y="3839081"/>
                <a:ext cx="1455313" cy="624082"/>
              </a:xfrm>
              <a:prstGeom prst="rect">
                <a:avLst/>
              </a:prstGeom>
              <a:blipFill rotWithShape="0">
                <a:blip r:embed="rId3"/>
                <a:stretch>
                  <a:fillRect l="-3782"/>
                </a:stretch>
              </a:blipFill>
            </p:spPr>
            <p:txBody>
              <a:bodyPr/>
              <a:lstStyle/>
              <a:p>
                <a:r>
                  <a:rPr lang="en-US">
                    <a:noFill/>
                  </a:rPr>
                  <a:t> </a:t>
                </a:r>
              </a:p>
            </p:txBody>
          </p:sp>
        </mc:Fallback>
      </mc:AlternateContent>
      <p:grpSp>
        <p:nvGrpSpPr>
          <p:cNvPr id="23" name="Group 22"/>
          <p:cNvGrpSpPr/>
          <p:nvPr/>
        </p:nvGrpSpPr>
        <p:grpSpPr>
          <a:xfrm>
            <a:off x="7326990" y="4463163"/>
            <a:ext cx="736099" cy="981181"/>
            <a:chOff x="7326990" y="4463163"/>
            <a:chExt cx="736099" cy="981181"/>
          </a:xfrm>
        </p:grpSpPr>
        <p:sp>
          <p:nvSpPr>
            <p:cNvPr id="21" name="TextBox 20"/>
            <p:cNvSpPr txBox="1"/>
            <p:nvPr/>
          </p:nvSpPr>
          <p:spPr>
            <a:xfrm>
              <a:off x="7326990" y="4798013"/>
              <a:ext cx="736099" cy="646331"/>
            </a:xfrm>
            <a:prstGeom prst="rect">
              <a:avLst/>
            </a:prstGeom>
            <a:noFill/>
          </p:spPr>
          <p:txBody>
            <a:bodyPr wrap="none" rtlCol="0">
              <a:spAutoFit/>
            </a:bodyPr>
            <a:lstStyle/>
            <a:p>
              <a:r>
                <a:rPr lang="en-US" dirty="0">
                  <a:solidFill>
                    <a:srgbClr val="7030A0"/>
                  </a:solidFill>
                </a:rPr>
                <a:t>s</a:t>
              </a:r>
              <a:r>
                <a:rPr lang="en-US" dirty="0" smtClean="0">
                  <a:solidFill>
                    <a:srgbClr val="7030A0"/>
                  </a:solidFill>
                </a:rPr>
                <a:t>ame</a:t>
              </a:r>
            </a:p>
            <a:p>
              <a:r>
                <a:rPr lang="en-US" dirty="0" smtClean="0">
                  <a:solidFill>
                    <a:srgbClr val="7030A0"/>
                  </a:solidFill>
                </a:rPr>
                <a:t>slope</a:t>
              </a:r>
              <a:endParaRPr lang="en-US" dirty="0">
                <a:solidFill>
                  <a:srgbClr val="7030A0"/>
                </a:solidFill>
              </a:endParaRPr>
            </a:p>
          </p:txBody>
        </p:sp>
        <p:cxnSp>
          <p:nvCxnSpPr>
            <p:cNvPr id="22" name="Straight Arrow Connector 21"/>
            <p:cNvCxnSpPr>
              <a:stCxn id="21" idx="0"/>
            </p:cNvCxnSpPr>
            <p:nvPr/>
          </p:nvCxnSpPr>
          <p:spPr>
            <a:xfrm flipH="1" flipV="1">
              <a:off x="7688630" y="4463163"/>
              <a:ext cx="6410" cy="334850"/>
            </a:xfrm>
            <a:prstGeom prst="straightConnector1">
              <a:avLst/>
            </a:prstGeom>
            <a:ln>
              <a:solidFill>
                <a:srgbClr val="7030A0"/>
              </a:solidFill>
              <a:tailEnd type="triangle"/>
            </a:ln>
          </p:spPr>
          <p:style>
            <a:lnRef idx="2">
              <a:schemeClr val="dk1"/>
            </a:lnRef>
            <a:fillRef idx="0">
              <a:schemeClr val="dk1"/>
            </a:fillRef>
            <a:effectRef idx="1">
              <a:schemeClr val="dk1"/>
            </a:effectRef>
            <a:fontRef idx="minor">
              <a:schemeClr val="tx1"/>
            </a:fontRef>
          </p:style>
        </p:cxnSp>
      </p:grpSp>
      <p:sp>
        <p:nvSpPr>
          <p:cNvPr id="25" name="Slide Number Placeholder 24"/>
          <p:cNvSpPr>
            <a:spLocks noGrp="1"/>
          </p:cNvSpPr>
          <p:nvPr>
            <p:ph type="sldNum" sz="quarter" idx="12"/>
          </p:nvPr>
        </p:nvSpPr>
        <p:spPr/>
        <p:txBody>
          <a:bodyPr/>
          <a:lstStyle/>
          <a:p>
            <a:fld id="{22B014D0-A4A6-4793-8611-B83D6DE2A561}" type="slidenum">
              <a:rPr lang="en-US" smtClean="0"/>
              <a:t>13</a:t>
            </a:fld>
            <a:endParaRPr lang="en-US"/>
          </a:p>
        </p:txBody>
      </p:sp>
    </p:spTree>
    <p:extLst>
      <p:ext uri="{BB962C8B-B14F-4D97-AF65-F5344CB8AC3E}">
        <p14:creationId xmlns:p14="http://schemas.microsoft.com/office/powerpoint/2010/main" val="9025327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Savings (Graphed)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85860590"/>
              </p:ext>
            </p:extLst>
          </p:nvPr>
        </p:nvGraphicFramePr>
        <p:xfrm>
          <a:off x="677863" y="1481070"/>
          <a:ext cx="8596312" cy="4876187"/>
        </p:xfrm>
        <a:graphic>
          <a:graphicData uri="http://schemas.openxmlformats.org/drawingml/2006/chart">
            <c:chart xmlns:c="http://schemas.openxmlformats.org/drawingml/2006/chart" xmlns:r="http://schemas.openxmlformats.org/officeDocument/2006/relationships" r:id="rId3"/>
          </a:graphicData>
        </a:graphic>
      </p:graphicFrame>
      <mc:AlternateContent xmlns:mc="http://schemas.openxmlformats.org/markup-compatibility/2006" xmlns:a14="http://schemas.microsoft.com/office/drawing/2010/main">
        <mc:Choice Requires="a14">
          <p:sp>
            <p:nvSpPr>
              <p:cNvPr id="5" name="TextBox 4"/>
              <p:cNvSpPr txBox="1"/>
              <p:nvPr/>
            </p:nvSpPr>
            <p:spPr>
              <a:xfrm>
                <a:off x="7096257" y="3839081"/>
                <a:ext cx="1455313" cy="647357"/>
              </a:xfrm>
              <a:prstGeom prst="rect">
                <a:avLst/>
              </a:prstGeom>
              <a:noFill/>
            </p:spPr>
            <p:txBody>
              <a:bodyPr wrap="square" rtlCol="0">
                <a:spAutoFit/>
              </a:bodyPr>
              <a:lstStyle/>
              <a:p>
                <a:r>
                  <a:rPr lang="en-US" dirty="0" smtClean="0"/>
                  <a:t>y = </a:t>
                </a:r>
                <a14:m>
                  <m:oMath xmlns:m="http://schemas.openxmlformats.org/officeDocument/2006/math">
                    <m:f>
                      <m:fPr>
                        <m:ctrlPr>
                          <a:rPr lang="en-US" sz="2400" b="1" i="1" dirty="0" smtClean="0">
                            <a:solidFill>
                              <a:srgbClr val="7030A0"/>
                            </a:solidFill>
                            <a:latin typeface="Cambria Math" panose="02040503050406030204" pitchFamily="18" charset="0"/>
                          </a:rPr>
                        </m:ctrlPr>
                      </m:fPr>
                      <m:num>
                        <m:r>
                          <a:rPr lang="en-US" sz="2400" b="1" i="0" dirty="0" smtClean="0">
                            <a:solidFill>
                              <a:srgbClr val="7030A0"/>
                            </a:solidFill>
                            <a:latin typeface="Cambria Math" panose="02040503050406030204" pitchFamily="18" charset="0"/>
                          </a:rPr>
                          <m:t>𝟓</m:t>
                        </m:r>
                      </m:num>
                      <m:den>
                        <m:r>
                          <a:rPr lang="en-US" sz="2400" b="1" i="0" dirty="0" smtClean="0">
                            <a:solidFill>
                              <a:srgbClr val="7030A0"/>
                            </a:solidFill>
                            <a:latin typeface="Cambria Math" panose="02040503050406030204" pitchFamily="18" charset="0"/>
                          </a:rPr>
                          <m:t>𝟐𝟎</m:t>
                        </m:r>
                      </m:den>
                    </m:f>
                  </m:oMath>
                </a14:m>
                <a:r>
                  <a:rPr lang="en-US" dirty="0" smtClean="0"/>
                  <a:t> x</a:t>
                </a:r>
                <a:endParaRPr lang="en-US" b="1" dirty="0">
                  <a:solidFill>
                    <a:srgbClr val="0070C0"/>
                  </a:solidFill>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7096257" y="3839081"/>
                <a:ext cx="1455313" cy="647357"/>
              </a:xfrm>
              <a:prstGeom prst="rect">
                <a:avLst/>
              </a:prstGeom>
              <a:blipFill rotWithShape="0">
                <a:blip r:embed="rId4"/>
                <a:stretch>
                  <a:fillRect l="-3347"/>
                </a:stretch>
              </a:blipFill>
            </p:spPr>
            <p:txBody>
              <a:bodyPr/>
              <a:lstStyle/>
              <a:p>
                <a:r>
                  <a:rPr lang="en-US">
                    <a:noFill/>
                  </a:rPr>
                  <a:t> </a:t>
                </a:r>
              </a:p>
            </p:txBody>
          </p:sp>
        </mc:Fallback>
      </mc:AlternateContent>
      <p:sp>
        <p:nvSpPr>
          <p:cNvPr id="6" name="TextBox 5"/>
          <p:cNvSpPr txBox="1"/>
          <p:nvPr/>
        </p:nvSpPr>
        <p:spPr>
          <a:xfrm>
            <a:off x="7326990" y="4798013"/>
            <a:ext cx="736099" cy="646331"/>
          </a:xfrm>
          <a:prstGeom prst="rect">
            <a:avLst/>
          </a:prstGeom>
          <a:noFill/>
        </p:spPr>
        <p:txBody>
          <a:bodyPr wrap="none" rtlCol="0">
            <a:spAutoFit/>
          </a:bodyPr>
          <a:lstStyle/>
          <a:p>
            <a:r>
              <a:rPr lang="en-US" dirty="0">
                <a:solidFill>
                  <a:srgbClr val="7030A0"/>
                </a:solidFill>
              </a:rPr>
              <a:t>s</a:t>
            </a:r>
            <a:r>
              <a:rPr lang="en-US" dirty="0" smtClean="0">
                <a:solidFill>
                  <a:srgbClr val="7030A0"/>
                </a:solidFill>
              </a:rPr>
              <a:t>ame</a:t>
            </a:r>
          </a:p>
          <a:p>
            <a:r>
              <a:rPr lang="en-US" dirty="0" smtClean="0">
                <a:solidFill>
                  <a:srgbClr val="7030A0"/>
                </a:solidFill>
              </a:rPr>
              <a:t>slope</a:t>
            </a:r>
            <a:endParaRPr lang="en-US" dirty="0">
              <a:solidFill>
                <a:srgbClr val="7030A0"/>
              </a:solidFill>
            </a:endParaRPr>
          </a:p>
        </p:txBody>
      </p:sp>
      <p:cxnSp>
        <p:nvCxnSpPr>
          <p:cNvPr id="7" name="Straight Arrow Connector 6"/>
          <p:cNvCxnSpPr/>
          <p:nvPr/>
        </p:nvCxnSpPr>
        <p:spPr>
          <a:xfrm flipH="1" flipV="1">
            <a:off x="7688630" y="4463163"/>
            <a:ext cx="6410" cy="334850"/>
          </a:xfrm>
          <a:prstGeom prst="straightConnector1">
            <a:avLst/>
          </a:prstGeom>
          <a:ln>
            <a:solidFill>
              <a:srgbClr val="7030A0"/>
            </a:solidFill>
            <a:tailEnd type="triangle"/>
          </a:ln>
        </p:spPr>
        <p:style>
          <a:lnRef idx="2">
            <a:schemeClr val="dk1"/>
          </a:lnRef>
          <a:fillRef idx="0">
            <a:schemeClr val="dk1"/>
          </a:fillRef>
          <a:effectRef idx="1">
            <a:schemeClr val="dk1"/>
          </a:effectRef>
          <a:fontRef idx="minor">
            <a:schemeClr val="tx1"/>
          </a:fontRef>
        </p:style>
      </p:cxnSp>
      <p:sp>
        <p:nvSpPr>
          <p:cNvPr id="3" name="Slide Number Placeholder 2"/>
          <p:cNvSpPr>
            <a:spLocks noGrp="1"/>
          </p:cNvSpPr>
          <p:nvPr>
            <p:ph type="sldNum" sz="quarter" idx="12"/>
          </p:nvPr>
        </p:nvSpPr>
        <p:spPr/>
        <p:txBody>
          <a:bodyPr/>
          <a:lstStyle/>
          <a:p>
            <a:fld id="{22B014D0-A4A6-4793-8611-B83D6DE2A561}" type="slidenum">
              <a:rPr lang="en-US" smtClean="0"/>
              <a:t>14</a:t>
            </a:fld>
            <a:endParaRPr lang="en-US"/>
          </a:p>
        </p:txBody>
      </p:sp>
      <p:cxnSp>
        <p:nvCxnSpPr>
          <p:cNvPr id="9" name="Straight Arrow Connector 8"/>
          <p:cNvCxnSpPr/>
          <p:nvPr/>
        </p:nvCxnSpPr>
        <p:spPr>
          <a:xfrm flipV="1">
            <a:off x="1388533" y="4798013"/>
            <a:ext cx="0" cy="846431"/>
          </a:xfrm>
          <a:prstGeom prst="straightConnector1">
            <a:avLst/>
          </a:prstGeom>
          <a:ln w="28575">
            <a:solidFill>
              <a:srgbClr val="7030A0"/>
            </a:solidFill>
            <a:prstDash val="sysDash"/>
            <a:tailEnd type="triangle"/>
          </a:ln>
        </p:spPr>
        <p:style>
          <a:lnRef idx="3">
            <a:schemeClr val="dk1"/>
          </a:lnRef>
          <a:fillRef idx="0">
            <a:schemeClr val="dk1"/>
          </a:fillRef>
          <a:effectRef idx="2">
            <a:schemeClr val="dk1"/>
          </a:effectRef>
          <a:fontRef idx="minor">
            <a:schemeClr val="tx1"/>
          </a:fontRef>
        </p:style>
      </p:cxnSp>
      <p:cxnSp>
        <p:nvCxnSpPr>
          <p:cNvPr id="11" name="Straight Arrow Connector 10"/>
          <p:cNvCxnSpPr/>
          <p:nvPr/>
        </p:nvCxnSpPr>
        <p:spPr>
          <a:xfrm>
            <a:off x="1388533" y="4831880"/>
            <a:ext cx="1738489" cy="0"/>
          </a:xfrm>
          <a:prstGeom prst="straightConnector1">
            <a:avLst/>
          </a:prstGeom>
          <a:ln w="28575">
            <a:solidFill>
              <a:srgbClr val="7030A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3104444" y="4006080"/>
            <a:ext cx="0" cy="846431"/>
          </a:xfrm>
          <a:prstGeom prst="straightConnector1">
            <a:avLst/>
          </a:prstGeom>
          <a:ln w="28575">
            <a:solidFill>
              <a:srgbClr val="7030A0"/>
            </a:solidFill>
            <a:prstDash val="sysDash"/>
            <a:tailEnd type="triangle"/>
          </a:ln>
        </p:spPr>
        <p:style>
          <a:lnRef idx="3">
            <a:schemeClr val="dk1"/>
          </a:lnRef>
          <a:fillRef idx="0">
            <a:schemeClr val="dk1"/>
          </a:fillRef>
          <a:effectRef idx="2">
            <a:schemeClr val="dk1"/>
          </a:effectRef>
          <a:fontRef idx="minor">
            <a:schemeClr val="tx1"/>
          </a:fontRef>
        </p:style>
      </p:cxnSp>
      <p:cxnSp>
        <p:nvCxnSpPr>
          <p:cNvPr id="13" name="Straight Arrow Connector 12"/>
          <p:cNvCxnSpPr/>
          <p:nvPr/>
        </p:nvCxnSpPr>
        <p:spPr>
          <a:xfrm>
            <a:off x="3104444" y="4034538"/>
            <a:ext cx="1738489" cy="0"/>
          </a:xfrm>
          <a:prstGeom prst="straightConnector1">
            <a:avLst/>
          </a:prstGeom>
          <a:ln w="28575">
            <a:solidFill>
              <a:srgbClr val="7030A0"/>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87631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we see examples of these in our solutions?</a:t>
            </a:r>
            <a:endParaRPr lang="en-US" dirty="0"/>
          </a:p>
        </p:txBody>
      </p:sp>
      <p:pic>
        <p:nvPicPr>
          <p:cNvPr id="6" name="Picture 4" descr="ALG_icon_lg">
            <a:hlinkClick r:id="rId2" tooltip="EMPower Math Series"/>
          </p:cNvPr>
          <p:cNvPicPr>
            <a:picLocks noChangeAspect="1" noChangeArrowheads="1"/>
          </p:cNvPicPr>
          <p:nvPr/>
        </p:nvPicPr>
        <p:blipFill>
          <a:blip r:embed="rId3" cstate="print"/>
          <a:srcRect/>
          <a:stretch>
            <a:fillRect/>
          </a:stretch>
        </p:blipFill>
        <p:spPr bwMode="auto">
          <a:xfrm>
            <a:off x="2410776" y="1786021"/>
            <a:ext cx="5129784" cy="4094226"/>
          </a:xfrm>
          <a:prstGeom prst="rect">
            <a:avLst/>
          </a:prstGeom>
          <a:noFill/>
        </p:spPr>
      </p:pic>
      <p:sp>
        <p:nvSpPr>
          <p:cNvPr id="8" name="Rectangle 7"/>
          <p:cNvSpPr/>
          <p:nvPr/>
        </p:nvSpPr>
        <p:spPr>
          <a:xfrm>
            <a:off x="860868" y="6225371"/>
            <a:ext cx="8229600" cy="307777"/>
          </a:xfrm>
          <a:prstGeom prst="rect">
            <a:avLst/>
          </a:prstGeom>
        </p:spPr>
        <p:txBody>
          <a:bodyPr wrap="square">
            <a:spAutoFit/>
          </a:bodyPr>
          <a:lstStyle/>
          <a:p>
            <a:r>
              <a:rPr lang="en-US" sz="1400" dirty="0">
                <a:latin typeface="+mj-lt"/>
              </a:rPr>
              <a:t>(From </a:t>
            </a:r>
            <a:r>
              <a:rPr lang="en-US" sz="1400" i="1" dirty="0">
                <a:latin typeface="+mj-lt"/>
              </a:rPr>
              <a:t>Seeking Patterns, Building Rules: Algebraic Thinking [</a:t>
            </a:r>
            <a:r>
              <a:rPr lang="en-US" sz="1400" i="1" dirty="0">
                <a:latin typeface="+mj-lt"/>
                <a:hlinkClick r:id="rId2"/>
              </a:rPr>
              <a:t>EMPower series</a:t>
            </a:r>
            <a:r>
              <a:rPr lang="en-US" sz="1400" i="1" dirty="0">
                <a:latin typeface="+mj-lt"/>
              </a:rPr>
              <a:t>]. </a:t>
            </a:r>
            <a:r>
              <a:rPr lang="en-US" sz="1400" dirty="0">
                <a:latin typeface="+mj-lt"/>
              </a:rPr>
              <a:t>Teacher book, p. xxi.)</a:t>
            </a:r>
          </a:p>
        </p:txBody>
      </p:sp>
      <p:sp>
        <p:nvSpPr>
          <p:cNvPr id="3" name="Slide Number Placeholder 2"/>
          <p:cNvSpPr>
            <a:spLocks noGrp="1"/>
          </p:cNvSpPr>
          <p:nvPr>
            <p:ph type="sldNum" sz="quarter" idx="12"/>
          </p:nvPr>
        </p:nvSpPr>
        <p:spPr/>
        <p:txBody>
          <a:bodyPr/>
          <a:lstStyle/>
          <a:p>
            <a:fld id="{22B014D0-A4A6-4793-8611-B83D6DE2A561}" type="slidenum">
              <a:rPr lang="en-US" smtClean="0"/>
              <a:t>15</a:t>
            </a:fld>
            <a:endParaRPr lang="en-US"/>
          </a:p>
        </p:txBody>
      </p:sp>
    </p:spTree>
    <p:extLst>
      <p:ext uri="{BB962C8B-B14F-4D97-AF65-F5344CB8AC3E}">
        <p14:creationId xmlns:p14="http://schemas.microsoft.com/office/powerpoint/2010/main" val="36907309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62915"/>
            <a:ext cx="8596668" cy="1320800"/>
          </a:xfrm>
        </p:spPr>
        <p:txBody>
          <a:bodyPr/>
          <a:lstStyle/>
          <a:p>
            <a:r>
              <a:rPr lang="en-US" dirty="0" smtClean="0"/>
              <a:t>4-Part Harmony</a:t>
            </a:r>
            <a:endParaRPr lang="en-US" dirty="0"/>
          </a:p>
        </p:txBody>
      </p:sp>
      <p:sp>
        <p:nvSpPr>
          <p:cNvPr id="3" name="Content Placeholder 2"/>
          <p:cNvSpPr>
            <a:spLocks noGrp="1"/>
          </p:cNvSpPr>
          <p:nvPr>
            <p:ph idx="1"/>
          </p:nvPr>
        </p:nvSpPr>
        <p:spPr>
          <a:xfrm>
            <a:off x="677334" y="1043190"/>
            <a:ext cx="8596668" cy="4998174"/>
          </a:xfrm>
        </p:spPr>
        <p:txBody>
          <a:bodyPr/>
          <a:lstStyle/>
          <a:p>
            <a:r>
              <a:rPr lang="en-US" dirty="0" smtClean="0"/>
              <a:t>We will spend the rest of our time together working on the skills we just saw with the previous example about the student needing to save money for college.  In each of the problems you’ll do today, keep in mind the 4-part </a:t>
            </a:r>
            <a:r>
              <a:rPr lang="en-US" dirty="0"/>
              <a:t>h</a:t>
            </a:r>
            <a:r>
              <a:rPr lang="en-US" dirty="0" smtClean="0"/>
              <a:t>armony we just explored and how each lends itself to deeper understanding:</a:t>
            </a:r>
          </a:p>
          <a:p>
            <a:pPr>
              <a:buFont typeface="Wingdings" panose="05000000000000000000" pitchFamily="2" charset="2"/>
              <a:buChar char="q"/>
            </a:pPr>
            <a:r>
              <a:rPr lang="en-US" dirty="0" smtClean="0"/>
              <a:t>Rule in Words	</a:t>
            </a:r>
          </a:p>
          <a:p>
            <a:pPr lvl="1">
              <a:buFont typeface="Wingdings" panose="05000000000000000000" pitchFamily="2" charset="2"/>
              <a:buChar char="q"/>
            </a:pPr>
            <a:r>
              <a:rPr lang="en-US" i="1" dirty="0" smtClean="0"/>
              <a:t>To get the amount saved (S), multiply the amount earned (E) by .25</a:t>
            </a:r>
            <a:endParaRPr lang="en-US" dirty="0" smtClean="0"/>
          </a:p>
          <a:p>
            <a:pPr>
              <a:buFont typeface="Wingdings" panose="05000000000000000000" pitchFamily="2" charset="2"/>
              <a:buChar char="q"/>
            </a:pPr>
            <a:r>
              <a:rPr lang="en-US" dirty="0" smtClean="0"/>
              <a:t>Equation   </a:t>
            </a:r>
            <a:r>
              <a:rPr lang="en-US" sz="1600" i="1" dirty="0" smtClean="0"/>
              <a:t>y = .25x (or in context: S = .25E)</a:t>
            </a:r>
          </a:p>
          <a:p>
            <a:pPr>
              <a:buFont typeface="Wingdings" panose="05000000000000000000" pitchFamily="2" charset="2"/>
              <a:buChar char="q"/>
            </a:pPr>
            <a:r>
              <a:rPr lang="en-US" dirty="0" smtClean="0"/>
              <a:t>Table of Data</a:t>
            </a:r>
          </a:p>
          <a:p>
            <a:pPr>
              <a:buFont typeface="Wingdings" panose="05000000000000000000" pitchFamily="2" charset="2"/>
              <a:buChar char="q"/>
            </a:pPr>
            <a:r>
              <a:rPr lang="en-US" dirty="0" smtClean="0"/>
              <a:t>Graph</a:t>
            </a:r>
          </a:p>
          <a:p>
            <a:pPr lvl="1"/>
            <a:r>
              <a:rPr lang="en-US" dirty="0" smtClean="0"/>
              <a:t>y-intercept</a:t>
            </a:r>
          </a:p>
          <a:p>
            <a:pPr lvl="1"/>
            <a:r>
              <a:rPr lang="en-US" dirty="0"/>
              <a:t>s</a:t>
            </a:r>
            <a:r>
              <a:rPr lang="en-US" dirty="0" smtClean="0"/>
              <a:t>lope</a:t>
            </a:r>
            <a:endParaRPr lang="en-US" dirty="0"/>
          </a:p>
        </p:txBody>
      </p:sp>
      <p:pic>
        <p:nvPicPr>
          <p:cNvPr id="7" name="Picture 6"/>
          <p:cNvPicPr>
            <a:picLocks noChangeAspect="1"/>
          </p:cNvPicPr>
          <p:nvPr/>
        </p:nvPicPr>
        <p:blipFill>
          <a:blip r:embed="rId2"/>
          <a:stretch>
            <a:fillRect/>
          </a:stretch>
        </p:blipFill>
        <p:spPr>
          <a:xfrm>
            <a:off x="7924930" y="2763234"/>
            <a:ext cx="2015225" cy="2706950"/>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88854" y="3541690"/>
            <a:ext cx="5342634" cy="3179949"/>
          </a:xfrm>
          <a:prstGeom prst="rect">
            <a:avLst/>
          </a:prstGeom>
        </p:spPr>
      </p:pic>
      <p:sp>
        <p:nvSpPr>
          <p:cNvPr id="12" name="Slide Number Placeholder 11"/>
          <p:cNvSpPr>
            <a:spLocks noGrp="1"/>
          </p:cNvSpPr>
          <p:nvPr>
            <p:ph type="sldNum" sz="quarter" idx="12"/>
          </p:nvPr>
        </p:nvSpPr>
        <p:spPr/>
        <p:txBody>
          <a:bodyPr/>
          <a:lstStyle/>
          <a:p>
            <a:fld id="{22B014D0-A4A6-4793-8611-B83D6DE2A561}" type="slidenum">
              <a:rPr lang="en-US" smtClean="0"/>
              <a:t>16</a:t>
            </a:fld>
            <a:endParaRPr lang="en-US"/>
          </a:p>
        </p:txBody>
      </p:sp>
    </p:spTree>
    <p:extLst>
      <p:ext uri="{BB962C8B-B14F-4D97-AF65-F5344CB8AC3E}">
        <p14:creationId xmlns:p14="http://schemas.microsoft.com/office/powerpoint/2010/main" val="35832242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Practicing </a:t>
            </a:r>
            <a:r>
              <a:rPr lang="en-US" dirty="0" smtClean="0"/>
              <a:t>Real </a:t>
            </a:r>
            <a:r>
              <a:rPr lang="en-US" dirty="0"/>
              <a:t>W</a:t>
            </a:r>
            <a:r>
              <a:rPr lang="en-US" dirty="0" smtClean="0"/>
              <a:t>orld </a:t>
            </a:r>
            <a:r>
              <a:rPr lang="en-US" dirty="0"/>
              <a:t>A</a:t>
            </a:r>
            <a:r>
              <a:rPr lang="en-US" dirty="0" smtClean="0"/>
              <a:t>lgebra</a:t>
            </a:r>
            <a:endParaRPr lang="en-US" dirty="0"/>
          </a:p>
        </p:txBody>
      </p:sp>
      <p:sp>
        <p:nvSpPr>
          <p:cNvPr id="3" name="Content Placeholder 2"/>
          <p:cNvSpPr>
            <a:spLocks noGrp="1"/>
          </p:cNvSpPr>
          <p:nvPr>
            <p:ph idx="1"/>
          </p:nvPr>
        </p:nvSpPr>
        <p:spPr>
          <a:xfrm>
            <a:off x="677334" y="1744579"/>
            <a:ext cx="8596668" cy="4559968"/>
          </a:xfrm>
        </p:spPr>
        <p:txBody>
          <a:bodyPr>
            <a:normAutofit lnSpcReduction="10000"/>
          </a:bodyPr>
          <a:lstStyle/>
          <a:p>
            <a:r>
              <a:rPr lang="en-US" sz="2400" dirty="0" smtClean="0"/>
              <a:t>Take a look at the “Algebra in Our World” packet.</a:t>
            </a:r>
          </a:p>
          <a:p>
            <a:pPr lvl="1"/>
            <a:r>
              <a:rPr lang="en-US" sz="2200" dirty="0" smtClean="0"/>
              <a:t>We will do the first problem together.</a:t>
            </a:r>
          </a:p>
          <a:p>
            <a:pPr lvl="1"/>
            <a:r>
              <a:rPr lang="en-US" sz="2200" dirty="0" smtClean="0"/>
              <a:t>Find a partner at your table to do some of the other problems in the packet.</a:t>
            </a:r>
          </a:p>
          <a:p>
            <a:pPr lvl="1"/>
            <a:r>
              <a:rPr lang="en-US" sz="2200" dirty="0" smtClean="0"/>
              <a:t>There are a couple of “challenge” problems at the end where you are given the equation and asked to create a real world story problem to match it.</a:t>
            </a:r>
          </a:p>
          <a:p>
            <a:r>
              <a:rPr lang="en-US" sz="2400" dirty="0" smtClean="0"/>
              <a:t>An electronic copy of this packet is available for download on the </a:t>
            </a:r>
            <a:r>
              <a:rPr lang="en-US" sz="2400" dirty="0" smtClean="0">
                <a:hlinkClick r:id="rId2"/>
              </a:rPr>
              <a:t>COABE </a:t>
            </a:r>
            <a:r>
              <a:rPr lang="en-US" sz="2400" dirty="0">
                <a:hlinkClick r:id="rId2"/>
              </a:rPr>
              <a:t>Online </a:t>
            </a:r>
            <a:r>
              <a:rPr lang="en-US" sz="2400" dirty="0" smtClean="0">
                <a:hlinkClick r:id="rId2"/>
              </a:rPr>
              <a:t>Repository</a:t>
            </a:r>
            <a:r>
              <a:rPr lang="en-US" sz="2400" dirty="0" smtClean="0"/>
              <a:t>, at </a:t>
            </a:r>
            <a:r>
              <a:rPr lang="en-US" sz="2400" dirty="0" smtClean="0">
                <a:hlinkClick r:id="rId3"/>
              </a:rPr>
              <a:t>OER Commons</a:t>
            </a:r>
            <a:r>
              <a:rPr lang="en-US" sz="2400" dirty="0" smtClean="0"/>
              <a:t>, or by emailing me directly.  You are welcome to reuse, redistribute, remix, or revise this packet to make it your own.</a:t>
            </a:r>
          </a:p>
        </p:txBody>
      </p:sp>
      <p:sp>
        <p:nvSpPr>
          <p:cNvPr id="4" name="Slide Number Placeholder 3"/>
          <p:cNvSpPr>
            <a:spLocks noGrp="1"/>
          </p:cNvSpPr>
          <p:nvPr>
            <p:ph type="sldNum" sz="quarter" idx="12"/>
          </p:nvPr>
        </p:nvSpPr>
        <p:spPr/>
        <p:txBody>
          <a:bodyPr/>
          <a:lstStyle/>
          <a:p>
            <a:fld id="{22B014D0-A4A6-4793-8611-B83D6DE2A561}" type="slidenum">
              <a:rPr lang="en-US" smtClean="0"/>
              <a:t>17</a:t>
            </a:fld>
            <a:endParaRPr lang="en-US"/>
          </a:p>
        </p:txBody>
      </p:sp>
    </p:spTree>
    <p:extLst>
      <p:ext uri="{BB962C8B-B14F-4D97-AF65-F5344CB8AC3E}">
        <p14:creationId xmlns:p14="http://schemas.microsoft.com/office/powerpoint/2010/main" val="4468737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Reflecting on the “Algebra in Our World” activity </a:t>
            </a:r>
            <a:endParaRPr lang="en-US" dirty="0"/>
          </a:p>
        </p:txBody>
      </p:sp>
      <p:sp>
        <p:nvSpPr>
          <p:cNvPr id="3" name="Content Placeholder 2"/>
          <p:cNvSpPr>
            <a:spLocks noGrp="1"/>
          </p:cNvSpPr>
          <p:nvPr>
            <p:ph idx="1"/>
          </p:nvPr>
        </p:nvSpPr>
        <p:spPr/>
        <p:txBody>
          <a:bodyPr>
            <a:normAutofit/>
          </a:bodyPr>
          <a:lstStyle/>
          <a:p>
            <a:r>
              <a:rPr lang="en-US" sz="2400" dirty="0"/>
              <a:t>How does this approach differ from the traditional ways we teach these topics</a:t>
            </a:r>
            <a:r>
              <a:rPr lang="en-US" sz="2400" dirty="0" smtClean="0"/>
              <a:t>?</a:t>
            </a:r>
          </a:p>
          <a:p>
            <a:endParaRPr lang="en-US" sz="2400" dirty="0" smtClean="0"/>
          </a:p>
          <a:p>
            <a:r>
              <a:rPr lang="en-US" sz="2400" dirty="0" smtClean="0"/>
              <a:t>What are some things we could do to this activity to make it more interesting for our students?</a:t>
            </a:r>
            <a:endParaRPr lang="en-US" sz="2400" dirty="0"/>
          </a:p>
        </p:txBody>
      </p:sp>
      <p:sp>
        <p:nvSpPr>
          <p:cNvPr id="4" name="Slide Number Placeholder 3"/>
          <p:cNvSpPr>
            <a:spLocks noGrp="1"/>
          </p:cNvSpPr>
          <p:nvPr>
            <p:ph type="sldNum" sz="quarter" idx="12"/>
          </p:nvPr>
        </p:nvSpPr>
        <p:spPr/>
        <p:txBody>
          <a:bodyPr/>
          <a:lstStyle/>
          <a:p>
            <a:fld id="{22B014D0-A4A6-4793-8611-B83D6DE2A561}" type="slidenum">
              <a:rPr lang="en-US" smtClean="0"/>
              <a:t>18</a:t>
            </a:fld>
            <a:endParaRPr lang="en-US"/>
          </a:p>
        </p:txBody>
      </p:sp>
    </p:spTree>
    <p:extLst>
      <p:ext uri="{BB962C8B-B14F-4D97-AF65-F5344CB8AC3E}">
        <p14:creationId xmlns:p14="http://schemas.microsoft.com/office/powerpoint/2010/main" val="21824501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Seeing the pieces come together</a:t>
            </a:r>
          </a:p>
        </p:txBody>
      </p:sp>
      <p:sp>
        <p:nvSpPr>
          <p:cNvPr id="3" name="Content Placeholder 2"/>
          <p:cNvSpPr>
            <a:spLocks noGrp="1"/>
          </p:cNvSpPr>
          <p:nvPr>
            <p:ph idx="1"/>
          </p:nvPr>
        </p:nvSpPr>
        <p:spPr>
          <a:xfrm>
            <a:off x="677334" y="1515979"/>
            <a:ext cx="8596668" cy="4525383"/>
          </a:xfrm>
        </p:spPr>
        <p:txBody>
          <a:bodyPr>
            <a:normAutofit/>
          </a:bodyPr>
          <a:lstStyle/>
          <a:p>
            <a:r>
              <a:rPr lang="en-US" dirty="0" smtClean="0"/>
              <a:t>Get into groups of 4 or 5 for this next activity.</a:t>
            </a:r>
          </a:p>
          <a:p>
            <a:r>
              <a:rPr lang="en-US" dirty="0" smtClean="0"/>
              <a:t>You will be rotating around the room in your groups to visit as many of the algebra stations as you can in the time allotted for this activity.</a:t>
            </a:r>
          </a:p>
          <a:p>
            <a:r>
              <a:rPr lang="en-US" dirty="0" smtClean="0"/>
              <a:t>Your group will need to take a stack of sticky notes and a pen or pencil with you to each station.</a:t>
            </a:r>
          </a:p>
          <a:p>
            <a:r>
              <a:rPr lang="en-US" dirty="0"/>
              <a:t>W</a:t>
            </a:r>
            <a:r>
              <a:rPr lang="en-US" dirty="0" smtClean="0"/>
              <a:t>hen you reach a station, take note of what information has been provided either by me or by a previous group.  Look for anything not answered or completed.</a:t>
            </a:r>
          </a:p>
          <a:p>
            <a:r>
              <a:rPr lang="en-US" dirty="0" smtClean="0"/>
              <a:t>With your group, determine the missing information and record it on your sticky note.  </a:t>
            </a:r>
          </a:p>
          <a:p>
            <a:r>
              <a:rPr lang="en-US" dirty="0" smtClean="0"/>
              <a:t>Place the sticky note on the correct section on the chart paper.</a:t>
            </a:r>
          </a:p>
          <a:p>
            <a:r>
              <a:rPr lang="en-US" dirty="0" smtClean="0"/>
              <a:t>Move to a new station with a new problem and start the process again.</a:t>
            </a:r>
            <a:endParaRPr lang="en-US" dirty="0"/>
          </a:p>
        </p:txBody>
      </p:sp>
      <p:sp>
        <p:nvSpPr>
          <p:cNvPr id="4" name="Slide Number Placeholder 3"/>
          <p:cNvSpPr>
            <a:spLocks noGrp="1"/>
          </p:cNvSpPr>
          <p:nvPr>
            <p:ph type="sldNum" sz="quarter" idx="12"/>
          </p:nvPr>
        </p:nvSpPr>
        <p:spPr/>
        <p:txBody>
          <a:bodyPr/>
          <a:lstStyle/>
          <a:p>
            <a:fld id="{22B014D0-A4A6-4793-8611-B83D6DE2A561}" type="slidenum">
              <a:rPr lang="en-US" smtClean="0"/>
              <a:t>19</a:t>
            </a:fld>
            <a:endParaRPr lang="en-US"/>
          </a:p>
        </p:txBody>
      </p:sp>
    </p:spTree>
    <p:extLst>
      <p:ext uri="{BB962C8B-B14F-4D97-AF65-F5344CB8AC3E}">
        <p14:creationId xmlns:p14="http://schemas.microsoft.com/office/powerpoint/2010/main" val="34976573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Greetings from Georgia!</a:t>
            </a:r>
            <a:endParaRPr lang="en-US" dirty="0"/>
          </a:p>
        </p:txBody>
      </p:sp>
      <p:sp>
        <p:nvSpPr>
          <p:cNvPr id="3" name="Content Placeholder 2"/>
          <p:cNvSpPr>
            <a:spLocks noGrp="1"/>
          </p:cNvSpPr>
          <p:nvPr>
            <p:ph idx="1"/>
          </p:nvPr>
        </p:nvSpPr>
        <p:spPr>
          <a:xfrm>
            <a:off x="677334" y="1481070"/>
            <a:ext cx="8596668" cy="4829577"/>
          </a:xfrm>
        </p:spPr>
        <p:txBody>
          <a:bodyPr>
            <a:normAutofit lnSpcReduction="10000"/>
          </a:bodyPr>
          <a:lstStyle/>
          <a:p>
            <a:r>
              <a:rPr lang="en-US" sz="2000" b="1" dirty="0" smtClean="0"/>
              <a:t>Who</a:t>
            </a:r>
            <a:r>
              <a:rPr lang="en-US" sz="2000" dirty="0" smtClean="0"/>
              <a:t> </a:t>
            </a:r>
            <a:r>
              <a:rPr lang="en-US" dirty="0" smtClean="0"/>
              <a:t>am I?</a:t>
            </a:r>
          </a:p>
          <a:p>
            <a:pPr lvl="1"/>
            <a:r>
              <a:rPr lang="en-US" dirty="0" smtClean="0"/>
              <a:t>Heidi Schuler</a:t>
            </a:r>
          </a:p>
          <a:p>
            <a:pPr lvl="1"/>
            <a:r>
              <a:rPr lang="en-US" dirty="0" smtClean="0"/>
              <a:t>Lead Adult Education Instructor</a:t>
            </a:r>
          </a:p>
          <a:p>
            <a:pPr lvl="1"/>
            <a:r>
              <a:rPr lang="en-US" dirty="0" smtClean="0"/>
              <a:t>LINCS National Trainer</a:t>
            </a:r>
          </a:p>
          <a:p>
            <a:pPr lvl="1"/>
            <a:r>
              <a:rPr lang="en-US" dirty="0" smtClean="0"/>
              <a:t>Avid reader of mystery and detective novels</a:t>
            </a:r>
          </a:p>
          <a:p>
            <a:r>
              <a:rPr lang="en-US" sz="2000" b="1" dirty="0" smtClean="0"/>
              <a:t>What</a:t>
            </a:r>
            <a:r>
              <a:rPr lang="en-US" sz="2000" dirty="0" smtClean="0"/>
              <a:t> </a:t>
            </a:r>
            <a:r>
              <a:rPr lang="en-US" dirty="0" smtClean="0"/>
              <a:t>do I do for a living?</a:t>
            </a:r>
          </a:p>
          <a:p>
            <a:pPr lvl="1"/>
            <a:r>
              <a:rPr lang="en-US" dirty="0" smtClean="0"/>
              <a:t>Teach primarily math and science to about 260 students annually (Full-time)</a:t>
            </a:r>
          </a:p>
          <a:p>
            <a:pPr lvl="1"/>
            <a:r>
              <a:rPr lang="en-US" dirty="0" smtClean="0"/>
              <a:t>Conduct trainings and workshops when I’m not teaching  (Part-time)</a:t>
            </a:r>
          </a:p>
          <a:p>
            <a:r>
              <a:rPr lang="en-US" sz="2000" b="1" dirty="0" smtClean="0"/>
              <a:t>When</a:t>
            </a:r>
            <a:r>
              <a:rPr lang="en-US" sz="2000" dirty="0" smtClean="0"/>
              <a:t> </a:t>
            </a:r>
            <a:r>
              <a:rPr lang="en-US" dirty="0" smtClean="0"/>
              <a:t>did I get started in Adult Education?</a:t>
            </a:r>
          </a:p>
          <a:p>
            <a:pPr lvl="1"/>
            <a:r>
              <a:rPr lang="en-US" dirty="0" smtClean="0"/>
              <a:t>I was first introduced to AE in November 2006, and I’ve been here ever since despite my long-time belief that I would never be a teacher. </a:t>
            </a:r>
          </a:p>
          <a:p>
            <a:pPr lvl="2"/>
            <a:r>
              <a:rPr lang="en-US" i="1" dirty="0" smtClean="0"/>
              <a:t>(This is what happens when both of your parents are school teachers.)</a:t>
            </a:r>
          </a:p>
          <a:p>
            <a:pPr lvl="1"/>
            <a:r>
              <a:rPr lang="en-US" dirty="0" smtClean="0"/>
              <a:t>Came into teaching by chance (they needed a teacher; I needed a job) and am humbled by the individuals in my classroom each and every day.</a:t>
            </a:r>
          </a:p>
        </p:txBody>
      </p:sp>
      <p:sp>
        <p:nvSpPr>
          <p:cNvPr id="4" name="Slide Number Placeholder 3"/>
          <p:cNvSpPr>
            <a:spLocks noGrp="1"/>
          </p:cNvSpPr>
          <p:nvPr>
            <p:ph type="sldNum" sz="quarter" idx="12"/>
          </p:nvPr>
        </p:nvSpPr>
        <p:spPr/>
        <p:txBody>
          <a:bodyPr/>
          <a:lstStyle/>
          <a:p>
            <a:fld id="{22B014D0-A4A6-4793-8611-B83D6DE2A561}" type="slidenum">
              <a:rPr lang="en-US" smtClean="0"/>
              <a:t>2</a:t>
            </a:fld>
            <a:endParaRPr lang="en-US"/>
          </a:p>
        </p:txBody>
      </p:sp>
    </p:spTree>
    <p:extLst>
      <p:ext uri="{BB962C8B-B14F-4D97-AF65-F5344CB8AC3E}">
        <p14:creationId xmlns:p14="http://schemas.microsoft.com/office/powerpoint/2010/main" val="21786313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 calcmode="lin" valueType="num">
                                      <p:cBhvr additive="base">
                                        <p:cTn id="5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Reflecting on the </a:t>
            </a:r>
            <a:r>
              <a:rPr lang="en-US" dirty="0" smtClean="0"/>
              <a:t>Algebra Stations </a:t>
            </a:r>
            <a:r>
              <a:rPr lang="en-US" dirty="0"/>
              <a:t>activity </a:t>
            </a:r>
          </a:p>
        </p:txBody>
      </p:sp>
      <p:sp>
        <p:nvSpPr>
          <p:cNvPr id="3" name="Content Placeholder 2"/>
          <p:cNvSpPr>
            <a:spLocks noGrp="1"/>
          </p:cNvSpPr>
          <p:nvPr>
            <p:ph idx="1"/>
          </p:nvPr>
        </p:nvSpPr>
        <p:spPr/>
        <p:txBody>
          <a:bodyPr>
            <a:normAutofit/>
          </a:bodyPr>
          <a:lstStyle/>
          <a:p>
            <a:r>
              <a:rPr lang="en-US" sz="2400" dirty="0" smtClean="0"/>
              <a:t>What did you like most about this activity?</a:t>
            </a:r>
          </a:p>
          <a:p>
            <a:endParaRPr lang="en-US" sz="2400" dirty="0" smtClean="0"/>
          </a:p>
          <a:p>
            <a:r>
              <a:rPr lang="en-US" sz="2400" dirty="0" smtClean="0"/>
              <a:t>What did you like least about this activity?</a:t>
            </a:r>
          </a:p>
          <a:p>
            <a:endParaRPr lang="en-US" sz="2400" dirty="0" smtClean="0"/>
          </a:p>
          <a:p>
            <a:r>
              <a:rPr lang="en-US" sz="2400" dirty="0" smtClean="0"/>
              <a:t>How could you use this in your classroom?</a:t>
            </a:r>
            <a:endParaRPr lang="en-US" sz="2400" dirty="0"/>
          </a:p>
        </p:txBody>
      </p:sp>
      <p:sp>
        <p:nvSpPr>
          <p:cNvPr id="4" name="Slide Number Placeholder 3"/>
          <p:cNvSpPr>
            <a:spLocks noGrp="1"/>
          </p:cNvSpPr>
          <p:nvPr>
            <p:ph type="sldNum" sz="quarter" idx="12"/>
          </p:nvPr>
        </p:nvSpPr>
        <p:spPr/>
        <p:txBody>
          <a:bodyPr/>
          <a:lstStyle/>
          <a:p>
            <a:fld id="{22B014D0-A4A6-4793-8611-B83D6DE2A561}" type="slidenum">
              <a:rPr lang="en-US" smtClean="0"/>
              <a:t>20</a:t>
            </a:fld>
            <a:endParaRPr lang="en-US"/>
          </a:p>
        </p:txBody>
      </p:sp>
    </p:spTree>
    <p:extLst>
      <p:ext uri="{BB962C8B-B14F-4D97-AF65-F5344CB8AC3E}">
        <p14:creationId xmlns:p14="http://schemas.microsoft.com/office/powerpoint/2010/main" val="13703807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Concluding thoughts, resources for your classroom, Q &amp; A</a:t>
            </a:r>
            <a:br>
              <a:rPr lang="en-US" dirty="0"/>
            </a:br>
            <a:endParaRPr lang="en-US" dirty="0"/>
          </a:p>
        </p:txBody>
      </p:sp>
      <p:sp>
        <p:nvSpPr>
          <p:cNvPr id="3" name="Content Placeholder 2"/>
          <p:cNvSpPr>
            <a:spLocks noGrp="1"/>
          </p:cNvSpPr>
          <p:nvPr>
            <p:ph idx="1"/>
          </p:nvPr>
        </p:nvSpPr>
        <p:spPr>
          <a:xfrm>
            <a:off x="677334" y="1930400"/>
            <a:ext cx="8596668" cy="4403558"/>
          </a:xfrm>
        </p:spPr>
        <p:txBody>
          <a:bodyPr>
            <a:noAutofit/>
          </a:bodyPr>
          <a:lstStyle/>
          <a:p>
            <a:r>
              <a:rPr lang="en-US" dirty="0" smtClean="0"/>
              <a:t>You’ll find on the next few slides the following resources:</a:t>
            </a:r>
          </a:p>
          <a:p>
            <a:pPr lvl="1"/>
            <a:r>
              <a:rPr lang="en-US" dirty="0" smtClean="0"/>
              <a:t>List of similar activities to what we did today and where to find them</a:t>
            </a:r>
          </a:p>
          <a:p>
            <a:pPr lvl="1"/>
            <a:r>
              <a:rPr lang="en-US" dirty="0" smtClean="0"/>
              <a:t>List of free resources mentioned in today’s presentation</a:t>
            </a:r>
          </a:p>
          <a:p>
            <a:pPr lvl="2"/>
            <a:r>
              <a:rPr lang="en-US" sz="1600" dirty="0" smtClean="0"/>
              <a:t>Note: The PowerPoint for today also has hyperlinks embedded on these items.</a:t>
            </a:r>
          </a:p>
          <a:p>
            <a:r>
              <a:rPr lang="en-US" dirty="0"/>
              <a:t>You’ll find </a:t>
            </a:r>
            <a:r>
              <a:rPr lang="en-US" dirty="0" smtClean="0"/>
              <a:t>all of today’s activities online at the </a:t>
            </a:r>
            <a:r>
              <a:rPr lang="en-US" dirty="0" smtClean="0">
                <a:hlinkClick r:id="rId2"/>
              </a:rPr>
              <a:t>COABE Online Repository</a:t>
            </a:r>
            <a:r>
              <a:rPr lang="en-US" dirty="0">
                <a:hlinkClick r:id="rId2"/>
              </a:rPr>
              <a:t> </a:t>
            </a:r>
            <a:r>
              <a:rPr lang="en-US" dirty="0" smtClean="0"/>
              <a:t>or at </a:t>
            </a:r>
            <a:r>
              <a:rPr lang="en-US" dirty="0" smtClean="0">
                <a:hlinkClick r:id="rId3"/>
              </a:rPr>
              <a:t>OER Commons</a:t>
            </a:r>
            <a:r>
              <a:rPr lang="en-US" dirty="0" smtClean="0"/>
              <a:t>.</a:t>
            </a:r>
          </a:p>
          <a:p>
            <a:r>
              <a:rPr lang="en-US" dirty="0" smtClean="0"/>
              <a:t>You’ll also find at your table (and again online) the </a:t>
            </a:r>
            <a:r>
              <a:rPr lang="en-US" dirty="0" smtClean="0">
                <a:hlinkClick r:id="rId4"/>
              </a:rPr>
              <a:t>Open Educational Resources (OER) Fact Sheet</a:t>
            </a:r>
            <a:endParaRPr lang="en-US" dirty="0" smtClean="0"/>
          </a:p>
          <a:p>
            <a:r>
              <a:rPr lang="en-US" dirty="0" smtClean="0">
                <a:solidFill>
                  <a:schemeClr val="accent5"/>
                </a:solidFill>
              </a:rPr>
              <a:t>Note: You are free to remix</a:t>
            </a:r>
            <a:r>
              <a:rPr lang="en-US" dirty="0">
                <a:solidFill>
                  <a:schemeClr val="accent5"/>
                </a:solidFill>
              </a:rPr>
              <a:t>, tweak, and build upon </a:t>
            </a:r>
            <a:r>
              <a:rPr lang="en-US" dirty="0" smtClean="0">
                <a:solidFill>
                  <a:schemeClr val="accent5"/>
                </a:solidFill>
              </a:rPr>
              <a:t>my </a:t>
            </a:r>
            <a:r>
              <a:rPr lang="en-US" dirty="0">
                <a:solidFill>
                  <a:schemeClr val="accent5"/>
                </a:solidFill>
              </a:rPr>
              <a:t>work non-commercially, as long as </a:t>
            </a:r>
            <a:r>
              <a:rPr lang="en-US" dirty="0" smtClean="0">
                <a:solidFill>
                  <a:schemeClr val="accent5"/>
                </a:solidFill>
              </a:rPr>
              <a:t>you credit me for the original work and </a:t>
            </a:r>
            <a:r>
              <a:rPr lang="en-US" dirty="0">
                <a:solidFill>
                  <a:schemeClr val="accent5"/>
                </a:solidFill>
              </a:rPr>
              <a:t>license </a:t>
            </a:r>
            <a:r>
              <a:rPr lang="en-US" dirty="0" smtClean="0">
                <a:solidFill>
                  <a:schemeClr val="accent5"/>
                </a:solidFill>
              </a:rPr>
              <a:t>your new </a:t>
            </a:r>
            <a:r>
              <a:rPr lang="en-US" dirty="0">
                <a:solidFill>
                  <a:schemeClr val="accent5"/>
                </a:solidFill>
              </a:rPr>
              <a:t>creations under the identical </a:t>
            </a:r>
            <a:r>
              <a:rPr lang="en-US" dirty="0" smtClean="0">
                <a:solidFill>
                  <a:schemeClr val="accent5"/>
                </a:solidFill>
              </a:rPr>
              <a:t>terms.		</a:t>
            </a:r>
          </a:p>
          <a:p>
            <a:r>
              <a:rPr lang="en-US" dirty="0" smtClean="0"/>
              <a:t>Any questions or comments not already addressed?</a:t>
            </a:r>
            <a:endParaRPr lang="en-US" dirty="0"/>
          </a:p>
        </p:txBody>
      </p:sp>
      <p:pic>
        <p:nvPicPr>
          <p:cNvPr id="5" name="Picture 4">
            <a:hlinkClick r:id="rId5" tooltip="Creative Commons License"/>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652279" y="5403725"/>
            <a:ext cx="838200" cy="295275"/>
          </a:xfrm>
          <a:prstGeom prst="rect">
            <a:avLst/>
          </a:prstGeom>
        </p:spPr>
      </p:pic>
      <p:sp>
        <p:nvSpPr>
          <p:cNvPr id="4" name="Slide Number Placeholder 3"/>
          <p:cNvSpPr>
            <a:spLocks noGrp="1"/>
          </p:cNvSpPr>
          <p:nvPr>
            <p:ph type="sldNum" sz="quarter" idx="12"/>
          </p:nvPr>
        </p:nvSpPr>
        <p:spPr/>
        <p:txBody>
          <a:bodyPr/>
          <a:lstStyle/>
          <a:p>
            <a:fld id="{22B014D0-A4A6-4793-8611-B83D6DE2A561}" type="slidenum">
              <a:rPr lang="en-US" smtClean="0"/>
              <a:t>21</a:t>
            </a:fld>
            <a:endParaRPr lang="en-US"/>
          </a:p>
        </p:txBody>
      </p:sp>
    </p:spTree>
    <p:extLst>
      <p:ext uri="{BB962C8B-B14F-4D97-AF65-F5344CB8AC3E}">
        <p14:creationId xmlns:p14="http://schemas.microsoft.com/office/powerpoint/2010/main" val="29618118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500"/>
                                        <p:tgtEl>
                                          <p:spTgt spid="5"/>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882" y="455053"/>
            <a:ext cx="8596668" cy="1320800"/>
          </a:xfrm>
        </p:spPr>
        <p:txBody>
          <a:bodyPr/>
          <a:lstStyle/>
          <a:p>
            <a:r>
              <a:rPr lang="en-US" dirty="0" smtClean="0"/>
              <a:t>Heidi’s Resource Recommendations</a:t>
            </a:r>
            <a:endParaRPr lang="en-US" dirty="0"/>
          </a:p>
        </p:txBody>
      </p:sp>
      <p:sp>
        <p:nvSpPr>
          <p:cNvPr id="3" name="Content Placeholder 2"/>
          <p:cNvSpPr>
            <a:spLocks noGrp="1"/>
          </p:cNvSpPr>
          <p:nvPr>
            <p:ph idx="1"/>
          </p:nvPr>
        </p:nvSpPr>
        <p:spPr>
          <a:xfrm>
            <a:off x="268547" y="1390918"/>
            <a:ext cx="9092484" cy="5370490"/>
          </a:xfrm>
        </p:spPr>
        <p:txBody>
          <a:bodyPr>
            <a:normAutofit fontScale="92500"/>
          </a:bodyPr>
          <a:lstStyle/>
          <a:p>
            <a:r>
              <a:rPr lang="en-US" dirty="0" smtClean="0">
                <a:hlinkClick r:id="rId3"/>
              </a:rPr>
              <a:t>EMPower Math Series</a:t>
            </a:r>
            <a:r>
              <a:rPr lang="en-US" dirty="0" smtClean="0"/>
              <a:t> – This 8-book series is one of the BEST adult education resources around!  It was researched and written by adult </a:t>
            </a:r>
            <a:r>
              <a:rPr lang="en-US" dirty="0" err="1" smtClean="0"/>
              <a:t>ed</a:t>
            </a:r>
            <a:r>
              <a:rPr lang="en-US" dirty="0" smtClean="0"/>
              <a:t> folks for adult </a:t>
            </a:r>
            <a:r>
              <a:rPr lang="en-US" dirty="0" err="1" smtClean="0"/>
              <a:t>ed</a:t>
            </a:r>
            <a:r>
              <a:rPr lang="en-US" dirty="0" smtClean="0"/>
              <a:t> students and teachers.  It has lesson plans, homework, and quizzes already designed for your use.  You will need the Teacher Edition and Student Edition for each book.  The best part is that the Student Edition comes with a copyright disclaimer granting you permission to reproduce the pages for students in your classes!  </a:t>
            </a:r>
            <a:r>
              <a:rPr lang="en-US" sz="1400" i="1" dirty="0" smtClean="0"/>
              <a:t>[contact your McGraw-Hill rep for pricing]</a:t>
            </a:r>
          </a:p>
          <a:p>
            <a:pPr lvl="1"/>
            <a:r>
              <a:rPr lang="en-US" i="1" dirty="0" smtClean="0">
                <a:hlinkClick r:id="rId3"/>
              </a:rPr>
              <a:t>Seeking Patterns, Building Rules</a:t>
            </a:r>
            <a:r>
              <a:rPr lang="en-US" dirty="0" smtClean="0">
                <a:hlinkClick r:id="rId3"/>
              </a:rPr>
              <a:t> </a:t>
            </a:r>
            <a:r>
              <a:rPr lang="en-US" dirty="0" smtClean="0"/>
              <a:t>is where you’ll find similar activities to those we did today.  Here are some of my favorites:</a:t>
            </a:r>
          </a:p>
          <a:p>
            <a:pPr lvl="2">
              <a:buFont typeface="Wingdings" panose="05000000000000000000" pitchFamily="2" charset="2"/>
              <a:buChar char="q"/>
            </a:pPr>
            <a:r>
              <a:rPr lang="en-US" dirty="0" smtClean="0"/>
              <a:t>Lesson 1: Guess My Rule  (GREAT activity for patterning with in-out tables!)</a:t>
            </a:r>
          </a:p>
          <a:p>
            <a:pPr lvl="2">
              <a:buFont typeface="Wingdings" panose="05000000000000000000" pitchFamily="2" charset="2"/>
              <a:buChar char="q"/>
            </a:pPr>
            <a:r>
              <a:rPr lang="en-US" dirty="0" smtClean="0"/>
              <a:t>Lesson 2: Banquet Table  (Hands-on activity that really helps to emphasize the purpose of the y-intercept in a contextualized way.)</a:t>
            </a:r>
          </a:p>
          <a:p>
            <a:pPr lvl="2">
              <a:buFont typeface="Wingdings" panose="05000000000000000000" pitchFamily="2" charset="2"/>
              <a:buChar char="q"/>
            </a:pPr>
            <a:r>
              <a:rPr lang="en-US" dirty="0" smtClean="0"/>
              <a:t>Lesson 6: Circle Patterns  (AWESOME way to have students connect all those measurement formulas back to algebra, and see the relationship between circumference, diameter, and </a:t>
            </a:r>
            <a:r>
              <a:rPr lang="el-GR" dirty="0" smtClean="0"/>
              <a:t>π</a:t>
            </a:r>
            <a:r>
              <a:rPr lang="en-US" dirty="0" smtClean="0"/>
              <a:t>.)</a:t>
            </a:r>
          </a:p>
          <a:p>
            <a:pPr lvl="2">
              <a:buFont typeface="Wingdings" panose="05000000000000000000" pitchFamily="2" charset="2"/>
              <a:buChar char="q"/>
            </a:pPr>
            <a:r>
              <a:rPr lang="en-US" dirty="0" smtClean="0"/>
              <a:t>Lesson 7: What Is the Message?  (Fun activity that connects the equation to a rule in words and graph.)</a:t>
            </a:r>
          </a:p>
          <a:p>
            <a:pPr lvl="2">
              <a:buFont typeface="Wingdings" panose="05000000000000000000" pitchFamily="2" charset="2"/>
              <a:buChar char="q"/>
            </a:pPr>
            <a:r>
              <a:rPr lang="en-US" dirty="0" smtClean="0"/>
              <a:t>Lesson 8: Jobs Offers  (Highly effective way for students to see how to use algebra when making important decisions.)</a:t>
            </a:r>
          </a:p>
          <a:p>
            <a:pPr lvl="2">
              <a:buFont typeface="Wingdings" panose="05000000000000000000" pitchFamily="2" charset="2"/>
              <a:buChar char="q"/>
            </a:pPr>
            <a:r>
              <a:rPr lang="en-US" dirty="0" smtClean="0"/>
              <a:t>Lesson 9: Phone Plans  (My students LOVE this activity!  It really makes them see how/where algebra is used in the real world and gives them a chance to see how much their algebraic reasoning and skills have grown throughout the course.)</a:t>
            </a:r>
            <a:endParaRPr lang="en-US" dirty="0"/>
          </a:p>
        </p:txBody>
      </p:sp>
      <p:sp>
        <p:nvSpPr>
          <p:cNvPr id="4" name="Slide Number Placeholder 3"/>
          <p:cNvSpPr>
            <a:spLocks noGrp="1"/>
          </p:cNvSpPr>
          <p:nvPr>
            <p:ph type="sldNum" sz="quarter" idx="12"/>
          </p:nvPr>
        </p:nvSpPr>
        <p:spPr/>
        <p:txBody>
          <a:bodyPr/>
          <a:lstStyle/>
          <a:p>
            <a:fld id="{22B014D0-A4A6-4793-8611-B83D6DE2A561}" type="slidenum">
              <a:rPr lang="en-US" smtClean="0"/>
              <a:t>22</a:t>
            </a:fld>
            <a:endParaRPr lang="en-US"/>
          </a:p>
        </p:txBody>
      </p:sp>
    </p:spTree>
    <p:extLst>
      <p:ext uri="{BB962C8B-B14F-4D97-AF65-F5344CB8AC3E}">
        <p14:creationId xmlns:p14="http://schemas.microsoft.com/office/powerpoint/2010/main" val="29229365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Heidi’s </a:t>
            </a:r>
            <a:r>
              <a:rPr lang="en-US" dirty="0" smtClean="0"/>
              <a:t>FREE Resource </a:t>
            </a:r>
            <a:r>
              <a:rPr lang="en-US" dirty="0"/>
              <a:t>Recommendations</a:t>
            </a:r>
          </a:p>
        </p:txBody>
      </p:sp>
      <p:sp>
        <p:nvSpPr>
          <p:cNvPr id="3" name="Content Placeholder 2"/>
          <p:cNvSpPr>
            <a:spLocks noGrp="1"/>
          </p:cNvSpPr>
          <p:nvPr>
            <p:ph idx="1"/>
          </p:nvPr>
        </p:nvSpPr>
        <p:spPr>
          <a:xfrm>
            <a:off x="677334" y="1506829"/>
            <a:ext cx="8596668" cy="4984124"/>
          </a:xfrm>
        </p:spPr>
        <p:txBody>
          <a:bodyPr>
            <a:normAutofit/>
          </a:bodyPr>
          <a:lstStyle/>
          <a:p>
            <a:r>
              <a:rPr lang="en-US" dirty="0" smtClean="0">
                <a:hlinkClick r:id="rId2"/>
              </a:rPr>
              <a:t>www.OERCommons.org</a:t>
            </a:r>
            <a:r>
              <a:rPr lang="en-US" dirty="0" smtClean="0"/>
              <a:t> – excellent resource for finding </a:t>
            </a:r>
            <a:r>
              <a:rPr lang="en-US" dirty="0"/>
              <a:t>high quality math-specific </a:t>
            </a:r>
            <a:r>
              <a:rPr lang="en-US" dirty="0" smtClean="0"/>
              <a:t>Open Educational Resources</a:t>
            </a:r>
          </a:p>
          <a:p>
            <a:r>
              <a:rPr lang="en-US" dirty="0" smtClean="0">
                <a:hlinkClick r:id="rId3"/>
              </a:rPr>
              <a:t>www.KhanAcademy.org</a:t>
            </a:r>
            <a:r>
              <a:rPr lang="en-US" dirty="0" smtClean="0"/>
              <a:t> – contains videos and procedural practice for just about every math topic out there</a:t>
            </a:r>
          </a:p>
          <a:p>
            <a:r>
              <a:rPr lang="en-US" dirty="0" smtClean="0">
                <a:hlinkClick r:id="rId4"/>
              </a:rPr>
              <a:t>www.Algebra2go.com</a:t>
            </a:r>
            <a:r>
              <a:rPr lang="en-US" dirty="0" smtClean="0"/>
              <a:t> – contains videos, procedural practice with online worksheets, and quizzes on most math topics</a:t>
            </a:r>
          </a:p>
          <a:p>
            <a:r>
              <a:rPr lang="en-US" dirty="0" smtClean="0">
                <a:hlinkClick r:id="rId5"/>
              </a:rPr>
              <a:t>www.ck12.org</a:t>
            </a:r>
            <a:r>
              <a:rPr lang="en-US" dirty="0" smtClean="0"/>
              <a:t> – contains lesson plans, interactive elements, practice, and a student or teacher platform</a:t>
            </a:r>
          </a:p>
          <a:p>
            <a:r>
              <a:rPr lang="en-US" dirty="0">
                <a:hlinkClick r:id="rId6"/>
              </a:rPr>
              <a:t>https://phet.colorado.edu</a:t>
            </a:r>
            <a:r>
              <a:rPr lang="en-US" dirty="0" smtClean="0">
                <a:hlinkClick r:id="rId6"/>
              </a:rPr>
              <a:t>/</a:t>
            </a:r>
            <a:r>
              <a:rPr lang="en-US" dirty="0" smtClean="0"/>
              <a:t> - interactive simulations for science and math</a:t>
            </a:r>
          </a:p>
          <a:p>
            <a:r>
              <a:rPr lang="en-US" dirty="0">
                <a:hlinkClick r:id="rId7"/>
              </a:rPr>
              <a:t>http://nlvm.usu.edu</a:t>
            </a:r>
            <a:r>
              <a:rPr lang="en-US" dirty="0" smtClean="0">
                <a:hlinkClick r:id="rId7"/>
              </a:rPr>
              <a:t>/</a:t>
            </a:r>
            <a:r>
              <a:rPr lang="en-US" dirty="0" smtClean="0"/>
              <a:t> - National Library of Virtual Manipulatives</a:t>
            </a:r>
          </a:p>
          <a:p>
            <a:r>
              <a:rPr lang="en-US" dirty="0" smtClean="0">
                <a:hlinkClick r:id="rId8"/>
              </a:rPr>
              <a:t>www.mathplayground.com</a:t>
            </a:r>
            <a:r>
              <a:rPr lang="en-US" dirty="0" smtClean="0"/>
              <a:t> – games, manipulatives, activities for most math topics; great function machine manipulative for in/out tables and slope-intercept form equations</a:t>
            </a:r>
            <a:endParaRPr lang="en-US" dirty="0"/>
          </a:p>
        </p:txBody>
      </p:sp>
      <p:sp>
        <p:nvSpPr>
          <p:cNvPr id="4" name="Slide Number Placeholder 3"/>
          <p:cNvSpPr>
            <a:spLocks noGrp="1"/>
          </p:cNvSpPr>
          <p:nvPr>
            <p:ph type="sldNum" sz="quarter" idx="12"/>
          </p:nvPr>
        </p:nvSpPr>
        <p:spPr/>
        <p:txBody>
          <a:bodyPr/>
          <a:lstStyle/>
          <a:p>
            <a:fld id="{22B014D0-A4A6-4793-8611-B83D6DE2A561}" type="slidenum">
              <a:rPr lang="en-US" smtClean="0"/>
              <a:t>23</a:t>
            </a:fld>
            <a:endParaRPr lang="en-US"/>
          </a:p>
        </p:txBody>
      </p:sp>
    </p:spTree>
    <p:extLst>
      <p:ext uri="{BB962C8B-B14F-4D97-AF65-F5344CB8AC3E}">
        <p14:creationId xmlns:p14="http://schemas.microsoft.com/office/powerpoint/2010/main" val="32797260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19955"/>
          </a:xfrm>
        </p:spPr>
        <p:txBody>
          <a:bodyPr/>
          <a:lstStyle/>
          <a:p>
            <a:r>
              <a:rPr lang="en-US" dirty="0" smtClean="0"/>
              <a:t>Greetings from Georgia!</a:t>
            </a:r>
            <a:endParaRPr lang="en-US" dirty="0"/>
          </a:p>
        </p:txBody>
      </p:sp>
      <p:sp>
        <p:nvSpPr>
          <p:cNvPr id="3" name="Content Placeholder 2"/>
          <p:cNvSpPr>
            <a:spLocks noGrp="1"/>
          </p:cNvSpPr>
          <p:nvPr>
            <p:ph idx="1"/>
          </p:nvPr>
        </p:nvSpPr>
        <p:spPr>
          <a:xfrm>
            <a:off x="677334" y="1429555"/>
            <a:ext cx="8596668" cy="4842456"/>
          </a:xfrm>
        </p:spPr>
        <p:txBody>
          <a:bodyPr>
            <a:normAutofit fontScale="92500" lnSpcReduction="10000"/>
          </a:bodyPr>
          <a:lstStyle/>
          <a:p>
            <a:r>
              <a:rPr lang="en-US" sz="2200" b="1" dirty="0" smtClean="0"/>
              <a:t>Where</a:t>
            </a:r>
            <a:r>
              <a:rPr lang="en-US" sz="2200" dirty="0" smtClean="0"/>
              <a:t> </a:t>
            </a:r>
            <a:r>
              <a:rPr lang="en-US" dirty="0" smtClean="0"/>
              <a:t>do I teach?</a:t>
            </a:r>
          </a:p>
          <a:p>
            <a:pPr lvl="1"/>
            <a:r>
              <a:rPr lang="en-US" dirty="0" smtClean="0"/>
              <a:t>Chattahoochee Technical College’s Cherokee Learning Center in Canton, GA</a:t>
            </a:r>
          </a:p>
          <a:p>
            <a:r>
              <a:rPr lang="en-US" sz="2200" b="1" dirty="0" smtClean="0"/>
              <a:t>Why</a:t>
            </a:r>
            <a:r>
              <a:rPr lang="en-US" sz="2200" dirty="0" smtClean="0"/>
              <a:t> </a:t>
            </a:r>
            <a:r>
              <a:rPr lang="en-US" dirty="0" smtClean="0"/>
              <a:t>did I name this workshop </a:t>
            </a:r>
            <a:r>
              <a:rPr lang="en-US" i="1" dirty="0" smtClean="0"/>
              <a:t>Law and Algebra: SVU (Special Visual Unit)</a:t>
            </a:r>
            <a:r>
              <a:rPr lang="en-US" dirty="0" smtClean="0"/>
              <a:t>?</a:t>
            </a:r>
          </a:p>
          <a:p>
            <a:pPr lvl="1"/>
            <a:r>
              <a:rPr lang="en-US" dirty="0" smtClean="0"/>
              <a:t>I wanted the title to be memorable and to stand out in the midst of all the workshops you’d attend this week.</a:t>
            </a:r>
          </a:p>
          <a:p>
            <a:pPr lvl="1"/>
            <a:r>
              <a:rPr lang="en-US" dirty="0" smtClean="0"/>
              <a:t>It represented what I think we’ve been missing in our approach to algebra (visuals).</a:t>
            </a:r>
          </a:p>
          <a:p>
            <a:pPr lvl="1"/>
            <a:r>
              <a:rPr lang="en-US" dirty="0" smtClean="0"/>
              <a:t>I’m a HUGE fan of the TV show that inspired this workshop’s naming.</a:t>
            </a:r>
          </a:p>
          <a:p>
            <a:r>
              <a:rPr lang="en-US" sz="2200" b="1" dirty="0" smtClean="0"/>
              <a:t>How</a:t>
            </a:r>
            <a:r>
              <a:rPr lang="en-US" sz="2200" dirty="0" smtClean="0"/>
              <a:t> </a:t>
            </a:r>
            <a:r>
              <a:rPr lang="en-US" dirty="0" smtClean="0"/>
              <a:t>will you use this information when you return to your classroom?</a:t>
            </a:r>
          </a:p>
          <a:p>
            <a:pPr lvl="1"/>
            <a:r>
              <a:rPr lang="en-US" dirty="0" smtClean="0"/>
              <a:t>Handouts will be shared electronically through the </a:t>
            </a:r>
            <a:r>
              <a:rPr lang="en-US" dirty="0">
                <a:hlinkClick r:id="rId2"/>
              </a:rPr>
              <a:t>COABE Online Repository</a:t>
            </a:r>
            <a:r>
              <a:rPr lang="en-US" dirty="0" smtClean="0"/>
              <a:t>; also feel free to email me if you need something</a:t>
            </a:r>
          </a:p>
          <a:p>
            <a:pPr lvl="1"/>
            <a:r>
              <a:rPr lang="en-US" dirty="0" smtClean="0"/>
              <a:t>Resource list is provided at the end of this PowerPoint</a:t>
            </a:r>
          </a:p>
          <a:p>
            <a:pPr lvl="1"/>
            <a:r>
              <a:rPr lang="en-US" dirty="0" smtClean="0"/>
              <a:t>Hands-on activities you’ll be doing can be reproduced easily with minimal prep work</a:t>
            </a:r>
          </a:p>
          <a:p>
            <a:pPr lvl="1"/>
            <a:r>
              <a:rPr lang="en-US" dirty="0" smtClean="0"/>
              <a:t>Take pictures of you and your colleagues in action to remember what you did and to share with your students (visual aid and reminder to them that teachers take classes, too).</a:t>
            </a:r>
          </a:p>
          <a:p>
            <a:pPr lvl="1"/>
            <a:endParaRPr lang="en-US" dirty="0"/>
          </a:p>
        </p:txBody>
      </p:sp>
      <p:sp>
        <p:nvSpPr>
          <p:cNvPr id="4" name="Slide Number Placeholder 3"/>
          <p:cNvSpPr>
            <a:spLocks noGrp="1"/>
          </p:cNvSpPr>
          <p:nvPr>
            <p:ph type="sldNum" sz="quarter" idx="12"/>
          </p:nvPr>
        </p:nvSpPr>
        <p:spPr/>
        <p:txBody>
          <a:bodyPr/>
          <a:lstStyle/>
          <a:p>
            <a:fld id="{22B014D0-A4A6-4793-8611-B83D6DE2A561}" type="slidenum">
              <a:rPr lang="en-US" smtClean="0"/>
              <a:t>3</a:t>
            </a:fld>
            <a:endParaRPr lang="en-US"/>
          </a:p>
        </p:txBody>
      </p:sp>
    </p:spTree>
    <p:extLst>
      <p:ext uri="{BB962C8B-B14F-4D97-AF65-F5344CB8AC3E}">
        <p14:creationId xmlns:p14="http://schemas.microsoft.com/office/powerpoint/2010/main" val="2756052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we’ll be doing for the next hour</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sz="2400" dirty="0" smtClean="0"/>
              <a:t>Algebra: The “A-Word” in math class (where did it all go wrong and why)</a:t>
            </a:r>
          </a:p>
          <a:p>
            <a:pPr>
              <a:buFont typeface="Wingdings" panose="05000000000000000000" pitchFamily="2" charset="2"/>
              <a:buChar char="q"/>
            </a:pPr>
            <a:r>
              <a:rPr lang="en-US" sz="2400" dirty="0" smtClean="0"/>
              <a:t>Finding algebraic patterns in the real world</a:t>
            </a:r>
          </a:p>
          <a:p>
            <a:pPr lvl="1">
              <a:buFont typeface="Wingdings" panose="05000000000000000000" pitchFamily="2" charset="2"/>
              <a:buChar char="q"/>
            </a:pPr>
            <a:r>
              <a:rPr lang="en-US" sz="2000" dirty="0" smtClean="0"/>
              <a:t>Visual				Real World 				Symbolic Notation </a:t>
            </a:r>
          </a:p>
          <a:p>
            <a:pPr>
              <a:buFont typeface="Wingdings" panose="05000000000000000000" pitchFamily="2" charset="2"/>
              <a:buChar char="q"/>
            </a:pPr>
            <a:r>
              <a:rPr lang="en-US" sz="2400" dirty="0" smtClean="0"/>
              <a:t>Practicing real world algebra (partnered work)</a:t>
            </a:r>
          </a:p>
          <a:p>
            <a:pPr>
              <a:buFont typeface="Wingdings" panose="05000000000000000000" pitchFamily="2" charset="2"/>
              <a:buChar char="q"/>
            </a:pPr>
            <a:r>
              <a:rPr lang="en-US" sz="2400" dirty="0" smtClean="0"/>
              <a:t>Seeing the pieces come together (group activity)</a:t>
            </a:r>
          </a:p>
          <a:p>
            <a:pPr>
              <a:buFont typeface="Wingdings" panose="05000000000000000000" pitchFamily="2" charset="2"/>
              <a:buChar char="q"/>
            </a:pPr>
            <a:r>
              <a:rPr lang="en-US" sz="2400" dirty="0" smtClean="0"/>
              <a:t>Concluding thoughts, resources for your classroom, Q &amp; A</a:t>
            </a:r>
            <a:endParaRPr lang="en-US" sz="2400" dirty="0"/>
          </a:p>
        </p:txBody>
      </p:sp>
      <p:cxnSp>
        <p:nvCxnSpPr>
          <p:cNvPr id="7" name="Straight Arrow Connector 6"/>
          <p:cNvCxnSpPr/>
          <p:nvPr/>
        </p:nvCxnSpPr>
        <p:spPr>
          <a:xfrm>
            <a:off x="2326157" y="3710132"/>
            <a:ext cx="1313645" cy="12879"/>
          </a:xfrm>
          <a:prstGeom prst="straightConnector1">
            <a:avLst/>
          </a:prstGeom>
          <a:ln>
            <a:headEnd type="triangle"/>
            <a:tailEnd type="triangle"/>
          </a:ln>
        </p:spPr>
        <p:style>
          <a:lnRef idx="2">
            <a:schemeClr val="accent4"/>
          </a:lnRef>
          <a:fillRef idx="0">
            <a:schemeClr val="accent4"/>
          </a:fillRef>
          <a:effectRef idx="1">
            <a:schemeClr val="accent4"/>
          </a:effectRef>
          <a:fontRef idx="minor">
            <a:schemeClr val="tx1"/>
          </a:fontRef>
        </p:style>
      </p:cxnSp>
      <p:cxnSp>
        <p:nvCxnSpPr>
          <p:cNvPr id="8" name="Straight Arrow Connector 7"/>
          <p:cNvCxnSpPr/>
          <p:nvPr/>
        </p:nvCxnSpPr>
        <p:spPr>
          <a:xfrm>
            <a:off x="5276593" y="3729110"/>
            <a:ext cx="1313645" cy="12879"/>
          </a:xfrm>
          <a:prstGeom prst="straightConnector1">
            <a:avLst/>
          </a:prstGeom>
          <a:ln>
            <a:headEnd type="triangle"/>
            <a:tailEnd type="triangle"/>
          </a:ln>
        </p:spPr>
        <p:style>
          <a:lnRef idx="2">
            <a:schemeClr val="accent4"/>
          </a:lnRef>
          <a:fillRef idx="0">
            <a:schemeClr val="accent4"/>
          </a:fillRef>
          <a:effectRef idx="1">
            <a:schemeClr val="accent4"/>
          </a:effectRef>
          <a:fontRef idx="minor">
            <a:schemeClr val="tx1"/>
          </a:fontRef>
        </p:style>
      </p:cxnSp>
      <p:sp>
        <p:nvSpPr>
          <p:cNvPr id="4" name="Slide Number Placeholder 3"/>
          <p:cNvSpPr>
            <a:spLocks noGrp="1"/>
          </p:cNvSpPr>
          <p:nvPr>
            <p:ph type="sldNum" sz="quarter" idx="12"/>
          </p:nvPr>
        </p:nvSpPr>
        <p:spPr/>
        <p:txBody>
          <a:bodyPr/>
          <a:lstStyle/>
          <a:p>
            <a:fld id="{22B014D0-A4A6-4793-8611-B83D6DE2A561}" type="slidenum">
              <a:rPr lang="en-US" smtClean="0"/>
              <a:t>4</a:t>
            </a:fld>
            <a:endParaRPr lang="en-US"/>
          </a:p>
        </p:txBody>
      </p:sp>
    </p:spTree>
    <p:extLst>
      <p:ext uri="{BB962C8B-B14F-4D97-AF65-F5344CB8AC3E}">
        <p14:creationId xmlns:p14="http://schemas.microsoft.com/office/powerpoint/2010/main" val="40388920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par>
                                <p:cTn id="19" presetID="10" presetClass="entr" presetSubtype="0" fill="hold"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Algebra: The “A-Word” in Math Class</a:t>
            </a:r>
            <a:endParaRPr lang="en-US" dirty="0"/>
          </a:p>
        </p:txBody>
      </p:sp>
      <p:sp>
        <p:nvSpPr>
          <p:cNvPr id="3" name="Content Placeholder 2"/>
          <p:cNvSpPr>
            <a:spLocks noGrp="1"/>
          </p:cNvSpPr>
          <p:nvPr>
            <p:ph idx="1"/>
          </p:nvPr>
        </p:nvSpPr>
        <p:spPr>
          <a:xfrm>
            <a:off x="677334" y="1546978"/>
            <a:ext cx="8596668" cy="3880773"/>
          </a:xfrm>
        </p:spPr>
        <p:txBody>
          <a:bodyPr/>
          <a:lstStyle/>
          <a:p>
            <a:r>
              <a:rPr lang="en-US" dirty="0" smtClean="0"/>
              <a:t>Taking OUR algebraic temperature</a:t>
            </a:r>
          </a:p>
          <a:p>
            <a:r>
              <a:rPr lang="en-US" dirty="0" smtClean="0"/>
              <a:t>Taking our STUDENTS’ algebraic temperature</a:t>
            </a:r>
          </a:p>
          <a:p>
            <a:pPr lvl="1"/>
            <a:r>
              <a:rPr lang="en-US" dirty="0" smtClean="0"/>
              <a:t>Research shows that mathematical proficiency also includes having a productive disposition. </a:t>
            </a:r>
            <a:r>
              <a:rPr lang="en-US" dirty="0"/>
              <a:t>Attitude is everything. </a:t>
            </a:r>
            <a:endParaRPr lang="en-US" dirty="0" smtClean="0"/>
          </a:p>
        </p:txBody>
      </p:sp>
      <p:pic>
        <p:nvPicPr>
          <p:cNvPr id="4" name="Picture 3">
            <a:hlinkClick r:id="rId2" tooltip="Redbubble.com"/>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8211" y="3144928"/>
            <a:ext cx="3280610" cy="3280610"/>
          </a:xfrm>
          <a:prstGeom prst="rect">
            <a:avLst/>
          </a:prstGeom>
        </p:spPr>
      </p:pic>
      <p:sp>
        <p:nvSpPr>
          <p:cNvPr id="5" name="TextBox 4"/>
          <p:cNvSpPr txBox="1"/>
          <p:nvPr/>
        </p:nvSpPr>
        <p:spPr>
          <a:xfrm>
            <a:off x="4068528" y="6515321"/>
            <a:ext cx="2012739" cy="253916"/>
          </a:xfrm>
          <a:prstGeom prst="rect">
            <a:avLst/>
          </a:prstGeom>
          <a:noFill/>
          <a:ln>
            <a:noFill/>
          </a:ln>
        </p:spPr>
        <p:txBody>
          <a:bodyPr wrap="square" rtlCol="0">
            <a:spAutoFit/>
          </a:bodyPr>
          <a:lstStyle/>
          <a:p>
            <a:r>
              <a:rPr lang="en-US" sz="1050" dirty="0" smtClean="0">
                <a:hlinkClick r:id="rId4"/>
              </a:rPr>
              <a:t>www.RedRubble.com</a:t>
            </a:r>
            <a:endParaRPr lang="en-US" sz="1050" dirty="0"/>
          </a:p>
        </p:txBody>
      </p:sp>
      <p:sp>
        <p:nvSpPr>
          <p:cNvPr id="6" name="Slide Number Placeholder 5"/>
          <p:cNvSpPr>
            <a:spLocks noGrp="1"/>
          </p:cNvSpPr>
          <p:nvPr>
            <p:ph type="sldNum" sz="quarter" idx="12"/>
          </p:nvPr>
        </p:nvSpPr>
        <p:spPr/>
        <p:txBody>
          <a:bodyPr/>
          <a:lstStyle/>
          <a:p>
            <a:fld id="{22B014D0-A4A6-4793-8611-B83D6DE2A561}" type="slidenum">
              <a:rPr lang="en-US" smtClean="0"/>
              <a:t>5</a:t>
            </a:fld>
            <a:endParaRPr lang="en-US"/>
          </a:p>
        </p:txBody>
      </p:sp>
    </p:spTree>
    <p:extLst>
      <p:ext uri="{BB962C8B-B14F-4D97-AF65-F5344CB8AC3E}">
        <p14:creationId xmlns:p14="http://schemas.microsoft.com/office/powerpoint/2010/main" val="12687210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par>
                          <p:cTn id="18" fill="hold">
                            <p:stCondLst>
                              <p:cond delay="500"/>
                            </p:stCondLst>
                            <p:childTnLst>
                              <p:par>
                                <p:cTn id="19" presetID="2" presetClass="entr" presetSubtype="4"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par>
                                <p:cTn id="23" presetID="1"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Algebraic </a:t>
            </a:r>
            <a:r>
              <a:rPr lang="en-US" dirty="0"/>
              <a:t>reasoning in elementary </a:t>
            </a:r>
            <a:r>
              <a:rPr lang="en-US" dirty="0" smtClean="0"/>
              <a:t>school</a:t>
            </a:r>
            <a:endParaRPr lang="en-US" dirty="0"/>
          </a:p>
        </p:txBody>
      </p:sp>
      <p:sp>
        <p:nvSpPr>
          <p:cNvPr id="3" name="Content Placeholder 2"/>
          <p:cNvSpPr>
            <a:spLocks noGrp="1"/>
          </p:cNvSpPr>
          <p:nvPr>
            <p:ph idx="1"/>
          </p:nvPr>
        </p:nvSpPr>
        <p:spPr>
          <a:xfrm>
            <a:off x="677334" y="2160589"/>
            <a:ext cx="8596668" cy="4360527"/>
          </a:xfrm>
        </p:spPr>
        <p:txBody>
          <a:bodyPr/>
          <a:lstStyle/>
          <a:p>
            <a:r>
              <a:rPr lang="en-US" dirty="0" smtClean="0"/>
              <a:t>Here’s a 2</a:t>
            </a:r>
            <a:r>
              <a:rPr lang="en-US" baseline="30000" dirty="0" smtClean="0"/>
              <a:t>nd</a:t>
            </a:r>
            <a:r>
              <a:rPr lang="en-US" dirty="0" smtClean="0"/>
              <a:t> grade algebra problem:</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What’s encouraged: exploration, investigation, hands-on learning, trial and error, explanation and reasoning</a:t>
            </a:r>
          </a:p>
          <a:p>
            <a:pPr marL="0" indent="0">
              <a:buNone/>
            </a:pP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7280" y="3288856"/>
            <a:ext cx="5047988" cy="1624237"/>
          </a:xfrm>
          <a:prstGeom prst="rect">
            <a:avLst/>
          </a:prstGeom>
        </p:spPr>
      </p:pic>
      <p:pic>
        <p:nvPicPr>
          <p:cNvPr id="6" name="Picture 5">
            <a:hlinkClick r:id="rId3" tooltip="CK-12"/>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0595" y="4951860"/>
            <a:ext cx="2855620" cy="525367"/>
          </a:xfrm>
          <a:prstGeom prst="rect">
            <a:avLst/>
          </a:prstGeom>
        </p:spPr>
      </p:pic>
      <p:pic>
        <p:nvPicPr>
          <p:cNvPr id="4" name="Picture 3">
            <a:hlinkClick r:id="rId3" tooltip="OER Commons (CK-12)"/>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89106" y="2575532"/>
            <a:ext cx="4943475" cy="1952625"/>
          </a:xfrm>
          <a:prstGeom prst="rect">
            <a:avLst/>
          </a:prstGeom>
        </p:spPr>
      </p:pic>
      <p:sp>
        <p:nvSpPr>
          <p:cNvPr id="7" name="Slide Number Placeholder 6"/>
          <p:cNvSpPr>
            <a:spLocks noGrp="1"/>
          </p:cNvSpPr>
          <p:nvPr>
            <p:ph type="sldNum" sz="quarter" idx="12"/>
          </p:nvPr>
        </p:nvSpPr>
        <p:spPr/>
        <p:txBody>
          <a:bodyPr/>
          <a:lstStyle/>
          <a:p>
            <a:fld id="{22B014D0-A4A6-4793-8611-B83D6DE2A561}" type="slidenum">
              <a:rPr lang="en-US" smtClean="0"/>
              <a:t>6</a:t>
            </a:fld>
            <a:endParaRPr lang="en-US"/>
          </a:p>
        </p:txBody>
      </p:sp>
    </p:spTree>
    <p:extLst>
      <p:ext uri="{BB962C8B-B14F-4D97-AF65-F5344CB8AC3E}">
        <p14:creationId xmlns:p14="http://schemas.microsoft.com/office/powerpoint/2010/main" val="16138570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par>
                                <p:cTn id="12" presetID="10" presetClass="entr" presetSubtype="0" fill="hold"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500"/>
                                        <p:tgtEl>
                                          <p:spTgt spid="6"/>
                                        </p:tgtEl>
                                      </p:cBhvr>
                                    </p:animEffect>
                                  </p:childTnLst>
                                </p:cTn>
                              </p:par>
                              <p:par>
                                <p:cTn id="15" presetID="10"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fade">
                                      <p:cBhvr>
                                        <p:cTn id="2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Algebraic reasoning for our adult learners </a:t>
            </a:r>
            <a:endParaRPr lang="en-US" dirty="0"/>
          </a:p>
        </p:txBody>
      </p:sp>
      <p:sp>
        <p:nvSpPr>
          <p:cNvPr id="3" name="Content Placeholder 2"/>
          <p:cNvSpPr>
            <a:spLocks noGrp="1"/>
          </p:cNvSpPr>
          <p:nvPr>
            <p:ph idx="1"/>
          </p:nvPr>
        </p:nvSpPr>
        <p:spPr/>
        <p:txBody>
          <a:bodyPr/>
          <a:lstStyle/>
          <a:p>
            <a:r>
              <a:rPr lang="en-US" dirty="0" smtClean="0"/>
              <a:t>Most of our students have available to them either at home or in our classrooms the following algebra resources:</a:t>
            </a:r>
          </a:p>
          <a:p>
            <a:pPr lvl="1"/>
            <a:r>
              <a:rPr lang="en-US" dirty="0" smtClean="0"/>
              <a:t>Videos demonstrating the steps to solve problems (Khan Academy, Algebra2go)</a:t>
            </a:r>
          </a:p>
          <a:p>
            <a:pPr lvl="1"/>
            <a:r>
              <a:rPr lang="en-US" dirty="0" smtClean="0"/>
              <a:t>Worksheets or books with drill problems and similar solution steps demonstrated</a:t>
            </a:r>
          </a:p>
          <a:p>
            <a:endParaRPr lang="en-US" dirty="0"/>
          </a:p>
          <a:p>
            <a:endParaRPr lang="en-US" dirty="0" smtClean="0"/>
          </a:p>
          <a:p>
            <a:endParaRPr lang="en-US" dirty="0"/>
          </a:p>
          <a:p>
            <a:endParaRPr lang="en-US" dirty="0" smtClean="0"/>
          </a:p>
          <a:p>
            <a:r>
              <a:rPr lang="en-US" dirty="0"/>
              <a:t>What’s encouraged: </a:t>
            </a:r>
            <a:r>
              <a:rPr lang="en-US" dirty="0" smtClean="0"/>
              <a:t>repetition, solving problems according to a systematic approach that has been demonstrated vs discovered, process vs concept</a:t>
            </a:r>
            <a:endParaRPr lang="en-US" dirty="0"/>
          </a:p>
        </p:txBody>
      </p:sp>
      <p:pic>
        <p:nvPicPr>
          <p:cNvPr id="4" name="Picture 3">
            <a:hlinkClick r:id="rId2" tooltip="Algebra2go"/>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6221" y="3641057"/>
            <a:ext cx="4810125" cy="1428750"/>
          </a:xfrm>
          <a:prstGeom prst="rect">
            <a:avLst/>
          </a:prstGeom>
        </p:spPr>
      </p:pic>
      <p:pic>
        <p:nvPicPr>
          <p:cNvPr id="5" name="Picture 4">
            <a:hlinkClick r:id="rId4"/>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51074" y="4485774"/>
            <a:ext cx="838200" cy="295275"/>
          </a:xfrm>
          <a:prstGeom prst="rect">
            <a:avLst/>
          </a:prstGeom>
        </p:spPr>
      </p:pic>
      <p:sp>
        <p:nvSpPr>
          <p:cNvPr id="7" name="TextBox 6"/>
          <p:cNvSpPr txBox="1"/>
          <p:nvPr/>
        </p:nvSpPr>
        <p:spPr>
          <a:xfrm>
            <a:off x="7635976" y="4047836"/>
            <a:ext cx="2012739" cy="415498"/>
          </a:xfrm>
          <a:prstGeom prst="rect">
            <a:avLst/>
          </a:prstGeom>
          <a:noFill/>
          <a:ln>
            <a:noFill/>
          </a:ln>
        </p:spPr>
        <p:txBody>
          <a:bodyPr wrap="square" rtlCol="0">
            <a:spAutoFit/>
          </a:bodyPr>
          <a:lstStyle/>
          <a:p>
            <a:r>
              <a:rPr lang="en-US" sz="1050" dirty="0" smtClean="0"/>
              <a:t>Algebra2go  Linear Equations</a:t>
            </a:r>
          </a:p>
          <a:p>
            <a:r>
              <a:rPr lang="en-US" sz="1050" dirty="0" smtClean="0"/>
              <a:t>in One Variable</a:t>
            </a:r>
            <a:endParaRPr lang="en-US" sz="1050" dirty="0"/>
          </a:p>
        </p:txBody>
      </p:sp>
      <p:sp>
        <p:nvSpPr>
          <p:cNvPr id="6" name="Slide Number Placeholder 5"/>
          <p:cNvSpPr>
            <a:spLocks noGrp="1"/>
          </p:cNvSpPr>
          <p:nvPr>
            <p:ph type="sldNum" sz="quarter" idx="12"/>
          </p:nvPr>
        </p:nvSpPr>
        <p:spPr/>
        <p:txBody>
          <a:bodyPr/>
          <a:lstStyle/>
          <a:p>
            <a:fld id="{22B014D0-A4A6-4793-8611-B83D6DE2A561}" type="slidenum">
              <a:rPr lang="en-US" smtClean="0"/>
              <a:t>7</a:t>
            </a:fld>
            <a:endParaRPr lang="en-US"/>
          </a:p>
        </p:txBody>
      </p:sp>
    </p:spTree>
    <p:extLst>
      <p:ext uri="{BB962C8B-B14F-4D97-AF65-F5344CB8AC3E}">
        <p14:creationId xmlns:p14="http://schemas.microsoft.com/office/powerpoint/2010/main" val="13557621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par>
                                <p:cTn id="18" presetID="10" presetClass="entr" presetSubtype="0" fill="hold"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These resources work, but what would make them better?</a:t>
            </a:r>
            <a:endParaRPr lang="en-US" dirty="0"/>
          </a:p>
        </p:txBody>
      </p:sp>
      <p:graphicFrame>
        <p:nvGraphicFramePr>
          <p:cNvPr id="5" name="Diagram 4"/>
          <p:cNvGraphicFramePr/>
          <p:nvPr>
            <p:extLst>
              <p:ext uri="{D42A27DB-BD31-4B8C-83A1-F6EECF244321}">
                <p14:modId xmlns:p14="http://schemas.microsoft.com/office/powerpoint/2010/main" val="568946315"/>
              </p:ext>
            </p:extLst>
          </p:nvPr>
        </p:nvGraphicFramePr>
        <p:xfrm>
          <a:off x="937128" y="2021306"/>
          <a:ext cx="7316536" cy="4441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22B014D0-A4A6-4793-8611-B83D6DE2A561}" type="slidenum">
              <a:rPr lang="en-US" smtClean="0"/>
              <a:t>8</a:t>
            </a:fld>
            <a:endParaRPr lang="en-US"/>
          </a:p>
        </p:txBody>
      </p:sp>
    </p:spTree>
    <p:extLst>
      <p:ext uri="{BB962C8B-B14F-4D97-AF65-F5344CB8AC3E}">
        <p14:creationId xmlns:p14="http://schemas.microsoft.com/office/powerpoint/2010/main" val="21595071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normAutofit/>
          </a:bodyPr>
          <a:lstStyle/>
          <a:p>
            <a:r>
              <a:rPr lang="en-US" sz="3200" dirty="0" smtClean="0"/>
              <a:t>Keeping it real allows </a:t>
            </a:r>
            <a:r>
              <a:rPr lang="en-US" sz="3200" dirty="0"/>
              <a:t>u</a:t>
            </a:r>
            <a:r>
              <a:rPr lang="en-US" sz="3200" dirty="0" smtClean="0"/>
              <a:t>s to explore the various </a:t>
            </a:r>
            <a:r>
              <a:rPr lang="en-US" sz="3200" dirty="0"/>
              <a:t>w</a:t>
            </a:r>
            <a:r>
              <a:rPr lang="en-US" sz="3200" dirty="0" smtClean="0"/>
              <a:t>ays of seeing and solving the math</a:t>
            </a:r>
            <a:endParaRPr lang="en-US" dirty="0">
              <a:latin typeface="Times New Roman" pitchFamily="84" charset="0"/>
            </a:endParaRPr>
          </a:p>
        </p:txBody>
      </p:sp>
      <p:pic>
        <p:nvPicPr>
          <p:cNvPr id="115716" name="Picture 4" descr="ALG_icon_lg">
            <a:hlinkClick r:id="rId2" tooltip="EMPower Math Series"/>
          </p:cNvPr>
          <p:cNvPicPr>
            <a:picLocks noChangeAspect="1" noChangeArrowheads="1"/>
          </p:cNvPicPr>
          <p:nvPr/>
        </p:nvPicPr>
        <p:blipFill>
          <a:blip r:embed="rId3" cstate="print"/>
          <a:srcRect/>
          <a:stretch>
            <a:fillRect/>
          </a:stretch>
        </p:blipFill>
        <p:spPr bwMode="auto">
          <a:xfrm>
            <a:off x="2009274" y="1930400"/>
            <a:ext cx="5129784" cy="4094226"/>
          </a:xfrm>
          <a:prstGeom prst="rect">
            <a:avLst/>
          </a:prstGeom>
          <a:noFill/>
        </p:spPr>
      </p:pic>
      <p:sp>
        <p:nvSpPr>
          <p:cNvPr id="6" name="Rectangle 5"/>
          <p:cNvSpPr/>
          <p:nvPr/>
        </p:nvSpPr>
        <p:spPr>
          <a:xfrm>
            <a:off x="860868" y="6225371"/>
            <a:ext cx="8229600" cy="307777"/>
          </a:xfrm>
          <a:prstGeom prst="rect">
            <a:avLst/>
          </a:prstGeom>
        </p:spPr>
        <p:txBody>
          <a:bodyPr wrap="square">
            <a:spAutoFit/>
          </a:bodyPr>
          <a:lstStyle/>
          <a:p>
            <a:r>
              <a:rPr lang="en-US" sz="1400" dirty="0">
                <a:latin typeface="+mj-lt"/>
              </a:rPr>
              <a:t>(From </a:t>
            </a:r>
            <a:r>
              <a:rPr lang="en-US" sz="1400" i="1" dirty="0">
                <a:latin typeface="+mj-lt"/>
              </a:rPr>
              <a:t>Seeking Patterns, Building Rules: Algebraic Thinking [</a:t>
            </a:r>
            <a:r>
              <a:rPr lang="en-US" sz="1400" i="1" dirty="0">
                <a:latin typeface="+mj-lt"/>
                <a:hlinkClick r:id="rId2"/>
              </a:rPr>
              <a:t>EMPower series</a:t>
            </a:r>
            <a:r>
              <a:rPr lang="en-US" sz="1400" i="1" dirty="0">
                <a:latin typeface="+mj-lt"/>
              </a:rPr>
              <a:t>]. </a:t>
            </a:r>
            <a:r>
              <a:rPr lang="en-US" sz="1400" dirty="0">
                <a:latin typeface="+mj-lt"/>
              </a:rPr>
              <a:t>Teacher book, p. xxi.)</a:t>
            </a:r>
          </a:p>
        </p:txBody>
      </p:sp>
      <p:sp>
        <p:nvSpPr>
          <p:cNvPr id="2" name="Slide Number Placeholder 1"/>
          <p:cNvSpPr>
            <a:spLocks noGrp="1"/>
          </p:cNvSpPr>
          <p:nvPr>
            <p:ph type="sldNum" sz="quarter" idx="12"/>
          </p:nvPr>
        </p:nvSpPr>
        <p:spPr/>
        <p:txBody>
          <a:bodyPr/>
          <a:lstStyle/>
          <a:p>
            <a:fld id="{22B014D0-A4A6-4793-8611-B83D6DE2A561}" type="slidenum">
              <a:rPr lang="en-US" smtClean="0"/>
              <a:t>9</a:t>
            </a:fld>
            <a:endParaRPr lang="en-US"/>
          </a:p>
        </p:txBody>
      </p:sp>
    </p:spTree>
    <p:extLst>
      <p:ext uri="{BB962C8B-B14F-4D97-AF65-F5344CB8AC3E}">
        <p14:creationId xmlns:p14="http://schemas.microsoft.com/office/powerpoint/2010/main" val="18738933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7340</TotalTime>
  <Words>1916</Words>
  <Application>Microsoft Office PowerPoint</Application>
  <PresentationFormat>Widescreen</PresentationFormat>
  <Paragraphs>231</Paragraphs>
  <Slides>23</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Cambria Math</vt:lpstr>
      <vt:lpstr>Times New Roman</vt:lpstr>
      <vt:lpstr>Trebuchet MS</vt:lpstr>
      <vt:lpstr>Wingdings</vt:lpstr>
      <vt:lpstr>Wingdings 3</vt:lpstr>
      <vt:lpstr>Facet</vt:lpstr>
      <vt:lpstr>Law and Algebra: SVU (Special Visual Unit)</vt:lpstr>
      <vt:lpstr>Greetings from Georgia!</vt:lpstr>
      <vt:lpstr>Greetings from Georgia!</vt:lpstr>
      <vt:lpstr>What we’ll be doing for the next hour</vt:lpstr>
      <vt:lpstr>Algebra: The “A-Word” in Math Class</vt:lpstr>
      <vt:lpstr>Algebraic reasoning in elementary school</vt:lpstr>
      <vt:lpstr>Algebraic reasoning for our adult learners </vt:lpstr>
      <vt:lpstr>These resources work, but what would make them better?</vt:lpstr>
      <vt:lpstr>Keeping it real allows us to explore the various ways of seeing and solving the math</vt:lpstr>
      <vt:lpstr>Patterning with stick figures</vt:lpstr>
      <vt:lpstr>College Savings</vt:lpstr>
      <vt:lpstr>Some Possible Responses</vt:lpstr>
      <vt:lpstr>College Savings (Graphed)</vt:lpstr>
      <vt:lpstr>College Savings (Graphed)</vt:lpstr>
      <vt:lpstr>Did we see examples of these in our solutions?</vt:lpstr>
      <vt:lpstr>4-Part Harmony</vt:lpstr>
      <vt:lpstr>Practicing Real World Algebra</vt:lpstr>
      <vt:lpstr>Reflecting on the “Algebra in Our World” activity </vt:lpstr>
      <vt:lpstr>Seeing the pieces come together</vt:lpstr>
      <vt:lpstr>Reflecting on the Algebra Stations activity </vt:lpstr>
      <vt:lpstr>Concluding thoughts, resources for your classroom, Q &amp; A </vt:lpstr>
      <vt:lpstr>Heidi’s Resource Recommendations</vt:lpstr>
      <vt:lpstr>Heidi’s FREE Resource Recommendations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 and Algebra: SVU (Special Visual Unit)</dc:title>
  <dc:creator>Heidi Schuler</dc:creator>
  <cp:lastModifiedBy>Heidi Schuler</cp:lastModifiedBy>
  <cp:revision>88</cp:revision>
  <dcterms:created xsi:type="dcterms:W3CDTF">2015-04-11T22:24:34Z</dcterms:created>
  <dcterms:modified xsi:type="dcterms:W3CDTF">2015-04-24T11:08:18Z</dcterms:modified>
</cp:coreProperties>
</file>