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22"/>
  </p:notesMasterIdLst>
  <p:sldIdLst>
    <p:sldId id="278" r:id="rId4"/>
    <p:sldId id="273" r:id="rId5"/>
    <p:sldId id="258" r:id="rId6"/>
    <p:sldId id="289" r:id="rId7"/>
    <p:sldId id="262" r:id="rId8"/>
    <p:sldId id="290" r:id="rId9"/>
    <p:sldId id="301" r:id="rId10"/>
    <p:sldId id="291" r:id="rId11"/>
    <p:sldId id="295" r:id="rId12"/>
    <p:sldId id="297" r:id="rId13"/>
    <p:sldId id="292" r:id="rId14"/>
    <p:sldId id="296" r:id="rId15"/>
    <p:sldId id="293" r:id="rId16"/>
    <p:sldId id="294" r:id="rId17"/>
    <p:sldId id="299" r:id="rId18"/>
    <p:sldId id="270" r:id="rId19"/>
    <p:sldId id="277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7600"/>
    <a:srgbClr val="FEA500"/>
    <a:srgbClr val="009900"/>
    <a:srgbClr val="616A7E"/>
    <a:srgbClr val="76698B"/>
    <a:srgbClr val="956E48"/>
    <a:srgbClr val="748455"/>
    <a:srgbClr val="A96A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1" autoAdjust="0"/>
    <p:restoredTop sz="95232" autoAdjust="0"/>
  </p:normalViewPr>
  <p:slideViewPr>
    <p:cSldViewPr>
      <p:cViewPr varScale="1">
        <p:scale>
          <a:sx n="69" d="100"/>
          <a:sy n="69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F6778-F678-4482-A3C2-605EDD06B84D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996E8-10DD-4E19-9471-35A46804C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412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96E8-10DD-4E19-9471-35A46804CCF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3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for a show of hands to assess needs based</a:t>
            </a:r>
            <a:r>
              <a:rPr lang="en-US" baseline="0" dirty="0" smtClean="0"/>
              <a:t> on today’s lesson.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96E8-10DD-4E19-9471-35A46804CCF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474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long list,</a:t>
            </a:r>
            <a:r>
              <a:rPr lang="en-US" baseline="0" dirty="0" smtClean="0"/>
              <a:t> but we decided to keep it and address words as they come up in the lesson.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96E8-10DD-4E19-9471-35A46804CCF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268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169092"/>
            <a:ext cx="91447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70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041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08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13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03504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95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053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2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59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034969"/>
            <a:ext cx="82303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12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03504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07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28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138863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666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09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010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87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45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113463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463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892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65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531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775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35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1284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806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92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75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94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194458"/>
            <a:ext cx="91447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69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61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36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17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423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21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056D-EFE5-44BB-A0E4-005D0A6CB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6A40-0135-4AAA-A46E-B1B20A28E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7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3E36-D3C0-4C79-8FAF-3DDA0A00B5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2076-7386-4BAD-9142-96457EB484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BEDC-9B62-4421-91EA-A94EC8D518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07E87-3E12-44AA-8109-16629B57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5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D_4ZgGTJAJ8" TargetMode="External"/><Relationship Id="rId2" Type="http://schemas.openxmlformats.org/officeDocument/2006/relationships/hyperlink" Target="http://youtu.be/ZVlUwwgOfKw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youtu.be/emzaUABF2W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riam-webster.com/dictionary/social%20med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eVeR7regTY" TargetMode="External"/><Relationship Id="rId3" Type="http://schemas.openxmlformats.org/officeDocument/2006/relationships/hyperlink" Target="https://www.youtube.com/watch?v=KR_xVgt9iZk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feature=player_embedded&amp;v=KR_xVgt9iZ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watch?v=HSNVa_hYID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Notes to Teachers: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100" dirty="0" smtClean="0"/>
              <a:t>Ensure that all </a:t>
            </a:r>
            <a:r>
              <a:rPr lang="en-US" sz="2100" u="sng" dirty="0" smtClean="0"/>
              <a:t>students have an </a:t>
            </a:r>
            <a:r>
              <a:rPr lang="en-US" sz="2100" b="1" u="sng" dirty="0" smtClean="0"/>
              <a:t>email account </a:t>
            </a:r>
            <a:r>
              <a:rPr lang="en-US" sz="2100" u="sng" dirty="0" smtClean="0"/>
              <a:t>before class</a:t>
            </a:r>
            <a:r>
              <a:rPr lang="en-US" sz="2100" dirty="0" smtClean="0"/>
              <a:t>. Prior to class make sure that students know and have confirmed their email address and password.  Maybe a class registration requirement should be an email from the student to the teacher.</a:t>
            </a:r>
          </a:p>
          <a:p>
            <a:pPr marL="514350" indent="-514350">
              <a:buFont typeface="+mj-lt"/>
              <a:buAutoNum type="arabicPeriod"/>
            </a:pPr>
            <a:endParaRPr lang="en-US" sz="2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100" dirty="0" smtClean="0"/>
              <a:t>You may want to give the </a:t>
            </a:r>
            <a:r>
              <a:rPr lang="en-US" sz="2100" i="1" dirty="0" smtClean="0"/>
              <a:t>NorthStar </a:t>
            </a:r>
            <a:r>
              <a:rPr lang="en-US" sz="2100" i="1" u="sng" dirty="0" smtClean="0"/>
              <a:t>Social Media</a:t>
            </a:r>
            <a:r>
              <a:rPr lang="en-US" sz="2100" i="1" dirty="0" smtClean="0"/>
              <a:t> assessment</a:t>
            </a:r>
            <a:r>
              <a:rPr lang="en-US" sz="2100" dirty="0" smtClean="0"/>
              <a:t> before doing these lessons. </a:t>
            </a:r>
          </a:p>
          <a:p>
            <a:pPr marL="514350" indent="-514350">
              <a:buFont typeface="+mj-lt"/>
              <a:buAutoNum type="arabicPeriod"/>
            </a:pPr>
            <a:endParaRPr lang="en-US" sz="2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100" dirty="0" smtClean="0"/>
              <a:t>Certificates for assessments must be issued through an approved proctoring site/agency.</a:t>
            </a:r>
          </a:p>
          <a:p>
            <a:pPr marL="514350" indent="-514350">
              <a:buFont typeface="+mj-lt"/>
              <a:buAutoNum type="arabicPeriod"/>
            </a:pPr>
            <a:endParaRPr lang="en-US" sz="2100" dirty="0"/>
          </a:p>
          <a:p>
            <a:pPr marL="514350" indent="-514350">
              <a:buFont typeface="+mj-lt"/>
              <a:buAutoNum type="arabicPeriod"/>
            </a:pPr>
            <a:r>
              <a:rPr lang="en-US" sz="2100" dirty="0" smtClean="0"/>
              <a:t>A vocabulary list is included on last slide. You may want to print this on 8.5 x 11 paper so you and students can refer to it during the lesson.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7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Privacy Settings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882" y="1562100"/>
            <a:ext cx="8246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Facebook, LinkedIn, and Twitter privacy settings can be accessed in the following locations of each website: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600" y="2519551"/>
            <a:ext cx="2837508" cy="3566924"/>
            <a:chOff x="228600" y="2519551"/>
            <a:chExt cx="2837508" cy="35669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581400"/>
              <a:ext cx="2690428" cy="25050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4948" y="3069266"/>
              <a:ext cx="107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Facebook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rot="4388399">
              <a:off x="2417648" y="3398037"/>
              <a:ext cx="308344" cy="1736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rot="4388399">
              <a:off x="880776" y="3989152"/>
              <a:ext cx="308344" cy="1736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2519551"/>
              <a:ext cx="2837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First you click on the padlock icon,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Then  click on the “Privacy Checkup”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4200" y="2514600"/>
            <a:ext cx="3324037" cy="3582508"/>
            <a:chOff x="3124200" y="2514600"/>
            <a:chExt cx="3324037" cy="35825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3592033"/>
              <a:ext cx="3303302" cy="25050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282873" y="3058633"/>
              <a:ext cx="970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LinkedIn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 rot="4388399">
              <a:off x="5966030" y="3398037"/>
              <a:ext cx="308344" cy="1736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 rot="4388399">
              <a:off x="3426454" y="5267497"/>
              <a:ext cx="308344" cy="1736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0" y="2514600"/>
              <a:ext cx="317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First you click on your profile icon/photo,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Then  click on the “Privacy &amp; Settings”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22667" y="2540730"/>
            <a:ext cx="2621333" cy="3860070"/>
            <a:chOff x="6522667" y="2540730"/>
            <a:chExt cx="2621333" cy="38600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3581400"/>
              <a:ext cx="2171700" cy="2819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315200" y="3048000"/>
              <a:ext cx="848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Twitter</a:t>
              </a:r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 rot="4388399">
              <a:off x="7509360" y="3482631"/>
              <a:ext cx="308344" cy="1736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 rot="4388399">
              <a:off x="6729756" y="5612957"/>
              <a:ext cx="308344" cy="1736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22667" y="2540730"/>
              <a:ext cx="26213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First you click on your profile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photo, Then  click on the “Settings”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91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Privacy Settings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882" y="1562100"/>
            <a:ext cx="8246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Facebook, there are four settings that allow others to see or not see your information.  These settings can be different for each item in your personal profile (Current City, Employer, etc.)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926318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Public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… Anyone on Facebook can see your information</a:t>
            </a: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Friends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… Only people you have agreed to be friends with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                   can see your information</a:t>
            </a:r>
            <a:endParaRPr lang="en-US" sz="240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Only </a:t>
            </a:r>
            <a:r>
              <a:rPr lang="en-US" sz="2400" b="1" dirty="0" smtClean="0">
                <a:solidFill>
                  <a:srgbClr val="FF0000"/>
                </a:solidFill>
              </a:rPr>
              <a:t>Me </a:t>
            </a:r>
            <a:r>
              <a:rPr lang="en-US" sz="2400" dirty="0" smtClean="0">
                <a:solidFill>
                  <a:srgbClr val="FF0000"/>
                </a:solidFill>
              </a:rPr>
              <a:t>… Only you can see your information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Custom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… Allows you to customize your privacy settings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841" y="51054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following slide </a:t>
            </a:r>
            <a:r>
              <a:rPr lang="en-US" sz="2400" dirty="0" smtClean="0"/>
              <a:t>will ask </a:t>
            </a:r>
            <a:r>
              <a:rPr lang="en-US" sz="2400" dirty="0"/>
              <a:t>you to set some privacy settings based on who you want </a:t>
            </a:r>
            <a:r>
              <a:rPr lang="en-US" sz="2400" dirty="0" smtClean="0"/>
              <a:t>to give </a:t>
            </a:r>
            <a:r>
              <a:rPr lang="en-US" sz="2400" dirty="0"/>
              <a:t>access to your </a:t>
            </a:r>
            <a:r>
              <a:rPr lang="en-US" sz="2400" dirty="0" smtClean="0"/>
              <a:t>information: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437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8114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Employer: Walmart Inc.</a:t>
            </a:r>
          </a:p>
          <a:p>
            <a:r>
              <a:rPr lang="en-US" sz="2400" dirty="0" smtClean="0"/>
              <a:t>Which setting do you use if you only want yourself to be able to see this information: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677" y="150512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Public 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Friends 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Only Me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Custom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477" y="1316324"/>
            <a:ext cx="590353" cy="5784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691" y="2300406"/>
            <a:ext cx="8114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Current City: Providence, RI</a:t>
            </a:r>
          </a:p>
          <a:p>
            <a:r>
              <a:rPr lang="en-US" sz="2400" dirty="0" smtClean="0"/>
              <a:t>Which setting do you use if you want everyone on Facebook to see this information: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968" y="35007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Public 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Friends 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Only Me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Custom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795" y="3311930"/>
            <a:ext cx="590353" cy="57849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44755" y="2178627"/>
            <a:ext cx="88360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6198" y="4318696"/>
            <a:ext cx="8114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Relationship Status: Single</a:t>
            </a:r>
          </a:p>
          <a:p>
            <a:r>
              <a:rPr lang="en-US" sz="2400" dirty="0" smtClean="0"/>
              <a:t>Which setting do you use if you want only people you have agreed to connect with on Facebook to see this information: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475" y="55190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Public 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Friends 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Only Me       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⃝ </a:t>
            </a:r>
            <a:r>
              <a:rPr lang="en-US" sz="2400" dirty="0" smtClean="0">
                <a:solidFill>
                  <a:srgbClr val="0070C0"/>
                </a:solidFill>
              </a:rPr>
              <a:t>Custom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5351553"/>
            <a:ext cx="590353" cy="57849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25262" y="4196917"/>
            <a:ext cx="88360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06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Uploading a Photo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6250" y="1752600"/>
            <a:ext cx="8210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All Social Media websites encourage you to use a </a:t>
            </a:r>
            <a:r>
              <a:rPr lang="en-US" sz="2400" b="1" i="1" dirty="0" smtClean="0"/>
              <a:t>Profile Picture </a:t>
            </a:r>
            <a:r>
              <a:rPr lang="en-US" sz="2400" dirty="0" smtClean="0"/>
              <a:t>on your page.  Although optional, it is recommended that you do include a respectful and professional looking photo.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47800" y="3166174"/>
            <a:ext cx="5334000" cy="3416718"/>
            <a:chOff x="1447800" y="3166174"/>
            <a:chExt cx="5334000" cy="3416718"/>
          </a:xfrm>
        </p:grpSpPr>
        <p:grpSp>
          <p:nvGrpSpPr>
            <p:cNvPr id="10" name="Group 9"/>
            <p:cNvGrpSpPr/>
            <p:nvPr/>
          </p:nvGrpSpPr>
          <p:grpSpPr>
            <a:xfrm>
              <a:off x="1447800" y="3166174"/>
              <a:ext cx="5334000" cy="3416718"/>
              <a:chOff x="1447800" y="3166174"/>
              <a:chExt cx="5334000" cy="341671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57400" y="3715670"/>
                <a:ext cx="4724400" cy="286722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447800" y="3166174"/>
                <a:ext cx="47255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Where do you click to add a Profile Picture?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0" y="4920681"/>
              <a:ext cx="400805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1600" y="4920681"/>
              <a:ext cx="133602" cy="152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1600" y="5301681"/>
              <a:ext cx="133602" cy="152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1600" y="5485086"/>
              <a:ext cx="133602" cy="152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1600" y="5658777"/>
              <a:ext cx="133602" cy="152400"/>
            </a:xfrm>
            <a:prstGeom prst="rect">
              <a:avLst/>
            </a:prstGeom>
          </p:spPr>
        </p:pic>
      </p:grpSp>
      <p:sp>
        <p:nvSpPr>
          <p:cNvPr id="16" name="Down Arrow 15"/>
          <p:cNvSpPr/>
          <p:nvPr/>
        </p:nvSpPr>
        <p:spPr>
          <a:xfrm>
            <a:off x="4476150" y="4510388"/>
            <a:ext cx="324605" cy="6534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83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Appropriate Photos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6250" y="1676400"/>
            <a:ext cx="82105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Using professional/respectful photos on ALL of your Social Media sites is very important.  If you are looking for a job than your </a:t>
            </a:r>
            <a:r>
              <a:rPr lang="en-US" sz="2400" b="1" i="1" dirty="0" smtClean="0"/>
              <a:t>LinkedIn </a:t>
            </a:r>
            <a:r>
              <a:rPr lang="en-US" sz="2400" b="1" dirty="0" smtClean="0"/>
              <a:t>profile picture </a:t>
            </a:r>
            <a:r>
              <a:rPr lang="en-US" sz="2400" dirty="0" smtClean="0"/>
              <a:t>should show you to be a clean, well groomed, responsible, and professional person.</a:t>
            </a:r>
          </a:p>
          <a:p>
            <a:endParaRPr lang="en-US" sz="2400" dirty="0" smtClean="0"/>
          </a:p>
          <a:p>
            <a:r>
              <a:rPr lang="en-US" sz="2400" dirty="0" smtClean="0"/>
              <a:t>Remember that your employer and other public agencies can view your </a:t>
            </a:r>
            <a:r>
              <a:rPr lang="en-US" sz="2400" b="1" i="1" dirty="0" smtClean="0"/>
              <a:t>Facebook and Twitter </a:t>
            </a:r>
            <a:r>
              <a:rPr lang="en-US" sz="2400" b="1" dirty="0" smtClean="0"/>
              <a:t>profile pictures</a:t>
            </a:r>
            <a:r>
              <a:rPr lang="en-US" sz="2400" dirty="0" smtClean="0"/>
              <a:t>, so don’t use any photo that could jeopardize your job or your personal reputation.</a:t>
            </a:r>
          </a:p>
          <a:p>
            <a:endParaRPr lang="en-US" sz="2400" dirty="0"/>
          </a:p>
          <a:p>
            <a:r>
              <a:rPr lang="en-US" sz="2400" dirty="0" smtClean="0"/>
              <a:t>The following slide will show you several possible profile pictures, you decide which ones you would use on Facebook…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355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602" y="4478991"/>
            <a:ext cx="1623198" cy="2226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Appropriate Photos</a:t>
            </a:r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902" y="1419407"/>
            <a:ext cx="8802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Raise your hand if you would use this style of photo as your Facebook profile picture: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916" y="4708763"/>
            <a:ext cx="2038349" cy="1528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7588" y="2226430"/>
            <a:ext cx="1653610" cy="20907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4217" y="2208571"/>
            <a:ext cx="1665640" cy="2082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6621" y="2270071"/>
            <a:ext cx="1352940" cy="20294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7588" y="4605338"/>
            <a:ext cx="1718396" cy="21002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26430"/>
            <a:ext cx="676385" cy="6763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276" y="2204513"/>
            <a:ext cx="604625" cy="6046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694117"/>
            <a:ext cx="604625" cy="604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175" y="4495800"/>
            <a:ext cx="604625" cy="6046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832" y="2168632"/>
            <a:ext cx="676385" cy="6763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319" y="4605338"/>
            <a:ext cx="676385" cy="6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9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1. Today’s lesson was: </a:t>
            </a:r>
          </a:p>
          <a:p>
            <a:pPr lvl="1"/>
            <a:r>
              <a:rPr lang="en-US" sz="2400" dirty="0" smtClean="0"/>
              <a:t>Too easy</a:t>
            </a:r>
          </a:p>
          <a:p>
            <a:pPr lvl="1"/>
            <a:r>
              <a:rPr lang="en-US" sz="2400" dirty="0" smtClean="0"/>
              <a:t>Too difficult</a:t>
            </a:r>
          </a:p>
          <a:p>
            <a:pPr lvl="1"/>
            <a:r>
              <a:rPr lang="en-US" sz="2400" dirty="0" smtClean="0"/>
              <a:t>Just right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What was the most useful thing you learned today?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Comments, suggestions?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Video Review:</a:t>
            </a:r>
            <a:endParaRPr lang="en-US" sz="2400" dirty="0"/>
          </a:p>
          <a:p>
            <a:pPr marL="914400" lvl="1" indent="-514350"/>
            <a:r>
              <a:rPr lang="en-US" sz="2400" dirty="0" smtClean="0"/>
              <a:t>Watch this short YouTube video about </a:t>
            </a:r>
            <a:r>
              <a:rPr lang="en-US" sz="2400" b="1" i="1" dirty="0" smtClean="0"/>
              <a:t>LinkedIn: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2"/>
              </a:rPr>
              <a:t>http://youtu.be/ZVlUwwgOfKw</a:t>
            </a:r>
            <a:endParaRPr lang="en-US" sz="2400" dirty="0" smtClean="0"/>
          </a:p>
          <a:p>
            <a:pPr marL="914400" lvl="1" indent="-514350"/>
            <a:r>
              <a:rPr lang="en-US" sz="2400" dirty="0" smtClean="0"/>
              <a:t>Watch this short YouTube video about </a:t>
            </a:r>
            <a:r>
              <a:rPr lang="en-US" sz="2400" b="1" i="1" dirty="0" smtClean="0"/>
              <a:t>Twitter:</a:t>
            </a:r>
          </a:p>
          <a:p>
            <a:pPr marL="400050" lvl="1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youtu.be/D_4ZgGTJAJ8</a:t>
            </a:r>
            <a:r>
              <a:rPr lang="en-US" sz="2400" dirty="0" smtClean="0"/>
              <a:t>  </a:t>
            </a:r>
            <a:r>
              <a:rPr lang="en-US" sz="1400" b="1" dirty="0" smtClean="0"/>
              <a:t>(that is not a space, but an underscore “_”)</a:t>
            </a:r>
          </a:p>
          <a:p>
            <a:pPr marL="914400" lvl="1" indent="-514350"/>
            <a:r>
              <a:rPr lang="en-US" sz="2400" dirty="0"/>
              <a:t>Watch this </a:t>
            </a:r>
            <a:r>
              <a:rPr lang="en-US" sz="2400" dirty="0" smtClean="0"/>
              <a:t>short YouTube </a:t>
            </a:r>
            <a:r>
              <a:rPr lang="en-US" sz="2400" dirty="0"/>
              <a:t>video about </a:t>
            </a:r>
            <a:r>
              <a:rPr lang="en-US" sz="2400" b="1" i="1" dirty="0" smtClean="0"/>
              <a:t>Facebook Privacy:</a:t>
            </a:r>
            <a:endParaRPr lang="en-US" sz="2400" b="1" i="1" dirty="0"/>
          </a:p>
          <a:p>
            <a:pPr marL="400050" lvl="1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youtu.be/emzaUABF2WU</a:t>
            </a:r>
            <a:endParaRPr lang="en-US" sz="2400" dirty="0" smtClean="0"/>
          </a:p>
          <a:p>
            <a:pPr marL="400050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  Write down three things (one from each video) that you</a:t>
            </a:r>
            <a:br>
              <a:rPr lang="en-US" sz="2400" dirty="0" smtClean="0"/>
            </a:br>
            <a:r>
              <a:rPr lang="en-US" sz="2400" dirty="0" smtClean="0"/>
              <a:t>   learned from watching the three videos</a:t>
            </a:r>
            <a:endParaRPr lang="en-US" sz="2400" u="sng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5623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43887"/>
            <a:ext cx="88392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Social Media </a:t>
            </a:r>
            <a:r>
              <a:rPr lang="en-US" sz="1600" dirty="0"/>
              <a:t>– Electronic communication (websites for social networking) through which users create online communities to share information, ideas, personal messages, and other </a:t>
            </a:r>
            <a:r>
              <a:rPr lang="en-US" sz="1600" dirty="0" smtClean="0"/>
              <a:t>content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Facebook </a:t>
            </a:r>
            <a:r>
              <a:rPr lang="en-US" sz="1600" dirty="0"/>
              <a:t>– The world’s largest social </a:t>
            </a:r>
            <a:r>
              <a:rPr lang="en-US" sz="1600" dirty="0" smtClean="0"/>
              <a:t>networking site </a:t>
            </a:r>
            <a:r>
              <a:rPr lang="en-US" sz="1600" dirty="0"/>
              <a:t>that connects “Friends”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LinkedIn </a:t>
            </a:r>
            <a:r>
              <a:rPr lang="en-US" sz="1600" dirty="0" smtClean="0"/>
              <a:t>– </a:t>
            </a:r>
            <a:r>
              <a:rPr lang="en-US" sz="1600" dirty="0"/>
              <a:t>A professional networking site used by many people for jobs and </a:t>
            </a:r>
            <a:r>
              <a:rPr lang="en-US" sz="1600" dirty="0" smtClean="0"/>
              <a:t>careers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Twitter </a:t>
            </a:r>
            <a:r>
              <a:rPr lang="en-US" sz="1600" dirty="0" smtClean="0"/>
              <a:t>– A networking site </a:t>
            </a:r>
            <a:r>
              <a:rPr lang="en-US" sz="1600" dirty="0"/>
              <a:t>where people </a:t>
            </a:r>
            <a:r>
              <a:rPr lang="en-US" sz="1600" dirty="0" smtClean="0"/>
              <a:t>communicate through </a:t>
            </a:r>
            <a:r>
              <a:rPr lang="en-US" sz="1600" dirty="0"/>
              <a:t>short updates called “Tweets</a:t>
            </a:r>
            <a:r>
              <a:rPr lang="en-US" sz="1600" dirty="0" smtClean="0"/>
              <a:t>”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Friend </a:t>
            </a:r>
            <a:r>
              <a:rPr lang="en-US" sz="1600" dirty="0" smtClean="0"/>
              <a:t>– A Facebook contact that both you and the other person have agreed to share information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Connection </a:t>
            </a:r>
            <a:r>
              <a:rPr lang="en-US" sz="1600" dirty="0"/>
              <a:t>– A </a:t>
            </a:r>
            <a:r>
              <a:rPr lang="en-US" sz="1600" dirty="0" smtClean="0"/>
              <a:t>contact, that both you and the other person have agreed to connect. </a:t>
            </a:r>
            <a:r>
              <a:rPr lang="en-US" sz="1600" dirty="0"/>
              <a:t>This includes 1st-degree connections on LinkedIn, contacts you've synced from other sources and LinkedIn profiles you've saved. You can contact these people through email or messages on LinkedIn</a:t>
            </a:r>
            <a:r>
              <a:rPr lang="en-US" sz="1600" dirty="0" smtClean="0"/>
              <a:t>. A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-degree connection is a contact of one of your contacts</a:t>
            </a:r>
            <a:endParaRPr lang="en-US" sz="1600" b="1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Following </a:t>
            </a:r>
            <a:r>
              <a:rPr lang="en-US" sz="1600" dirty="0" smtClean="0"/>
              <a:t>– A Twitter term to identify someone that you choose to follow their Tweets</a:t>
            </a:r>
            <a:endParaRPr lang="en-US" sz="1600" b="1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Follower </a:t>
            </a:r>
            <a:r>
              <a:rPr lang="en-US" sz="1600" dirty="0" smtClean="0"/>
              <a:t>– A Twitter term to identify someone that has chosen to follow your Tweets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Hashtag </a:t>
            </a:r>
            <a:r>
              <a:rPr lang="en-US" sz="1600" dirty="0"/>
              <a:t>– a word or phrase preceded by a hash or pound sign (#) and used to identify messages on a specific </a:t>
            </a:r>
            <a:r>
              <a:rPr lang="en-US" sz="1600" dirty="0" smtClean="0"/>
              <a:t>topic (mostly used on Twitter)</a:t>
            </a:r>
            <a:endParaRPr lang="en-US" sz="1600" b="1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Trust </a:t>
            </a:r>
            <a:r>
              <a:rPr lang="en-US" sz="1600" dirty="0"/>
              <a:t>– a measure of confidence that </a:t>
            </a:r>
            <a:r>
              <a:rPr lang="en-US" sz="1600" dirty="0" smtClean="0"/>
              <a:t>a person will </a:t>
            </a:r>
            <a:r>
              <a:rPr lang="en-US" sz="1600" dirty="0"/>
              <a:t>behave in an expected </a:t>
            </a:r>
            <a:r>
              <a:rPr lang="en-US" sz="1600" dirty="0" smtClean="0"/>
              <a:t>manner, despite </a:t>
            </a:r>
            <a:r>
              <a:rPr lang="en-US" sz="1600" dirty="0"/>
              <a:t>the lack of ability to monitor or control the environment in which </a:t>
            </a:r>
            <a:r>
              <a:rPr lang="en-US" sz="1600" dirty="0" smtClean="0"/>
              <a:t>he/she operates.</a:t>
            </a:r>
            <a:endParaRPr lang="en-US" sz="1600" b="1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Privacy Settings </a:t>
            </a:r>
            <a:r>
              <a:rPr lang="en-US" sz="1600" dirty="0"/>
              <a:t>–  the part of a social networking website, internet browser, piece of software, etc. that allows you to control who sees information about </a:t>
            </a:r>
            <a:r>
              <a:rPr lang="en-US" sz="1600" dirty="0" smtClean="0"/>
              <a:t>you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Account Profile </a:t>
            </a:r>
            <a:r>
              <a:rPr lang="en-US" sz="1600" dirty="0" smtClean="0"/>
              <a:t>– Basic information about you on a social networking site</a:t>
            </a:r>
            <a:endParaRPr lang="en-US" sz="1600" b="1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Profile Picture </a:t>
            </a:r>
            <a:r>
              <a:rPr lang="en-US" sz="1600" dirty="0" smtClean="0"/>
              <a:t>– A photo that is included in your social media profile that is visible to the public</a:t>
            </a:r>
            <a:endParaRPr lang="en-US" sz="1600" b="1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Appropriate Photos </a:t>
            </a:r>
            <a:r>
              <a:rPr lang="en-US" sz="1600" dirty="0" smtClean="0"/>
              <a:t>– A photo posted on social media that reflects positively on you and would not jeopardize your employment or personal reputation</a:t>
            </a:r>
            <a:endParaRPr lang="en-US" sz="1600" b="1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114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Social Media – Part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               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43400" y="2667000"/>
            <a:ext cx="36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Your teachers are: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48171">
            <a:off x="897272" y="2726072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2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Assess your knowledge of social </a:t>
            </a:r>
            <a:r>
              <a:rPr lang="en-US" sz="2000" dirty="0"/>
              <a:t>m</a:t>
            </a:r>
            <a:r>
              <a:rPr lang="en-US" sz="2000" dirty="0" smtClean="0"/>
              <a:t>edia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Understand differences between Facebook, Twitter, &amp; LinkedIn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Creating an account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Importance of trust on social media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Privacy settings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Uploading photos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Appropriate photos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52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6396335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Definition </a:t>
            </a:r>
            <a:r>
              <a:rPr lang="en-US" sz="1200" b="1" dirty="0"/>
              <a:t>adapted from </a:t>
            </a:r>
            <a:r>
              <a:rPr lang="en-US" sz="1200" b="1" dirty="0">
                <a:hlinkClick r:id="rId2"/>
              </a:rPr>
              <a:t>http://</a:t>
            </a:r>
            <a:r>
              <a:rPr lang="en-US" sz="1200" b="1" dirty="0" smtClean="0">
                <a:hlinkClick r:id="rId2"/>
              </a:rPr>
              <a:t>www.merriam-webster.com/dictionary/social%20media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775291" y="1981200"/>
            <a:ext cx="7886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Definition: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Electronic </a:t>
            </a:r>
            <a:r>
              <a:rPr lang="en-US" sz="2400" dirty="0"/>
              <a:t>communication </a:t>
            </a:r>
            <a:r>
              <a:rPr lang="en-US" sz="2400" dirty="0" smtClean="0"/>
              <a:t>(websites </a:t>
            </a:r>
            <a:r>
              <a:rPr lang="en-US" sz="2400" dirty="0"/>
              <a:t>for social </a:t>
            </a:r>
            <a:r>
              <a:rPr lang="en-US" sz="2400" dirty="0" smtClean="0"/>
              <a:t>networking) where users </a:t>
            </a:r>
            <a:r>
              <a:rPr lang="en-US" sz="2400" dirty="0"/>
              <a:t>create online communities to share information, ideas, personal messages, and other </a:t>
            </a:r>
            <a:r>
              <a:rPr lang="en-US" sz="2400" dirty="0" smtClean="0"/>
              <a:t>content.</a:t>
            </a:r>
          </a:p>
          <a:p>
            <a:r>
              <a:rPr lang="en-US" sz="2000" i="1" dirty="0" smtClean="0"/>
              <a:t>Examples: photos, videos, etc.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5463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72683" y="4470860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2100" y="3298917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4466" y="2420247"/>
            <a:ext cx="612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Different Social Media Sites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506" y="2595718"/>
            <a:ext cx="2408331" cy="9014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29944" y="4685669"/>
            <a:ext cx="3218255" cy="714578"/>
            <a:chOff x="685800" y="4865245"/>
            <a:chExt cx="3037635" cy="4861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876800"/>
              <a:ext cx="2319338" cy="4611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8585" y="4865245"/>
              <a:ext cx="704850" cy="48610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497197"/>
            <a:ext cx="2819589" cy="765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8650" y="1883277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Three of the most popular social media websites in the world: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533950"/>
            <a:ext cx="3637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world’s largest social networking</a:t>
            </a:r>
          </a:p>
          <a:p>
            <a:r>
              <a:rPr lang="en-US" dirty="0"/>
              <a:t>s</a:t>
            </a:r>
            <a:r>
              <a:rPr lang="en-US" dirty="0" smtClean="0"/>
              <a:t>ite that connects “Friends”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4262861"/>
            <a:ext cx="356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professional networking site used by many people for jobs and careers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425680"/>
            <a:ext cx="479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social network site where people communicate</a:t>
            </a:r>
          </a:p>
          <a:p>
            <a:r>
              <a:rPr lang="en-US" dirty="0" smtClean="0"/>
              <a:t>through short updates called “Tweets”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8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Creating an Account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6250" y="1679789"/>
            <a:ext cx="821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Setting up a social media account is free and requires you to enter some basic information like:  email, password, and name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6250" y="2772937"/>
            <a:ext cx="821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you don’t have any social media accounts, please go to the</a:t>
            </a:r>
          </a:p>
          <a:p>
            <a:r>
              <a:rPr lang="en-US" sz="2400" dirty="0" smtClean="0"/>
              <a:t>area of the classroom for the site you would like to join: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71" y="5230863"/>
            <a:ext cx="2408331" cy="90147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8499" y="5417568"/>
            <a:ext cx="2742603" cy="526019"/>
            <a:chOff x="685800" y="4865245"/>
            <a:chExt cx="3037635" cy="4861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876800"/>
              <a:ext cx="2319338" cy="4611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8585" y="4865245"/>
              <a:ext cx="704850" cy="48610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5297746"/>
            <a:ext cx="2819589" cy="765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4191000"/>
            <a:ext cx="2174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 to the </a:t>
            </a:r>
            <a:r>
              <a:rPr lang="en-US" sz="2000" b="1" dirty="0" smtClean="0">
                <a:solidFill>
                  <a:srgbClr val="FF0000"/>
                </a:solidFill>
              </a:rPr>
              <a:t>back of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room</a:t>
            </a:r>
            <a:r>
              <a:rPr lang="en-US" sz="2000" b="1" dirty="0" smtClean="0"/>
              <a:t> to create</a:t>
            </a:r>
            <a:br>
              <a:rPr lang="en-US" sz="2000" b="1" dirty="0" smtClean="0"/>
            </a:br>
            <a:r>
              <a:rPr lang="en-US" sz="2000" b="1" dirty="0" smtClean="0"/>
              <a:t>an account on: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17418" y="4165937"/>
            <a:ext cx="2254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 to the </a:t>
            </a:r>
            <a:r>
              <a:rPr lang="en-US" sz="2000" b="1" dirty="0" smtClean="0">
                <a:solidFill>
                  <a:srgbClr val="FF0000"/>
                </a:solidFill>
              </a:rPr>
              <a:t>middle of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room</a:t>
            </a:r>
            <a:r>
              <a:rPr lang="en-US" sz="2000" b="1" dirty="0" smtClean="0"/>
              <a:t> to create</a:t>
            </a:r>
            <a:br>
              <a:rPr lang="en-US" sz="2000" b="1" dirty="0" smtClean="0"/>
            </a:br>
            <a:r>
              <a:rPr lang="en-US" sz="2000" b="1" dirty="0" smtClean="0"/>
              <a:t>an account on: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34307" y="4161784"/>
            <a:ext cx="2254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 to the </a:t>
            </a:r>
            <a:r>
              <a:rPr lang="en-US" sz="2000" b="1" dirty="0" smtClean="0">
                <a:solidFill>
                  <a:srgbClr val="FF0000"/>
                </a:solidFill>
              </a:rPr>
              <a:t>front of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room</a:t>
            </a:r>
            <a:r>
              <a:rPr lang="en-US" sz="2000" b="1" dirty="0" smtClean="0"/>
              <a:t> to create</a:t>
            </a:r>
            <a:br>
              <a:rPr lang="en-US" sz="2000" b="1" dirty="0" smtClean="0"/>
            </a:br>
            <a:r>
              <a:rPr lang="en-US" sz="2000" b="1" dirty="0" smtClean="0"/>
              <a:t>an account on: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5460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Creating an Account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1115" y="2254554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www.youtube.com/watch?v=KR_xVgt9iZk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940099"/>
            <a:ext cx="1566791" cy="586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175" y="2062685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                           Video link for </a:t>
            </a:r>
            <a:r>
              <a:rPr lang="en-US" sz="2000" b="1" dirty="0" smtClean="0"/>
              <a:t>setting up a </a:t>
            </a:r>
            <a:r>
              <a:rPr lang="en-US" sz="2000" b="1" i="1" dirty="0" smtClean="0"/>
              <a:t>Facebook</a:t>
            </a:r>
            <a:r>
              <a:rPr lang="en-US" sz="2000" b="1" dirty="0" smtClean="0"/>
              <a:t> account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77555" y="3510485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                           Video link for </a:t>
            </a:r>
            <a:r>
              <a:rPr lang="en-US" sz="2000" b="1" dirty="0" smtClean="0"/>
              <a:t>setting up a </a:t>
            </a:r>
            <a:r>
              <a:rPr lang="en-US" sz="2000" b="1" i="1" dirty="0" smtClean="0"/>
              <a:t>Twitter</a:t>
            </a:r>
            <a:r>
              <a:rPr lang="en-US" sz="2000" b="1" dirty="0" smtClean="0"/>
              <a:t> account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9777" y="3531315"/>
            <a:ext cx="1651236" cy="341710"/>
            <a:chOff x="685800" y="4865245"/>
            <a:chExt cx="3037635" cy="4861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4876800"/>
              <a:ext cx="2319338" cy="4611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8585" y="4865245"/>
              <a:ext cx="704850" cy="48610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865" y="5003684"/>
            <a:ext cx="1496926" cy="4064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2534" y="5015375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                           Video link for </a:t>
            </a:r>
            <a:r>
              <a:rPr lang="en-US" sz="2000" b="1" dirty="0" smtClean="0"/>
              <a:t>setting up a </a:t>
            </a:r>
            <a:r>
              <a:rPr lang="en-US" sz="2000" b="1" i="1" dirty="0" smtClean="0"/>
              <a:t>LinkedIn </a:t>
            </a:r>
            <a:r>
              <a:rPr lang="en-US" sz="2000" b="1" dirty="0" smtClean="0"/>
              <a:t>account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31351" y="3908987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https://www.youtube.com/watch?v=LeVeR7regTY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2812" y="5421868"/>
            <a:ext cx="5611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https://www.youtube.com/watch?v=HSNVa_hYID0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0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6250" y="1785681"/>
            <a:ext cx="8210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Social Media websites are designed to try and help you connect</a:t>
            </a:r>
            <a:r>
              <a:rPr lang="en-US" sz="2400" dirty="0"/>
              <a:t> </a:t>
            </a:r>
            <a:r>
              <a:rPr lang="en-US" sz="2400" dirty="0" smtClean="0"/>
              <a:t>with many people.  Knowing which people to trust is probably</a:t>
            </a:r>
          </a:p>
          <a:p>
            <a:r>
              <a:rPr lang="en-US" sz="2400" dirty="0" smtClean="0"/>
              <a:t>the most important part of using social media.</a:t>
            </a:r>
          </a:p>
          <a:p>
            <a:endParaRPr lang="en-US" sz="2400" dirty="0"/>
          </a:p>
          <a:p>
            <a:r>
              <a:rPr lang="en-US" sz="2400" dirty="0" smtClean="0"/>
              <a:t>The following slide will list some people that have asked you to be their </a:t>
            </a:r>
            <a:r>
              <a:rPr lang="en-US" sz="2400" b="1" dirty="0" smtClean="0"/>
              <a:t>“Friend” on </a:t>
            </a:r>
            <a:r>
              <a:rPr lang="en-US" sz="2400" b="1" i="1" dirty="0" smtClean="0"/>
              <a:t>Facebook</a:t>
            </a:r>
            <a:r>
              <a:rPr lang="en-US" sz="2400" b="1" dirty="0" smtClean="0"/>
              <a:t> </a:t>
            </a:r>
            <a:r>
              <a:rPr lang="en-US" sz="2400" dirty="0" smtClean="0"/>
              <a:t>or to </a:t>
            </a:r>
            <a:r>
              <a:rPr lang="en-US" sz="2400" b="1" dirty="0" smtClean="0"/>
              <a:t>“Connect” on </a:t>
            </a:r>
            <a:r>
              <a:rPr lang="en-US" sz="2400" b="1" i="1" dirty="0" smtClean="0"/>
              <a:t>LinkedIn.</a:t>
            </a:r>
          </a:p>
          <a:p>
            <a:endParaRPr lang="en-US" sz="2400" dirty="0"/>
          </a:p>
          <a:p>
            <a:r>
              <a:rPr lang="en-US" sz="2400" dirty="0" smtClean="0"/>
              <a:t>Let’s look at some examples and you decide if you should accept their request…</a:t>
            </a:r>
          </a:p>
        </p:txBody>
      </p:sp>
    </p:spTree>
    <p:extLst>
      <p:ext uri="{BB962C8B-B14F-4D97-AF65-F5344CB8AC3E}">
        <p14:creationId xmlns:p14="http://schemas.microsoft.com/office/powerpoint/2010/main" xmlns="" val="26584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4" name="AutoShape 2" descr="Image result for excel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2646" y="1463105"/>
            <a:ext cx="8210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Raise your hand if you would accept a request from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069656"/>
            <a:ext cx="559174" cy="559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052935"/>
            <a:ext cx="169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Your spouse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736260"/>
            <a:ext cx="559174" cy="559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736260"/>
            <a:ext cx="709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A96A68"/>
                </a:solidFill>
              </a:rPr>
              <a:t>A person with the same last name, that you don’t know</a:t>
            </a:r>
            <a:endParaRPr lang="en-US" sz="2400" dirty="0">
              <a:solidFill>
                <a:srgbClr val="A96A6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82" y="3429000"/>
            <a:ext cx="559174" cy="559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3429000"/>
            <a:ext cx="619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48455"/>
                </a:solidFill>
              </a:rPr>
              <a:t>Someone you don’t know, but is friendly looking</a:t>
            </a:r>
            <a:endParaRPr lang="en-US" sz="2400" dirty="0">
              <a:solidFill>
                <a:srgbClr val="74845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121740"/>
            <a:ext cx="559174" cy="5591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2635" y="4093482"/>
            <a:ext cx="216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56E48"/>
                </a:solidFill>
              </a:rPr>
              <a:t>Your best friend</a:t>
            </a:r>
            <a:endParaRPr lang="en-US" sz="2400" dirty="0">
              <a:solidFill>
                <a:srgbClr val="956E4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10" y="4814480"/>
            <a:ext cx="559174" cy="55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7245" y="4786222"/>
            <a:ext cx="760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6698B"/>
                </a:solidFill>
              </a:rPr>
              <a:t>A very attractive person, in a swimsuit, that you don’t know</a:t>
            </a:r>
            <a:endParaRPr lang="en-US" sz="2400" dirty="0">
              <a:solidFill>
                <a:srgbClr val="76698B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536826"/>
            <a:ext cx="559174" cy="5591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245" y="5550533"/>
            <a:ext cx="7405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16A7E"/>
                </a:solidFill>
              </a:rPr>
              <a:t>Someone you used to work with, but haven’t seen in years</a:t>
            </a:r>
            <a:endParaRPr lang="en-US" sz="2400" dirty="0">
              <a:solidFill>
                <a:srgbClr val="616A7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44" y="2713534"/>
            <a:ext cx="604625" cy="604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65" y="1945574"/>
            <a:ext cx="676385" cy="6763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433975"/>
            <a:ext cx="604625" cy="604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24" y="4048015"/>
            <a:ext cx="676385" cy="6763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814480"/>
            <a:ext cx="604625" cy="604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64" y="5536826"/>
            <a:ext cx="567774" cy="6149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53388" y="5920910"/>
            <a:ext cx="618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87600"/>
                </a:solidFill>
              </a:rPr>
              <a:t>What are some examples of why you would or wouldn’t want to</a:t>
            </a:r>
          </a:p>
          <a:p>
            <a:r>
              <a:rPr lang="en-US" dirty="0" smtClean="0">
                <a:solidFill>
                  <a:srgbClr val="B87600"/>
                </a:solidFill>
              </a:rPr>
              <a:t>connect/friend this person?</a:t>
            </a:r>
          </a:p>
        </p:txBody>
      </p:sp>
    </p:spTree>
    <p:extLst>
      <p:ext uri="{BB962C8B-B14F-4D97-AF65-F5344CB8AC3E}">
        <p14:creationId xmlns:p14="http://schemas.microsoft.com/office/powerpoint/2010/main" xmlns="" val="51720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1309</Words>
  <Application>Microsoft Office PowerPoint</Application>
  <PresentationFormat>On-screen Show (4:3)</PresentationFormat>
  <Paragraphs>156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2_Office Theme</vt:lpstr>
      <vt:lpstr>4_Office Theme</vt:lpstr>
      <vt:lpstr>Notes to Teachers:</vt:lpstr>
      <vt:lpstr>Social Media – Part 1</vt:lpstr>
      <vt:lpstr>Today’s Goals</vt:lpstr>
      <vt:lpstr>Social Media</vt:lpstr>
      <vt:lpstr>Different Social Media Sites</vt:lpstr>
      <vt:lpstr>Creating an Account</vt:lpstr>
      <vt:lpstr>Creating an Account</vt:lpstr>
      <vt:lpstr>Trust</vt:lpstr>
      <vt:lpstr>Trust</vt:lpstr>
      <vt:lpstr>Privacy Settings</vt:lpstr>
      <vt:lpstr>Privacy Settings</vt:lpstr>
      <vt:lpstr>Slide 12</vt:lpstr>
      <vt:lpstr>Uploading a Photo</vt:lpstr>
      <vt:lpstr>Appropriate Photos</vt:lpstr>
      <vt:lpstr>Appropriate Photos</vt:lpstr>
      <vt:lpstr>Questions?</vt:lpstr>
      <vt:lpstr>Homework</vt:lpstr>
      <vt:lpstr>Vocabulary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Tasks</dc:title>
  <dc:creator>Sherryfl</dc:creator>
  <cp:lastModifiedBy>staff</cp:lastModifiedBy>
  <cp:revision>117</cp:revision>
  <dcterms:created xsi:type="dcterms:W3CDTF">2014-03-14T02:29:38Z</dcterms:created>
  <dcterms:modified xsi:type="dcterms:W3CDTF">2016-01-19T16:56:30Z</dcterms:modified>
</cp:coreProperties>
</file>