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Default Extension="gif" ContentType="image/gif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96" r:id="rId3"/>
  </p:sldMasterIdLst>
  <p:notesMasterIdLst>
    <p:notesMasterId r:id="rId19"/>
  </p:notesMasterIdLst>
  <p:sldIdLst>
    <p:sldId id="278" r:id="rId4"/>
    <p:sldId id="273" r:id="rId5"/>
    <p:sldId id="274" r:id="rId6"/>
    <p:sldId id="291" r:id="rId7"/>
    <p:sldId id="258" r:id="rId8"/>
    <p:sldId id="286" r:id="rId9"/>
    <p:sldId id="284" r:id="rId10"/>
    <p:sldId id="285" r:id="rId11"/>
    <p:sldId id="287" r:id="rId12"/>
    <p:sldId id="288" r:id="rId13"/>
    <p:sldId id="289" r:id="rId14"/>
    <p:sldId id="270" r:id="rId15"/>
    <p:sldId id="272" r:id="rId16"/>
    <p:sldId id="277" r:id="rId17"/>
    <p:sldId id="290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232" autoAdjust="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5F6778-F678-4482-A3C2-605EDD06B84D}" type="datetimeFigureOut">
              <a:rPr lang="en-US" smtClean="0"/>
              <a:pPr/>
              <a:t>1/19/2016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3996E8-10DD-4E19-9471-35A46804CCF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041250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 review is redundant,</a:t>
            </a:r>
            <a:r>
              <a:rPr lang="en-US" baseline="0" dirty="0" smtClean="0"/>
              <a:t> but we learned that students needed the reminders. You may want to change the questions.  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B16ADB-4DB7-4540-8DF2-5774E51A718F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4769026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solidFill>
                  <a:srgbClr val="FF0000"/>
                </a:solidFill>
              </a:rPr>
              <a:t>Each action should be demonstrated by the instructor and then the class should demonstrate the actions being shown.</a:t>
            </a:r>
            <a:r>
              <a:rPr lang="en-US" baseline="0" dirty="0" smtClean="0">
                <a:solidFill>
                  <a:srgbClr val="FF0000"/>
                </a:solidFill>
              </a:rPr>
              <a:t> 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3996E8-10DD-4E19-9471-35A46804CCF2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226916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Bold words indicate the</a:t>
            </a:r>
            <a:r>
              <a:rPr lang="en-US" baseline="0" dirty="0" smtClean="0"/>
              <a:t> same words are found on their computer screen.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3996E8-10DD-4E19-9471-35A46804CCF2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00363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solidFill>
                  <a:srgbClr val="FF0000"/>
                </a:solidFill>
              </a:rPr>
              <a:t>Each action should be demonstrated by the instructor and then the class should demonstrate the actions being shown.</a:t>
            </a:r>
            <a:r>
              <a:rPr lang="en-US" baseline="0" dirty="0" smtClean="0">
                <a:solidFill>
                  <a:srgbClr val="FF0000"/>
                </a:solidFill>
              </a:rPr>
              <a:t> 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3996E8-10DD-4E19-9471-35A46804CCF2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121144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solidFill>
                  <a:srgbClr val="FF0000"/>
                </a:solidFill>
              </a:rPr>
              <a:t>Each action should be demonstrated by the instructor and then the class should demonstrate the actions being shown.</a:t>
            </a:r>
            <a:r>
              <a:rPr lang="en-US" baseline="0" dirty="0" smtClean="0">
                <a:solidFill>
                  <a:srgbClr val="FF0000"/>
                </a:solidFill>
              </a:rPr>
              <a:t> 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3996E8-10DD-4E19-9471-35A46804CCF2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199574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solidFill>
                  <a:srgbClr val="FF0000"/>
                </a:solidFill>
              </a:rPr>
              <a:t>Each action should be demonstrated by the instructor and then the class should demonstrate the actions being shown.</a:t>
            </a:r>
            <a:r>
              <a:rPr lang="en-US" baseline="0" dirty="0" smtClean="0">
                <a:solidFill>
                  <a:srgbClr val="FF0000"/>
                </a:solidFill>
              </a:rPr>
              <a:t> 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3996E8-10DD-4E19-9471-35A46804CCF2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610456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solidFill>
                  <a:srgbClr val="FF0000"/>
                </a:solidFill>
              </a:rPr>
              <a:t>Each action should be demonstrated by the instructor and then the class should demonstrate the actions being shown.</a:t>
            </a:r>
            <a:r>
              <a:rPr lang="en-US" baseline="0" dirty="0" smtClean="0">
                <a:solidFill>
                  <a:srgbClr val="FF0000"/>
                </a:solidFill>
              </a:rPr>
              <a:t> 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3996E8-10DD-4E19-9471-35A46804CCF2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974539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solidFill>
                  <a:srgbClr val="FF0000"/>
                </a:solidFill>
              </a:rPr>
              <a:t>Each action should be demonstrated by the instructor and then the class should demonstrate the actions being shown.</a:t>
            </a:r>
            <a:r>
              <a:rPr lang="en-US" baseline="0" dirty="0" smtClean="0">
                <a:solidFill>
                  <a:srgbClr val="FF0000"/>
                </a:solidFill>
              </a:rPr>
              <a:t> 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3996E8-10DD-4E19-9471-35A46804CCF2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4032897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Ask for a show of hands to assess needs based</a:t>
            </a:r>
            <a:r>
              <a:rPr lang="en-US" baseline="0" dirty="0" smtClean="0"/>
              <a:t> on today’s lesson.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3996E8-10DD-4E19-9471-35A46804CCF2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7474188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aseline="0" dirty="0" smtClean="0"/>
              <a:t>Address words as they come up in the lesson.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3996E8-10DD-4E19-9471-35A46804CCF2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336295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63E36-D3C0-4C79-8FAF-3DDA0A00B59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1/19/2016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62076-7386-4BAD-9142-96457EB484E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311352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63E36-D3C0-4C79-8FAF-3DDA0A00B59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1/19/2016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62076-7386-4BAD-9142-96457EB484E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690101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63E36-D3C0-4C79-8FAF-3DDA0A00B59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1/19/2016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62076-7386-4BAD-9142-96457EB484E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268715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9056D-EFE5-44BB-A0E4-005D0A6CBB9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1/19/2016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26A40-0135-4AAA-A46E-B1B20A28ECE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31483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9056D-EFE5-44BB-A0E4-005D0A6CBB9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1/19/2016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26A40-0135-4AAA-A46E-B1B20A28ECE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7200" y="6035040"/>
            <a:ext cx="822960" cy="822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289006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9056D-EFE5-44BB-A0E4-005D0A6CBB9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1/19/2016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26A40-0135-4AAA-A46E-B1B20A28ECE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4995823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9056D-EFE5-44BB-A0E4-005D0A6CBB9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1/19/2016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26A40-0135-4AAA-A46E-B1B20A28ECE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7200" y="6035040"/>
            <a:ext cx="822960" cy="822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9959171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9056D-EFE5-44BB-A0E4-005D0A6CBB9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1/19/2016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26A40-0135-4AAA-A46E-B1B20A28ECE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6360133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9056D-EFE5-44BB-A0E4-005D0A6CBB9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1/19/2016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26A40-0135-4AAA-A46E-B1B20A28ECE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4865172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9056D-EFE5-44BB-A0E4-005D0A6CBB9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1/19/2016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26A40-0135-4AAA-A46E-B1B20A28ECE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9517829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9056D-EFE5-44BB-A0E4-005D0A6CBB9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1/19/2016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26A40-0135-4AAA-A46E-B1B20A28ECE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565796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63E36-D3C0-4C79-8FAF-3DDA0A00B59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1/19/2016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62076-7386-4BAD-9142-96457EB484E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7200" y="6035040"/>
            <a:ext cx="822960" cy="822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7289579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9056D-EFE5-44BB-A0E4-005D0A6CBB9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1/19/2016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26A40-0135-4AAA-A46E-B1B20A28ECE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9247657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9056D-EFE5-44BB-A0E4-005D0A6CBB9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1/19/2016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26A40-0135-4AAA-A46E-B1B20A28ECE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8534970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9056D-EFE5-44BB-A0E4-005D0A6CBB9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1/19/2016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26A40-0135-4AAA-A46E-B1B20A28ECE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6214471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4BEDC-9B62-4421-91EA-A94EC8D5182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1/19/2016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07E87-3E12-44AA-8109-16629B5728E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4545765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4BEDC-9B62-4421-91EA-A94EC8D5182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1/19/2016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07E87-3E12-44AA-8109-16629B5728E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57200" y="6113463"/>
            <a:ext cx="731583" cy="7315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47246365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4BEDC-9B62-4421-91EA-A94EC8D5182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1/19/2016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07E87-3E12-44AA-8109-16629B5728E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8189238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4BEDC-9B62-4421-91EA-A94EC8D5182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1/19/2016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07E87-3E12-44AA-8109-16629B5728E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9886506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4BEDC-9B62-4421-91EA-A94EC8D5182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1/19/2016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07E87-3E12-44AA-8109-16629B5728E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0453190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4BEDC-9B62-4421-91EA-A94EC8D5182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1/19/2016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07E87-3E12-44AA-8109-16629B5728E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8077544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4BEDC-9B62-4421-91EA-A94EC8D5182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1/19/2016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07E87-3E12-44AA-8109-16629B5728E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183566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63E36-D3C0-4C79-8FAF-3DDA0A00B59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1/19/2016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62076-7386-4BAD-9142-96457EB484E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5205351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4BEDC-9B62-4421-91EA-A94EC8D5182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1/19/2016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07E87-3E12-44AA-8109-16629B5728E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8780683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4BEDC-9B62-4421-91EA-A94EC8D5182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1/19/2016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07E87-3E12-44AA-8109-16629B5728E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479223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4BEDC-9B62-4421-91EA-A94EC8D5182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1/19/2016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07E87-3E12-44AA-8109-16629B5728E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4707517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4BEDC-9B62-4421-91EA-A94EC8D5182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1/19/2016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07E87-3E12-44AA-8109-16629B5728E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279441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63E36-D3C0-4C79-8FAF-3DDA0A00B59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1/19/2016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62076-7386-4BAD-9142-96457EB484E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110228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63E36-D3C0-4C79-8FAF-3DDA0A00B59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1/19/2016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62076-7386-4BAD-9142-96457EB484E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664593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63E36-D3C0-4C79-8FAF-3DDA0A00B59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1/19/2016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62076-7386-4BAD-9142-96457EB484E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57200" y="6034969"/>
            <a:ext cx="823031" cy="823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2131200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63E36-D3C0-4C79-8FAF-3DDA0A00B59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1/19/2016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62076-7386-4BAD-9142-96457EB484E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7200" y="6035040"/>
            <a:ext cx="822960" cy="822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8740700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63E36-D3C0-4C79-8FAF-3DDA0A00B59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1/19/2016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62076-7386-4BAD-9142-96457EB484E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302899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63E36-D3C0-4C79-8FAF-3DDA0A00B59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1/19/2016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62076-7386-4BAD-9142-96457EB484E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29094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B63E36-D3C0-4C79-8FAF-3DDA0A00B59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1/19/2016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C62076-7386-4BAD-9142-96457EB484E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28222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B9056D-EFE5-44BB-A0E4-005D0A6CBB9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1/19/2016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126A40-0135-4AAA-A46E-B1B20A28ECE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002950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34BEDC-9B62-4421-91EA-A94EC8D5182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1/19/2016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307E87-3E12-44AA-8109-16629B5728E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055419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9.xml"/><Relationship Id="rId5" Type="http://schemas.openxmlformats.org/officeDocument/2006/relationships/image" Target="../media/image10.gif"/><Relationship Id="rId4" Type="http://schemas.openxmlformats.org/officeDocument/2006/relationships/image" Target="../media/image9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FF0000"/>
            </a:solidFill>
          </a:ln>
        </p:spPr>
        <p:txBody>
          <a:bodyPr/>
          <a:lstStyle/>
          <a:p>
            <a:r>
              <a:rPr lang="en-US" dirty="0" smtClean="0"/>
              <a:t>Notes to Teachers: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100" dirty="0" smtClean="0"/>
              <a:t>Make sure each student has his/her file open from the previous class “</a:t>
            </a:r>
            <a:r>
              <a:rPr lang="en-US" sz="2100" dirty="0" smtClean="0">
                <a:solidFill>
                  <a:srgbClr val="FF0000"/>
                </a:solidFill>
              </a:rPr>
              <a:t>(student name).xlsx</a:t>
            </a:r>
            <a:r>
              <a:rPr lang="en-US" sz="2100" dirty="0" smtClean="0"/>
              <a:t>”.</a:t>
            </a:r>
          </a:p>
          <a:p>
            <a:pPr marL="514350" indent="-514350">
              <a:buFont typeface="+mj-lt"/>
              <a:buAutoNum type="arabicPeriod"/>
            </a:pPr>
            <a:endParaRPr lang="en-US" sz="21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100" dirty="0" smtClean="0"/>
              <a:t>A vocabulary list is included on last slide. You may want to print this on 8.5 x 11 paper so you and students can refer to it during the lesson. </a:t>
            </a:r>
          </a:p>
          <a:p>
            <a:pPr marL="514350" indent="-514350">
              <a:buFont typeface="+mj-lt"/>
              <a:buAutoNum type="arabicPeriod"/>
            </a:pPr>
            <a:endParaRPr lang="en-US" sz="2100" dirty="0"/>
          </a:p>
          <a:p>
            <a:pPr marL="514350" indent="-514350">
              <a:buFont typeface="+mj-lt"/>
              <a:buAutoNum type="arabicPeriod"/>
            </a:pPr>
            <a:r>
              <a:rPr lang="en-US" sz="2100" dirty="0" smtClean="0"/>
              <a:t>The final homework project is optional, and should be assigned based on the teacher(s) feel for the demonstrated ability of the class throughout the 4 modules.  If you decide not to assign the project, remove slide #14 from this presentation.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30791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1447800"/>
            <a:ext cx="7772400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AutoNum type="arabicPeriod"/>
            </a:pPr>
            <a:r>
              <a:rPr lang="en-US" sz="2200" dirty="0"/>
              <a:t>S</a:t>
            </a:r>
            <a:r>
              <a:rPr lang="en-US" sz="2200" dirty="0" smtClean="0"/>
              <a:t>ave a copy of the current workbook with a different name, by clicking on the ‘</a:t>
            </a:r>
            <a:r>
              <a:rPr lang="en-US" sz="2200" b="1" dirty="0" smtClean="0"/>
              <a:t>File</a:t>
            </a:r>
            <a:r>
              <a:rPr lang="en-US" sz="2200" dirty="0" smtClean="0"/>
              <a:t>’ tab and choosing ‘</a:t>
            </a:r>
            <a:r>
              <a:rPr lang="en-US" sz="2200" b="1" dirty="0" smtClean="0"/>
              <a:t>Save As</a:t>
            </a:r>
            <a:r>
              <a:rPr lang="en-US" sz="2200" dirty="0" smtClean="0"/>
              <a:t>’.  Change the file name field to “</a:t>
            </a:r>
            <a:r>
              <a:rPr lang="en-US" sz="2200" i="1" dirty="0" smtClean="0">
                <a:solidFill>
                  <a:srgbClr val="7030A0"/>
                </a:solidFill>
              </a:rPr>
              <a:t>Final (student’s name)</a:t>
            </a:r>
            <a:r>
              <a:rPr lang="en-US" sz="2200" dirty="0" smtClean="0"/>
              <a:t>”.  Save the workbook in the same folder as your original file.  </a:t>
            </a:r>
          </a:p>
          <a:p>
            <a:pPr marL="514350" indent="-514350">
              <a:buAutoNum type="arabicPeriod"/>
            </a:pPr>
            <a:endParaRPr lang="en-US" sz="2200" dirty="0"/>
          </a:p>
          <a:p>
            <a:pPr marL="514350" indent="-514350">
              <a:buAutoNum type="arabicPeriod"/>
            </a:pPr>
            <a:r>
              <a:rPr lang="en-US" sz="2200" dirty="0"/>
              <a:t>T</a:t>
            </a:r>
            <a:r>
              <a:rPr lang="en-US" sz="2200" dirty="0" smtClean="0"/>
              <a:t>he first time you save a workbook or if you are going to rename a 2</a:t>
            </a:r>
            <a:r>
              <a:rPr lang="en-US" sz="2200" baseline="30000" dirty="0" smtClean="0"/>
              <a:t>nd</a:t>
            </a:r>
            <a:r>
              <a:rPr lang="en-US" sz="2200" dirty="0" smtClean="0"/>
              <a:t> copy of a workbook, you should use the </a:t>
            </a:r>
            <a:r>
              <a:rPr lang="en-US" sz="2200" b="1" dirty="0" smtClean="0"/>
              <a:t>SAVE AS </a:t>
            </a:r>
            <a:r>
              <a:rPr lang="en-US" sz="2200" dirty="0" smtClean="0"/>
              <a:t>option.  If you just want to update an existing workbook that you made changes to, then you can use the </a:t>
            </a:r>
            <a:r>
              <a:rPr lang="en-US" sz="2200" b="1" dirty="0" smtClean="0"/>
              <a:t>SAVE</a:t>
            </a:r>
            <a:r>
              <a:rPr lang="en-US" sz="2200" dirty="0" smtClean="0"/>
              <a:t> option and you won’t be prompted for the file name.  It will just save the file instantly.</a:t>
            </a:r>
          </a:p>
          <a:p>
            <a:pPr marL="514350" indent="-514350">
              <a:buAutoNum type="arabicPeriod"/>
            </a:pPr>
            <a:endParaRPr lang="en-US" sz="2200" dirty="0"/>
          </a:p>
          <a:p>
            <a:endParaRPr lang="en-US" sz="2200" dirty="0" smtClean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457200" y="274638"/>
            <a:ext cx="8229600" cy="86836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Save as and Re-Naming Practice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23830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1447800"/>
            <a:ext cx="77724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AutoNum type="arabicPeriod"/>
            </a:pPr>
            <a:r>
              <a:rPr lang="en-US" sz="2200" dirty="0" smtClean="0"/>
              <a:t>Close the program after you have saved it by clicking the “</a:t>
            </a:r>
            <a:r>
              <a:rPr lang="en-US" sz="2200" b="1" dirty="0" smtClean="0"/>
              <a:t>X</a:t>
            </a:r>
            <a:r>
              <a:rPr lang="en-US" sz="2200" dirty="0" smtClean="0"/>
              <a:t>” in the upper right-hand corner of the screen.  </a:t>
            </a:r>
          </a:p>
          <a:p>
            <a:pPr marL="514350" indent="-514350">
              <a:buAutoNum type="arabicPeriod"/>
            </a:pPr>
            <a:endParaRPr lang="en-US" sz="2200" dirty="0" smtClean="0"/>
          </a:p>
          <a:p>
            <a:endParaRPr lang="en-US" sz="2200" dirty="0" smtClean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457200" y="274638"/>
            <a:ext cx="8229600" cy="86836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Closing Excel Practice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78916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Questions???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en-US" dirty="0" smtClean="0"/>
              <a:t>1. Today’s lesson was: </a:t>
            </a:r>
          </a:p>
          <a:p>
            <a:pPr lvl="1"/>
            <a:r>
              <a:rPr lang="en-US" sz="2400" dirty="0" smtClean="0"/>
              <a:t>Too easy</a:t>
            </a:r>
          </a:p>
          <a:p>
            <a:pPr lvl="1"/>
            <a:r>
              <a:rPr lang="en-US" sz="2400" dirty="0" smtClean="0"/>
              <a:t>Too difficult</a:t>
            </a:r>
          </a:p>
          <a:p>
            <a:pPr lvl="1"/>
            <a:r>
              <a:rPr lang="en-US" sz="2400" dirty="0" smtClean="0"/>
              <a:t>Just right</a:t>
            </a:r>
          </a:p>
          <a:p>
            <a:pPr marL="514350" indent="-514350">
              <a:buAutoNum type="arabicPeriod" startAt="2"/>
            </a:pPr>
            <a:r>
              <a:rPr lang="en-US" dirty="0" smtClean="0"/>
              <a:t>What was the most useful thing you learned today?</a:t>
            </a:r>
          </a:p>
          <a:p>
            <a:pPr marL="514350" indent="-514350">
              <a:buAutoNum type="arabicPeriod" startAt="2"/>
            </a:pPr>
            <a:r>
              <a:rPr lang="en-US" dirty="0" smtClean="0"/>
              <a:t>Comments, suggestions???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  <a:ln>
            <a:solidFill>
              <a:srgbClr val="FF0000"/>
            </a:solidFill>
          </a:ln>
        </p:spPr>
        <p:txBody>
          <a:bodyPr/>
          <a:lstStyle/>
          <a:p>
            <a:r>
              <a:rPr lang="en-US" dirty="0" smtClean="0"/>
              <a:t>Vocabulary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447800"/>
            <a:ext cx="8915400" cy="2895600"/>
          </a:xfrm>
        </p:spPr>
        <p:txBody>
          <a:bodyPr>
            <a:noAutofit/>
          </a:bodyPr>
          <a:lstStyle/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sz="1600" b="1" dirty="0" smtClean="0"/>
              <a:t>Charts </a:t>
            </a:r>
            <a:r>
              <a:rPr lang="en-US" sz="1600" dirty="0" smtClean="0"/>
              <a:t>–</a:t>
            </a:r>
            <a:r>
              <a:rPr lang="en-US" sz="1600" b="1" dirty="0" smtClean="0"/>
              <a:t> </a:t>
            </a:r>
            <a:r>
              <a:rPr lang="en-US" sz="1600" dirty="0" smtClean="0"/>
              <a:t>Graphic visualizations produced from data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sz="1600" b="1" dirty="0" smtClean="0"/>
              <a:t>Page </a:t>
            </a:r>
            <a:r>
              <a:rPr lang="en-US" sz="1600" b="1" dirty="0"/>
              <a:t>Layout </a:t>
            </a:r>
            <a:r>
              <a:rPr lang="en-US" sz="1600" dirty="0"/>
              <a:t>– </a:t>
            </a:r>
            <a:r>
              <a:rPr lang="en-US" sz="1600" dirty="0" smtClean="0"/>
              <a:t>A </a:t>
            </a:r>
            <a:r>
              <a:rPr lang="en-US" sz="1600" dirty="0"/>
              <a:t>specific ribbon with tools for setting up the page </a:t>
            </a:r>
            <a:r>
              <a:rPr lang="en-US" sz="1600" dirty="0" smtClean="0"/>
              <a:t>up for printing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sz="1600" b="1" dirty="0" smtClean="0"/>
              <a:t>Print Area </a:t>
            </a:r>
            <a:r>
              <a:rPr lang="en-US" sz="1600" dirty="0" smtClean="0"/>
              <a:t>– The cell range selected and set to limit the printed area of a sheet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sz="1600" b="1" dirty="0" smtClean="0"/>
              <a:t>Orientation</a:t>
            </a:r>
            <a:r>
              <a:rPr lang="en-US" sz="1600" dirty="0" smtClean="0"/>
              <a:t> </a:t>
            </a:r>
            <a:r>
              <a:rPr lang="en-US" sz="1600" dirty="0"/>
              <a:t>– </a:t>
            </a:r>
            <a:r>
              <a:rPr lang="en-US" sz="1600" dirty="0" smtClean="0"/>
              <a:t>The </a:t>
            </a:r>
            <a:r>
              <a:rPr lang="en-US" sz="1600" dirty="0"/>
              <a:t>direction in which a document is displayed or </a:t>
            </a:r>
            <a:r>
              <a:rPr lang="en-US" sz="1600" dirty="0" smtClean="0"/>
              <a:t>printed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sz="1600" b="1" dirty="0" smtClean="0"/>
              <a:t>Portrait </a:t>
            </a:r>
            <a:r>
              <a:rPr lang="en-US" sz="1600" dirty="0" smtClean="0"/>
              <a:t>– A page orientation which is vertical, where the printed page will be taller than the width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sz="1600" b="1" dirty="0"/>
              <a:t>Landscape </a:t>
            </a:r>
            <a:r>
              <a:rPr lang="en-US" sz="1600" dirty="0" smtClean="0"/>
              <a:t>– A page orientation which is horizontal, where the page is wider than the height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sz="1600" b="1" dirty="0" smtClean="0"/>
              <a:t>Save As </a:t>
            </a:r>
            <a:r>
              <a:rPr lang="en-US" sz="1600" dirty="0" smtClean="0"/>
              <a:t>– When saving a workbook in which you are asked to enter a file name, type and location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sz="1600" b="1" dirty="0" smtClean="0"/>
              <a:t>Save</a:t>
            </a:r>
            <a:r>
              <a:rPr lang="en-US" sz="1600" dirty="0" smtClean="0"/>
              <a:t> – When saving a workbook with no prompts which re-saves the existing file name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sz="1600" b="1" dirty="0" smtClean="0"/>
              <a:t>Close </a:t>
            </a:r>
            <a:r>
              <a:rPr lang="en-US" sz="1600" dirty="0" smtClean="0"/>
              <a:t>– When you shut down the program by clicking on the “X” in the upper right hand corner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endParaRPr lang="en-US" sz="1400" dirty="0" smtClean="0"/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endParaRPr lang="en-US" sz="1400" dirty="0" smtClean="0"/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endParaRPr lang="en-US" sz="1400" dirty="0" smtClean="0"/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endParaRPr lang="en-US" sz="1400" dirty="0" smtClean="0"/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endParaRPr lang="en-US" sz="1400" dirty="0" smtClean="0"/>
          </a:p>
          <a:p>
            <a:pPr>
              <a:spcBef>
                <a:spcPts val="0"/>
              </a:spcBef>
            </a:pPr>
            <a:endParaRPr lang="en-US" sz="1400" dirty="0"/>
          </a:p>
          <a:p>
            <a:pPr>
              <a:spcBef>
                <a:spcPts val="0"/>
              </a:spcBef>
            </a:pPr>
            <a:endParaRPr lang="en-US" sz="1400" dirty="0" smtClean="0"/>
          </a:p>
          <a:p>
            <a:pPr>
              <a:spcBef>
                <a:spcPts val="0"/>
              </a:spcBef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xmlns="" val="3074060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Final Take-Home 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0386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Create your own Excel workbook that includes formulas, formatting, and other topics you learned in class.  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u="sng" dirty="0" smtClean="0"/>
              <a:t>Choose one idea from:</a:t>
            </a:r>
          </a:p>
          <a:p>
            <a:pPr marL="914400" lvl="1" indent="-514350">
              <a:buFont typeface="Wingdings" panose="05000000000000000000" pitchFamily="2" charset="2"/>
              <a:buChar char="Ø"/>
            </a:pPr>
            <a:r>
              <a:rPr lang="en-US" sz="2000" dirty="0" smtClean="0"/>
              <a:t>A home budget with all your monthly expenses</a:t>
            </a:r>
          </a:p>
          <a:p>
            <a:pPr marL="914400" lvl="1" indent="-514350">
              <a:buFont typeface="Wingdings" panose="05000000000000000000" pitchFamily="2" charset="2"/>
              <a:buChar char="Ø"/>
            </a:pPr>
            <a:r>
              <a:rPr lang="en-US" sz="2000" dirty="0" smtClean="0"/>
              <a:t>A soccer team workbook with names, goals, penalties, etc.  </a:t>
            </a:r>
            <a:r>
              <a:rPr lang="en-US" sz="2000" i="1" dirty="0" smtClean="0"/>
              <a:t>You can find a real team and player names on the Internet</a:t>
            </a:r>
          </a:p>
          <a:p>
            <a:pPr marL="914400" lvl="1" indent="-514350">
              <a:buFont typeface="Wingdings" panose="05000000000000000000" pitchFamily="2" charset="2"/>
              <a:buChar char="Ø"/>
            </a:pPr>
            <a:r>
              <a:rPr lang="en-US" sz="2000" dirty="0" smtClean="0"/>
              <a:t>An idea of your own</a:t>
            </a:r>
            <a:br>
              <a:rPr lang="en-US" sz="2000" dirty="0" smtClean="0"/>
            </a:b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Once completed, email the workbook to your instructor.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58871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ireworks graphics"/>
          <p:cNvPicPr>
            <a:picLocks noChangeAspect="1" noChangeArrowheads="1" noCrop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92448" y="2043110"/>
            <a:ext cx="3200402" cy="32004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Fireworks graphics"/>
          <p:cNvPicPr>
            <a:picLocks noChangeAspect="1" noChangeArrowheads="1" noCrop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824539" y="1752600"/>
            <a:ext cx="2066925" cy="3000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838200" y="1513582"/>
            <a:ext cx="77724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You have </a:t>
            </a:r>
            <a:r>
              <a:rPr lang="en-US" sz="3200" b="1" dirty="0" smtClean="0"/>
              <a:t>completed</a:t>
            </a:r>
            <a:r>
              <a:rPr lang="en-US" sz="3200" dirty="0" smtClean="0"/>
              <a:t> the </a:t>
            </a:r>
            <a:r>
              <a:rPr lang="en-US" sz="3200" b="1" i="1" dirty="0" smtClean="0"/>
              <a:t>Excel Basics Course</a:t>
            </a:r>
            <a:endParaRPr lang="en-US" sz="3200" b="1" i="1" dirty="0"/>
          </a:p>
          <a:p>
            <a:endParaRPr lang="en-US" sz="3200" dirty="0" smtClean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457200" y="274638"/>
            <a:ext cx="8229600" cy="86836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Congratulations!</a:t>
            </a:r>
            <a:endParaRPr lang="en-US" dirty="0"/>
          </a:p>
        </p:txBody>
      </p:sp>
      <p:pic>
        <p:nvPicPr>
          <p:cNvPr id="1030" name="Picture 6" descr="Fireworks graphics"/>
          <p:cNvPicPr>
            <a:picLocks noChangeAspect="1" noChangeArrowheads="1" noCrop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57314" y="4038600"/>
            <a:ext cx="1952625" cy="1819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6" descr="Fireworks graphics"/>
          <p:cNvPicPr>
            <a:picLocks noChangeAspect="1" noChangeArrowheads="1" noCrop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97682" y="3680014"/>
            <a:ext cx="1952625" cy="1819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Fireworks graphics"/>
          <p:cNvPicPr>
            <a:picLocks noChangeAspect="1" noChangeArrowheads="1" noCrop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43632" y="2915913"/>
            <a:ext cx="2057403" cy="20574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4" descr="Fireworks graphics"/>
          <p:cNvPicPr>
            <a:picLocks noChangeAspect="1" noChangeArrowheads="1" noCrop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69255" y="3252788"/>
            <a:ext cx="2066925" cy="3000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749326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75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5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75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750"/>
                            </p:stCondLst>
                            <p:childTnLst>
                              <p:par>
                                <p:cTn id="23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750"/>
                            </p:stCondLst>
                            <p:childTnLst>
                              <p:par>
                                <p:cTn id="2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77962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Microsoft Excel – Part 4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2819400"/>
            <a:ext cx="8229600" cy="3306763"/>
          </a:xfrm>
        </p:spPr>
        <p:txBody>
          <a:bodyPr/>
          <a:lstStyle/>
          <a:p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                  </a:t>
            </a:r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4343400" y="2667000"/>
            <a:ext cx="36097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prstClr val="black"/>
                </a:solidFill>
              </a:rPr>
              <a:t>Your teachers are:</a:t>
            </a:r>
            <a:r>
              <a:rPr lang="en-US" dirty="0">
                <a:solidFill>
                  <a:prstClr val="black"/>
                </a:solidFill>
              </a:rPr>
              <a:t> 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21148171">
            <a:off x="914400" y="2818031"/>
            <a:ext cx="2209800" cy="2209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677202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4525963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2600" dirty="0" smtClean="0"/>
              <a:t>Did you do your homework?  Was it too easy, too difficult, or just right? </a:t>
            </a:r>
          </a:p>
          <a:p>
            <a:endParaRPr lang="en-US" sz="2600" dirty="0" smtClean="0"/>
          </a:p>
          <a:p>
            <a:r>
              <a:rPr lang="en-US" sz="2600" dirty="0"/>
              <a:t>Turn to your partner and discuss the 3 things you learned from your homework assignment.</a:t>
            </a:r>
          </a:p>
          <a:p>
            <a:pPr marL="0" indent="0">
              <a:buNone/>
            </a:pPr>
            <a:endParaRPr lang="en-US" sz="26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11168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>
            <a:spLocks noGrp="1"/>
          </p:cNvSpPr>
          <p:nvPr/>
        </p:nvSpPr>
        <p:spPr>
          <a:xfrm>
            <a:off x="309904" y="1295400"/>
            <a:ext cx="8602084" cy="14287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en-US" sz="1800" b="1" dirty="0" smtClean="0">
                <a:solidFill>
                  <a:srgbClr val="0070C0"/>
                </a:solidFill>
              </a:rPr>
              <a:t>Which answer describes a “SECONDARY SORT FIELD”?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 smtClean="0"/>
              <a:t>A) Sorting rows of data using one column as the sort field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 smtClean="0"/>
              <a:t>B) Sorting rows of data using multiple columns as the sort fields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 smtClean="0"/>
              <a:t>C) A column (field) that is sorted first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 smtClean="0"/>
              <a:t>D) A </a:t>
            </a:r>
            <a:r>
              <a:rPr lang="en-US" sz="1800" b="1" dirty="0"/>
              <a:t>subsequent sort field (column) that is sorted on after the primary sort</a:t>
            </a:r>
          </a:p>
          <a:p>
            <a:pPr marL="0" indent="0">
              <a:spcBef>
                <a:spcPts val="0"/>
              </a:spcBef>
              <a:buNone/>
            </a:pPr>
            <a:endParaRPr lang="en-US" sz="1600" b="1" dirty="0" smtClean="0"/>
          </a:p>
          <a:p>
            <a:pPr marL="0" indent="0">
              <a:spcBef>
                <a:spcPts val="0"/>
              </a:spcBef>
              <a:buNone/>
            </a:pPr>
            <a:endParaRPr lang="en-US" sz="1600" b="1" dirty="0" smtClean="0"/>
          </a:p>
          <a:p>
            <a:pPr marL="0" indent="0">
              <a:spcBef>
                <a:spcPts val="0"/>
              </a:spcBef>
              <a:buNone/>
            </a:pPr>
            <a:endParaRPr lang="en-US" sz="1600" b="1" dirty="0"/>
          </a:p>
          <a:p>
            <a:pPr marL="0" indent="0">
              <a:spcBef>
                <a:spcPts val="0"/>
              </a:spcBef>
              <a:buNone/>
            </a:pPr>
            <a:endParaRPr lang="en-US" sz="1600" b="1" dirty="0" smtClean="0"/>
          </a:p>
          <a:p>
            <a:pPr marL="0" indent="0">
              <a:spcBef>
                <a:spcPts val="0"/>
              </a:spcBef>
              <a:buNone/>
            </a:pPr>
            <a:endParaRPr lang="en-US" sz="1600" b="1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457200" y="274638"/>
            <a:ext cx="8229600" cy="86836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Vocabulary Review Quiz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/>
        </p:nvSpPr>
        <p:spPr>
          <a:xfrm>
            <a:off x="304800" y="2876550"/>
            <a:ext cx="8839199" cy="216122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en-US" sz="1800" b="1" dirty="0" smtClean="0">
                <a:solidFill>
                  <a:srgbClr val="0070C0"/>
                </a:solidFill>
              </a:rPr>
              <a:t>Which answer describes a “FUNCTION”?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 smtClean="0"/>
              <a:t>A) A </a:t>
            </a:r>
            <a:r>
              <a:rPr lang="en-US" sz="1800" b="1" dirty="0"/>
              <a:t>mathematical statement used to calculate a </a:t>
            </a:r>
            <a:r>
              <a:rPr lang="en-US" sz="1800" b="1" dirty="0" smtClean="0"/>
              <a:t>value that always </a:t>
            </a:r>
            <a:r>
              <a:rPr lang="en-US" sz="1800" b="1" dirty="0"/>
              <a:t>starts with the “=“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 smtClean="0"/>
              <a:t>B) </a:t>
            </a:r>
            <a:r>
              <a:rPr lang="en-US" sz="1800" b="1" dirty="0"/>
              <a:t>T</a:t>
            </a:r>
            <a:r>
              <a:rPr lang="en-US" sz="1800" b="1" dirty="0" smtClean="0"/>
              <a:t>he </a:t>
            </a:r>
            <a:r>
              <a:rPr lang="en-US" sz="1800" b="1" dirty="0"/>
              <a:t>set order followed by Excel when it evaluates formulas containing more than one mathematical operator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 smtClean="0"/>
              <a:t>C) A </a:t>
            </a:r>
            <a:r>
              <a:rPr lang="en-US" sz="1800" b="1" dirty="0"/>
              <a:t>pre-defined formula that </a:t>
            </a:r>
            <a:r>
              <a:rPr lang="en-US" sz="1800" b="1" dirty="0" smtClean="0"/>
              <a:t>has </a:t>
            </a:r>
            <a:r>
              <a:rPr lang="en-US" sz="1800" b="1" dirty="0"/>
              <a:t>a name and a set of arguments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 smtClean="0"/>
              <a:t>D) On </a:t>
            </a:r>
            <a:r>
              <a:rPr lang="en-US" sz="1800" b="1" dirty="0"/>
              <a:t>the home ribbon, a shortcut that automatically generates a SUM function in the active cell</a:t>
            </a:r>
          </a:p>
          <a:p>
            <a:pPr marL="0" indent="0">
              <a:spcBef>
                <a:spcPts val="0"/>
              </a:spcBef>
              <a:buNone/>
            </a:pPr>
            <a:endParaRPr lang="en-US" sz="1800" b="1" dirty="0">
              <a:solidFill>
                <a:srgbClr val="0070C0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1600" b="1" dirty="0" smtClean="0"/>
          </a:p>
          <a:p>
            <a:pPr marL="0" indent="0">
              <a:spcBef>
                <a:spcPts val="0"/>
              </a:spcBef>
              <a:buNone/>
            </a:pPr>
            <a:endParaRPr lang="en-US" sz="1600" b="1" dirty="0" smtClean="0"/>
          </a:p>
          <a:p>
            <a:pPr marL="0" indent="0">
              <a:spcBef>
                <a:spcPts val="0"/>
              </a:spcBef>
              <a:buNone/>
            </a:pPr>
            <a:endParaRPr lang="en-US" sz="1600" b="1" dirty="0" smtClean="0"/>
          </a:p>
          <a:p>
            <a:pPr marL="0" indent="0">
              <a:spcBef>
                <a:spcPts val="0"/>
              </a:spcBef>
              <a:buNone/>
            </a:pPr>
            <a:endParaRPr lang="en-US" sz="1600" b="1" dirty="0" smtClean="0"/>
          </a:p>
          <a:p>
            <a:pPr marL="0" indent="0">
              <a:spcBef>
                <a:spcPts val="0"/>
              </a:spcBef>
              <a:buNone/>
            </a:pPr>
            <a:endParaRPr lang="en-US" sz="1600" b="1" dirty="0" smtClean="0"/>
          </a:p>
          <a:p>
            <a:pPr marL="0" indent="0">
              <a:spcBef>
                <a:spcPts val="0"/>
              </a:spcBef>
              <a:buNone/>
            </a:pPr>
            <a:endParaRPr lang="en-US" sz="1600" b="1" dirty="0" smtClean="0"/>
          </a:p>
          <a:p>
            <a:pPr marL="0" indent="0">
              <a:spcBef>
                <a:spcPts val="0"/>
              </a:spcBef>
              <a:buNone/>
            </a:pPr>
            <a:endParaRPr lang="en-US" sz="1600" b="1" dirty="0"/>
          </a:p>
          <a:p>
            <a:pPr marL="0" indent="0">
              <a:spcBef>
                <a:spcPts val="0"/>
              </a:spcBef>
              <a:buNone/>
            </a:pPr>
            <a:endParaRPr lang="en-US" sz="1600" b="1" dirty="0" smtClean="0"/>
          </a:p>
          <a:p>
            <a:pPr marL="0" indent="0">
              <a:spcBef>
                <a:spcPts val="0"/>
              </a:spcBef>
              <a:buNone/>
            </a:pPr>
            <a:endParaRPr lang="en-US" sz="1600" b="1" dirty="0"/>
          </a:p>
        </p:txBody>
      </p:sp>
      <p:sp>
        <p:nvSpPr>
          <p:cNvPr id="5" name="Rectangle 4"/>
          <p:cNvSpPr/>
          <p:nvPr/>
        </p:nvSpPr>
        <p:spPr>
          <a:xfrm>
            <a:off x="279779" y="5054363"/>
            <a:ext cx="8912069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Which </a:t>
            </a:r>
            <a:r>
              <a:rPr lang="en-US" b="1" dirty="0" smtClean="0">
                <a:solidFill>
                  <a:srgbClr val="0070C0"/>
                </a:solidFill>
              </a:rPr>
              <a:t>type of cell referencing uses dollar signs to create static </a:t>
            </a:r>
            <a:r>
              <a:rPr lang="en-US" b="1" dirty="0">
                <a:solidFill>
                  <a:srgbClr val="0070C0"/>
                </a:solidFill>
              </a:rPr>
              <a:t>(non-changing) cell </a:t>
            </a:r>
            <a:r>
              <a:rPr lang="en-US" b="1" dirty="0" smtClean="0">
                <a:solidFill>
                  <a:srgbClr val="0070C0"/>
                </a:solidFill>
              </a:rPr>
              <a:t>references in a formula?</a:t>
            </a:r>
          </a:p>
          <a:p>
            <a:r>
              <a:rPr lang="en-US" b="1" dirty="0" smtClean="0"/>
              <a:t>A</a:t>
            </a:r>
            <a:r>
              <a:rPr lang="en-US" b="1" dirty="0"/>
              <a:t>) </a:t>
            </a:r>
            <a:r>
              <a:rPr lang="en-US" b="1" dirty="0" smtClean="0"/>
              <a:t>Absolute Addressing</a:t>
            </a:r>
            <a:endParaRPr lang="en-US" b="1" dirty="0"/>
          </a:p>
          <a:p>
            <a:r>
              <a:rPr lang="en-US" b="1" dirty="0"/>
              <a:t>B) </a:t>
            </a:r>
            <a:r>
              <a:rPr lang="en-US" b="1" dirty="0" smtClean="0"/>
              <a:t>Continuous Addressing</a:t>
            </a:r>
            <a:endParaRPr lang="en-US" b="1" dirty="0"/>
          </a:p>
          <a:p>
            <a:r>
              <a:rPr lang="en-US" b="1" dirty="0"/>
              <a:t>C) </a:t>
            </a:r>
            <a:r>
              <a:rPr lang="en-US" b="1" dirty="0" smtClean="0"/>
              <a:t>Relative Addressing </a:t>
            </a:r>
          </a:p>
          <a:p>
            <a:r>
              <a:rPr lang="en-US" b="1" dirty="0" smtClean="0"/>
              <a:t>D</a:t>
            </a:r>
            <a:r>
              <a:rPr lang="en-US" b="1" dirty="0"/>
              <a:t>) </a:t>
            </a:r>
            <a:r>
              <a:rPr lang="en-US" b="1" dirty="0" smtClean="0"/>
              <a:t>Auto Addressing</a:t>
            </a:r>
            <a:endParaRPr lang="en-US" b="1" dirty="0"/>
          </a:p>
        </p:txBody>
      </p:sp>
      <p:sp>
        <p:nvSpPr>
          <p:cNvPr id="6" name="Flowchart: Alternate Process 5"/>
          <p:cNvSpPr/>
          <p:nvPr/>
        </p:nvSpPr>
        <p:spPr>
          <a:xfrm>
            <a:off x="304800" y="2381250"/>
            <a:ext cx="7239000" cy="361950"/>
          </a:xfrm>
          <a:prstGeom prst="flowChartAlternateProcess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Flowchart: Alternate Process 6"/>
          <p:cNvSpPr/>
          <p:nvPr/>
        </p:nvSpPr>
        <p:spPr>
          <a:xfrm>
            <a:off x="355979" y="4000500"/>
            <a:ext cx="6502021" cy="342900"/>
          </a:xfrm>
          <a:prstGeom prst="flowChartAlternateProcess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lowchart: Alternate Process 7"/>
          <p:cNvSpPr/>
          <p:nvPr/>
        </p:nvSpPr>
        <p:spPr>
          <a:xfrm>
            <a:off x="304801" y="5601598"/>
            <a:ext cx="2438400" cy="381000"/>
          </a:xfrm>
          <a:prstGeom prst="flowChartAlternateProcess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77752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5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5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5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8" dur="5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9" dur="5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0" dur="5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2" dur="5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3" dur="5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4" dur="5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 animBg="1"/>
      <p:bldP spid="7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  <a:ln>
            <a:solidFill>
              <a:srgbClr val="C00000"/>
            </a:solidFill>
          </a:ln>
        </p:spPr>
        <p:txBody>
          <a:bodyPr/>
          <a:lstStyle/>
          <a:p>
            <a:r>
              <a:rPr lang="en-US" dirty="0" smtClean="0"/>
              <a:t>Today’s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>
            <a:normAutofit/>
          </a:bodyPr>
          <a:lstStyle/>
          <a:p>
            <a:pPr marL="514350" indent="-514350">
              <a:lnSpc>
                <a:spcPct val="200000"/>
              </a:lnSpc>
              <a:buFont typeface="+mj-lt"/>
              <a:buAutoNum type="arabicPeriod"/>
            </a:pPr>
            <a:r>
              <a:rPr lang="en-US" sz="2400" dirty="0" smtClean="0"/>
              <a:t>Creating charts from data</a:t>
            </a:r>
          </a:p>
          <a:p>
            <a:pPr marL="514350" indent="-514350">
              <a:lnSpc>
                <a:spcPct val="200000"/>
              </a:lnSpc>
              <a:buFont typeface="+mj-lt"/>
              <a:buAutoNum type="arabicPeriod"/>
            </a:pPr>
            <a:r>
              <a:rPr lang="en-US" sz="2400" dirty="0" smtClean="0"/>
              <a:t>Setting the Print Area</a:t>
            </a:r>
          </a:p>
          <a:p>
            <a:pPr marL="514350" indent="-514350">
              <a:lnSpc>
                <a:spcPct val="200000"/>
              </a:lnSpc>
              <a:buFont typeface="+mj-lt"/>
              <a:buAutoNum type="arabicPeriod"/>
            </a:pPr>
            <a:r>
              <a:rPr lang="en-US" sz="2400" dirty="0" smtClean="0"/>
              <a:t>Changing the Page Orientation</a:t>
            </a:r>
          </a:p>
          <a:p>
            <a:pPr marL="514350" indent="-514350">
              <a:lnSpc>
                <a:spcPct val="200000"/>
              </a:lnSpc>
              <a:buFont typeface="+mj-lt"/>
              <a:buAutoNum type="arabicPeriod"/>
            </a:pPr>
            <a:r>
              <a:rPr lang="en-US" sz="2400" dirty="0" smtClean="0"/>
              <a:t>Save As and Re-Naming a workbook</a:t>
            </a:r>
            <a:endParaRPr lang="en-US" sz="2400" dirty="0"/>
          </a:p>
          <a:p>
            <a:pPr marL="514350" indent="-514350">
              <a:lnSpc>
                <a:spcPct val="200000"/>
              </a:lnSpc>
              <a:buFont typeface="+mj-lt"/>
              <a:buAutoNum type="arabicPeriod"/>
            </a:pPr>
            <a:r>
              <a:rPr lang="en-US" sz="2400" dirty="0" smtClean="0"/>
              <a:t>Close Excel</a:t>
            </a:r>
          </a:p>
          <a:p>
            <a:pPr marL="0" indent="0">
              <a:lnSpc>
                <a:spcPct val="200000"/>
              </a:lnSpc>
              <a:buNone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5247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1143000"/>
            <a:ext cx="85344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AutoNum type="arabicPeriod"/>
            </a:pPr>
            <a:r>
              <a:rPr lang="en-US" sz="2000" b="1" dirty="0" smtClean="0"/>
              <a:t>Create a Chart </a:t>
            </a:r>
            <a:r>
              <a:rPr lang="en-US" sz="2000" dirty="0" smtClean="0"/>
              <a:t>by highlighting cells A3 through D15 (don’t select totals), then open the ‘INSERT’ ribbon.  In the ‘Charts’ group of the ribbon click on the ‘Insert Column Chart’ tool and choose ‘2-D Column’.  A column chart will automatically appear.  You can move the chart around the sheet by clicking and dragging.  Charts exist on-top-of the cell grid and not within a single cell.  </a:t>
            </a:r>
            <a:br>
              <a:rPr lang="en-US" sz="2000" dirty="0" smtClean="0"/>
            </a:br>
            <a:endParaRPr lang="en-US" sz="2000" dirty="0"/>
          </a:p>
          <a:p>
            <a:pPr marL="514350" indent="-514350">
              <a:buFontTx/>
              <a:buAutoNum type="arabicPeriod"/>
            </a:pPr>
            <a:r>
              <a:rPr lang="en-US" sz="2000" b="1" dirty="0"/>
              <a:t>R</a:t>
            </a:r>
            <a:r>
              <a:rPr lang="en-US" sz="2000" b="1" dirty="0" smtClean="0"/>
              <a:t>esize</a:t>
            </a:r>
            <a:r>
              <a:rPr lang="en-US" sz="2000" dirty="0" smtClean="0"/>
              <a:t> the chart by clicking and dragging on one of the corner ‘handles’ of the chart area when the chart is selected.</a:t>
            </a:r>
            <a:r>
              <a:rPr lang="en-US" sz="2000" dirty="0"/>
              <a:t> </a:t>
            </a:r>
            <a:endParaRPr lang="en-US" sz="2000" dirty="0" smtClean="0"/>
          </a:p>
          <a:p>
            <a:pPr marL="514350" indent="-514350">
              <a:buFontTx/>
              <a:buAutoNum type="arabicPeriod"/>
            </a:pPr>
            <a:endParaRPr lang="en-US" sz="2000" dirty="0" smtClean="0"/>
          </a:p>
          <a:p>
            <a:pPr marL="514350" indent="-514350">
              <a:buFontTx/>
              <a:buAutoNum type="arabicPeriod"/>
            </a:pPr>
            <a:r>
              <a:rPr lang="en-US" sz="2000" dirty="0"/>
              <a:t>T</a:t>
            </a:r>
            <a:r>
              <a:rPr lang="en-US" sz="2000" dirty="0" smtClean="0"/>
              <a:t>he data is ‘tied’ to the chart. So, by changing a few of the numbers you can see how the chart columns will adjust in real-time. </a:t>
            </a:r>
          </a:p>
          <a:p>
            <a:pPr marL="514350" indent="-514350">
              <a:buFontTx/>
              <a:buAutoNum type="arabicPeriod"/>
            </a:pPr>
            <a:endParaRPr lang="en-US" sz="2000" dirty="0"/>
          </a:p>
          <a:p>
            <a:pPr marL="514350" indent="-514350">
              <a:buFontTx/>
              <a:buAutoNum type="arabicPeriod"/>
            </a:pPr>
            <a:r>
              <a:rPr lang="en-US" sz="2000" dirty="0"/>
              <a:t>C</a:t>
            </a:r>
            <a:r>
              <a:rPr lang="en-US" sz="2000" dirty="0" smtClean="0"/>
              <a:t>lick on the ‘</a:t>
            </a:r>
            <a:r>
              <a:rPr lang="en-US" sz="2000" b="1" dirty="0" smtClean="0"/>
              <a:t>Format</a:t>
            </a:r>
            <a:r>
              <a:rPr lang="en-US" sz="2000" dirty="0" smtClean="0"/>
              <a:t>’ ribbon then select parts of the chart to customize like colors, alignment, etc.  </a:t>
            </a:r>
            <a:endParaRPr lang="en-US" sz="2000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457200" y="152400"/>
            <a:ext cx="8229600" cy="86836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Charting Practice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62224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dirty="0" smtClean="0"/>
              <a:t>Hover on the </a:t>
            </a:r>
            <a:r>
              <a:rPr lang="en-US" u="sng" dirty="0" smtClean="0"/>
              <a:t>Page Layout</a:t>
            </a:r>
            <a:r>
              <a:rPr lang="en-US" dirty="0" smtClean="0"/>
              <a:t> ribbon</a:t>
            </a:r>
            <a:br>
              <a:rPr lang="en-US" dirty="0" smtClean="0"/>
            </a:br>
            <a:r>
              <a:rPr lang="en-US" dirty="0" smtClean="0"/>
              <a:t>and find the following: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0386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b="1" dirty="0" smtClean="0"/>
              <a:t>Page Setup Group</a:t>
            </a:r>
            <a:endParaRPr lang="en-US" dirty="0" smtClean="0"/>
          </a:p>
          <a:p>
            <a:pPr lvl="1"/>
            <a:r>
              <a:rPr lang="en-US" dirty="0" smtClean="0"/>
              <a:t>Margins</a:t>
            </a:r>
          </a:p>
          <a:p>
            <a:pPr lvl="1"/>
            <a:r>
              <a:rPr lang="en-US" dirty="0" smtClean="0"/>
              <a:t>Orientation</a:t>
            </a:r>
          </a:p>
          <a:p>
            <a:pPr lvl="1"/>
            <a:r>
              <a:rPr lang="en-US" dirty="0" smtClean="0"/>
              <a:t>Print Area</a:t>
            </a:r>
          </a:p>
          <a:p>
            <a:pPr marL="457200" lvl="1" indent="0">
              <a:buNone/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62400" y="2514600"/>
            <a:ext cx="4328729" cy="1340127"/>
          </a:xfrm>
          <a:prstGeom prst="rect">
            <a:avLst/>
          </a:prstGeom>
          <a:ln>
            <a:solidFill>
              <a:srgbClr val="FF0000"/>
            </a:solidFill>
          </a:ln>
        </p:spPr>
      </p:pic>
    </p:spTree>
    <p:extLst>
      <p:ext uri="{BB962C8B-B14F-4D97-AF65-F5344CB8AC3E}">
        <p14:creationId xmlns:p14="http://schemas.microsoft.com/office/powerpoint/2010/main" xmlns="" val="437877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1447800"/>
            <a:ext cx="77724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AutoNum type="arabicPeriod"/>
            </a:pPr>
            <a:r>
              <a:rPr lang="en-US" sz="2000" dirty="0"/>
              <a:t>M</a:t>
            </a:r>
            <a:r>
              <a:rPr lang="en-US" sz="2000" dirty="0" smtClean="0"/>
              <a:t>ove and resize the chart so that it fits </a:t>
            </a:r>
            <a:r>
              <a:rPr lang="en-US" sz="2000" b="1" dirty="0" smtClean="0"/>
              <a:t>on top of </a:t>
            </a:r>
            <a:r>
              <a:rPr lang="en-US" sz="2000" dirty="0" smtClean="0"/>
              <a:t>the column range of F through L.  </a:t>
            </a:r>
          </a:p>
          <a:p>
            <a:pPr marL="514350" indent="-514350">
              <a:buAutoNum type="arabicPeriod"/>
            </a:pPr>
            <a:endParaRPr lang="en-US" sz="2000" dirty="0"/>
          </a:p>
          <a:p>
            <a:pPr marL="514350" indent="-514350">
              <a:buAutoNum type="arabicPeriod"/>
            </a:pPr>
            <a:r>
              <a:rPr lang="en-US" sz="2000" b="1" dirty="0" smtClean="0"/>
              <a:t>Set the Print Area </a:t>
            </a:r>
            <a:r>
              <a:rPr lang="en-US" sz="2000" dirty="0" smtClean="0"/>
              <a:t>by selecting cells A1 through L17, then click on the </a:t>
            </a:r>
            <a:r>
              <a:rPr lang="en-US" sz="2000" b="1" dirty="0" smtClean="0"/>
              <a:t>Page Layout ribbon </a:t>
            </a:r>
            <a:r>
              <a:rPr lang="en-US" sz="2000" dirty="0" smtClean="0"/>
              <a:t>and then click the ‘</a:t>
            </a:r>
            <a:r>
              <a:rPr lang="en-US" sz="2000" b="1" dirty="0" smtClean="0"/>
              <a:t>Print Area</a:t>
            </a:r>
            <a:r>
              <a:rPr lang="en-US" sz="2000" dirty="0" smtClean="0"/>
              <a:t>’ tool and choose </a:t>
            </a:r>
            <a:r>
              <a:rPr lang="en-US" sz="2000" b="1" dirty="0" smtClean="0"/>
              <a:t>‘Set Print Area’</a:t>
            </a:r>
            <a:r>
              <a:rPr lang="en-US" sz="2000" dirty="0" smtClean="0"/>
              <a:t>.  </a:t>
            </a:r>
          </a:p>
          <a:p>
            <a:pPr marL="514350" indent="-514350">
              <a:buAutoNum type="arabicPeriod"/>
            </a:pPr>
            <a:endParaRPr lang="en-US" sz="2000" dirty="0"/>
          </a:p>
          <a:p>
            <a:pPr marL="514350" indent="-514350">
              <a:buAutoNum type="arabicPeriod"/>
            </a:pPr>
            <a:r>
              <a:rPr lang="en-US" sz="2000" dirty="0" smtClean="0"/>
              <a:t>When you want to include objects like charts or pictures in your print area, you must set the print area to include all of the cells BEHIND the object.</a:t>
            </a:r>
            <a:endParaRPr lang="en-US" sz="2000" dirty="0"/>
          </a:p>
          <a:p>
            <a:pPr marL="514350" indent="-514350">
              <a:buAutoNum type="arabicPeriod"/>
            </a:pPr>
            <a:endParaRPr lang="en-US" sz="2000" dirty="0"/>
          </a:p>
          <a:p>
            <a:pPr marL="514350" indent="-514350">
              <a:buAutoNum type="arabicPeriod"/>
            </a:pPr>
            <a:endParaRPr lang="en-US" sz="2000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457200" y="274638"/>
            <a:ext cx="8229600" cy="86836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Print Area Setting Practice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86690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457200" y="152400"/>
            <a:ext cx="8229600" cy="86836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Page Orientation Practice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43753" y="1219200"/>
            <a:ext cx="77724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AutoNum type="arabicPeriod"/>
            </a:pPr>
            <a:r>
              <a:rPr lang="en-US" sz="2000" b="1" dirty="0" smtClean="0"/>
              <a:t>Select the Page Orientation </a:t>
            </a:r>
            <a:r>
              <a:rPr lang="en-US" sz="2000" dirty="0" smtClean="0"/>
              <a:t>for printing by clicking on the </a:t>
            </a:r>
            <a:r>
              <a:rPr lang="en-US" sz="2000" b="1" dirty="0" smtClean="0"/>
              <a:t>Page Layout ribbon </a:t>
            </a:r>
            <a:r>
              <a:rPr lang="en-US" sz="2000" dirty="0" smtClean="0"/>
              <a:t>and then click the </a:t>
            </a:r>
            <a:r>
              <a:rPr lang="en-US" sz="2000" b="1" dirty="0" smtClean="0"/>
              <a:t>‘Orientation’ </a:t>
            </a:r>
            <a:r>
              <a:rPr lang="en-US" sz="2000" dirty="0" smtClean="0"/>
              <a:t>tool and choose</a:t>
            </a:r>
            <a:r>
              <a:rPr lang="en-US" sz="2000" b="1" dirty="0" smtClean="0"/>
              <a:t> ‘Landscape’</a:t>
            </a:r>
            <a:r>
              <a:rPr lang="en-US" sz="2000" dirty="0" smtClean="0"/>
              <a:t>.  </a:t>
            </a:r>
          </a:p>
          <a:p>
            <a:pPr marL="514350" indent="-514350">
              <a:buAutoNum type="arabicPeriod"/>
            </a:pPr>
            <a:endParaRPr lang="en-US" sz="2000" dirty="0"/>
          </a:p>
          <a:p>
            <a:pPr marL="514350" indent="-514350">
              <a:buAutoNum type="arabicPeriod"/>
            </a:pPr>
            <a:r>
              <a:rPr lang="en-US" sz="2000" dirty="0" smtClean="0"/>
              <a:t>The orientation terms come from the world of fine art.  </a:t>
            </a:r>
            <a:r>
              <a:rPr lang="en-US" sz="2000" b="1" dirty="0" smtClean="0"/>
              <a:t>Portrait </a:t>
            </a:r>
            <a:r>
              <a:rPr lang="en-US" sz="2000" dirty="0" smtClean="0"/>
              <a:t>orientation is taller than it is wide, like the  famous portrait painting: Mona Lisa.  And </a:t>
            </a:r>
            <a:r>
              <a:rPr lang="en-US" sz="2000" b="1" dirty="0" smtClean="0"/>
              <a:t>Landscape</a:t>
            </a:r>
            <a:r>
              <a:rPr lang="en-US" sz="2000" dirty="0" smtClean="0"/>
              <a:t> orientation is wider than it is tall, like a beautiful sunset landscape painting.</a:t>
            </a:r>
          </a:p>
          <a:p>
            <a:endParaRPr lang="en-US" sz="2000" dirty="0"/>
          </a:p>
          <a:p>
            <a:pPr marL="514350" indent="-514350">
              <a:buAutoNum type="arabicPeriod"/>
            </a:pPr>
            <a:endParaRPr lang="en-US" sz="20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86000" y="4697075"/>
            <a:ext cx="1148594" cy="174182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508845" y="4697075"/>
            <a:ext cx="1895475" cy="1257299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2196910" y="4237027"/>
            <a:ext cx="1326773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Portrait</a:t>
            </a:r>
            <a:endParaRPr lang="en-US" sz="28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572000" y="4249270"/>
            <a:ext cx="174227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Landscape</a:t>
            </a:r>
            <a:endParaRPr lang="en-US" sz="28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20673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000"/>
                            </p:stCondLst>
                            <p:childTnLst>
                              <p:par>
                                <p:cTn id="24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0"/>
                            </p:stCondLst>
                            <p:childTnLst>
                              <p:par>
                                <p:cTn id="30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7000"/>
                            </p:stCondLst>
                            <p:childTnLst>
                              <p:par>
                                <p:cTn id="36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10" grpId="0"/>
      <p:bldP spid="11" grpId="0"/>
    </p:bldLst>
  </p:timing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4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1104</TotalTime>
  <Words>1141</Words>
  <Application>Microsoft Office PowerPoint</Application>
  <PresentationFormat>On-screen Show (4:3)</PresentationFormat>
  <Paragraphs>130</Paragraphs>
  <Slides>15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2_Office Theme</vt:lpstr>
      <vt:lpstr>1_Office Theme</vt:lpstr>
      <vt:lpstr>4_Office Theme</vt:lpstr>
      <vt:lpstr>Notes to Teachers:</vt:lpstr>
      <vt:lpstr>Microsoft Excel – Part 4</vt:lpstr>
      <vt:lpstr>Review</vt:lpstr>
      <vt:lpstr>Slide 4</vt:lpstr>
      <vt:lpstr>Today’s Goals</vt:lpstr>
      <vt:lpstr>Slide 6</vt:lpstr>
      <vt:lpstr>Hover on the Page Layout ribbon and find the following:</vt:lpstr>
      <vt:lpstr>Slide 8</vt:lpstr>
      <vt:lpstr>Slide 9</vt:lpstr>
      <vt:lpstr>Slide 10</vt:lpstr>
      <vt:lpstr>Slide 11</vt:lpstr>
      <vt:lpstr>Questions???</vt:lpstr>
      <vt:lpstr>Vocabulary</vt:lpstr>
      <vt:lpstr>Final Take-Home Assignment</vt:lpstr>
      <vt:lpstr>Slide 15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Today’s Tasks</dc:title>
  <dc:creator>Sherryfl</dc:creator>
  <cp:lastModifiedBy>staff</cp:lastModifiedBy>
  <cp:revision>112</cp:revision>
  <dcterms:created xsi:type="dcterms:W3CDTF">2014-03-14T02:29:38Z</dcterms:created>
  <dcterms:modified xsi:type="dcterms:W3CDTF">2016-01-19T16:55:49Z</dcterms:modified>
</cp:coreProperties>
</file>