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78" r:id="rId4"/>
    <p:sldId id="273" r:id="rId5"/>
    <p:sldId id="274" r:id="rId6"/>
    <p:sldId id="291" r:id="rId7"/>
    <p:sldId id="258" r:id="rId8"/>
    <p:sldId id="286" r:id="rId9"/>
    <p:sldId id="285" r:id="rId10"/>
    <p:sldId id="290" r:id="rId11"/>
    <p:sldId id="287" r:id="rId12"/>
    <p:sldId id="288" r:id="rId13"/>
    <p:sldId id="292" r:id="rId14"/>
    <p:sldId id="268" r:id="rId15"/>
    <p:sldId id="270" r:id="rId16"/>
    <p:sldId id="28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F6778-F678-4482-A3C2-605EDD06B84D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96E8-10DD-4E19-9471-35A46804CC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1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review is redundant,</a:t>
            </a:r>
            <a:r>
              <a:rPr lang="en-US" baseline="0" dirty="0" smtClean="0"/>
              <a:t> but we learned that students needed the reminders. You may want to change the questions.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16ADB-4DB7-4540-8DF2-5774E51A718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69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for a show of hands to assess needs based</a:t>
            </a:r>
            <a:r>
              <a:rPr lang="en-US" baseline="0" dirty="0" smtClean="0"/>
              <a:t> on today’s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741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long list,</a:t>
            </a:r>
            <a:r>
              <a:rPr lang="en-US" baseline="0" dirty="0" smtClean="0"/>
              <a:t> but we decided to keep it and address words as they come up in the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362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03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80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009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8293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FF0000"/>
                </a:solidFill>
              </a:rPr>
              <a:t>* Note: Relative vs. Absolute referencing can be a difficult concept for students to grasp… so take your time and repeat the instruction if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821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* Important that students learn there are two ways</a:t>
            </a:r>
            <a:r>
              <a:rPr lang="en-US" baseline="0" dirty="0" smtClean="0"/>
              <a:t> to ‘Fill’ (copy) adjacent cells:  The ribbon tool and the fill handle in the bottom right corner of the original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73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* Important that students learn there are two ways</a:t>
            </a:r>
            <a:r>
              <a:rPr lang="en-US" baseline="0" dirty="0" smtClean="0"/>
              <a:t> to ‘Fill’ (copy) adjacent cells:  The ribbon tool and the fill handle in the bottom right corner of the original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4023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Each action should be demonstrated by the instructor and then the class should demonstrate the actions being shown.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996E8-10DD-4E19-9471-35A46804CC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86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6169092"/>
            <a:ext cx="91447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370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041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08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13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895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053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022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459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034969"/>
            <a:ext cx="823031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312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07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138863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9666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09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010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871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48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8900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958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5917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6013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651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17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1284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579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476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349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14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194458"/>
            <a:ext cx="914479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569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561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036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74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423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821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056D-EFE5-44BB-A0E4-005D0A6CBB98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6A40-0135-4AAA-A46E-B1B20A28EC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27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63E36-D3C0-4C79-8FAF-3DDA0A00B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2076-7386-4BAD-9142-96457EB484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2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056D-EFE5-44BB-A0E4-005D0A6CBB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6A40-0135-4AAA-A46E-B1B20A28EC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29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flearnfree.org/excel2013/18" TargetMode="External"/><Relationship Id="rId2" Type="http://schemas.openxmlformats.org/officeDocument/2006/relationships/hyperlink" Target="http://www.gcflearnfree.org/excel2013/1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J7Odynlr-O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U6KdFSNaDV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Notes to Teachers: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Make sure each student has his/her file open from the previous class “</a:t>
            </a:r>
            <a:r>
              <a:rPr lang="en-US" sz="2100" dirty="0" smtClean="0">
                <a:solidFill>
                  <a:srgbClr val="FF0000"/>
                </a:solidFill>
              </a:rPr>
              <a:t>(student name).xlsx</a:t>
            </a:r>
            <a:r>
              <a:rPr lang="en-US" sz="2100" dirty="0" smtClean="0"/>
              <a:t>”.</a:t>
            </a:r>
          </a:p>
          <a:p>
            <a:pPr marL="514350" indent="-514350">
              <a:buFont typeface="+mj-lt"/>
              <a:buAutoNum type="arabicPeriod"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A vocabulary list is included on last slide. You may want to print this on 8.5 x 11 paper so you and students can refer to it during the lesson.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sz="2100" dirty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Relative and Absolute referencing can be a difficult concept for students to understand, so take your time and repeat that part of the lesson if necessary.</a:t>
            </a:r>
          </a:p>
        </p:txBody>
      </p:sp>
    </p:spTree>
    <p:extLst>
      <p:ext uri="{BB962C8B-B14F-4D97-AF65-F5344CB8AC3E}">
        <p14:creationId xmlns:p14="http://schemas.microsoft.com/office/powerpoint/2010/main" xmlns="" val="23307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200" dirty="0"/>
              <a:t>H</a:t>
            </a:r>
            <a:r>
              <a:rPr lang="en-US" sz="2200" dirty="0" smtClean="0"/>
              <a:t>ighlight the group of cells E4 through E16, then click the </a:t>
            </a:r>
            <a:r>
              <a:rPr lang="en-US" sz="2200" b="1" dirty="0" smtClean="0"/>
              <a:t>Fill </a:t>
            </a:r>
            <a:r>
              <a:rPr lang="en-US" sz="2200" dirty="0" smtClean="0"/>
              <a:t>tool</a:t>
            </a:r>
            <a:r>
              <a:rPr lang="en-US" sz="2200" b="1" dirty="0" smtClean="0"/>
              <a:t> </a:t>
            </a:r>
            <a:r>
              <a:rPr lang="en-US" sz="2200" dirty="0" smtClean="0"/>
              <a:t>on the ribbon, then click the </a:t>
            </a:r>
            <a:r>
              <a:rPr lang="en-US" sz="2200" b="1" dirty="0" smtClean="0"/>
              <a:t>Down</a:t>
            </a:r>
            <a:r>
              <a:rPr lang="en-US" sz="2200" dirty="0" smtClean="0"/>
              <a:t> option.  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 smtClean="0"/>
              <a:t>By clicking on any of the cells from E5 through E16, you can see that the Auto Fill tool uses </a:t>
            </a:r>
            <a:r>
              <a:rPr lang="en-US" sz="2200" b="1" dirty="0" smtClean="0"/>
              <a:t>Relative addressing </a:t>
            </a:r>
            <a:r>
              <a:rPr lang="en-US" sz="2200" dirty="0" smtClean="0"/>
              <a:t>where the cell references ‘move’ or change with the copying (filling) of the formulas down the column.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 smtClean="0"/>
              <a:t>You can fill down a column by clicking on the bottom right hand corner (</a:t>
            </a:r>
            <a:r>
              <a:rPr lang="en-US" sz="2200" b="1" dirty="0" smtClean="0"/>
              <a:t>Fill Handle</a:t>
            </a:r>
            <a:r>
              <a:rPr lang="en-US" sz="2200" dirty="0" smtClean="0"/>
              <a:t>) of the original cell (E4), and click and hold the mouse button as you drag the selection down to cell E16. 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Auto Fill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3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716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200" dirty="0" smtClean="0"/>
              <a:t>Highlight cell B20 and click the </a:t>
            </a:r>
            <a:r>
              <a:rPr lang="en-US" sz="2200" b="1" dirty="0" smtClean="0"/>
              <a:t>Copy</a:t>
            </a:r>
            <a:r>
              <a:rPr lang="en-US" sz="2200" dirty="0" smtClean="0"/>
              <a:t> tool on the Home ribbon.  Then highlight cells B20 through E32 and click the </a:t>
            </a:r>
            <a:r>
              <a:rPr lang="en-US" sz="2200" b="1" dirty="0" smtClean="0"/>
              <a:t>Paste</a:t>
            </a:r>
            <a:r>
              <a:rPr lang="en-US" sz="2200" dirty="0" smtClean="0"/>
              <a:t> (Clipboard) tool on the Home ribbon. 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   </a:t>
            </a:r>
            <a:r>
              <a:rPr lang="en-US" sz="2000" i="1" dirty="0" smtClean="0">
                <a:solidFill>
                  <a:srgbClr val="0070C0"/>
                </a:solidFill>
              </a:rPr>
              <a:t>When you complete the copy-paste it should look like this…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More Copy &amp; Paste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-455" t="27506" r="71778" b="33202"/>
          <a:stretch/>
        </p:blipFill>
        <p:spPr>
          <a:xfrm>
            <a:off x="2171700" y="2971800"/>
            <a:ext cx="4800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765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Save your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 smtClean="0"/>
              <a:t>Click on </a:t>
            </a:r>
            <a:r>
              <a:rPr lang="en-US" sz="2400" b="1" dirty="0" smtClean="0"/>
              <a:t>Save </a:t>
            </a:r>
            <a:r>
              <a:rPr lang="en-US" sz="2400" dirty="0" smtClean="0"/>
              <a:t>on the Quick Access Toolbar.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Today’s lesson was: </a:t>
            </a:r>
          </a:p>
          <a:p>
            <a:pPr lvl="1"/>
            <a:r>
              <a:rPr lang="en-US" sz="2400" dirty="0" smtClean="0"/>
              <a:t>Too easy</a:t>
            </a:r>
          </a:p>
          <a:p>
            <a:pPr lvl="1"/>
            <a:r>
              <a:rPr lang="en-US" sz="2400" dirty="0" smtClean="0"/>
              <a:t>Too difficult</a:t>
            </a:r>
          </a:p>
          <a:p>
            <a:pPr lvl="1"/>
            <a:r>
              <a:rPr lang="en-US" sz="2400" dirty="0" smtClean="0"/>
              <a:t>Just right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What was the most useful thing you learned today?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Comments, suggestions???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Go </a:t>
            </a:r>
            <a:r>
              <a:rPr lang="en-US" sz="2400" dirty="0"/>
              <a:t>to:</a:t>
            </a:r>
          </a:p>
          <a:p>
            <a:pPr marL="914400" lvl="1" indent="-514350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www.gcflearnfree.org/excel2013/13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Read and click through the 4 screens of this lesson</a:t>
            </a:r>
          </a:p>
          <a:p>
            <a:pPr marL="914400" lvl="1" indent="-514350"/>
            <a:r>
              <a:rPr lang="en-US" sz="2400" u="sng" dirty="0" smtClean="0"/>
              <a:t>Watch the video on screen 1</a:t>
            </a:r>
            <a:endParaRPr lang="en-US" sz="2400" u="sng" dirty="0"/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About 15 minutes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Go to:</a:t>
            </a:r>
          </a:p>
          <a:p>
            <a:pPr marL="914400" lvl="1" indent="-514350"/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www.gcflearnfree.org/excel2013/18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Read </a:t>
            </a:r>
            <a:r>
              <a:rPr lang="en-US" sz="2400" dirty="0"/>
              <a:t>and click through the 4</a:t>
            </a:r>
            <a:r>
              <a:rPr lang="en-US" sz="2400" dirty="0" smtClean="0"/>
              <a:t> </a:t>
            </a:r>
            <a:r>
              <a:rPr lang="en-US" sz="2400" dirty="0"/>
              <a:t>screens of this lesson</a:t>
            </a:r>
          </a:p>
          <a:p>
            <a:pPr marL="914400" lvl="1" indent="-514350"/>
            <a:r>
              <a:rPr lang="en-US" sz="2400" u="sng" dirty="0"/>
              <a:t>Watch the video on screen 1</a:t>
            </a:r>
          </a:p>
          <a:p>
            <a:pPr lvl="1"/>
            <a:r>
              <a:rPr lang="en-US" sz="2400" dirty="0"/>
              <a:t>  About 15 minutes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down 3 things you learned </a:t>
            </a:r>
            <a:r>
              <a:rPr lang="en-US" sz="2400" dirty="0" smtClean="0"/>
              <a:t>about Excel </a:t>
            </a:r>
            <a:r>
              <a:rPr lang="en-US" sz="2400" dirty="0"/>
              <a:t>formulas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07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495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Simple Sort </a:t>
            </a:r>
            <a:r>
              <a:rPr lang="en-US" sz="1400" dirty="0"/>
              <a:t>– </a:t>
            </a:r>
            <a:r>
              <a:rPr lang="en-US" sz="1400" dirty="0" smtClean="0"/>
              <a:t>Sorting rows of data using one column as the sort field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Custom Sort </a:t>
            </a:r>
            <a:r>
              <a:rPr lang="en-US" sz="1400" dirty="0" smtClean="0"/>
              <a:t>– Sorting rows of data using multiple columns as the sort fields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Primary Sort Field </a:t>
            </a:r>
            <a:r>
              <a:rPr lang="en-US" sz="1400" dirty="0" smtClean="0"/>
              <a:t>– A column (field) that is sorted first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Secondary Sort Field </a:t>
            </a:r>
            <a:r>
              <a:rPr lang="en-US" sz="1400" dirty="0" smtClean="0"/>
              <a:t>– A subsequent sort field (column) that is sorted on after the primary sort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Formula</a:t>
            </a:r>
            <a:r>
              <a:rPr lang="en-US" sz="1400" dirty="0" smtClean="0"/>
              <a:t> – A mathematical </a:t>
            </a:r>
            <a:r>
              <a:rPr lang="en-US" sz="1400" dirty="0"/>
              <a:t>statement used to calculate a value. A formula </a:t>
            </a:r>
            <a:r>
              <a:rPr lang="en-US" sz="1400" dirty="0" smtClean="0"/>
              <a:t>always starts with the “</a:t>
            </a:r>
            <a:r>
              <a:rPr lang="en-US" sz="1400" b="1" dirty="0" smtClean="0"/>
              <a:t>=</a:t>
            </a:r>
            <a:r>
              <a:rPr lang="en-US" sz="1400" dirty="0" smtClean="0"/>
              <a:t>“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Order of Operations </a:t>
            </a:r>
            <a:r>
              <a:rPr lang="en-US" sz="1400" dirty="0"/>
              <a:t>– </a:t>
            </a:r>
            <a:r>
              <a:rPr lang="en-US" sz="1400" dirty="0" smtClean="0"/>
              <a:t>the </a:t>
            </a:r>
            <a:r>
              <a:rPr lang="en-US" sz="1400" dirty="0"/>
              <a:t>set order followed by Excel when it evaluates formulas containing more than one mathematical </a:t>
            </a:r>
            <a:r>
              <a:rPr lang="en-US" sz="1400" dirty="0" smtClean="0"/>
              <a:t>operator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Function</a:t>
            </a:r>
            <a:r>
              <a:rPr lang="en-US" sz="1400" dirty="0"/>
              <a:t> –  </a:t>
            </a:r>
            <a:r>
              <a:rPr lang="en-US" sz="1400" dirty="0" smtClean="0"/>
              <a:t>A pre-defined formula that is comprised of a name and a set of arguments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AutoSum</a:t>
            </a:r>
            <a:r>
              <a:rPr lang="en-US" sz="1400" dirty="0" smtClean="0"/>
              <a:t> – On the home ribbon, a shortcut that automatically generates a SUM function in the active cell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Average Function </a:t>
            </a:r>
            <a:r>
              <a:rPr lang="en-US" sz="1400" dirty="0" smtClean="0"/>
              <a:t>– A function that returns the average of the range of cells provided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Relative </a:t>
            </a:r>
            <a:r>
              <a:rPr lang="en-US" sz="1400" b="1" dirty="0"/>
              <a:t>Addressing </a:t>
            </a:r>
            <a:r>
              <a:rPr lang="en-US" sz="1400" dirty="0"/>
              <a:t>– In a formula, the address of a cell based on the relative position of the cell that contains the formula and the cell referred to. If you copy the formula, the reference automatically adjusts. A relative reference takes the form </a:t>
            </a:r>
            <a:r>
              <a:rPr lang="en-US" sz="1400" dirty="0" smtClean="0"/>
              <a:t>A1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Absolute Addressing </a:t>
            </a:r>
            <a:r>
              <a:rPr lang="en-US" sz="1400" dirty="0"/>
              <a:t>–</a:t>
            </a:r>
            <a:r>
              <a:rPr lang="en-US" sz="1400" dirty="0" smtClean="0"/>
              <a:t> </a:t>
            </a:r>
            <a:r>
              <a:rPr lang="en-US" sz="1400" dirty="0"/>
              <a:t>In a formula, </a:t>
            </a:r>
            <a:r>
              <a:rPr lang="en-US" sz="1400" dirty="0" smtClean="0"/>
              <a:t>any cell reference that requires a static (non-changing) cell reference. </a:t>
            </a:r>
            <a:r>
              <a:rPr lang="en-US" sz="1400" dirty="0"/>
              <a:t>If you copy the formula, the </a:t>
            </a:r>
            <a:r>
              <a:rPr lang="en-US" sz="1400" dirty="0" smtClean="0"/>
              <a:t>cell reference does NOT change. An absolute </a:t>
            </a:r>
            <a:r>
              <a:rPr lang="en-US" sz="1400" dirty="0"/>
              <a:t>reference takes the form </a:t>
            </a:r>
            <a:r>
              <a:rPr lang="en-US" sz="1400" b="1" dirty="0"/>
              <a:t>$</a:t>
            </a:r>
            <a:r>
              <a:rPr lang="en-US" sz="1400" dirty="0" smtClean="0"/>
              <a:t>A</a:t>
            </a:r>
            <a:r>
              <a:rPr lang="en-US" sz="1400" b="1" dirty="0" smtClean="0"/>
              <a:t>$</a:t>
            </a:r>
            <a:r>
              <a:rPr lang="en-US" sz="1400" dirty="0" smtClean="0"/>
              <a:t>1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Fill Tool </a:t>
            </a:r>
            <a:r>
              <a:rPr lang="en-US" sz="1400" dirty="0" smtClean="0"/>
              <a:t>– On the home ribbon, a tool that copies the contents of a cell to adjacent cells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/>
              <a:t>Fill Handle </a:t>
            </a:r>
            <a:r>
              <a:rPr lang="en-US" sz="1400" dirty="0"/>
              <a:t>–</a:t>
            </a:r>
            <a:r>
              <a:rPr lang="en-US" sz="1400" dirty="0" smtClean="0"/>
              <a:t> </a:t>
            </a:r>
            <a:r>
              <a:rPr lang="en-US" sz="1400" dirty="0"/>
              <a:t>The solid square in the lower-right corner of a selected cell that is dragged to copy the contents of a cell to adjacent </a:t>
            </a:r>
            <a:r>
              <a:rPr lang="en-US" sz="1400" dirty="0" smtClean="0"/>
              <a:t>cells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740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Microsoft Excel – Part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43400" y="2667000"/>
            <a:ext cx="36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Your teachers are: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48171">
            <a:off x="914400" y="2818031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72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600" dirty="0" smtClean="0"/>
              <a:t>Did you do your homework?  Was it too easy, too difficult, or just right? </a:t>
            </a:r>
          </a:p>
          <a:p>
            <a:endParaRPr lang="en-US" sz="2600" dirty="0" smtClean="0"/>
          </a:p>
          <a:p>
            <a:r>
              <a:rPr lang="en-US" sz="2600" dirty="0"/>
              <a:t>Turn to your partner and discuss the 3 things you learned from your homework assignment.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1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309904" y="1295400"/>
            <a:ext cx="8602084" cy="1428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Which is the symbol for “COLUMN AND ROW RESIZING”?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A) </a:t>
            </a:r>
            <a:r>
              <a:rPr lang="en-US" sz="1800" b="1" dirty="0" smtClean="0">
                <a:sym typeface="Wingdings" panose="05000000000000000000" pitchFamily="2" charset="2"/>
              </a:rPr>
              <a:t></a:t>
            </a:r>
            <a:r>
              <a:rPr lang="en-US" sz="1800" b="1" dirty="0" smtClean="0"/>
              <a:t>|</a:t>
            </a:r>
            <a:r>
              <a:rPr lang="en-US" sz="1800" b="1" dirty="0" smtClean="0">
                <a:sym typeface="Wingdings" panose="05000000000000000000" pitchFamily="2" charset="2"/>
              </a:rPr>
              <a:t></a:t>
            </a:r>
            <a:endParaRPr lang="en-US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B)   $</a:t>
            </a:r>
            <a:br>
              <a:rPr lang="en-US" sz="1800" b="1" dirty="0" smtClean="0"/>
            </a:br>
            <a:r>
              <a:rPr lang="en-US" sz="1800" b="1" dirty="0" smtClean="0"/>
              <a:t>C)   </a:t>
            </a:r>
            <a:r>
              <a:rPr lang="en-US" sz="2000" b="1" dirty="0" smtClean="0"/>
              <a:t>f</a:t>
            </a:r>
            <a:r>
              <a:rPr lang="en-US" sz="1400" b="1" dirty="0" smtClean="0"/>
              <a:t>x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D)   </a:t>
            </a:r>
            <a:r>
              <a:rPr lang="el-GR" sz="2000" b="1" dirty="0" smtClean="0">
                <a:latin typeface="+mj-lt"/>
              </a:rPr>
              <a:t>Σ</a:t>
            </a:r>
            <a:endParaRPr lang="en-US" sz="2000" b="1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Vocabulary Review Quiz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04800" y="2876550"/>
            <a:ext cx="8839199" cy="2161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Which answer describes “CUT &amp; PASTE”?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A) A tool that allows you to automatically sum up a column of numbers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B) A two step action that allows for the duplication of one or more cell contents to another location in the workbook.  The original location will still have the original contents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C) </a:t>
            </a:r>
            <a:r>
              <a:rPr lang="en-US" sz="1800" b="1" dirty="0"/>
              <a:t>A</a:t>
            </a:r>
            <a:r>
              <a:rPr lang="en-US" sz="1800" b="1" dirty="0" smtClean="0"/>
              <a:t> </a:t>
            </a:r>
            <a:r>
              <a:rPr lang="en-US" sz="1800" b="1" dirty="0"/>
              <a:t>two step action that allows for the moving of one or more cell contents to another location in the workbook.  The original location </a:t>
            </a:r>
            <a:r>
              <a:rPr lang="en-US" sz="1800" b="1" dirty="0" smtClean="0"/>
              <a:t>will </a:t>
            </a:r>
            <a:r>
              <a:rPr lang="en-US" sz="1800" b="1" dirty="0"/>
              <a:t>now be </a:t>
            </a:r>
            <a:r>
              <a:rPr lang="en-US" sz="1800" b="1" dirty="0" smtClean="0"/>
              <a:t>empty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D) When cells a merged into one cell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308131" y="5228272"/>
            <a:ext cx="89120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Which </a:t>
            </a:r>
            <a:r>
              <a:rPr lang="en-US" b="1" dirty="0" smtClean="0">
                <a:solidFill>
                  <a:srgbClr val="0070C0"/>
                </a:solidFill>
              </a:rPr>
              <a:t>is another way of saying “SELECTING CELLS”?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A) </a:t>
            </a:r>
            <a:r>
              <a:rPr lang="en-US" b="1" dirty="0" smtClean="0"/>
              <a:t>Deleting Cells</a:t>
            </a:r>
            <a:endParaRPr lang="en-US" b="1" dirty="0"/>
          </a:p>
          <a:p>
            <a:r>
              <a:rPr lang="en-US" b="1" dirty="0"/>
              <a:t>B) </a:t>
            </a:r>
            <a:r>
              <a:rPr lang="en-US" b="1" dirty="0" smtClean="0"/>
              <a:t>Highlighting Cells</a:t>
            </a:r>
            <a:endParaRPr lang="en-US" b="1" dirty="0"/>
          </a:p>
          <a:p>
            <a:r>
              <a:rPr lang="en-US" b="1" dirty="0"/>
              <a:t>C) </a:t>
            </a:r>
            <a:r>
              <a:rPr lang="en-US" b="1" dirty="0" smtClean="0"/>
              <a:t>Shading Cells</a:t>
            </a:r>
            <a:endParaRPr lang="en-US" b="1" dirty="0"/>
          </a:p>
          <a:p>
            <a:r>
              <a:rPr lang="en-US" b="1" dirty="0"/>
              <a:t>D) </a:t>
            </a:r>
            <a:r>
              <a:rPr lang="en-US" b="1" dirty="0" smtClean="0"/>
              <a:t>Bolding Cells</a:t>
            </a:r>
            <a:endParaRPr lang="en-US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1600200"/>
            <a:ext cx="1243410" cy="303522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279779" y="4042175"/>
            <a:ext cx="8403609" cy="529825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304800" y="5810250"/>
            <a:ext cx="2141615" cy="313372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0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Sorting data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AutoSum function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Entering basic formulas</a:t>
            </a:r>
            <a:endParaRPr lang="en-US" sz="24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Auto Fill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2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000" b="1" dirty="0" smtClean="0"/>
              <a:t>Sort</a:t>
            </a:r>
            <a:r>
              <a:rPr lang="en-US" sz="2000" dirty="0" smtClean="0"/>
              <a:t> by clicking on the </a:t>
            </a:r>
            <a:r>
              <a:rPr lang="en-US" sz="2000" b="1" dirty="0" smtClean="0"/>
              <a:t>‘sheet2’ </a:t>
            </a:r>
            <a:r>
              <a:rPr lang="en-US" sz="2000" dirty="0" smtClean="0"/>
              <a:t>tab, then click on any cell in column A (last name) and click on the ‘</a:t>
            </a:r>
            <a:r>
              <a:rPr lang="en-US" sz="2000" b="1" dirty="0" smtClean="0"/>
              <a:t>Sort &amp; Filter</a:t>
            </a:r>
            <a:r>
              <a:rPr lang="en-US" sz="2000" dirty="0" smtClean="0"/>
              <a:t>’ button on the ribbon.  Then click ‘</a:t>
            </a:r>
            <a:r>
              <a:rPr lang="en-US" sz="2000" b="1" dirty="0" smtClean="0"/>
              <a:t>Sort A-Z</a:t>
            </a:r>
            <a:r>
              <a:rPr lang="en-US" sz="2000" dirty="0" smtClean="0"/>
              <a:t>’.  This is a “</a:t>
            </a:r>
            <a:r>
              <a:rPr lang="en-US" sz="2000" u="sng" dirty="0" smtClean="0"/>
              <a:t>simple sort</a:t>
            </a:r>
            <a:r>
              <a:rPr lang="en-US" sz="2000" dirty="0" smtClean="0"/>
              <a:t>” (one column only).  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FontTx/>
              <a:buAutoNum type="arabicPeriod"/>
            </a:pPr>
            <a:r>
              <a:rPr lang="en-US" sz="2000" dirty="0"/>
              <a:t>S</a:t>
            </a:r>
            <a:r>
              <a:rPr lang="en-US" sz="2000" dirty="0" smtClean="0"/>
              <a:t>ort by clicking </a:t>
            </a:r>
            <a:r>
              <a:rPr lang="en-US" sz="2000" dirty="0"/>
              <a:t>on any cell in column </a:t>
            </a:r>
            <a:r>
              <a:rPr lang="en-US" sz="2000" dirty="0" smtClean="0"/>
              <a:t>F (ZIP code) </a:t>
            </a:r>
            <a:r>
              <a:rPr lang="en-US" sz="2000" dirty="0"/>
              <a:t>and click on the ‘</a:t>
            </a:r>
            <a:r>
              <a:rPr lang="en-US" sz="2000" b="1" dirty="0"/>
              <a:t>Sort &amp; Filter</a:t>
            </a:r>
            <a:r>
              <a:rPr lang="en-US" sz="2000" dirty="0"/>
              <a:t>’ </a:t>
            </a:r>
            <a:r>
              <a:rPr lang="en-US" sz="2000" dirty="0" smtClean="0"/>
              <a:t>tool </a:t>
            </a:r>
            <a:r>
              <a:rPr lang="en-US" sz="2000" dirty="0"/>
              <a:t>on the ribbon.  Then click ‘</a:t>
            </a:r>
            <a:r>
              <a:rPr lang="en-US" sz="2000" b="1" dirty="0"/>
              <a:t>Sort </a:t>
            </a:r>
            <a:r>
              <a:rPr lang="en-US" sz="2000" b="1" dirty="0" smtClean="0"/>
              <a:t>Z-A</a:t>
            </a:r>
            <a:r>
              <a:rPr lang="en-US" sz="2000" dirty="0" smtClean="0"/>
              <a:t>’ (‘Largest to Smallest’).  This sorts all the rows by the ZIP code column in descending numerical order.  </a:t>
            </a:r>
          </a:p>
          <a:p>
            <a:pPr marL="514350" indent="-514350">
              <a:buFontTx/>
              <a:buAutoNum type="arabicPeriod"/>
            </a:pPr>
            <a:endParaRPr lang="en-US" sz="2000" dirty="0"/>
          </a:p>
          <a:p>
            <a:pPr marL="514350" indent="-514350">
              <a:buFontTx/>
              <a:buAutoNum type="arabicPeriod"/>
            </a:pPr>
            <a:r>
              <a:rPr lang="en-US" sz="2000" dirty="0" smtClean="0"/>
              <a:t>Do a ‘custom sort’ (more than one column) </a:t>
            </a:r>
            <a:r>
              <a:rPr lang="en-US" sz="2000" dirty="0"/>
              <a:t>by clicking on any cell in column </a:t>
            </a:r>
            <a:r>
              <a:rPr lang="en-US" sz="2000" dirty="0" smtClean="0"/>
              <a:t>A and </a:t>
            </a:r>
            <a:r>
              <a:rPr lang="en-US" sz="2000" dirty="0"/>
              <a:t>click on the </a:t>
            </a:r>
            <a:r>
              <a:rPr lang="en-US" sz="2000" dirty="0" smtClean="0"/>
              <a:t>‘</a:t>
            </a:r>
            <a:r>
              <a:rPr lang="en-US" sz="2000" b="1" dirty="0"/>
              <a:t>Sort &amp; Filter</a:t>
            </a:r>
            <a:r>
              <a:rPr lang="en-US" sz="2000" dirty="0"/>
              <a:t>’ button on the ribbon.  Then click </a:t>
            </a:r>
            <a:r>
              <a:rPr lang="en-US" sz="2000" dirty="0" smtClean="0"/>
              <a:t>‘</a:t>
            </a:r>
            <a:r>
              <a:rPr lang="en-US" sz="2000" b="1" dirty="0" smtClean="0"/>
              <a:t>Custom Sort</a:t>
            </a:r>
            <a:r>
              <a:rPr lang="en-US" sz="2000" dirty="0" smtClean="0"/>
              <a:t>’.  This option first sorts </a:t>
            </a:r>
            <a:r>
              <a:rPr lang="en-US" sz="2000" dirty="0"/>
              <a:t>all the rows by </a:t>
            </a:r>
            <a:r>
              <a:rPr lang="en-US" sz="2000" dirty="0" smtClean="0"/>
              <a:t>the sort-by column, then you can ‘Add Levels’ for secondary sorts.  Try sorting by City, then by ZIP code.</a:t>
            </a:r>
          </a:p>
          <a:p>
            <a:pPr marL="514350" indent="-514350">
              <a:buFontTx/>
              <a:buAutoNum type="arabicPeriod"/>
            </a:pPr>
            <a:endParaRPr lang="en-US" sz="2000" dirty="0"/>
          </a:p>
          <a:p>
            <a:r>
              <a:rPr lang="en-US" sz="2000" dirty="0" smtClean="0">
                <a:solidFill>
                  <a:srgbClr val="0070C0"/>
                </a:solidFill>
              </a:rPr>
              <a:t>* </a:t>
            </a:r>
            <a:r>
              <a:rPr lang="en-US" sz="2000" u="sng" dirty="0" smtClean="0">
                <a:solidFill>
                  <a:srgbClr val="0070C0"/>
                </a:solidFill>
              </a:rPr>
              <a:t>Important</a:t>
            </a:r>
            <a:r>
              <a:rPr lang="en-US" sz="2000" dirty="0" smtClean="0">
                <a:solidFill>
                  <a:srgbClr val="0070C0"/>
                </a:solidFill>
              </a:rPr>
              <a:t>:   Now click back to the </a:t>
            </a:r>
            <a:r>
              <a:rPr lang="en-US" sz="2000" b="1" dirty="0" smtClean="0">
                <a:solidFill>
                  <a:srgbClr val="0070C0"/>
                </a:solidFill>
              </a:rPr>
              <a:t>‘Cell Phone Minutes’ sheet tab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Sorting Data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2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000" dirty="0"/>
              <a:t>H</a:t>
            </a:r>
            <a:r>
              <a:rPr lang="en-US" sz="2000" dirty="0" smtClean="0"/>
              <a:t>ighlight </a:t>
            </a:r>
            <a:r>
              <a:rPr lang="en-US" sz="2000" dirty="0"/>
              <a:t>cell </a:t>
            </a:r>
            <a:r>
              <a:rPr lang="en-US" sz="2000" dirty="0" smtClean="0"/>
              <a:t>B16, </a:t>
            </a:r>
            <a:r>
              <a:rPr lang="en-US" sz="2000" dirty="0"/>
              <a:t>then click the </a:t>
            </a:r>
            <a:r>
              <a:rPr lang="en-US" sz="2000" b="1" dirty="0" smtClean="0"/>
              <a:t>AutoSum </a:t>
            </a:r>
            <a:r>
              <a:rPr lang="en-US" sz="2000" dirty="0" smtClean="0"/>
              <a:t>function tool “</a:t>
            </a:r>
            <a:r>
              <a:rPr lang="en-US" sz="2000" b="1" dirty="0" smtClean="0">
                <a:latin typeface="Calibri" panose="020F0502020204030204" pitchFamily="34" charset="0"/>
              </a:rPr>
              <a:t>∑</a:t>
            </a:r>
            <a:r>
              <a:rPr lang="en-US" sz="2000" dirty="0" smtClean="0">
                <a:latin typeface="Calibri" panose="020F0502020204030204" pitchFamily="34" charset="0"/>
              </a:rPr>
              <a:t>”</a:t>
            </a:r>
            <a:r>
              <a:rPr lang="en-US" sz="2000" dirty="0" smtClean="0"/>
              <a:t>.  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E</a:t>
            </a:r>
            <a:r>
              <a:rPr lang="en-US" sz="2000" dirty="0" smtClean="0"/>
              <a:t>nter the AutoSum function by typing it in.  Click on cell C16, then type “=SUM(C4:C15)”.  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smtClean="0"/>
              <a:t>Copy and paste the formula in cell C16 to cell D16 using the Copy and Paste Tools on the Home Ribbon. 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The </a:t>
            </a:r>
            <a:r>
              <a:rPr lang="en-US" sz="2000" b="1" dirty="0" smtClean="0"/>
              <a:t>Average</a:t>
            </a:r>
            <a:r>
              <a:rPr lang="en-US" sz="2000" dirty="0" smtClean="0"/>
              <a:t> function works similar to the AutoSum function using the ribbon.  </a:t>
            </a:r>
            <a:endParaRPr lang="en-US" dirty="0"/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AutoSum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6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54" y="1143000"/>
            <a:ext cx="8534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200" dirty="0" smtClean="0"/>
              <a:t>A quick refresher lesson on the </a:t>
            </a:r>
            <a:r>
              <a:rPr lang="en-US" sz="2200" b="1" dirty="0" smtClean="0"/>
              <a:t>Order of Operations</a:t>
            </a:r>
            <a:r>
              <a:rPr lang="en-US" sz="2200" dirty="0" smtClean="0"/>
              <a:t> in relation to basic math principles:</a:t>
            </a:r>
            <a:br>
              <a:rPr lang="en-US" sz="2200" dirty="0" smtClean="0"/>
            </a:br>
            <a:endParaRPr lang="en-US" sz="2200" dirty="0" smtClean="0"/>
          </a:p>
          <a:p>
            <a:pPr marL="1428750" lvl="2" indent="-514350">
              <a:buAutoNum type="arabicPeriod"/>
            </a:pPr>
            <a:r>
              <a:rPr lang="en-US" sz="2200" dirty="0" smtClean="0"/>
              <a:t>Parentheses </a:t>
            </a:r>
          </a:p>
          <a:p>
            <a:pPr marL="1428750" lvl="2" indent="-514350">
              <a:buAutoNum type="arabicPeriod"/>
            </a:pPr>
            <a:r>
              <a:rPr lang="en-US" sz="2200" dirty="0" smtClean="0"/>
              <a:t>Exponents</a:t>
            </a:r>
          </a:p>
          <a:p>
            <a:pPr marL="1428750" lvl="2" indent="-514350">
              <a:buAutoNum type="arabicPeriod"/>
            </a:pPr>
            <a:r>
              <a:rPr lang="en-US" sz="2200" dirty="0" smtClean="0"/>
              <a:t>Multiplication &amp; Division (left to right)</a:t>
            </a:r>
          </a:p>
          <a:p>
            <a:pPr marL="1428750" lvl="2" indent="-514350">
              <a:buAutoNum type="arabicPeriod"/>
            </a:pPr>
            <a:r>
              <a:rPr lang="en-US" sz="2200" dirty="0" smtClean="0"/>
              <a:t>Addition &amp; Subtraction (left to right)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 smtClean="0"/>
              <a:t>Operators:  </a:t>
            </a:r>
            <a:r>
              <a:rPr lang="en-US" sz="2200" b="1" dirty="0" smtClean="0">
                <a:solidFill>
                  <a:srgbClr val="FF0000"/>
                </a:solidFill>
              </a:rPr>
              <a:t>+ </a:t>
            </a:r>
            <a:r>
              <a:rPr lang="en-US" sz="2200" dirty="0" smtClean="0"/>
              <a:t>is addition   </a:t>
            </a:r>
            <a:r>
              <a:rPr lang="en-US" sz="2200" b="1" dirty="0" smtClean="0">
                <a:solidFill>
                  <a:srgbClr val="FF0000"/>
                </a:solidFill>
              </a:rPr>
              <a:t>- </a:t>
            </a:r>
            <a:r>
              <a:rPr lang="en-US" sz="2200" dirty="0" smtClean="0"/>
              <a:t>is subtraction   </a:t>
            </a:r>
            <a:r>
              <a:rPr lang="en-US" sz="2200" b="1" dirty="0" smtClean="0">
                <a:solidFill>
                  <a:srgbClr val="FF0000"/>
                </a:solidFill>
              </a:rPr>
              <a:t>*</a:t>
            </a:r>
            <a:r>
              <a:rPr lang="en-US" sz="2200" dirty="0" smtClean="0"/>
              <a:t> is multiply    </a:t>
            </a:r>
            <a:r>
              <a:rPr lang="en-US" sz="2200" b="1" dirty="0" smtClean="0">
                <a:solidFill>
                  <a:srgbClr val="FF0000"/>
                </a:solidFill>
              </a:rPr>
              <a:t>/</a:t>
            </a:r>
            <a:r>
              <a:rPr lang="en-US" sz="2200" dirty="0" smtClean="0"/>
              <a:t> is division</a:t>
            </a:r>
            <a:br>
              <a:rPr lang="en-US" sz="2200" dirty="0" smtClean="0"/>
            </a:b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A video on the ‘Order of Operations’ in Excel:</a:t>
            </a:r>
            <a:br>
              <a:rPr lang="en-US" sz="2200" dirty="0" smtClean="0"/>
            </a:b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www.youtube.com/watch?feature=player_embedded&amp;v=J7Odynlr-Og</a:t>
            </a:r>
            <a:endParaRPr lang="en-US" dirty="0" smtClean="0"/>
          </a:p>
          <a:p>
            <a:endParaRPr lang="en-US" sz="2200" dirty="0"/>
          </a:p>
          <a:p>
            <a:pPr marL="514350" indent="-514350">
              <a:buAutoNum type="arabicPeriod"/>
            </a:pPr>
            <a:endParaRPr lang="en-US" sz="2200" dirty="0"/>
          </a:p>
          <a:p>
            <a:endParaRPr lang="en-US" sz="2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Preparing for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952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20762"/>
            <a:ext cx="86868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200" dirty="0" smtClean="0"/>
              <a:t>Enter a </a:t>
            </a:r>
            <a:r>
              <a:rPr lang="en-US" sz="2200" b="1" dirty="0" smtClean="0"/>
              <a:t>formula</a:t>
            </a:r>
            <a:r>
              <a:rPr lang="en-US" sz="2200" dirty="0" smtClean="0"/>
              <a:t> by clicking in cell E4, then type “</a:t>
            </a:r>
            <a:r>
              <a:rPr lang="en-US" sz="2200" b="1" dirty="0" smtClean="0"/>
              <a:t>=B4+C4+D4</a:t>
            </a:r>
            <a:r>
              <a:rPr lang="en-US" sz="2200" dirty="0" smtClean="0"/>
              <a:t>” and hit enter.  </a:t>
            </a:r>
            <a:r>
              <a:rPr lang="en-US" sz="2200" u="sng" dirty="0" smtClean="0"/>
              <a:t>ALL formulas must start with the equal sign.</a:t>
            </a:r>
            <a:r>
              <a:rPr lang="en-US" sz="2200" dirty="0" smtClean="0"/>
              <a:t> 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 smtClean="0"/>
              <a:t>The formula recalculates automatically by changing the number in cell D4 from 440 to 430.  </a:t>
            </a:r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/>
              <a:t>C</a:t>
            </a:r>
            <a:r>
              <a:rPr lang="en-US" sz="2200" dirty="0" smtClean="0"/>
              <a:t>reate a formula that multiplies the 8 cents per minute by the number of minutes used.  Click on cell B20 and type “</a:t>
            </a:r>
            <a:r>
              <a:rPr lang="en-US" sz="2200" b="1" dirty="0" smtClean="0"/>
              <a:t>=B4*$G$2</a:t>
            </a:r>
            <a:r>
              <a:rPr lang="en-US" sz="2200" dirty="0" smtClean="0"/>
              <a:t>”.  The $ in front of the G and the 2 is called </a:t>
            </a:r>
            <a:r>
              <a:rPr lang="en-US" sz="2200" b="1" dirty="0" smtClean="0"/>
              <a:t>absolute referencing </a:t>
            </a:r>
            <a:r>
              <a:rPr lang="en-US" sz="2200" dirty="0" smtClean="0"/>
              <a:t>which tells Excel to ‘Freeze’ that cell reference when the formula is copied. </a:t>
            </a:r>
          </a:p>
          <a:p>
            <a:pPr marL="514350" indent="-514350">
              <a:buAutoNum type="arabicPeriod"/>
            </a:pP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A video on Relative/Absolute referencing</a:t>
            </a:r>
            <a:r>
              <a:rPr lang="en-US" sz="2200" dirty="0"/>
              <a:t>: </a:t>
            </a:r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www.youtube.com/watch?feature=player_embedded&amp;v=U6KdFSNaDVE</a:t>
            </a:r>
            <a:endParaRPr lang="en-US" b="1" dirty="0" smtClean="0"/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endParaRPr lang="en-US" sz="2200" dirty="0"/>
          </a:p>
          <a:p>
            <a:endParaRPr lang="en-US" sz="22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868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Entering Formula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06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1531</Words>
  <Application>Microsoft Office PowerPoint</Application>
  <PresentationFormat>On-screen Show (4:3)</PresentationFormat>
  <Paragraphs>158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2_Office Theme</vt:lpstr>
      <vt:lpstr>1_Office Theme</vt:lpstr>
      <vt:lpstr>Notes to Teachers:</vt:lpstr>
      <vt:lpstr>Microsoft Excel – Part 3</vt:lpstr>
      <vt:lpstr>Review</vt:lpstr>
      <vt:lpstr>Slide 4</vt:lpstr>
      <vt:lpstr>Today’s Goals</vt:lpstr>
      <vt:lpstr>Slide 6</vt:lpstr>
      <vt:lpstr>Slide 7</vt:lpstr>
      <vt:lpstr>Slide 8</vt:lpstr>
      <vt:lpstr>Slide 9</vt:lpstr>
      <vt:lpstr>Slide 10</vt:lpstr>
      <vt:lpstr>Slide 11</vt:lpstr>
      <vt:lpstr>Save your Document</vt:lpstr>
      <vt:lpstr>Questions???</vt:lpstr>
      <vt:lpstr>Homework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Tasks</dc:title>
  <dc:creator>Sherryfl</dc:creator>
  <cp:lastModifiedBy>staff</cp:lastModifiedBy>
  <cp:revision>114</cp:revision>
  <dcterms:created xsi:type="dcterms:W3CDTF">2014-03-14T02:29:38Z</dcterms:created>
  <dcterms:modified xsi:type="dcterms:W3CDTF">2016-01-19T16:53:39Z</dcterms:modified>
</cp:coreProperties>
</file>