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Lst>
  <p:notesMasterIdLst>
    <p:notesMasterId r:id="rId20"/>
  </p:notesMasterIdLst>
  <p:sldIdLst>
    <p:sldId id="278" r:id="rId5"/>
    <p:sldId id="273" r:id="rId6"/>
    <p:sldId id="274" r:id="rId7"/>
    <p:sldId id="290" r:id="rId8"/>
    <p:sldId id="258" r:id="rId9"/>
    <p:sldId id="286" r:id="rId10"/>
    <p:sldId id="282" r:id="rId11"/>
    <p:sldId id="285" r:id="rId12"/>
    <p:sldId id="287" r:id="rId13"/>
    <p:sldId id="288" r:id="rId14"/>
    <p:sldId id="289" r:id="rId15"/>
    <p:sldId id="268" r:id="rId16"/>
    <p:sldId id="270" r:id="rId17"/>
    <p:sldId id="277"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2" autoAdjust="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F6778-F678-4482-A3C2-605EDD06B84D}" type="datetimeFigureOut">
              <a:rPr lang="en-US" smtClean="0"/>
              <a:pPr/>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996E8-10DD-4E19-9471-35A46804CCF2}" type="slidenum">
              <a:rPr lang="en-US" smtClean="0"/>
              <a:pPr/>
              <a:t>‹#›</a:t>
            </a:fld>
            <a:endParaRPr lang="en-US"/>
          </a:p>
        </p:txBody>
      </p:sp>
    </p:spTree>
    <p:extLst>
      <p:ext uri="{BB962C8B-B14F-4D97-AF65-F5344CB8AC3E}">
        <p14:creationId xmlns:p14="http://schemas.microsoft.com/office/powerpoint/2010/main" xmlns="" val="1004125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review is redundant,</a:t>
            </a:r>
            <a:r>
              <a:rPr lang="en-US" baseline="0" dirty="0" smtClean="0"/>
              <a:t> but we learned that students needed the reminders. You may want to change the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18B16ADB-4DB7-4540-8DF2-5774E51A71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xmlns="" val="304769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long list,</a:t>
            </a:r>
            <a:r>
              <a:rPr lang="en-US" baseline="0" dirty="0" smtClean="0"/>
              <a:t> but we decided to keep it and address words as they come up in the lesson. </a:t>
            </a:r>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15</a:t>
            </a:fld>
            <a:endParaRPr lang="en-US"/>
          </a:p>
        </p:txBody>
      </p:sp>
    </p:spTree>
    <p:extLst>
      <p:ext uri="{BB962C8B-B14F-4D97-AF65-F5344CB8AC3E}">
        <p14:creationId xmlns:p14="http://schemas.microsoft.com/office/powerpoint/2010/main" xmlns="" val="1833629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Bold words indicate the</a:t>
            </a:r>
            <a:r>
              <a:rPr lang="en-US" baseline="0" dirty="0" smtClean="0"/>
              <a:t> same words are found on their computer screen. </a:t>
            </a:r>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5</a:t>
            </a:fld>
            <a:endParaRPr lang="en-US"/>
          </a:p>
        </p:txBody>
      </p:sp>
    </p:spTree>
    <p:extLst>
      <p:ext uri="{BB962C8B-B14F-4D97-AF65-F5344CB8AC3E}">
        <p14:creationId xmlns:p14="http://schemas.microsoft.com/office/powerpoint/2010/main" xmlns="" val="29003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6</a:t>
            </a:fld>
            <a:endParaRPr lang="en-US"/>
          </a:p>
        </p:txBody>
      </p:sp>
    </p:spTree>
    <p:extLst>
      <p:ext uri="{BB962C8B-B14F-4D97-AF65-F5344CB8AC3E}">
        <p14:creationId xmlns:p14="http://schemas.microsoft.com/office/powerpoint/2010/main" xmlns="" val="3492846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8</a:t>
            </a:fld>
            <a:endParaRPr lang="en-US"/>
          </a:p>
        </p:txBody>
      </p:sp>
    </p:spTree>
    <p:extLst>
      <p:ext uri="{BB962C8B-B14F-4D97-AF65-F5344CB8AC3E}">
        <p14:creationId xmlns:p14="http://schemas.microsoft.com/office/powerpoint/2010/main" xmlns="" val="333183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9</a:t>
            </a:fld>
            <a:endParaRPr lang="en-US"/>
          </a:p>
        </p:txBody>
      </p:sp>
    </p:spTree>
    <p:extLst>
      <p:ext uri="{BB962C8B-B14F-4D97-AF65-F5344CB8AC3E}">
        <p14:creationId xmlns:p14="http://schemas.microsoft.com/office/powerpoint/2010/main" xmlns="" val="181997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10</a:t>
            </a:fld>
            <a:endParaRPr lang="en-US"/>
          </a:p>
        </p:txBody>
      </p:sp>
    </p:spTree>
    <p:extLst>
      <p:ext uri="{BB962C8B-B14F-4D97-AF65-F5344CB8AC3E}">
        <p14:creationId xmlns:p14="http://schemas.microsoft.com/office/powerpoint/2010/main" xmlns="" val="1274657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11</a:t>
            </a:fld>
            <a:endParaRPr lang="en-US"/>
          </a:p>
        </p:txBody>
      </p:sp>
    </p:spTree>
    <p:extLst>
      <p:ext uri="{BB962C8B-B14F-4D97-AF65-F5344CB8AC3E}">
        <p14:creationId xmlns:p14="http://schemas.microsoft.com/office/powerpoint/2010/main" xmlns="" val="499128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Each action should be demonstrated by the instructor and then the class should demonstrate the actions being shown.</a:t>
            </a:r>
            <a:r>
              <a:rPr lang="en-US" baseline="0" dirty="0" smtClean="0">
                <a:solidFill>
                  <a:srgbClr val="FF0000"/>
                </a:solidFil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12</a:t>
            </a:fld>
            <a:endParaRPr lang="en-US"/>
          </a:p>
        </p:txBody>
      </p:sp>
    </p:spTree>
    <p:extLst>
      <p:ext uri="{BB962C8B-B14F-4D97-AF65-F5344CB8AC3E}">
        <p14:creationId xmlns:p14="http://schemas.microsoft.com/office/powerpoint/2010/main" xmlns="" val="2607230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for a show of hands to assess needs based</a:t>
            </a:r>
            <a:r>
              <a:rPr lang="en-US" baseline="0" dirty="0" smtClean="0"/>
              <a:t> on today’s lesson. </a:t>
            </a:r>
            <a:endParaRPr lang="en-US" dirty="0"/>
          </a:p>
        </p:txBody>
      </p:sp>
      <p:sp>
        <p:nvSpPr>
          <p:cNvPr id="4" name="Slide Number Placeholder 3"/>
          <p:cNvSpPr>
            <a:spLocks noGrp="1"/>
          </p:cNvSpPr>
          <p:nvPr>
            <p:ph type="sldNum" sz="quarter" idx="10"/>
          </p:nvPr>
        </p:nvSpPr>
        <p:spPr/>
        <p:txBody>
          <a:bodyPr/>
          <a:lstStyle/>
          <a:p>
            <a:fld id="{4A3996E8-10DD-4E19-9471-35A46804CCF2}" type="slidenum">
              <a:rPr lang="en-US" smtClean="0"/>
              <a:pPr/>
              <a:t>13</a:t>
            </a:fld>
            <a:endParaRPr lang="en-US"/>
          </a:p>
        </p:txBody>
      </p:sp>
    </p:spTree>
    <p:extLst>
      <p:ext uri="{BB962C8B-B14F-4D97-AF65-F5344CB8AC3E}">
        <p14:creationId xmlns:p14="http://schemas.microsoft.com/office/powerpoint/2010/main" xmlns="" val="28747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6A40-0135-4AAA-A46E-B1B20A28ECE1}" type="slidenum">
              <a:rPr lang="en-US" smtClean="0"/>
              <a:pPr/>
              <a:t>‹#›</a:t>
            </a:fld>
            <a:endParaRPr lang="en-US"/>
          </a:p>
        </p:txBody>
      </p:sp>
      <p:pic>
        <p:nvPicPr>
          <p:cNvPr id="7" name="Picture 6"/>
          <p:cNvPicPr>
            <a:picLocks noChangeAspect="1"/>
          </p:cNvPicPr>
          <p:nvPr userDrawn="1"/>
        </p:nvPicPr>
        <p:blipFill>
          <a:blip r:embed="rId2" cstate="print"/>
          <a:stretch>
            <a:fillRect/>
          </a:stretch>
        </p:blipFill>
        <p:spPr>
          <a:xfrm>
            <a:off x="304800" y="6169092"/>
            <a:ext cx="914479" cy="688908"/>
          </a:xfrm>
          <a:prstGeom prst="rect">
            <a:avLst/>
          </a:prstGeom>
        </p:spPr>
      </p:pic>
    </p:spTree>
    <p:extLst>
      <p:ext uri="{BB962C8B-B14F-4D97-AF65-F5344CB8AC3E}">
        <p14:creationId xmlns:p14="http://schemas.microsoft.com/office/powerpoint/2010/main" xmlns="" val="378370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336041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918086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3113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035040"/>
            <a:ext cx="822960" cy="822960"/>
          </a:xfrm>
          <a:prstGeom prst="rect">
            <a:avLst/>
          </a:prstGeom>
        </p:spPr>
      </p:pic>
    </p:spTree>
    <p:extLst>
      <p:ext uri="{BB962C8B-B14F-4D97-AF65-F5344CB8AC3E}">
        <p14:creationId xmlns:p14="http://schemas.microsoft.com/office/powerpoint/2010/main" xmlns="" val="27289579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52053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11022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66459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pic>
        <p:nvPicPr>
          <p:cNvPr id="6" name="Picture 5"/>
          <p:cNvPicPr>
            <a:picLocks noChangeAspect="1"/>
          </p:cNvPicPr>
          <p:nvPr userDrawn="1"/>
        </p:nvPicPr>
        <p:blipFill>
          <a:blip r:embed="rId2" cstate="print"/>
          <a:stretch>
            <a:fillRect/>
          </a:stretch>
        </p:blipFill>
        <p:spPr>
          <a:xfrm>
            <a:off x="457200" y="6034969"/>
            <a:ext cx="823031" cy="823031"/>
          </a:xfrm>
          <a:prstGeom prst="rect">
            <a:avLst/>
          </a:prstGeom>
        </p:spPr>
      </p:pic>
    </p:spTree>
    <p:extLst>
      <p:ext uri="{BB962C8B-B14F-4D97-AF65-F5344CB8AC3E}">
        <p14:creationId xmlns:p14="http://schemas.microsoft.com/office/powerpoint/2010/main" xmlns="" val="3213120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035040"/>
            <a:ext cx="822960" cy="822960"/>
          </a:xfrm>
          <a:prstGeom prst="rect">
            <a:avLst/>
          </a:prstGeom>
        </p:spPr>
      </p:pic>
    </p:spTree>
    <p:extLst>
      <p:ext uri="{BB962C8B-B14F-4D97-AF65-F5344CB8AC3E}">
        <p14:creationId xmlns:p14="http://schemas.microsoft.com/office/powerpoint/2010/main" xmlns="" val="3874070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3028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6A40-0135-4AAA-A46E-B1B20A28ECE1}"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38863"/>
            <a:ext cx="914400" cy="685800"/>
          </a:xfrm>
          <a:prstGeom prst="rect">
            <a:avLst/>
          </a:prstGeom>
        </p:spPr>
      </p:pic>
    </p:spTree>
    <p:extLst>
      <p:ext uri="{BB962C8B-B14F-4D97-AF65-F5344CB8AC3E}">
        <p14:creationId xmlns:p14="http://schemas.microsoft.com/office/powerpoint/2010/main" xmlns="" val="1559666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2909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69010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26871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3148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035040"/>
            <a:ext cx="822960" cy="822960"/>
          </a:xfrm>
          <a:prstGeom prst="rect">
            <a:avLst/>
          </a:prstGeom>
        </p:spPr>
      </p:pic>
    </p:spTree>
    <p:extLst>
      <p:ext uri="{BB962C8B-B14F-4D97-AF65-F5344CB8AC3E}">
        <p14:creationId xmlns:p14="http://schemas.microsoft.com/office/powerpoint/2010/main" xmlns="" val="4128900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499582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035040"/>
            <a:ext cx="822960" cy="822960"/>
          </a:xfrm>
          <a:prstGeom prst="rect">
            <a:avLst/>
          </a:prstGeom>
        </p:spPr>
      </p:pic>
    </p:spTree>
    <p:extLst>
      <p:ext uri="{BB962C8B-B14F-4D97-AF65-F5344CB8AC3E}">
        <p14:creationId xmlns:p14="http://schemas.microsoft.com/office/powerpoint/2010/main" xmlns="" val="1995917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636013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48651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9517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9056D-EFE5-44BB-A0E4-005D0A6CBB98}"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41112844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565796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924765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853497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621447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54576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cstate="print"/>
          <a:stretch>
            <a:fillRect/>
          </a:stretch>
        </p:blipFill>
        <p:spPr>
          <a:xfrm>
            <a:off x="457200" y="6113463"/>
            <a:ext cx="731583" cy="731583"/>
          </a:xfrm>
          <a:prstGeom prst="rect">
            <a:avLst/>
          </a:prstGeom>
        </p:spPr>
      </p:pic>
    </p:spTree>
    <p:extLst>
      <p:ext uri="{BB962C8B-B14F-4D97-AF65-F5344CB8AC3E}">
        <p14:creationId xmlns:p14="http://schemas.microsoft.com/office/powerpoint/2010/main" xmlns="" val="3472463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818923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988650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045319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8077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9056D-EFE5-44BB-A0E4-005D0A6CBB98}"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6A40-0135-4AAA-A46E-B1B20A28ECE1}" type="slidenum">
              <a:rPr lang="en-US" smtClean="0"/>
              <a:pPr/>
              <a:t>‹#›</a:t>
            </a:fld>
            <a:endParaRPr lang="en-US"/>
          </a:p>
        </p:txBody>
      </p:sp>
      <p:pic>
        <p:nvPicPr>
          <p:cNvPr id="9" name="Picture 8"/>
          <p:cNvPicPr>
            <a:picLocks noChangeAspect="1"/>
          </p:cNvPicPr>
          <p:nvPr userDrawn="1"/>
        </p:nvPicPr>
        <p:blipFill>
          <a:blip r:embed="rId2" cstate="print"/>
          <a:stretch>
            <a:fillRect/>
          </a:stretch>
        </p:blipFill>
        <p:spPr>
          <a:xfrm>
            <a:off x="457200" y="6194458"/>
            <a:ext cx="914479" cy="688908"/>
          </a:xfrm>
          <a:prstGeom prst="rect">
            <a:avLst/>
          </a:prstGeom>
        </p:spPr>
      </p:pic>
    </p:spTree>
    <p:extLst>
      <p:ext uri="{BB962C8B-B14F-4D97-AF65-F5344CB8AC3E}">
        <p14:creationId xmlns:p14="http://schemas.microsoft.com/office/powerpoint/2010/main" xmlns="" val="33956914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18356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87806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47922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470751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2794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9056D-EFE5-44BB-A0E4-005D0A6CBB98}"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145561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9056D-EFE5-44BB-A0E4-005D0A6CBB98}"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298036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9056D-EFE5-44BB-A0E4-005D0A6CBB98}"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303174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9056D-EFE5-44BB-A0E4-005D0A6CBB98}"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50423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9056D-EFE5-44BB-A0E4-005D0A6CBB98}"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333821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9056D-EFE5-44BB-A0E4-005D0A6CBB98}" type="datetimeFigureOut">
              <a:rPr lang="en-US" smtClean="0"/>
              <a:pPr/>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26A40-0135-4AAA-A46E-B1B20A28ECE1}" type="slidenum">
              <a:rPr lang="en-US" smtClean="0"/>
              <a:pPr/>
              <a:t>‹#›</a:t>
            </a:fld>
            <a:endParaRPr lang="en-US"/>
          </a:p>
        </p:txBody>
      </p:sp>
    </p:spTree>
    <p:extLst>
      <p:ext uri="{BB962C8B-B14F-4D97-AF65-F5344CB8AC3E}">
        <p14:creationId xmlns:p14="http://schemas.microsoft.com/office/powerpoint/2010/main" xmlns="" val="423271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63E36-D3C0-4C79-8FAF-3DDA0A00B593}"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62076-7386-4BAD-9142-96457EB484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2822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9056D-EFE5-44BB-A0E4-005D0A6CBB98}"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26A40-0135-4AAA-A46E-B1B20A28EC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002950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4BEDC-9B62-4421-91EA-A94EC8D51829}" type="datetimeFigureOut">
              <a:rPr lang="en-US" smtClean="0">
                <a:solidFill>
                  <a:prstClr val="black">
                    <a:tint val="75000"/>
                  </a:prstClr>
                </a:solidFill>
              </a:rPr>
              <a:pPr/>
              <a:t>1/19/2016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07E87-3E12-44AA-8109-16629B5728E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055419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cflearnfree.org/excel2013/8" TargetMode="External"/><Relationship Id="rId2" Type="http://schemas.openxmlformats.org/officeDocument/2006/relationships/hyperlink" Target="http://www.gcflearnfree.org/excel2013/7" TargetMode="Externa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lstStyle/>
          <a:p>
            <a:r>
              <a:rPr lang="en-US" dirty="0" smtClean="0"/>
              <a:t>Notes to Teachers: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100" dirty="0" smtClean="0"/>
              <a:t>Make sure each student has his/her file open from the previous class “</a:t>
            </a:r>
            <a:r>
              <a:rPr lang="en-US" sz="2100" dirty="0" smtClean="0">
                <a:solidFill>
                  <a:srgbClr val="FF0000"/>
                </a:solidFill>
              </a:rPr>
              <a:t>(student name).</a:t>
            </a:r>
            <a:r>
              <a:rPr lang="en-US" sz="2100" dirty="0" err="1" smtClean="0">
                <a:solidFill>
                  <a:srgbClr val="FF0000"/>
                </a:solidFill>
              </a:rPr>
              <a:t>xlsx</a:t>
            </a:r>
            <a:r>
              <a:rPr lang="en-US" sz="2100" dirty="0" smtClean="0"/>
              <a:t>”.</a:t>
            </a:r>
          </a:p>
          <a:p>
            <a:pPr marL="514350" indent="-514350">
              <a:buFont typeface="+mj-lt"/>
              <a:buAutoNum type="arabicPeriod"/>
            </a:pPr>
            <a:endParaRPr lang="en-US" sz="2100" dirty="0" smtClean="0"/>
          </a:p>
          <a:p>
            <a:pPr marL="514350" indent="-514350">
              <a:buFont typeface="+mj-lt"/>
              <a:buAutoNum type="arabicPeriod"/>
            </a:pPr>
            <a:r>
              <a:rPr lang="en-US" sz="2100" dirty="0" smtClean="0"/>
              <a:t>A vocabulary list is included on last slide. You may want to print this on 8.5 x 11 paper so you and students can refer to it during the lesson. </a:t>
            </a:r>
          </a:p>
          <a:p>
            <a:endParaRPr lang="en-US" dirty="0"/>
          </a:p>
        </p:txBody>
      </p:sp>
    </p:spTree>
    <p:extLst>
      <p:ext uri="{BB962C8B-B14F-4D97-AF65-F5344CB8AC3E}">
        <p14:creationId xmlns:p14="http://schemas.microsoft.com/office/powerpoint/2010/main" xmlns="" val="2330791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001000" cy="4493538"/>
          </a:xfrm>
          <a:prstGeom prst="rect">
            <a:avLst/>
          </a:prstGeom>
        </p:spPr>
        <p:txBody>
          <a:bodyPr wrap="square">
            <a:spAutoFit/>
          </a:bodyPr>
          <a:lstStyle/>
          <a:p>
            <a:pPr marL="514350" indent="-514350">
              <a:buAutoNum type="arabicPeriod"/>
            </a:pPr>
            <a:r>
              <a:rPr lang="en-US" sz="2200" dirty="0" smtClean="0"/>
              <a:t>Insert a column by clicking on the column header for column C and clicking ‘insert’ on the ribbon.  </a:t>
            </a:r>
          </a:p>
          <a:p>
            <a:pPr marL="514350" indent="-514350">
              <a:buAutoNum type="arabicPeriod"/>
            </a:pPr>
            <a:endParaRPr lang="en-US" sz="2200" dirty="0"/>
          </a:p>
          <a:p>
            <a:pPr marL="514350" indent="-514350">
              <a:buAutoNum type="arabicPeriod"/>
            </a:pPr>
            <a:r>
              <a:rPr lang="en-US" sz="2200" dirty="0"/>
              <a:t>D</a:t>
            </a:r>
            <a:r>
              <a:rPr lang="en-US" sz="2200" dirty="0" smtClean="0"/>
              <a:t>elete a column by clicking the new empty column C header and clicking ‘delete’ on the </a:t>
            </a:r>
            <a:r>
              <a:rPr lang="en-US" sz="2200" dirty="0"/>
              <a:t>r</a:t>
            </a:r>
            <a:r>
              <a:rPr lang="en-US" sz="2200" dirty="0" smtClean="0"/>
              <a:t>ibbon. </a:t>
            </a:r>
          </a:p>
          <a:p>
            <a:pPr marL="514350" indent="-514350">
              <a:buAutoNum type="arabicPeriod"/>
            </a:pPr>
            <a:endParaRPr lang="en-US" sz="2200" dirty="0"/>
          </a:p>
          <a:p>
            <a:pPr marL="514350" indent="-514350">
              <a:buAutoNum type="arabicPeriod"/>
            </a:pPr>
            <a:r>
              <a:rPr lang="en-US" sz="2200" dirty="0"/>
              <a:t>I</a:t>
            </a:r>
            <a:r>
              <a:rPr lang="en-US" sz="2200" dirty="0" smtClean="0"/>
              <a:t>nsert </a:t>
            </a:r>
            <a:r>
              <a:rPr lang="en-US" sz="2200" dirty="0"/>
              <a:t>a </a:t>
            </a:r>
            <a:r>
              <a:rPr lang="en-US" sz="2200" dirty="0" smtClean="0"/>
              <a:t>row </a:t>
            </a:r>
            <a:r>
              <a:rPr lang="en-US" sz="2200" dirty="0"/>
              <a:t>by </a:t>
            </a:r>
            <a:r>
              <a:rPr lang="en-US" sz="2200" dirty="0" smtClean="0"/>
              <a:t>clicking </a:t>
            </a:r>
            <a:r>
              <a:rPr lang="en-US" sz="2200" dirty="0"/>
              <a:t>on the </a:t>
            </a:r>
            <a:r>
              <a:rPr lang="en-US" sz="2200" dirty="0" smtClean="0"/>
              <a:t>row header </a:t>
            </a:r>
            <a:r>
              <a:rPr lang="en-US" sz="2200" dirty="0"/>
              <a:t>for </a:t>
            </a:r>
            <a:r>
              <a:rPr lang="en-US" sz="2200" dirty="0" smtClean="0"/>
              <a:t>row 8 </a:t>
            </a:r>
            <a:r>
              <a:rPr lang="en-US" sz="2200" dirty="0"/>
              <a:t>and clicking ‘insert</a:t>
            </a:r>
            <a:r>
              <a:rPr lang="en-US" sz="2200" dirty="0" smtClean="0"/>
              <a:t>’ on the ribbon.  </a:t>
            </a:r>
          </a:p>
          <a:p>
            <a:pPr marL="514350" indent="-514350">
              <a:buAutoNum type="arabicPeriod"/>
            </a:pPr>
            <a:endParaRPr lang="en-US" sz="2200" dirty="0"/>
          </a:p>
          <a:p>
            <a:pPr marL="514350" indent="-514350">
              <a:buFontTx/>
              <a:buAutoNum type="arabicPeriod"/>
            </a:pPr>
            <a:r>
              <a:rPr lang="en-US" sz="2200" dirty="0" smtClean="0"/>
              <a:t>Delete a row </a:t>
            </a:r>
            <a:r>
              <a:rPr lang="en-US" sz="2200" dirty="0"/>
              <a:t>by </a:t>
            </a:r>
            <a:r>
              <a:rPr lang="en-US" sz="2200" dirty="0" smtClean="0"/>
              <a:t>clicking </a:t>
            </a:r>
            <a:r>
              <a:rPr lang="en-US" sz="2200" dirty="0"/>
              <a:t>the new empty </a:t>
            </a:r>
            <a:r>
              <a:rPr lang="en-US" sz="2200" dirty="0" smtClean="0"/>
              <a:t>row 8 header </a:t>
            </a:r>
            <a:r>
              <a:rPr lang="en-US" sz="2200" dirty="0"/>
              <a:t>and clicking ‘delete</a:t>
            </a:r>
            <a:r>
              <a:rPr lang="en-US" sz="2200" dirty="0" smtClean="0"/>
              <a:t>’ on the ribbon. </a:t>
            </a:r>
            <a:endParaRPr lang="en-US" sz="2200" dirty="0"/>
          </a:p>
          <a:p>
            <a:pPr marL="514350" indent="-514350">
              <a:buAutoNum type="arabicPeriod"/>
            </a:pPr>
            <a:endParaRPr lang="en-US" sz="2200" dirty="0"/>
          </a:p>
          <a:p>
            <a:pPr marL="514350" indent="-514350">
              <a:buAutoNum type="arabicPeriod"/>
            </a:pPr>
            <a:endParaRPr lang="en-US" sz="2200" dirty="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Insert &amp; Delete ~ Rows &amp; Columns Practice</a:t>
            </a:r>
            <a:endParaRPr lang="en-US" dirty="0"/>
          </a:p>
        </p:txBody>
      </p:sp>
    </p:spTree>
    <p:extLst>
      <p:ext uri="{BB962C8B-B14F-4D97-AF65-F5344CB8AC3E}">
        <p14:creationId xmlns:p14="http://schemas.microsoft.com/office/powerpoint/2010/main" xmlns="" val="55491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305800" cy="5509200"/>
          </a:xfrm>
          <a:prstGeom prst="rect">
            <a:avLst/>
          </a:prstGeom>
        </p:spPr>
        <p:txBody>
          <a:bodyPr wrap="square">
            <a:spAutoFit/>
          </a:bodyPr>
          <a:lstStyle/>
          <a:p>
            <a:pPr marL="514350" indent="-514350">
              <a:buAutoNum type="arabicPeriod"/>
            </a:pPr>
            <a:r>
              <a:rPr lang="en-US" sz="2200" b="1" dirty="0"/>
              <a:t>C</a:t>
            </a:r>
            <a:r>
              <a:rPr lang="en-US" sz="2200" b="1" dirty="0" smtClean="0"/>
              <a:t>opy &amp; paste </a:t>
            </a:r>
            <a:r>
              <a:rPr lang="en-US" sz="2200" dirty="0" smtClean="0"/>
              <a:t>by selecting cells A4 through A15 then clicking the ‘copy’ button on the ribbon.  Then click on cell A20 and click the ‘paste’ button on the ribbon.  </a:t>
            </a:r>
            <a:endParaRPr lang="en-US" sz="2200" dirty="0"/>
          </a:p>
          <a:p>
            <a:pPr marL="514350" indent="-514350">
              <a:buAutoNum type="arabicPeriod"/>
            </a:pPr>
            <a:endParaRPr lang="en-US" sz="2200" dirty="0"/>
          </a:p>
          <a:p>
            <a:pPr marL="514350" indent="-514350">
              <a:buFontTx/>
              <a:buAutoNum type="arabicPeriod"/>
            </a:pPr>
            <a:r>
              <a:rPr lang="en-US" sz="2200" b="1" dirty="0" smtClean="0"/>
              <a:t>Cut </a:t>
            </a:r>
            <a:r>
              <a:rPr lang="en-US" sz="2200" b="1" dirty="0"/>
              <a:t>&amp; paste </a:t>
            </a:r>
            <a:r>
              <a:rPr lang="en-US" sz="2200" dirty="0"/>
              <a:t>by selecting cells </a:t>
            </a:r>
            <a:r>
              <a:rPr lang="en-US" sz="2200" dirty="0" smtClean="0"/>
              <a:t>B3 </a:t>
            </a:r>
            <a:r>
              <a:rPr lang="en-US" sz="2200" dirty="0"/>
              <a:t>through E</a:t>
            </a:r>
            <a:r>
              <a:rPr lang="en-US" sz="2200" dirty="0" smtClean="0"/>
              <a:t>3 </a:t>
            </a:r>
            <a:r>
              <a:rPr lang="en-US" sz="2200" dirty="0"/>
              <a:t>then clicking the </a:t>
            </a:r>
            <a:r>
              <a:rPr lang="en-US" sz="2200" dirty="0" smtClean="0"/>
              <a:t>‘cut’ </a:t>
            </a:r>
            <a:r>
              <a:rPr lang="en-US" sz="2200" dirty="0"/>
              <a:t>button on the ribbon.  Then click on cell </a:t>
            </a:r>
            <a:r>
              <a:rPr lang="en-US" sz="2200" dirty="0" smtClean="0"/>
              <a:t>B19 </a:t>
            </a:r>
            <a:r>
              <a:rPr lang="en-US" sz="2200" dirty="0"/>
              <a:t>and click the ‘paste’ button on the ribbon.  </a:t>
            </a:r>
            <a:endParaRPr lang="en-US" sz="2200" dirty="0" smtClean="0"/>
          </a:p>
          <a:p>
            <a:pPr marL="514350" indent="-514350">
              <a:buFontTx/>
              <a:buAutoNum type="arabicPeriod"/>
            </a:pPr>
            <a:endParaRPr lang="en-US" sz="2200" dirty="0"/>
          </a:p>
          <a:p>
            <a:pPr marL="514350" indent="-514350">
              <a:buFontTx/>
              <a:buAutoNum type="arabicPeriod"/>
            </a:pPr>
            <a:r>
              <a:rPr lang="en-US" sz="2200" b="1" dirty="0" smtClean="0"/>
              <a:t>Copy &amp; paste </a:t>
            </a:r>
            <a:r>
              <a:rPr lang="en-US" sz="2200" dirty="0" smtClean="0"/>
              <a:t>is like creating a </a:t>
            </a:r>
            <a:r>
              <a:rPr lang="en-US" sz="2200" u="sng" dirty="0" smtClean="0"/>
              <a:t>duplicate</a:t>
            </a:r>
            <a:r>
              <a:rPr lang="en-US" sz="2200" dirty="0" smtClean="0"/>
              <a:t>, while </a:t>
            </a:r>
            <a:r>
              <a:rPr lang="en-US" sz="2200" b="1" dirty="0" smtClean="0"/>
              <a:t>cut &amp; paste </a:t>
            </a:r>
            <a:r>
              <a:rPr lang="en-US" sz="2200" dirty="0" smtClean="0"/>
              <a:t>is like </a:t>
            </a:r>
            <a:r>
              <a:rPr lang="en-US" sz="2200" u="sng" dirty="0" smtClean="0"/>
              <a:t>moving</a:t>
            </a:r>
            <a:r>
              <a:rPr lang="en-US" sz="2200" dirty="0" smtClean="0"/>
              <a:t> the contents of the cells.</a:t>
            </a:r>
          </a:p>
          <a:p>
            <a:pPr marL="514350" indent="-514350">
              <a:buFontTx/>
              <a:buAutoNum type="arabicPeriod"/>
            </a:pPr>
            <a:endParaRPr lang="en-US" sz="2200" dirty="0"/>
          </a:p>
          <a:p>
            <a:pPr marL="514350" indent="-514350">
              <a:buFontTx/>
              <a:buAutoNum type="arabicPeriod"/>
            </a:pPr>
            <a:r>
              <a:rPr lang="en-US" sz="2200" dirty="0" smtClean="0"/>
              <a:t>Copy the cells B19 through E19 and paste to cell B3.  </a:t>
            </a:r>
          </a:p>
          <a:p>
            <a:endParaRPr lang="en-US" sz="2200" dirty="0" smtClean="0"/>
          </a:p>
          <a:p>
            <a:pPr marL="514350" indent="-514350">
              <a:buAutoNum type="arabicPeriod"/>
            </a:pPr>
            <a:endParaRPr lang="en-US" sz="2200" dirty="0"/>
          </a:p>
          <a:p>
            <a:pPr marL="514350" indent="-514350">
              <a:buAutoNum type="arabicPeriod"/>
            </a:pPr>
            <a:endParaRPr lang="en-US" sz="2200" dirty="0"/>
          </a:p>
          <a:p>
            <a:pPr marL="514350" indent="-514350">
              <a:buAutoNum type="arabicPeriod"/>
            </a:pPr>
            <a:endParaRPr lang="en-US" sz="2200" dirty="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‘Copy &amp; Paste’ and ‘Cut &amp; Paste’ Practice</a:t>
            </a:r>
            <a:endParaRPr lang="en-US" dirty="0"/>
          </a:p>
        </p:txBody>
      </p:sp>
    </p:spTree>
    <p:extLst>
      <p:ext uri="{BB962C8B-B14F-4D97-AF65-F5344CB8AC3E}">
        <p14:creationId xmlns:p14="http://schemas.microsoft.com/office/powerpoint/2010/main" xmlns="" val="390840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Save your Document</a:t>
            </a:r>
            <a:endParaRPr lang="en-US" dirty="0"/>
          </a:p>
        </p:txBody>
      </p:sp>
      <p:sp>
        <p:nvSpPr>
          <p:cNvPr id="3" name="Content Placeholder 2"/>
          <p:cNvSpPr>
            <a:spLocks noGrp="1"/>
          </p:cNvSpPr>
          <p:nvPr>
            <p:ph idx="1"/>
          </p:nvPr>
        </p:nvSpPr>
        <p:spPr>
          <a:xfrm>
            <a:off x="457200" y="1600201"/>
            <a:ext cx="8229600" cy="1905000"/>
          </a:xfrm>
          <a:ln>
            <a:noFill/>
          </a:ln>
        </p:spPr>
        <p:style>
          <a:lnRef idx="2">
            <a:schemeClr val="dk1"/>
          </a:lnRef>
          <a:fillRef idx="1">
            <a:schemeClr val="lt1"/>
          </a:fillRef>
          <a:effectRef idx="0">
            <a:schemeClr val="dk1"/>
          </a:effectRef>
          <a:fontRef idx="minor">
            <a:schemeClr val="dk1"/>
          </a:fontRef>
        </p:style>
        <p:txBody>
          <a:bodyPr>
            <a:normAutofit/>
          </a:bodyPr>
          <a:lstStyle/>
          <a:p>
            <a:pPr marL="514350" indent="-514350">
              <a:lnSpc>
                <a:spcPct val="120000"/>
              </a:lnSpc>
              <a:buFont typeface="+mj-lt"/>
              <a:buAutoNum type="arabicPeriod"/>
            </a:pPr>
            <a:r>
              <a:rPr lang="en-US" sz="2400" dirty="0" smtClean="0"/>
              <a:t>Click on </a:t>
            </a:r>
            <a:r>
              <a:rPr lang="en-US" sz="2400" b="1" dirty="0" smtClean="0"/>
              <a:t>Save </a:t>
            </a:r>
            <a:r>
              <a:rPr lang="en-US" sz="2400" dirty="0" smtClean="0"/>
              <a:t>on the Quick Access Toolbar. </a:t>
            </a:r>
            <a:r>
              <a:rPr lang="en-US" sz="2400" u="sng" dirty="0" smtClean="0"/>
              <a:t>Save</a:t>
            </a:r>
            <a:r>
              <a:rPr lang="en-US" sz="2400" dirty="0" smtClean="0"/>
              <a:t> just replaces the old version in the same location with the same name. </a:t>
            </a:r>
            <a:r>
              <a:rPr lang="en-US" sz="2400" b="1" dirty="0" smtClean="0"/>
              <a:t>Save As </a:t>
            </a:r>
            <a:r>
              <a:rPr lang="en-US" sz="2400" dirty="0" smtClean="0"/>
              <a:t>allows you to change the name or location of the file.</a:t>
            </a:r>
          </a:p>
          <a:p>
            <a:pPr marL="0" indent="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Questions???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None/>
            </a:pPr>
            <a:r>
              <a:rPr lang="en-US" dirty="0" smtClean="0"/>
              <a:t>1. Today’s lesson was: </a:t>
            </a:r>
          </a:p>
          <a:p>
            <a:pPr lvl="1"/>
            <a:r>
              <a:rPr lang="en-US" sz="2400" dirty="0" smtClean="0"/>
              <a:t>Too easy</a:t>
            </a:r>
          </a:p>
          <a:p>
            <a:pPr lvl="1"/>
            <a:r>
              <a:rPr lang="en-US" sz="2400" dirty="0" smtClean="0"/>
              <a:t>Too difficult</a:t>
            </a:r>
          </a:p>
          <a:p>
            <a:pPr lvl="1"/>
            <a:r>
              <a:rPr lang="en-US" sz="2400" dirty="0" smtClean="0"/>
              <a:t>Just right</a:t>
            </a:r>
          </a:p>
          <a:p>
            <a:pPr marL="514350" indent="-514350">
              <a:buAutoNum type="arabicPeriod" startAt="2"/>
            </a:pPr>
            <a:r>
              <a:rPr lang="en-US" dirty="0" smtClean="0"/>
              <a:t>What was the most useful thing you learned today?</a:t>
            </a:r>
          </a:p>
          <a:p>
            <a:pPr marL="514350" indent="-514350">
              <a:buAutoNum type="arabicPeriod" startAt="2"/>
            </a:pPr>
            <a:r>
              <a:rPr lang="en-US" dirty="0" smtClean="0"/>
              <a:t>Comments, suggestions???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Homework</a:t>
            </a:r>
            <a:endParaRPr lang="en-US" dirty="0"/>
          </a:p>
        </p:txBody>
      </p:sp>
      <p:sp>
        <p:nvSpPr>
          <p:cNvPr id="3" name="Content Placeholder 2"/>
          <p:cNvSpPr>
            <a:spLocks noGrp="1"/>
          </p:cNvSpPr>
          <p:nvPr>
            <p:ph idx="1"/>
          </p:nvPr>
        </p:nvSpPr>
        <p:spPr>
          <a:xfrm>
            <a:off x="457200" y="1600201"/>
            <a:ext cx="8229600" cy="34290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514350" indent="-514350">
              <a:buFont typeface="+mj-lt"/>
              <a:buAutoNum type="arabicPeriod"/>
            </a:pPr>
            <a:r>
              <a:rPr lang="en-US" sz="2400" dirty="0" smtClean="0"/>
              <a:t>Go </a:t>
            </a:r>
            <a:r>
              <a:rPr lang="en-US" sz="2400" dirty="0"/>
              <a:t>to:</a:t>
            </a:r>
          </a:p>
          <a:p>
            <a:pPr marL="914400" lvl="1" indent="-514350"/>
            <a:r>
              <a:rPr lang="en-US" sz="2400" dirty="0">
                <a:hlinkClick r:id="rId2"/>
              </a:rPr>
              <a:t>http://</a:t>
            </a:r>
            <a:r>
              <a:rPr lang="en-US" sz="2400" dirty="0" smtClean="0">
                <a:hlinkClick r:id="rId2"/>
              </a:rPr>
              <a:t>www.gcflearnfree.org/excel2013/7</a:t>
            </a:r>
            <a:endParaRPr lang="en-US" sz="2400" dirty="0" smtClean="0"/>
          </a:p>
          <a:p>
            <a:pPr marL="914400" lvl="1" indent="-514350"/>
            <a:r>
              <a:rPr lang="en-US" sz="2400" dirty="0" smtClean="0"/>
              <a:t>Read and click through the 6 screens of this lesson</a:t>
            </a:r>
          </a:p>
          <a:p>
            <a:pPr marL="914400" lvl="1" indent="-514350"/>
            <a:r>
              <a:rPr lang="en-US" sz="2400" u="sng" dirty="0" smtClean="0"/>
              <a:t>Watch the video on screen 1</a:t>
            </a:r>
            <a:endParaRPr lang="en-US" sz="2400" u="sng" dirty="0"/>
          </a:p>
          <a:p>
            <a:pPr lvl="1"/>
            <a:r>
              <a:rPr lang="en-US" sz="2400" dirty="0"/>
              <a:t> </a:t>
            </a:r>
            <a:r>
              <a:rPr lang="en-US" sz="2400" dirty="0" smtClean="0"/>
              <a:t> About 15 minutes</a:t>
            </a:r>
            <a:endParaRPr lang="en-US" sz="2400" dirty="0"/>
          </a:p>
          <a:p>
            <a:pPr marL="514350" indent="-514350">
              <a:buFont typeface="+mj-lt"/>
              <a:buAutoNum type="arabicPeriod"/>
            </a:pPr>
            <a:r>
              <a:rPr lang="en-US" sz="2400" dirty="0"/>
              <a:t>Go to:</a:t>
            </a:r>
          </a:p>
          <a:p>
            <a:pPr marL="914400" lvl="1" indent="-514350"/>
            <a:r>
              <a:rPr lang="en-US" sz="2400" dirty="0">
                <a:hlinkClick r:id="rId3"/>
              </a:rPr>
              <a:t>http://</a:t>
            </a:r>
            <a:r>
              <a:rPr lang="en-US" sz="2400" dirty="0" smtClean="0">
                <a:hlinkClick r:id="rId3"/>
              </a:rPr>
              <a:t>www.gcflearnfree.org/excel2013/8</a:t>
            </a:r>
            <a:endParaRPr lang="en-US" sz="2400" dirty="0" smtClean="0"/>
          </a:p>
          <a:p>
            <a:pPr marL="914400" lvl="1" indent="-514350"/>
            <a:r>
              <a:rPr lang="en-US" sz="2400" dirty="0" smtClean="0"/>
              <a:t>Read </a:t>
            </a:r>
            <a:r>
              <a:rPr lang="en-US" sz="2400" dirty="0"/>
              <a:t>and click through the 6 screens of this lesson</a:t>
            </a:r>
          </a:p>
          <a:p>
            <a:pPr marL="914400" lvl="1" indent="-514350"/>
            <a:r>
              <a:rPr lang="en-US" sz="2400" u="sng" dirty="0"/>
              <a:t>Watch the video on screen 1</a:t>
            </a:r>
          </a:p>
          <a:p>
            <a:pPr lvl="1"/>
            <a:r>
              <a:rPr lang="en-US" sz="2400" dirty="0"/>
              <a:t>  About 15 </a:t>
            </a:r>
            <a:r>
              <a:rPr lang="en-US" sz="2400" dirty="0" smtClean="0"/>
              <a:t>minutes</a:t>
            </a:r>
          </a:p>
          <a:p>
            <a:pPr marL="514350" indent="-514350">
              <a:buFont typeface="+mj-lt"/>
              <a:buAutoNum type="arabicPeriod"/>
            </a:pPr>
            <a:r>
              <a:rPr lang="en-US" sz="2500" dirty="0" smtClean="0"/>
              <a:t>Write down 3 things you learned about columns, rows and cells</a:t>
            </a:r>
            <a:endParaRPr lang="en-US" sz="2500" dirty="0"/>
          </a:p>
          <a:p>
            <a:pPr lvl="1"/>
            <a:endParaRPr lang="en-US" dirty="0"/>
          </a:p>
          <a:p>
            <a:endParaRPr lang="en-US" dirty="0"/>
          </a:p>
        </p:txBody>
      </p:sp>
    </p:spTree>
    <p:extLst>
      <p:ext uri="{BB962C8B-B14F-4D97-AF65-F5344CB8AC3E}">
        <p14:creationId xmlns:p14="http://schemas.microsoft.com/office/powerpoint/2010/main" xmlns="" val="375887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rgbClr val="FF0000"/>
            </a:solidFill>
          </a:ln>
        </p:spPr>
        <p:txBody>
          <a:bodyPr/>
          <a:lstStyle/>
          <a:p>
            <a:r>
              <a:rPr lang="en-US" dirty="0" smtClean="0"/>
              <a:t>Vocabulary</a:t>
            </a:r>
            <a:endParaRPr lang="en-US" dirty="0"/>
          </a:p>
        </p:txBody>
      </p:sp>
      <p:sp>
        <p:nvSpPr>
          <p:cNvPr id="3" name="Content Placeholder 2"/>
          <p:cNvSpPr>
            <a:spLocks noGrp="1"/>
          </p:cNvSpPr>
          <p:nvPr>
            <p:ph idx="1"/>
          </p:nvPr>
        </p:nvSpPr>
        <p:spPr>
          <a:xfrm>
            <a:off x="457200" y="1447800"/>
            <a:ext cx="8458200" cy="4495800"/>
          </a:xfrm>
        </p:spPr>
        <p:txBody>
          <a:bodyPr>
            <a:noAutofit/>
          </a:bodyPr>
          <a:lstStyle/>
          <a:p>
            <a:pPr marL="457200" indent="-457200">
              <a:spcBef>
                <a:spcPts val="0"/>
              </a:spcBef>
              <a:buFont typeface="+mj-lt"/>
              <a:buAutoNum type="arabicPeriod"/>
            </a:pPr>
            <a:r>
              <a:rPr lang="en-US" sz="1400" b="1" dirty="0" smtClean="0"/>
              <a:t>Selecting Cells </a:t>
            </a:r>
            <a:r>
              <a:rPr lang="en-US" sz="1400" dirty="0"/>
              <a:t>– </a:t>
            </a:r>
            <a:r>
              <a:rPr lang="en-US" sz="1400" dirty="0" smtClean="0"/>
              <a:t>an action that allows you to make a cell or group of cells active for any future action.</a:t>
            </a:r>
          </a:p>
          <a:p>
            <a:pPr marL="457200" indent="-457200">
              <a:spcBef>
                <a:spcPts val="0"/>
              </a:spcBef>
              <a:buFont typeface="+mj-lt"/>
              <a:buAutoNum type="arabicPeriod"/>
            </a:pPr>
            <a:r>
              <a:rPr lang="en-US" sz="1400" b="1" dirty="0" smtClean="0"/>
              <a:t>Highlighting Cells </a:t>
            </a:r>
            <a:r>
              <a:rPr lang="en-US" sz="1400" dirty="0" smtClean="0"/>
              <a:t>– (same as Selecting Cells – see above)</a:t>
            </a:r>
          </a:p>
          <a:p>
            <a:pPr marL="457200" indent="-457200">
              <a:spcBef>
                <a:spcPts val="0"/>
              </a:spcBef>
              <a:buFont typeface="+mj-lt"/>
              <a:buAutoNum type="arabicPeriod"/>
            </a:pPr>
            <a:r>
              <a:rPr lang="en-US" sz="1400" b="1" dirty="0" smtClean="0"/>
              <a:t>Number Group </a:t>
            </a:r>
            <a:r>
              <a:rPr lang="en-US" sz="1400" dirty="0" smtClean="0"/>
              <a:t>– section of the HOME ribbon that allows for quick formatting of numbers using pre-set formats</a:t>
            </a:r>
          </a:p>
          <a:p>
            <a:pPr marL="457200" indent="-457200">
              <a:spcBef>
                <a:spcPts val="0"/>
              </a:spcBef>
              <a:buFont typeface="+mj-lt"/>
              <a:buAutoNum type="arabicPeriod"/>
            </a:pPr>
            <a:r>
              <a:rPr lang="en-US" sz="1400" b="1" dirty="0" smtClean="0"/>
              <a:t>Currency Format Tool </a:t>
            </a:r>
            <a:r>
              <a:rPr lang="en-US" sz="1400" dirty="0" smtClean="0"/>
              <a:t>– symbolized as a ‘$’ on the ribbon, makes all selected cells turn to a money format</a:t>
            </a:r>
          </a:p>
          <a:p>
            <a:pPr marL="457200" indent="-457200">
              <a:spcBef>
                <a:spcPts val="0"/>
              </a:spcBef>
              <a:buFont typeface="+mj-lt"/>
              <a:buAutoNum type="arabicPeriod"/>
            </a:pPr>
            <a:r>
              <a:rPr lang="en-US" sz="1400" b="1" dirty="0" smtClean="0"/>
              <a:t>Column and Row Resizing </a:t>
            </a:r>
            <a:r>
              <a:rPr lang="en-US" sz="1400" dirty="0" smtClean="0"/>
              <a:t>– when a column or row is manually dragged to make larger or smaller using the “</a:t>
            </a:r>
            <a:r>
              <a:rPr lang="en-US" sz="1400" dirty="0" smtClean="0">
                <a:sym typeface="Wingdings" panose="05000000000000000000" pitchFamily="2" charset="2"/>
              </a:rPr>
              <a:t>|” resize symbol that appears between column or row headings</a:t>
            </a:r>
          </a:p>
          <a:p>
            <a:pPr marL="457200" indent="-457200">
              <a:spcBef>
                <a:spcPts val="0"/>
              </a:spcBef>
              <a:buFont typeface="+mj-lt"/>
              <a:buAutoNum type="arabicPeriod"/>
            </a:pPr>
            <a:r>
              <a:rPr lang="en-US" sz="1400" b="1" dirty="0" smtClean="0">
                <a:sym typeface="Wingdings" panose="05000000000000000000" pitchFamily="2" charset="2"/>
              </a:rPr>
              <a:t>Auto-Fit Column or Row </a:t>
            </a:r>
            <a:r>
              <a:rPr lang="en-US" sz="1400" dirty="0" smtClean="0">
                <a:sym typeface="Wingdings" panose="05000000000000000000" pitchFamily="2" charset="2"/>
              </a:rPr>
              <a:t>– the action of double-clicking when on the resize symbol that automatically fits the column or row to the largest item in that column or row</a:t>
            </a:r>
          </a:p>
          <a:p>
            <a:pPr marL="457200" indent="-457200">
              <a:spcBef>
                <a:spcPts val="0"/>
              </a:spcBef>
              <a:buFont typeface="+mj-lt"/>
              <a:buAutoNum type="arabicPeriod"/>
            </a:pPr>
            <a:r>
              <a:rPr lang="en-US" sz="1400" b="1" dirty="0" smtClean="0">
                <a:sym typeface="Wingdings" panose="05000000000000000000" pitchFamily="2" charset="2"/>
              </a:rPr>
              <a:t>Insert Column or Row</a:t>
            </a:r>
            <a:r>
              <a:rPr lang="en-US" sz="1400" dirty="0" smtClean="0">
                <a:sym typeface="Wingdings" panose="05000000000000000000" pitchFamily="2" charset="2"/>
              </a:rPr>
              <a:t> – the action of adding an empty column or row to a sheet by selecting the adjacent column or row and clicking the insert button on the ribbon.  Columns insert to the left of the column selected and rows insert above the row selected</a:t>
            </a:r>
          </a:p>
          <a:p>
            <a:pPr marL="457200" indent="-457200">
              <a:spcBef>
                <a:spcPts val="0"/>
              </a:spcBef>
              <a:buFont typeface="+mj-lt"/>
              <a:buAutoNum type="arabicPeriod"/>
            </a:pPr>
            <a:r>
              <a:rPr lang="en-US" sz="1400" b="1" dirty="0" smtClean="0">
                <a:sym typeface="Wingdings" panose="05000000000000000000" pitchFamily="2" charset="2"/>
              </a:rPr>
              <a:t>Delete Column or Row </a:t>
            </a:r>
            <a:r>
              <a:rPr lang="en-US" sz="1400" dirty="0" smtClean="0">
                <a:sym typeface="Wingdings" panose="05000000000000000000" pitchFamily="2" charset="2"/>
              </a:rPr>
              <a:t>- </a:t>
            </a:r>
            <a:r>
              <a:rPr lang="en-US" sz="1400" dirty="0">
                <a:sym typeface="Wingdings" panose="05000000000000000000" pitchFamily="2" charset="2"/>
              </a:rPr>
              <a:t>the action of </a:t>
            </a:r>
            <a:r>
              <a:rPr lang="en-US" sz="1400" dirty="0" smtClean="0">
                <a:sym typeface="Wingdings" panose="05000000000000000000" pitchFamily="2" charset="2"/>
              </a:rPr>
              <a:t>removing a column </a:t>
            </a:r>
            <a:r>
              <a:rPr lang="en-US" sz="1400" dirty="0">
                <a:sym typeface="Wingdings" panose="05000000000000000000" pitchFamily="2" charset="2"/>
              </a:rPr>
              <a:t>or row </a:t>
            </a:r>
            <a:r>
              <a:rPr lang="en-US" sz="1400" dirty="0" smtClean="0">
                <a:sym typeface="Wingdings" panose="05000000000000000000" pitchFamily="2" charset="2"/>
              </a:rPr>
              <a:t>on </a:t>
            </a:r>
            <a:r>
              <a:rPr lang="en-US" sz="1400" dirty="0">
                <a:sym typeface="Wingdings" panose="05000000000000000000" pitchFamily="2" charset="2"/>
              </a:rPr>
              <a:t>a sheet by selecting the </a:t>
            </a:r>
            <a:r>
              <a:rPr lang="en-US" sz="1400" dirty="0" smtClean="0">
                <a:sym typeface="Wingdings" panose="05000000000000000000" pitchFamily="2" charset="2"/>
              </a:rPr>
              <a:t>column or row  </a:t>
            </a:r>
            <a:r>
              <a:rPr lang="en-US" sz="1400" dirty="0">
                <a:sym typeface="Wingdings" panose="05000000000000000000" pitchFamily="2" charset="2"/>
              </a:rPr>
              <a:t>and clicking the </a:t>
            </a:r>
            <a:r>
              <a:rPr lang="en-US" sz="1400" dirty="0" smtClean="0">
                <a:sym typeface="Wingdings" panose="05000000000000000000" pitchFamily="2" charset="2"/>
              </a:rPr>
              <a:t>delete </a:t>
            </a:r>
            <a:r>
              <a:rPr lang="en-US" sz="1400" dirty="0">
                <a:sym typeface="Wingdings" panose="05000000000000000000" pitchFamily="2" charset="2"/>
              </a:rPr>
              <a:t>button on the ribbon. </a:t>
            </a:r>
            <a:r>
              <a:rPr lang="en-US" sz="1400" dirty="0" smtClean="0">
                <a:sym typeface="Wingdings" panose="05000000000000000000" pitchFamily="2" charset="2"/>
              </a:rPr>
              <a:t> All contents of the cells in the column or row deleted will also be deleted</a:t>
            </a:r>
          </a:p>
          <a:p>
            <a:pPr marL="457200" indent="-457200">
              <a:spcBef>
                <a:spcPts val="0"/>
              </a:spcBef>
              <a:buFont typeface="+mj-lt"/>
              <a:buAutoNum type="arabicPeriod"/>
            </a:pPr>
            <a:r>
              <a:rPr lang="en-US" sz="1400" b="1" dirty="0" smtClean="0">
                <a:sym typeface="Wingdings" panose="05000000000000000000" pitchFamily="2" charset="2"/>
              </a:rPr>
              <a:t>Copy &amp; Paste </a:t>
            </a:r>
            <a:r>
              <a:rPr lang="en-US" sz="1400" dirty="0" smtClean="0">
                <a:sym typeface="Wingdings" panose="05000000000000000000" pitchFamily="2" charset="2"/>
              </a:rPr>
              <a:t>– a two step action that allows for the duplication of one or more cell contents to another location in the workbook.  The original location (copied cells) will still have the original contents</a:t>
            </a:r>
          </a:p>
          <a:p>
            <a:pPr marL="457200" indent="-457200">
              <a:spcBef>
                <a:spcPts val="0"/>
              </a:spcBef>
              <a:buFont typeface="+mj-lt"/>
              <a:buAutoNum type="arabicPeriod"/>
            </a:pPr>
            <a:r>
              <a:rPr lang="en-US" sz="1400" b="1" dirty="0" smtClean="0">
                <a:sym typeface="Wingdings" panose="05000000000000000000" pitchFamily="2" charset="2"/>
              </a:rPr>
              <a:t>Cut &amp; Paste </a:t>
            </a:r>
            <a:r>
              <a:rPr lang="en-US" sz="1400" dirty="0" smtClean="0">
                <a:sym typeface="Wingdings" panose="05000000000000000000" pitchFamily="2" charset="2"/>
              </a:rPr>
              <a:t>– a two step action that allows for the moving of one or more cell contents to another location in the workbook.  The original location (cut cells) will now be empty</a:t>
            </a:r>
          </a:p>
          <a:p>
            <a:pPr marL="457200" indent="-457200">
              <a:spcBef>
                <a:spcPts val="0"/>
              </a:spcBef>
              <a:buFont typeface="+mj-lt"/>
              <a:buAutoNum type="arabicPeriod"/>
            </a:pPr>
            <a:endParaRPr lang="en-US" sz="1400" dirty="0" smtClean="0">
              <a:sym typeface="Wingdings" panose="05000000000000000000" pitchFamily="2" charset="2"/>
            </a:endParaRPr>
          </a:p>
          <a:p>
            <a:pPr marL="457200" indent="-457200">
              <a:spcBef>
                <a:spcPts val="0"/>
              </a:spcBef>
              <a:buFont typeface="+mj-lt"/>
              <a:buAutoNum type="arabicPeriod"/>
            </a:pPr>
            <a:endParaRPr lang="en-US" sz="1400" dirty="0" smtClean="0">
              <a:sym typeface="Wingdings" panose="05000000000000000000" pitchFamily="2" charset="2"/>
            </a:endParaRPr>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marL="457200" indent="-457200">
              <a:spcBef>
                <a:spcPts val="0"/>
              </a:spcBef>
              <a:buFont typeface="+mj-lt"/>
              <a:buAutoNum type="arabicPeriod"/>
            </a:pPr>
            <a:endParaRPr lang="en-US" sz="1400" dirty="0" smtClean="0"/>
          </a:p>
          <a:p>
            <a:pPr>
              <a:spcBef>
                <a:spcPts val="0"/>
              </a:spcBef>
            </a:pPr>
            <a:endParaRPr lang="en-US" sz="1400" dirty="0"/>
          </a:p>
          <a:p>
            <a:pPr>
              <a:spcBef>
                <a:spcPts val="0"/>
              </a:spcBef>
            </a:pPr>
            <a:endParaRPr lang="en-US" sz="1400" dirty="0" smtClean="0"/>
          </a:p>
          <a:p>
            <a:pPr>
              <a:spcBef>
                <a:spcPts val="0"/>
              </a:spcBef>
            </a:pPr>
            <a:endParaRPr lang="en-US" sz="1400" dirty="0"/>
          </a:p>
        </p:txBody>
      </p:sp>
    </p:spTree>
    <p:extLst>
      <p:ext uri="{BB962C8B-B14F-4D97-AF65-F5344CB8AC3E}">
        <p14:creationId xmlns:p14="http://schemas.microsoft.com/office/powerpoint/2010/main" xmlns="" val="3074060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77962"/>
          </a:xfrm>
        </p:spPr>
        <p:style>
          <a:lnRef idx="2">
            <a:schemeClr val="accent2"/>
          </a:lnRef>
          <a:fillRef idx="1">
            <a:schemeClr val="lt1"/>
          </a:fillRef>
          <a:effectRef idx="0">
            <a:schemeClr val="accent2"/>
          </a:effectRef>
          <a:fontRef idx="minor">
            <a:schemeClr val="dk1"/>
          </a:fontRef>
        </p:style>
        <p:txBody>
          <a:bodyPr/>
          <a:lstStyle/>
          <a:p>
            <a:r>
              <a:rPr lang="en-US" dirty="0" smtClean="0"/>
              <a:t>Microsoft Excel – Part 2</a:t>
            </a:r>
            <a:endParaRPr lang="en-US" dirty="0"/>
          </a:p>
        </p:txBody>
      </p:sp>
      <p:sp>
        <p:nvSpPr>
          <p:cNvPr id="5" name="Content Placeholder 4"/>
          <p:cNvSpPr>
            <a:spLocks noGrp="1"/>
          </p:cNvSpPr>
          <p:nvPr>
            <p:ph idx="1"/>
          </p:nvPr>
        </p:nvSpPr>
        <p:spPr>
          <a:xfrm>
            <a:off x="457200" y="2819400"/>
            <a:ext cx="8229600" cy="3306763"/>
          </a:xfrm>
        </p:spPr>
        <p:txBody>
          <a:bodyPr/>
          <a:lstStyle/>
          <a:p>
            <a:endParaRPr lang="en-US" dirty="0" smtClean="0"/>
          </a:p>
          <a:p>
            <a:pPr marL="0" indent="0" algn="ctr">
              <a:buNone/>
            </a:pPr>
            <a:r>
              <a:rPr lang="en-US" dirty="0" smtClean="0"/>
              <a:t>                  </a:t>
            </a:r>
            <a:endParaRPr lang="en-US" dirty="0"/>
          </a:p>
          <a:p>
            <a:endParaRPr lang="en-US" dirty="0" smtClean="0"/>
          </a:p>
          <a:p>
            <a:pPr marL="0" indent="0">
              <a:buNone/>
            </a:pPr>
            <a:endParaRPr lang="en-US" dirty="0"/>
          </a:p>
        </p:txBody>
      </p:sp>
      <p:sp>
        <p:nvSpPr>
          <p:cNvPr id="2" name="TextBox 1"/>
          <p:cNvSpPr txBox="1"/>
          <p:nvPr/>
        </p:nvSpPr>
        <p:spPr>
          <a:xfrm>
            <a:off x="4343400" y="2667000"/>
            <a:ext cx="3609771" cy="646331"/>
          </a:xfrm>
          <a:prstGeom prst="rect">
            <a:avLst/>
          </a:prstGeom>
          <a:noFill/>
        </p:spPr>
        <p:txBody>
          <a:bodyPr wrap="none" rtlCol="0">
            <a:spAutoFit/>
          </a:bodyPr>
          <a:lstStyle/>
          <a:p>
            <a:r>
              <a:rPr lang="en-US" sz="3600" dirty="0">
                <a:solidFill>
                  <a:prstClr val="black"/>
                </a:solidFill>
              </a:rPr>
              <a:t>Your teachers are:</a:t>
            </a:r>
            <a:r>
              <a:rPr lang="en-US" dirty="0">
                <a:solidFill>
                  <a:prstClr val="black"/>
                </a:solidFill>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1148171">
            <a:off x="914400" y="2818031"/>
            <a:ext cx="2209800" cy="2209800"/>
          </a:xfrm>
          <a:prstGeom prst="rect">
            <a:avLst/>
          </a:prstGeom>
        </p:spPr>
      </p:pic>
    </p:spTree>
    <p:extLst>
      <p:ext uri="{BB962C8B-B14F-4D97-AF65-F5344CB8AC3E}">
        <p14:creationId xmlns:p14="http://schemas.microsoft.com/office/powerpoint/2010/main" xmlns="" val="267720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Review</a:t>
            </a:r>
            <a:endParaRPr lang="en-US" dirty="0"/>
          </a:p>
        </p:txBody>
      </p:sp>
      <p:sp>
        <p:nvSpPr>
          <p:cNvPr id="3" name="Content Placeholder 2"/>
          <p:cNvSpPr>
            <a:spLocks noGrp="1"/>
          </p:cNvSpPr>
          <p:nvPr>
            <p:ph idx="1"/>
          </p:nvPr>
        </p:nvSpPr>
        <p:spPr>
          <a:xfrm>
            <a:off x="457200" y="1600200"/>
            <a:ext cx="8305800" cy="4525963"/>
          </a:xfrm>
        </p:spPr>
        <p:style>
          <a:lnRef idx="2">
            <a:schemeClr val="accent1"/>
          </a:lnRef>
          <a:fillRef idx="1">
            <a:schemeClr val="lt1"/>
          </a:fillRef>
          <a:effectRef idx="0">
            <a:schemeClr val="accent1"/>
          </a:effectRef>
          <a:fontRef idx="minor">
            <a:schemeClr val="dk1"/>
          </a:fontRef>
        </p:style>
        <p:txBody>
          <a:bodyPr>
            <a:normAutofit/>
          </a:bodyPr>
          <a:lstStyle/>
          <a:p>
            <a:r>
              <a:rPr lang="en-US" sz="2600" dirty="0" smtClean="0"/>
              <a:t>Did you do your homework?  Was it too easy, too difficult, or just right? </a:t>
            </a:r>
          </a:p>
          <a:p>
            <a:pPr marL="514350" indent="-514350">
              <a:buFont typeface="+mj-lt"/>
              <a:buAutoNum type="arabicPeriod"/>
            </a:pPr>
            <a:endParaRPr lang="en-US" sz="2600" dirty="0" smtClean="0"/>
          </a:p>
          <a:p>
            <a:r>
              <a:rPr lang="en-US" sz="2600" dirty="0" smtClean="0"/>
              <a:t>Turn to your partner and discuss the 3 things you learned from your homework assignment.</a:t>
            </a:r>
          </a:p>
          <a:p>
            <a:pPr marL="514350" indent="-514350">
              <a:buNone/>
            </a:pPr>
            <a:endParaRPr lang="en-US" sz="2600" dirty="0" smtClean="0"/>
          </a:p>
          <a:p>
            <a:pPr>
              <a:buNone/>
            </a:pPr>
            <a:endParaRPr lang="en-US" dirty="0"/>
          </a:p>
        </p:txBody>
      </p:sp>
    </p:spTree>
    <p:extLst>
      <p:ext uri="{BB962C8B-B14F-4D97-AF65-F5344CB8AC3E}">
        <p14:creationId xmlns:p14="http://schemas.microsoft.com/office/powerpoint/2010/main" xmlns="" val="1911168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3788" y="1447800"/>
            <a:ext cx="8458200" cy="14287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800" b="1" dirty="0" smtClean="0">
                <a:solidFill>
                  <a:srgbClr val="0070C0"/>
                </a:solidFill>
              </a:rPr>
              <a:t>Which answer describes the “FORMULA BAR”?</a:t>
            </a:r>
          </a:p>
          <a:p>
            <a:pPr marL="0" indent="0">
              <a:spcBef>
                <a:spcPts val="0"/>
              </a:spcBef>
              <a:buNone/>
            </a:pPr>
            <a:r>
              <a:rPr lang="en-US" sz="1800" b="1" dirty="0" smtClean="0"/>
              <a:t>A) Shows the “title” of your workbook</a:t>
            </a:r>
            <a:endParaRPr lang="en-US" sz="1800" b="1" dirty="0"/>
          </a:p>
          <a:p>
            <a:pPr marL="0" indent="0">
              <a:spcBef>
                <a:spcPts val="0"/>
              </a:spcBef>
              <a:buNone/>
            </a:pPr>
            <a:r>
              <a:rPr lang="en-US" sz="1800" b="1" dirty="0" smtClean="0"/>
              <a:t>B) Toolbar at the very top of the screen with tools like Save, Undo, Redo</a:t>
            </a:r>
            <a:endParaRPr lang="en-US" sz="1800" b="1" dirty="0"/>
          </a:p>
          <a:p>
            <a:pPr marL="0" indent="0">
              <a:spcBef>
                <a:spcPts val="0"/>
              </a:spcBef>
              <a:buNone/>
            </a:pPr>
            <a:r>
              <a:rPr lang="en-US" sz="1800" b="1" dirty="0" smtClean="0"/>
              <a:t>C) The </a:t>
            </a:r>
            <a:r>
              <a:rPr lang="en-US" sz="1800" b="1" dirty="0"/>
              <a:t>location, or "name" of a selected </a:t>
            </a:r>
            <a:r>
              <a:rPr lang="en-US" sz="1800" b="1" dirty="0" smtClean="0"/>
              <a:t>cell</a:t>
            </a:r>
          </a:p>
          <a:p>
            <a:pPr marL="0" indent="0">
              <a:spcBef>
                <a:spcPts val="0"/>
              </a:spcBef>
              <a:buNone/>
            </a:pPr>
            <a:r>
              <a:rPr lang="en-US" sz="1800" b="1" dirty="0" smtClean="0"/>
              <a:t>D) Where you enter </a:t>
            </a:r>
            <a:r>
              <a:rPr lang="en-US" sz="1800" b="1" dirty="0"/>
              <a:t>or edit </a:t>
            </a:r>
            <a:r>
              <a:rPr lang="en-US" sz="1800" b="1" dirty="0" smtClean="0"/>
              <a:t>data or </a:t>
            </a:r>
            <a:r>
              <a:rPr lang="en-US" sz="1800" b="1" dirty="0"/>
              <a:t>a </a:t>
            </a:r>
            <a:r>
              <a:rPr lang="en-US" sz="1800" b="1" dirty="0" smtClean="0"/>
              <a:t>formula </a:t>
            </a:r>
            <a:r>
              <a:rPr lang="en-US" sz="1800" b="1" dirty="0"/>
              <a:t>that will appear in a specific </a:t>
            </a:r>
            <a:r>
              <a:rPr lang="en-US" sz="1800" b="1" dirty="0" smtClean="0"/>
              <a:t>cell</a:t>
            </a:r>
          </a:p>
          <a:p>
            <a:pPr marL="0" indent="0">
              <a:spcBef>
                <a:spcPts val="0"/>
              </a:spcBef>
              <a:buNone/>
            </a:pPr>
            <a:endParaRPr lang="en-US" sz="1800" b="1" dirty="0">
              <a:solidFill>
                <a:srgbClr val="0070C0"/>
              </a:solidFill>
            </a:endParaRPr>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a:p>
          <a:p>
            <a:pPr marL="0" indent="0">
              <a:spcBef>
                <a:spcPts val="0"/>
              </a:spcBef>
              <a:buNone/>
            </a:pPr>
            <a:endParaRPr lang="en-US" sz="1600" b="1" dirty="0" smtClean="0"/>
          </a:p>
          <a:p>
            <a:pPr marL="0" indent="0">
              <a:spcBef>
                <a:spcPts val="0"/>
              </a:spcBef>
              <a:buNone/>
            </a:pPr>
            <a:endParaRPr lang="en-US" sz="1600" b="1" dirty="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Vocabulary Review Quiz</a:t>
            </a:r>
            <a:endParaRPr lang="en-US" dirty="0"/>
          </a:p>
        </p:txBody>
      </p:sp>
      <p:sp>
        <p:nvSpPr>
          <p:cNvPr id="4" name="Content Placeholder 2"/>
          <p:cNvSpPr>
            <a:spLocks noGrp="1"/>
          </p:cNvSpPr>
          <p:nvPr/>
        </p:nvSpPr>
        <p:spPr>
          <a:xfrm>
            <a:off x="457200" y="3208645"/>
            <a:ext cx="8458200" cy="17335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800" b="1" dirty="0" smtClean="0">
                <a:solidFill>
                  <a:srgbClr val="0070C0"/>
                </a:solidFill>
              </a:rPr>
              <a:t>Which answer describes a “ROW”?</a:t>
            </a:r>
          </a:p>
          <a:p>
            <a:pPr marL="0" indent="0">
              <a:spcBef>
                <a:spcPts val="0"/>
              </a:spcBef>
              <a:buNone/>
            </a:pPr>
            <a:r>
              <a:rPr lang="en-US" sz="1800" b="1" dirty="0" smtClean="0"/>
              <a:t>A) Group </a:t>
            </a:r>
            <a:r>
              <a:rPr lang="en-US" sz="1800" b="1" dirty="0"/>
              <a:t>of cells that </a:t>
            </a:r>
            <a:r>
              <a:rPr lang="en-US" sz="1800" b="1" dirty="0" smtClean="0"/>
              <a:t>go </a:t>
            </a:r>
            <a:r>
              <a:rPr lang="en-US" sz="1800" b="1" dirty="0"/>
              <a:t>from the top of the page to the </a:t>
            </a:r>
            <a:r>
              <a:rPr lang="en-US" sz="1800" b="1" dirty="0" smtClean="0"/>
              <a:t>bottom identified </a:t>
            </a:r>
            <a:r>
              <a:rPr lang="en-US" sz="1800" b="1" dirty="0"/>
              <a:t>by </a:t>
            </a:r>
            <a:r>
              <a:rPr lang="en-US" sz="1800" b="1" dirty="0" smtClean="0"/>
              <a:t>letters </a:t>
            </a:r>
          </a:p>
          <a:p>
            <a:pPr marL="0" indent="0">
              <a:spcBef>
                <a:spcPts val="0"/>
              </a:spcBef>
              <a:buNone/>
            </a:pPr>
            <a:r>
              <a:rPr lang="en-US" sz="1800" b="1" dirty="0" smtClean="0"/>
              <a:t>B) Group </a:t>
            </a:r>
            <a:r>
              <a:rPr lang="en-US" sz="1800" b="1" dirty="0"/>
              <a:t>of cells that </a:t>
            </a:r>
            <a:r>
              <a:rPr lang="en-US" sz="1800" b="1" dirty="0" smtClean="0"/>
              <a:t>go </a:t>
            </a:r>
            <a:r>
              <a:rPr lang="en-US" sz="1800" b="1" dirty="0"/>
              <a:t>from the left of the page to the </a:t>
            </a:r>
            <a:r>
              <a:rPr lang="en-US" sz="1800" b="1" dirty="0" smtClean="0"/>
              <a:t>right identified </a:t>
            </a:r>
            <a:r>
              <a:rPr lang="en-US" sz="1800" b="1" dirty="0"/>
              <a:t>by </a:t>
            </a:r>
            <a:r>
              <a:rPr lang="en-US" sz="1800" b="1" dirty="0" smtClean="0"/>
              <a:t>numbers</a:t>
            </a:r>
          </a:p>
          <a:p>
            <a:pPr marL="0" indent="0">
              <a:spcBef>
                <a:spcPts val="0"/>
              </a:spcBef>
              <a:buNone/>
            </a:pPr>
            <a:r>
              <a:rPr lang="en-US" sz="1800" b="1" dirty="0" smtClean="0"/>
              <a:t>C) The rectangle at the </a:t>
            </a:r>
            <a:r>
              <a:rPr lang="en-US" sz="1800" b="1" dirty="0"/>
              <a:t>intersection of a row and a </a:t>
            </a:r>
            <a:r>
              <a:rPr lang="en-US" sz="1800" b="1" dirty="0" smtClean="0"/>
              <a:t>column</a:t>
            </a:r>
          </a:p>
          <a:p>
            <a:pPr marL="0" indent="0">
              <a:spcBef>
                <a:spcPts val="0"/>
              </a:spcBef>
              <a:buNone/>
            </a:pPr>
            <a:r>
              <a:rPr lang="en-US" sz="1800" b="1" dirty="0" smtClean="0"/>
              <a:t>D) Group of cells that run go diagonally from top-left to bottom-right</a:t>
            </a:r>
          </a:p>
          <a:p>
            <a:pPr marL="0" indent="0">
              <a:spcBef>
                <a:spcPts val="0"/>
              </a:spcBef>
              <a:buNone/>
            </a:pPr>
            <a:endParaRPr lang="en-US" sz="1800" b="1" dirty="0">
              <a:solidFill>
                <a:srgbClr val="0070C0"/>
              </a:solidFill>
            </a:endParaRPr>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smtClean="0"/>
          </a:p>
          <a:p>
            <a:pPr marL="0" indent="0">
              <a:spcBef>
                <a:spcPts val="0"/>
              </a:spcBef>
              <a:buNone/>
            </a:pPr>
            <a:endParaRPr lang="en-US" sz="1600" b="1" dirty="0"/>
          </a:p>
          <a:p>
            <a:pPr marL="0" indent="0">
              <a:spcBef>
                <a:spcPts val="0"/>
              </a:spcBef>
              <a:buNone/>
            </a:pPr>
            <a:endParaRPr lang="en-US" sz="1600" b="1" dirty="0" smtClean="0"/>
          </a:p>
          <a:p>
            <a:pPr marL="0" indent="0">
              <a:spcBef>
                <a:spcPts val="0"/>
              </a:spcBef>
              <a:buNone/>
            </a:pPr>
            <a:endParaRPr lang="en-US" sz="1600" b="1" dirty="0"/>
          </a:p>
        </p:txBody>
      </p:sp>
      <p:sp>
        <p:nvSpPr>
          <p:cNvPr id="5" name="Rectangle 4"/>
          <p:cNvSpPr/>
          <p:nvPr/>
        </p:nvSpPr>
        <p:spPr>
          <a:xfrm>
            <a:off x="457200" y="4953000"/>
            <a:ext cx="8763000" cy="1477328"/>
          </a:xfrm>
          <a:prstGeom prst="rect">
            <a:avLst/>
          </a:prstGeom>
        </p:spPr>
        <p:txBody>
          <a:bodyPr wrap="square">
            <a:spAutoFit/>
          </a:bodyPr>
          <a:lstStyle/>
          <a:p>
            <a:r>
              <a:rPr lang="en-US" b="1" dirty="0">
                <a:solidFill>
                  <a:srgbClr val="0070C0"/>
                </a:solidFill>
              </a:rPr>
              <a:t>Which answer describes “MERGE &amp; CENTER</a:t>
            </a:r>
            <a:r>
              <a:rPr lang="en-US" b="1" dirty="0" smtClean="0">
                <a:solidFill>
                  <a:srgbClr val="0070C0"/>
                </a:solidFill>
              </a:rPr>
              <a:t>”?</a:t>
            </a:r>
            <a:endParaRPr lang="en-US" b="1" dirty="0">
              <a:solidFill>
                <a:srgbClr val="0070C0"/>
              </a:solidFill>
            </a:endParaRPr>
          </a:p>
          <a:p>
            <a:r>
              <a:rPr lang="en-US" b="1" dirty="0"/>
              <a:t>A) When you reverse a change to a sheet or repeat a previous change</a:t>
            </a:r>
          </a:p>
          <a:p>
            <a:r>
              <a:rPr lang="en-US" b="1" dirty="0"/>
              <a:t>B) When all of the text “lines up” on the left edge of the cell</a:t>
            </a:r>
          </a:p>
          <a:p>
            <a:r>
              <a:rPr lang="en-US" b="1" dirty="0"/>
              <a:t>C) When the contents of a cell roll to a second line to fit in the cell</a:t>
            </a:r>
          </a:p>
          <a:p>
            <a:r>
              <a:rPr lang="en-US" b="1" dirty="0"/>
              <a:t>D) A tool that allows you to combine the contents of two or more cells into one </a:t>
            </a:r>
            <a:r>
              <a:rPr lang="en-US" b="1" dirty="0" smtClean="0"/>
              <a:t>cell</a:t>
            </a:r>
            <a:endParaRPr lang="en-US" b="1" dirty="0"/>
          </a:p>
        </p:txBody>
      </p:sp>
      <p:sp>
        <p:nvSpPr>
          <p:cNvPr id="6" name="Flowchart: Alternate Process 5"/>
          <p:cNvSpPr/>
          <p:nvPr/>
        </p:nvSpPr>
        <p:spPr>
          <a:xfrm>
            <a:off x="457200" y="2541896"/>
            <a:ext cx="7547212" cy="381000"/>
          </a:xfrm>
          <a:prstGeom prst="flowChartAlternateProcess">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Alternate Process 6"/>
          <p:cNvSpPr/>
          <p:nvPr/>
        </p:nvSpPr>
        <p:spPr>
          <a:xfrm>
            <a:off x="457200" y="3795359"/>
            <a:ext cx="8229600" cy="289262"/>
          </a:xfrm>
          <a:prstGeom prst="flowChartAlternateProcess">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p:cNvSpPr/>
          <p:nvPr/>
        </p:nvSpPr>
        <p:spPr>
          <a:xfrm>
            <a:off x="453788" y="6068704"/>
            <a:ext cx="8229600" cy="334328"/>
          </a:xfrm>
          <a:prstGeom prst="flowChartAlternateProcess">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0476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5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5000" decel="50000" fill="hold">
                                          <p:stCondLst>
                                            <p:cond delay="0"/>
                                          </p:stCondLst>
                                        </p:cTn>
                                        <p:tgtEl>
                                          <p:spTgt spid="6"/>
                                        </p:tgtEl>
                                        <p:attrNameLst>
                                          <p:attrName>ppt_x</p:attrName>
                                          <p:attrName>ppt_y</p:attrName>
                                        </p:attrNameLst>
                                      </p:cBhvr>
                                    </p:animMotion>
                                    <p:animEffect transition="in" filter="fade">
                                      <p:cBhvr>
                                        <p:cTn id="16" dur="5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3"/>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Scale>
                                      <p:cBhvr>
                                        <p:cTn id="28" dur="5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5000" decel="50000" fill="hold">
                                          <p:stCondLst>
                                            <p:cond delay="0"/>
                                          </p:stCondLst>
                                        </p:cTn>
                                        <p:tgtEl>
                                          <p:spTgt spid="7"/>
                                        </p:tgtEl>
                                        <p:attrNameLst>
                                          <p:attrName>ppt_x</p:attrName>
                                          <p:attrName>ppt_y</p:attrName>
                                        </p:attrNameLst>
                                      </p:cBhvr>
                                    </p:animMotion>
                                    <p:animEffect transition="in" filter="fade">
                                      <p:cBhvr>
                                        <p:cTn id="30" dur="5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3"/>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Scale>
                                      <p:cBhvr>
                                        <p:cTn id="42" dur="5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5000" decel="50000" fill="hold">
                                          <p:stCondLst>
                                            <p:cond delay="0"/>
                                          </p:stCondLst>
                                        </p:cTn>
                                        <p:tgtEl>
                                          <p:spTgt spid="8"/>
                                        </p:tgtEl>
                                        <p:attrNameLst>
                                          <p:attrName>ppt_x</p:attrName>
                                          <p:attrName>ppt_y</p:attrName>
                                        </p:attrNameLst>
                                      </p:cBhvr>
                                    </p:animMotion>
                                    <p:animEffect transition="in" filter="fade">
                                      <p:cBhvr>
                                        <p:cTn id="44"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rgbClr val="C00000"/>
            </a:solidFill>
          </a:ln>
        </p:spPr>
        <p:txBody>
          <a:bodyPr/>
          <a:lstStyle/>
          <a:p>
            <a:r>
              <a:rPr lang="en-US" dirty="0" smtClean="0"/>
              <a:t>Today’s Goals</a:t>
            </a:r>
            <a:endParaRPr lang="en-US" dirty="0"/>
          </a:p>
        </p:txBody>
      </p:sp>
      <p:sp>
        <p:nvSpPr>
          <p:cNvPr id="3" name="Content Placeholder 2"/>
          <p:cNvSpPr>
            <a:spLocks noGrp="1"/>
          </p:cNvSpPr>
          <p:nvPr>
            <p:ph idx="1"/>
          </p:nvPr>
        </p:nvSpPr>
        <p:spPr>
          <a:xfrm>
            <a:off x="457200" y="1295400"/>
            <a:ext cx="8229600" cy="4525963"/>
          </a:xfrm>
        </p:spPr>
        <p:txBody>
          <a:bodyPr>
            <a:normAutofit fontScale="92500"/>
          </a:bodyPr>
          <a:lstStyle/>
          <a:p>
            <a:pPr marL="514350" indent="-514350">
              <a:lnSpc>
                <a:spcPct val="200000"/>
              </a:lnSpc>
              <a:buFont typeface="+mj-lt"/>
              <a:buAutoNum type="arabicPeriod"/>
            </a:pPr>
            <a:r>
              <a:rPr lang="en-US" sz="2400" dirty="0" smtClean="0"/>
              <a:t>Entering data in cells</a:t>
            </a:r>
          </a:p>
          <a:p>
            <a:pPr marL="514350" indent="-514350">
              <a:lnSpc>
                <a:spcPct val="200000"/>
              </a:lnSpc>
              <a:buFont typeface="+mj-lt"/>
              <a:buAutoNum type="arabicPeriod"/>
            </a:pPr>
            <a:r>
              <a:rPr lang="en-US" sz="2400" dirty="0" smtClean="0"/>
              <a:t>Selecting individual cells and cell ranges</a:t>
            </a:r>
          </a:p>
          <a:p>
            <a:pPr marL="514350" indent="-514350">
              <a:lnSpc>
                <a:spcPct val="200000"/>
              </a:lnSpc>
              <a:buFont typeface="+mj-lt"/>
              <a:buAutoNum type="arabicPeriod"/>
            </a:pPr>
            <a:r>
              <a:rPr lang="en-US" sz="2400" dirty="0"/>
              <a:t>Formatting cells using the Numbers tools</a:t>
            </a:r>
          </a:p>
          <a:p>
            <a:pPr marL="514350" indent="-514350">
              <a:lnSpc>
                <a:spcPct val="200000"/>
              </a:lnSpc>
              <a:buFont typeface="+mj-lt"/>
              <a:buAutoNum type="arabicPeriod"/>
            </a:pPr>
            <a:r>
              <a:rPr lang="en-US" sz="2400" dirty="0" smtClean="0"/>
              <a:t>Resizing columns and rows</a:t>
            </a:r>
          </a:p>
          <a:p>
            <a:pPr marL="514350" indent="-514350">
              <a:lnSpc>
                <a:spcPct val="200000"/>
              </a:lnSpc>
              <a:buFont typeface="+mj-lt"/>
              <a:buAutoNum type="arabicPeriod"/>
            </a:pPr>
            <a:r>
              <a:rPr lang="en-US" sz="2400" dirty="0" smtClean="0"/>
              <a:t>Insert and delete columns and rows</a:t>
            </a:r>
          </a:p>
          <a:p>
            <a:pPr marL="514350" indent="-514350">
              <a:lnSpc>
                <a:spcPct val="200000"/>
              </a:lnSpc>
              <a:buFont typeface="+mj-lt"/>
              <a:buAutoNum type="arabicPeriod"/>
            </a:pPr>
            <a:r>
              <a:rPr lang="en-US" sz="2400" dirty="0" smtClean="0"/>
              <a:t>‘Copy &amp; Paste’ and ‘Cut &amp; Paste’</a:t>
            </a:r>
          </a:p>
          <a:p>
            <a:pPr marL="0" indent="0">
              <a:lnSpc>
                <a:spcPct val="200000"/>
              </a:lnSpc>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xmlns="" val="33524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7772400" cy="3139321"/>
          </a:xfrm>
          <a:prstGeom prst="rect">
            <a:avLst/>
          </a:prstGeom>
        </p:spPr>
        <p:txBody>
          <a:bodyPr wrap="square">
            <a:spAutoFit/>
          </a:bodyPr>
          <a:lstStyle/>
          <a:p>
            <a:pPr marL="514350" indent="-514350">
              <a:buAutoNum type="arabicPeriod"/>
            </a:pPr>
            <a:r>
              <a:rPr lang="en-US" sz="2200" dirty="0"/>
              <a:t>S</a:t>
            </a:r>
            <a:r>
              <a:rPr lang="en-US" sz="2200" dirty="0" smtClean="0"/>
              <a:t>elect (highlight) cell F2, then type in “Cost:”.</a:t>
            </a:r>
            <a:endParaRPr lang="en-US" sz="2200" dirty="0"/>
          </a:p>
          <a:p>
            <a:pPr marL="514350" indent="-514350">
              <a:buAutoNum type="arabicPeriod"/>
            </a:pPr>
            <a:endParaRPr lang="en-US" sz="2200" dirty="0"/>
          </a:p>
          <a:p>
            <a:pPr marL="514350" indent="-514350">
              <a:buAutoNum type="arabicPeriod"/>
            </a:pPr>
            <a:r>
              <a:rPr lang="en-US" sz="2200" dirty="0" smtClean="0"/>
              <a:t>Select cell G2, then type in “.08”.  Explain that this is the cost (8 cents) per minute that we will use later on in the course to calculate the dollar amounts. </a:t>
            </a:r>
          </a:p>
          <a:p>
            <a:pPr marL="514350" indent="-514350">
              <a:buAutoNum type="arabicPeriod"/>
            </a:pPr>
            <a:endParaRPr lang="en-US" sz="2200" dirty="0"/>
          </a:p>
          <a:p>
            <a:pPr marL="514350" indent="-514350">
              <a:buAutoNum type="arabicPeriod"/>
            </a:pPr>
            <a:r>
              <a:rPr lang="en-US" sz="2200" dirty="0" smtClean="0"/>
              <a:t>You can see more formatting options by clicking the drop-down box arrow in the Numbers Group of the ribbon.  </a:t>
            </a:r>
            <a:endParaRPr lang="en-US" sz="2200" dirty="0"/>
          </a:p>
          <a:p>
            <a:endParaRPr lang="en-US" sz="2200" dirty="0" smtClean="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Selecting Cells and Entering Data Practice</a:t>
            </a:r>
            <a:endParaRPr lang="en-US" dirty="0"/>
          </a:p>
        </p:txBody>
      </p:sp>
    </p:spTree>
    <p:extLst>
      <p:ext uri="{BB962C8B-B14F-4D97-AF65-F5344CB8AC3E}">
        <p14:creationId xmlns:p14="http://schemas.microsoft.com/office/powerpoint/2010/main" xmlns="" val="156222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Hover on the Home Ribbon</a:t>
            </a:r>
            <a:br>
              <a:rPr lang="en-US" dirty="0" smtClean="0"/>
            </a:br>
            <a:r>
              <a:rPr lang="en-US" dirty="0" smtClean="0"/>
              <a:t>and find the following:</a:t>
            </a:r>
            <a:endParaRPr lang="en-US" dirty="0"/>
          </a:p>
        </p:txBody>
      </p:sp>
      <p:sp>
        <p:nvSpPr>
          <p:cNvPr id="3" name="Content Placeholder 2"/>
          <p:cNvSpPr>
            <a:spLocks noGrp="1"/>
          </p:cNvSpPr>
          <p:nvPr>
            <p:ph idx="1"/>
          </p:nvPr>
        </p:nvSpPr>
        <p:spPr>
          <a:xfrm>
            <a:off x="457200" y="1600201"/>
            <a:ext cx="8229600" cy="4038600"/>
          </a:xfrm>
        </p:spPr>
        <p:style>
          <a:lnRef idx="2">
            <a:schemeClr val="dk1"/>
          </a:lnRef>
          <a:fillRef idx="1">
            <a:schemeClr val="lt1"/>
          </a:fillRef>
          <a:effectRef idx="0">
            <a:schemeClr val="dk1"/>
          </a:effectRef>
          <a:fontRef idx="minor">
            <a:schemeClr val="dk1"/>
          </a:fontRef>
        </p:style>
        <p:txBody>
          <a:bodyPr>
            <a:normAutofit/>
          </a:bodyPr>
          <a:lstStyle/>
          <a:p>
            <a:r>
              <a:rPr lang="en-US" b="1" dirty="0" smtClean="0"/>
              <a:t>Number Group</a:t>
            </a:r>
            <a:endParaRPr lang="en-US" dirty="0" smtClean="0"/>
          </a:p>
          <a:p>
            <a:pPr lvl="1"/>
            <a:r>
              <a:rPr lang="en-US" dirty="0" smtClean="0"/>
              <a:t>Currency Format</a:t>
            </a:r>
          </a:p>
          <a:p>
            <a:pPr lvl="1"/>
            <a:r>
              <a:rPr lang="en-US" dirty="0" smtClean="0"/>
              <a:t>Percentage Format</a:t>
            </a:r>
          </a:p>
          <a:p>
            <a:pPr lvl="1"/>
            <a:r>
              <a:rPr lang="en-US" dirty="0" smtClean="0"/>
              <a:t>Remove Decimal Place</a:t>
            </a:r>
          </a:p>
          <a:p>
            <a:pPr lvl="1"/>
            <a:r>
              <a:rPr lang="en-US" dirty="0" smtClean="0"/>
              <a:t>Add Decimal Place</a:t>
            </a:r>
          </a:p>
          <a:p>
            <a:pPr marL="457200" lvl="1" indent="0">
              <a:buNone/>
            </a:pPr>
            <a:endParaRPr lang="en-US" dirty="0" smtClean="0"/>
          </a:p>
          <a:p>
            <a:pPr lvl="1">
              <a:buNone/>
            </a:pPr>
            <a:endParaRPr lang="en-US" dirty="0" smtClean="0"/>
          </a:p>
        </p:txBody>
      </p:sp>
      <p:pic>
        <p:nvPicPr>
          <p:cNvPr id="5" name="Picture 4"/>
          <p:cNvPicPr>
            <a:picLocks noChangeAspect="1"/>
          </p:cNvPicPr>
          <p:nvPr/>
        </p:nvPicPr>
        <p:blipFill>
          <a:blip r:embed="rId2" cstate="print"/>
          <a:stretch>
            <a:fillRect/>
          </a:stretch>
        </p:blipFill>
        <p:spPr>
          <a:xfrm>
            <a:off x="5334000" y="2590800"/>
            <a:ext cx="2114550" cy="1371600"/>
          </a:xfrm>
          <a:prstGeom prst="rect">
            <a:avLst/>
          </a:prstGeom>
          <a:ln>
            <a:solidFill>
              <a:srgbClr val="FF0000"/>
            </a:solidFill>
          </a:ln>
        </p:spPr>
      </p:pic>
    </p:spTree>
    <p:extLst>
      <p:ext uri="{BB962C8B-B14F-4D97-AF65-F5344CB8AC3E}">
        <p14:creationId xmlns:p14="http://schemas.microsoft.com/office/powerpoint/2010/main" xmlns="" val="424867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7772400" cy="3477875"/>
          </a:xfrm>
          <a:prstGeom prst="rect">
            <a:avLst/>
          </a:prstGeom>
        </p:spPr>
        <p:txBody>
          <a:bodyPr wrap="square">
            <a:spAutoFit/>
          </a:bodyPr>
          <a:lstStyle/>
          <a:p>
            <a:pPr marL="514350" indent="-514350">
              <a:buAutoNum type="arabicPeriod"/>
            </a:pPr>
            <a:r>
              <a:rPr lang="en-US" sz="2200" dirty="0" smtClean="0"/>
              <a:t>Highlight cell G2, then click the Currency format tool ($) tool on the ribbon.  </a:t>
            </a:r>
          </a:p>
          <a:p>
            <a:pPr marL="514350" indent="-514350">
              <a:buAutoNum type="arabicPeriod"/>
            </a:pPr>
            <a:endParaRPr lang="en-US" sz="2200" dirty="0"/>
          </a:p>
          <a:p>
            <a:pPr marL="514350" indent="-514350">
              <a:buAutoNum type="arabicPeriod"/>
            </a:pPr>
            <a:r>
              <a:rPr lang="en-US" sz="2200" dirty="0"/>
              <a:t>I</a:t>
            </a:r>
            <a:r>
              <a:rPr lang="en-US" sz="2200" dirty="0" smtClean="0"/>
              <a:t>ncrease or decrease decimal positions using the “.</a:t>
            </a:r>
            <a:r>
              <a:rPr lang="en-US" sz="2200" dirty="0" smtClean="0">
                <a:sym typeface="Wingdings" panose="05000000000000000000" pitchFamily="2" charset="2"/>
              </a:rPr>
              <a:t>0</a:t>
            </a:r>
            <a:r>
              <a:rPr lang="en-US" sz="2200" dirty="0" smtClean="0"/>
              <a:t>.00” and “0.</a:t>
            </a:r>
            <a:r>
              <a:rPr lang="en-US" sz="2200" dirty="0" smtClean="0">
                <a:sym typeface="Wingdings" panose="05000000000000000000" pitchFamily="2" charset="2"/>
              </a:rPr>
              <a:t>00” tools on the ribbon</a:t>
            </a:r>
            <a:r>
              <a:rPr lang="en-US" sz="2200" dirty="0" smtClean="0"/>
              <a:t>.  </a:t>
            </a:r>
            <a:endParaRPr lang="en-US" sz="2200" dirty="0"/>
          </a:p>
          <a:p>
            <a:pPr marL="514350" indent="-514350">
              <a:buAutoNum type="arabicPeriod"/>
            </a:pPr>
            <a:endParaRPr lang="en-US" sz="2200" dirty="0"/>
          </a:p>
          <a:p>
            <a:pPr marL="514350" indent="-514350">
              <a:buAutoNum type="arabicPeriod"/>
            </a:pPr>
            <a:r>
              <a:rPr lang="en-US" sz="2200" dirty="0" smtClean="0"/>
              <a:t>You can see more formatting options by clicking the drop-down box arrow in the Numbers Group of the ribbon.  </a:t>
            </a:r>
          </a:p>
          <a:p>
            <a:pPr marL="514350" indent="-514350">
              <a:buAutoNum type="arabicPeriod"/>
            </a:pPr>
            <a:endParaRPr lang="en-US" sz="2200" dirty="0"/>
          </a:p>
          <a:p>
            <a:endParaRPr lang="en-US" sz="2200" dirty="0" smtClean="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More Formatting Practice</a:t>
            </a:r>
            <a:endParaRPr lang="en-US" dirty="0"/>
          </a:p>
        </p:txBody>
      </p:sp>
    </p:spTree>
    <p:extLst>
      <p:ext uri="{BB962C8B-B14F-4D97-AF65-F5344CB8AC3E}">
        <p14:creationId xmlns:p14="http://schemas.microsoft.com/office/powerpoint/2010/main" xmlns="" val="288669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001000" cy="3816429"/>
          </a:xfrm>
          <a:prstGeom prst="rect">
            <a:avLst/>
          </a:prstGeom>
        </p:spPr>
        <p:txBody>
          <a:bodyPr wrap="square">
            <a:spAutoFit/>
          </a:bodyPr>
          <a:lstStyle/>
          <a:p>
            <a:pPr marL="514350" indent="-514350">
              <a:buAutoNum type="arabicPeriod"/>
            </a:pPr>
            <a:r>
              <a:rPr lang="en-US" sz="2200" dirty="0" smtClean="0"/>
              <a:t>Increase the width of column F by moving your pointer between columns F and G until you see the “</a:t>
            </a:r>
            <a:r>
              <a:rPr lang="en-US" sz="2200" dirty="0" smtClean="0">
                <a:sym typeface="Wingdings" panose="05000000000000000000" pitchFamily="2" charset="2"/>
              </a:rPr>
              <a:t>|” symbol</a:t>
            </a:r>
            <a:r>
              <a:rPr lang="en-US" sz="2200" dirty="0" smtClean="0"/>
              <a:t>, then click and hold the mouse button down as you drag to the right.  </a:t>
            </a:r>
          </a:p>
          <a:p>
            <a:pPr marL="514350" indent="-514350">
              <a:buAutoNum type="arabicPeriod"/>
            </a:pPr>
            <a:endParaRPr lang="en-US" sz="2200" dirty="0"/>
          </a:p>
          <a:p>
            <a:pPr marL="514350" indent="-514350">
              <a:buAutoNum type="arabicPeriod"/>
            </a:pPr>
            <a:r>
              <a:rPr lang="en-US" sz="2200" dirty="0" smtClean="0"/>
              <a:t>Increase the height of Row 1 </a:t>
            </a:r>
            <a:r>
              <a:rPr lang="en-US" sz="2200" dirty="0"/>
              <a:t>by moving your pointer between </a:t>
            </a:r>
            <a:r>
              <a:rPr lang="en-US" sz="2200" dirty="0" smtClean="0"/>
              <a:t>rows 1 and 2 until </a:t>
            </a:r>
            <a:r>
              <a:rPr lang="en-US" sz="2200" dirty="0"/>
              <a:t>you see the “</a:t>
            </a:r>
            <a:r>
              <a:rPr lang="en-US" sz="2200" dirty="0">
                <a:sym typeface="Wingdings" panose="05000000000000000000" pitchFamily="2" charset="2"/>
              </a:rPr>
              <a:t>|” symbol</a:t>
            </a:r>
            <a:r>
              <a:rPr lang="en-US" sz="2200" dirty="0"/>
              <a:t>, then click and hold the mouse button down as you drag </a:t>
            </a:r>
            <a:r>
              <a:rPr lang="en-US" sz="2200" dirty="0" smtClean="0"/>
              <a:t>down.  </a:t>
            </a:r>
          </a:p>
          <a:p>
            <a:pPr marL="514350" indent="-514350">
              <a:buAutoNum type="arabicPeriod"/>
            </a:pPr>
            <a:endParaRPr lang="en-US" sz="2200" dirty="0"/>
          </a:p>
          <a:p>
            <a:pPr marL="514350" indent="-514350">
              <a:buAutoNum type="arabicPeriod"/>
            </a:pPr>
            <a:r>
              <a:rPr lang="en-US" sz="2200" dirty="0" smtClean="0"/>
              <a:t>Auto-fit column G to the largest item in the column </a:t>
            </a:r>
            <a:r>
              <a:rPr lang="en-US" sz="2200" dirty="0"/>
              <a:t>by moving your pointer between </a:t>
            </a:r>
            <a:r>
              <a:rPr lang="en-US" sz="2200" dirty="0" smtClean="0"/>
              <a:t>columns G </a:t>
            </a:r>
            <a:r>
              <a:rPr lang="en-US" sz="2200" dirty="0"/>
              <a:t>and </a:t>
            </a:r>
            <a:r>
              <a:rPr lang="en-US" sz="2200" dirty="0" smtClean="0"/>
              <a:t>H </a:t>
            </a:r>
            <a:r>
              <a:rPr lang="en-US" sz="2200" dirty="0"/>
              <a:t>until you see the “</a:t>
            </a:r>
            <a:r>
              <a:rPr lang="en-US" sz="2200" dirty="0">
                <a:sym typeface="Wingdings" panose="05000000000000000000" pitchFamily="2" charset="2"/>
              </a:rPr>
              <a:t>|” symbol</a:t>
            </a:r>
            <a:r>
              <a:rPr lang="en-US" sz="2200" dirty="0"/>
              <a:t>, then </a:t>
            </a:r>
            <a:r>
              <a:rPr lang="en-US" sz="2200" dirty="0" smtClean="0"/>
              <a:t>double-click your mouse.  </a:t>
            </a:r>
            <a:endParaRPr lang="en-US" sz="2200" dirty="0"/>
          </a:p>
        </p:txBody>
      </p:sp>
      <p:sp>
        <p:nvSpPr>
          <p:cNvPr id="3" name="Title 1"/>
          <p:cNvSpPr txBox="1">
            <a:spLocks/>
          </p:cNvSpPr>
          <p:nvPr/>
        </p:nvSpPr>
        <p:spPr>
          <a:xfrm>
            <a:off x="457200" y="274638"/>
            <a:ext cx="8229600" cy="868362"/>
          </a:xfrm>
          <a:prstGeom prst="rect">
            <a:avLst/>
          </a:prstGeom>
        </p:spPr>
        <p:style>
          <a:lnRef idx="2">
            <a:schemeClr val="accent2"/>
          </a:lnRef>
          <a:fillRef idx="1">
            <a:schemeClr val="lt1"/>
          </a:fillRef>
          <a:effectRef idx="0">
            <a:schemeClr val="accent2"/>
          </a:effectRef>
          <a:fontRef idx="minor">
            <a:schemeClr val="dk1"/>
          </a:fontRef>
        </p:style>
        <p:txBody>
          <a:bodyP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Resizing Columns &amp; Rows Practice</a:t>
            </a:r>
            <a:endParaRPr lang="en-US" dirty="0"/>
          </a:p>
        </p:txBody>
      </p:sp>
    </p:spTree>
    <p:extLst>
      <p:ext uri="{BB962C8B-B14F-4D97-AF65-F5344CB8AC3E}">
        <p14:creationId xmlns:p14="http://schemas.microsoft.com/office/powerpoint/2010/main" xmlns="" val="241028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TotalTime>
  <Words>1481</Words>
  <Application>Microsoft Office PowerPoint</Application>
  <PresentationFormat>On-screen Show (4:3)</PresentationFormat>
  <Paragraphs>155</Paragraphs>
  <Slides>15</Slides>
  <Notes>10</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Office Theme</vt:lpstr>
      <vt:lpstr>2_Office Theme</vt:lpstr>
      <vt:lpstr>1_Office Theme</vt:lpstr>
      <vt:lpstr>4_Office Theme</vt:lpstr>
      <vt:lpstr>Notes to Teachers:</vt:lpstr>
      <vt:lpstr>Microsoft Excel – Part 2</vt:lpstr>
      <vt:lpstr>Review</vt:lpstr>
      <vt:lpstr>Slide 4</vt:lpstr>
      <vt:lpstr>Today’s Goals</vt:lpstr>
      <vt:lpstr>Slide 6</vt:lpstr>
      <vt:lpstr>Hover on the Home Ribbon and find the following:</vt:lpstr>
      <vt:lpstr>Slide 8</vt:lpstr>
      <vt:lpstr>Slide 9</vt:lpstr>
      <vt:lpstr>Slide 10</vt:lpstr>
      <vt:lpstr>Slide 11</vt:lpstr>
      <vt:lpstr>Save your Document</vt:lpstr>
      <vt:lpstr>Questions???</vt:lpstr>
      <vt:lpstr>Homework</vt:lpstr>
      <vt:lpstr>Vocabulary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Tasks</dc:title>
  <dc:creator>Sherryfl</dc:creator>
  <cp:lastModifiedBy>staff</cp:lastModifiedBy>
  <cp:revision>94</cp:revision>
  <dcterms:created xsi:type="dcterms:W3CDTF">2014-03-14T02:29:38Z</dcterms:created>
  <dcterms:modified xsi:type="dcterms:W3CDTF">2016-01-19T16:52:42Z</dcterms:modified>
</cp:coreProperties>
</file>