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6" r:id="rId2"/>
    <p:sldId id="256" r:id="rId3"/>
    <p:sldId id="275" r:id="rId4"/>
    <p:sldId id="257" r:id="rId5"/>
    <p:sldId id="258" r:id="rId6"/>
    <p:sldId id="260" r:id="rId7"/>
    <p:sldId id="269" r:id="rId8"/>
    <p:sldId id="266" r:id="rId9"/>
    <p:sldId id="261" r:id="rId10"/>
    <p:sldId id="268" r:id="rId11"/>
    <p:sldId id="267" r:id="rId12"/>
    <p:sldId id="263" r:id="rId13"/>
    <p:sldId id="264" r:id="rId14"/>
    <p:sldId id="265" r:id="rId15"/>
    <p:sldId id="25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715" autoAdjust="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60EF2-BF4E-402C-BC7E-07E8C4EBCBC0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2886B-C1CB-46D6-81D6-E94105F459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1370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Elicit</a:t>
            </a:r>
            <a:r>
              <a:rPr lang="en-US" baseline="0" dirty="0" smtClean="0"/>
              <a:t> who uses email and if they do,  what features would they like to learn.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2886B-C1CB-46D6-81D6-E94105F4598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7523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will need these resources for homework assignments listed on the next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2886B-C1CB-46D6-81D6-E94105F4598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251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These</a:t>
            </a:r>
            <a:r>
              <a:rPr lang="en-US" baseline="0" dirty="0" smtClean="0"/>
              <a:t> homework assignments lend themselves to differentiated instruction by allowing students to communicate in speaking and/or writing what they learned from </a:t>
            </a:r>
            <a:r>
              <a:rPr lang="en-US" baseline="0" smtClean="0"/>
              <a:t>the videos.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2886B-C1CB-46D6-81D6-E94105F4598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914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Elicit from students which email</a:t>
            </a:r>
            <a:r>
              <a:rPr lang="en-US" baseline="0" dirty="0" smtClean="0"/>
              <a:t> provider they use.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2886B-C1CB-46D6-81D6-E94105F4598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9012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Email address is unique like</a:t>
            </a:r>
            <a:r>
              <a:rPr lang="en-US" baseline="0" dirty="0" smtClean="0"/>
              <a:t> a home address.  No one has the same address as you in the same city.   </a:t>
            </a:r>
          </a:p>
          <a:p>
            <a:r>
              <a:rPr lang="en-US" baseline="0" dirty="0" smtClean="0"/>
              <a:t>Elicit what the extension of the email would be if Yahoo.com was the provider.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2886B-C1CB-46D6-81D6-E94105F4598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7745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Point out</a:t>
            </a:r>
            <a:r>
              <a:rPr lang="en-US" baseline="0" dirty="0" smtClean="0"/>
              <a:t> this is one way to get to </a:t>
            </a:r>
            <a:r>
              <a:rPr lang="en-US" baseline="0" dirty="0" err="1" smtClean="0"/>
              <a:t>gmail</a:t>
            </a:r>
            <a:r>
              <a:rPr lang="en-US" baseline="0" dirty="0" smtClean="0"/>
              <a:t>.  Elicit another way to get to </a:t>
            </a:r>
            <a:r>
              <a:rPr lang="en-US" baseline="0" dirty="0" err="1" smtClean="0"/>
              <a:t>gmail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2886B-C1CB-46D6-81D6-E94105F4598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5791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Remind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stds</a:t>
            </a:r>
            <a:r>
              <a:rPr lang="en-US" baseline="0" dirty="0" smtClean="0"/>
              <a:t> of what they learned about password and user names.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2886B-C1CB-46D6-81D6-E94105F4598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2353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chose to use </a:t>
            </a:r>
            <a:r>
              <a:rPr lang="en-US" dirty="0" err="1" smtClean="0"/>
              <a:t>gmail</a:t>
            </a:r>
            <a:r>
              <a:rPr lang="en-US" dirty="0" smtClean="0"/>
              <a:t> to demonstrate these lessons.  If students already have an email account, we suggest doing the same tasks with the email account they have.  If you have a volunteer, you can ask him/her to work with students who have different email accounts and guide them through the tasks.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2886B-C1CB-46D6-81D6-E94105F4598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4162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inbox.  Refer</a:t>
            </a:r>
            <a:r>
              <a:rPr lang="en-US" baseline="0" dirty="0" smtClean="0"/>
              <a:t> to vocabulary list to show:  inbox:  w</a:t>
            </a:r>
            <a:r>
              <a:rPr lang="en-US" dirty="0" smtClean="0"/>
              <a:t>hich</a:t>
            </a:r>
            <a:r>
              <a:rPr lang="en-US" baseline="0" dirty="0" smtClean="0"/>
              <a:t> messages have been opened?  What does the bold print mean? </a:t>
            </a:r>
          </a:p>
          <a:p>
            <a:r>
              <a:rPr lang="en-US" baseline="0" dirty="0" smtClean="0"/>
              <a:t>Folders on left:  starred (to make them easier to find),  important, sent mail, drafts, circles (click to see categories of people 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2886B-C1CB-46D6-81D6-E94105F4598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3722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It’s very</a:t>
            </a:r>
            <a:r>
              <a:rPr lang="en-US" baseline="0" dirty="0" smtClean="0"/>
              <a:t> helpful to ensure that students write down their username and password. Undoubtedly, some students will forget and this uses up a lot of class time in helping them retrieve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2886B-C1CB-46D6-81D6-E94105F4598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0691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</a:t>
            </a:r>
            <a:r>
              <a:rPr lang="en-US" baseline="0" dirty="0" smtClean="0"/>
              <a:t> for a show of hands to assess needs based on today’s lesson.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2886B-C1CB-46D6-81D6-E94105F4598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3371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035040"/>
            <a:ext cx="822960" cy="822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034969"/>
            <a:ext cx="823031" cy="8230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/>
              <a:pPr/>
              <a:t>1/19/2016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6035040"/>
            <a:ext cx="822960" cy="8229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3E36-D3C0-4C79-8FAF-3DDA0A00B59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62076-7386-4BAD-9142-96457EB4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63E36-D3C0-4C79-8FAF-3DDA0A00B593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62076-7386-4BAD-9142-96457EB484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herrylehanem@gmail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___________________@yahoo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cflearnfree.org/emailbasics/email101/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gitallearn.org/learn/intro-email-part-2" TargetMode="External"/><Relationship Id="rId5" Type="http://schemas.openxmlformats.org/officeDocument/2006/relationships/hyperlink" Target="http://digitallearn.org/learn/intro-email" TargetMode="External"/><Relationship Id="rId4" Type="http://schemas.openxmlformats.org/officeDocument/2006/relationships/hyperlink" Target="http://www.gcflearnfree.org/gmail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romano@yahoo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oogle.com/" TargetMode="External"/><Relationship Id="rId4" Type="http://schemas.openxmlformats.org/officeDocument/2006/relationships/hyperlink" Target="mailto:mariaromano@gmail.co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mail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Notes to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may want to copy slide 15, the vocabulary list, and put it into an MS Word document as a separate handout.</a:t>
            </a:r>
          </a:p>
          <a:p>
            <a:endParaRPr lang="en-US" sz="2800" dirty="0" smtClean="0"/>
          </a:p>
          <a:p>
            <a:r>
              <a:rPr lang="en-US" sz="2800" dirty="0" smtClean="0"/>
              <a:t>You may want to give students the </a:t>
            </a:r>
            <a:r>
              <a:rPr lang="en-US" sz="2800" dirty="0" err="1" smtClean="0"/>
              <a:t>Northstar</a:t>
            </a:r>
            <a:r>
              <a:rPr lang="en-US" sz="2800" dirty="0" smtClean="0"/>
              <a:t> assessment for Microsoft Word before these lessons.</a:t>
            </a:r>
            <a:endParaRPr lang="en-US" sz="2800" smtClean="0"/>
          </a:p>
          <a:p>
            <a:pPr>
              <a:buNone/>
            </a:pPr>
            <a:r>
              <a:rPr lang="en-US" sz="2800" smtClean="0"/>
              <a:t> </a:t>
            </a:r>
            <a:endParaRPr lang="en-US" sz="2800" dirty="0" smtClean="0"/>
          </a:p>
          <a:p>
            <a:r>
              <a:rPr lang="en-US" sz="2800" dirty="0" smtClean="0"/>
              <a:t>Certificates for assessments must be issued through an approved proctoring site/agency.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tabLst>
                <a:tab pos="3429000" algn="l"/>
              </a:tabLst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1. Click on “create an account”</a:t>
            </a:r>
            <a:br>
              <a:rPr lang="en-US" sz="3200" dirty="0" smtClean="0"/>
            </a:br>
            <a:r>
              <a:rPr lang="en-US" sz="3200" dirty="0" smtClean="0"/>
              <a:t>2. Fill in fields = empty boxes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4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631" y="1600200"/>
            <a:ext cx="8208169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4059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6015" y="1600200"/>
            <a:ext cx="8131969" cy="4572000"/>
          </a:xfrm>
          <a:prstGeom prst="rect">
            <a:avLst/>
          </a:prstGeom>
          <a:noFill/>
          <a:ln w="9525">
            <a:solidFill>
              <a:schemeClr val="tx1">
                <a:alpha val="29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Locate some vocabulary words on this page.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3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Compose</a:t>
            </a:r>
            <a:r>
              <a:rPr lang="en-US" dirty="0" smtClean="0"/>
              <a:t> a message to me. You will need my e- mail address: </a:t>
            </a:r>
            <a:r>
              <a:rPr lang="en-US" dirty="0" smtClean="0">
                <a:hlinkClick r:id="rId2"/>
              </a:rPr>
              <a:t>britt.larry@gmail.com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 will </a:t>
            </a:r>
            <a:r>
              <a:rPr lang="en-US" b="1" dirty="0" smtClean="0"/>
              <a:t>reply</a:t>
            </a:r>
            <a:r>
              <a:rPr lang="en-US" dirty="0" smtClean="0"/>
              <a:t> to you.  Open my response and reply. </a:t>
            </a:r>
          </a:p>
          <a:p>
            <a:pPr marL="514350" indent="-514350">
              <a:buAutoNum type="arabicPeriod"/>
            </a:pPr>
            <a:r>
              <a:rPr lang="en-US" dirty="0" smtClean="0"/>
              <a:t>Reply </a:t>
            </a:r>
            <a:r>
              <a:rPr lang="en-US" b="1" dirty="0" smtClean="0"/>
              <a:t>(send)</a:t>
            </a:r>
            <a:r>
              <a:rPr lang="en-US" dirty="0" smtClean="0"/>
              <a:t> your message to me. </a:t>
            </a:r>
          </a:p>
          <a:p>
            <a:pPr marL="514350" indent="-514350">
              <a:buAutoNum type="arabicPeriod"/>
            </a:pPr>
            <a:r>
              <a:rPr lang="en-US" dirty="0" smtClean="0"/>
              <a:t>I will send you an </a:t>
            </a:r>
            <a:r>
              <a:rPr lang="en-US" b="1" dirty="0" smtClean="0"/>
              <a:t>attachment.</a:t>
            </a:r>
          </a:p>
          <a:p>
            <a:pPr marL="514350" indent="-514350">
              <a:buAutoNum type="arabicPeriod"/>
            </a:pPr>
            <a:r>
              <a:rPr lang="en-US" dirty="0" smtClean="0"/>
              <a:t>Open the attachment and read it. 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Forward  </a:t>
            </a:r>
            <a:r>
              <a:rPr lang="en-US" dirty="0" smtClean="0"/>
              <a:t>this email to</a:t>
            </a:r>
            <a:r>
              <a:rPr lang="en-US" dirty="0"/>
              <a:t> </a:t>
            </a:r>
            <a:r>
              <a:rPr lang="en-US" dirty="0" smtClean="0"/>
              <a:t>a classmate</a:t>
            </a:r>
            <a:r>
              <a:rPr lang="en-US" dirty="0"/>
              <a:t> </a:t>
            </a:r>
            <a:r>
              <a:rPr lang="en-US" dirty="0" smtClean="0"/>
              <a:t>or a friend.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Great job!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 out</a:t>
            </a:r>
          </a:p>
          <a:p>
            <a:endParaRPr lang="en-US" dirty="0" smtClean="0"/>
          </a:p>
          <a:p>
            <a:r>
              <a:rPr lang="en-US" dirty="0" smtClean="0"/>
              <a:t>Sign back in</a:t>
            </a:r>
          </a:p>
          <a:p>
            <a:endParaRPr lang="en-US" dirty="0" smtClean="0"/>
          </a:p>
          <a:p>
            <a:r>
              <a:rPr lang="en-US" dirty="0" smtClean="0"/>
              <a:t>What do you say when someone asks you what your e-mail address is?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Your e-mail address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___________________@gmail.com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Your user name is : ___________________</a:t>
            </a:r>
          </a:p>
          <a:p>
            <a:pPr marL="0" indent="0">
              <a:buNone/>
            </a:pPr>
            <a:r>
              <a:rPr lang="en-US" dirty="0" smtClean="0"/>
              <a:t>Your password is: ____________________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Compose</a:t>
            </a:r>
            <a:r>
              <a:rPr lang="en-US" sz="1800" dirty="0" smtClean="0"/>
              <a:t> = write an email message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Inbox</a:t>
            </a:r>
            <a:r>
              <a:rPr lang="en-US" sz="1800" dirty="0" smtClean="0"/>
              <a:t>  =  mailbox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Send</a:t>
            </a:r>
            <a:r>
              <a:rPr lang="en-US" sz="1800" dirty="0" smtClean="0"/>
              <a:t> =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Reply/ reply all </a:t>
            </a:r>
            <a:r>
              <a:rPr lang="en-US" sz="1800" dirty="0" smtClean="0"/>
              <a:t>= answer or respond to one person or all people in that message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Spam</a:t>
            </a:r>
            <a:r>
              <a:rPr lang="en-US" sz="1800" dirty="0" smtClean="0"/>
              <a:t> = junk email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Forward</a:t>
            </a:r>
            <a:r>
              <a:rPr lang="en-US" sz="1800" dirty="0" smtClean="0"/>
              <a:t>= send a message to a different person than the sender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Log in </a:t>
            </a:r>
            <a:r>
              <a:rPr lang="en-US" sz="1800" dirty="0" smtClean="0"/>
              <a:t>= access your account with user name and password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Log out </a:t>
            </a:r>
            <a:r>
              <a:rPr lang="en-US" sz="1800" dirty="0" smtClean="0"/>
              <a:t>= sign out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Folders</a:t>
            </a:r>
            <a:r>
              <a:rPr lang="en-US" sz="1800" dirty="0" smtClean="0"/>
              <a:t> = a system to organize your mail messages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Trash</a:t>
            </a:r>
            <a:r>
              <a:rPr lang="en-US" sz="1800" dirty="0" smtClean="0"/>
              <a:t> = place to put emails you don’t want anymore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Drafts</a:t>
            </a:r>
            <a:r>
              <a:rPr lang="en-US" sz="1800" dirty="0" smtClean="0"/>
              <a:t> = an unfinished email message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Delete</a:t>
            </a:r>
            <a:r>
              <a:rPr lang="en-US" sz="1800" dirty="0" smtClean="0"/>
              <a:t> = erase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Move</a:t>
            </a:r>
            <a:r>
              <a:rPr lang="en-US" sz="1800" dirty="0" smtClean="0"/>
              <a:t> = put in another folder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b="1" dirty="0" smtClean="0"/>
              <a:t>Contacts</a:t>
            </a:r>
            <a:r>
              <a:rPr lang="en-US" sz="1800" dirty="0" smtClean="0"/>
              <a:t> = names and email addresses of people in your email account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The lesson today was:  </a:t>
            </a:r>
          </a:p>
          <a:p>
            <a:pPr lvl="2"/>
            <a:r>
              <a:rPr lang="en-US" sz="2800" dirty="0" smtClean="0"/>
              <a:t>too easy</a:t>
            </a:r>
          </a:p>
          <a:p>
            <a:pPr lvl="2"/>
            <a:r>
              <a:rPr lang="en-US" sz="2800" dirty="0" smtClean="0"/>
              <a:t>too difficult</a:t>
            </a:r>
          </a:p>
          <a:p>
            <a:pPr lvl="2"/>
            <a:r>
              <a:rPr lang="en-US" sz="2800" dirty="0" smtClean="0"/>
              <a:t>just right</a:t>
            </a:r>
          </a:p>
          <a:p>
            <a:pPr marL="976313" lvl="2" indent="-514350">
              <a:buAutoNum type="arabicPeriod" startAt="2"/>
            </a:pPr>
            <a:r>
              <a:rPr lang="en-US" sz="2800" dirty="0" smtClean="0"/>
              <a:t>What was the most useful thing you learned today?</a:t>
            </a:r>
          </a:p>
          <a:p>
            <a:pPr marL="976313" lvl="2" indent="-514350">
              <a:buAutoNum type="arabicPeriod" startAt="2"/>
            </a:pPr>
            <a:r>
              <a:rPr lang="en-US" sz="2800" dirty="0" smtClean="0"/>
              <a:t>Will you come to the next class?</a:t>
            </a:r>
          </a:p>
          <a:p>
            <a:pPr marL="976313" lvl="2" indent="-514350">
              <a:buAutoNum type="arabicPeriod" startAt="2"/>
            </a:pPr>
            <a:r>
              <a:rPr lang="en-US" sz="2800" dirty="0" smtClean="0"/>
              <a:t>Comments, suggestions??? </a:t>
            </a:r>
          </a:p>
          <a:p>
            <a:pPr marL="857250" lvl="2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905000"/>
            <a:ext cx="7391400" cy="42211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Time to take a class photo!  We need it for the next class.  </a:t>
            </a:r>
            <a:endParaRPr lang="en-US" dirty="0"/>
          </a:p>
        </p:txBody>
      </p:sp>
      <p:pic>
        <p:nvPicPr>
          <p:cNvPr id="1026" name="Picture 2" descr="C:\Users\slehane\AppData\Local\Microsoft\Windows\Temporary Internet Files\Content.IE5\ZMMZQEU2\MC9004375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57200"/>
            <a:ext cx="3016233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Resources for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www.gcflearnfree.org/emailbasics/email101/1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www.gcflearnfree.org/gmail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digitallearn.org/learn/intro-email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digitallearn.org/learn/intro-email-part-2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Homework  Assignment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1.  Open up the resources for review.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Watch the videos and/or read the texts.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Make notes of some of things you want to remember.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Bring your notes to class to share with a classmate.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mtClean="0"/>
              <a:t>Email </a:t>
            </a:r>
            <a:r>
              <a:rPr lang="en-US" dirty="0" smtClean="0"/>
              <a:t>– Part 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                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Sherryfl\AppData\Local\Microsoft\Windows\Temporary Internet Files\Content.IE5\GHQW9E7Z\MM900286780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2958235" cy="292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343400" y="2667000"/>
            <a:ext cx="36097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Your teachers are: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Homework Assignment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1.  Open up your email account.</a:t>
            </a:r>
          </a:p>
          <a:p>
            <a:pPr>
              <a:buNone/>
            </a:pPr>
            <a:r>
              <a:rPr lang="en-US" dirty="0" smtClean="0"/>
              <a:t>2.  Send an email to your teacher or a classmate and ask for a reply.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Did you do your homework?  Was it too easy, too difficult or just right? 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Turn to your partner and discuss the difference between:</a:t>
            </a:r>
          </a:p>
          <a:p>
            <a:pPr marL="514350" indent="-514350">
              <a:buNone/>
            </a:pPr>
            <a:r>
              <a:rPr lang="en-US" sz="2800" dirty="0" smtClean="0"/>
              <a:t>		</a:t>
            </a:r>
            <a:r>
              <a:rPr lang="en-US" sz="2800" b="1" dirty="0" smtClean="0"/>
              <a:t>an Internet provider</a:t>
            </a:r>
          </a:p>
          <a:p>
            <a:pPr marL="514350" indent="-514350">
              <a:buNone/>
            </a:pPr>
            <a:r>
              <a:rPr lang="en-US" sz="2800" b="1" dirty="0" smtClean="0"/>
              <a:t>		a web browser</a:t>
            </a:r>
          </a:p>
          <a:p>
            <a:pPr marL="514350" indent="-514350">
              <a:buNone/>
            </a:pPr>
            <a:r>
              <a:rPr lang="en-US" sz="2800" b="1" dirty="0" smtClean="0"/>
              <a:t>		a search engine</a:t>
            </a:r>
          </a:p>
          <a:p>
            <a:pPr marL="514350" indent="-514350">
              <a:buNone/>
            </a:pPr>
            <a:endParaRPr lang="en-US" sz="2800" b="1" dirty="0" smtClean="0"/>
          </a:p>
          <a:p>
            <a:pPr marL="514350" indent="-514350">
              <a:buNone/>
            </a:pPr>
            <a:r>
              <a:rPr lang="en-US" sz="2800" dirty="0"/>
              <a:t>3</a:t>
            </a:r>
            <a:r>
              <a:rPr lang="en-US" sz="2800" dirty="0" smtClean="0"/>
              <a:t>.  Turn to your partner and talk about something you found useful in the websites we looked at in the last lesson.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Today’s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an assessment of using email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an e-mail account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Send an e-mail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an e-mail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an attachment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Attach a document/picture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Forward an email = send a message to a different person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 out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 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About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uses e-mail?</a:t>
            </a:r>
          </a:p>
          <a:p>
            <a:r>
              <a:rPr lang="en-US" dirty="0" smtClean="0"/>
              <a:t>What does the ‘e’ in e-mail mean?</a:t>
            </a:r>
          </a:p>
          <a:p>
            <a:r>
              <a:rPr lang="en-US" dirty="0" smtClean="0"/>
              <a:t>What are the benefits of using e-mail?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Popular e-mail </a:t>
            </a:r>
            <a:r>
              <a:rPr lang="en-US" b="1" dirty="0" smtClean="0"/>
              <a:t>service providers </a:t>
            </a:r>
            <a:r>
              <a:rPr lang="en-US" dirty="0" smtClean="0"/>
              <a:t>are: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Yahoo</a:t>
            </a:r>
          </a:p>
          <a:p>
            <a:r>
              <a:rPr lang="en-US" dirty="0" smtClean="0"/>
              <a:t>Gmail  = </a:t>
            </a:r>
            <a:r>
              <a:rPr lang="en-US" dirty="0" err="1" smtClean="0"/>
              <a:t>google</a:t>
            </a:r>
            <a:r>
              <a:rPr lang="en-US" dirty="0" smtClean="0"/>
              <a:t> e-mail</a:t>
            </a:r>
          </a:p>
          <a:p>
            <a:r>
              <a:rPr lang="en-US" dirty="0" smtClean="0"/>
              <a:t>Verizon</a:t>
            </a:r>
          </a:p>
          <a:p>
            <a:r>
              <a:rPr lang="en-US" dirty="0" smtClean="0"/>
              <a:t>Cox</a:t>
            </a:r>
          </a:p>
          <a:p>
            <a:endParaRPr lang="en-US" dirty="0"/>
          </a:p>
        </p:txBody>
      </p:sp>
    </p:spTree>
  </p:cSld>
  <p:clrMapOvr>
    <a:masterClrMapping/>
  </p:clrMapOvr>
  <p:transition advTm="2000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An email address is different from a website address.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email address ends with the name of the provider:  </a:t>
            </a:r>
            <a:r>
              <a:rPr lang="en-US" dirty="0" smtClean="0">
                <a:hlinkClick r:id="rId3"/>
              </a:rPr>
              <a:t>mariaromano@</a:t>
            </a:r>
            <a:r>
              <a:rPr lang="en-US" b="1" dirty="0" smtClean="0">
                <a:hlinkClick r:id="rId3"/>
              </a:rPr>
              <a:t>yahoo.com</a:t>
            </a:r>
            <a:r>
              <a:rPr lang="en-US" dirty="0" smtClean="0"/>
              <a:t>  This is a unique address. Email is available through the yahoo or </a:t>
            </a:r>
            <a:r>
              <a:rPr lang="en-US" dirty="0" err="1" smtClean="0"/>
              <a:t>google</a:t>
            </a:r>
            <a:r>
              <a:rPr lang="en-US" dirty="0" smtClean="0"/>
              <a:t> website.</a:t>
            </a:r>
          </a:p>
          <a:p>
            <a:r>
              <a:rPr lang="en-US" dirty="0" smtClean="0"/>
              <a:t>If you chose to use google for email, your email address would </a:t>
            </a:r>
            <a:r>
              <a:rPr lang="en-US" dirty="0" smtClean="0">
                <a:hlinkClick r:id="rId4"/>
              </a:rPr>
              <a:t>mariaromano@</a:t>
            </a:r>
            <a:r>
              <a:rPr lang="en-US" b="1" dirty="0" smtClean="0">
                <a:hlinkClick r:id="rId4"/>
              </a:rPr>
              <a:t>gmail.com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  Gmail is part of the google website:  </a:t>
            </a:r>
            <a:r>
              <a:rPr lang="en-US" dirty="0" smtClean="0">
                <a:hlinkClick r:id="rId5"/>
              </a:rPr>
              <a:t>www.google.com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706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www.google.com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colorTemperature colorTemp="6000"/>
                    </a14:imgEffect>
                    <a14:imgEffect>
                      <a14:saturation sat="5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600200"/>
            <a:ext cx="8229600" cy="4385906"/>
          </a:xfrm>
          <a:ln w="57150">
            <a:solidFill>
              <a:schemeClr val="tx1">
                <a:lumMod val="95000"/>
                <a:lumOff val="5000"/>
                <a:alpha val="54000"/>
              </a:schemeClr>
            </a:solidFill>
          </a:ln>
          <a:effectLst>
            <a:glow rad="127000">
              <a:schemeClr val="accent1">
                <a:lumMod val="20000"/>
                <a:lumOff val="80000"/>
                <a:alpha val="52000"/>
              </a:schemeClr>
            </a:glow>
            <a:softEdge rad="31750"/>
          </a:effectLst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6781800" y="2209800"/>
            <a:ext cx="68580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115175" y="3314700"/>
            <a:ext cx="152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Gmail can also be found from the google home page.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19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www. Google.com  or</a:t>
            </a:r>
            <a:br>
              <a:rPr lang="en-US" dirty="0" smtClean="0"/>
            </a:br>
            <a:r>
              <a:rPr lang="en-US" dirty="0" smtClean="0"/>
              <a:t>www.gmail.com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Steps: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</a:t>
            </a:r>
            <a:r>
              <a:rPr lang="en-US" dirty="0" smtClean="0">
                <a:hlinkClick r:id="rId3"/>
              </a:rPr>
              <a:t>www.google.com</a:t>
            </a:r>
            <a:r>
              <a:rPr lang="en-US" dirty="0" smtClean="0"/>
              <a:t> or type in </a:t>
            </a:r>
            <a:r>
              <a:rPr lang="en-US" dirty="0" smtClean="0">
                <a:hlinkClick r:id="rId4"/>
              </a:rPr>
              <a:t>www.gmail.com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Create a new </a:t>
            </a:r>
            <a:r>
              <a:rPr lang="en-US" dirty="0" err="1" smtClean="0"/>
              <a:t>gmail</a:t>
            </a:r>
            <a:r>
              <a:rPr lang="en-US" dirty="0" smtClean="0"/>
              <a:t> account: fill in the </a:t>
            </a:r>
            <a:r>
              <a:rPr lang="en-US" u="sng" dirty="0" smtClean="0"/>
              <a:t>fields </a:t>
            </a:r>
            <a:r>
              <a:rPr lang="en-US" dirty="0" smtClean="0"/>
              <a:t>and create a user name and a password. </a:t>
            </a:r>
          </a:p>
          <a:p>
            <a:pPr marL="514350" indent="-514350">
              <a:buAutoNum type="arabicPeriod"/>
            </a:pPr>
            <a:r>
              <a:rPr lang="en-US" dirty="0" smtClean="0"/>
              <a:t>You will need to give your cell phone number to receive a code.</a:t>
            </a:r>
          </a:p>
          <a:p>
            <a:pPr marL="514350" indent="-514350">
              <a:buAutoNum type="arabicPeriod"/>
            </a:pPr>
            <a:r>
              <a:rPr lang="en-US" dirty="0" smtClean="0"/>
              <a:t>Type in the letters you see.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951</Words>
  <Application>Microsoft Office PowerPoint</Application>
  <PresentationFormat>On-screen Show (4:3)</PresentationFormat>
  <Paragraphs>140</Paragraphs>
  <Slides>20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Notes to Teachers</vt:lpstr>
      <vt:lpstr>Email – Part 1</vt:lpstr>
      <vt:lpstr>Review</vt:lpstr>
      <vt:lpstr>Today’s Goals</vt:lpstr>
      <vt:lpstr>About you?</vt:lpstr>
      <vt:lpstr>Popular e-mail service providers are:  </vt:lpstr>
      <vt:lpstr>An email address is different from a website address. </vt:lpstr>
      <vt:lpstr>www.google.com</vt:lpstr>
      <vt:lpstr>www. Google.com  or www.gmail.com</vt:lpstr>
      <vt:lpstr>  1. Click on “create an account” 2. Fill in fields = empty boxes  </vt:lpstr>
      <vt:lpstr>Locate some vocabulary words on this page.</vt:lpstr>
      <vt:lpstr>Your turn</vt:lpstr>
      <vt:lpstr>Great job!</vt:lpstr>
      <vt:lpstr>Your e-mail address is</vt:lpstr>
      <vt:lpstr>Vocabulary</vt:lpstr>
      <vt:lpstr>Questions??</vt:lpstr>
      <vt:lpstr>Slide 17</vt:lpstr>
      <vt:lpstr>Resources for Review</vt:lpstr>
      <vt:lpstr>Homework  Assignment #1</vt:lpstr>
      <vt:lpstr>Homework Assignment #2</vt:lpstr>
    </vt:vector>
  </TitlesOfParts>
  <Company>WIN7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teachers are:</dc:title>
  <dc:creator>staff</dc:creator>
  <cp:lastModifiedBy>staff</cp:lastModifiedBy>
  <cp:revision>58</cp:revision>
  <dcterms:created xsi:type="dcterms:W3CDTF">2013-10-30T17:23:50Z</dcterms:created>
  <dcterms:modified xsi:type="dcterms:W3CDTF">2016-01-19T16:39:11Z</dcterms:modified>
</cp:coreProperties>
</file>