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6"/>
  </p:notesMasterIdLst>
  <p:handoutMasterIdLst>
    <p:handoutMasterId r:id="rId27"/>
  </p:handoutMasterIdLst>
  <p:sldIdLst>
    <p:sldId id="256" r:id="rId2"/>
    <p:sldId id="283" r:id="rId3"/>
    <p:sldId id="300" r:id="rId4"/>
    <p:sldId id="319" r:id="rId5"/>
    <p:sldId id="284" r:id="rId6"/>
    <p:sldId id="320" r:id="rId7"/>
    <p:sldId id="285" r:id="rId8"/>
    <p:sldId id="323" r:id="rId9"/>
    <p:sldId id="304" r:id="rId10"/>
    <p:sldId id="306" r:id="rId11"/>
    <p:sldId id="307" r:id="rId12"/>
    <p:sldId id="308" r:id="rId13"/>
    <p:sldId id="309" r:id="rId14"/>
    <p:sldId id="310" r:id="rId15"/>
    <p:sldId id="311" r:id="rId16"/>
    <p:sldId id="312" r:id="rId17"/>
    <p:sldId id="321" r:id="rId18"/>
    <p:sldId id="314" r:id="rId19"/>
    <p:sldId id="315" r:id="rId20"/>
    <p:sldId id="316" r:id="rId21"/>
    <p:sldId id="273" r:id="rId22"/>
    <p:sldId id="317" r:id="rId23"/>
    <p:sldId id="286" r:id="rId24"/>
    <p:sldId id="31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38" autoAdjust="0"/>
    <p:restoredTop sz="58320" autoAdjust="0"/>
  </p:normalViewPr>
  <p:slideViewPr>
    <p:cSldViewPr snapToGrid="0" snapToObjects="1">
      <p:cViewPr varScale="1">
        <p:scale>
          <a:sx n="50" d="100"/>
          <a:sy n="50" d="100"/>
        </p:scale>
        <p:origin x="2106" y="48"/>
      </p:cViewPr>
      <p:guideLst>
        <p:guide orient="horz" pos="2160"/>
        <p:guide pos="2880"/>
      </p:guideLst>
    </p:cSldViewPr>
  </p:slideViewPr>
  <p:outlineViewPr>
    <p:cViewPr>
      <p:scale>
        <a:sx n="33" d="100"/>
        <a:sy n="33" d="100"/>
      </p:scale>
      <p:origin x="0" y="4464"/>
    </p:cViewPr>
  </p:outlineViewPr>
  <p:notesTextViewPr>
    <p:cViewPr>
      <p:scale>
        <a:sx n="100" d="100"/>
        <a:sy n="100" d="100"/>
      </p:scale>
      <p:origin x="0" y="-45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10/12/2016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6BC6D9-01BF-4232-927A-60B8DCCB387B}" type="datetimeFigureOut">
              <a:rPr lang="en-US" smtClean="0"/>
              <a:t>10/12/2016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21FF18-06FB-4246-B99C-C54BB47093D2}" type="slidenum">
              <a:rPr lang="en-US" smtClean="0"/>
              <a:t>‹#›</a:t>
            </a:fld>
            <a:endParaRPr lang="en-US"/>
          </a:p>
        </p:txBody>
      </p:sp>
    </p:spTree>
    <p:extLst>
      <p:ext uri="{BB962C8B-B14F-4D97-AF65-F5344CB8AC3E}">
        <p14:creationId xmlns:p14="http://schemas.microsoft.com/office/powerpoint/2010/main" val="3649363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Grand Central</a:t>
            </a:r>
            <a:r>
              <a:rPr lang="en-US" baseline="0" dirty="0" smtClean="0"/>
              <a:t> Station illustrates the dynamic nature of plasma membranes while still retaining organization. </a:t>
            </a:r>
          </a:p>
          <a:p>
            <a:endParaRPr lang="en-US" baseline="0" dirty="0" smtClean="0"/>
          </a:p>
          <a:p>
            <a:r>
              <a:rPr lang="en-US" baseline="0" dirty="0" smtClean="0"/>
              <a:t>Plasma membranes are organized and composed entities which maintain a level of fluidity.</a:t>
            </a:r>
          </a:p>
          <a:p>
            <a:endParaRPr lang="en-US" baseline="0" dirty="0" smtClean="0"/>
          </a:p>
          <a:p>
            <a:r>
              <a:rPr lang="en-US" baseline="0" dirty="0" smtClean="0"/>
              <a:t>Plasma membranes also control the movement of things into and out of the cell, analogous to the people coming and going from the station.</a:t>
            </a:r>
            <a:endParaRPr lang="en-US" dirty="0"/>
          </a:p>
        </p:txBody>
      </p:sp>
      <p:sp>
        <p:nvSpPr>
          <p:cNvPr id="4" name="Slide Number Placeholder 3"/>
          <p:cNvSpPr>
            <a:spLocks noGrp="1"/>
          </p:cNvSpPr>
          <p:nvPr>
            <p:ph type="sldNum" sz="quarter" idx="10"/>
          </p:nvPr>
        </p:nvSpPr>
        <p:spPr/>
        <p:txBody>
          <a:bodyPr/>
          <a:lstStyle/>
          <a:p>
            <a:fld id="{AC21FF18-06FB-4246-B99C-C54BB47093D2}" type="slidenum">
              <a:rPr lang="en-US" smtClean="0"/>
              <a:t>1</a:t>
            </a:fld>
            <a:endParaRPr lang="en-US"/>
          </a:p>
        </p:txBody>
      </p:sp>
    </p:spTree>
    <p:extLst>
      <p:ext uri="{BB962C8B-B14F-4D97-AF65-F5344CB8AC3E}">
        <p14:creationId xmlns:p14="http://schemas.microsoft.com/office/powerpoint/2010/main" val="1513068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t>
            </a:r>
            <a:r>
              <a:rPr lang="en-US" b="1" baseline="0" dirty="0" smtClean="0"/>
              <a:t>facilitated transport</a:t>
            </a:r>
            <a:r>
              <a:rPr lang="en-US" baseline="0" dirty="0" smtClean="0"/>
              <a:t>, proteins aid in diffusion of substances across the membrane.</a:t>
            </a:r>
          </a:p>
          <a:p>
            <a:endParaRPr lang="en-US" baseline="0" dirty="0" smtClean="0"/>
          </a:p>
          <a:p>
            <a:r>
              <a:rPr lang="en-US" baseline="0" dirty="0" smtClean="0"/>
              <a:t>A concentration gradient exists which allows the molecules to pass with cellular energy being used.</a:t>
            </a:r>
          </a:p>
          <a:p>
            <a:endParaRPr lang="en-US" baseline="0" dirty="0" smtClean="0"/>
          </a:p>
          <a:p>
            <a:r>
              <a:rPr lang="en-US" baseline="0" dirty="0" smtClean="0"/>
              <a:t>Facilitated transport proteins shield ions and polar molecules from the hydrophobic parts of the membrane and allow them to diffuse into the cell.</a:t>
            </a:r>
          </a:p>
          <a:p>
            <a:endParaRPr lang="en-US" baseline="0" dirty="0" smtClean="0"/>
          </a:p>
          <a:p>
            <a:r>
              <a:rPr lang="en-US" baseline="0" dirty="0" smtClean="0"/>
              <a:t>The substances to be transported are caught by protein or glycoprotein receptors and then relayed to integral membrane proteins that will facilitate their passage. </a:t>
            </a:r>
          </a:p>
          <a:p>
            <a:endParaRPr lang="en-US" baseline="0" dirty="0" smtClean="0"/>
          </a:p>
          <a:p>
            <a:r>
              <a:rPr lang="en-US" baseline="0" dirty="0" smtClean="0"/>
              <a:t>The integral membrane proteins that carry out facilitated transport are called </a:t>
            </a:r>
            <a:r>
              <a:rPr lang="en-US" b="1" baseline="0" dirty="0" smtClean="0"/>
              <a:t>transport proteins</a:t>
            </a:r>
            <a:r>
              <a:rPr lang="en-US" baseline="0" dirty="0" smtClean="0"/>
              <a:t>. They function as either channels for the substance or carriers.</a:t>
            </a:r>
          </a:p>
          <a:p>
            <a:endParaRPr lang="en-US" baseline="0" dirty="0" smtClean="0"/>
          </a:p>
          <a:p>
            <a:r>
              <a:rPr lang="en-US" b="1" baseline="0" dirty="0" smtClean="0"/>
              <a:t>Channel proteins </a:t>
            </a:r>
            <a:r>
              <a:rPr lang="en-US" baseline="0" dirty="0" smtClean="0"/>
              <a:t>have hydrophilic regions on their extracellular and cytoplasmic sides as well as a hydrophilic channel that provides an opening through the membrane.</a:t>
            </a:r>
          </a:p>
          <a:p>
            <a:endParaRPr lang="en-US" baseline="0" dirty="0" smtClean="0"/>
          </a:p>
          <a:p>
            <a:r>
              <a:rPr lang="en-US" dirty="0" smtClean="0"/>
              <a:t>The hydrophilic channel of channel proteins allows polar compounds</a:t>
            </a:r>
            <a:r>
              <a:rPr lang="en-US" baseline="0" dirty="0" smtClean="0"/>
              <a:t> to pass through the membrane that would otherwise have their passage slowed or halted by the nonpolar core.</a:t>
            </a:r>
          </a:p>
          <a:p>
            <a:endParaRPr lang="en-US" baseline="0" dirty="0" smtClean="0"/>
          </a:p>
          <a:p>
            <a:r>
              <a:rPr lang="en-US" b="1" baseline="0" dirty="0" err="1" smtClean="0"/>
              <a:t>Aquaporins</a:t>
            </a:r>
            <a:r>
              <a:rPr lang="en-US" baseline="0" dirty="0" smtClean="0"/>
              <a:t> are channel proteins that allow the passage of water.</a:t>
            </a:r>
          </a:p>
          <a:p>
            <a:endParaRPr lang="en-US" baseline="0" dirty="0" smtClean="0"/>
          </a:p>
          <a:p>
            <a:r>
              <a:rPr lang="en-US" baseline="0" dirty="0" smtClean="0"/>
              <a:t>Channel proteins can be continuously open or gated. When gated, their opening is controlled by a particular substance and mechanism, such as the binding of an ion. </a:t>
            </a:r>
            <a:endParaRPr lang="en-US" dirty="0"/>
          </a:p>
        </p:txBody>
      </p:sp>
      <p:sp>
        <p:nvSpPr>
          <p:cNvPr id="4" name="Slide Number Placeholder 3"/>
          <p:cNvSpPr>
            <a:spLocks noGrp="1"/>
          </p:cNvSpPr>
          <p:nvPr>
            <p:ph type="sldNum" sz="quarter" idx="10"/>
          </p:nvPr>
        </p:nvSpPr>
        <p:spPr/>
        <p:txBody>
          <a:bodyPr/>
          <a:lstStyle/>
          <a:p>
            <a:fld id="{AC21FF18-06FB-4246-B99C-C54BB47093D2}" type="slidenum">
              <a:rPr lang="en-US" smtClean="0"/>
              <a:t>10</a:t>
            </a:fld>
            <a:endParaRPr lang="en-US"/>
          </a:p>
        </p:txBody>
      </p:sp>
    </p:spTree>
    <p:extLst>
      <p:ext uri="{BB962C8B-B14F-4D97-AF65-F5344CB8AC3E}">
        <p14:creationId xmlns:p14="http://schemas.microsoft.com/office/powerpoint/2010/main" val="898840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Carrier proteins</a:t>
            </a:r>
            <a:r>
              <a:rPr lang="en-US" b="1" baseline="0" dirty="0" smtClean="0"/>
              <a:t> </a:t>
            </a:r>
            <a:r>
              <a:rPr lang="en-US" baseline="0" dirty="0" smtClean="0"/>
              <a:t>are embedded in the plasma membrane and move substances across the membrane by binding them. </a:t>
            </a:r>
          </a:p>
          <a:p>
            <a:endParaRPr lang="en-US" baseline="0" dirty="0" smtClean="0"/>
          </a:p>
          <a:p>
            <a:r>
              <a:rPr lang="en-US" baseline="0" dirty="0" smtClean="0"/>
              <a:t>Once carrier proteins bind the substance, the carrier protein changes its shape to move the substance in the direction of the concentration gradient.</a:t>
            </a:r>
          </a:p>
          <a:p>
            <a:endParaRPr lang="en-US" baseline="0" dirty="0" smtClean="0"/>
          </a:p>
          <a:p>
            <a:r>
              <a:rPr lang="en-US" baseline="0" dirty="0" smtClean="0"/>
              <a:t>Carrier proteins are highly selective, meaning that they only bind specific molecules (typically one molecule per carrier protein).</a:t>
            </a:r>
          </a:p>
          <a:p>
            <a:endParaRPr lang="en-US" baseline="0" dirty="0" smtClean="0"/>
          </a:p>
          <a:p>
            <a:r>
              <a:rPr lang="en-US" baseline="0" dirty="0" smtClean="0"/>
              <a:t>Channel and carrier proteins facilitate diffusion at different rates. Channel proteins transport substances much faster than carrier proteins.</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AC21FF18-06FB-4246-B99C-C54BB47093D2}" type="slidenum">
              <a:rPr lang="en-US" smtClean="0"/>
              <a:t>11</a:t>
            </a:fld>
            <a:endParaRPr lang="en-US"/>
          </a:p>
        </p:txBody>
      </p:sp>
    </p:spTree>
    <p:extLst>
      <p:ext uri="{BB962C8B-B14F-4D97-AF65-F5344CB8AC3E}">
        <p14:creationId xmlns:p14="http://schemas.microsoft.com/office/powerpoint/2010/main" val="3997450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Osmosis</a:t>
            </a:r>
            <a:r>
              <a:rPr lang="en-US" dirty="0" smtClean="0"/>
              <a:t> is the diffusion of water across a semipermeable</a:t>
            </a:r>
            <a:r>
              <a:rPr lang="en-US" baseline="0" dirty="0" smtClean="0"/>
              <a:t> membrane according to its concentration gradient.</a:t>
            </a:r>
          </a:p>
          <a:p>
            <a:endParaRPr lang="en-US" baseline="0" dirty="0" smtClean="0"/>
          </a:p>
          <a:p>
            <a:r>
              <a:rPr lang="en-US" baseline="0" dirty="0" smtClean="0"/>
              <a:t>Osmosis transports only water across a membrane, and is a special type of diffusion.</a:t>
            </a:r>
          </a:p>
          <a:p>
            <a:endParaRPr lang="en-US" baseline="0" dirty="0" smtClean="0"/>
          </a:p>
          <a:p>
            <a:r>
              <a:rPr lang="en-US" dirty="0" smtClean="0"/>
              <a:t>To</a:t>
            </a:r>
            <a:r>
              <a:rPr lang="en-US" baseline="0" dirty="0" smtClean="0"/>
              <a:t> illustrate osmosis consider a beaker with two compartments separated by a semipermeable membrane. On the left side of the beaker is a water solution with a low concentration of sugar. On the right side of the beaker is a water solution with a high concentration of sugar. </a:t>
            </a:r>
          </a:p>
          <a:p>
            <a:endParaRPr lang="en-US" baseline="0" dirty="0" smtClean="0"/>
          </a:p>
          <a:p>
            <a:r>
              <a:rPr lang="en-US" baseline="0" dirty="0" smtClean="0"/>
              <a:t>Which side has more water in it, the left or right, if the volume is the same on both sides?</a:t>
            </a:r>
          </a:p>
          <a:p>
            <a:endParaRPr lang="en-US" baseline="0" dirty="0" smtClean="0"/>
          </a:p>
          <a:p>
            <a:r>
              <a:rPr lang="en-US" baseline="0" dirty="0" smtClean="0"/>
              <a:t>The left side has more water in it because the sugar molecules on the right side are taking up space. There is more solute (sugar) on the right side, therefore there is less solvent (water).</a:t>
            </a:r>
          </a:p>
          <a:p>
            <a:endParaRPr lang="en-US" baseline="0" dirty="0" smtClean="0"/>
          </a:p>
          <a:p>
            <a:r>
              <a:rPr lang="en-US" baseline="0" dirty="0" smtClean="0"/>
              <a:t>Since the sugar cant move across the membrane and disperse throughout the solution, the water moves. </a:t>
            </a:r>
          </a:p>
          <a:p>
            <a:endParaRPr lang="en-US" baseline="0" dirty="0" smtClean="0"/>
          </a:p>
          <a:p>
            <a:r>
              <a:rPr lang="en-US" baseline="0" dirty="0" smtClean="0"/>
              <a:t>The water will move across the membrane until the concentration gradient disappears or until the hydrostatic pressure of the water balances the osmotic pressure.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C21FF18-06FB-4246-B99C-C54BB47093D2}" type="slidenum">
              <a:rPr lang="en-US" smtClean="0"/>
              <a:t>12</a:t>
            </a:fld>
            <a:endParaRPr lang="en-US"/>
          </a:p>
        </p:txBody>
      </p:sp>
    </p:spTree>
    <p:extLst>
      <p:ext uri="{BB962C8B-B14F-4D97-AF65-F5344CB8AC3E}">
        <p14:creationId xmlns:p14="http://schemas.microsoft.com/office/powerpoint/2010/main" val="3165667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tonicity</a:t>
            </a:r>
            <a:r>
              <a:rPr lang="en-US" dirty="0" smtClean="0"/>
              <a:t> of a cell</a:t>
            </a:r>
            <a:r>
              <a:rPr lang="en-US" baseline="0" dirty="0" smtClean="0"/>
              <a:t> is reflected in how its volume is changed by an extracellular solution.</a:t>
            </a:r>
          </a:p>
          <a:p>
            <a:endParaRPr lang="en-US" baseline="0" dirty="0" smtClean="0"/>
          </a:p>
          <a:p>
            <a:r>
              <a:rPr lang="en-US" baseline="0" dirty="0" smtClean="0"/>
              <a:t>Tonicity is directly correlated with a solutions </a:t>
            </a:r>
            <a:r>
              <a:rPr lang="en-US" b="1" baseline="0" dirty="0" err="1" smtClean="0"/>
              <a:t>osmolarity</a:t>
            </a:r>
            <a:r>
              <a:rPr lang="en-US" b="0" baseline="0" dirty="0" smtClean="0"/>
              <a:t>. </a:t>
            </a:r>
            <a:r>
              <a:rPr lang="en-US" b="0" baseline="0" dirty="0" err="1" smtClean="0"/>
              <a:t>Osmolarity</a:t>
            </a:r>
            <a:r>
              <a:rPr lang="en-US" b="0" baseline="0" dirty="0" smtClean="0"/>
              <a:t> is defined by the total concentration of solutes in a solution.</a:t>
            </a:r>
          </a:p>
          <a:p>
            <a:endParaRPr lang="en-US" b="0" baseline="0" dirty="0" smtClean="0"/>
          </a:p>
          <a:p>
            <a:r>
              <a:rPr lang="en-US" b="0" baseline="0" dirty="0" smtClean="0"/>
              <a:t>An aqueous solution that has few solute particles will have more water and a lower </a:t>
            </a:r>
            <a:r>
              <a:rPr lang="en-US" b="0" baseline="0" dirty="0" err="1" smtClean="0"/>
              <a:t>osmolarity</a:t>
            </a:r>
            <a:r>
              <a:rPr lang="en-US" b="0" baseline="0" dirty="0" smtClean="0"/>
              <a:t>.</a:t>
            </a:r>
          </a:p>
          <a:p>
            <a:endParaRPr lang="en-US" b="0" baseline="0" dirty="0" smtClean="0"/>
          </a:p>
          <a:p>
            <a:r>
              <a:rPr lang="en-US" b="0" baseline="0" dirty="0" smtClean="0"/>
              <a:t>An aqueous solution with a high solute concentration will have less water and a higher </a:t>
            </a:r>
            <a:r>
              <a:rPr lang="en-US" b="0" baseline="0" dirty="0" err="1" smtClean="0"/>
              <a:t>osmolarity</a:t>
            </a:r>
            <a:r>
              <a:rPr lang="en-US" b="0" baseline="0" dirty="0" smtClean="0"/>
              <a:t>.</a:t>
            </a:r>
          </a:p>
          <a:p>
            <a:endParaRPr lang="en-US" b="0" baseline="0" dirty="0" smtClean="0"/>
          </a:p>
          <a:p>
            <a:r>
              <a:rPr lang="en-US" dirty="0" smtClean="0"/>
              <a:t>If</a:t>
            </a:r>
            <a:r>
              <a:rPr lang="en-US" baseline="0" dirty="0" smtClean="0"/>
              <a:t> two solutions different </a:t>
            </a:r>
            <a:r>
              <a:rPr lang="en-US" baseline="0" dirty="0" err="1" smtClean="0"/>
              <a:t>osmolarities</a:t>
            </a:r>
            <a:r>
              <a:rPr lang="en-US" baseline="0" dirty="0" smtClean="0"/>
              <a:t> and are separated only by a membrane permeable to water, water will move from the side with lower </a:t>
            </a:r>
            <a:r>
              <a:rPr lang="en-US" baseline="0" dirty="0" err="1" smtClean="0"/>
              <a:t>osmolarity</a:t>
            </a:r>
            <a:r>
              <a:rPr lang="en-US" baseline="0" dirty="0" smtClean="0"/>
              <a:t> (more water) to the side with higher </a:t>
            </a:r>
            <a:r>
              <a:rPr lang="en-US" baseline="0" dirty="0" err="1" smtClean="0"/>
              <a:t>osmolarity</a:t>
            </a:r>
            <a:r>
              <a:rPr lang="en-US" baseline="0" dirty="0" smtClean="0"/>
              <a:t> (less water).</a:t>
            </a:r>
          </a:p>
          <a:p>
            <a:endParaRPr lang="en-US" baseline="0" dirty="0" smtClean="0"/>
          </a:p>
          <a:p>
            <a:r>
              <a:rPr lang="en-US" baseline="0" dirty="0" smtClean="0"/>
              <a:t>The terms hypotonic, hypertonic, and isotonic are used to describe the water concentration on the inside of the cell compared to the outside.</a:t>
            </a:r>
          </a:p>
          <a:p>
            <a:endParaRPr lang="en-US" baseline="0" dirty="0" smtClean="0"/>
          </a:p>
          <a:p>
            <a:r>
              <a:rPr lang="en-US" baseline="0" dirty="0" smtClean="0"/>
              <a:t>In a hypotonic situation, the solution outside the cell has a lower </a:t>
            </a:r>
            <a:r>
              <a:rPr lang="en-US" baseline="0" dirty="0" err="1" smtClean="0"/>
              <a:t>osmolarity</a:t>
            </a:r>
            <a:r>
              <a:rPr lang="en-US" baseline="0" dirty="0" smtClean="0"/>
              <a:t> than the solution inside the cell. Thus, water enters the cell.</a:t>
            </a:r>
          </a:p>
          <a:p>
            <a:endParaRPr lang="en-US" baseline="0" dirty="0" smtClean="0"/>
          </a:p>
          <a:p>
            <a:r>
              <a:rPr lang="en-US" baseline="0" dirty="0" smtClean="0"/>
              <a:t>In a hypertonic situation, the solution outside the cell has a higher </a:t>
            </a:r>
            <a:r>
              <a:rPr lang="en-US" baseline="0" dirty="0" err="1" smtClean="0"/>
              <a:t>osmolarity</a:t>
            </a:r>
            <a:r>
              <a:rPr lang="en-US" baseline="0" dirty="0" smtClean="0"/>
              <a:t> than the solution inside the cell. Thus, water leaves the cell.</a:t>
            </a:r>
          </a:p>
          <a:p>
            <a:endParaRPr lang="en-US" baseline="0" dirty="0" smtClean="0"/>
          </a:p>
          <a:p>
            <a:r>
              <a:rPr lang="en-US" baseline="0" dirty="0" smtClean="0"/>
              <a:t>In a isotonic situation, the solution outside the cell has an equal </a:t>
            </a:r>
            <a:r>
              <a:rPr lang="en-US" baseline="0" dirty="0" err="1" smtClean="0"/>
              <a:t>osmolarity</a:t>
            </a:r>
            <a:r>
              <a:rPr lang="en-US" baseline="0" dirty="0" smtClean="0"/>
              <a:t> to the solution inside the cell. Thus, there is no net movement of water into or out of the cell.</a:t>
            </a:r>
          </a:p>
          <a:p>
            <a:endParaRPr lang="en-US" baseline="0" dirty="0" smtClean="0"/>
          </a:p>
          <a:p>
            <a:r>
              <a:rPr lang="en-US" baseline="0" dirty="0" smtClean="0"/>
              <a:t>If a red blood cell is placed in a hypotonic solution, water would enter the cell and cause it to swell. Too much water entering the cell could cause it to lyse (burst).</a:t>
            </a:r>
          </a:p>
          <a:p>
            <a:endParaRPr lang="en-US" baseline="0" dirty="0" smtClean="0"/>
          </a:p>
          <a:p>
            <a:r>
              <a:rPr lang="en-US" baseline="0" dirty="0" smtClean="0"/>
              <a:t>If a red blood cell is placed in a hypertonic solution, water would leave the cell and cause it to shrink. Too much water leaving the cell could cause it to shrink and die.</a:t>
            </a:r>
          </a:p>
          <a:p>
            <a:endParaRPr lang="en-US" baseline="0" dirty="0" smtClean="0"/>
          </a:p>
          <a:p>
            <a:r>
              <a:rPr lang="en-US" baseline="0" dirty="0" smtClean="0"/>
              <a:t>If a red blood cell is placed in a isotonic solution, no net water would enter or leave the cell and no change in shape would occur.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C21FF18-06FB-4246-B99C-C54BB47093D2}" type="slidenum">
              <a:rPr lang="en-US" smtClean="0"/>
              <a:t>13</a:t>
            </a:fld>
            <a:endParaRPr lang="en-US"/>
          </a:p>
        </p:txBody>
      </p:sp>
    </p:spTree>
    <p:extLst>
      <p:ext uri="{BB962C8B-B14F-4D97-AF65-F5344CB8AC3E}">
        <p14:creationId xmlns:p14="http://schemas.microsoft.com/office/powerpoint/2010/main" val="4277174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Living systems control the effects of osmosis through osmoregulation.</a:t>
            </a:r>
          </a:p>
          <a:p>
            <a:endParaRPr lang="en-US" dirty="0" smtClean="0"/>
          </a:p>
          <a:p>
            <a:r>
              <a:rPr lang="en-US" dirty="0" smtClean="0"/>
              <a:t>In some organisms the cell wall</a:t>
            </a:r>
            <a:r>
              <a:rPr lang="en-US" baseline="0" dirty="0" smtClean="0"/>
              <a:t> surrounds the cell membrane and prevents lysis from occurring in a hypotonic solution. The cell membrane can only expand to the limits of the inflexible cell wall.</a:t>
            </a:r>
          </a:p>
          <a:p>
            <a:endParaRPr lang="en-US" baseline="0" dirty="0" smtClean="0"/>
          </a:p>
          <a:p>
            <a:r>
              <a:rPr lang="en-US" baseline="0" dirty="0" smtClean="0"/>
              <a:t>The cytoplasm of plants is typically always taking in water if water is available. The inflow of water forms the turgor pressure which stiffens the plant cell walls and can support the plant.</a:t>
            </a:r>
          </a:p>
          <a:p>
            <a:endParaRPr lang="en-US" baseline="0" dirty="0" smtClean="0"/>
          </a:p>
          <a:p>
            <a:r>
              <a:rPr lang="en-US" baseline="0" dirty="0" smtClean="0"/>
              <a:t>If the plant is not watered, the extracellular fluid will become hypertonic and water will leave the cell. Since the cell wall is not flexible the plasma membrane will detach from the cell wall and shrink. This is called </a:t>
            </a:r>
            <a:r>
              <a:rPr lang="en-US" b="1" baseline="0" dirty="0" smtClean="0"/>
              <a:t>plasmolysis. </a:t>
            </a:r>
            <a:r>
              <a:rPr lang="en-US" b="0" baseline="0" dirty="0" smtClean="0"/>
              <a:t>This also results in a plants wilted appearance.</a:t>
            </a:r>
            <a:endParaRPr lang="en-US" b="1" dirty="0"/>
          </a:p>
        </p:txBody>
      </p:sp>
      <p:sp>
        <p:nvSpPr>
          <p:cNvPr id="4" name="Slide Number Placeholder 3"/>
          <p:cNvSpPr>
            <a:spLocks noGrp="1"/>
          </p:cNvSpPr>
          <p:nvPr>
            <p:ph type="sldNum" sz="quarter" idx="10"/>
          </p:nvPr>
        </p:nvSpPr>
        <p:spPr/>
        <p:txBody>
          <a:bodyPr/>
          <a:lstStyle/>
          <a:p>
            <a:fld id="{AC21FF18-06FB-4246-B99C-C54BB47093D2}" type="slidenum">
              <a:rPr lang="en-US" smtClean="0"/>
              <a:t>14</a:t>
            </a:fld>
            <a:endParaRPr lang="en-US"/>
          </a:p>
        </p:txBody>
      </p:sp>
    </p:spTree>
    <p:extLst>
      <p:ext uri="{BB962C8B-B14F-4D97-AF65-F5344CB8AC3E}">
        <p14:creationId xmlns:p14="http://schemas.microsoft.com/office/powerpoint/2010/main" val="2244602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Protists</a:t>
            </a:r>
            <a:r>
              <a:rPr lang="en-US" dirty="0" smtClean="0"/>
              <a:t> that lack cell walls such as paramecia and amoeba have contractile vacuoles.</a:t>
            </a:r>
          </a:p>
          <a:p>
            <a:endParaRPr lang="en-US" dirty="0" smtClean="0"/>
          </a:p>
          <a:p>
            <a:r>
              <a:rPr lang="en-US" dirty="0" smtClean="0"/>
              <a:t>Contractile</a:t>
            </a:r>
            <a:r>
              <a:rPr lang="en-US" baseline="0" dirty="0" smtClean="0"/>
              <a:t> vacuoles collect water from the cell and pump it out. This prevents the cell from lysing as it takes in water.</a:t>
            </a:r>
          </a:p>
          <a:p>
            <a:endParaRPr lang="en-US" baseline="0" dirty="0" smtClean="0"/>
          </a:p>
          <a:p>
            <a:r>
              <a:rPr lang="en-US" baseline="0" dirty="0" smtClean="0"/>
              <a:t>Freshwater fish live in a hypotonic environment for their cells. Thus they take in salt through their gills and excrete dilute urine to get rid of abundant water.</a:t>
            </a:r>
          </a:p>
          <a:p>
            <a:endParaRPr lang="en-US" baseline="0" dirty="0" smtClean="0"/>
          </a:p>
          <a:p>
            <a:r>
              <a:rPr lang="en-US" baseline="0" dirty="0" smtClean="0"/>
              <a:t>Saltwater fish live in a hypertonic environment for their cells. Thus they release salt through their gills and excrete highly concentrated urine.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C21FF18-06FB-4246-B99C-C54BB47093D2}" type="slidenum">
              <a:rPr lang="en-US" smtClean="0"/>
              <a:t>16</a:t>
            </a:fld>
            <a:endParaRPr lang="en-US"/>
          </a:p>
        </p:txBody>
      </p:sp>
    </p:spTree>
    <p:extLst>
      <p:ext uri="{BB962C8B-B14F-4D97-AF65-F5344CB8AC3E}">
        <p14:creationId xmlns:p14="http://schemas.microsoft.com/office/powerpoint/2010/main" val="3189414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Active</a:t>
            </a:r>
            <a:r>
              <a:rPr lang="en-US" b="1" baseline="0" dirty="0" smtClean="0"/>
              <a:t> transport</a:t>
            </a:r>
            <a:r>
              <a:rPr lang="en-US" b="0" baseline="0" dirty="0" smtClean="0"/>
              <a:t> requires the cell to use energy (generally in the form of ATP) to transport molecules.</a:t>
            </a:r>
          </a:p>
          <a:p>
            <a:endParaRPr lang="en-US" b="0" baseline="0" dirty="0" smtClean="0"/>
          </a:p>
          <a:p>
            <a:r>
              <a:rPr lang="en-US" b="0" dirty="0" smtClean="0"/>
              <a:t>Energy</a:t>
            </a:r>
            <a:r>
              <a:rPr lang="en-US" b="0" baseline="0" dirty="0" smtClean="0"/>
              <a:t> must be used to transport a substance against its concentration gradient. </a:t>
            </a:r>
          </a:p>
          <a:p>
            <a:endParaRPr lang="en-US" b="0" baseline="0" dirty="0" smtClean="0"/>
          </a:p>
          <a:p>
            <a:r>
              <a:rPr lang="en-US" b="0" dirty="0" smtClean="0"/>
              <a:t>For example,</a:t>
            </a:r>
            <a:r>
              <a:rPr lang="en-US" b="0" baseline="0" dirty="0" smtClean="0"/>
              <a:t> it would take energy to transport a sodium ion in the cytoplasm (shown in figure) against its gradient and into the extracellular fluid.</a:t>
            </a:r>
          </a:p>
          <a:p>
            <a:endParaRPr lang="en-US" b="0" baseline="0" dirty="0" smtClean="0"/>
          </a:p>
          <a:p>
            <a:r>
              <a:rPr lang="en-US" b="0" baseline="0" dirty="0" smtClean="0"/>
              <a:t>Cellular gradients are more complex than simple concentration gradients. There also exists an electrical gradient.</a:t>
            </a:r>
          </a:p>
          <a:p>
            <a:endParaRPr lang="en-US" b="0" baseline="0" dirty="0" smtClean="0"/>
          </a:p>
          <a:p>
            <a:r>
              <a:rPr lang="en-US" b="0" dirty="0" smtClean="0"/>
              <a:t>The electrical</a:t>
            </a:r>
            <a:r>
              <a:rPr lang="en-US" b="0" baseline="0" dirty="0" smtClean="0"/>
              <a:t> gradient is a difference of charge across the membrane. It is the result of ions moving across the membrane as well as negatively charged proteins contained within the cell.</a:t>
            </a:r>
          </a:p>
          <a:p>
            <a:endParaRPr lang="en-US" b="0" baseline="0" dirty="0" smtClean="0"/>
          </a:p>
          <a:p>
            <a:r>
              <a:rPr lang="en-US" b="0" dirty="0" smtClean="0"/>
              <a:t>The interior of the cell is negatively charged</a:t>
            </a:r>
            <a:r>
              <a:rPr lang="en-US" b="0" baseline="0" dirty="0" smtClean="0"/>
              <a:t> with respect to the extracellular fluid.</a:t>
            </a:r>
          </a:p>
          <a:p>
            <a:endParaRPr lang="en-US" b="0" baseline="0" dirty="0" smtClean="0"/>
          </a:p>
          <a:p>
            <a:r>
              <a:rPr lang="en-US" b="0" baseline="0" dirty="0" smtClean="0"/>
              <a:t>There is also a higher concentration of K+ and lower concentration of Na+ with respect to the extracellular fluid.</a:t>
            </a:r>
          </a:p>
          <a:p>
            <a:endParaRPr lang="en-US" b="0" baseline="0" dirty="0" smtClean="0"/>
          </a:p>
          <a:p>
            <a:r>
              <a:rPr lang="en-US" b="0" baseline="0" dirty="0" smtClean="0"/>
              <a:t>Na+ is driven into the cell by its concentration gradient and the electrical gradient.</a:t>
            </a:r>
          </a:p>
          <a:p>
            <a:endParaRPr lang="en-US" b="0" baseline="0" dirty="0" smtClean="0"/>
          </a:p>
          <a:p>
            <a:r>
              <a:rPr lang="en-US" b="0" baseline="0" dirty="0" smtClean="0"/>
              <a:t>K+ is driven into the cell by its electrical gradient. At the same time, K+ is driven out of the cell by its concentration gradient.</a:t>
            </a:r>
          </a:p>
          <a:p>
            <a:endParaRPr lang="en-US" b="0" baseline="0" dirty="0" smtClean="0"/>
          </a:p>
          <a:p>
            <a:r>
              <a:rPr lang="en-US" b="0" baseline="0" dirty="0" smtClean="0"/>
              <a:t>The combined effects of a concentration gradient and an electrical gradient on an ion results in its </a:t>
            </a:r>
            <a:r>
              <a:rPr lang="en-US" b="1" baseline="0" dirty="0" smtClean="0"/>
              <a:t>electrochemical gradient</a:t>
            </a:r>
            <a:r>
              <a:rPr lang="en-US" b="0" baseline="0" dirty="0" smtClean="0"/>
              <a:t>.</a:t>
            </a:r>
            <a:endParaRPr lang="en-US" b="0" dirty="0"/>
          </a:p>
        </p:txBody>
      </p:sp>
      <p:sp>
        <p:nvSpPr>
          <p:cNvPr id="4" name="Slide Number Placeholder 3"/>
          <p:cNvSpPr>
            <a:spLocks noGrp="1"/>
          </p:cNvSpPr>
          <p:nvPr>
            <p:ph type="sldNum" sz="quarter" idx="10"/>
          </p:nvPr>
        </p:nvSpPr>
        <p:spPr/>
        <p:txBody>
          <a:bodyPr/>
          <a:lstStyle/>
          <a:p>
            <a:fld id="{AC21FF18-06FB-4246-B99C-C54BB47093D2}" type="slidenum">
              <a:rPr lang="en-US" smtClean="0"/>
              <a:t>17</a:t>
            </a:fld>
            <a:endParaRPr lang="en-US"/>
          </a:p>
        </p:txBody>
      </p:sp>
    </p:spTree>
    <p:extLst>
      <p:ext uri="{BB962C8B-B14F-4D97-AF65-F5344CB8AC3E}">
        <p14:creationId xmlns:p14="http://schemas.microsoft.com/office/powerpoint/2010/main" val="3086879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Movement against</a:t>
            </a:r>
            <a:r>
              <a:rPr lang="en-US" baseline="0" dirty="0" smtClean="0"/>
              <a:t> </a:t>
            </a:r>
            <a:r>
              <a:rPr lang="en-US" dirty="0" smtClean="0"/>
              <a:t>a gradient requires energy and</a:t>
            </a:r>
            <a:r>
              <a:rPr lang="en-US" baseline="0" dirty="0" smtClean="0"/>
              <a:t> is carried out by the action of </a:t>
            </a:r>
            <a:r>
              <a:rPr lang="en-US" b="0" baseline="0" dirty="0" smtClean="0"/>
              <a:t>pumps.</a:t>
            </a:r>
          </a:p>
          <a:p>
            <a:endParaRPr lang="en-US" b="0" baseline="0" dirty="0" smtClean="0"/>
          </a:p>
          <a:p>
            <a:r>
              <a:rPr lang="en-US" b="1" baseline="0" dirty="0" smtClean="0"/>
              <a:t>Pumps </a:t>
            </a:r>
            <a:r>
              <a:rPr lang="en-US" b="0" baseline="0" dirty="0" smtClean="0"/>
              <a:t>are a mechanism used in active transport to move substances across an electrochemical gradient and maintain proper concentrations of cellular substances despite the constant diffusion of small substances through the plasma membrane.</a:t>
            </a:r>
          </a:p>
          <a:p>
            <a:endParaRPr lang="en-US" b="0" baseline="0" dirty="0" smtClean="0"/>
          </a:p>
          <a:p>
            <a:r>
              <a:rPr lang="en-US" b="0" baseline="0" dirty="0" smtClean="0"/>
              <a:t>Two types of active transport occur: primary active transport and secondary active transport.</a:t>
            </a:r>
          </a:p>
          <a:p>
            <a:endParaRPr lang="en-US" b="0" baseline="0" dirty="0" smtClean="0"/>
          </a:p>
          <a:p>
            <a:r>
              <a:rPr lang="en-US" b="1" baseline="0" dirty="0" smtClean="0"/>
              <a:t>Primary active transport </a:t>
            </a:r>
            <a:r>
              <a:rPr lang="en-US" b="0" baseline="0" dirty="0" smtClean="0"/>
              <a:t>moves ions using cellular energy across the membrane to create an electrical gradient.</a:t>
            </a:r>
          </a:p>
          <a:p>
            <a:endParaRPr lang="en-US" b="0" baseline="0" dirty="0" smtClean="0"/>
          </a:p>
          <a:p>
            <a:r>
              <a:rPr lang="en-US" b="1" baseline="0" dirty="0" smtClean="0"/>
              <a:t>Secondary active transport </a:t>
            </a:r>
            <a:r>
              <a:rPr lang="en-US" b="0" baseline="0" dirty="0" smtClean="0"/>
              <a:t>moves substances using the electrochemical gradient built by the process of primary active transport.</a:t>
            </a:r>
          </a:p>
          <a:p>
            <a:endParaRPr lang="en-US" b="0" baseline="0" dirty="0" smtClean="0"/>
          </a:p>
          <a:p>
            <a:r>
              <a:rPr lang="en-US" b="0" baseline="0" dirty="0" smtClean="0"/>
              <a:t>There are three types of proteins called </a:t>
            </a:r>
            <a:r>
              <a:rPr lang="en-US" b="1" baseline="0" dirty="0" smtClean="0"/>
              <a:t>transporters</a:t>
            </a:r>
            <a:r>
              <a:rPr lang="en-US" b="0" baseline="0" dirty="0" smtClean="0"/>
              <a:t> that are involved in active transport: uniporter, symporter, and antiporter.</a:t>
            </a:r>
          </a:p>
          <a:p>
            <a:endParaRPr lang="en-US" b="0" baseline="0" dirty="0" smtClean="0"/>
          </a:p>
          <a:p>
            <a:r>
              <a:rPr lang="en-US" b="0" u="none" baseline="0" dirty="0" smtClean="0"/>
              <a:t>One specific ion or molecule is carried by a</a:t>
            </a:r>
            <a:r>
              <a:rPr lang="en-US" b="0" baseline="0" dirty="0" smtClean="0"/>
              <a:t> </a:t>
            </a:r>
            <a:r>
              <a:rPr lang="en-US" b="1" u="none" baseline="0" dirty="0" smtClean="0"/>
              <a:t>uniporter.</a:t>
            </a:r>
            <a:endParaRPr lang="en-US" b="0" u="none" baseline="0" dirty="0" smtClean="0"/>
          </a:p>
          <a:p>
            <a:endParaRPr lang="en-US" b="0" u="none" baseline="0" dirty="0" smtClean="0"/>
          </a:p>
          <a:p>
            <a:r>
              <a:rPr lang="en-US" b="0" u="none" baseline="0" dirty="0" smtClean="0"/>
              <a:t>Two different ions or molecules can be carried in the same direction by a </a:t>
            </a:r>
            <a:r>
              <a:rPr lang="en-US" b="1" u="none" baseline="0" dirty="0" smtClean="0"/>
              <a:t>symporter</a:t>
            </a:r>
            <a:r>
              <a:rPr lang="en-US" b="0" u="none" baseline="0" dirty="0" smtClean="0"/>
              <a:t>.</a:t>
            </a:r>
            <a:endParaRPr lang="en-US" b="0" u="none" baseline="0" dirty="0" smtClean="0"/>
          </a:p>
          <a:p>
            <a:endParaRPr lang="en-US" b="0" u="none" baseline="0" dirty="0" smtClean="0"/>
          </a:p>
          <a:p>
            <a:r>
              <a:rPr lang="en-US" b="0" u="none" baseline="0" dirty="0" smtClean="0"/>
              <a:t>T</a:t>
            </a:r>
            <a:r>
              <a:rPr lang="en-US" b="0" u="none" baseline="0" smtClean="0"/>
              <a:t>wo </a:t>
            </a:r>
            <a:r>
              <a:rPr lang="en-US" b="0" u="none" baseline="0" dirty="0" smtClean="0"/>
              <a:t>different ions or molecules can be carried in opposite directions by </a:t>
            </a:r>
            <a:r>
              <a:rPr lang="en-US" b="0" u="none" baseline="0" smtClean="0"/>
              <a:t>an </a:t>
            </a:r>
            <a:r>
              <a:rPr lang="en-US" b="1" u="none" baseline="0" smtClean="0"/>
              <a:t>antiporter</a:t>
            </a:r>
            <a:r>
              <a:rPr lang="en-US" b="0" u="none" baseline="0" smtClean="0"/>
              <a:t>.</a:t>
            </a:r>
            <a:endParaRPr lang="en-US" b="1" baseline="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AC21FF18-06FB-4246-B99C-C54BB47093D2}" type="slidenum">
              <a:rPr lang="en-US" smtClean="0"/>
              <a:t>18</a:t>
            </a:fld>
            <a:endParaRPr lang="en-US"/>
          </a:p>
        </p:txBody>
      </p:sp>
    </p:spTree>
    <p:extLst>
      <p:ext uri="{BB962C8B-B14F-4D97-AF65-F5344CB8AC3E}">
        <p14:creationId xmlns:p14="http://schemas.microsoft.com/office/powerpoint/2010/main" val="1327422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sodium potassium</a:t>
            </a:r>
            <a:r>
              <a:rPr lang="en-US" baseline="0" dirty="0" smtClean="0"/>
              <a:t> pump (Na</a:t>
            </a:r>
            <a:r>
              <a:rPr lang="en-US" baseline="30000" dirty="0" smtClean="0"/>
              <a:t>+ </a:t>
            </a:r>
            <a:r>
              <a:rPr lang="en-US" baseline="0" dirty="0" smtClean="0"/>
              <a:t>K</a:t>
            </a:r>
            <a:r>
              <a:rPr lang="en-US" baseline="30000" dirty="0" smtClean="0"/>
              <a:t>+</a:t>
            </a:r>
            <a:r>
              <a:rPr lang="en-US" baseline="0" dirty="0" smtClean="0"/>
              <a:t> ATPase) is responsible for maintaining the electrochemical gradient in animal cells, as well as proper sodium and potassium concentrations.</a:t>
            </a:r>
          </a:p>
          <a:p>
            <a:endParaRPr lang="en-US" baseline="0" dirty="0" smtClean="0"/>
          </a:p>
          <a:p>
            <a:r>
              <a:rPr lang="en-US" baseline="0" dirty="0" smtClean="0"/>
              <a:t>The sodium potassium pump moves three sodium ions in for every two potassium ions out. The mechanism to accomplish this is as follows:</a:t>
            </a:r>
          </a:p>
          <a:p>
            <a:endParaRPr lang="en-US" baseline="0" dirty="0" smtClean="0"/>
          </a:p>
          <a:p>
            <a:pPr marL="228600" indent="-228600">
              <a:buAutoNum type="arabicPeriod"/>
            </a:pPr>
            <a:r>
              <a:rPr lang="en-US" baseline="0" dirty="0" smtClean="0"/>
              <a:t>When the enzyme (</a:t>
            </a:r>
            <a:r>
              <a:rPr lang="en-US" baseline="0" dirty="0" err="1" smtClean="0"/>
              <a:t>Na+K</a:t>
            </a:r>
            <a:r>
              <a:rPr lang="en-US" baseline="0" dirty="0" smtClean="0"/>
              <a:t>+ ATPase) faces the inside of the cell, it has a high affinity for sodium ions. Thus, the enzyme will bind three sodium ions.</a:t>
            </a:r>
          </a:p>
          <a:p>
            <a:pPr marL="228600" indent="-228600">
              <a:buAutoNum type="arabicPeriod"/>
            </a:pPr>
            <a:endParaRPr lang="en-US" baseline="0" dirty="0" smtClean="0"/>
          </a:p>
          <a:p>
            <a:pPr marL="228600" indent="-228600">
              <a:buAutoNum type="arabicPeriod"/>
            </a:pPr>
            <a:r>
              <a:rPr lang="en-US" baseline="0" dirty="0" smtClean="0"/>
              <a:t>The enzyme hydrolyzes ATP and binds a low energy phosphate molecule.</a:t>
            </a:r>
          </a:p>
          <a:p>
            <a:pPr marL="228600" indent="-228600">
              <a:buAutoNum type="arabicPeriod"/>
            </a:pPr>
            <a:endParaRPr lang="en-US" baseline="0" dirty="0" smtClean="0"/>
          </a:p>
          <a:p>
            <a:pPr marL="228600" indent="-228600">
              <a:buAutoNum type="arabicPeriod"/>
            </a:pPr>
            <a:r>
              <a:rPr lang="en-US" baseline="0" dirty="0" smtClean="0"/>
              <a:t>The enzyme changes shape and faces the outside of the cell, losing its affinity for sodium ions. Thus, the enzyme will release the sodium ions.</a:t>
            </a:r>
          </a:p>
          <a:p>
            <a:pPr marL="228600" indent="-228600">
              <a:buAutoNum type="arabicPeriod"/>
            </a:pPr>
            <a:endParaRPr lang="en-US" baseline="0" dirty="0" smtClean="0"/>
          </a:p>
          <a:p>
            <a:pPr marL="228600" indent="-228600">
              <a:buAutoNum type="arabicPeriod"/>
            </a:pPr>
            <a:r>
              <a:rPr lang="en-US" dirty="0" smtClean="0"/>
              <a:t>After the change in shape</a:t>
            </a:r>
            <a:r>
              <a:rPr lang="en-US" baseline="0" dirty="0" smtClean="0"/>
              <a:t> and the reposition of the enzyme to face the outside of the cell, the enzyme has a high affinity for potassium ions. Two potassium ions will bind to the enzyme, and the phosphate group will dissociate.</a:t>
            </a:r>
          </a:p>
          <a:p>
            <a:pPr marL="228600" indent="-228600">
              <a:buAutoNum type="arabicPeriod"/>
            </a:pPr>
            <a:endParaRPr lang="en-US" baseline="0" dirty="0" smtClean="0"/>
          </a:p>
          <a:p>
            <a:pPr marL="228600" indent="-228600">
              <a:buAutoNum type="arabicPeriod"/>
            </a:pPr>
            <a:r>
              <a:rPr lang="en-US" baseline="0" dirty="0" smtClean="0"/>
              <a:t>The enzyme repositions itself toward the inside of the cell once the potassium ions are bound and the phosphate group dissociates.</a:t>
            </a:r>
          </a:p>
          <a:p>
            <a:pPr marL="228600" indent="-228600">
              <a:buAutoNum type="arabicPeriod"/>
            </a:pPr>
            <a:endParaRPr lang="en-US" baseline="0" dirty="0" smtClean="0"/>
          </a:p>
          <a:p>
            <a:pPr marL="228600" indent="-228600">
              <a:buAutoNum type="arabicPeriod"/>
            </a:pPr>
            <a:r>
              <a:rPr lang="en-US" baseline="0" dirty="0" smtClean="0"/>
              <a:t>Facing the inside of the cell, the enzyme has a decreased affinity for potassium ions. Thus, the enzyme releases them and the process starts over.</a:t>
            </a:r>
          </a:p>
          <a:p>
            <a:pPr marL="228600" indent="-228600">
              <a:buAutoNum type="arabicPeriod"/>
            </a:pPr>
            <a:endParaRPr lang="en-US" baseline="0" dirty="0" smtClean="0"/>
          </a:p>
          <a:p>
            <a:pPr marL="0" indent="0">
              <a:buNone/>
            </a:pPr>
            <a:r>
              <a:rPr lang="en-US" baseline="0" dirty="0" smtClean="0"/>
              <a:t>The sodium potassium pump is an </a:t>
            </a:r>
            <a:r>
              <a:rPr lang="en-US" b="1" baseline="0" dirty="0" err="1" smtClean="0"/>
              <a:t>electrogenic</a:t>
            </a:r>
            <a:r>
              <a:rPr lang="en-US" b="1" baseline="0" dirty="0" smtClean="0"/>
              <a:t> pump </a:t>
            </a:r>
            <a:r>
              <a:rPr lang="en-US" baseline="0" dirty="0" smtClean="0"/>
              <a:t>that creates a charge imbalance across the membrane. </a:t>
            </a:r>
          </a:p>
          <a:p>
            <a:pPr marL="0" indent="0">
              <a:buNone/>
            </a:pPr>
            <a:endParaRPr lang="en-US" baseline="0" dirty="0" smtClean="0"/>
          </a:p>
          <a:p>
            <a:pPr marL="0" indent="0">
              <a:buNone/>
            </a:pPr>
            <a:r>
              <a:rPr lang="en-US" baseline="0" dirty="0" smtClean="0"/>
              <a:t>As a result, the inside of the cell is more negatively charged than the outside. </a:t>
            </a:r>
            <a:endParaRPr lang="en-US" dirty="0"/>
          </a:p>
        </p:txBody>
      </p:sp>
      <p:sp>
        <p:nvSpPr>
          <p:cNvPr id="4" name="Slide Number Placeholder 3"/>
          <p:cNvSpPr>
            <a:spLocks noGrp="1"/>
          </p:cNvSpPr>
          <p:nvPr>
            <p:ph type="sldNum" sz="quarter" idx="10"/>
          </p:nvPr>
        </p:nvSpPr>
        <p:spPr/>
        <p:txBody>
          <a:bodyPr/>
          <a:lstStyle/>
          <a:p>
            <a:fld id="{AC21FF18-06FB-4246-B99C-C54BB47093D2}" type="slidenum">
              <a:rPr lang="en-US" smtClean="0"/>
              <a:t>19</a:t>
            </a:fld>
            <a:endParaRPr lang="en-US"/>
          </a:p>
        </p:txBody>
      </p:sp>
    </p:spTree>
    <p:extLst>
      <p:ext uri="{BB962C8B-B14F-4D97-AF65-F5344CB8AC3E}">
        <p14:creationId xmlns:p14="http://schemas.microsoft.com/office/powerpoint/2010/main" val="1427041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Secondary</a:t>
            </a:r>
            <a:r>
              <a:rPr lang="en-US" baseline="0" dirty="0" smtClean="0"/>
              <a:t> active transport, or </a:t>
            </a:r>
            <a:r>
              <a:rPr lang="en-US" baseline="0" dirty="0" err="1" smtClean="0"/>
              <a:t>contransport</a:t>
            </a:r>
            <a:r>
              <a:rPr lang="en-US" baseline="0" dirty="0" smtClean="0"/>
              <a:t>, uses the electrochemical gradient created by primary active transport to bring in sodium ions and other substances to the cell. </a:t>
            </a:r>
          </a:p>
          <a:p>
            <a:endParaRPr lang="en-US" baseline="0" dirty="0" smtClean="0"/>
          </a:p>
          <a:p>
            <a:r>
              <a:rPr lang="en-US" baseline="0" dirty="0" smtClean="0"/>
              <a:t>As sodium ions are pumped out of the cell, they can move with their electrochemical gradient through open channel proteins and can bring other molecules with them, such as glucose.</a:t>
            </a:r>
            <a:endParaRPr lang="en-US" dirty="0"/>
          </a:p>
        </p:txBody>
      </p:sp>
      <p:sp>
        <p:nvSpPr>
          <p:cNvPr id="4" name="Slide Number Placeholder 3"/>
          <p:cNvSpPr>
            <a:spLocks noGrp="1"/>
          </p:cNvSpPr>
          <p:nvPr>
            <p:ph type="sldNum" sz="quarter" idx="10"/>
          </p:nvPr>
        </p:nvSpPr>
        <p:spPr/>
        <p:txBody>
          <a:bodyPr/>
          <a:lstStyle/>
          <a:p>
            <a:fld id="{AC21FF18-06FB-4246-B99C-C54BB47093D2}" type="slidenum">
              <a:rPr lang="en-US" smtClean="0"/>
              <a:t>20</a:t>
            </a:fld>
            <a:endParaRPr lang="en-US"/>
          </a:p>
        </p:txBody>
      </p:sp>
    </p:spTree>
    <p:extLst>
      <p:ext uri="{BB962C8B-B14F-4D97-AF65-F5344CB8AC3E}">
        <p14:creationId xmlns:p14="http://schemas.microsoft.com/office/powerpoint/2010/main" val="4002243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1890s the plasma membrane was discovered,</a:t>
            </a:r>
            <a:r>
              <a:rPr lang="en-US" baseline="0" dirty="0" smtClean="0"/>
              <a:t> and in 1915 its components were identified.</a:t>
            </a:r>
          </a:p>
          <a:p>
            <a:endParaRPr lang="en-US" baseline="0" dirty="0" smtClean="0"/>
          </a:p>
          <a:p>
            <a:r>
              <a:rPr lang="en-US" baseline="0" dirty="0" smtClean="0"/>
              <a:t>In 1935 Hugh </a:t>
            </a:r>
            <a:r>
              <a:rPr lang="en-US" baseline="0" dirty="0" err="1" smtClean="0"/>
              <a:t>Davson</a:t>
            </a:r>
            <a:r>
              <a:rPr lang="en-US" baseline="0" dirty="0" smtClean="0"/>
              <a:t> and James </a:t>
            </a:r>
            <a:r>
              <a:rPr lang="en-US" baseline="0" dirty="0" err="1" smtClean="0"/>
              <a:t>Danielli</a:t>
            </a:r>
            <a:r>
              <a:rPr lang="en-US" baseline="0" dirty="0" smtClean="0"/>
              <a:t> proposed the sandwich model which hypothesized that the plasma membrane resembled a sandwich. Proteins served as the bread and lipids were the filling.</a:t>
            </a:r>
          </a:p>
          <a:p>
            <a:endParaRPr lang="en-US" baseline="0" dirty="0" smtClean="0"/>
          </a:p>
          <a:p>
            <a:r>
              <a:rPr lang="en-US" baseline="0" dirty="0" smtClean="0"/>
              <a:t>Advances in microscopy allowed SJ Singer and Garth Nicolson  to propose the fluid mosaic model, which is still accepted today.</a:t>
            </a:r>
          </a:p>
          <a:p>
            <a:endParaRPr lang="en-US" baseline="0" dirty="0" smtClean="0"/>
          </a:p>
          <a:p>
            <a:r>
              <a:rPr lang="en-US" baseline="0" dirty="0" smtClean="0"/>
              <a:t>The plasma membrane is a mosaic of components including phospholipids, cholesterol, proteins, and carbohydrates. These components give the membrane a fluid character.</a:t>
            </a:r>
          </a:p>
          <a:p>
            <a:endParaRPr lang="en-US" baseline="0" dirty="0" smtClean="0"/>
          </a:p>
          <a:p>
            <a:r>
              <a:rPr lang="en-US" baseline="0" dirty="0" smtClean="0"/>
              <a:t>The principal components of the membrane are lipids, proteins, and carbohydrates attached to some lipids and some proteins.</a:t>
            </a:r>
          </a:p>
          <a:p>
            <a:endParaRPr lang="en-US" baseline="0" dirty="0" smtClean="0"/>
          </a:p>
          <a:p>
            <a:r>
              <a:rPr lang="en-US" baseline="0" dirty="0" smtClean="0"/>
              <a:t>Shown in the picture is: </a:t>
            </a:r>
          </a:p>
          <a:p>
            <a:endParaRPr lang="en-US" baseline="0" dirty="0" smtClean="0"/>
          </a:p>
          <a:p>
            <a:r>
              <a:rPr lang="en-US" baseline="0" dirty="0" smtClean="0"/>
              <a:t>phospholipid bilayer </a:t>
            </a:r>
          </a:p>
          <a:p>
            <a:endParaRPr lang="en-US" baseline="0" dirty="0" smtClean="0"/>
          </a:p>
          <a:p>
            <a:r>
              <a:rPr lang="en-US" baseline="0" dirty="0" smtClean="0"/>
              <a:t>glycoproteins (protein with carb attached) </a:t>
            </a:r>
          </a:p>
          <a:p>
            <a:endParaRPr lang="en-US" baseline="0" dirty="0" smtClean="0"/>
          </a:p>
          <a:p>
            <a:r>
              <a:rPr lang="en-US" baseline="0" dirty="0" smtClean="0"/>
              <a:t>glycolipid (lipid with carb attached) </a:t>
            </a:r>
          </a:p>
          <a:p>
            <a:endParaRPr lang="en-US" baseline="0" dirty="0" smtClean="0"/>
          </a:p>
          <a:p>
            <a:r>
              <a:rPr lang="en-US" baseline="0" dirty="0" smtClean="0"/>
              <a:t>peripheral membrane protein (found on inner or outer surface of membranes)</a:t>
            </a:r>
          </a:p>
          <a:p>
            <a:endParaRPr lang="en-US" baseline="0" dirty="0" smtClean="0"/>
          </a:p>
          <a:p>
            <a:r>
              <a:rPr lang="en-US" baseline="0" dirty="0" smtClean="0"/>
              <a:t>integral membrane proteins (integrated completely within the membrane structure)</a:t>
            </a:r>
          </a:p>
          <a:p>
            <a:endParaRPr lang="en-US" baseline="0" dirty="0" smtClean="0"/>
          </a:p>
          <a:p>
            <a:r>
              <a:rPr lang="en-US" baseline="0" dirty="0" smtClean="0"/>
              <a:t>protein channel (allows transport of substances across membrane), </a:t>
            </a:r>
          </a:p>
          <a:p>
            <a:endParaRPr lang="en-US" baseline="0" dirty="0" smtClean="0"/>
          </a:p>
          <a:p>
            <a:r>
              <a:rPr lang="en-US" baseline="0" dirty="0" smtClean="0"/>
              <a:t>Cholesterol (maintains membrane fluidity)</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C21FF18-06FB-4246-B99C-C54BB47093D2}" type="slidenum">
              <a:rPr lang="en-US" smtClean="0"/>
              <a:t>2</a:t>
            </a:fld>
            <a:endParaRPr lang="en-US"/>
          </a:p>
        </p:txBody>
      </p:sp>
    </p:spTree>
    <p:extLst>
      <p:ext uri="{BB962C8B-B14F-4D97-AF65-F5344CB8AC3E}">
        <p14:creationId xmlns:p14="http://schemas.microsoft.com/office/powerpoint/2010/main" val="3208226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a:t>
            </a:r>
            <a:r>
              <a:rPr lang="en-US" baseline="0" dirty="0" smtClean="0"/>
              <a:t> to ions and small molecules, a cell must import and export large molecules as well. This requires energy.</a:t>
            </a:r>
          </a:p>
          <a:p>
            <a:endParaRPr lang="en-US" baseline="0" dirty="0" smtClean="0"/>
          </a:p>
          <a:p>
            <a:r>
              <a:rPr lang="en-US" b="1" baseline="0" dirty="0" smtClean="0"/>
              <a:t>Endocytosis </a:t>
            </a:r>
            <a:r>
              <a:rPr lang="en-US" b="0" baseline="0" dirty="0" smtClean="0"/>
              <a:t>is a method of active transport that moves large particles into the cell. These large particles can include large molecules, parts of cells, or entire cells.</a:t>
            </a:r>
          </a:p>
          <a:p>
            <a:endParaRPr lang="en-US" b="0" baseline="0" dirty="0" smtClean="0"/>
          </a:p>
          <a:p>
            <a:r>
              <a:rPr lang="en-US" b="0" baseline="0" dirty="0" smtClean="0"/>
              <a:t>During endocytosis, an intracellular vesicle containing the large particle is formed when the plasma membrane </a:t>
            </a:r>
            <a:r>
              <a:rPr lang="en-US" b="0" baseline="0" dirty="0" err="1" smtClean="0"/>
              <a:t>invaginates</a:t>
            </a:r>
            <a:r>
              <a:rPr lang="en-US" b="0" baseline="0" dirty="0" smtClean="0"/>
              <a:t>, or folds in. Subsequently, a pocket forms and encloses the particle, forming a vesicle.</a:t>
            </a:r>
          </a:p>
          <a:p>
            <a:endParaRPr lang="en-US" b="0" baseline="0" dirty="0" smtClean="0"/>
          </a:p>
          <a:p>
            <a:r>
              <a:rPr lang="en-US" b="0" baseline="0" dirty="0" smtClean="0"/>
              <a:t>The process of phagocytosis, also know as cell eating, occurs when a cell takes in large particles. </a:t>
            </a:r>
          </a:p>
          <a:p>
            <a:endParaRPr lang="en-US" b="0" baseline="0" dirty="0" smtClean="0"/>
          </a:p>
          <a:p>
            <a:r>
              <a:rPr lang="en-US" b="0" baseline="0" dirty="0" smtClean="0"/>
              <a:t>Before phagocytosis occurs, a protein called </a:t>
            </a:r>
            <a:r>
              <a:rPr lang="en-US" b="1" baseline="0" dirty="0" err="1" smtClean="0"/>
              <a:t>clathrin</a:t>
            </a:r>
            <a:r>
              <a:rPr lang="en-US" b="0" baseline="0" dirty="0" smtClean="0"/>
              <a:t> binds to and stabilizes the cytosolic face of the plasma membrane. </a:t>
            </a:r>
          </a:p>
          <a:p>
            <a:endParaRPr lang="en-US" b="0" baseline="0" dirty="0" smtClean="0"/>
          </a:p>
          <a:p>
            <a:r>
              <a:rPr lang="en-US" b="0" baseline="0" dirty="0" smtClean="0"/>
              <a:t>The stabilized section of the membrane then encloses the particle within the cell, and </a:t>
            </a:r>
            <a:r>
              <a:rPr lang="en-US" b="0" baseline="0" dirty="0" err="1" smtClean="0"/>
              <a:t>clathrin</a:t>
            </a:r>
            <a:r>
              <a:rPr lang="en-US" b="0" baseline="0" dirty="0" smtClean="0"/>
              <a:t> dissociates.</a:t>
            </a:r>
          </a:p>
          <a:p>
            <a:endParaRPr lang="en-US" b="0" baseline="0" dirty="0" smtClean="0"/>
          </a:p>
          <a:p>
            <a:r>
              <a:rPr lang="en-US" b="0" baseline="0" dirty="0" smtClean="0"/>
              <a:t>The vesicle can then fuse with lysosomes which will break down the particle.</a:t>
            </a:r>
            <a:endParaRPr lang="en-US" b="1" dirty="0"/>
          </a:p>
        </p:txBody>
      </p:sp>
      <p:sp>
        <p:nvSpPr>
          <p:cNvPr id="4" name="Slide Number Placeholder 3"/>
          <p:cNvSpPr>
            <a:spLocks noGrp="1"/>
          </p:cNvSpPr>
          <p:nvPr>
            <p:ph type="sldNum" sz="quarter" idx="10"/>
          </p:nvPr>
        </p:nvSpPr>
        <p:spPr/>
        <p:txBody>
          <a:bodyPr/>
          <a:lstStyle/>
          <a:p>
            <a:fld id="{AC21FF18-06FB-4246-B99C-C54BB47093D2}" type="slidenum">
              <a:rPr lang="en-US" smtClean="0"/>
              <a:t>21</a:t>
            </a:fld>
            <a:endParaRPr lang="en-US"/>
          </a:p>
        </p:txBody>
      </p:sp>
    </p:spTree>
    <p:extLst>
      <p:ext uri="{BB962C8B-B14F-4D97-AF65-F5344CB8AC3E}">
        <p14:creationId xmlns:p14="http://schemas.microsoft.com/office/powerpoint/2010/main" val="1453878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type of endocytosis is called pinocytosis, also known as cell drinking.</a:t>
            </a:r>
          </a:p>
          <a:p>
            <a:endParaRPr lang="en-US" dirty="0" smtClean="0"/>
          </a:p>
          <a:p>
            <a:r>
              <a:rPr lang="en-US" dirty="0" smtClean="0"/>
              <a:t>In </a:t>
            </a:r>
            <a:r>
              <a:rPr lang="en-US" b="1" dirty="0" smtClean="0"/>
              <a:t>pinocytosis</a:t>
            </a:r>
            <a:r>
              <a:rPr lang="en-US" b="0" dirty="0" smtClean="0"/>
              <a:t>, the cell takes in molecules such as water that it needs from the extracellular fluid.</a:t>
            </a:r>
          </a:p>
          <a:p>
            <a:endParaRPr lang="en-US" b="0" dirty="0" smtClean="0"/>
          </a:p>
          <a:p>
            <a:r>
              <a:rPr lang="en-US" b="0" dirty="0" smtClean="0"/>
              <a:t>A type of pinocytosis</a:t>
            </a:r>
            <a:r>
              <a:rPr lang="en-US" b="0" baseline="0" dirty="0" smtClean="0"/>
              <a:t> called </a:t>
            </a:r>
            <a:r>
              <a:rPr lang="en-US" b="1" baseline="0" dirty="0" err="1" smtClean="0"/>
              <a:t>potocytosis</a:t>
            </a:r>
            <a:r>
              <a:rPr lang="en-US" b="0" baseline="0" dirty="0" smtClean="0"/>
              <a:t> uses a coating protein called </a:t>
            </a:r>
            <a:r>
              <a:rPr lang="en-US" b="1" baseline="0" dirty="0" err="1" smtClean="0"/>
              <a:t>caveolin</a:t>
            </a:r>
            <a:r>
              <a:rPr lang="en-US" b="0" baseline="0" dirty="0" smtClean="0"/>
              <a:t> whose function is similar to </a:t>
            </a:r>
            <a:r>
              <a:rPr lang="en-US" b="0" baseline="0" dirty="0" err="1" smtClean="0"/>
              <a:t>clathrin</a:t>
            </a:r>
            <a:r>
              <a:rPr lang="en-US" b="0" baseline="0" dirty="0" smtClean="0"/>
              <a:t>.</a:t>
            </a:r>
            <a:endParaRPr lang="en-US" b="1" dirty="0"/>
          </a:p>
        </p:txBody>
      </p:sp>
      <p:sp>
        <p:nvSpPr>
          <p:cNvPr id="4" name="Slide Number Placeholder 3"/>
          <p:cNvSpPr>
            <a:spLocks noGrp="1"/>
          </p:cNvSpPr>
          <p:nvPr>
            <p:ph type="sldNum" sz="quarter" idx="10"/>
          </p:nvPr>
        </p:nvSpPr>
        <p:spPr/>
        <p:txBody>
          <a:bodyPr/>
          <a:lstStyle/>
          <a:p>
            <a:fld id="{AC21FF18-06FB-4246-B99C-C54BB47093D2}" type="slidenum">
              <a:rPr lang="en-US" smtClean="0"/>
              <a:t>22</a:t>
            </a:fld>
            <a:endParaRPr lang="en-US"/>
          </a:p>
        </p:txBody>
      </p:sp>
    </p:spTree>
    <p:extLst>
      <p:ext uri="{BB962C8B-B14F-4D97-AF65-F5344CB8AC3E}">
        <p14:creationId xmlns:p14="http://schemas.microsoft.com/office/powerpoint/2010/main" val="405372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Receptor</a:t>
            </a:r>
            <a:r>
              <a:rPr lang="en-US" b="1" baseline="0" dirty="0" smtClean="0"/>
              <a:t> mediated endocytosis </a:t>
            </a:r>
            <a:r>
              <a:rPr lang="en-US" baseline="0" dirty="0" smtClean="0"/>
              <a:t>is a mechanism which uses protein receptors to recognize specific substances and bring them into the cell.</a:t>
            </a:r>
          </a:p>
          <a:p>
            <a:endParaRPr lang="en-US" baseline="0" dirty="0" smtClean="0"/>
          </a:p>
          <a:p>
            <a:r>
              <a:rPr lang="en-US" baseline="0" dirty="0" err="1" smtClean="0"/>
              <a:t>Clathrin</a:t>
            </a:r>
            <a:r>
              <a:rPr lang="en-US" baseline="0" dirty="0" smtClean="0"/>
              <a:t> is also involved in receptor mediated endocytosis.</a:t>
            </a:r>
            <a:endParaRPr lang="en-US" dirty="0"/>
          </a:p>
        </p:txBody>
      </p:sp>
      <p:sp>
        <p:nvSpPr>
          <p:cNvPr id="4" name="Slide Number Placeholder 3"/>
          <p:cNvSpPr>
            <a:spLocks noGrp="1"/>
          </p:cNvSpPr>
          <p:nvPr>
            <p:ph type="sldNum" sz="quarter" idx="10"/>
          </p:nvPr>
        </p:nvSpPr>
        <p:spPr/>
        <p:txBody>
          <a:bodyPr/>
          <a:lstStyle/>
          <a:p>
            <a:fld id="{AC21FF18-06FB-4246-B99C-C54BB47093D2}" type="slidenum">
              <a:rPr lang="en-US" smtClean="0"/>
              <a:t>23</a:t>
            </a:fld>
            <a:endParaRPr lang="en-US"/>
          </a:p>
        </p:txBody>
      </p:sp>
    </p:spTree>
    <p:extLst>
      <p:ext uri="{BB962C8B-B14F-4D97-AF65-F5344CB8AC3E}">
        <p14:creationId xmlns:p14="http://schemas.microsoft.com/office/powerpoint/2010/main" val="434832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t>
            </a:r>
            <a:r>
              <a:rPr lang="en-US" b="1" baseline="0" dirty="0" smtClean="0"/>
              <a:t>exocytosis</a:t>
            </a:r>
            <a:r>
              <a:rPr lang="en-US" baseline="0" dirty="0" smtClean="0"/>
              <a:t>, materials are removed from the cell and into the extracellular fluid.</a:t>
            </a:r>
          </a:p>
          <a:p>
            <a:endParaRPr lang="en-US" baseline="0" dirty="0" smtClean="0"/>
          </a:p>
          <a:p>
            <a:r>
              <a:rPr lang="en-US" dirty="0" smtClean="0"/>
              <a:t>Vesicles containing wastes or</a:t>
            </a:r>
            <a:r>
              <a:rPr lang="en-US" baseline="0" dirty="0" smtClean="0"/>
              <a:t> other molecules fuse with the plasma membrane and release their contents into the extracellular fluid.</a:t>
            </a:r>
            <a:endParaRPr lang="en-US" dirty="0"/>
          </a:p>
        </p:txBody>
      </p:sp>
      <p:sp>
        <p:nvSpPr>
          <p:cNvPr id="4" name="Slide Number Placeholder 3"/>
          <p:cNvSpPr>
            <a:spLocks noGrp="1"/>
          </p:cNvSpPr>
          <p:nvPr>
            <p:ph type="sldNum" sz="quarter" idx="10"/>
          </p:nvPr>
        </p:nvSpPr>
        <p:spPr/>
        <p:txBody>
          <a:bodyPr/>
          <a:lstStyle/>
          <a:p>
            <a:fld id="{AC21FF18-06FB-4246-B99C-C54BB47093D2}" type="slidenum">
              <a:rPr lang="en-US" smtClean="0"/>
              <a:t>24</a:t>
            </a:fld>
            <a:endParaRPr lang="en-US"/>
          </a:p>
        </p:txBody>
      </p:sp>
    </p:spTree>
    <p:extLst>
      <p:ext uri="{BB962C8B-B14F-4D97-AF65-F5344CB8AC3E}">
        <p14:creationId xmlns:p14="http://schemas.microsoft.com/office/powerpoint/2010/main" val="101437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 fabric of membrane is phospholipids (40% of typical human cell plasma</a:t>
            </a:r>
            <a:r>
              <a:rPr lang="en-US" baseline="0" dirty="0" smtClean="0"/>
              <a:t> membrane by mass)</a:t>
            </a:r>
            <a:r>
              <a:rPr lang="en-US" dirty="0" smtClean="0"/>
              <a:t>.</a:t>
            </a:r>
          </a:p>
          <a:p>
            <a:endParaRPr lang="en-US" dirty="0" smtClean="0"/>
          </a:p>
          <a:p>
            <a:r>
              <a:rPr lang="en-US" dirty="0" smtClean="0"/>
              <a:t>Phospholipids are amphiphilic</a:t>
            </a:r>
            <a:r>
              <a:rPr lang="en-US" baseline="0" dirty="0" smtClean="0"/>
              <a:t> molecules. The hydrophilic section contacts the aqueous fluid on both the inside and outside of the cell. The hydrophobic region of the phospholipids form the interior of the membranes and do not interact with water. </a:t>
            </a:r>
          </a:p>
          <a:p>
            <a:endParaRPr lang="en-US" baseline="0" dirty="0" smtClean="0"/>
          </a:p>
          <a:p>
            <a:r>
              <a:rPr lang="en-US" baseline="0" dirty="0" smtClean="0"/>
              <a:t>The phospholipid contains a glycerol backbone with carbons 1 and 2 attached to fatty acids (hydrophobic tails) and carbon 3 attached to a phosphate containing group (hydrophilic head).</a:t>
            </a:r>
            <a:endParaRPr lang="en-US" dirty="0"/>
          </a:p>
        </p:txBody>
      </p:sp>
      <p:sp>
        <p:nvSpPr>
          <p:cNvPr id="4" name="Slide Number Placeholder 3"/>
          <p:cNvSpPr>
            <a:spLocks noGrp="1"/>
          </p:cNvSpPr>
          <p:nvPr>
            <p:ph type="sldNum" sz="quarter" idx="10"/>
          </p:nvPr>
        </p:nvSpPr>
        <p:spPr/>
        <p:txBody>
          <a:bodyPr/>
          <a:lstStyle/>
          <a:p>
            <a:fld id="{AC21FF18-06FB-4246-B99C-C54BB47093D2}" type="slidenum">
              <a:rPr lang="en-US" smtClean="0"/>
              <a:t>3</a:t>
            </a:fld>
            <a:endParaRPr lang="en-US"/>
          </a:p>
        </p:txBody>
      </p:sp>
    </p:spTree>
    <p:extLst>
      <p:ext uri="{BB962C8B-B14F-4D97-AF65-F5344CB8AC3E}">
        <p14:creationId xmlns:p14="http://schemas.microsoft.com/office/powerpoint/2010/main" val="772042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water, phospholipids tend to form</a:t>
            </a:r>
            <a:r>
              <a:rPr lang="en-US" baseline="0" dirty="0" smtClean="0"/>
              <a:t> structures with their hydrophobic tails facing each other and the hydrophilic heads facing out.</a:t>
            </a:r>
          </a:p>
          <a:p>
            <a:endParaRPr lang="en-US" baseline="0" dirty="0" smtClean="0"/>
          </a:p>
          <a:p>
            <a:r>
              <a:rPr lang="en-US" baseline="0" dirty="0" smtClean="0"/>
              <a:t>This tendency gives rise to the lipid bilayer, which is composed of two phospholipid layers and can serve as a barrier in separating contents on one side from the other.</a:t>
            </a:r>
          </a:p>
          <a:p>
            <a:endParaRPr lang="en-US" baseline="0" dirty="0" smtClean="0"/>
          </a:p>
          <a:p>
            <a:r>
              <a:rPr lang="en-US" baseline="0" dirty="0" smtClean="0"/>
              <a:t>Other structures are lipid bilayer sphere and single layer lipid sphere which can spontaneously form in aqueous solution when heated. </a:t>
            </a:r>
            <a:endParaRPr lang="en-US" dirty="0"/>
          </a:p>
        </p:txBody>
      </p:sp>
      <p:sp>
        <p:nvSpPr>
          <p:cNvPr id="4" name="Slide Number Placeholder 3"/>
          <p:cNvSpPr>
            <a:spLocks noGrp="1"/>
          </p:cNvSpPr>
          <p:nvPr>
            <p:ph type="sldNum" sz="quarter" idx="10"/>
          </p:nvPr>
        </p:nvSpPr>
        <p:spPr/>
        <p:txBody>
          <a:bodyPr/>
          <a:lstStyle/>
          <a:p>
            <a:fld id="{AC21FF18-06FB-4246-B99C-C54BB47093D2}" type="slidenum">
              <a:rPr lang="en-US" smtClean="0"/>
              <a:t>4</a:t>
            </a:fld>
            <a:endParaRPr lang="en-US"/>
          </a:p>
        </p:txBody>
      </p:sp>
    </p:spTree>
    <p:extLst>
      <p:ext uri="{BB962C8B-B14F-4D97-AF65-F5344CB8AC3E}">
        <p14:creationId xmlns:p14="http://schemas.microsoft.com/office/powerpoint/2010/main" val="2249296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Proteins make up the second major component of plasma membranes (50% of typical human cell plasma membrane</a:t>
            </a:r>
            <a:r>
              <a:rPr lang="en-US" baseline="0" dirty="0" smtClean="0"/>
              <a:t> by mass).</a:t>
            </a:r>
          </a:p>
          <a:p>
            <a:endParaRPr lang="en-US" baseline="0" dirty="0" smtClean="0"/>
          </a:p>
          <a:p>
            <a:r>
              <a:rPr lang="en-US" baseline="0" dirty="0" smtClean="0"/>
              <a:t>Integral proteins are integrated and embedded into the plasma membrane. </a:t>
            </a:r>
          </a:p>
          <a:p>
            <a:endParaRPr lang="en-US" baseline="0" dirty="0" smtClean="0"/>
          </a:p>
          <a:p>
            <a:r>
              <a:rPr lang="en-US" baseline="0" dirty="0" smtClean="0"/>
              <a:t>The hydrophobic regions of integral proteins interact with the hydrophobic core of the membrane.</a:t>
            </a:r>
          </a:p>
          <a:p>
            <a:endParaRPr lang="en-US" baseline="0" dirty="0" smtClean="0"/>
          </a:p>
          <a:p>
            <a:r>
              <a:rPr lang="en-US" baseline="0" dirty="0" smtClean="0"/>
              <a:t>Some integral proteins interact with only one layer of the membrane, and others interact with both layers and extend from one side of the membrane to the other.</a:t>
            </a:r>
          </a:p>
          <a:p>
            <a:endParaRPr lang="en-US" baseline="0" dirty="0" smtClean="0"/>
          </a:p>
          <a:p>
            <a:r>
              <a:rPr lang="en-US" baseline="0" dirty="0" smtClean="0"/>
              <a:t>Example 1 in the picture shows an integral membrane protein extending from one side of the membrane to the other, with the hydrophilic regions of the protein in contact with the extracellular fluid and cytoplasm. The mildly hydrophobic region embedded in lipid core is an alpha helix.</a:t>
            </a:r>
          </a:p>
          <a:p>
            <a:endParaRPr lang="en-US" baseline="0" dirty="0" smtClean="0"/>
          </a:p>
          <a:p>
            <a:r>
              <a:rPr lang="en-US" baseline="0" dirty="0" smtClean="0"/>
              <a:t>Example 2 is similar to example 1, except for the presence of multiple membrane spanning alpha helices.</a:t>
            </a:r>
          </a:p>
          <a:p>
            <a:endParaRPr lang="en-US" baseline="0" dirty="0" smtClean="0"/>
          </a:p>
          <a:p>
            <a:r>
              <a:rPr lang="en-US" baseline="0" dirty="0" smtClean="0"/>
              <a:t>Example 3 is similar to example 2, except for the presence of multiple beta sheets spanning the membrane instead of alpha helices.</a:t>
            </a:r>
          </a:p>
          <a:p>
            <a:endParaRPr lang="en-US" baseline="0" dirty="0" smtClean="0"/>
          </a:p>
          <a:p>
            <a:r>
              <a:rPr lang="en-US" baseline="0" dirty="0" smtClean="0"/>
              <a:t>Peripheral proteins are found on one side of the bilayer (outside or inside) and are attached to either integral proteins or phospholipids. </a:t>
            </a:r>
          </a:p>
          <a:p>
            <a:endParaRPr lang="en-US" baseline="0" dirty="0" smtClean="0"/>
          </a:p>
          <a:p>
            <a:r>
              <a:rPr lang="en-US" baseline="0" dirty="0" smtClean="0"/>
              <a:t>Functions of peripheral proteins include serving as an attachment site for the cytoskeleton, and are involved in cell recognition.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C21FF18-06FB-4246-B99C-C54BB47093D2}" type="slidenum">
              <a:rPr lang="en-US" smtClean="0"/>
              <a:t>5</a:t>
            </a:fld>
            <a:endParaRPr lang="en-US"/>
          </a:p>
        </p:txBody>
      </p:sp>
    </p:spTree>
    <p:extLst>
      <p:ext uri="{BB962C8B-B14F-4D97-AF65-F5344CB8AC3E}">
        <p14:creationId xmlns:p14="http://schemas.microsoft.com/office/powerpoint/2010/main" val="2205673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Carbohydrates are</a:t>
            </a:r>
            <a:r>
              <a:rPr lang="en-US" baseline="0" dirty="0" smtClean="0"/>
              <a:t> the third major component of plasma membranes (10% of a typical human cell by mass).</a:t>
            </a:r>
          </a:p>
          <a:p>
            <a:endParaRPr lang="en-US" baseline="0" dirty="0" smtClean="0"/>
          </a:p>
          <a:p>
            <a:r>
              <a:rPr lang="en-US" baseline="0" dirty="0" smtClean="0"/>
              <a:t>Carbohydrates are found on outside of the cell bound to proteins (glycoproteins) or lipids (glycolipids).</a:t>
            </a:r>
          </a:p>
          <a:p>
            <a:endParaRPr lang="en-US" baseline="0" dirty="0" smtClean="0"/>
          </a:p>
          <a:p>
            <a:r>
              <a:rPr lang="en-US" baseline="0" dirty="0" smtClean="0"/>
              <a:t>The carbohydrate chains bound to proteins and lipids range from 2-60 units and can be branched or unbranched.</a:t>
            </a:r>
          </a:p>
          <a:p>
            <a:endParaRPr lang="en-US" baseline="0" dirty="0" smtClean="0"/>
          </a:p>
          <a:p>
            <a:r>
              <a:rPr lang="en-US" baseline="0" dirty="0" smtClean="0"/>
              <a:t>The cell surface carbohydrates form specific patterns that allow cells to recognize each other, much like facial features are used by people to recognize each other.</a:t>
            </a:r>
          </a:p>
          <a:p>
            <a:endParaRPr lang="en-US" baseline="0" dirty="0" smtClean="0"/>
          </a:p>
          <a:p>
            <a:r>
              <a:rPr lang="en-US" baseline="0" dirty="0" smtClean="0"/>
              <a:t>Carbohydrates allow the immune system to recognize normal cells (self) and foreign cells (non-self).</a:t>
            </a:r>
          </a:p>
          <a:p>
            <a:endParaRPr lang="en-US" baseline="0" dirty="0" smtClean="0"/>
          </a:p>
          <a:p>
            <a:r>
              <a:rPr lang="en-US" baseline="0" dirty="0" smtClean="0"/>
              <a:t>HIV is able to penetrate the plasma membrane of lymphocytes by binding to the glycoprotein CD4.</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C21FF18-06FB-4246-B99C-C54BB47093D2}" type="slidenum">
              <a:rPr lang="en-US" smtClean="0"/>
              <a:t>6</a:t>
            </a:fld>
            <a:endParaRPr lang="en-US"/>
          </a:p>
        </p:txBody>
      </p:sp>
    </p:spTree>
    <p:extLst>
      <p:ext uri="{BB962C8B-B14F-4D97-AF65-F5344CB8AC3E}">
        <p14:creationId xmlns:p14="http://schemas.microsoft.com/office/powerpoint/2010/main" val="2013761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Integral proteins</a:t>
            </a:r>
            <a:r>
              <a:rPr lang="en-US" baseline="0" dirty="0" smtClean="0"/>
              <a:t> and phospholipids are loosely attached to each other and can float (or move) past one another within the boundary of the membrane.</a:t>
            </a:r>
          </a:p>
          <a:p>
            <a:endParaRPr lang="en-US" baseline="0" dirty="0" smtClean="0"/>
          </a:p>
          <a:p>
            <a:r>
              <a:rPr lang="en-US" baseline="0" dirty="0" smtClean="0"/>
              <a:t>The membrane is rigid. It can rupture when containing too much water.</a:t>
            </a:r>
          </a:p>
          <a:p>
            <a:endParaRPr lang="en-US" baseline="0" dirty="0" smtClean="0"/>
          </a:p>
          <a:p>
            <a:r>
              <a:rPr lang="en-US" baseline="0" dirty="0" smtClean="0"/>
              <a:t>However, a small needle inserted into the membrane would not pop it like a balloon.</a:t>
            </a:r>
          </a:p>
          <a:p>
            <a:endParaRPr lang="en-US" baseline="0" dirty="0" smtClean="0"/>
          </a:p>
          <a:p>
            <a:r>
              <a:rPr lang="en-US" baseline="0" dirty="0" smtClean="0"/>
              <a:t>Two factors that aid in membrane fluidity are:</a:t>
            </a:r>
          </a:p>
          <a:p>
            <a:endParaRPr lang="en-US" baseline="0" dirty="0" smtClean="0"/>
          </a:p>
          <a:p>
            <a:pPr marL="228600" indent="-228600">
              <a:buAutoNum type="arabicPeriod"/>
            </a:pPr>
            <a:r>
              <a:rPr lang="en-US" dirty="0" smtClean="0"/>
              <a:t>Kink in the fatty acid</a:t>
            </a:r>
            <a:r>
              <a:rPr lang="en-US" baseline="0" dirty="0" smtClean="0"/>
              <a:t> tail of phospholipids which provide room for phospholipids to move around</a:t>
            </a:r>
          </a:p>
          <a:p>
            <a:pPr marL="228600" indent="-228600">
              <a:buAutoNum type="arabicPeriod"/>
            </a:pPr>
            <a:endParaRPr lang="en-US" baseline="0" dirty="0" smtClean="0"/>
          </a:p>
          <a:p>
            <a:pPr marL="228600" indent="-228600">
              <a:buAutoNum type="arabicPeriod"/>
            </a:pPr>
            <a:r>
              <a:rPr lang="en-US" dirty="0" smtClean="0"/>
              <a:t>The presence</a:t>
            </a:r>
            <a:r>
              <a:rPr lang="en-US" baseline="0" dirty="0" smtClean="0"/>
              <a:t> </a:t>
            </a:r>
            <a:r>
              <a:rPr lang="en-US" baseline="0" smtClean="0"/>
              <a:t>of cholesterol</a:t>
            </a:r>
            <a:endParaRPr lang="en-US" dirty="0"/>
          </a:p>
        </p:txBody>
      </p:sp>
      <p:sp>
        <p:nvSpPr>
          <p:cNvPr id="4" name="Slide Number Placeholder 3"/>
          <p:cNvSpPr>
            <a:spLocks noGrp="1"/>
          </p:cNvSpPr>
          <p:nvPr>
            <p:ph type="sldNum" sz="quarter" idx="10"/>
          </p:nvPr>
        </p:nvSpPr>
        <p:spPr/>
        <p:txBody>
          <a:bodyPr/>
          <a:lstStyle/>
          <a:p>
            <a:fld id="{AC21FF18-06FB-4246-B99C-C54BB47093D2}" type="slidenum">
              <a:rPr lang="en-US" smtClean="0"/>
              <a:t>7</a:t>
            </a:fld>
            <a:endParaRPr lang="en-US"/>
          </a:p>
        </p:txBody>
      </p:sp>
    </p:spTree>
    <p:extLst>
      <p:ext uri="{BB962C8B-B14F-4D97-AF65-F5344CB8AC3E}">
        <p14:creationId xmlns:p14="http://schemas.microsoft.com/office/powerpoint/2010/main" val="1071182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Plasma membranes are selectively</a:t>
            </a:r>
            <a:r>
              <a:rPr lang="en-US" baseline="0" dirty="0" smtClean="0"/>
              <a:t> permeable, meaning they allow certain substances to cross and exclude others. </a:t>
            </a:r>
          </a:p>
          <a:p>
            <a:endParaRPr lang="en-US" baseline="0" dirty="0" smtClean="0"/>
          </a:p>
          <a:p>
            <a:r>
              <a:rPr lang="en-US" baseline="0" dirty="0" smtClean="0"/>
              <a:t>Membrane permeability is essential for the cell.</a:t>
            </a:r>
          </a:p>
          <a:p>
            <a:endParaRPr lang="en-US" baseline="0" dirty="0" smtClean="0"/>
          </a:p>
          <a:p>
            <a:r>
              <a:rPr lang="en-US" baseline="0" dirty="0" smtClean="0"/>
              <a:t>Passive transport does not require cellular energy to move materials across the membrane.</a:t>
            </a:r>
          </a:p>
          <a:p>
            <a:endParaRPr lang="en-US" baseline="0" dirty="0" smtClean="0"/>
          </a:p>
          <a:p>
            <a:r>
              <a:rPr lang="en-US" baseline="0" dirty="0" smtClean="0"/>
              <a:t>In passive transport a concentration gradient directs movement across the membrane.</a:t>
            </a:r>
          </a:p>
          <a:p>
            <a:endParaRPr lang="en-US" baseline="0" dirty="0" smtClean="0"/>
          </a:p>
          <a:p>
            <a:r>
              <a:rPr lang="en-US" baseline="0" dirty="0" smtClean="0"/>
              <a:t>A concentration gradient is formed when there is a range of concentrations of a single substance in a certain place.</a:t>
            </a:r>
          </a:p>
          <a:p>
            <a:endParaRPr lang="en-US" baseline="0" dirty="0" smtClean="0"/>
          </a:p>
          <a:p>
            <a:r>
              <a:rPr lang="en-US" baseline="0" dirty="0" smtClean="0"/>
              <a:t>Glycoproteins and glycolipids on the exterior of the cell bind to substances that are needed in the cellular membrane which helps contribute to cell membrane permeability.</a:t>
            </a:r>
          </a:p>
          <a:p>
            <a:endParaRPr lang="en-US" baseline="0" dirty="0" smtClean="0"/>
          </a:p>
          <a:p>
            <a:r>
              <a:rPr lang="en-US" baseline="0" dirty="0" smtClean="0"/>
              <a:t>The amphiphilic nature of the plasma membrane also contributes to permeability. </a:t>
            </a:r>
          </a:p>
          <a:p>
            <a:endParaRPr lang="en-US" baseline="0" dirty="0" smtClean="0"/>
          </a:p>
          <a:p>
            <a:r>
              <a:rPr lang="en-US" baseline="0" dirty="0" smtClean="0"/>
              <a:t>Small, lipid soluble molecules such as vitamins gain easy entry into the cell.</a:t>
            </a:r>
          </a:p>
          <a:p>
            <a:endParaRPr lang="en-US" baseline="0" dirty="0" smtClean="0"/>
          </a:p>
          <a:p>
            <a:r>
              <a:rPr lang="en-US" baseline="0" dirty="0" smtClean="0"/>
              <a:t>Polar molecules and ions have trouble penetrating the lipid core of membranes.</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C21FF18-06FB-4246-B99C-C54BB47093D2}" type="slidenum">
              <a:rPr lang="en-US" smtClean="0"/>
              <a:t>8</a:t>
            </a:fld>
            <a:endParaRPr lang="en-US"/>
          </a:p>
        </p:txBody>
      </p:sp>
    </p:spTree>
    <p:extLst>
      <p:ext uri="{BB962C8B-B14F-4D97-AF65-F5344CB8AC3E}">
        <p14:creationId xmlns:p14="http://schemas.microsoft.com/office/powerpoint/2010/main" val="1851836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Diffusion occurs</a:t>
            </a:r>
            <a:r>
              <a:rPr lang="en-US" baseline="0" dirty="0" smtClean="0"/>
              <a:t> when a single substance moves across its concentration gradient and expends no energy.</a:t>
            </a:r>
          </a:p>
          <a:p>
            <a:endParaRPr lang="en-US" baseline="0" dirty="0" smtClean="0"/>
          </a:p>
          <a:p>
            <a:r>
              <a:rPr lang="en-US" baseline="0" dirty="0" smtClean="0"/>
              <a:t>Materials move within the cells cytosol by diffusion, and across the membrane as well.</a:t>
            </a:r>
          </a:p>
          <a:p>
            <a:endParaRPr lang="en-US" baseline="0" dirty="0" smtClean="0"/>
          </a:p>
          <a:p>
            <a:r>
              <a:rPr lang="en-US" baseline="0" dirty="0" smtClean="0"/>
              <a:t>Each substance within a medium will move according to its own concentration gradient, irrespective of other substances.</a:t>
            </a:r>
          </a:p>
          <a:p>
            <a:endParaRPr lang="en-US" baseline="0" dirty="0" smtClean="0"/>
          </a:p>
          <a:p>
            <a:r>
              <a:rPr lang="en-US" baseline="0" dirty="0" smtClean="0"/>
              <a:t>A substance will move throughout a medium until it is equally distributed in that medium.</a:t>
            </a:r>
          </a:p>
          <a:p>
            <a:endParaRPr lang="en-US" baseline="0" dirty="0" smtClean="0"/>
          </a:p>
          <a:p>
            <a:r>
              <a:rPr lang="en-US" baseline="0" dirty="0" smtClean="0"/>
              <a:t>Molecules move at a rate dependent on a number of factors. These factors include:</a:t>
            </a:r>
          </a:p>
          <a:p>
            <a:endParaRPr lang="en-US" baseline="0" dirty="0" smtClean="0"/>
          </a:p>
          <a:p>
            <a:pPr marL="228600" indent="-228600">
              <a:buAutoNum type="arabicPeriod"/>
            </a:pPr>
            <a:r>
              <a:rPr lang="en-US" baseline="0" dirty="0" smtClean="0"/>
              <a:t>The concentration gradient – The larger difference in concentrations across the gradient, the faster a substance will diffuse. The smaller the difference in concentrations across the gradient, the slower the substance will diffuse.</a:t>
            </a:r>
          </a:p>
          <a:p>
            <a:pPr marL="228600" indent="-228600">
              <a:buAutoNum type="arabicPeriod"/>
            </a:pPr>
            <a:endParaRPr lang="en-US" baseline="0" dirty="0" smtClean="0"/>
          </a:p>
          <a:p>
            <a:pPr marL="228600" indent="-228600">
              <a:buAutoNum type="arabicPeriod"/>
            </a:pPr>
            <a:r>
              <a:rPr lang="en-US" baseline="0" dirty="0" smtClean="0"/>
              <a:t>Mass of the diffusing molecule – heavier molecules move more slowly and therefore diffuse more slowly. Lighter molecules move more rapidly and therefore diffuse more rapidly.</a:t>
            </a:r>
          </a:p>
          <a:p>
            <a:pPr marL="228600" indent="-228600">
              <a:buAutoNum type="arabicPeriod"/>
            </a:pPr>
            <a:endParaRPr lang="en-US" baseline="0" dirty="0" smtClean="0"/>
          </a:p>
          <a:p>
            <a:pPr marL="228600" indent="-228600">
              <a:buAutoNum type="arabicPeriod"/>
            </a:pPr>
            <a:r>
              <a:rPr lang="en-US" baseline="0" dirty="0" smtClean="0"/>
              <a:t>Temperature – Higher temperatures increase the energy of molecules and therefore increase the movement and diffusion of molecules. Lower temperatures decrease the energy of molecules and therefore decrease the movement and diffusion of molecules.</a:t>
            </a:r>
          </a:p>
          <a:p>
            <a:pPr marL="228600" indent="-228600">
              <a:buAutoNum type="arabicPeriod"/>
            </a:pPr>
            <a:endParaRPr lang="en-US" baseline="0" dirty="0" smtClean="0"/>
          </a:p>
          <a:p>
            <a:pPr marL="228600" indent="-228600">
              <a:buAutoNum type="arabicPeriod"/>
            </a:pPr>
            <a:r>
              <a:rPr lang="en-US" baseline="0" dirty="0" smtClean="0"/>
              <a:t>Solvent density – A dense solvent will slow the solute molecule down as it moves, thus decreasing the rate of diffusion. A less dense solvent will allow more rapid diffusion.</a:t>
            </a:r>
          </a:p>
          <a:p>
            <a:pPr marL="228600" indent="-228600">
              <a:buAutoNum type="arabicPeriod"/>
            </a:pPr>
            <a:endParaRPr lang="en-US" baseline="0" dirty="0" smtClean="0"/>
          </a:p>
          <a:p>
            <a:pPr marL="228600" indent="-228600">
              <a:buAutoNum type="arabicPeriod"/>
            </a:pPr>
            <a:r>
              <a:rPr lang="en-US" baseline="0" dirty="0" smtClean="0"/>
              <a:t>Solubility – nonpolar or lipid soluble substances are able to diffuse more readily than polar substances. Therefore nonpolar substances would have a higher rate of diffusion.</a:t>
            </a:r>
          </a:p>
          <a:p>
            <a:pPr marL="228600" indent="-228600">
              <a:buAutoNum type="arabicPeriod"/>
            </a:pPr>
            <a:endParaRPr lang="en-US" baseline="0" dirty="0" smtClean="0"/>
          </a:p>
          <a:p>
            <a:pPr marL="228600" indent="-228600">
              <a:buAutoNum type="arabicPeriod"/>
            </a:pPr>
            <a:r>
              <a:rPr lang="en-US" baseline="0" dirty="0" smtClean="0"/>
              <a:t>Surface area and thickness of membrane – a larger membrane surface area allows more substances to diffuse across, therefore increasing the rate of diffusion. A thicker membrane would reduce the diffusion rate.</a:t>
            </a:r>
          </a:p>
          <a:p>
            <a:pPr marL="228600" indent="-228600">
              <a:buAutoNum type="arabicPeriod"/>
            </a:pPr>
            <a:endParaRPr lang="en-US" baseline="0" dirty="0" smtClean="0"/>
          </a:p>
          <a:p>
            <a:pPr marL="228600" indent="-228600">
              <a:buAutoNum type="arabicPeriod"/>
            </a:pPr>
            <a:r>
              <a:rPr lang="en-US" baseline="0" dirty="0" smtClean="0"/>
              <a:t>Distance travelled – the further a substance must travel, the slower the rate of diffusion.</a:t>
            </a:r>
          </a:p>
          <a:p>
            <a:pPr marL="228600" indent="-228600">
              <a:buAutoNum type="arabicPeriod"/>
            </a:pPr>
            <a:endParaRPr lang="en-US" baseline="0" dirty="0" smtClean="0"/>
          </a:p>
          <a:p>
            <a:pPr marL="0" indent="0">
              <a:buNone/>
            </a:pPr>
            <a:r>
              <a:rPr lang="en-US" baseline="0" dirty="0" smtClean="0"/>
              <a:t>In filtration, a substance moves across a membrane according to its concentration gradient. The rate of filtration can be increased in response to higher pressures.</a:t>
            </a:r>
          </a:p>
          <a:p>
            <a:pPr marL="0" indent="0">
              <a:buNone/>
            </a:pPr>
            <a:endParaRPr lang="en-US" baseline="0" dirty="0" smtClean="0"/>
          </a:p>
          <a:p>
            <a:pPr marL="0" indent="0">
              <a:buNone/>
            </a:pPr>
            <a:r>
              <a:rPr lang="en-US" baseline="0" dirty="0" smtClean="0"/>
              <a:t>In the kidney blood pressure forces water and solutes (dissolved substances) out of the blood and into the renal tubules.</a:t>
            </a:r>
          </a:p>
          <a:p>
            <a:endParaRPr lang="en-US" dirty="0"/>
          </a:p>
        </p:txBody>
      </p:sp>
      <p:sp>
        <p:nvSpPr>
          <p:cNvPr id="4" name="Slide Number Placeholder 3"/>
          <p:cNvSpPr>
            <a:spLocks noGrp="1"/>
          </p:cNvSpPr>
          <p:nvPr>
            <p:ph type="sldNum" sz="quarter" idx="10"/>
          </p:nvPr>
        </p:nvSpPr>
        <p:spPr/>
        <p:txBody>
          <a:bodyPr/>
          <a:lstStyle/>
          <a:p>
            <a:fld id="{AC21FF18-06FB-4246-B99C-C54BB47093D2}" type="slidenum">
              <a:rPr lang="en-US" smtClean="0"/>
              <a:t>9</a:t>
            </a:fld>
            <a:endParaRPr lang="en-US"/>
          </a:p>
        </p:txBody>
      </p:sp>
    </p:spTree>
    <p:extLst>
      <p:ext uri="{BB962C8B-B14F-4D97-AF65-F5344CB8AC3E}">
        <p14:creationId xmlns:p14="http://schemas.microsoft.com/office/powerpoint/2010/main" val="2617829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October 12,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October 12,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October 12,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October 12, 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smtClean="0"/>
              <a:t>College Physics</a:t>
            </a:r>
          </a:p>
          <a:p>
            <a:pPr algn="ctr"/>
            <a:endParaRPr lang="en-US" sz="1800" cap="none" dirty="0" smtClean="0">
              <a:solidFill>
                <a:schemeClr val="accent3">
                  <a:lumMod val="20000"/>
                  <a:lumOff val="80000"/>
                </a:schemeClr>
              </a:solidFill>
              <a:latin typeface="+mn-lt"/>
            </a:endParaRPr>
          </a:p>
          <a:p>
            <a:pPr algn="ctr"/>
            <a:r>
              <a:rPr lang="en-US" sz="2000" b="1" cap="none" dirty="0" smtClean="0">
                <a:solidFill>
                  <a:srgbClr val="212F62"/>
                </a:solidFill>
                <a:latin typeface="+mn-lt"/>
              </a:rPr>
              <a:t>Chapter # Chapter Title</a:t>
            </a:r>
          </a:p>
          <a:p>
            <a:pPr algn="ctr"/>
            <a:r>
              <a:rPr lang="en-US" sz="1600" cap="none" dirty="0" smtClean="0">
                <a:solidFill>
                  <a:schemeClr val="tx1"/>
                </a:solidFill>
                <a:latin typeface="+mn-lt"/>
              </a:rPr>
              <a:t>PowerPoint Image Slideshow</a:t>
            </a:r>
            <a:endParaRPr lang="en-US" sz="1600" cap="none" dirty="0">
              <a:solidFill>
                <a:schemeClr val="tx1"/>
              </a:solidFill>
              <a:latin typeface="+mn-lt"/>
            </a:endParaRP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October 12, 2016</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telstar.ote.cmu.edu/biology/animation/Membranes/membranes.html" TargetMode="Externa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smtClean="0"/>
              <a:t>BIOLOGY 1406</a:t>
            </a:r>
          </a:p>
          <a:p>
            <a:pPr algn="ctr"/>
            <a:endParaRPr lang="en-US" sz="1800" cap="none" dirty="0" smtClean="0">
              <a:solidFill>
                <a:schemeClr val="accent3">
                  <a:lumMod val="20000"/>
                  <a:lumOff val="80000"/>
                </a:schemeClr>
              </a:solidFill>
              <a:latin typeface="+mn-lt"/>
            </a:endParaRPr>
          </a:p>
          <a:p>
            <a:pPr algn="ctr"/>
            <a:r>
              <a:rPr lang="en-US" sz="2000" b="1" cap="none" dirty="0" smtClean="0">
                <a:solidFill>
                  <a:srgbClr val="212F62"/>
                </a:solidFill>
                <a:latin typeface="+mn-lt"/>
              </a:rPr>
              <a:t>Chapter 5 STRUCTURE AND FUNCTION OF PLASMA MEMBRANES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5775854"/>
            <a:ext cx="1226434" cy="833592"/>
          </a:xfrm>
          <a:prstGeom prst="rect">
            <a:avLst/>
          </a:prstGeom>
        </p:spPr>
      </p:pic>
      <p:pic>
        <p:nvPicPr>
          <p:cNvPr id="7" name="Picture Placeholder 3" descr="Figure_05_00_00.jpg"/>
          <p:cNvPicPr>
            <a:picLocks noChangeAspect="1"/>
          </p:cNvPicPr>
          <p:nvPr/>
        </p:nvPicPr>
        <p:blipFill>
          <a:blip r:embed="rId4" cstate="email">
            <a:extLst>
              <a:ext uri="{28A0092B-C50C-407E-A947-70E740481C1C}">
                <a14:useLocalDpi xmlns:a14="http://schemas.microsoft.com/office/drawing/2010/main" val="0"/>
              </a:ext>
            </a:extLst>
          </a:blip>
          <a:srcRect l="-8674" r="-8674"/>
          <a:stretch>
            <a:fillRect/>
          </a:stretch>
        </p:blipFill>
        <p:spPr>
          <a:xfrm>
            <a:off x="540543" y="2152900"/>
            <a:ext cx="8062913" cy="3500071"/>
          </a:xfrm>
          <a:prstGeom prst="rect">
            <a:avLst/>
          </a:prstGeom>
        </p:spPr>
      </p:pic>
    </p:spTree>
    <p:extLst>
      <p:ext uri="{BB962C8B-B14F-4D97-AF65-F5344CB8AC3E}">
        <p14:creationId xmlns:p14="http://schemas.microsoft.com/office/powerpoint/2010/main" val="1322443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Facilitated transport</a:t>
            </a:r>
            <a:endParaRPr lang="en-US" dirty="0"/>
          </a:p>
        </p:txBody>
      </p:sp>
      <p:pic>
        <p:nvPicPr>
          <p:cNvPr id="4" name="Picture Placeholder 3" descr="Figure_05_02_04.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61794" r="-61794"/>
          <a:stretch>
            <a:fillRect/>
          </a:stretch>
        </p:blipFill>
        <p:spPr>
          <a:xfrm>
            <a:off x="-275726" y="1600200"/>
            <a:ext cx="9419726" cy="4089057"/>
          </a:xfrm>
        </p:spPr>
      </p:pic>
      <p:pic>
        <p:nvPicPr>
          <p:cNvPr id="6" name="Picture 5" descr="OSX-Stacked-TM-RGB-300dpi-201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2750287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Facilitated transport</a:t>
            </a:r>
            <a:endParaRPr lang="en-US" dirty="0"/>
          </a:p>
        </p:txBody>
      </p:sp>
      <p:pic>
        <p:nvPicPr>
          <p:cNvPr id="3" name="Picture Placeholder 2" descr="Figure_05_02_01.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5143" r="-5143"/>
          <a:stretch>
            <a:fillRect/>
          </a:stretch>
        </p:blipFill>
        <p:spPr>
          <a:xfrm>
            <a:off x="457199" y="1922486"/>
            <a:ext cx="8062913" cy="3500071"/>
          </a:xfrm>
        </p:spPr>
      </p:pic>
      <p:pic>
        <p:nvPicPr>
          <p:cNvPr id="6" name="Picture 5" descr="OSX-Stacked-TM-RGB-300dpi-201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0306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osmosis</a:t>
            </a:r>
            <a:endParaRPr lang="en-US" dirty="0"/>
          </a:p>
        </p:txBody>
      </p:sp>
      <p:pic>
        <p:nvPicPr>
          <p:cNvPr id="4" name="Picture Placeholder 3" descr="Figure_05_02_06.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5213" r="-15213"/>
          <a:stretch>
            <a:fillRect/>
          </a:stretch>
        </p:blipFill>
        <p:spPr>
          <a:xfrm>
            <a:off x="457199" y="1827236"/>
            <a:ext cx="8062913" cy="3500071"/>
          </a:xfrm>
        </p:spPr>
      </p:pic>
      <p:pic>
        <p:nvPicPr>
          <p:cNvPr id="6" name="Picture 5" descr="OSX-Stacked-TM-RGB-300dpi-201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3657293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tonicity</a:t>
            </a:r>
            <a:endParaRPr lang="en-US" dirty="0"/>
          </a:p>
        </p:txBody>
      </p:sp>
      <p:pic>
        <p:nvPicPr>
          <p:cNvPr id="3" name="Picture Placeholder 2" descr="Figure_05_02_07.pn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9433" r="-9433"/>
          <a:stretch>
            <a:fillRect/>
          </a:stretch>
        </p:blipFill>
        <p:spPr>
          <a:xfrm>
            <a:off x="457199" y="1674836"/>
            <a:ext cx="8062913" cy="3500071"/>
          </a:xfrm>
        </p:spPr>
      </p:pic>
      <p:pic>
        <p:nvPicPr>
          <p:cNvPr id="6" name="Picture 5" descr="OSX-Stacked-TM-RGB-300dpi-201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905916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Osmosis in living systems</a:t>
            </a:r>
            <a:endParaRPr lang="en-US" dirty="0"/>
          </a:p>
        </p:txBody>
      </p:sp>
      <p:pic>
        <p:nvPicPr>
          <p:cNvPr id="4" name="Picture Placeholder 3" descr="Figure_05_02_08.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805" b="-12805"/>
          <a:stretch>
            <a:fillRect/>
          </a:stretch>
        </p:blipFill>
        <p:spPr>
          <a:xfrm>
            <a:off x="457199" y="1674836"/>
            <a:ext cx="8062913" cy="3500071"/>
          </a:xfrm>
        </p:spPr>
      </p:pic>
      <p:pic>
        <p:nvPicPr>
          <p:cNvPr id="6" name="Picture 5" descr="OSX-Stacked-TM-RGB-300dpi-201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48580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Osmosis and living systems</a:t>
            </a:r>
            <a:endParaRPr lang="en-US" dirty="0"/>
          </a:p>
        </p:txBody>
      </p:sp>
      <p:pic>
        <p:nvPicPr>
          <p:cNvPr id="3" name="Picture Placeholder 2" descr="Figure_05_02_09.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12" r="-1112"/>
          <a:stretch>
            <a:fillRect/>
          </a:stretch>
        </p:blipFill>
        <p:spPr>
          <a:xfrm>
            <a:off x="457199" y="1808186"/>
            <a:ext cx="8062913" cy="3500071"/>
          </a:xfrm>
        </p:spPr>
      </p:pic>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3233731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Osmosis and living systems</a:t>
            </a:r>
            <a:endParaRPr lang="en-US" dirty="0"/>
          </a:p>
        </p:txBody>
      </p:sp>
      <p:pic>
        <p:nvPicPr>
          <p:cNvPr id="4" name="Picture Placeholder 3" descr="Figure_05_02_10.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933" r="-2933"/>
          <a:stretch>
            <a:fillRect/>
          </a:stretch>
        </p:blipFill>
        <p:spPr>
          <a:xfrm>
            <a:off x="609599" y="1903436"/>
            <a:ext cx="8062913" cy="3500071"/>
          </a:xfrm>
        </p:spPr>
      </p:pic>
      <p:pic>
        <p:nvPicPr>
          <p:cNvPr id="6" name="Picture 5" descr="OSX-Stacked-TM-RGB-300dpi-201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21288715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Active transport</a:t>
            </a:r>
            <a:endParaRPr lang="en-US" dirty="0"/>
          </a:p>
        </p:txBody>
      </p:sp>
      <p:pic>
        <p:nvPicPr>
          <p:cNvPr id="2" name="Picture Placeholder 1" descr="Figure_05_03_01.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36903" r="-36903"/>
          <a:stretch>
            <a:fillRect/>
          </a:stretch>
        </p:blipFill>
        <p:spPr>
          <a:xfrm>
            <a:off x="-411109" y="1504950"/>
            <a:ext cx="9858570" cy="4279557"/>
          </a:xfrm>
        </p:spPr>
      </p:pic>
      <p:pic>
        <p:nvPicPr>
          <p:cNvPr id="9" name="Picture 8" descr="OSX-Stacked-TM-RGB-300dpi-201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3384143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Active transport</a:t>
            </a:r>
            <a:endParaRPr lang="en-US" dirty="0"/>
          </a:p>
        </p:txBody>
      </p:sp>
      <p:pic>
        <p:nvPicPr>
          <p:cNvPr id="4" name="Picture Placeholder 3" descr="Figure_05_03_02.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94" b="-894"/>
          <a:stretch>
            <a:fillRect/>
          </a:stretch>
        </p:blipFill>
        <p:spPr>
          <a:xfrm>
            <a:off x="457199" y="1655786"/>
            <a:ext cx="8062913" cy="3500071"/>
          </a:xfrm>
        </p:spPr>
      </p:pic>
      <p:pic>
        <p:nvPicPr>
          <p:cNvPr id="6" name="Picture 5" descr="OSX-Stacked-TM-RGB-300dpi-201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145234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Primary active transport</a:t>
            </a:r>
            <a:endParaRPr lang="en-US" dirty="0"/>
          </a:p>
        </p:txBody>
      </p:sp>
      <p:pic>
        <p:nvPicPr>
          <p:cNvPr id="3" name="Picture Placeholder 2" descr="Figure_05_03_03.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758" r="-2758"/>
          <a:stretch>
            <a:fillRect/>
          </a:stretch>
        </p:blipFill>
        <p:spPr>
          <a:xfrm>
            <a:off x="304799" y="1903436"/>
            <a:ext cx="8062913" cy="3500071"/>
          </a:xfrm>
        </p:spPr>
      </p:pic>
      <p:pic>
        <p:nvPicPr>
          <p:cNvPr id="6" name="Picture 5" descr="OSX-Stacked-TM-RGB-300dpi-201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2496821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Plasma membrane</a:t>
            </a:r>
            <a:endParaRPr lang="en-US" dirty="0"/>
          </a:p>
        </p:txBody>
      </p:sp>
      <p:pic>
        <p:nvPicPr>
          <p:cNvPr id="6" name="Picture Placeholder 5" descr="Figure_05_01_01.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5990" r="-5990"/>
          <a:stretch>
            <a:fillRect/>
          </a:stretch>
        </p:blipFill>
        <p:spPr>
          <a:xfrm>
            <a:off x="457199" y="1922486"/>
            <a:ext cx="8062913" cy="3500071"/>
          </a:xfrm>
        </p:spPr>
      </p:pic>
      <p:pic>
        <p:nvPicPr>
          <p:cNvPr id="9" name="Picture 8" descr="OSX-Stacked-TM-RGB-300dpi-201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301453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Secondary active transport</a:t>
            </a:r>
            <a:endParaRPr lang="en-US" dirty="0"/>
          </a:p>
        </p:txBody>
      </p:sp>
      <p:pic>
        <p:nvPicPr>
          <p:cNvPr id="6" name="Picture Placeholder 5" descr="Figure_05_03_04.pn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13072" r="-13072"/>
          <a:stretch>
            <a:fillRect/>
          </a:stretch>
        </p:blipFill>
        <p:spPr>
          <a:xfrm>
            <a:off x="457199" y="1846286"/>
            <a:ext cx="8062913" cy="3500071"/>
          </a:xfrm>
        </p:spPr>
      </p:pic>
      <p:pic>
        <p:nvPicPr>
          <p:cNvPr id="9" name="Picture 8" descr="OSX-Stacked-TM-RGB-300dpi-201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2119593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smtClean="0"/>
              <a:t>Bulk transport</a:t>
            </a:r>
            <a:endParaRPr lang="en-US" sz="2400" dirty="0">
              <a:solidFill>
                <a:srgbClr val="6CB255"/>
              </a:solidFill>
            </a:endParaRPr>
          </a:p>
        </p:txBody>
      </p:sp>
      <p:pic>
        <p:nvPicPr>
          <p:cNvPr id="6" name="Picture Placeholder 5" descr="Figure_05_04_01.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1067" r="-1067"/>
          <a:stretch>
            <a:fillRect/>
          </a:stretch>
        </p:blipFill>
        <p:spPr>
          <a:xfrm>
            <a:off x="2472846" y="1412418"/>
            <a:ext cx="4031619" cy="4607689"/>
          </a:xfrm>
        </p:spPr>
      </p:pic>
      <p:pic>
        <p:nvPicPr>
          <p:cNvPr id="7" name="Picture 6" descr="OSX-Stacked-TM-RGB-300dpi-201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3285096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smtClean="0">
                <a:solidFill>
                  <a:srgbClr val="6CB255"/>
                </a:solidFill>
              </a:rPr>
              <a:t>Bulk transport</a:t>
            </a:r>
            <a:endParaRPr lang="en-US" sz="2400" dirty="0">
              <a:solidFill>
                <a:srgbClr val="6CB255"/>
              </a:solidFill>
            </a:endParaRPr>
          </a:p>
        </p:txBody>
      </p:sp>
      <p:pic>
        <p:nvPicPr>
          <p:cNvPr id="4" name="Picture Placeholder 3" descr="Figure_05_04_02.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1067" r="-1067"/>
          <a:stretch>
            <a:fillRect/>
          </a:stretch>
        </p:blipFill>
        <p:spPr>
          <a:xfrm>
            <a:off x="2617788" y="1507668"/>
            <a:ext cx="4031619" cy="4607689"/>
          </a:xfrm>
        </p:spPr>
      </p:pic>
      <p:pic>
        <p:nvPicPr>
          <p:cNvPr id="6" name="Picture 5" descr="OSX-Stacked-TM-RGB-300dpi-201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4087" y="227959"/>
            <a:ext cx="1226434" cy="833592"/>
          </a:xfrm>
          <a:prstGeom prst="rect">
            <a:avLst/>
          </a:prstGeom>
        </p:spPr>
      </p:pic>
    </p:spTree>
    <p:extLst>
      <p:ext uri="{BB962C8B-B14F-4D97-AF65-F5344CB8AC3E}">
        <p14:creationId xmlns:p14="http://schemas.microsoft.com/office/powerpoint/2010/main" val="905309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smtClean="0">
                <a:solidFill>
                  <a:srgbClr val="6CB255"/>
                </a:solidFill>
              </a:rPr>
              <a:t>Bulk transport</a:t>
            </a:r>
            <a:endParaRPr lang="en-US" sz="2400" dirty="0">
              <a:solidFill>
                <a:srgbClr val="6CB255"/>
              </a:solidFill>
            </a:endParaRPr>
          </a:p>
        </p:txBody>
      </p:sp>
      <p:pic>
        <p:nvPicPr>
          <p:cNvPr id="4" name="Picture Placeholder 3" descr="Figure_05_04_03.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7930" r="-7930"/>
          <a:stretch>
            <a:fillRect/>
          </a:stretch>
        </p:blipFill>
        <p:spPr>
          <a:xfrm>
            <a:off x="2472846" y="1431468"/>
            <a:ext cx="4031619" cy="4607689"/>
          </a:xfrm>
        </p:spPr>
      </p:pic>
      <p:pic>
        <p:nvPicPr>
          <p:cNvPr id="6" name="Picture 5" descr="OSX-Stacked-TM-RGB-300dpi-201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3192181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smtClean="0">
                <a:solidFill>
                  <a:srgbClr val="6CB255"/>
                </a:solidFill>
              </a:rPr>
              <a:t>Bulk transport</a:t>
            </a:r>
            <a:endParaRPr lang="en-US" sz="2400" dirty="0">
              <a:solidFill>
                <a:srgbClr val="6CB255"/>
              </a:solidFill>
            </a:endParaRPr>
          </a:p>
        </p:txBody>
      </p:sp>
      <p:pic>
        <p:nvPicPr>
          <p:cNvPr id="3" name="Picture Placeholder 2" descr="Figure_05_04_04.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383" b="-383"/>
          <a:stretch>
            <a:fillRect/>
          </a:stretch>
        </p:blipFill>
        <p:spPr>
          <a:xfrm>
            <a:off x="2473008" y="1298118"/>
            <a:ext cx="4031619" cy="4607689"/>
          </a:xfrm>
        </p:spPr>
      </p:pic>
      <p:pic>
        <p:nvPicPr>
          <p:cNvPr id="6" name="Picture 5" descr="OSX-Stacked-TM-RGB-300dpi-201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4087" y="227959"/>
            <a:ext cx="1226434" cy="833592"/>
          </a:xfrm>
          <a:prstGeom prst="rect">
            <a:avLst/>
          </a:prstGeom>
        </p:spPr>
      </p:pic>
    </p:spTree>
    <p:extLst>
      <p:ext uri="{BB962C8B-B14F-4D97-AF65-F5344CB8AC3E}">
        <p14:creationId xmlns:p14="http://schemas.microsoft.com/office/powerpoint/2010/main" val="2614626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smtClean="0"/>
              <a:t>phospholipids</a:t>
            </a:r>
            <a:endParaRPr lang="en-US" sz="2400" dirty="0">
              <a:solidFill>
                <a:srgbClr val="6CB255"/>
              </a:solidFill>
            </a:endParaRPr>
          </a:p>
        </p:txBody>
      </p:sp>
      <p:pic>
        <p:nvPicPr>
          <p:cNvPr id="4" name="Picture Placeholder 3" descr="Figure_05_01_02.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878" b="-878"/>
          <a:stretch>
            <a:fillRect/>
          </a:stretch>
        </p:blipFill>
        <p:spPr>
          <a:xfrm>
            <a:off x="2819399" y="1526718"/>
            <a:ext cx="4031619" cy="4607689"/>
          </a:xfrm>
        </p:spPr>
      </p:pic>
      <p:pic>
        <p:nvPicPr>
          <p:cNvPr id="6" name="Picture 5" descr="OSX-Stacked-TM-RGB-300dpi-201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4050773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smtClean="0">
                <a:solidFill>
                  <a:srgbClr val="6CB255"/>
                </a:solidFill>
              </a:rPr>
              <a:t>Phospholipid structures</a:t>
            </a:r>
            <a:endParaRPr lang="en-US" sz="2400" dirty="0">
              <a:solidFill>
                <a:srgbClr val="6CB255"/>
              </a:solidFill>
            </a:endParaRPr>
          </a:p>
        </p:txBody>
      </p:sp>
      <p:pic>
        <p:nvPicPr>
          <p:cNvPr id="2" name="Picture Placeholder 1" descr="Figure_05_01_03.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2009" b="-2009"/>
          <a:stretch>
            <a:fillRect/>
          </a:stretch>
        </p:blipFill>
        <p:spPr>
          <a:xfrm>
            <a:off x="2473324" y="1108075"/>
            <a:ext cx="4030663" cy="5256213"/>
          </a:xfrm>
        </p:spPr>
      </p:pic>
      <p:pic>
        <p:nvPicPr>
          <p:cNvPr id="6" name="Picture 5" descr="OSX-Stacked-TM-RGB-300dpi-201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4087" y="227959"/>
            <a:ext cx="1226434" cy="833592"/>
          </a:xfrm>
          <a:prstGeom prst="rect">
            <a:avLst/>
          </a:prstGeom>
        </p:spPr>
      </p:pic>
    </p:spTree>
    <p:extLst>
      <p:ext uri="{BB962C8B-B14F-4D97-AF65-F5344CB8AC3E}">
        <p14:creationId xmlns:p14="http://schemas.microsoft.com/office/powerpoint/2010/main" val="3694980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membrane proteins</a:t>
            </a:r>
            <a:endParaRPr lang="en-US" dirty="0"/>
          </a:p>
        </p:txBody>
      </p:sp>
      <p:pic>
        <p:nvPicPr>
          <p:cNvPr id="9" name="Picture Placeholder 8" descr="Figure_05_01_04.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3894" r="-23894"/>
          <a:stretch>
            <a:fillRect/>
          </a:stretch>
        </p:blipFill>
        <p:spPr>
          <a:xfrm>
            <a:off x="457199" y="1655786"/>
            <a:ext cx="8062913" cy="3500071"/>
          </a:xfrm>
        </p:spPr>
      </p:pic>
      <p:pic>
        <p:nvPicPr>
          <p:cNvPr id="6" name="Picture 5" descr="OSX-Stacked-TM-RGB-300dpi-201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4043117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smtClean="0">
                <a:solidFill>
                  <a:srgbClr val="6CB255"/>
                </a:solidFill>
              </a:rPr>
              <a:t>Glycoproteins and glycolipids</a:t>
            </a:r>
            <a:endParaRPr lang="en-US" sz="2400" dirty="0">
              <a:solidFill>
                <a:srgbClr val="6CB255"/>
              </a:solidFill>
            </a:endParaRPr>
          </a:p>
        </p:txBody>
      </p:sp>
      <p:pic>
        <p:nvPicPr>
          <p:cNvPr id="2" name="Picture Placeholder 1" descr="Figure_05_01_07.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6013" b="-6013"/>
          <a:stretch>
            <a:fillRect/>
          </a:stretch>
        </p:blipFill>
        <p:spPr>
          <a:xfrm>
            <a:off x="2286000" y="1061551"/>
            <a:ext cx="4032250" cy="5256213"/>
          </a:xfrm>
        </p:spPr>
      </p:pic>
      <p:pic>
        <p:nvPicPr>
          <p:cNvPr id="6" name="Picture 5" descr="OSX-Stacked-TM-RGB-300dpi-201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783133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Membrane fluidity</a:t>
            </a:r>
            <a:endParaRPr lang="en-US" dirty="0"/>
          </a:p>
        </p:txBody>
      </p:sp>
      <p:pic>
        <p:nvPicPr>
          <p:cNvPr id="6" name="Picture Placeholder 5" descr="Figure_05_01_01.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5990" r="-5990"/>
          <a:stretch>
            <a:fillRect/>
          </a:stretch>
        </p:blipFill>
        <p:spPr>
          <a:xfrm>
            <a:off x="457199" y="1808186"/>
            <a:ext cx="8062913" cy="3500071"/>
          </a:xfrm>
        </p:spPr>
      </p:pic>
      <p:pic>
        <p:nvPicPr>
          <p:cNvPr id="9" name="Picture 8" descr="OSX-Stacked-TM-RGB-300dpi-201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Rectangle 1"/>
          <p:cNvSpPr/>
          <p:nvPr/>
        </p:nvSpPr>
        <p:spPr>
          <a:xfrm>
            <a:off x="781050" y="6101058"/>
            <a:ext cx="5276850" cy="369332"/>
          </a:xfrm>
          <a:prstGeom prst="rect">
            <a:avLst/>
          </a:prstGeom>
        </p:spPr>
        <p:txBody>
          <a:bodyPr wrap="square">
            <a:spAutoFit/>
          </a:bodyPr>
          <a:lstStyle/>
          <a:p>
            <a:r>
              <a:rPr lang="en-US" dirty="0" smtClean="0">
                <a:solidFill>
                  <a:srgbClr val="000000"/>
                </a:solidFill>
                <a:latin typeface="Segoe UI" panose="020B0502040204020203" pitchFamily="34" charset="0"/>
                <a:hlinkClick r:id="rId5"/>
              </a:rPr>
              <a:t>membrane animation</a:t>
            </a:r>
            <a:endParaRPr lang="en-US" dirty="0"/>
          </a:p>
        </p:txBody>
      </p:sp>
    </p:spTree>
    <p:extLst>
      <p:ext uri="{BB962C8B-B14F-4D97-AF65-F5344CB8AC3E}">
        <p14:creationId xmlns:p14="http://schemas.microsoft.com/office/powerpoint/2010/main" val="2023719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Membrane permeability</a:t>
            </a:r>
            <a:endParaRPr lang="en-US" dirty="0"/>
          </a:p>
        </p:txBody>
      </p:sp>
      <p:pic>
        <p:nvPicPr>
          <p:cNvPr id="6" name="Picture Placeholder 5" descr="Figure_05_01_01.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5990" r="-5990"/>
          <a:stretch>
            <a:fillRect/>
          </a:stretch>
        </p:blipFill>
        <p:spPr>
          <a:xfrm>
            <a:off x="457199" y="1808186"/>
            <a:ext cx="8062913" cy="3500071"/>
          </a:xfrm>
        </p:spPr>
      </p:pic>
      <p:pic>
        <p:nvPicPr>
          <p:cNvPr id="9" name="Picture 8" descr="OSX-Stacked-TM-RGB-300dpi-201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3920341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diffusion</a:t>
            </a:r>
            <a:endParaRPr lang="en-US" dirty="0"/>
          </a:p>
        </p:txBody>
      </p:sp>
      <p:pic>
        <p:nvPicPr>
          <p:cNvPr id="3" name="Picture Placeholder 2" descr="Figure_05_02_02.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04" r="-104"/>
          <a:stretch>
            <a:fillRect/>
          </a:stretch>
        </p:blipFill>
        <p:spPr>
          <a:xfrm>
            <a:off x="457199" y="1846286"/>
            <a:ext cx="8062913" cy="3500071"/>
          </a:xfrm>
        </p:spPr>
      </p:pic>
      <p:pic>
        <p:nvPicPr>
          <p:cNvPr id="6" name="Picture 5" descr="OSX-Stacked-TM-RGB-300dpi-201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3510430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1321</TotalTime>
  <Words>3415</Words>
  <Application>Microsoft Office PowerPoint</Application>
  <PresentationFormat>On-screen Show (4:3)</PresentationFormat>
  <Paragraphs>337</Paragraphs>
  <Slides>24</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Black</vt:lpstr>
      <vt:lpstr>Calibri</vt:lpstr>
      <vt:lpstr>Segoe UI</vt:lpstr>
      <vt:lpstr>Essential</vt:lpstr>
      <vt:lpstr>PowerPoint Presentation</vt:lpstr>
      <vt:lpstr>Plasma membrane</vt:lpstr>
      <vt:lpstr>phospholipids</vt:lpstr>
      <vt:lpstr>Phospholipid structures</vt:lpstr>
      <vt:lpstr>membrane proteins</vt:lpstr>
      <vt:lpstr>Glycoproteins and glycolipids</vt:lpstr>
      <vt:lpstr>Membrane fluidity</vt:lpstr>
      <vt:lpstr>Membrane permeability</vt:lpstr>
      <vt:lpstr>diffusion</vt:lpstr>
      <vt:lpstr>Facilitated transport</vt:lpstr>
      <vt:lpstr>Facilitated transport</vt:lpstr>
      <vt:lpstr>osmosis</vt:lpstr>
      <vt:lpstr>tonicity</vt:lpstr>
      <vt:lpstr>Osmosis in living systems</vt:lpstr>
      <vt:lpstr>Osmosis and living systems</vt:lpstr>
      <vt:lpstr>Osmosis and living systems</vt:lpstr>
      <vt:lpstr>Active transport</vt:lpstr>
      <vt:lpstr>Active transport</vt:lpstr>
      <vt:lpstr>Primary active transport</vt:lpstr>
      <vt:lpstr>Secondary active transport</vt:lpstr>
      <vt:lpstr>Bulk transport</vt:lpstr>
      <vt:lpstr>Bulk transport</vt:lpstr>
      <vt:lpstr>Bulk transport</vt:lpstr>
      <vt:lpstr>Bulk transport</vt:lpstr>
    </vt:vector>
  </TitlesOfParts>
  <Company>WNI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Robert Thurman</cp:lastModifiedBy>
  <cp:revision>163</cp:revision>
  <dcterms:created xsi:type="dcterms:W3CDTF">2012-06-04T02:13:36Z</dcterms:created>
  <dcterms:modified xsi:type="dcterms:W3CDTF">2016-10-12T19:16:56Z</dcterms:modified>
</cp:coreProperties>
</file>