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undless.com/physics/definition/force/" TargetMode="External"/><Relationship Id="rId2" Type="http://schemas.openxmlformats.org/officeDocument/2006/relationships/hyperlink" Target="https://www.boundless.com/physics/definition/electromotive-forc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oundless.com/physics/definition/capacitor/" TargetMode="External"/><Relationship Id="rId4" Type="http://schemas.openxmlformats.org/officeDocument/2006/relationships/hyperlink" Target="https://www.boundless.com/physics/definition/resistor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ectrical4u.com/electric-circuit-and-electrical-circuit-element/" TargetMode="External"/><Relationship Id="rId2" Type="http://schemas.openxmlformats.org/officeDocument/2006/relationships/hyperlink" Target="http://www.electrical4u.com/voltage-or-electric-potential-differenc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ectrical4u.com/battery-history-and-working-principle-of-batteries/" TargetMode="External"/><Relationship Id="rId2" Type="http://schemas.openxmlformats.org/officeDocument/2006/relationships/hyperlink" Target="http://www.electrical4u.com/electric-current-and-theory-of-electricit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Basics of laws used in Solving DC circuits-First Year Diploma In Electrical </a:t>
            </a:r>
            <a:r>
              <a:rPr lang="en-US" sz="3600" dirty="0" err="1" smtClean="0"/>
              <a:t>Engg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Mrs.S.S.Kulkarni</a:t>
            </a:r>
            <a:endParaRPr lang="en-US" sz="2800" dirty="0" smtClean="0"/>
          </a:p>
          <a:p>
            <a:r>
              <a:rPr lang="en-US" sz="2800" dirty="0" smtClean="0"/>
              <a:t>VPM’s Polytechnic, Thane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1261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Limitations of KVL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800" dirty="0"/>
              <a:t>The Kirchhoff’s Voltage Laws holds correct in any circuit or loop only if there is no </a:t>
            </a:r>
            <a:r>
              <a:rPr lang="en-US" sz="3800" dirty="0" smtClean="0"/>
              <a:t>fluctuating </a:t>
            </a:r>
            <a:r>
              <a:rPr lang="en-US" sz="3800" dirty="0"/>
              <a:t> magnetic field linking the circuit or </a:t>
            </a:r>
            <a:r>
              <a:rPr lang="en-US" sz="3800" dirty="0" smtClean="0"/>
              <a:t>loop.</a:t>
            </a:r>
          </a:p>
          <a:p>
            <a:r>
              <a:rPr lang="en-US" sz="3800" dirty="0" smtClean="0"/>
              <a:t>Because </a:t>
            </a:r>
            <a:r>
              <a:rPr lang="en-US" sz="3800" dirty="0"/>
              <a:t>fluctuating  magnetic field linking to the loop might create or consume the electrical energy or voltage from the loop some extra voltage is either induced or dropped from the </a:t>
            </a:r>
            <a:r>
              <a:rPr lang="en-US" sz="3800" dirty="0" smtClean="0"/>
              <a:t>loop.</a:t>
            </a:r>
          </a:p>
          <a:p>
            <a:r>
              <a:rPr lang="en-US" sz="3800" dirty="0" smtClean="0"/>
              <a:t> </a:t>
            </a:r>
            <a:r>
              <a:rPr lang="en-US" sz="3800" dirty="0"/>
              <a:t>This effect </a:t>
            </a:r>
            <a:r>
              <a:rPr lang="en-US" sz="3800" dirty="0" smtClean="0"/>
              <a:t>is </a:t>
            </a:r>
            <a:r>
              <a:rPr lang="en-US" sz="3800" dirty="0"/>
              <a:t>seen </a:t>
            </a:r>
            <a:r>
              <a:rPr lang="en-US" sz="3800" dirty="0" smtClean="0"/>
              <a:t>in </a:t>
            </a:r>
            <a:r>
              <a:rPr lang="en-US" sz="3800" dirty="0"/>
              <a:t> almost every current </a:t>
            </a:r>
            <a:r>
              <a:rPr lang="en-US" sz="3800" dirty="0" smtClean="0"/>
              <a:t>loop </a:t>
            </a:r>
            <a:r>
              <a:rPr lang="en-US" sz="3800" dirty="0"/>
              <a:t>specially while considering AC current loops.</a:t>
            </a:r>
            <a:br>
              <a:rPr lang="en-US" sz="38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821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Important equations 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R=V/I                        </a:t>
            </a:r>
            <a:endParaRPr lang="en-US" dirty="0" smtClean="0"/>
          </a:p>
          <a:p>
            <a:r>
              <a:rPr lang="en-US" dirty="0" smtClean="0"/>
              <a:t>∑ </a:t>
            </a:r>
            <a:r>
              <a:rPr lang="en-US" dirty="0"/>
              <a:t>I = </a:t>
            </a:r>
            <a:r>
              <a:rPr lang="en-US" dirty="0" smtClean="0"/>
              <a:t>0                       </a:t>
            </a:r>
          </a:p>
          <a:p>
            <a:r>
              <a:rPr lang="en-US" dirty="0" smtClean="0"/>
              <a:t>∑V = 0                   where R=Resistance</a:t>
            </a:r>
          </a:p>
          <a:p>
            <a:pPr marL="0" indent="0">
              <a:buNone/>
            </a:pPr>
            <a:r>
              <a:rPr lang="en-US" dirty="0" smtClean="0"/>
              <a:t>                                  </a:t>
            </a:r>
            <a:r>
              <a:rPr lang="en-US" dirty="0" smtClean="0"/>
              <a:t>V=Applied voltage </a:t>
            </a:r>
          </a:p>
          <a:p>
            <a:pPr marL="0" indent="0">
              <a:buNone/>
            </a:pPr>
            <a:r>
              <a:rPr lang="en-US" dirty="0" smtClean="0"/>
              <a:t>                                  I</a:t>
            </a:r>
            <a:r>
              <a:rPr lang="en-US" dirty="0" smtClean="0"/>
              <a:t>= current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124200" y="1752600"/>
            <a:ext cx="762000" cy="4191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86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52125"/>
            <a:ext cx="4114799" cy="275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31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Ohm’s Law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states that the current flowing through a conductor is directly proportional to the applied voltage , provided physical condition of conductor remains the same such as length, cross-sectional area and temperature.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Mathematically represented by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                I </a:t>
            </a:r>
            <a:r>
              <a:rPr lang="el-GR" sz="2800" dirty="0" smtClean="0">
                <a:solidFill>
                  <a:srgbClr val="C00000"/>
                </a:solidFill>
              </a:rPr>
              <a:t>α</a:t>
            </a:r>
            <a:r>
              <a:rPr lang="en-US" sz="2800" dirty="0" smtClean="0">
                <a:solidFill>
                  <a:srgbClr val="C00000"/>
                </a:solidFill>
              </a:rPr>
              <a:t> V  where I is current in Amperes, V is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               voltage in Volts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   R= V/I ,where R </a:t>
            </a:r>
            <a:r>
              <a:rPr lang="en-US" sz="2800" smtClean="0">
                <a:solidFill>
                  <a:srgbClr val="C00000"/>
                </a:solidFill>
              </a:rPr>
              <a:t>is Resistance in Ohm(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3376" y="4419600"/>
            <a:ext cx="833624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49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About Ohm’s Law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applicable for both AC and DC circuits in Electrical </a:t>
            </a:r>
            <a:r>
              <a:rPr lang="en-US" sz="2800" dirty="0" err="1" smtClean="0"/>
              <a:t>Engg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Bulb, Heater are some day to day examples of this law</a:t>
            </a:r>
          </a:p>
          <a:p>
            <a:r>
              <a:rPr lang="en-US" sz="2800" dirty="0" smtClean="0"/>
              <a:t>It is applicable for series as well as parallel circuits</a:t>
            </a:r>
          </a:p>
          <a:p>
            <a:r>
              <a:rPr lang="en-US" sz="2800" dirty="0" smtClean="0"/>
              <a:t>It is not applicable for nonlinear elements</a:t>
            </a:r>
          </a:p>
          <a:p>
            <a:r>
              <a:rPr lang="en-US" sz="2800" dirty="0" smtClean="0"/>
              <a:t>It can not be applied to unilateral networks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102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Kirchhoff's Current law (KCL)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states that the algebraic sum of incoming and outgoing currents at a node in a circuit is zero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Mathematically written as: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∑ </a:t>
            </a:r>
            <a:r>
              <a:rPr lang="en-US" dirty="0"/>
              <a:t>I = 0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29050"/>
            <a:ext cx="1524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914400" y="3829050"/>
            <a:ext cx="1143000" cy="590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5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About of KCL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This </a:t>
            </a:r>
            <a:r>
              <a:rPr lang="en-US" sz="3500" dirty="0"/>
              <a:t>law is also known as </a:t>
            </a:r>
            <a:r>
              <a:rPr lang="en-US" sz="3500" b="1" dirty="0"/>
              <a:t>Kirchhoff First Law </a:t>
            </a:r>
            <a:endParaRPr lang="en-US" sz="3500" b="1" dirty="0" smtClean="0"/>
          </a:p>
          <a:p>
            <a:r>
              <a:rPr lang="en-US" sz="3500" dirty="0" smtClean="0"/>
              <a:t>Kirchhoff's current law </a:t>
            </a:r>
            <a:r>
              <a:rPr lang="en-US" sz="3500" dirty="0"/>
              <a:t>can be used to analyze any circuit by modifying them for those circuits with </a:t>
            </a:r>
            <a:r>
              <a:rPr lang="en-US" sz="3500" dirty="0">
                <a:hlinkClick r:id="rId2"/>
              </a:rPr>
              <a:t>electromotive </a:t>
            </a:r>
            <a:r>
              <a:rPr lang="en-US" sz="3500" dirty="0">
                <a:hlinkClick r:id="rId3"/>
              </a:rPr>
              <a:t>forces</a:t>
            </a:r>
            <a:r>
              <a:rPr lang="en-US" sz="3500" dirty="0"/>
              <a:t>, </a:t>
            </a:r>
            <a:r>
              <a:rPr lang="en-US" sz="3500" dirty="0">
                <a:hlinkClick r:id="rId4"/>
              </a:rPr>
              <a:t>resistors</a:t>
            </a:r>
            <a:r>
              <a:rPr lang="en-US" sz="3500" dirty="0"/>
              <a:t>, </a:t>
            </a:r>
            <a:r>
              <a:rPr lang="en-US" sz="3500" dirty="0">
                <a:hlinkClick r:id="rId5"/>
              </a:rPr>
              <a:t>capacitors</a:t>
            </a:r>
            <a:r>
              <a:rPr lang="en-US" sz="3500" dirty="0"/>
              <a:t> </a:t>
            </a:r>
            <a:r>
              <a:rPr lang="en-US" sz="3500" dirty="0" smtClean="0"/>
              <a:t>etc.</a:t>
            </a:r>
          </a:p>
          <a:p>
            <a:r>
              <a:rPr lang="en-US" sz="3500" dirty="0" smtClean="0"/>
              <a:t>This </a:t>
            </a:r>
            <a:r>
              <a:rPr lang="en-US" sz="3500" dirty="0"/>
              <a:t>fundamental law results from the conservation of charge. It applies to a junction or node in a circuit -- a point in the circuit where charge has several possible paths to travel.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029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of </a:t>
            </a:r>
            <a:r>
              <a:rPr lang="en-US" dirty="0" smtClean="0"/>
              <a:t>KCL (sign convention)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the convention we have chosen here: current flowing </a:t>
            </a:r>
            <a:r>
              <a:rPr lang="en-US" i="1" dirty="0"/>
              <a:t>into</a:t>
            </a:r>
            <a:r>
              <a:rPr lang="en-US" dirty="0"/>
              <a:t> the node are taken to be negative, and currents flowing </a:t>
            </a:r>
            <a:r>
              <a:rPr lang="en-US" i="1" dirty="0"/>
              <a:t>out of</a:t>
            </a:r>
            <a:r>
              <a:rPr lang="en-US" dirty="0"/>
              <a:t> the node are positive. It should not really matter which you choose to be the positive or negative current, as long as you stay consistent.</a:t>
            </a:r>
          </a:p>
        </p:txBody>
      </p:sp>
    </p:spTree>
    <p:extLst>
      <p:ext uri="{BB962C8B-B14F-4D97-AF65-F5344CB8AC3E}">
        <p14:creationId xmlns:p14="http://schemas.microsoft.com/office/powerpoint/2010/main" val="1449046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Kirchoff’s</a:t>
            </a:r>
            <a:r>
              <a:rPr lang="en-US" dirty="0" smtClean="0"/>
              <a:t> Voltage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states that the sum of voltages in a closed path or electric circuit is equal to zero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Mathematically written as: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∑</a:t>
            </a:r>
            <a:r>
              <a:rPr lang="en-US" dirty="0"/>
              <a:t>V = 0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8800" y="3352800"/>
            <a:ext cx="1066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19640"/>
            <a:ext cx="2395391" cy="1580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865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of </a:t>
            </a:r>
            <a:r>
              <a:rPr lang="en-US" dirty="0" smtClean="0"/>
              <a:t>KVL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law is alternatively known as </a:t>
            </a:r>
            <a:r>
              <a:rPr lang="en-US" b="1" dirty="0"/>
              <a:t>Kirchhoff Second Law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law deals with the </a:t>
            </a:r>
            <a:r>
              <a:rPr lang="en-US" dirty="0">
                <a:hlinkClick r:id="rId2" tooltip="Voltage or Electric Potential Difference"/>
              </a:rPr>
              <a:t>voltage</a:t>
            </a:r>
            <a:r>
              <a:rPr lang="en-US" dirty="0"/>
              <a:t> drops at </a:t>
            </a:r>
            <a:r>
              <a:rPr lang="en-US" dirty="0" smtClean="0"/>
              <a:t>various </a:t>
            </a:r>
            <a:r>
              <a:rPr lang="en-US" dirty="0"/>
              <a:t>branches in an </a:t>
            </a:r>
            <a:r>
              <a:rPr lang="en-US" dirty="0">
                <a:hlinkClick r:id="rId3"/>
              </a:rPr>
              <a:t>electrical circuit</a:t>
            </a:r>
            <a:r>
              <a:rPr lang="en-US" dirty="0" smtClean="0"/>
              <a:t>.</a:t>
            </a:r>
          </a:p>
          <a:p>
            <a:r>
              <a:rPr lang="en-US" dirty="0"/>
              <a:t>This fundamental law results from the conservation of </a:t>
            </a:r>
            <a:r>
              <a:rPr lang="en-US" dirty="0" smtClean="0"/>
              <a:t>energy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0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About of </a:t>
            </a:r>
            <a:r>
              <a:rPr lang="en-US" sz="3600" dirty="0" smtClean="0"/>
              <a:t>KVL(</a:t>
            </a:r>
            <a:r>
              <a:rPr lang="en-US" sz="3600" dirty="0"/>
              <a:t>sign convention)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4600" b="1" dirty="0"/>
              <a:t>Some Popular Conventions We Generally use During Applying KVL</a:t>
            </a:r>
          </a:p>
          <a:p>
            <a:r>
              <a:rPr lang="en-US" sz="3800" dirty="0"/>
              <a:t>The resistive drops in a loop due to </a:t>
            </a:r>
            <a:r>
              <a:rPr lang="en-US" sz="3800" dirty="0">
                <a:hlinkClick r:id="rId2" tooltip="Electric Current"/>
              </a:rPr>
              <a:t>current</a:t>
            </a:r>
            <a:r>
              <a:rPr lang="en-US" sz="3800" dirty="0"/>
              <a:t> flowing in clockwise direction must be taken as positive drops.</a:t>
            </a:r>
          </a:p>
          <a:p>
            <a:r>
              <a:rPr lang="en-US" sz="3800" dirty="0"/>
              <a:t>The resistive drops in a loop due to </a:t>
            </a:r>
            <a:r>
              <a:rPr lang="en-US" sz="3800" dirty="0">
                <a:hlinkClick r:id="rId2" tooltip="Electric Current"/>
              </a:rPr>
              <a:t>current</a:t>
            </a:r>
            <a:r>
              <a:rPr lang="en-US" sz="3800" dirty="0"/>
              <a:t> flowing in anti-clockwise direction must be taken as negative drops.</a:t>
            </a:r>
          </a:p>
          <a:p>
            <a:r>
              <a:rPr lang="en-US" sz="3800" dirty="0"/>
              <a:t>The </a:t>
            </a:r>
            <a:r>
              <a:rPr lang="en-US" sz="3800" dirty="0">
                <a:hlinkClick r:id="rId3" tooltip="Battery"/>
              </a:rPr>
              <a:t>battery</a:t>
            </a:r>
            <a:r>
              <a:rPr lang="en-US" sz="3800" dirty="0"/>
              <a:t> </a:t>
            </a:r>
            <a:r>
              <a:rPr lang="en-US" sz="3800" dirty="0" err="1"/>
              <a:t>emf</a:t>
            </a:r>
            <a:r>
              <a:rPr lang="en-US" sz="3800" dirty="0"/>
              <a:t> causing </a:t>
            </a:r>
            <a:r>
              <a:rPr lang="en-US" sz="3800" dirty="0">
                <a:hlinkClick r:id="rId2" tooltip="Electric Current"/>
              </a:rPr>
              <a:t>current</a:t>
            </a:r>
            <a:r>
              <a:rPr lang="en-US" sz="3800" dirty="0"/>
              <a:t> to flow in clockwise direction in a loop is considered as positive. </a:t>
            </a:r>
          </a:p>
          <a:p>
            <a:r>
              <a:rPr lang="en-US" sz="3800" dirty="0"/>
              <a:t>The </a:t>
            </a:r>
            <a:r>
              <a:rPr lang="en-US" sz="3800" dirty="0">
                <a:hlinkClick r:id="rId3" tooltip="Battery"/>
              </a:rPr>
              <a:t>battery</a:t>
            </a:r>
            <a:r>
              <a:rPr lang="en-US" sz="3800" dirty="0"/>
              <a:t> </a:t>
            </a:r>
            <a:r>
              <a:rPr lang="en-US" sz="3800" dirty="0" err="1"/>
              <a:t>emf</a:t>
            </a:r>
            <a:r>
              <a:rPr lang="en-US" sz="3800" dirty="0"/>
              <a:t> causing </a:t>
            </a:r>
            <a:r>
              <a:rPr lang="en-US" sz="3800" dirty="0">
                <a:hlinkClick r:id="rId2" tooltip="Electric Current"/>
              </a:rPr>
              <a:t>current</a:t>
            </a:r>
            <a:r>
              <a:rPr lang="en-US" sz="3800" dirty="0"/>
              <a:t> to flow in anti-clockwise direction is referred as negative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25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502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Basics of laws used in Solving DC circuits-First Year Diploma In Electrical Engg</vt:lpstr>
      <vt:lpstr>Ohm’s Law</vt:lpstr>
      <vt:lpstr>About Ohm’s Law</vt:lpstr>
      <vt:lpstr>Kirchhoff's Current law (KCL)</vt:lpstr>
      <vt:lpstr>About of KCL</vt:lpstr>
      <vt:lpstr>About of KCL (sign convention)</vt:lpstr>
      <vt:lpstr>Kirchoff’s Voltage Law</vt:lpstr>
      <vt:lpstr>About of KVL</vt:lpstr>
      <vt:lpstr>About of KVL(sign convention)</vt:lpstr>
      <vt:lpstr>Limitations of KVL</vt:lpstr>
      <vt:lpstr>Important equations summary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laws used in Solving DC circuits-First Year Diploma In Electrical Engg</dc:title>
  <dc:creator>svk</dc:creator>
  <cp:lastModifiedBy>Admin</cp:lastModifiedBy>
  <cp:revision>15</cp:revision>
  <dcterms:created xsi:type="dcterms:W3CDTF">2006-08-16T00:00:00Z</dcterms:created>
  <dcterms:modified xsi:type="dcterms:W3CDTF">2016-07-25T13:27:02Z</dcterms:modified>
</cp:coreProperties>
</file>