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5" r:id="rId4"/>
    <p:sldId id="270" r:id="rId5"/>
    <p:sldId id="271" r:id="rId6"/>
    <p:sldId id="272" r:id="rId7"/>
    <p:sldId id="274" r:id="rId8"/>
    <p:sldId id="276" r:id="rId9"/>
    <p:sldId id="278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18" Type="http://schemas.microsoft.com/office/2006/relationships/legacyDiagramText" Target="legacyDiagramText18.bin"/><Relationship Id="rId3" Type="http://schemas.microsoft.com/office/2006/relationships/legacyDiagramText" Target="legacyDiagramText3.bin"/><Relationship Id="rId21" Type="http://schemas.microsoft.com/office/2006/relationships/legacyDiagramText" Target="legacyDiagramText21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17" Type="http://schemas.microsoft.com/office/2006/relationships/legacyDiagramText" Target="legacyDiagramText17.bin"/><Relationship Id="rId2" Type="http://schemas.microsoft.com/office/2006/relationships/legacyDiagramText" Target="legacyDiagramText2.bin"/><Relationship Id="rId16" Type="http://schemas.microsoft.com/office/2006/relationships/legacyDiagramText" Target="legacyDiagramText16.bin"/><Relationship Id="rId20" Type="http://schemas.microsoft.com/office/2006/relationships/legacyDiagramText" Target="legacyDiagramText20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5" Type="http://schemas.microsoft.com/office/2006/relationships/legacyDiagramText" Target="legacyDiagramText15.bin"/><Relationship Id="rId10" Type="http://schemas.microsoft.com/office/2006/relationships/legacyDiagramText" Target="legacyDiagramText10.bin"/><Relationship Id="rId19" Type="http://schemas.microsoft.com/office/2006/relationships/legacyDiagramText" Target="legacyDiagramText19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B184E-7D5A-4B3C-85B5-17023F85C2F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2521-9360-4369-8B99-D701E00CD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2521-9360-4369-8B99-D701E00CD2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Electrical Motor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27CE3-D5D8-4A5A-B14E-845B48651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43EF4-3668-47B0-9AEC-DCAA28DBD5FB}" type="datetime1">
              <a:rPr lang="en-US" altLang="en-US"/>
              <a:pPr>
                <a:defRPr/>
              </a:pPr>
              <a:t>5/25/2016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Electrical Motor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425E-4082-4C31-92E7-653F9B2C2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D5C3E-8B25-4DA8-8C43-8DDAAB860057}" type="datetime1">
              <a:rPr lang="en-US" altLang="en-US"/>
              <a:pPr>
                <a:defRPr/>
              </a:pPr>
              <a:t>5/25/2016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wh.ieee.org/soc/es/Nov1997/09/B_EDY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wh.ieee.org/soc/es/Nov1997/09/B_WOU1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http://ewh.ieee.org/soc/es/Nov1997/09/B_WOU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Electrical Motor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40AA09-5C6F-4B33-9EBB-B92564598ECD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3 Phase Induction Motor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b="1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b="1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dirty="0" err="1" smtClean="0"/>
              <a:t>Mrs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R.U.Patil</a:t>
            </a:r>
            <a:endParaRPr lang="en-US" altLang="en-US" sz="2000" b="1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dirty="0" err="1" smtClean="0"/>
              <a:t>Sr.Lecturer,EPS</a:t>
            </a:r>
            <a:r>
              <a:rPr lang="en-US" altLang="en-US" sz="2000" b="1" dirty="0" smtClean="0"/>
              <a:t> Dept.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dirty="0" smtClean="0"/>
              <a:t>V.P.M’s </a:t>
            </a:r>
            <a:r>
              <a:rPr lang="en-US" altLang="en-US" sz="2000" b="1" dirty="0" err="1" smtClean="0"/>
              <a:t>Polytechnic,Thane</a:t>
            </a:r>
            <a:endParaRPr lang="en-US" altLang="en-US" sz="20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dirty="0" smtClean="0"/>
          </a:p>
        </p:txBody>
      </p:sp>
      <p:pic>
        <p:nvPicPr>
          <p:cNvPr id="9222" name="Picture 1" descr="http://upload.wikimedia.org/wikipedia/commons/3/3a/Silniki_by_Zure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600200"/>
            <a:ext cx="4267200" cy="236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Electrical Motor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5AEDF1-D6EB-4A0F-AABB-FEEC2672A154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Solid core rotor </a:t>
            </a:r>
            <a:br>
              <a:rPr lang="en-US" alt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en-US" altLang="en-US" sz="3600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rotor can be made from a solid mild steel. The induced current causes the rotation.</a:t>
            </a:r>
          </a:p>
        </p:txBody>
      </p:sp>
      <p:pic>
        <p:nvPicPr>
          <p:cNvPr id="24582" name="Picture 5" descr="B_EDY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733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Electrical Motor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64ED01-BEF5-48D0-88B5-E198B017EA3F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Electrical Machines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609600" y="1143000"/>
            <a:ext cx="7543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ja-JP" sz="2400" dirty="0" smtClean="0">
              <a:ea typeface="ＭＳ Ｐゴシック" pitchFamily="34" charset="-128"/>
            </a:endParaRPr>
          </a:p>
          <a:p>
            <a:r>
              <a:rPr lang="en-US" altLang="ja-JP" sz="2400" dirty="0" smtClean="0">
                <a:ea typeface="ＭＳ Ｐゴシック" pitchFamily="34" charset="-128"/>
              </a:rPr>
              <a:t>An </a:t>
            </a:r>
            <a:r>
              <a:rPr lang="en-US" altLang="ja-JP" sz="2400" b="1" dirty="0">
                <a:ea typeface="ＭＳ Ｐゴシック" pitchFamily="34" charset="-128"/>
              </a:rPr>
              <a:t>electric motor</a:t>
            </a:r>
            <a:r>
              <a:rPr lang="en-US" altLang="ja-JP" sz="2400" dirty="0">
                <a:ea typeface="ＭＳ Ｐゴシック" pitchFamily="34" charset="-128"/>
              </a:rPr>
              <a:t> uses electrical energy to produce mechanical energy,</a:t>
            </a:r>
          </a:p>
          <a:p>
            <a:endParaRPr lang="en-US" altLang="ja-JP" sz="3200" dirty="0">
              <a:ea typeface="ＭＳ Ｐゴシック" pitchFamily="34" charset="-128"/>
            </a:endParaRPr>
          </a:p>
          <a:p>
            <a:pPr algn="ctr"/>
            <a:endParaRPr lang="en-US" altLang="ja-JP" sz="3200" dirty="0">
              <a:ea typeface="ＭＳ Ｐゴシック" pitchFamily="34" charset="-128"/>
            </a:endParaRPr>
          </a:p>
          <a:p>
            <a:endParaRPr lang="en-US" altLang="ja-JP" sz="3200" dirty="0">
              <a:ea typeface="ＭＳ Ｐゴシック" pitchFamily="34" charset="-128"/>
            </a:endParaRPr>
          </a:p>
          <a:p>
            <a:r>
              <a:rPr lang="en-US" altLang="ja-JP" sz="2400" dirty="0" smtClean="0">
                <a:ea typeface="ＭＳ Ｐゴシック" pitchFamily="34" charset="-128"/>
              </a:rPr>
              <a:t>Through </a:t>
            </a:r>
            <a:r>
              <a:rPr lang="en-US" altLang="ja-JP" sz="2400" dirty="0">
                <a:ea typeface="ＭＳ Ｐゴシック" pitchFamily="34" charset="-128"/>
              </a:rPr>
              <a:t>----- 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34" charset="-128"/>
              </a:rPr>
              <a:t>the interaction of magnetic fields and current-carrying conductors</a:t>
            </a:r>
            <a:r>
              <a:rPr lang="en-US" altLang="ja-JP" sz="2400" dirty="0">
                <a:ea typeface="ＭＳ Ｐゴシック" pitchFamily="34" charset="-128"/>
              </a:rPr>
              <a:t>. </a:t>
            </a:r>
            <a:endParaRPr lang="en-US" altLang="ja-JP" sz="2400" dirty="0" smtClean="0">
              <a:ea typeface="ＭＳ Ｐゴシック" pitchFamily="34" charset="-128"/>
            </a:endParaRPr>
          </a:p>
          <a:p>
            <a:endParaRPr lang="en-US" altLang="ja-JP" sz="2400" b="1" dirty="0" smtClean="0">
              <a:ea typeface="ＭＳ Ｐゴシック" pitchFamily="34" charset="-128"/>
            </a:endParaRPr>
          </a:p>
          <a:p>
            <a:r>
              <a:rPr lang="en-US" altLang="ja-JP" sz="2400" b="1" dirty="0" smtClean="0">
                <a:ea typeface="ＭＳ Ｐゴシック" pitchFamily="34" charset="-128"/>
              </a:rPr>
              <a:t>Basic Applications of Electric motors </a:t>
            </a:r>
          </a:p>
          <a:p>
            <a:r>
              <a:rPr lang="en-US" altLang="ja-JP" sz="2400" dirty="0" smtClean="0">
                <a:ea typeface="ＭＳ Ｐゴシック" pitchFamily="34" charset="-128"/>
              </a:rPr>
              <a:t>industrial fans       blowers and pumps</a:t>
            </a:r>
          </a:p>
          <a:p>
            <a:r>
              <a:rPr lang="en-US" altLang="ja-JP" sz="2400" dirty="0" smtClean="0">
                <a:ea typeface="ＭＳ Ｐゴシック" pitchFamily="34" charset="-128"/>
              </a:rPr>
              <a:t> machine tools      household appliances</a:t>
            </a:r>
          </a:p>
          <a:p>
            <a:r>
              <a:rPr lang="en-US" altLang="ja-JP" sz="2400" dirty="0" smtClean="0">
                <a:ea typeface="ＭＳ Ｐゴシック" pitchFamily="34" charset="-128"/>
              </a:rPr>
              <a:t> power tools           disk drives. </a:t>
            </a:r>
            <a:endParaRPr lang="en-US" altLang="en-US" sz="2400" dirty="0" smtClean="0"/>
          </a:p>
          <a:p>
            <a:endParaRPr lang="en-US" altLang="ja-JP" sz="2400" dirty="0">
              <a:ea typeface="ＭＳ Ｐゴシック" pitchFamily="34" charset="-128"/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657600" y="2057400"/>
            <a:ext cx="1600200" cy="12192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Motor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590800" y="2590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5257800" y="2590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1828800" y="2667000"/>
            <a:ext cx="1676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dirty="0">
                <a:ea typeface="ＭＳ Ｐゴシック" pitchFamily="34" charset="-128"/>
              </a:rPr>
              <a:t>electrical energy</a:t>
            </a:r>
            <a:endParaRPr lang="en-US" altLang="en-US" dirty="0"/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5638800" y="2743200"/>
            <a:ext cx="2057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dirty="0">
                <a:ea typeface="ＭＳ Ｐゴシック" pitchFamily="34" charset="-128"/>
              </a:rPr>
              <a:t>mechanical energy</a:t>
            </a:r>
            <a:endParaRPr lang="en-US" alt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"/>
            <a:ext cx="2209800" cy="165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Electrical Motor</a:t>
            </a:r>
          </a:p>
        </p:txBody>
      </p:sp>
      <p:sp>
        <p:nvSpPr>
          <p:cNvPr id="1040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304DC8-3F03-4118-8A1B-CCC3145D3043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04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</a:rPr>
              <a:t>Classifications of motors</a:t>
            </a:r>
          </a:p>
        </p:txBody>
      </p:sp>
      <p:graphicFrame>
        <p:nvGraphicFramePr>
          <p:cNvPr id="1026" name="Organization Chart 7"/>
          <p:cNvGraphicFramePr>
            <a:graphicFrameLocks/>
          </p:cNvGraphicFramePr>
          <p:nvPr>
            <p:ph type="dgm" idx="1"/>
          </p:nvPr>
        </p:nvGraphicFramePr>
        <p:xfrm>
          <a:off x="457200" y="685800"/>
          <a:ext cx="8153400" cy="14478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graphicFrame>
        <p:nvGraphicFramePr>
          <p:cNvPr id="2" name="Organization Chart 7"/>
          <p:cNvGraphicFramePr>
            <a:graphicFrameLocks/>
          </p:cNvGraphicFramePr>
          <p:nvPr/>
        </p:nvGraphicFramePr>
        <p:xfrm>
          <a:off x="228600" y="2362200"/>
          <a:ext cx="8153400" cy="990600"/>
        </p:xfrm>
        <a:graphic>
          <a:graphicData uri="http://schemas.openxmlformats.org/drawingml/2006/compatibility">
            <com:legacyDrawing xmlns:com="http://schemas.openxmlformats.org/drawingml/2006/compatibility" spid="_x0000_s1039"/>
          </a:graphicData>
        </a:graphic>
      </p:graphicFrame>
      <p:graphicFrame>
        <p:nvGraphicFramePr>
          <p:cNvPr id="1050" name="Organization Chart 7"/>
          <p:cNvGraphicFramePr>
            <a:graphicFrameLocks/>
          </p:cNvGraphicFramePr>
          <p:nvPr/>
        </p:nvGraphicFramePr>
        <p:xfrm>
          <a:off x="304800" y="3429000"/>
          <a:ext cx="8153400" cy="1066800"/>
        </p:xfrm>
        <a:graphic>
          <a:graphicData uri="http://schemas.openxmlformats.org/drawingml/2006/compatibility">
            <com:legacyDrawing xmlns:com="http://schemas.openxmlformats.org/drawingml/2006/compatibility" spid="_x0000_s1050"/>
          </a:graphicData>
        </a:graphic>
      </p:graphicFrame>
      <p:graphicFrame>
        <p:nvGraphicFramePr>
          <p:cNvPr id="1059" name="Organization Chart 35"/>
          <p:cNvGraphicFramePr>
            <a:graphicFrameLocks/>
          </p:cNvGraphicFramePr>
          <p:nvPr/>
        </p:nvGraphicFramePr>
        <p:xfrm>
          <a:off x="228600" y="4572000"/>
          <a:ext cx="8229600" cy="2286000"/>
        </p:xfrm>
        <a:graphic>
          <a:graphicData uri="http://schemas.openxmlformats.org/drawingml/2006/compatibility">
            <com:legacyDrawing xmlns:com="http://schemas.openxmlformats.org/drawingml/2006/compatibility" spid="_x0000_s1059"/>
          </a:graphicData>
        </a:graphic>
      </p:graphicFrame>
      <p:sp>
        <p:nvSpPr>
          <p:cNvPr id="10" name="Right Arrow 9"/>
          <p:cNvSpPr/>
          <p:nvPr/>
        </p:nvSpPr>
        <p:spPr>
          <a:xfrm>
            <a:off x="1447800" y="838200"/>
            <a:ext cx="3048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371600" y="2514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47800" y="3657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447800" y="47244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26" grpId="0"/>
      <p:bldDgm spid="2" grpId="0"/>
      <p:bldDgm spid="1050" grpId="0"/>
      <p:bldDgm spid="10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Electrical Motor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2EE71B-54A4-4336-B0E5-693C14C1609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609600"/>
            <a:ext cx="8001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altLang="en-US" sz="2800" b="1" dirty="0">
                <a:solidFill>
                  <a:srgbClr val="FF0000"/>
                </a:solidFill>
              </a:rPr>
              <a:t>Induction motors are now the preferred choice for industrial motors due to 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altLang="en-US" sz="2400" dirty="0"/>
              <a:t>Their Simple  rugged construction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altLang="en-US" sz="2400" dirty="0"/>
              <a:t>Low cost &amp; reliability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altLang="en-US" sz="2400" dirty="0"/>
              <a:t>High efficiency 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altLang="en-US" sz="2400" dirty="0"/>
              <a:t>absence of brushes (which are required in most DC motors) 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altLang="en-US" sz="2400" dirty="0"/>
              <a:t>Low maintenance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altLang="en-US" sz="2400" dirty="0"/>
              <a:t>Simple starting arrangements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altLang="en-US" sz="2400" dirty="0"/>
              <a:t>and—thanks to modern power electronics—the ability to control the speed of the motor.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Electrical Motor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50C248-F9C9-46D8-84A1-903963B7478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Basic principle Operation of IM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A Rotating Magnetic field (RMF) is set up in the stator when a 3- Phase supply is given. 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 The stationary rotor cut the revolving field and due to electromagnetic induction an </a:t>
            </a:r>
            <a:r>
              <a:rPr lang="en-US" sz="2000" dirty="0" err="1" smtClean="0"/>
              <a:t>e.m.f</a:t>
            </a:r>
            <a:r>
              <a:rPr lang="en-US" sz="2000" dirty="0" smtClean="0"/>
              <a:t>. is induced in the rotor conductor.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 As the rotor conductor is short circuited current flows through them.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 It becomes a current carrying conductor in magnetic field and start rotating.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Slip of an Induction Motor----Induction motor rotor always rotate at a speed less than synchronous speed. </a:t>
            </a:r>
          </a:p>
          <a:p>
            <a:pPr algn="just">
              <a:buNone/>
            </a:pPr>
            <a:r>
              <a:rPr lang="en-US" sz="2000" dirty="0" smtClean="0"/>
              <a:t>     The difference between the flux (Ns) and the rotor speed (N) is called slip. % Slip (s) = (Ns – N /Ns) *100 </a:t>
            </a:r>
          </a:p>
          <a:p>
            <a:pPr algn="just">
              <a:buNone/>
            </a:pPr>
            <a:r>
              <a:rPr lang="en-US" sz="2000" dirty="0" smtClean="0"/>
              <a:t>        Where Ns=Synchronous Speed      N= Actual Speed of rotor     slip speed = Ns – N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Electrical Motor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E65F7C-4637-4E19-A23A-87D96B1CA001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sz="4000" b="1" i="1" dirty="0" smtClean="0"/>
              <a:t/>
            </a:r>
            <a:br>
              <a:rPr lang="en-US" altLang="en-US" sz="4000" b="1" i="1" dirty="0" smtClean="0"/>
            </a:br>
            <a:r>
              <a:rPr lang="en-US" altLang="en-US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Principal components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/>
              <a:t>Induction motor  -- two main parts: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a stationary stator ---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a revolving rotor.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/>
              <a:t>   </a:t>
            </a:r>
            <a:r>
              <a:rPr lang="en-US" altLang="en-US" sz="2400" dirty="0" smtClean="0"/>
              <a:t>The rotor is separated from the stator by a small air gap that ranges from 0.4 mm to 4 mm, depending on the power of the motor.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" y="3657600"/>
            <a:ext cx="7467600" cy="2229706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05323" y="5943600"/>
            <a:ext cx="7922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dirty="0">
                <a:ea typeface="宋体" pitchFamily="2" charset="-122"/>
              </a:rPr>
              <a:t>Fig  showing the stator, rotor, end-bells, cooling fan, ball bearings, and terminal box.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Electrical Motor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ABC4EC1-B088-4B3A-8F1F-011A3CA0D4B7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Construction of IM</a:t>
            </a:r>
            <a:endParaRPr lang="en-US" altLang="en-US" sz="3600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ja-JP" sz="2400" b="1" i="1" dirty="0" smtClean="0">
                <a:ea typeface="ＭＳ Ｐゴシック" pitchFamily="34" charset="-128"/>
              </a:rPr>
              <a:t>1) STATOR</a:t>
            </a:r>
            <a:endParaRPr lang="en-US" altLang="ja-JP" sz="24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ea typeface="ＭＳ Ｐゴシック" pitchFamily="34" charset="-128"/>
              </a:rPr>
              <a:t>The stator consists of wound 'poles' that carry the supply current to induce a magnetic field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ea typeface="ＭＳ Ｐゴシック" pitchFamily="34" charset="-128"/>
              </a:rPr>
              <a:t>The number of 'poles' can vary between motor types but the poles are always in pairs (i.e. 2, 4, 6, etc.).</a:t>
            </a:r>
          </a:p>
          <a:p>
            <a:pPr>
              <a:lnSpc>
                <a:spcPct val="90000"/>
              </a:lnSpc>
              <a:buNone/>
            </a:pPr>
            <a:endParaRPr lang="en-US" altLang="ja-JP" sz="2400" b="1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ja-JP" sz="2400" b="1" dirty="0" smtClean="0">
                <a:ea typeface="ＭＳ Ｐゴシック" pitchFamily="34" charset="-128"/>
              </a:rPr>
              <a:t>2) ROTOR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     Induction Motor can be Classified in two category according to rotor Construction:-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 smtClean="0"/>
              <a:t>Squirrel cage induction motor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 smtClean="0"/>
              <a:t> Slip ring induction motor/</a:t>
            </a:r>
            <a:r>
              <a:rPr lang="en-US" altLang="en-US" sz="2400" b="1" dirty="0" smtClean="0"/>
              <a:t> phase wound rotor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en-US" sz="2400" dirty="0" smtClean="0"/>
              <a:t>Rotor may be of </a:t>
            </a:r>
            <a:r>
              <a:rPr lang="en-US" altLang="en-US" sz="2400" b="1" dirty="0" smtClean="0"/>
              <a:t>Solid core rotor also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altLang="en-US" sz="2400" dirty="0" smtClean="0"/>
          </a:p>
        </p:txBody>
      </p:sp>
      <p:pic>
        <p:nvPicPr>
          <p:cNvPr id="6" name="Picture 1" descr="http://upload.wikimedia.org/wikipedia/commons/3/3a/Silniki_by_Zur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5141912"/>
            <a:ext cx="3141663" cy="171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Electrical Motor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8DB4FE-C2D4-47E2-88C7-93B9D712A2CA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204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Squirrel cage rotor </a:t>
            </a:r>
          </a:p>
        </p:txBody>
      </p:sp>
      <p:sp>
        <p:nvSpPr>
          <p:cNvPr id="2048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5181600" cy="51355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400" dirty="0" smtClean="0"/>
              <a:t>The most common type of  rotor</a:t>
            </a:r>
          </a:p>
          <a:p>
            <a:pPr eaLnBrk="1" hangingPunct="1">
              <a:buNone/>
            </a:pP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  made up of solid bars of either copper (most common) or aluminum</a:t>
            </a:r>
          </a:p>
          <a:p>
            <a:pPr eaLnBrk="1" hangingPunct="1">
              <a:buNone/>
            </a:pP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 those solid copper or </a:t>
            </a:r>
            <a:r>
              <a:rPr lang="en-US" altLang="en-US" sz="2400" dirty="0" err="1" smtClean="0"/>
              <a:t>aluminium</a:t>
            </a:r>
            <a:r>
              <a:rPr lang="en-US" altLang="en-US" sz="2400" dirty="0" smtClean="0"/>
              <a:t> strips can be shorted or connected by a ring</a:t>
            </a:r>
          </a:p>
          <a:p>
            <a:pPr eaLnBrk="1" hangingPunct="1">
              <a:buNone/>
            </a:pP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 The rotor bars  are not straight, but have some skew to reduce noise and harmonics.</a:t>
            </a:r>
          </a:p>
          <a:p>
            <a:pPr>
              <a:buFont typeface="Wingdings" pitchFamily="2" charset="2"/>
              <a:buChar char="§"/>
            </a:pPr>
            <a:endParaRPr lang="en-US" altLang="ja-JP" sz="24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altLang="ja-JP" sz="2400" dirty="0" smtClean="0">
                <a:ea typeface="ＭＳ Ｐゴシック" pitchFamily="34" charset="-128"/>
              </a:rPr>
              <a:t>The 3-phase squirrel cage motor  is rugged and reliable, so it is </a:t>
            </a:r>
            <a:r>
              <a:rPr lang="en-US" altLang="ja-JP" sz="2400" b="1" dirty="0" smtClean="0">
                <a:ea typeface="ＭＳ Ｐゴシック" pitchFamily="34" charset="-128"/>
              </a:rPr>
              <a:t>most common </a:t>
            </a:r>
            <a:r>
              <a:rPr lang="en-US" altLang="ja-JP" sz="2400" dirty="0" smtClean="0">
                <a:ea typeface="ＭＳ Ｐゴシック" pitchFamily="34" charset="-128"/>
              </a:rPr>
              <a:t>type of </a:t>
            </a:r>
            <a:r>
              <a:rPr lang="en-US" altLang="ja-JP" sz="2400" b="1" dirty="0" smtClean="0">
                <a:ea typeface="ＭＳ Ｐゴシック" pitchFamily="34" charset="-128"/>
              </a:rPr>
              <a:t>motor</a:t>
            </a:r>
            <a:r>
              <a:rPr lang="en-US" altLang="ja-JP" sz="2400" dirty="0" smtClean="0">
                <a:ea typeface="ＭＳ Ｐゴシック" pitchFamily="34" charset="-128"/>
              </a:rPr>
              <a:t> used in industry</a:t>
            </a:r>
          </a:p>
          <a:p>
            <a:pPr>
              <a:buFont typeface="Wingdings" pitchFamily="2" charset="2"/>
              <a:buNone/>
            </a:pPr>
            <a:endParaRPr lang="en-US" altLang="ja-JP" sz="24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altLang="ja-JP" sz="2400" dirty="0" smtClean="0">
                <a:ea typeface="ＭＳ Ｐゴシック" pitchFamily="34" charset="-128"/>
              </a:rPr>
              <a:t> These motors drive lathes  pumps, blowers and fans, compressors, conveyers, textile mills and production lines. </a:t>
            </a:r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20486" name="Picture 4" descr="File:Induction-motor-3a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05500" y="1511300"/>
            <a:ext cx="2857500" cy="1841500"/>
          </a:xfrm>
        </p:spPr>
      </p:pic>
      <p:pic>
        <p:nvPicPr>
          <p:cNvPr id="2048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6537" y="4028876"/>
            <a:ext cx="3751263" cy="175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Electrical Motor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88F509-7EDF-4B7A-8F1B-91AC23BAFB83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Wound Rotor (Slip Ring Induction Motors) </a:t>
            </a:r>
            <a:br>
              <a:rPr lang="en-US" altLang="ja-JP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en-US" altLang="en-US" sz="3600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4572000" cy="57912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altLang="ja-JP" sz="8000" dirty="0" smtClean="0"/>
              <a:t> specially constructed motor to accomplish speed control.</a:t>
            </a:r>
          </a:p>
          <a:p>
            <a:pPr algn="just"/>
            <a:endParaRPr lang="en-US" altLang="ja-JP" sz="8000" dirty="0" smtClean="0"/>
          </a:p>
          <a:p>
            <a:pPr algn="just"/>
            <a:r>
              <a:rPr lang="en-US" altLang="ja-JP" sz="8000" dirty="0" smtClean="0"/>
              <a:t> rotor is constructed with windings which are brought out of the motor through slip rings on the motor shaft.</a:t>
            </a:r>
          </a:p>
          <a:p>
            <a:pPr algn="just">
              <a:buNone/>
            </a:pPr>
            <a:r>
              <a:rPr lang="en-US" altLang="ja-JP" sz="8000" dirty="0" smtClean="0"/>
              <a:t> </a:t>
            </a:r>
          </a:p>
          <a:p>
            <a:pPr algn="just"/>
            <a:r>
              <a:rPr lang="en-US" altLang="ja-JP" sz="8000" dirty="0" smtClean="0"/>
              <a:t>These windings are connected to a controller which places variable resistors in series with the windings.</a:t>
            </a:r>
          </a:p>
          <a:p>
            <a:pPr algn="just">
              <a:buNone/>
            </a:pPr>
            <a:r>
              <a:rPr lang="en-US" altLang="ja-JP" sz="8000" dirty="0" smtClean="0"/>
              <a:t> </a:t>
            </a:r>
          </a:p>
          <a:p>
            <a:pPr algn="just"/>
            <a:r>
              <a:rPr lang="en-US" altLang="ja-JP" sz="8000" dirty="0" smtClean="0"/>
              <a:t>The torque performance of the motor can be controlled using these variable resistors. </a:t>
            </a:r>
          </a:p>
          <a:p>
            <a:pPr algn="just"/>
            <a:endParaRPr lang="en-US" altLang="ja-JP" sz="8000" dirty="0" smtClean="0"/>
          </a:p>
          <a:p>
            <a:pPr algn="just"/>
            <a:r>
              <a:rPr lang="en-US" altLang="ja-JP" sz="8000" dirty="0" smtClean="0"/>
              <a:t>Suitable for High starting T &amp; smooth speed control ----, rolling mills Lift, crane</a:t>
            </a:r>
          </a:p>
          <a:p>
            <a:pPr algn="just">
              <a:buNone/>
            </a:pPr>
            <a:endParaRPr lang="en-US" altLang="ja-JP" sz="5000" dirty="0" smtClean="0">
              <a:ea typeface="ＭＳ Ｐゴシック" pitchFamily="34" charset="-128"/>
            </a:endParaRPr>
          </a:p>
          <a:p>
            <a:pPr algn="just"/>
            <a:r>
              <a:rPr lang="en-US" altLang="ja-JP" sz="8000" dirty="0" smtClean="0"/>
              <a:t>Wound rotor motors are most common in the range of 300 HP and above</a:t>
            </a:r>
            <a:endParaRPr lang="en-US" altLang="en-US" sz="80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8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8000" dirty="0" smtClean="0"/>
              <a:t>. </a:t>
            </a:r>
            <a:endParaRPr lang="en-US" altLang="en-US" sz="8000" dirty="0" smtClean="0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0" y="264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22535" name="Picture 7" descr="http://ewh.ieee.org/soc/es/Nov1997/09/B_WOU2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181600" y="685800"/>
            <a:ext cx="3733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0" y="3478213"/>
            <a:ext cx="1841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ja-JP" sz="1200">
                <a:latin typeface="Book Antiqua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US" altLang="ja-JP" sz="1200">
                <a:latin typeface="Book Antiqua" pitchFamily="18" charset="0"/>
                <a:ea typeface="MS Mincho" pitchFamily="49" charset="-128"/>
                <a:cs typeface="Times New Roman" pitchFamily="18" charset="0"/>
              </a:rPr>
            </a:br>
            <a:r>
              <a:rPr lang="en-US" altLang="ja-JP" sz="1200">
                <a:latin typeface="Book Antiqua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US" altLang="ja-JP" sz="1200">
                <a:latin typeface="Book Antiqua" pitchFamily="18" charset="0"/>
                <a:ea typeface="MS Mincho" pitchFamily="49" charset="-128"/>
                <a:cs typeface="Times New Roman" pitchFamily="18" charset="0"/>
              </a:rPr>
            </a:br>
            <a:endParaRPr lang="en-US" altLang="ja-JP"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718</Words>
  <Application>Microsoft Office PowerPoint</Application>
  <PresentationFormat>On-screen Show (4:3)</PresentationFormat>
  <Paragraphs>136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3 Phase Induction Motor </vt:lpstr>
      <vt:lpstr>Electrical Machines</vt:lpstr>
      <vt:lpstr>Classifications of motors</vt:lpstr>
      <vt:lpstr>Slide 4</vt:lpstr>
      <vt:lpstr> Basic principle Operation of IM</vt:lpstr>
      <vt:lpstr> Principal components </vt:lpstr>
      <vt:lpstr>Construction of IM</vt:lpstr>
      <vt:lpstr>Squirrel cage rotor </vt:lpstr>
      <vt:lpstr>Wound Rotor (Slip Ring Induction Motors)  </vt:lpstr>
      <vt:lpstr>Solid core rotor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Electromagneticiduction </dc:title>
  <dc:creator/>
  <cp:lastModifiedBy>Umesh</cp:lastModifiedBy>
  <cp:revision>32</cp:revision>
  <dcterms:created xsi:type="dcterms:W3CDTF">2006-08-16T00:00:00Z</dcterms:created>
  <dcterms:modified xsi:type="dcterms:W3CDTF">2016-05-25T14:01:28Z</dcterms:modified>
</cp:coreProperties>
</file>