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0" r:id="rId4"/>
    <p:sldId id="259" r:id="rId5"/>
    <p:sldId id="269" r:id="rId6"/>
    <p:sldId id="271" r:id="rId7"/>
    <p:sldId id="258" r:id="rId8"/>
    <p:sldId id="261" r:id="rId9"/>
    <p:sldId id="262" r:id="rId10"/>
    <p:sldId id="263" r:id="rId11"/>
    <p:sldId id="268" r:id="rId12"/>
    <p:sldId id="265" r:id="rId13"/>
    <p:sldId id="266"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12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09979A9-85DC-42C0-9045-2BF4F51F0623}"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B1CFA-FA64-4505-86CF-A97A84133C65}"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79A9-85DC-42C0-9045-2BF4F51F0623}"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79A9-85DC-42C0-9045-2BF4F51F0623}"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79A9-85DC-42C0-9045-2BF4F51F0623}"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09979A9-85DC-42C0-9045-2BF4F51F0623}" type="datetimeFigureOut">
              <a:rPr lang="en-US" smtClean="0"/>
              <a:t>6/17/2016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DBEB1CFA-FA64-4505-86CF-A97A84133C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979A9-85DC-42C0-9045-2BF4F51F0623}"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979A9-85DC-42C0-9045-2BF4F51F0623}" type="datetimeFigureOut">
              <a:rPr lang="en-US" smtClean="0"/>
              <a:t>6/17/2016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979A9-85DC-42C0-9045-2BF4F51F0623}" type="datetimeFigureOut">
              <a:rPr lang="en-US" smtClean="0"/>
              <a:t>6/17/2016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979A9-85DC-42C0-9045-2BF4F51F0623}" type="datetimeFigureOut">
              <a:rPr lang="en-US" smtClean="0"/>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B1CFA-FA64-4505-86CF-A97A84133C65}"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9979A9-85DC-42C0-9045-2BF4F51F0623}"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B1CFA-FA64-4505-86CF-A97A84133C65}"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09979A9-85DC-42C0-9045-2BF4F51F0623}"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B1CFA-FA64-4505-86CF-A97A84133C65}"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09979A9-85DC-42C0-9045-2BF4F51F0623}" type="datetimeFigureOut">
              <a:rPr lang="en-US" smtClean="0"/>
              <a:t>6/17/2016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BEB1CFA-FA64-4505-86CF-A97A84133C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reativecommons.org/licenses/by-nc/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wmbOmMfhd5k" TargetMode="External"/><Relationship Id="rId2" Type="http://schemas.openxmlformats.org/officeDocument/2006/relationships/hyperlink" Target="http://www.asha.org/public/speech/disorders/AAC/" TargetMode="External"/><Relationship Id="rId1" Type="http://schemas.openxmlformats.org/officeDocument/2006/relationships/slideLayout" Target="../slideLayouts/slideLayout2.xml"/><Relationship Id="rId4" Type="http://schemas.openxmlformats.org/officeDocument/2006/relationships/hyperlink" Target="http://www.spectronics.com.au/downloads/general/iPhone%20iPad%20and%20iPod%20touch%20Apps%20AU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mbOmMfhd5k" TargetMode="External"/><Relationship Id="rId2" Type="http://schemas.openxmlformats.org/officeDocument/2006/relationships/hyperlink" Target="https://www.youtube.com/watch?v=HygplCyZto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pectronics.com.au/downloads/general/iPhone%20iPad%20and%20iPod%20touch%20Apps%20AU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191000" cy="1450975"/>
          </a:xfrm>
        </p:spPr>
        <p:txBody>
          <a:bodyPr>
            <a:normAutofit fontScale="90000"/>
          </a:bodyPr>
          <a:lstStyle/>
          <a:p>
            <a:r>
              <a:rPr lang="en-US" dirty="0" smtClean="0"/>
              <a:t>Augmentative and Alternative Communication</a:t>
            </a:r>
            <a:endParaRPr lang="en-US" dirty="0"/>
          </a:p>
        </p:txBody>
      </p:sp>
      <p:sp>
        <p:nvSpPr>
          <p:cNvPr id="3" name="Subtitle 2"/>
          <p:cNvSpPr>
            <a:spLocks noGrp="1"/>
          </p:cNvSpPr>
          <p:nvPr>
            <p:ph type="subTitle" idx="1"/>
          </p:nvPr>
        </p:nvSpPr>
        <p:spPr>
          <a:xfrm>
            <a:off x="228600" y="3505200"/>
            <a:ext cx="4419600" cy="1295400"/>
          </a:xfrm>
        </p:spPr>
        <p:txBody>
          <a:bodyPr>
            <a:normAutofit fontScale="55000" lnSpcReduction="20000"/>
          </a:bodyPr>
          <a:lstStyle/>
          <a:p>
            <a:r>
              <a:rPr lang="en-US" i="1" dirty="0" smtClean="0"/>
              <a:t>…A comparison of Augmentative and Alternative Communication devices for a non-verbal student </a:t>
            </a:r>
          </a:p>
          <a:p>
            <a:endParaRPr lang="en-US" dirty="0"/>
          </a:p>
          <a:p>
            <a:r>
              <a:rPr lang="en-US" dirty="0" smtClean="0"/>
              <a:t>Lauren </a:t>
            </a:r>
            <a:r>
              <a:rPr lang="en-US" dirty="0" smtClean="0"/>
              <a:t>McClintock</a:t>
            </a:r>
          </a:p>
          <a:p>
            <a:endParaRPr lang="en-US" dirty="0"/>
          </a:p>
          <a:p>
            <a:r>
              <a:rPr lang="en-US" b="1" dirty="0">
                <a:solidFill>
                  <a:srgbClr val="FFFF00"/>
                </a:solidFill>
                <a:hlinkClick r:id="rId2"/>
              </a:rPr>
              <a:t>Creative Commons Attribution-</a:t>
            </a:r>
            <a:r>
              <a:rPr lang="en-US" b="1" dirty="0" err="1">
                <a:solidFill>
                  <a:srgbClr val="FFFF00"/>
                </a:solidFill>
                <a:hlinkClick r:id="rId2"/>
              </a:rPr>
              <a:t>NonCommercial</a:t>
            </a:r>
            <a:r>
              <a:rPr lang="en-US" b="1" dirty="0">
                <a:solidFill>
                  <a:srgbClr val="FFFF00"/>
                </a:solidFill>
                <a:hlinkClick r:id="rId2"/>
              </a:rPr>
              <a:t> 4.0 International</a:t>
            </a:r>
            <a:endParaRPr lang="en-US" dirty="0">
              <a:solidFill>
                <a:srgbClr val="FFFF00"/>
              </a:solidFill>
            </a:endParaRPr>
          </a:p>
        </p:txBody>
      </p:sp>
    </p:spTree>
    <p:extLst>
      <p:ext uri="{BB962C8B-B14F-4D97-AF65-F5344CB8AC3E}">
        <p14:creationId xmlns:p14="http://schemas.microsoft.com/office/powerpoint/2010/main" val="354503788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idx="1"/>
          </p:nvPr>
        </p:nvSpPr>
        <p:spPr/>
        <p:txBody>
          <a:bodyPr/>
          <a:lstStyle/>
          <a:p>
            <a:r>
              <a:rPr lang="en-US" dirty="0"/>
              <a:t>Data was collected at Ava’s elementary school in a rural community of South Carolina. Teachers and classroom paraprofessionals collected data of her in her natural environment, her classroom, during daily activities. </a:t>
            </a:r>
          </a:p>
        </p:txBody>
      </p:sp>
    </p:spTree>
    <p:extLst>
      <p:ext uri="{BB962C8B-B14F-4D97-AF65-F5344CB8AC3E}">
        <p14:creationId xmlns:p14="http://schemas.microsoft.com/office/powerpoint/2010/main" val="51637892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a:t>
            </a:r>
            <a:endParaRPr lang="en-US" dirty="0"/>
          </a:p>
        </p:txBody>
      </p:sp>
      <p:sp>
        <p:nvSpPr>
          <p:cNvPr id="3" name="Content Placeholder 2"/>
          <p:cNvSpPr>
            <a:spLocks noGrp="1"/>
          </p:cNvSpPr>
          <p:nvPr>
            <p:ph idx="1"/>
          </p:nvPr>
        </p:nvSpPr>
        <p:spPr/>
        <p:txBody>
          <a:bodyPr>
            <a:normAutofit/>
          </a:bodyPr>
          <a:lstStyle/>
          <a:p>
            <a:r>
              <a:rPr lang="en-US" dirty="0" smtClean="0"/>
              <a:t>During </a:t>
            </a:r>
            <a:r>
              <a:rPr lang="en-US" dirty="0"/>
              <a:t>the ten day data collection period, Ava was introduced to </a:t>
            </a:r>
            <a:r>
              <a:rPr lang="en-US" dirty="0" smtClean="0"/>
              <a:t>a </a:t>
            </a:r>
            <a:r>
              <a:rPr lang="en-US" dirty="0"/>
              <a:t>category of requested items—needs. Included in this category were the following four request: bathroom, help, open, and glasses clean. </a:t>
            </a:r>
            <a:endParaRPr lang="en-US" dirty="0" smtClean="0"/>
          </a:p>
          <a:p>
            <a:r>
              <a:rPr lang="en-US" dirty="0"/>
              <a:t>Ava was introduced to these four request using two types of AAC devices—the previously established use of a Velcro picture based system and an app on the Apple </a:t>
            </a:r>
            <a:r>
              <a:rPr lang="en-US" dirty="0" err="1"/>
              <a:t>iPad</a:t>
            </a:r>
            <a:r>
              <a:rPr lang="en-US" dirty="0"/>
              <a:t>. </a:t>
            </a:r>
          </a:p>
        </p:txBody>
      </p:sp>
    </p:spTree>
    <p:extLst>
      <p:ext uri="{BB962C8B-B14F-4D97-AF65-F5344CB8AC3E}">
        <p14:creationId xmlns:p14="http://schemas.microsoft.com/office/powerpoint/2010/main" val="50168692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a:t>
            </a:r>
            <a:endParaRPr lang="en-US" dirty="0"/>
          </a:p>
        </p:txBody>
      </p:sp>
      <p:sp>
        <p:nvSpPr>
          <p:cNvPr id="3" name="Content Placeholder 2"/>
          <p:cNvSpPr>
            <a:spLocks noGrp="1"/>
          </p:cNvSpPr>
          <p:nvPr>
            <p:ph idx="1"/>
          </p:nvPr>
        </p:nvSpPr>
        <p:spPr/>
        <p:txBody>
          <a:bodyPr/>
          <a:lstStyle/>
          <a:p>
            <a:r>
              <a:rPr lang="en-US" dirty="0"/>
              <a:t>Ava had access to the Velcro based picture system for the first five days of the study and frequency data was collected to monitor the request being made. During days six thru ten of the study, Ava was only given access to an app on the </a:t>
            </a:r>
            <a:r>
              <a:rPr lang="en-US" dirty="0" err="1"/>
              <a:t>iPad</a:t>
            </a:r>
            <a:r>
              <a:rPr lang="en-US" dirty="0"/>
              <a:t> to make the four request from the needs category. Frequency data was collected by both teacher and paraprofessionals during a seven hour school day over a period of two weeks. </a:t>
            </a:r>
          </a:p>
          <a:p>
            <a:endParaRPr lang="en-US" dirty="0"/>
          </a:p>
        </p:txBody>
      </p:sp>
    </p:spTree>
    <p:extLst>
      <p:ext uri="{BB962C8B-B14F-4D97-AF65-F5344CB8AC3E}">
        <p14:creationId xmlns:p14="http://schemas.microsoft.com/office/powerpoint/2010/main" val="174123230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r>
              <a:rPr lang="en-US" dirty="0"/>
              <a:t>Ava made fourteen independent requests using the Velcro picture based system and twenty-eight total independent request using the </a:t>
            </a:r>
            <a:r>
              <a:rPr lang="en-US" dirty="0" err="1"/>
              <a:t>iPad</a:t>
            </a:r>
            <a:r>
              <a:rPr lang="en-US" dirty="0"/>
              <a:t> during the ten day study. </a:t>
            </a:r>
          </a:p>
        </p:txBody>
      </p:sp>
      <p:graphicFrame>
        <p:nvGraphicFramePr>
          <p:cNvPr id="4" name="Table 3"/>
          <p:cNvGraphicFramePr>
            <a:graphicFrameLocks noGrp="1"/>
          </p:cNvGraphicFramePr>
          <p:nvPr>
            <p:extLst>
              <p:ext uri="{D42A27DB-BD31-4B8C-83A1-F6EECF244321}">
                <p14:modId xmlns:p14="http://schemas.microsoft.com/office/powerpoint/2010/main" val="1621346539"/>
              </p:ext>
            </p:extLst>
          </p:nvPr>
        </p:nvGraphicFramePr>
        <p:xfrm>
          <a:off x="685800" y="2895600"/>
          <a:ext cx="3733800" cy="3612945"/>
        </p:xfrm>
        <a:graphic>
          <a:graphicData uri="http://schemas.openxmlformats.org/drawingml/2006/table">
            <a:tbl>
              <a:tblPr firstRow="1" bandRow="1">
                <a:tableStyleId>{5C22544A-7EE6-4342-B048-85BDC9FD1C3A}</a:tableStyleId>
              </a:tblPr>
              <a:tblGrid>
                <a:gridCol w="1866900"/>
                <a:gridCol w="1866900"/>
              </a:tblGrid>
              <a:tr h="1050497">
                <a:tc>
                  <a:txBody>
                    <a:bodyPr/>
                    <a:lstStyle/>
                    <a:p>
                      <a:pPr algn="ctr"/>
                      <a:endParaRPr lang="en-US" dirty="0" smtClean="0"/>
                    </a:p>
                    <a:p>
                      <a:pPr algn="ctr"/>
                      <a:r>
                        <a:rPr lang="en-US" dirty="0" smtClean="0"/>
                        <a:t>Communication Book</a:t>
                      </a:r>
                      <a:endParaRPr lang="en-US" dirty="0"/>
                    </a:p>
                  </a:txBody>
                  <a:tcPr/>
                </a:tc>
                <a:tc>
                  <a:txBody>
                    <a:bodyPr/>
                    <a:lstStyle/>
                    <a:p>
                      <a:pPr algn="ctr"/>
                      <a:r>
                        <a:rPr lang="en-US" dirty="0" smtClean="0"/>
                        <a:t>Number of Independent Request</a:t>
                      </a:r>
                      <a:r>
                        <a:rPr lang="en-US" baseline="0" dirty="0" smtClean="0"/>
                        <a:t> During 5 Day Period</a:t>
                      </a:r>
                      <a:endParaRPr lang="en-US" dirty="0"/>
                    </a:p>
                  </a:txBody>
                  <a:tcPr/>
                </a:tc>
              </a:tr>
              <a:tr h="484845">
                <a:tc>
                  <a:txBody>
                    <a:bodyPr/>
                    <a:lstStyle/>
                    <a:p>
                      <a:r>
                        <a:rPr lang="en-US" dirty="0" smtClean="0"/>
                        <a:t>Bathroom</a:t>
                      </a:r>
                      <a:endParaRPr lang="en-US" dirty="0"/>
                    </a:p>
                  </a:txBody>
                  <a:tcPr/>
                </a:tc>
                <a:tc>
                  <a:txBody>
                    <a:bodyPr/>
                    <a:lstStyle/>
                    <a:p>
                      <a:pPr algn="ctr"/>
                      <a:r>
                        <a:rPr lang="en-US" dirty="0" smtClean="0"/>
                        <a:t>0</a:t>
                      </a:r>
                      <a:endParaRPr lang="en-US" dirty="0"/>
                    </a:p>
                  </a:txBody>
                  <a:tcPr/>
                </a:tc>
              </a:tr>
              <a:tr h="484845">
                <a:tc>
                  <a:txBody>
                    <a:bodyPr/>
                    <a:lstStyle/>
                    <a:p>
                      <a:r>
                        <a:rPr lang="en-US" dirty="0" smtClean="0"/>
                        <a:t>Glasses Clean</a:t>
                      </a:r>
                      <a:endParaRPr lang="en-US" dirty="0"/>
                    </a:p>
                  </a:txBody>
                  <a:tcPr/>
                </a:tc>
                <a:tc>
                  <a:txBody>
                    <a:bodyPr/>
                    <a:lstStyle/>
                    <a:p>
                      <a:pPr algn="ctr"/>
                      <a:r>
                        <a:rPr lang="en-US" dirty="0" smtClean="0"/>
                        <a:t>10</a:t>
                      </a:r>
                      <a:endParaRPr lang="en-US" dirty="0"/>
                    </a:p>
                  </a:txBody>
                  <a:tcPr/>
                </a:tc>
              </a:tr>
              <a:tr h="484845">
                <a:tc>
                  <a:txBody>
                    <a:bodyPr/>
                    <a:lstStyle/>
                    <a:p>
                      <a:r>
                        <a:rPr lang="en-US" dirty="0" smtClean="0"/>
                        <a:t>Help</a:t>
                      </a:r>
                      <a:endParaRPr lang="en-US" dirty="0"/>
                    </a:p>
                  </a:txBody>
                  <a:tcPr/>
                </a:tc>
                <a:tc>
                  <a:txBody>
                    <a:bodyPr/>
                    <a:lstStyle/>
                    <a:p>
                      <a:pPr algn="ctr"/>
                      <a:r>
                        <a:rPr lang="en-US" dirty="0" smtClean="0"/>
                        <a:t>4</a:t>
                      </a:r>
                      <a:endParaRPr lang="en-US" dirty="0"/>
                    </a:p>
                  </a:txBody>
                  <a:tcPr/>
                </a:tc>
              </a:tr>
              <a:tr h="484845">
                <a:tc>
                  <a:txBody>
                    <a:bodyPr/>
                    <a:lstStyle/>
                    <a:p>
                      <a:r>
                        <a:rPr lang="en-US" dirty="0" smtClean="0"/>
                        <a:t>Open</a:t>
                      </a:r>
                      <a:endParaRPr lang="en-US" dirty="0"/>
                    </a:p>
                  </a:txBody>
                  <a:tcPr/>
                </a:tc>
                <a:tc>
                  <a:txBody>
                    <a:bodyPr/>
                    <a:lstStyle/>
                    <a:p>
                      <a:pPr algn="ctr"/>
                      <a:r>
                        <a:rPr lang="en-US" dirty="0" smtClean="0"/>
                        <a:t>0</a:t>
                      </a:r>
                      <a:endParaRPr lang="en-US" dirty="0"/>
                    </a:p>
                  </a:txBody>
                  <a:tcPr/>
                </a:tc>
              </a:tr>
              <a:tr h="484845">
                <a:tc>
                  <a:txBody>
                    <a:bodyPr/>
                    <a:lstStyle/>
                    <a:p>
                      <a:endParaRPr lang="en-US" dirty="0"/>
                    </a:p>
                  </a:txBody>
                  <a:tcPr/>
                </a:tc>
                <a:tc>
                  <a:txBody>
                    <a:bodyPr/>
                    <a:lstStyle/>
                    <a:p>
                      <a:pPr algn="ctr"/>
                      <a:r>
                        <a:rPr lang="en-US" dirty="0" smtClean="0"/>
                        <a:t>Total:</a:t>
                      </a:r>
                      <a:r>
                        <a:rPr lang="en-US" baseline="0" dirty="0" smtClean="0"/>
                        <a:t> 14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344653"/>
              </p:ext>
            </p:extLst>
          </p:nvPr>
        </p:nvGraphicFramePr>
        <p:xfrm>
          <a:off x="4724400" y="2940255"/>
          <a:ext cx="3581400" cy="3569670"/>
        </p:xfrm>
        <a:graphic>
          <a:graphicData uri="http://schemas.openxmlformats.org/drawingml/2006/table">
            <a:tbl>
              <a:tblPr firstRow="1" bandRow="1">
                <a:tableStyleId>{5C22544A-7EE6-4342-B048-85BDC9FD1C3A}</a:tableStyleId>
              </a:tblPr>
              <a:tblGrid>
                <a:gridCol w="1790700"/>
                <a:gridCol w="1790700"/>
              </a:tblGrid>
              <a:tr h="1155795">
                <a:tc>
                  <a:txBody>
                    <a:bodyPr/>
                    <a:lstStyle/>
                    <a:p>
                      <a:pPr algn="ctr"/>
                      <a:endParaRPr lang="en-US" dirty="0" smtClean="0"/>
                    </a:p>
                    <a:p>
                      <a:pPr algn="ctr"/>
                      <a:r>
                        <a:rPr lang="en-US" dirty="0" smtClean="0"/>
                        <a:t>App</a:t>
                      </a:r>
                      <a:r>
                        <a:rPr lang="en-US" baseline="0" dirty="0" smtClean="0"/>
                        <a:t> on </a:t>
                      </a:r>
                      <a:r>
                        <a:rPr lang="en-US" baseline="0" dirty="0" err="1" smtClean="0"/>
                        <a:t>iPad</a:t>
                      </a:r>
                      <a:endParaRPr lang="en-US" dirty="0"/>
                    </a:p>
                  </a:txBody>
                  <a:tcPr/>
                </a:tc>
                <a:tc>
                  <a:txBody>
                    <a:bodyPr/>
                    <a:lstStyle/>
                    <a:p>
                      <a:pPr algn="ctr"/>
                      <a:r>
                        <a:rPr lang="en-US" dirty="0" smtClean="0"/>
                        <a:t>Number of Independent Request</a:t>
                      </a:r>
                      <a:r>
                        <a:rPr lang="en-US" baseline="0" dirty="0" smtClean="0"/>
                        <a:t> During 5 Day Period</a:t>
                      </a:r>
                      <a:endParaRPr lang="en-US" dirty="0"/>
                    </a:p>
                  </a:txBody>
                  <a:tcPr/>
                </a:tc>
              </a:tr>
              <a:tr h="461678">
                <a:tc>
                  <a:txBody>
                    <a:bodyPr/>
                    <a:lstStyle/>
                    <a:p>
                      <a:r>
                        <a:rPr lang="en-US" dirty="0" smtClean="0"/>
                        <a:t>Bathroom</a:t>
                      </a:r>
                      <a:endParaRPr lang="en-US" dirty="0"/>
                    </a:p>
                  </a:txBody>
                  <a:tcPr/>
                </a:tc>
                <a:tc>
                  <a:txBody>
                    <a:bodyPr/>
                    <a:lstStyle/>
                    <a:p>
                      <a:pPr algn="ctr"/>
                      <a:r>
                        <a:rPr lang="en-US" dirty="0" smtClean="0"/>
                        <a:t>0</a:t>
                      </a:r>
                      <a:endParaRPr lang="en-US" dirty="0"/>
                    </a:p>
                  </a:txBody>
                  <a:tcPr/>
                </a:tc>
              </a:tr>
              <a:tr h="461678">
                <a:tc>
                  <a:txBody>
                    <a:bodyPr/>
                    <a:lstStyle/>
                    <a:p>
                      <a:r>
                        <a:rPr lang="en-US" dirty="0" smtClean="0"/>
                        <a:t>Glasses Clean</a:t>
                      </a:r>
                      <a:endParaRPr lang="en-US" dirty="0"/>
                    </a:p>
                  </a:txBody>
                  <a:tcPr/>
                </a:tc>
                <a:tc>
                  <a:txBody>
                    <a:bodyPr/>
                    <a:lstStyle/>
                    <a:p>
                      <a:pPr algn="ctr"/>
                      <a:r>
                        <a:rPr lang="en-US" dirty="0" smtClean="0"/>
                        <a:t>16</a:t>
                      </a:r>
                      <a:endParaRPr lang="en-US" dirty="0"/>
                    </a:p>
                  </a:txBody>
                  <a:tcPr/>
                </a:tc>
              </a:tr>
              <a:tr h="461678">
                <a:tc>
                  <a:txBody>
                    <a:bodyPr/>
                    <a:lstStyle/>
                    <a:p>
                      <a:r>
                        <a:rPr lang="en-US" dirty="0" smtClean="0"/>
                        <a:t>Help</a:t>
                      </a:r>
                      <a:endParaRPr lang="en-US" dirty="0"/>
                    </a:p>
                  </a:txBody>
                  <a:tcPr/>
                </a:tc>
                <a:tc>
                  <a:txBody>
                    <a:bodyPr/>
                    <a:lstStyle/>
                    <a:p>
                      <a:pPr algn="ctr"/>
                      <a:r>
                        <a:rPr lang="en-US" dirty="0" smtClean="0"/>
                        <a:t>6</a:t>
                      </a:r>
                      <a:endParaRPr lang="en-US" dirty="0"/>
                    </a:p>
                  </a:txBody>
                  <a:tcPr/>
                </a:tc>
              </a:tr>
              <a:tr h="461678">
                <a:tc>
                  <a:txBody>
                    <a:bodyPr/>
                    <a:lstStyle/>
                    <a:p>
                      <a:r>
                        <a:rPr lang="en-US" dirty="0" smtClean="0"/>
                        <a:t>Open</a:t>
                      </a:r>
                      <a:endParaRPr lang="en-US" dirty="0"/>
                    </a:p>
                  </a:txBody>
                  <a:tcPr/>
                </a:tc>
                <a:tc>
                  <a:txBody>
                    <a:bodyPr/>
                    <a:lstStyle/>
                    <a:p>
                      <a:pPr algn="ctr"/>
                      <a:r>
                        <a:rPr lang="en-US" dirty="0" smtClean="0"/>
                        <a:t>6</a:t>
                      </a:r>
                      <a:endParaRPr lang="en-US" dirty="0"/>
                    </a:p>
                  </a:txBody>
                  <a:tcPr/>
                </a:tc>
              </a:tr>
              <a:tr h="534238">
                <a:tc>
                  <a:txBody>
                    <a:bodyPr/>
                    <a:lstStyle/>
                    <a:p>
                      <a:endParaRPr lang="en-US" dirty="0"/>
                    </a:p>
                  </a:txBody>
                  <a:tcPr/>
                </a:tc>
                <a:tc>
                  <a:txBody>
                    <a:bodyPr/>
                    <a:lstStyle/>
                    <a:p>
                      <a:pPr algn="ctr"/>
                      <a:r>
                        <a:rPr lang="en-US" dirty="0" smtClean="0"/>
                        <a:t>Total:</a:t>
                      </a:r>
                      <a:r>
                        <a:rPr lang="en-US" baseline="0" dirty="0" smtClean="0"/>
                        <a:t> 28</a:t>
                      </a:r>
                      <a:endParaRPr lang="en-US" dirty="0"/>
                    </a:p>
                  </a:txBody>
                  <a:tcPr/>
                </a:tc>
              </a:tr>
            </a:tbl>
          </a:graphicData>
        </a:graphic>
      </p:graphicFrame>
    </p:spTree>
    <p:extLst>
      <p:ext uri="{BB962C8B-B14F-4D97-AF65-F5344CB8AC3E}">
        <p14:creationId xmlns:p14="http://schemas.microsoft.com/office/powerpoint/2010/main" val="417595190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 </a:t>
            </a:r>
            <a:endParaRPr lang="en-US" dirty="0"/>
          </a:p>
        </p:txBody>
      </p:sp>
      <p:sp>
        <p:nvSpPr>
          <p:cNvPr id="3" name="Content Placeholder 2"/>
          <p:cNvSpPr>
            <a:spLocks noGrp="1"/>
          </p:cNvSpPr>
          <p:nvPr>
            <p:ph idx="1"/>
          </p:nvPr>
        </p:nvSpPr>
        <p:spPr/>
        <p:txBody>
          <a:bodyPr/>
          <a:lstStyle/>
          <a:p>
            <a:r>
              <a:rPr lang="en-US" dirty="0"/>
              <a:t>Being in my classroom in excess of seven hours a day provides countless opportunities to promote language in my students. There are truly hundreds of AAC devices out there and finding the right one for each child could open up so many doors for them. </a:t>
            </a:r>
            <a:r>
              <a:rPr lang="en-US" dirty="0" smtClean="0"/>
              <a:t>In this case it seems that even students with significant cognitive and speech language impairments have a preference and should be given choices about how they prefer to communicate. </a:t>
            </a:r>
            <a:endParaRPr lang="en-US" dirty="0"/>
          </a:p>
        </p:txBody>
      </p:sp>
    </p:spTree>
    <p:extLst>
      <p:ext uri="{BB962C8B-B14F-4D97-AF65-F5344CB8AC3E}">
        <p14:creationId xmlns:p14="http://schemas.microsoft.com/office/powerpoint/2010/main" val="267981614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1800" dirty="0" err="1" smtClean="0"/>
              <a:t>Asha</a:t>
            </a:r>
            <a:r>
              <a:rPr lang="en-US" sz="1800" dirty="0"/>
              <a:t>, A. (2013, June). Augmentative and alternative </a:t>
            </a:r>
            <a:r>
              <a:rPr lang="en-US" sz="1800" dirty="0" smtClean="0"/>
              <a:t>communication </a:t>
            </a:r>
            <a:r>
              <a:rPr lang="en-US" sz="1800" dirty="0"/>
              <a:t>(AAC). Retrieved </a:t>
            </a:r>
            <a:r>
              <a:rPr lang="en-US" sz="1800" dirty="0" smtClean="0"/>
              <a:t>	June </a:t>
            </a:r>
            <a:r>
              <a:rPr lang="en-US" sz="1800" dirty="0"/>
              <a:t>15, 2016, from 	</a:t>
            </a:r>
            <a:r>
              <a:rPr lang="en-US" sz="1800" dirty="0">
                <a:hlinkClick r:id="rId2"/>
              </a:rPr>
              <a:t>http://www.asha.org/public/speech/disorders/AAC</a:t>
            </a:r>
            <a:r>
              <a:rPr lang="en-US" sz="1800" dirty="0" smtClean="0">
                <a:hlinkClick r:id="rId2"/>
              </a:rPr>
              <a:t>/</a:t>
            </a:r>
            <a:endParaRPr lang="en-US" sz="1800" dirty="0" smtClean="0"/>
          </a:p>
          <a:p>
            <a:r>
              <a:rPr lang="en-US" sz="1800" dirty="0"/>
              <a:t>Augmentative and Alternative Communication (AAC) in the Preschool Classroom -- </a:t>
            </a:r>
            <a:r>
              <a:rPr lang="en-US" sz="1800" dirty="0" smtClean="0"/>
              <a:t>	CIRCA-Part </a:t>
            </a:r>
            <a:r>
              <a:rPr lang="en-US" sz="1800" dirty="0"/>
              <a:t>1. (2014). Retrieved June 15, 2016, from </a:t>
            </a:r>
            <a:r>
              <a:rPr lang="en-US" sz="1800" dirty="0" smtClean="0"/>
              <a:t>	</a:t>
            </a:r>
            <a:r>
              <a:rPr lang="en-US" sz="1800" dirty="0" smtClean="0">
                <a:hlinkClick r:id="rId3"/>
              </a:rPr>
              <a:t>https</a:t>
            </a:r>
            <a:r>
              <a:rPr lang="en-US" sz="1800" dirty="0">
                <a:hlinkClick r:id="rId3"/>
              </a:rPr>
              <a:t>://</a:t>
            </a:r>
            <a:r>
              <a:rPr lang="en-US" sz="1800" dirty="0" smtClean="0">
                <a:hlinkClick r:id="rId3"/>
              </a:rPr>
              <a:t>www.youtube.com/watch?v=wmbOmMfhd5k</a:t>
            </a:r>
            <a:r>
              <a:rPr lang="en-US" sz="1800" dirty="0" smtClean="0"/>
              <a:t> </a:t>
            </a:r>
            <a:endParaRPr lang="en-US" sz="1800" dirty="0"/>
          </a:p>
          <a:p>
            <a:r>
              <a:rPr lang="en-US" sz="1800" dirty="0"/>
              <a:t>Sailors, E., </a:t>
            </a:r>
            <a:r>
              <a:rPr lang="en-US" sz="1800" dirty="0" err="1"/>
              <a:t>Sennott</a:t>
            </a:r>
            <a:r>
              <a:rPr lang="en-US" sz="1800" dirty="0"/>
              <a:t>, S., &amp; </a:t>
            </a:r>
            <a:r>
              <a:rPr lang="en-US" sz="1800" dirty="0" err="1"/>
              <a:t>Niemeijer</a:t>
            </a:r>
            <a:r>
              <a:rPr lang="en-US" sz="1800" dirty="0"/>
              <a:t>, D. (2009). IPhone, iPod, and </a:t>
            </a:r>
            <a:r>
              <a:rPr lang="en-US" sz="1800" dirty="0" smtClean="0"/>
              <a:t>	</a:t>
            </a:r>
            <a:r>
              <a:rPr lang="en-US" sz="1800" dirty="0" err="1" smtClean="0"/>
              <a:t>iPad</a:t>
            </a:r>
            <a:r>
              <a:rPr lang="en-US" sz="1800" dirty="0" smtClean="0"/>
              <a:t> </a:t>
            </a:r>
            <a:r>
              <a:rPr lang="en-US" sz="1800" dirty="0"/>
              <a:t>Apps for </a:t>
            </a:r>
            <a:r>
              <a:rPr lang="en-US" sz="1800" dirty="0" smtClean="0"/>
              <a:t>	Special </a:t>
            </a:r>
            <a:r>
              <a:rPr lang="en-US" sz="1800" dirty="0"/>
              <a:t>Education. Retrieved June 15, </a:t>
            </a:r>
            <a:r>
              <a:rPr lang="en-US" sz="1800" dirty="0" smtClean="0"/>
              <a:t>2016, from 	</a:t>
            </a:r>
            <a:r>
              <a:rPr lang="en-US" sz="1800" dirty="0" smtClean="0">
                <a:hlinkClick r:id="rId4"/>
              </a:rPr>
              <a:t>http</a:t>
            </a:r>
            <a:r>
              <a:rPr lang="en-US" sz="1800" dirty="0">
                <a:hlinkClick r:id="rId4"/>
              </a:rPr>
              <a:t>://</a:t>
            </a:r>
            <a:r>
              <a:rPr lang="en-US" sz="1800" dirty="0" smtClean="0">
                <a:hlinkClick r:id="rId4"/>
              </a:rPr>
              <a:t>www.spectronics.com.au/downloads/general/iPhone%20iPad%20and	%20iPod%20touch%20Apps%20AUS.pdf</a:t>
            </a:r>
            <a:r>
              <a:rPr lang="en-US" sz="1800" dirty="0" smtClean="0"/>
              <a:t> </a:t>
            </a:r>
            <a:endParaRPr lang="en-US" sz="1800" dirty="0"/>
          </a:p>
          <a:p>
            <a:endParaRPr lang="en-US" dirty="0"/>
          </a:p>
        </p:txBody>
      </p:sp>
    </p:spTree>
    <p:extLst>
      <p:ext uri="{BB962C8B-B14F-4D97-AF65-F5344CB8AC3E}">
        <p14:creationId xmlns:p14="http://schemas.microsoft.com/office/powerpoint/2010/main" val="102965308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and Augmentative Communication (AAC) Devices </a:t>
            </a:r>
            <a:endParaRPr lang="en-US" dirty="0"/>
          </a:p>
        </p:txBody>
      </p:sp>
      <p:sp>
        <p:nvSpPr>
          <p:cNvPr id="3" name="Content Placeholder 2"/>
          <p:cNvSpPr>
            <a:spLocks noGrp="1"/>
          </p:cNvSpPr>
          <p:nvPr>
            <p:ph idx="1"/>
          </p:nvPr>
        </p:nvSpPr>
        <p:spPr>
          <a:xfrm>
            <a:off x="381000" y="1600200"/>
            <a:ext cx="8229600" cy="4525963"/>
          </a:xfrm>
        </p:spPr>
        <p:txBody>
          <a:bodyPr/>
          <a:lstStyle/>
          <a:p>
            <a:r>
              <a:rPr lang="en-US" sz="2800" dirty="0" smtClean="0"/>
              <a:t>AAC </a:t>
            </a:r>
            <a:r>
              <a:rPr lang="en-US" sz="2800" dirty="0"/>
              <a:t>devices </a:t>
            </a:r>
            <a:r>
              <a:rPr lang="en-US" sz="2800" dirty="0" smtClean="0"/>
              <a:t>use picture </a:t>
            </a:r>
            <a:r>
              <a:rPr lang="en-US" sz="2800" dirty="0"/>
              <a:t>symbols, word processing </a:t>
            </a:r>
            <a:r>
              <a:rPr lang="en-US" sz="2800" dirty="0" smtClean="0"/>
              <a:t>features, apps </a:t>
            </a:r>
            <a:r>
              <a:rPr lang="en-US" sz="2800" dirty="0"/>
              <a:t>on </a:t>
            </a:r>
            <a:r>
              <a:rPr lang="en-US" sz="2800" dirty="0" err="1"/>
              <a:t>iPads</a:t>
            </a:r>
            <a:r>
              <a:rPr lang="en-US" sz="2800" dirty="0"/>
              <a:t>, and hundreds of other </a:t>
            </a:r>
            <a:r>
              <a:rPr lang="en-US" sz="2800" dirty="0" smtClean="0"/>
              <a:t>means as a way to allow individuals with significant communication needs the ability to express their </a:t>
            </a:r>
            <a:r>
              <a:rPr lang="en-US" sz="2800" dirty="0"/>
              <a:t>wants, needs, and ideas to peers and </a:t>
            </a:r>
            <a:r>
              <a:rPr lang="en-US" sz="2800" dirty="0" smtClean="0"/>
              <a:t>adults (</a:t>
            </a:r>
            <a:r>
              <a:rPr lang="en-US" sz="2800" dirty="0" err="1" smtClean="0"/>
              <a:t>Asha</a:t>
            </a:r>
            <a:r>
              <a:rPr lang="en-US" sz="2800" dirty="0" smtClean="0"/>
              <a:t>, 2013). </a:t>
            </a:r>
          </a:p>
          <a:p>
            <a:pPr marL="0" indent="0">
              <a:buNone/>
            </a:pPr>
            <a:endParaRPr lang="en-US" dirty="0"/>
          </a:p>
        </p:txBody>
      </p:sp>
    </p:spTree>
    <p:extLst>
      <p:ext uri="{BB962C8B-B14F-4D97-AF65-F5344CB8AC3E}">
        <p14:creationId xmlns:p14="http://schemas.microsoft.com/office/powerpoint/2010/main" val="297539132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AAC</a:t>
            </a:r>
            <a:endParaRPr lang="en-US" dirty="0"/>
          </a:p>
        </p:txBody>
      </p:sp>
      <p:sp>
        <p:nvSpPr>
          <p:cNvPr id="3" name="Content Placeholder 2"/>
          <p:cNvSpPr>
            <a:spLocks noGrp="1"/>
          </p:cNvSpPr>
          <p:nvPr>
            <p:ph idx="1"/>
          </p:nvPr>
        </p:nvSpPr>
        <p:spPr/>
        <p:txBody>
          <a:bodyPr/>
          <a:lstStyle/>
          <a:p>
            <a:r>
              <a:rPr lang="en-US" b="1" dirty="0"/>
              <a:t>Unaided communication systems</a:t>
            </a:r>
            <a:r>
              <a:rPr lang="en-US" dirty="0"/>
              <a:t> – rely on the user's body to convey messages. Examples include gestures, body language, and/or sign </a:t>
            </a:r>
            <a:r>
              <a:rPr lang="en-US" dirty="0" smtClean="0"/>
              <a:t>language (</a:t>
            </a:r>
            <a:r>
              <a:rPr lang="en-US" dirty="0" err="1" smtClean="0"/>
              <a:t>Asha</a:t>
            </a:r>
            <a:r>
              <a:rPr lang="en-US" dirty="0" smtClean="0"/>
              <a:t>, 2013).</a:t>
            </a:r>
            <a:endParaRPr lang="en-US" dirty="0"/>
          </a:p>
          <a:p>
            <a:r>
              <a:rPr lang="en-US" b="1" dirty="0"/>
              <a:t>Aided communication systems – </a:t>
            </a:r>
            <a:r>
              <a:rPr lang="en-US" dirty="0"/>
              <a:t>require the use of tools or equipment in addition to the user's body. Aided communication methods can range from paper and pencil to communication books or boards to devices that produce voice output (speech generating devices or SGD's)and/or written </a:t>
            </a:r>
            <a:r>
              <a:rPr lang="en-US" dirty="0" smtClean="0"/>
              <a:t>output (</a:t>
            </a:r>
            <a:r>
              <a:rPr lang="en-US" dirty="0" err="1" smtClean="0"/>
              <a:t>Asha</a:t>
            </a:r>
            <a:r>
              <a:rPr lang="en-US" dirty="0" smtClean="0"/>
              <a:t>, 2013). </a:t>
            </a:r>
            <a:endParaRPr lang="en-US" dirty="0"/>
          </a:p>
        </p:txBody>
      </p:sp>
    </p:spTree>
    <p:extLst>
      <p:ext uri="{BB962C8B-B14F-4D97-AF65-F5344CB8AC3E}">
        <p14:creationId xmlns:p14="http://schemas.microsoft.com/office/powerpoint/2010/main" val="276029804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AAC?</a:t>
            </a:r>
            <a:endParaRPr lang="en-US" dirty="0"/>
          </a:p>
        </p:txBody>
      </p:sp>
      <p:sp>
        <p:nvSpPr>
          <p:cNvPr id="3" name="Content Placeholder 2"/>
          <p:cNvSpPr>
            <a:spLocks noGrp="1"/>
          </p:cNvSpPr>
          <p:nvPr>
            <p:ph idx="1"/>
          </p:nvPr>
        </p:nvSpPr>
        <p:spPr/>
        <p:txBody>
          <a:bodyPr>
            <a:normAutofit/>
          </a:bodyPr>
          <a:lstStyle/>
          <a:p>
            <a:r>
              <a:rPr lang="en-US" dirty="0" smtClean="0"/>
              <a:t>Increase self-worth of individuals</a:t>
            </a:r>
          </a:p>
          <a:p>
            <a:r>
              <a:rPr lang="en-US" dirty="0" smtClean="0"/>
              <a:t>Increase communication skills for non-verbal students</a:t>
            </a:r>
          </a:p>
          <a:p>
            <a:r>
              <a:rPr lang="en-US" dirty="0" smtClean="0"/>
              <a:t>Enhance communication skills for students with significant speech-language impairments</a:t>
            </a:r>
          </a:p>
          <a:p>
            <a:r>
              <a:rPr lang="en-US" dirty="0" smtClean="0"/>
              <a:t>Build social relationships</a:t>
            </a:r>
          </a:p>
          <a:p>
            <a:r>
              <a:rPr lang="en-US" dirty="0" smtClean="0"/>
              <a:t>Promote inclusion into settings with non-disabled peers</a:t>
            </a:r>
          </a:p>
          <a:p>
            <a:pPr marL="0" indent="0">
              <a:buNone/>
            </a:pPr>
            <a:endParaRPr lang="en-US" dirty="0" smtClean="0"/>
          </a:p>
          <a:p>
            <a:endParaRPr lang="en-US" dirty="0" smtClean="0"/>
          </a:p>
        </p:txBody>
      </p:sp>
    </p:spTree>
    <p:extLst>
      <p:ext uri="{BB962C8B-B14F-4D97-AF65-F5344CB8AC3E}">
        <p14:creationId xmlns:p14="http://schemas.microsoft.com/office/powerpoint/2010/main" val="302035989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AAC devices in Classrooms</a:t>
            </a:r>
            <a:endParaRPr lang="en-US" dirty="0"/>
          </a:p>
        </p:txBody>
      </p:sp>
      <p:sp>
        <p:nvSpPr>
          <p:cNvPr id="3" name="Content Placeholder 2"/>
          <p:cNvSpPr>
            <a:spLocks noGrp="1"/>
          </p:cNvSpPr>
          <p:nvPr>
            <p:ph idx="1"/>
          </p:nvPr>
        </p:nvSpPr>
        <p:spPr/>
        <p:txBody>
          <a:bodyPr/>
          <a:lstStyle/>
          <a:p>
            <a:pPr marL="0" indent="0" algn="ctr">
              <a:buNone/>
            </a:pPr>
            <a:endParaRPr lang="en-US" dirty="0" smtClean="0">
              <a:hlinkClick r:id="rId2"/>
            </a:endParaRPr>
          </a:p>
          <a:p>
            <a:pPr marL="0" indent="0" algn="ctr">
              <a:buNone/>
            </a:pPr>
            <a:endParaRPr lang="en-US" dirty="0">
              <a:hlinkClick r:id="rId2"/>
            </a:endParaRPr>
          </a:p>
          <a:p>
            <a:pPr marL="0" indent="0" algn="ctr">
              <a:buNone/>
            </a:pPr>
            <a:endParaRPr lang="en-US" dirty="0" smtClean="0">
              <a:hlinkClick r:id="rId2"/>
            </a:endParaRPr>
          </a:p>
          <a:p>
            <a:pPr marL="0" indent="0" algn="ctr">
              <a:buNone/>
            </a:pPr>
            <a:endParaRPr lang="en-US" dirty="0"/>
          </a:p>
          <a:p>
            <a:pPr marL="0" indent="0" algn="ctr">
              <a:buNone/>
            </a:pPr>
            <a:endParaRPr lang="en-US" dirty="0"/>
          </a:p>
        </p:txBody>
      </p:sp>
      <p:sp>
        <p:nvSpPr>
          <p:cNvPr id="4" name="Rectangle 3"/>
          <p:cNvSpPr/>
          <p:nvPr/>
        </p:nvSpPr>
        <p:spPr>
          <a:xfrm>
            <a:off x="685800" y="2595758"/>
            <a:ext cx="8229600" cy="523220"/>
          </a:xfrm>
          <a:prstGeom prst="rect">
            <a:avLst/>
          </a:prstGeom>
        </p:spPr>
        <p:txBody>
          <a:bodyPr wrap="square">
            <a:spAutoFit/>
          </a:bodyPr>
          <a:lstStyle/>
          <a:p>
            <a:r>
              <a:rPr lang="en-US" dirty="0" smtClean="0">
                <a:hlinkClick r:id="rId3"/>
              </a:rPr>
              <a:t>https://</a:t>
            </a:r>
            <a:r>
              <a:rPr lang="en-US" sz="2800" dirty="0" smtClean="0">
                <a:hlinkClick r:id="rId3"/>
              </a:rPr>
              <a:t>www.youtube.com/watch?v=wmbOmMfhd5k</a:t>
            </a:r>
            <a:r>
              <a:rPr lang="en-US" dirty="0" smtClean="0"/>
              <a:t> </a:t>
            </a:r>
            <a:endParaRPr lang="en-US" dirty="0"/>
          </a:p>
        </p:txBody>
      </p:sp>
    </p:spTree>
    <p:extLst>
      <p:ext uri="{BB962C8B-B14F-4D97-AF65-F5344CB8AC3E}">
        <p14:creationId xmlns:p14="http://schemas.microsoft.com/office/powerpoint/2010/main" val="323398317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AAC Apps for </a:t>
            </a:r>
            <a:r>
              <a:rPr lang="en-US" dirty="0" err="1" smtClean="0"/>
              <a:t>iPads</a:t>
            </a:r>
            <a:r>
              <a:rPr lang="en-US" dirty="0" smtClean="0"/>
              <a:t> and other Apple Devices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986" y="990600"/>
            <a:ext cx="4060800" cy="5281038"/>
          </a:xfrm>
          <a:prstGeom prst="rect">
            <a:avLst/>
          </a:prstGeom>
        </p:spPr>
      </p:pic>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990600"/>
            <a:ext cx="3581400" cy="5308602"/>
          </a:xfrm>
        </p:spPr>
      </p:pic>
      <p:sp>
        <p:nvSpPr>
          <p:cNvPr id="8" name="TextBox 7"/>
          <p:cNvSpPr txBox="1"/>
          <p:nvPr/>
        </p:nvSpPr>
        <p:spPr>
          <a:xfrm>
            <a:off x="294101" y="6352401"/>
            <a:ext cx="8455456" cy="276999"/>
          </a:xfrm>
          <a:prstGeom prst="rect">
            <a:avLst/>
          </a:prstGeom>
          <a:noFill/>
        </p:spPr>
        <p:txBody>
          <a:bodyPr wrap="none" rtlCol="0">
            <a:spAutoFit/>
          </a:bodyPr>
          <a:lstStyle/>
          <a:p>
            <a:r>
              <a:rPr lang="en-US" sz="1200" dirty="0" smtClean="0"/>
              <a:t>Retrieved from </a:t>
            </a:r>
            <a:r>
              <a:rPr lang="en-US" sz="1200" dirty="0" smtClean="0">
                <a:hlinkClick r:id="rId4"/>
              </a:rPr>
              <a:t>http://www.spectronics.com.au/downloads/general/iPhone%20iPad%20and%20iPod%20touch%20Apps%20AUS.pdf</a:t>
            </a:r>
            <a:r>
              <a:rPr lang="en-US" sz="1200" dirty="0" smtClean="0"/>
              <a:t> </a:t>
            </a:r>
            <a:endParaRPr lang="en-US" sz="1200" dirty="0"/>
          </a:p>
        </p:txBody>
      </p:sp>
    </p:spTree>
    <p:extLst>
      <p:ext uri="{BB962C8B-B14F-4D97-AF65-F5344CB8AC3E}">
        <p14:creationId xmlns:p14="http://schemas.microsoft.com/office/powerpoint/2010/main" val="76095529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Case Study </a:t>
            </a:r>
            <a:endParaRPr lang="en-US" dirty="0"/>
          </a:p>
        </p:txBody>
      </p:sp>
      <p:sp>
        <p:nvSpPr>
          <p:cNvPr id="3" name="Content Placeholder 2"/>
          <p:cNvSpPr>
            <a:spLocks noGrp="1"/>
          </p:cNvSpPr>
          <p:nvPr>
            <p:ph idx="1"/>
          </p:nvPr>
        </p:nvSpPr>
        <p:spPr/>
        <p:txBody>
          <a:bodyPr/>
          <a:lstStyle/>
          <a:p>
            <a:r>
              <a:rPr lang="en-US" dirty="0"/>
              <a:t>The purpose of my study is to determine the effectiveness of using a picture based symbol approach verses an app on the Apple </a:t>
            </a:r>
            <a:r>
              <a:rPr lang="en-US" dirty="0" err="1"/>
              <a:t>iPad</a:t>
            </a:r>
            <a:r>
              <a:rPr lang="en-US" dirty="0"/>
              <a:t> to measure the frequency of communicative exchanges between a nonverbal student with an intellectual disability and her peers and teachers. </a:t>
            </a:r>
          </a:p>
          <a:p>
            <a:endParaRPr lang="en-US" dirty="0"/>
          </a:p>
        </p:txBody>
      </p:sp>
    </p:spTree>
    <p:extLst>
      <p:ext uri="{BB962C8B-B14F-4D97-AF65-F5344CB8AC3E}">
        <p14:creationId xmlns:p14="http://schemas.microsoft.com/office/powerpoint/2010/main" val="152455681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a:t>
            </a:r>
            <a:endParaRPr lang="en-US" dirty="0"/>
          </a:p>
        </p:txBody>
      </p:sp>
      <p:sp>
        <p:nvSpPr>
          <p:cNvPr id="3" name="Content Placeholder 2"/>
          <p:cNvSpPr>
            <a:spLocks noGrp="1"/>
          </p:cNvSpPr>
          <p:nvPr>
            <p:ph idx="1"/>
          </p:nvPr>
        </p:nvSpPr>
        <p:spPr/>
        <p:txBody>
          <a:bodyPr>
            <a:normAutofit fontScale="92500"/>
          </a:bodyPr>
          <a:lstStyle/>
          <a:p>
            <a:r>
              <a:rPr lang="en-US" dirty="0"/>
              <a:t>The single participant for this case study was a five year old girl, Ava. Ava was diagnosed with Down Syndrome after an ultrasound revealed abnormalities with her heart and limb measurements. Prior to her first birthday Ava underwent open heart surgery, received a tracheotomy, and also a feeding port into her stomach. Ava has received services through </a:t>
            </a:r>
            <a:r>
              <a:rPr lang="en-US" dirty="0" err="1"/>
              <a:t>BabyNet</a:t>
            </a:r>
            <a:r>
              <a:rPr lang="en-US" dirty="0"/>
              <a:t> since birth including speech and language, physical, and occupational therapies. </a:t>
            </a:r>
            <a:endParaRPr lang="en-US" dirty="0" smtClean="0"/>
          </a:p>
          <a:p>
            <a:r>
              <a:rPr lang="en-US" dirty="0" smtClean="0"/>
              <a:t>Ava </a:t>
            </a:r>
            <a:r>
              <a:rPr lang="en-US" dirty="0"/>
              <a:t>is currently in a self-contained special education classroom for kindergarten through third grade students with moderate to severe intellectual disabilities. </a:t>
            </a:r>
            <a:r>
              <a:rPr lang="en-US" dirty="0" smtClean="0"/>
              <a:t>Ava </a:t>
            </a:r>
            <a:r>
              <a:rPr lang="en-US" dirty="0"/>
              <a:t>receives physical, occupational, and speech language services twice weekly in a school setting and is taught all core academic areas using a modified curriculum to meet her unique needs.</a:t>
            </a:r>
          </a:p>
        </p:txBody>
      </p:sp>
    </p:spTree>
    <p:extLst>
      <p:ext uri="{BB962C8B-B14F-4D97-AF65-F5344CB8AC3E}">
        <p14:creationId xmlns:p14="http://schemas.microsoft.com/office/powerpoint/2010/main" val="18328833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a:t>
            </a:r>
            <a:endParaRPr lang="en-US" dirty="0"/>
          </a:p>
        </p:txBody>
      </p:sp>
      <p:sp>
        <p:nvSpPr>
          <p:cNvPr id="3" name="Content Placeholder 2"/>
          <p:cNvSpPr>
            <a:spLocks noGrp="1"/>
          </p:cNvSpPr>
          <p:nvPr>
            <p:ph idx="1"/>
          </p:nvPr>
        </p:nvSpPr>
        <p:spPr/>
        <p:txBody>
          <a:bodyPr/>
          <a:lstStyle/>
          <a:p>
            <a:r>
              <a:rPr lang="en-US" dirty="0" smtClean="0"/>
              <a:t>Academic </a:t>
            </a:r>
            <a:r>
              <a:rPr lang="en-US" dirty="0"/>
              <a:t>and adaptive weaknesses include her limited ability to make vocalizations (able to vocalize less than five words), her ability to follow multi-step directions, unable to recognize letters, numbers, colors, and shapes, and delays in all gross and fine motor domains. </a:t>
            </a:r>
            <a:endParaRPr lang="en-US" dirty="0" smtClean="0"/>
          </a:p>
          <a:p>
            <a:r>
              <a:rPr lang="en-US" dirty="0" smtClean="0"/>
              <a:t>Academic and adaptive strengths include the ability to complete inset puzzles, make marks on paper using writing utensils, select named pictures and items, and match pictures of items. </a:t>
            </a:r>
          </a:p>
          <a:p>
            <a:r>
              <a:rPr lang="en-US" dirty="0" smtClean="0"/>
              <a:t>Interest include watching cartoons, playing with baby dolls, using markers to color, dancing, and eating snack. </a:t>
            </a:r>
            <a:endParaRPr lang="en-US" dirty="0"/>
          </a:p>
        </p:txBody>
      </p:sp>
    </p:spTree>
    <p:extLst>
      <p:ext uri="{BB962C8B-B14F-4D97-AF65-F5344CB8AC3E}">
        <p14:creationId xmlns:p14="http://schemas.microsoft.com/office/powerpoint/2010/main" val="384913695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400</TotalTime>
  <Words>781</Words>
  <Application>Microsoft Office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Augmentative and Alternative Communication</vt:lpstr>
      <vt:lpstr>Alternative and Augmentative Communication (AAC) Devices </vt:lpstr>
      <vt:lpstr>Types of AAC</vt:lpstr>
      <vt:lpstr>Why AAC?</vt:lpstr>
      <vt:lpstr>More about AAC devices in Classrooms</vt:lpstr>
      <vt:lpstr>AAC Apps for iPads and other Apple Devices</vt:lpstr>
      <vt:lpstr>A Case Study </vt:lpstr>
      <vt:lpstr>Participant </vt:lpstr>
      <vt:lpstr>Participant </vt:lpstr>
      <vt:lpstr>Setting </vt:lpstr>
      <vt:lpstr>Procedures </vt:lpstr>
      <vt:lpstr>Procedures </vt:lpstr>
      <vt:lpstr>Results </vt:lpstr>
      <vt:lpstr>Implications for Practice </vt:lpstr>
      <vt:lpstr>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Augmentative and Alternative Communication</dc:title>
  <dc:creator>Admin</dc:creator>
  <cp:lastModifiedBy>Admin</cp:lastModifiedBy>
  <cp:revision>13</cp:revision>
  <dcterms:created xsi:type="dcterms:W3CDTF">2016-06-17T20:38:10Z</dcterms:created>
  <dcterms:modified xsi:type="dcterms:W3CDTF">2016-06-18T03:49:56Z</dcterms:modified>
</cp:coreProperties>
</file>