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121793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2F72"/>
    <a:srgbClr val="256895"/>
    <a:srgbClr val="F15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81" d="100"/>
          <a:sy n="81" d="100"/>
        </p:scale>
        <p:origin x="77" y="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6.png"/><Relationship Id="rId7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>
            <a:extLst>
              <a:ext uri="{FF2B5EF4-FFF2-40B4-BE49-F238E27FC236}">
                <a16:creationId xmlns:a16="http://schemas.microsoft.com/office/drawing/2014/main" id="{2182FC6E-EFCA-D74B-9B70-AA089C1B60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342900"/>
            <a:ext cx="11503152" cy="5867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3">
            <a:extLst>
              <a:ext uri="{FF2B5EF4-FFF2-40B4-BE49-F238E27FC236}">
                <a16:creationId xmlns:a16="http://schemas.microsoft.com/office/drawing/2014/main" id="{CEE2E144-034B-F94F-A180-6F7BD9F2DD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13916" y="2747772"/>
            <a:ext cx="412407" cy="11356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3B2DEAE-1B66-B349-BF36-8B39C9A32019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10" name="Image 4">
              <a:extLst>
                <a:ext uri="{FF2B5EF4-FFF2-40B4-BE49-F238E27FC236}">
                  <a16:creationId xmlns:a16="http://schemas.microsoft.com/office/drawing/2014/main" id="{EE6C5CAF-79BF-2048-9E85-420956FECA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25028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5">
              <a:extLst>
                <a:ext uri="{FF2B5EF4-FFF2-40B4-BE49-F238E27FC236}">
                  <a16:creationId xmlns:a16="http://schemas.microsoft.com/office/drawing/2014/main" id="{A550C69F-149D-2248-8577-EC2083FB64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29926" y="6515100"/>
              <a:ext cx="415073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6">
              <a:extLst>
                <a:ext uri="{FF2B5EF4-FFF2-40B4-BE49-F238E27FC236}">
                  <a16:creationId xmlns:a16="http://schemas.microsoft.com/office/drawing/2014/main" id="{261F2608-9E65-DC40-8D2B-EDF2874D6D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55153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7">
              <a:extLst>
                <a:ext uri="{FF2B5EF4-FFF2-40B4-BE49-F238E27FC236}">
                  <a16:creationId xmlns:a16="http://schemas.microsoft.com/office/drawing/2014/main" id="{453DE1DF-41D6-0641-84DF-2874FEC14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056434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8">
              <a:extLst>
                <a:ext uri="{FF2B5EF4-FFF2-40B4-BE49-F238E27FC236}">
                  <a16:creationId xmlns:a16="http://schemas.microsoft.com/office/drawing/2014/main" id="{FA3D8F02-EF7C-2844-9F8A-E67485373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721669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9">
              <a:extLst>
                <a:ext uri="{FF2B5EF4-FFF2-40B4-BE49-F238E27FC236}">
                  <a16:creationId xmlns:a16="http://schemas.microsoft.com/office/drawing/2014/main" id="{F682C65C-4732-5046-91AD-E4B55FD047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205877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 10">
              <a:extLst>
                <a:ext uri="{FF2B5EF4-FFF2-40B4-BE49-F238E27FC236}">
                  <a16:creationId xmlns:a16="http://schemas.microsoft.com/office/drawing/2014/main" id="{C42DBE99-8664-454E-B5FE-D95961FA05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710775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1">
              <a:extLst>
                <a:ext uri="{FF2B5EF4-FFF2-40B4-BE49-F238E27FC236}">
                  <a16:creationId xmlns:a16="http://schemas.microsoft.com/office/drawing/2014/main" id="{DA0BB0E0-CCC8-B94F-B54B-B50CC64FF5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1021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Image 12">
              <a:extLst>
                <a:ext uri="{FF2B5EF4-FFF2-40B4-BE49-F238E27FC236}">
                  <a16:creationId xmlns:a16="http://schemas.microsoft.com/office/drawing/2014/main" id="{415DA7C5-34A2-684E-9D3B-1B4DDE750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15113" y="6515100"/>
              <a:ext cx="415073" cy="114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Image 13">
              <a:extLst>
                <a:ext uri="{FF2B5EF4-FFF2-40B4-BE49-F238E27FC236}">
                  <a16:creationId xmlns:a16="http://schemas.microsoft.com/office/drawing/2014/main" id="{34E14941-C0C9-444E-8462-868C31F1A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99321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Image 16">
              <a:extLst>
                <a:ext uri="{FF2B5EF4-FFF2-40B4-BE49-F238E27FC236}">
                  <a16:creationId xmlns:a16="http://schemas.microsoft.com/office/drawing/2014/main" id="{65347B87-81AD-3941-8A4B-8CF2AA857D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Image 17">
              <a:extLst>
                <a:ext uri="{FF2B5EF4-FFF2-40B4-BE49-F238E27FC236}">
                  <a16:creationId xmlns:a16="http://schemas.microsoft.com/office/drawing/2014/main" id="{D5252966-476E-2F4D-8B89-96DDE216B8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Image 18">
              <a:extLst>
                <a:ext uri="{FF2B5EF4-FFF2-40B4-BE49-F238E27FC236}">
                  <a16:creationId xmlns:a16="http://schemas.microsoft.com/office/drawing/2014/main" id="{AE61362E-1564-314B-9361-492263B508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Image 19">
              <a:extLst>
                <a:ext uri="{FF2B5EF4-FFF2-40B4-BE49-F238E27FC236}">
                  <a16:creationId xmlns:a16="http://schemas.microsoft.com/office/drawing/2014/main" id="{B41EEC7C-1453-5D4F-9DAB-4CB97131F8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Image 20">
              <a:extLst>
                <a:ext uri="{FF2B5EF4-FFF2-40B4-BE49-F238E27FC236}">
                  <a16:creationId xmlns:a16="http://schemas.microsoft.com/office/drawing/2014/main" id="{885030D9-9904-1E45-97B1-40F457A24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Image 21">
              <a:extLst>
                <a:ext uri="{FF2B5EF4-FFF2-40B4-BE49-F238E27FC236}">
                  <a16:creationId xmlns:a16="http://schemas.microsoft.com/office/drawing/2014/main" id="{13D797C9-A32E-3747-902E-D36D30C695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Image 22">
              <a:extLst>
                <a:ext uri="{FF2B5EF4-FFF2-40B4-BE49-F238E27FC236}">
                  <a16:creationId xmlns:a16="http://schemas.microsoft.com/office/drawing/2014/main" id="{3EAA8C43-C747-014D-B2AD-47355E402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Image 23">
              <a:extLst>
                <a:ext uri="{FF2B5EF4-FFF2-40B4-BE49-F238E27FC236}">
                  <a16:creationId xmlns:a16="http://schemas.microsoft.com/office/drawing/2014/main" id="{DE73ADD6-4763-A14D-A1D3-75FEFB2AB9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mage 24">
              <a:extLst>
                <a:ext uri="{FF2B5EF4-FFF2-40B4-BE49-F238E27FC236}">
                  <a16:creationId xmlns:a16="http://schemas.microsoft.com/office/drawing/2014/main" id="{7D3D1A7F-7131-F145-BDA3-434215E9B3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" name="Image 25">
            <a:extLst>
              <a:ext uri="{FF2B5EF4-FFF2-40B4-BE49-F238E27FC236}">
                <a16:creationId xmlns:a16="http://schemas.microsoft.com/office/drawing/2014/main" id="{5CAA1B39-9479-3146-BC7A-FD353F47C7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9349" y="-42766"/>
            <a:ext cx="4063212" cy="20316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88516" y="3166388"/>
            <a:ext cx="6425463" cy="235084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46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lnSpc>
                <a:spcPts val="5400"/>
              </a:lnSpc>
              <a:defRPr lang="en-US"/>
            </a:pP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Space Holder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Unit Heading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to go Here</a:t>
            </a:r>
            <a:r>
              <a:rPr lang="en-US" sz="44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11349" y="5864028"/>
            <a:ext cx="999426" cy="338832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8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Unit X:</a:t>
            </a:r>
            <a:endParaRPr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D12E8DD-D1EF-7A49-BEB6-A8469E797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34563" y="5864225"/>
            <a:ext cx="1727200" cy="346075"/>
          </a:xfrm>
        </p:spPr>
        <p:txBody>
          <a:bodyPr lIns="0" tIns="0" rIns="0" bIns="0">
            <a:normAutofit/>
          </a:bodyPr>
          <a:lstStyle>
            <a:lvl2pPr marL="0" indent="0" algn="l">
              <a:spcBef>
                <a:spcPts val="0"/>
              </a:spcBef>
              <a:buNone/>
              <a:defRPr sz="2000" b="0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1"/>
            <a:r>
              <a:rPr lang="en-US" dirty="0"/>
              <a:t>Session #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515100"/>
            <a:ext cx="3444678" cy="2001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1D8CD18C-111A-8747-9DB3-5C93E97C8E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1" cy="4505706"/>
          </a:xfrm>
        </p:spPr>
        <p:txBody>
          <a:bodyPr>
            <a:normAutofit/>
          </a:bodyPr>
          <a:lstStyle>
            <a:lvl1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4" y="1597914"/>
            <a:ext cx="3346023" cy="4505706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D2C0817-A5BF-6545-A1B8-8EDD7DBDA2B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19637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10BDD3-5147-D446-AB56-90BA07F5D369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8224311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4" name="Image 17">
            <a:extLst>
              <a:ext uri="{FF2B5EF4-FFF2-40B4-BE49-F238E27FC236}">
                <a16:creationId xmlns:a16="http://schemas.microsoft.com/office/drawing/2014/main" id="{C02644B1-288C-CE4B-9606-52DD57B18A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865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">
            <a:extLst>
              <a:ext uri="{FF2B5EF4-FFF2-40B4-BE49-F238E27FC236}">
                <a16:creationId xmlns:a16="http://schemas.microsoft.com/office/drawing/2014/main" id="{69D40BA8-AB8B-4842-830C-F34843C6DA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11910060" cy="6316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4">
            <a:extLst>
              <a:ext uri="{FF2B5EF4-FFF2-40B4-BE49-F238E27FC236}">
                <a16:creationId xmlns:a16="http://schemas.microsoft.com/office/drawing/2014/main" id="{7C8AB255-A56B-7D48-9F84-0938E89352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84732" y="2624328"/>
            <a:ext cx="10643615" cy="322411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1175763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724" y="3030281"/>
            <a:ext cx="4946695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2873670-3831-AF43-BF6C-7C5B63AF8C6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776983" y="3030281"/>
            <a:ext cx="5108114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5" name="Image 17">
            <a:extLst>
              <a:ext uri="{FF2B5EF4-FFF2-40B4-BE49-F238E27FC236}">
                <a16:creationId xmlns:a16="http://schemas.microsoft.com/office/drawing/2014/main" id="{FAD19CF2-7EE5-294B-B5A2-7D060806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853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027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274320"/>
            <a:ext cx="10961370" cy="114329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1597914"/>
            <a:ext cx="10961370" cy="450570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0378" y="6309360"/>
            <a:ext cx="2849957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98140F-E0CD-4C7C-B2BC-248C8D938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F266BD5-CB59-F949-A1C3-9DCB8E647FAF}"/>
              </a:ext>
            </a:extLst>
          </p:cNvPr>
          <p:cNvSpPr txBox="1">
            <a:spLocks/>
          </p:cNvSpPr>
          <p:nvPr userDrawn="1"/>
        </p:nvSpPr>
        <p:spPr>
          <a:xfrm>
            <a:off x="11570335" y="6382008"/>
            <a:ext cx="415075" cy="3388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000" b="1" i="0" kern="120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793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5982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586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482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447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58496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172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CE8C612-8A05-2744-8C2C-F1F81D511F9C}" type="slidenum">
              <a:rPr lang="en-US" sz="1400" smtClean="0">
                <a:solidFill>
                  <a:schemeClr val="accent1"/>
                </a:solidFill>
              </a:rPr>
              <a:t>‹#›</a:t>
            </a:fld>
            <a:endParaRPr lang="en-US" sz="14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txStyles>
    <p:titleStyle>
      <a:lvl1pPr indent="0" algn="l" defTabSz="914400" rtl="0" eaLnBrk="1" latinLnBrk="0" hangingPunct="1">
        <a:spcBef>
          <a:spcPct val="0"/>
        </a:spcBef>
        <a:buNone/>
        <a:defRPr sz="4400" b="1" i="0" kern="1200">
          <a:solidFill>
            <a:srgbClr val="3E2F7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7294F169-F0B5-D443-81EF-0584D53FAF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ts val="5400"/>
              </a:lnSpc>
              <a:defRPr lang="en-US"/>
            </a:pP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Showcase &amp; Final Assessment</a:t>
            </a:r>
            <a:r>
              <a:rPr lang="en-US" sz="46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lang="en-US" sz="4600" dirty="0"/>
          </a:p>
        </p:txBody>
      </p:sp>
      <p:sp>
        <p:nvSpPr>
          <p:cNvPr id="29" name="Subtitle 28">
            <a:extLst>
              <a:ext uri="{FF2B5EF4-FFF2-40B4-BE49-F238E27FC236}">
                <a16:creationId xmlns:a16="http://schemas.microsoft.com/office/drawing/2014/main" id="{F6E1D921-9770-9D4B-AF43-C3B2FD8B48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1: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BA8A2F-63FB-D14D-9535-284E90C394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12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5090711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sz="1200" dirty="0">
                <a:latin typeface="Verdana" charset="77"/>
                <a:ea typeface="Verdana" charset="77"/>
                <a:cs typeface="Verdana" charset="77"/>
              </a:rPr>
              <a:t>Name of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Showcase &amp; Final Assessment!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1: Essential Questions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How do I take ownership of my future?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How do decisions I make today directly influence my future?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How do I start career planning now?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Why must I grow and develop college and career readiness skills?</a:t>
            </a:r>
          </a:p>
          <a:p>
            <a:endParaRPr lang="en-US" sz="2000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5090711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sz="1200" dirty="0">
                <a:latin typeface="Verdana" charset="77"/>
                <a:ea typeface="Verdana" charset="77"/>
                <a:cs typeface="Verdana" charset="77"/>
              </a:rPr>
              <a:t>Name of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Showcase &amp; Final Assessment!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Milestone Project Questions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8763119" cy="450570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What is at least one future life decision you have the right to make independently?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What is at least one responsibility you must own when making big life decisions?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What is an example, real or possible, of a decision you could make using your mission statement as a guide?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What are three college and career readiness skills used as you created this mission statement</a:t>
            </a:r>
            <a:r>
              <a:rPr lang="en-US" sz="2000"/>
              <a:t>? </a:t>
            </a: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63105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3"/>
  <p:tag name="ARTICULATE_PROJECT_OPEN" val="0"/>
  <p:tag name="ARTICULATE_DESIGN_ID_OFFICE THEME" val="cQVJSDWH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Engag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E2F71"/>
      </a:accent1>
      <a:accent2>
        <a:srgbClr val="246895"/>
      </a:accent2>
      <a:accent3>
        <a:srgbClr val="F05A25"/>
      </a:accent3>
      <a:accent4>
        <a:srgbClr val="EFAE1A"/>
      </a:accent4>
      <a:accent5>
        <a:srgbClr val="231F20"/>
      </a:accent5>
      <a:accent6>
        <a:srgbClr val="6E6E6E"/>
      </a:accent6>
      <a:hlink>
        <a:srgbClr val="2468C1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154</Words>
  <Application>Microsoft Office PowerPoint</Application>
  <PresentationFormat>Custom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ArialMT</vt:lpstr>
      <vt:lpstr>Verdana</vt:lpstr>
      <vt:lpstr>Verdana-Bold</vt:lpstr>
      <vt:lpstr>Office Theme</vt:lpstr>
      <vt:lpstr>Showcase &amp; Final Assessment!</vt:lpstr>
      <vt:lpstr>Unit 1: Essential Questions</vt:lpstr>
      <vt:lpstr>Milestone Project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Hoffman</dc:creator>
  <cp:lastModifiedBy>Donna Hoffman</cp:lastModifiedBy>
  <cp:revision>9</cp:revision>
  <dcterms:modified xsi:type="dcterms:W3CDTF">2022-07-06T14:35:12Z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01D703CD-220A-4A34-BDFB-A6FC60296F1E</vt:lpwstr>
  </property>
  <property fmtid="{D5CDD505-2E9C-101B-9397-08002B2CF9AE}" pid="3" name="ArticulatePath">
    <vt:lpwstr>Engage_Powerpoint for Unit1Session12</vt:lpwstr>
  </property>
</Properties>
</file>