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</p:sldIdLst>
  <p:sldSz cx="121793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5.png"/><Relationship Id="rId7" Type="http://schemas.openxmlformats.org/officeDocument/2006/relationships/image" Target="../media/image1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4" Type="http://schemas.openxmlformats.org/officeDocument/2006/relationships/image" Target="../media/image16.png"/><Relationship Id="rId9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5BEA6AD-B983-024F-983E-D5E519AE98F3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Career Path Development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2: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5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5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b="1" dirty="0">
                <a:latin typeface="Verdana" charset="77"/>
                <a:ea typeface="Verdana" charset="77"/>
                <a:cs typeface="Verdana" charset="77"/>
              </a:rPr>
              <a:t>Career Path Development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Locate the icons you created for the career path development process during the last session.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Make a group of two or three with those sitting around you.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Each person share and explain their icons.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5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b="1" dirty="0">
                <a:latin typeface="Verdana" charset="77"/>
                <a:ea typeface="Verdana" charset="77"/>
                <a:cs typeface="Verdana" charset="77"/>
              </a:rPr>
              <a:t>Career Path Development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</a:t>
            </a:r>
          </a:p>
        </p:txBody>
      </p:sp>
      <p:pic>
        <p:nvPicPr>
          <p:cNvPr id="10" name="Picture 23" descr="C:\Users\cderner\AppData\Local\Microsoft\Windows\Temporary Internet Files\Content.IE5\TZI3FRBO\MPj04072510000[1].jpg">
            <a:extLst>
              <a:ext uri="{FF2B5EF4-FFF2-40B4-BE49-F238E27FC236}">
                <a16:creationId xmlns:a16="http://schemas.microsoft.com/office/drawing/2014/main" id="{BA2C35F8-26A3-7247-8047-C922C7594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43126">
            <a:off x="1807761" y="2221441"/>
            <a:ext cx="17526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5" descr="C:\Users\cderner\AppData\Local\Microsoft\Windows\Temporary Internet Files\Content.IE5\D4DO0T2G\MCj04244660000[1].wmf">
            <a:extLst>
              <a:ext uri="{FF2B5EF4-FFF2-40B4-BE49-F238E27FC236}">
                <a16:creationId xmlns:a16="http://schemas.microsoft.com/office/drawing/2014/main" id="{A4024879-82F2-CA40-9428-B4F31A4D2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1938" y="2129700"/>
            <a:ext cx="230346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23">
            <a:extLst>
              <a:ext uri="{FF2B5EF4-FFF2-40B4-BE49-F238E27FC236}">
                <a16:creationId xmlns:a16="http://schemas.microsoft.com/office/drawing/2014/main" id="{9F33F913-6831-6745-9675-7E53B6D01BE0}"/>
              </a:ext>
            </a:extLst>
          </p:cNvPr>
          <p:cNvGrpSpPr>
            <a:grpSpLocks/>
          </p:cNvGrpSpPr>
          <p:nvPr/>
        </p:nvGrpSpPr>
        <p:grpSpPr bwMode="auto">
          <a:xfrm>
            <a:off x="4967453" y="4238018"/>
            <a:ext cx="2974975" cy="1928813"/>
            <a:chOff x="2429129" y="3098914"/>
            <a:chExt cx="2974864" cy="1929310"/>
          </a:xfrm>
        </p:grpSpPr>
        <p:grpSp>
          <p:nvGrpSpPr>
            <p:cNvPr id="13" name="Group 10">
              <a:extLst>
                <a:ext uri="{FF2B5EF4-FFF2-40B4-BE49-F238E27FC236}">
                  <a16:creationId xmlns:a16="http://schemas.microsoft.com/office/drawing/2014/main" id="{F596CC74-F6F6-904E-A1BB-AC164A17F71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3980570">
              <a:off x="3789140" y="3379198"/>
              <a:ext cx="1517655" cy="1712051"/>
              <a:chOff x="2651" y="1873"/>
              <a:chExt cx="267" cy="383"/>
            </a:xfrm>
          </p:grpSpPr>
          <p:sp>
            <p:nvSpPr>
              <p:cNvPr id="15" name="AutoShape 9">
                <a:extLst>
                  <a:ext uri="{FF2B5EF4-FFF2-40B4-BE49-F238E27FC236}">
                    <a16:creationId xmlns:a16="http://schemas.microsoft.com/office/drawing/2014/main" id="{6ACA94BB-89CA-AE47-B07A-7750B59AEE0B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651" y="1873"/>
                <a:ext cx="267" cy="3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11">
                <a:extLst>
                  <a:ext uri="{FF2B5EF4-FFF2-40B4-BE49-F238E27FC236}">
                    <a16:creationId xmlns:a16="http://schemas.microsoft.com/office/drawing/2014/main" id="{73A0F9B1-FC4A-6A4C-98B4-DCD1B839BF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6" y="1935"/>
                <a:ext cx="149" cy="318"/>
              </a:xfrm>
              <a:custGeom>
                <a:avLst/>
                <a:gdLst>
                  <a:gd name="T0" fmla="*/ 22 w 298"/>
                  <a:gd name="T1" fmla="*/ 33 h 636"/>
                  <a:gd name="T2" fmla="*/ 26 w 298"/>
                  <a:gd name="T3" fmla="*/ 30 h 636"/>
                  <a:gd name="T4" fmla="*/ 30 w 298"/>
                  <a:gd name="T5" fmla="*/ 28 h 636"/>
                  <a:gd name="T6" fmla="*/ 34 w 298"/>
                  <a:gd name="T7" fmla="*/ 25 h 636"/>
                  <a:gd name="T8" fmla="*/ 37 w 298"/>
                  <a:gd name="T9" fmla="*/ 20 h 636"/>
                  <a:gd name="T10" fmla="*/ 38 w 298"/>
                  <a:gd name="T11" fmla="*/ 14 h 636"/>
                  <a:gd name="T12" fmla="*/ 36 w 298"/>
                  <a:gd name="T13" fmla="*/ 9 h 636"/>
                  <a:gd name="T14" fmla="*/ 34 w 298"/>
                  <a:gd name="T15" fmla="*/ 6 h 636"/>
                  <a:gd name="T16" fmla="*/ 32 w 298"/>
                  <a:gd name="T17" fmla="*/ 4 h 636"/>
                  <a:gd name="T18" fmla="*/ 29 w 298"/>
                  <a:gd name="T19" fmla="*/ 2 h 636"/>
                  <a:gd name="T20" fmla="*/ 26 w 298"/>
                  <a:gd name="T21" fmla="*/ 1 h 636"/>
                  <a:gd name="T22" fmla="*/ 23 w 298"/>
                  <a:gd name="T23" fmla="*/ 1 h 636"/>
                  <a:gd name="T24" fmla="*/ 19 w 298"/>
                  <a:gd name="T25" fmla="*/ 1 h 636"/>
                  <a:gd name="T26" fmla="*/ 15 w 298"/>
                  <a:gd name="T27" fmla="*/ 1 h 636"/>
                  <a:gd name="T28" fmla="*/ 11 w 298"/>
                  <a:gd name="T29" fmla="*/ 3 h 636"/>
                  <a:gd name="T30" fmla="*/ 8 w 298"/>
                  <a:gd name="T31" fmla="*/ 5 h 636"/>
                  <a:gd name="T32" fmla="*/ 5 w 298"/>
                  <a:gd name="T33" fmla="*/ 7 h 636"/>
                  <a:gd name="T34" fmla="*/ 3 w 298"/>
                  <a:gd name="T35" fmla="*/ 10 h 636"/>
                  <a:gd name="T36" fmla="*/ 1 w 298"/>
                  <a:gd name="T37" fmla="*/ 15 h 636"/>
                  <a:gd name="T38" fmla="*/ 0 w 298"/>
                  <a:gd name="T39" fmla="*/ 22 h 636"/>
                  <a:gd name="T40" fmla="*/ 1 w 298"/>
                  <a:gd name="T41" fmla="*/ 30 h 636"/>
                  <a:gd name="T42" fmla="*/ 2 w 298"/>
                  <a:gd name="T43" fmla="*/ 41 h 636"/>
                  <a:gd name="T44" fmla="*/ 4 w 298"/>
                  <a:gd name="T45" fmla="*/ 53 h 636"/>
                  <a:gd name="T46" fmla="*/ 3 w 298"/>
                  <a:gd name="T47" fmla="*/ 61 h 636"/>
                  <a:gd name="T48" fmla="*/ 4 w 298"/>
                  <a:gd name="T49" fmla="*/ 69 h 636"/>
                  <a:gd name="T50" fmla="*/ 5 w 298"/>
                  <a:gd name="T51" fmla="*/ 72 h 636"/>
                  <a:gd name="T52" fmla="*/ 6 w 298"/>
                  <a:gd name="T53" fmla="*/ 74 h 636"/>
                  <a:gd name="T54" fmla="*/ 7 w 298"/>
                  <a:gd name="T55" fmla="*/ 76 h 636"/>
                  <a:gd name="T56" fmla="*/ 9 w 298"/>
                  <a:gd name="T57" fmla="*/ 78 h 636"/>
                  <a:gd name="T58" fmla="*/ 12 w 298"/>
                  <a:gd name="T59" fmla="*/ 79 h 636"/>
                  <a:gd name="T60" fmla="*/ 15 w 298"/>
                  <a:gd name="T61" fmla="*/ 80 h 636"/>
                  <a:gd name="T62" fmla="*/ 18 w 298"/>
                  <a:gd name="T63" fmla="*/ 80 h 636"/>
                  <a:gd name="T64" fmla="*/ 20 w 298"/>
                  <a:gd name="T65" fmla="*/ 79 h 636"/>
                  <a:gd name="T66" fmla="*/ 23 w 298"/>
                  <a:gd name="T67" fmla="*/ 78 h 636"/>
                  <a:gd name="T68" fmla="*/ 25 w 298"/>
                  <a:gd name="T69" fmla="*/ 76 h 636"/>
                  <a:gd name="T70" fmla="*/ 26 w 298"/>
                  <a:gd name="T71" fmla="*/ 73 h 636"/>
                  <a:gd name="T72" fmla="*/ 27 w 298"/>
                  <a:gd name="T73" fmla="*/ 69 h 636"/>
                  <a:gd name="T74" fmla="*/ 28 w 298"/>
                  <a:gd name="T75" fmla="*/ 65 h 636"/>
                  <a:gd name="T76" fmla="*/ 27 w 298"/>
                  <a:gd name="T77" fmla="*/ 61 h 636"/>
                  <a:gd name="T78" fmla="*/ 26 w 298"/>
                  <a:gd name="T79" fmla="*/ 57 h 636"/>
                  <a:gd name="T80" fmla="*/ 23 w 298"/>
                  <a:gd name="T81" fmla="*/ 52 h 636"/>
                  <a:gd name="T82" fmla="*/ 20 w 298"/>
                  <a:gd name="T83" fmla="*/ 45 h 636"/>
                  <a:gd name="T84" fmla="*/ 19 w 298"/>
                  <a:gd name="T85" fmla="*/ 41 h 636"/>
                  <a:gd name="T86" fmla="*/ 20 w 298"/>
                  <a:gd name="T87" fmla="*/ 37 h 636"/>
                  <a:gd name="T88" fmla="*/ 21 w 298"/>
                  <a:gd name="T89" fmla="*/ 35 h 6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98"/>
                  <a:gd name="T136" fmla="*/ 0 h 636"/>
                  <a:gd name="T137" fmla="*/ 298 w 298"/>
                  <a:gd name="T138" fmla="*/ 636 h 6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98" h="636">
                    <a:moveTo>
                      <a:pt x="162" y="279"/>
                    </a:moveTo>
                    <a:lnTo>
                      <a:pt x="176" y="263"/>
                    </a:lnTo>
                    <a:lnTo>
                      <a:pt x="191" y="251"/>
                    </a:lnTo>
                    <a:lnTo>
                      <a:pt x="207" y="239"/>
                    </a:lnTo>
                    <a:lnTo>
                      <a:pt x="223" y="230"/>
                    </a:lnTo>
                    <a:lnTo>
                      <a:pt x="238" y="221"/>
                    </a:lnTo>
                    <a:lnTo>
                      <a:pt x="253" y="211"/>
                    </a:lnTo>
                    <a:lnTo>
                      <a:pt x="267" y="200"/>
                    </a:lnTo>
                    <a:lnTo>
                      <a:pt x="278" y="186"/>
                    </a:lnTo>
                    <a:lnTo>
                      <a:pt x="293" y="157"/>
                    </a:lnTo>
                    <a:lnTo>
                      <a:pt x="298" y="131"/>
                    </a:lnTo>
                    <a:lnTo>
                      <a:pt x="297" y="107"/>
                    </a:lnTo>
                    <a:lnTo>
                      <a:pt x="290" y="81"/>
                    </a:lnTo>
                    <a:lnTo>
                      <a:pt x="285" y="68"/>
                    </a:lnTo>
                    <a:lnTo>
                      <a:pt x="278" y="57"/>
                    </a:lnTo>
                    <a:lnTo>
                      <a:pt x="270" y="47"/>
                    </a:lnTo>
                    <a:lnTo>
                      <a:pt x="262" y="37"/>
                    </a:lnTo>
                    <a:lnTo>
                      <a:pt x="252" y="29"/>
                    </a:lnTo>
                    <a:lnTo>
                      <a:pt x="241" y="21"/>
                    </a:lnTo>
                    <a:lnTo>
                      <a:pt x="230" y="15"/>
                    </a:lnTo>
                    <a:lnTo>
                      <a:pt x="217" y="10"/>
                    </a:lnTo>
                    <a:lnTo>
                      <a:pt x="205" y="6"/>
                    </a:lnTo>
                    <a:lnTo>
                      <a:pt x="191" y="3"/>
                    </a:lnTo>
                    <a:lnTo>
                      <a:pt x="177" y="2"/>
                    </a:lnTo>
                    <a:lnTo>
                      <a:pt x="162" y="0"/>
                    </a:lnTo>
                    <a:lnTo>
                      <a:pt x="147" y="2"/>
                    </a:lnTo>
                    <a:lnTo>
                      <a:pt x="133" y="4"/>
                    </a:lnTo>
                    <a:lnTo>
                      <a:pt x="118" y="7"/>
                    </a:lnTo>
                    <a:lnTo>
                      <a:pt x="103" y="12"/>
                    </a:lnTo>
                    <a:lnTo>
                      <a:pt x="88" y="18"/>
                    </a:lnTo>
                    <a:lnTo>
                      <a:pt x="74" y="26"/>
                    </a:lnTo>
                    <a:lnTo>
                      <a:pt x="62" y="34"/>
                    </a:lnTo>
                    <a:lnTo>
                      <a:pt x="50" y="43"/>
                    </a:lnTo>
                    <a:lnTo>
                      <a:pt x="40" y="54"/>
                    </a:lnTo>
                    <a:lnTo>
                      <a:pt x="32" y="65"/>
                    </a:lnTo>
                    <a:lnTo>
                      <a:pt x="23" y="77"/>
                    </a:lnTo>
                    <a:lnTo>
                      <a:pt x="18" y="89"/>
                    </a:lnTo>
                    <a:lnTo>
                      <a:pt x="7" y="113"/>
                    </a:lnTo>
                    <a:lnTo>
                      <a:pt x="3" y="141"/>
                    </a:lnTo>
                    <a:lnTo>
                      <a:pt x="0" y="170"/>
                    </a:lnTo>
                    <a:lnTo>
                      <a:pt x="0" y="199"/>
                    </a:lnTo>
                    <a:lnTo>
                      <a:pt x="3" y="240"/>
                    </a:lnTo>
                    <a:lnTo>
                      <a:pt x="8" y="282"/>
                    </a:lnTo>
                    <a:lnTo>
                      <a:pt x="15" y="322"/>
                    </a:lnTo>
                    <a:lnTo>
                      <a:pt x="21" y="359"/>
                    </a:lnTo>
                    <a:lnTo>
                      <a:pt x="27" y="420"/>
                    </a:lnTo>
                    <a:lnTo>
                      <a:pt x="25" y="455"/>
                    </a:lnTo>
                    <a:lnTo>
                      <a:pt x="21" y="486"/>
                    </a:lnTo>
                    <a:lnTo>
                      <a:pt x="25" y="533"/>
                    </a:lnTo>
                    <a:lnTo>
                      <a:pt x="27" y="546"/>
                    </a:lnTo>
                    <a:lnTo>
                      <a:pt x="29" y="558"/>
                    </a:lnTo>
                    <a:lnTo>
                      <a:pt x="33" y="569"/>
                    </a:lnTo>
                    <a:lnTo>
                      <a:pt x="37" y="579"/>
                    </a:lnTo>
                    <a:lnTo>
                      <a:pt x="43" y="589"/>
                    </a:lnTo>
                    <a:lnTo>
                      <a:pt x="49" y="598"/>
                    </a:lnTo>
                    <a:lnTo>
                      <a:pt x="56" y="604"/>
                    </a:lnTo>
                    <a:lnTo>
                      <a:pt x="63" y="611"/>
                    </a:lnTo>
                    <a:lnTo>
                      <a:pt x="72" y="618"/>
                    </a:lnTo>
                    <a:lnTo>
                      <a:pt x="82" y="624"/>
                    </a:lnTo>
                    <a:lnTo>
                      <a:pt x="93" y="629"/>
                    </a:lnTo>
                    <a:lnTo>
                      <a:pt x="103" y="632"/>
                    </a:lnTo>
                    <a:lnTo>
                      <a:pt x="115" y="634"/>
                    </a:lnTo>
                    <a:lnTo>
                      <a:pt x="125" y="636"/>
                    </a:lnTo>
                    <a:lnTo>
                      <a:pt x="137" y="636"/>
                    </a:lnTo>
                    <a:lnTo>
                      <a:pt x="147" y="634"/>
                    </a:lnTo>
                    <a:lnTo>
                      <a:pt x="158" y="632"/>
                    </a:lnTo>
                    <a:lnTo>
                      <a:pt x="169" y="628"/>
                    </a:lnTo>
                    <a:lnTo>
                      <a:pt x="178" y="621"/>
                    </a:lnTo>
                    <a:lnTo>
                      <a:pt x="187" y="613"/>
                    </a:lnTo>
                    <a:lnTo>
                      <a:pt x="194" y="603"/>
                    </a:lnTo>
                    <a:lnTo>
                      <a:pt x="201" y="593"/>
                    </a:lnTo>
                    <a:lnTo>
                      <a:pt x="207" y="580"/>
                    </a:lnTo>
                    <a:lnTo>
                      <a:pt x="212" y="568"/>
                    </a:lnTo>
                    <a:lnTo>
                      <a:pt x="216" y="550"/>
                    </a:lnTo>
                    <a:lnTo>
                      <a:pt x="218" y="533"/>
                    </a:lnTo>
                    <a:lnTo>
                      <a:pt x="218" y="516"/>
                    </a:lnTo>
                    <a:lnTo>
                      <a:pt x="216" y="497"/>
                    </a:lnTo>
                    <a:lnTo>
                      <a:pt x="213" y="482"/>
                    </a:lnTo>
                    <a:lnTo>
                      <a:pt x="208" y="468"/>
                    </a:lnTo>
                    <a:lnTo>
                      <a:pt x="202" y="456"/>
                    </a:lnTo>
                    <a:lnTo>
                      <a:pt x="197" y="443"/>
                    </a:lnTo>
                    <a:lnTo>
                      <a:pt x="180" y="410"/>
                    </a:lnTo>
                    <a:lnTo>
                      <a:pt x="167" y="382"/>
                    </a:lnTo>
                    <a:lnTo>
                      <a:pt x="156" y="360"/>
                    </a:lnTo>
                    <a:lnTo>
                      <a:pt x="149" y="342"/>
                    </a:lnTo>
                    <a:lnTo>
                      <a:pt x="146" y="326"/>
                    </a:lnTo>
                    <a:lnTo>
                      <a:pt x="147" y="311"/>
                    </a:lnTo>
                    <a:lnTo>
                      <a:pt x="153" y="296"/>
                    </a:lnTo>
                    <a:lnTo>
                      <a:pt x="162" y="2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12">
                <a:extLst>
                  <a:ext uri="{FF2B5EF4-FFF2-40B4-BE49-F238E27FC236}">
                    <a16:creationId xmlns:a16="http://schemas.microsoft.com/office/drawing/2014/main" id="{08E64021-F65A-C446-A9EB-42CE87787C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0" y="1873"/>
                <a:ext cx="49" cy="72"/>
              </a:xfrm>
              <a:custGeom>
                <a:avLst/>
                <a:gdLst>
                  <a:gd name="T0" fmla="*/ 8 w 98"/>
                  <a:gd name="T1" fmla="*/ 0 h 144"/>
                  <a:gd name="T2" fmla="*/ 9 w 98"/>
                  <a:gd name="T3" fmla="*/ 1 h 144"/>
                  <a:gd name="T4" fmla="*/ 10 w 98"/>
                  <a:gd name="T5" fmla="*/ 2 h 144"/>
                  <a:gd name="T6" fmla="*/ 11 w 98"/>
                  <a:gd name="T7" fmla="*/ 3 h 144"/>
                  <a:gd name="T8" fmla="*/ 12 w 98"/>
                  <a:gd name="T9" fmla="*/ 4 h 144"/>
                  <a:gd name="T10" fmla="*/ 12 w 98"/>
                  <a:gd name="T11" fmla="*/ 5 h 144"/>
                  <a:gd name="T12" fmla="*/ 13 w 98"/>
                  <a:gd name="T13" fmla="*/ 7 h 144"/>
                  <a:gd name="T14" fmla="*/ 13 w 98"/>
                  <a:gd name="T15" fmla="*/ 9 h 144"/>
                  <a:gd name="T16" fmla="*/ 13 w 98"/>
                  <a:gd name="T17" fmla="*/ 11 h 144"/>
                  <a:gd name="T18" fmla="*/ 12 w 98"/>
                  <a:gd name="T19" fmla="*/ 12 h 144"/>
                  <a:gd name="T20" fmla="*/ 11 w 98"/>
                  <a:gd name="T21" fmla="*/ 14 h 144"/>
                  <a:gd name="T22" fmla="*/ 11 w 98"/>
                  <a:gd name="T23" fmla="*/ 15 h 144"/>
                  <a:gd name="T24" fmla="*/ 10 w 98"/>
                  <a:gd name="T25" fmla="*/ 17 h 144"/>
                  <a:gd name="T26" fmla="*/ 8 w 98"/>
                  <a:gd name="T27" fmla="*/ 17 h 144"/>
                  <a:gd name="T28" fmla="*/ 7 w 98"/>
                  <a:gd name="T29" fmla="*/ 18 h 144"/>
                  <a:gd name="T30" fmla="*/ 6 w 98"/>
                  <a:gd name="T31" fmla="*/ 18 h 144"/>
                  <a:gd name="T32" fmla="*/ 5 w 98"/>
                  <a:gd name="T33" fmla="*/ 18 h 144"/>
                  <a:gd name="T34" fmla="*/ 4 w 98"/>
                  <a:gd name="T35" fmla="*/ 18 h 144"/>
                  <a:gd name="T36" fmla="*/ 3 w 98"/>
                  <a:gd name="T37" fmla="*/ 17 h 144"/>
                  <a:gd name="T38" fmla="*/ 2 w 98"/>
                  <a:gd name="T39" fmla="*/ 16 h 144"/>
                  <a:gd name="T40" fmla="*/ 1 w 98"/>
                  <a:gd name="T41" fmla="*/ 15 h 144"/>
                  <a:gd name="T42" fmla="*/ 1 w 98"/>
                  <a:gd name="T43" fmla="*/ 14 h 144"/>
                  <a:gd name="T44" fmla="*/ 1 w 98"/>
                  <a:gd name="T45" fmla="*/ 12 h 144"/>
                  <a:gd name="T46" fmla="*/ 0 w 98"/>
                  <a:gd name="T47" fmla="*/ 11 h 144"/>
                  <a:gd name="T48" fmla="*/ 1 w 98"/>
                  <a:gd name="T49" fmla="*/ 9 h 144"/>
                  <a:gd name="T50" fmla="*/ 1 w 98"/>
                  <a:gd name="T51" fmla="*/ 7 h 144"/>
                  <a:gd name="T52" fmla="*/ 2 w 98"/>
                  <a:gd name="T53" fmla="*/ 5 h 144"/>
                  <a:gd name="T54" fmla="*/ 3 w 98"/>
                  <a:gd name="T55" fmla="*/ 3 h 144"/>
                  <a:gd name="T56" fmla="*/ 4 w 98"/>
                  <a:gd name="T57" fmla="*/ 2 h 144"/>
                  <a:gd name="T58" fmla="*/ 4 w 98"/>
                  <a:gd name="T59" fmla="*/ 2 h 144"/>
                  <a:gd name="T60" fmla="*/ 5 w 98"/>
                  <a:gd name="T61" fmla="*/ 1 h 144"/>
                  <a:gd name="T62" fmla="*/ 5 w 98"/>
                  <a:gd name="T63" fmla="*/ 1 h 144"/>
                  <a:gd name="T64" fmla="*/ 6 w 98"/>
                  <a:gd name="T65" fmla="*/ 1 h 144"/>
                  <a:gd name="T66" fmla="*/ 7 w 98"/>
                  <a:gd name="T67" fmla="*/ 1 h 144"/>
                  <a:gd name="T68" fmla="*/ 7 w 98"/>
                  <a:gd name="T69" fmla="*/ 1 h 144"/>
                  <a:gd name="T70" fmla="*/ 8 w 98"/>
                  <a:gd name="T71" fmla="*/ 0 h 144"/>
                  <a:gd name="T72" fmla="*/ 8 w 98"/>
                  <a:gd name="T73" fmla="*/ 0 h 144"/>
                  <a:gd name="T74" fmla="*/ 8 w 98"/>
                  <a:gd name="T75" fmla="*/ 0 h 14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8"/>
                  <a:gd name="T115" fmla="*/ 0 h 144"/>
                  <a:gd name="T116" fmla="*/ 98 w 98"/>
                  <a:gd name="T117" fmla="*/ 144 h 14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8" h="144">
                    <a:moveTo>
                      <a:pt x="62" y="0"/>
                    </a:moveTo>
                    <a:lnTo>
                      <a:pt x="70" y="3"/>
                    </a:lnTo>
                    <a:lnTo>
                      <a:pt x="79" y="10"/>
                    </a:lnTo>
                    <a:lnTo>
                      <a:pt x="86" y="18"/>
                    </a:lnTo>
                    <a:lnTo>
                      <a:pt x="92" y="28"/>
                    </a:lnTo>
                    <a:lnTo>
                      <a:pt x="95" y="39"/>
                    </a:lnTo>
                    <a:lnTo>
                      <a:pt x="98" y="53"/>
                    </a:lnTo>
                    <a:lnTo>
                      <a:pt x="98" y="67"/>
                    </a:lnTo>
                    <a:lnTo>
                      <a:pt x="97" y="82"/>
                    </a:lnTo>
                    <a:lnTo>
                      <a:pt x="93" y="96"/>
                    </a:lnTo>
                    <a:lnTo>
                      <a:pt x="87" y="108"/>
                    </a:lnTo>
                    <a:lnTo>
                      <a:pt x="82" y="120"/>
                    </a:lnTo>
                    <a:lnTo>
                      <a:pt x="73" y="129"/>
                    </a:lnTo>
                    <a:lnTo>
                      <a:pt x="64" y="136"/>
                    </a:lnTo>
                    <a:lnTo>
                      <a:pt x="55" y="142"/>
                    </a:lnTo>
                    <a:lnTo>
                      <a:pt x="46" y="144"/>
                    </a:lnTo>
                    <a:lnTo>
                      <a:pt x="35" y="144"/>
                    </a:lnTo>
                    <a:lnTo>
                      <a:pt x="26" y="141"/>
                    </a:lnTo>
                    <a:lnTo>
                      <a:pt x="19" y="135"/>
                    </a:lnTo>
                    <a:lnTo>
                      <a:pt x="12" y="128"/>
                    </a:lnTo>
                    <a:lnTo>
                      <a:pt x="7" y="118"/>
                    </a:lnTo>
                    <a:lnTo>
                      <a:pt x="3" y="106"/>
                    </a:lnTo>
                    <a:lnTo>
                      <a:pt x="1" y="93"/>
                    </a:lnTo>
                    <a:lnTo>
                      <a:pt x="0" y="81"/>
                    </a:lnTo>
                    <a:lnTo>
                      <a:pt x="1" y="66"/>
                    </a:lnTo>
                    <a:lnTo>
                      <a:pt x="5" y="50"/>
                    </a:lnTo>
                    <a:lnTo>
                      <a:pt x="12" y="35"/>
                    </a:lnTo>
                    <a:lnTo>
                      <a:pt x="19" y="22"/>
                    </a:lnTo>
                    <a:lnTo>
                      <a:pt x="27" y="12"/>
                    </a:lnTo>
                    <a:lnTo>
                      <a:pt x="32" y="9"/>
                    </a:lnTo>
                    <a:lnTo>
                      <a:pt x="37" y="6"/>
                    </a:lnTo>
                    <a:lnTo>
                      <a:pt x="40" y="5"/>
                    </a:lnTo>
                    <a:lnTo>
                      <a:pt x="45" y="2"/>
                    </a:lnTo>
                    <a:lnTo>
                      <a:pt x="49" y="1"/>
                    </a:lnTo>
                    <a:lnTo>
                      <a:pt x="54" y="1"/>
                    </a:lnTo>
                    <a:lnTo>
                      <a:pt x="57" y="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13">
                <a:extLst>
                  <a:ext uri="{FF2B5EF4-FFF2-40B4-BE49-F238E27FC236}">
                    <a16:creationId xmlns:a16="http://schemas.microsoft.com/office/drawing/2014/main" id="{8828EE7C-7701-FD40-B593-D5E99BB71E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4" y="1882"/>
                <a:ext cx="34" cy="49"/>
              </a:xfrm>
              <a:custGeom>
                <a:avLst/>
                <a:gdLst>
                  <a:gd name="T0" fmla="*/ 4 w 67"/>
                  <a:gd name="T1" fmla="*/ 0 h 98"/>
                  <a:gd name="T2" fmla="*/ 5 w 67"/>
                  <a:gd name="T3" fmla="*/ 1 h 98"/>
                  <a:gd name="T4" fmla="*/ 6 w 67"/>
                  <a:gd name="T5" fmla="*/ 1 h 98"/>
                  <a:gd name="T6" fmla="*/ 7 w 67"/>
                  <a:gd name="T7" fmla="*/ 2 h 98"/>
                  <a:gd name="T8" fmla="*/ 8 w 67"/>
                  <a:gd name="T9" fmla="*/ 2 h 98"/>
                  <a:gd name="T10" fmla="*/ 8 w 67"/>
                  <a:gd name="T11" fmla="*/ 3 h 98"/>
                  <a:gd name="T12" fmla="*/ 9 w 67"/>
                  <a:gd name="T13" fmla="*/ 4 h 98"/>
                  <a:gd name="T14" fmla="*/ 9 w 67"/>
                  <a:gd name="T15" fmla="*/ 5 h 98"/>
                  <a:gd name="T16" fmla="*/ 9 w 67"/>
                  <a:gd name="T17" fmla="*/ 7 h 98"/>
                  <a:gd name="T18" fmla="*/ 9 w 67"/>
                  <a:gd name="T19" fmla="*/ 8 h 98"/>
                  <a:gd name="T20" fmla="*/ 9 w 67"/>
                  <a:gd name="T21" fmla="*/ 9 h 98"/>
                  <a:gd name="T22" fmla="*/ 8 w 67"/>
                  <a:gd name="T23" fmla="*/ 10 h 98"/>
                  <a:gd name="T24" fmla="*/ 8 w 67"/>
                  <a:gd name="T25" fmla="*/ 11 h 98"/>
                  <a:gd name="T26" fmla="*/ 7 w 67"/>
                  <a:gd name="T27" fmla="*/ 12 h 98"/>
                  <a:gd name="T28" fmla="*/ 6 w 67"/>
                  <a:gd name="T29" fmla="*/ 12 h 98"/>
                  <a:gd name="T30" fmla="*/ 5 w 67"/>
                  <a:gd name="T31" fmla="*/ 13 h 98"/>
                  <a:gd name="T32" fmla="*/ 4 w 67"/>
                  <a:gd name="T33" fmla="*/ 13 h 98"/>
                  <a:gd name="T34" fmla="*/ 3 w 67"/>
                  <a:gd name="T35" fmla="*/ 12 h 98"/>
                  <a:gd name="T36" fmla="*/ 2 w 67"/>
                  <a:gd name="T37" fmla="*/ 11 h 98"/>
                  <a:gd name="T38" fmla="*/ 1 w 67"/>
                  <a:gd name="T39" fmla="*/ 9 h 98"/>
                  <a:gd name="T40" fmla="*/ 0 w 67"/>
                  <a:gd name="T41" fmla="*/ 7 h 98"/>
                  <a:gd name="T42" fmla="*/ 1 w 67"/>
                  <a:gd name="T43" fmla="*/ 4 h 98"/>
                  <a:gd name="T44" fmla="*/ 2 w 67"/>
                  <a:gd name="T45" fmla="*/ 2 h 98"/>
                  <a:gd name="T46" fmla="*/ 3 w 67"/>
                  <a:gd name="T47" fmla="*/ 1 h 98"/>
                  <a:gd name="T48" fmla="*/ 4 w 67"/>
                  <a:gd name="T49" fmla="*/ 0 h 98"/>
                  <a:gd name="T50" fmla="*/ 4 w 67"/>
                  <a:gd name="T51" fmla="*/ 0 h 9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67"/>
                  <a:gd name="T79" fmla="*/ 0 h 98"/>
                  <a:gd name="T80" fmla="*/ 67 w 67"/>
                  <a:gd name="T81" fmla="*/ 98 h 9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67" h="98">
                    <a:moveTo>
                      <a:pt x="32" y="0"/>
                    </a:moveTo>
                    <a:lnTo>
                      <a:pt x="39" y="2"/>
                    </a:lnTo>
                    <a:lnTo>
                      <a:pt x="46" y="4"/>
                    </a:lnTo>
                    <a:lnTo>
                      <a:pt x="52" y="9"/>
                    </a:lnTo>
                    <a:lnTo>
                      <a:pt x="57" y="14"/>
                    </a:lnTo>
                    <a:lnTo>
                      <a:pt x="61" y="21"/>
                    </a:lnTo>
                    <a:lnTo>
                      <a:pt x="65" y="29"/>
                    </a:lnTo>
                    <a:lnTo>
                      <a:pt x="66" y="38"/>
                    </a:lnTo>
                    <a:lnTo>
                      <a:pt x="67" y="49"/>
                    </a:lnTo>
                    <a:lnTo>
                      <a:pt x="66" y="59"/>
                    </a:lnTo>
                    <a:lnTo>
                      <a:pt x="65" y="68"/>
                    </a:lnTo>
                    <a:lnTo>
                      <a:pt x="61" y="78"/>
                    </a:lnTo>
                    <a:lnTo>
                      <a:pt x="57" y="85"/>
                    </a:lnTo>
                    <a:lnTo>
                      <a:pt x="52" y="90"/>
                    </a:lnTo>
                    <a:lnTo>
                      <a:pt x="46" y="95"/>
                    </a:lnTo>
                    <a:lnTo>
                      <a:pt x="39" y="97"/>
                    </a:lnTo>
                    <a:lnTo>
                      <a:pt x="32" y="98"/>
                    </a:lnTo>
                    <a:lnTo>
                      <a:pt x="20" y="95"/>
                    </a:lnTo>
                    <a:lnTo>
                      <a:pt x="9" y="85"/>
                    </a:lnTo>
                    <a:lnTo>
                      <a:pt x="2" y="68"/>
                    </a:lnTo>
                    <a:lnTo>
                      <a:pt x="0" y="49"/>
                    </a:lnTo>
                    <a:lnTo>
                      <a:pt x="2" y="29"/>
                    </a:lnTo>
                    <a:lnTo>
                      <a:pt x="9" y="14"/>
                    </a:lnTo>
                    <a:lnTo>
                      <a:pt x="20" y="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14">
                <a:extLst>
                  <a:ext uri="{FF2B5EF4-FFF2-40B4-BE49-F238E27FC236}">
                    <a16:creationId xmlns:a16="http://schemas.microsoft.com/office/drawing/2014/main" id="{FCC991DD-A838-C948-9BFF-1B8128594A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3" y="1891"/>
                <a:ext cx="28" cy="42"/>
              </a:xfrm>
              <a:custGeom>
                <a:avLst/>
                <a:gdLst>
                  <a:gd name="T0" fmla="*/ 4 w 54"/>
                  <a:gd name="T1" fmla="*/ 0 h 84"/>
                  <a:gd name="T2" fmla="*/ 5 w 54"/>
                  <a:gd name="T3" fmla="*/ 1 h 84"/>
                  <a:gd name="T4" fmla="*/ 6 w 54"/>
                  <a:gd name="T5" fmla="*/ 2 h 84"/>
                  <a:gd name="T6" fmla="*/ 7 w 54"/>
                  <a:gd name="T7" fmla="*/ 4 h 84"/>
                  <a:gd name="T8" fmla="*/ 8 w 54"/>
                  <a:gd name="T9" fmla="*/ 6 h 84"/>
                  <a:gd name="T10" fmla="*/ 7 w 54"/>
                  <a:gd name="T11" fmla="*/ 8 h 84"/>
                  <a:gd name="T12" fmla="*/ 6 w 54"/>
                  <a:gd name="T13" fmla="*/ 9 h 84"/>
                  <a:gd name="T14" fmla="*/ 5 w 54"/>
                  <a:gd name="T15" fmla="*/ 10 h 84"/>
                  <a:gd name="T16" fmla="*/ 4 w 54"/>
                  <a:gd name="T17" fmla="*/ 11 h 84"/>
                  <a:gd name="T18" fmla="*/ 2 w 54"/>
                  <a:gd name="T19" fmla="*/ 10 h 84"/>
                  <a:gd name="T20" fmla="*/ 1 w 54"/>
                  <a:gd name="T21" fmla="*/ 9 h 84"/>
                  <a:gd name="T22" fmla="*/ 1 w 54"/>
                  <a:gd name="T23" fmla="*/ 8 h 84"/>
                  <a:gd name="T24" fmla="*/ 0 w 54"/>
                  <a:gd name="T25" fmla="*/ 6 h 84"/>
                  <a:gd name="T26" fmla="*/ 1 w 54"/>
                  <a:gd name="T27" fmla="*/ 4 h 84"/>
                  <a:gd name="T28" fmla="*/ 1 w 54"/>
                  <a:gd name="T29" fmla="*/ 2 h 84"/>
                  <a:gd name="T30" fmla="*/ 2 w 54"/>
                  <a:gd name="T31" fmla="*/ 1 h 84"/>
                  <a:gd name="T32" fmla="*/ 4 w 54"/>
                  <a:gd name="T33" fmla="*/ 0 h 84"/>
                  <a:gd name="T34" fmla="*/ 4 w 54"/>
                  <a:gd name="T35" fmla="*/ 0 h 8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4"/>
                  <a:gd name="T55" fmla="*/ 0 h 84"/>
                  <a:gd name="T56" fmla="*/ 54 w 54"/>
                  <a:gd name="T57" fmla="*/ 84 h 8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4" h="84">
                    <a:moveTo>
                      <a:pt x="28" y="0"/>
                    </a:moveTo>
                    <a:lnTo>
                      <a:pt x="38" y="3"/>
                    </a:lnTo>
                    <a:lnTo>
                      <a:pt x="46" y="11"/>
                    </a:lnTo>
                    <a:lnTo>
                      <a:pt x="52" y="25"/>
                    </a:lnTo>
                    <a:lnTo>
                      <a:pt x="54" y="41"/>
                    </a:lnTo>
                    <a:lnTo>
                      <a:pt x="52" y="57"/>
                    </a:lnTo>
                    <a:lnTo>
                      <a:pt x="46" y="71"/>
                    </a:lnTo>
                    <a:lnTo>
                      <a:pt x="38" y="80"/>
                    </a:lnTo>
                    <a:lnTo>
                      <a:pt x="28" y="84"/>
                    </a:lnTo>
                    <a:lnTo>
                      <a:pt x="16" y="80"/>
                    </a:lnTo>
                    <a:lnTo>
                      <a:pt x="8" y="71"/>
                    </a:lnTo>
                    <a:lnTo>
                      <a:pt x="2" y="57"/>
                    </a:lnTo>
                    <a:lnTo>
                      <a:pt x="0" y="41"/>
                    </a:lnTo>
                    <a:lnTo>
                      <a:pt x="2" y="25"/>
                    </a:lnTo>
                    <a:lnTo>
                      <a:pt x="8" y="11"/>
                    </a:lnTo>
                    <a:lnTo>
                      <a:pt x="16" y="3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15">
                <a:extLst>
                  <a:ext uri="{FF2B5EF4-FFF2-40B4-BE49-F238E27FC236}">
                    <a16:creationId xmlns:a16="http://schemas.microsoft.com/office/drawing/2014/main" id="{92CB8E93-69DD-F24A-BA55-4DB939DD59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902"/>
                <a:ext cx="28" cy="43"/>
              </a:xfrm>
              <a:custGeom>
                <a:avLst/>
                <a:gdLst>
                  <a:gd name="T0" fmla="*/ 4 w 56"/>
                  <a:gd name="T1" fmla="*/ 0 h 85"/>
                  <a:gd name="T2" fmla="*/ 5 w 56"/>
                  <a:gd name="T3" fmla="*/ 1 h 85"/>
                  <a:gd name="T4" fmla="*/ 6 w 56"/>
                  <a:gd name="T5" fmla="*/ 2 h 85"/>
                  <a:gd name="T6" fmla="*/ 7 w 56"/>
                  <a:gd name="T7" fmla="*/ 4 h 85"/>
                  <a:gd name="T8" fmla="*/ 7 w 56"/>
                  <a:gd name="T9" fmla="*/ 6 h 85"/>
                  <a:gd name="T10" fmla="*/ 7 w 56"/>
                  <a:gd name="T11" fmla="*/ 8 h 85"/>
                  <a:gd name="T12" fmla="*/ 6 w 56"/>
                  <a:gd name="T13" fmla="*/ 9 h 85"/>
                  <a:gd name="T14" fmla="*/ 5 w 56"/>
                  <a:gd name="T15" fmla="*/ 11 h 85"/>
                  <a:gd name="T16" fmla="*/ 4 w 56"/>
                  <a:gd name="T17" fmla="*/ 11 h 85"/>
                  <a:gd name="T18" fmla="*/ 3 w 56"/>
                  <a:gd name="T19" fmla="*/ 11 h 85"/>
                  <a:gd name="T20" fmla="*/ 1 w 56"/>
                  <a:gd name="T21" fmla="*/ 9 h 85"/>
                  <a:gd name="T22" fmla="*/ 1 w 56"/>
                  <a:gd name="T23" fmla="*/ 8 h 85"/>
                  <a:gd name="T24" fmla="*/ 0 w 56"/>
                  <a:gd name="T25" fmla="*/ 6 h 85"/>
                  <a:gd name="T26" fmla="*/ 1 w 56"/>
                  <a:gd name="T27" fmla="*/ 4 h 85"/>
                  <a:gd name="T28" fmla="*/ 1 w 56"/>
                  <a:gd name="T29" fmla="*/ 2 h 85"/>
                  <a:gd name="T30" fmla="*/ 3 w 56"/>
                  <a:gd name="T31" fmla="*/ 1 h 85"/>
                  <a:gd name="T32" fmla="*/ 4 w 56"/>
                  <a:gd name="T33" fmla="*/ 0 h 85"/>
                  <a:gd name="T34" fmla="*/ 4 w 56"/>
                  <a:gd name="T35" fmla="*/ 0 h 8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6"/>
                  <a:gd name="T55" fmla="*/ 0 h 85"/>
                  <a:gd name="T56" fmla="*/ 56 w 56"/>
                  <a:gd name="T57" fmla="*/ 85 h 8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6" h="85">
                    <a:moveTo>
                      <a:pt x="29" y="0"/>
                    </a:moveTo>
                    <a:lnTo>
                      <a:pt x="39" y="3"/>
                    </a:lnTo>
                    <a:lnTo>
                      <a:pt x="48" y="12"/>
                    </a:lnTo>
                    <a:lnTo>
                      <a:pt x="54" y="26"/>
                    </a:lnTo>
                    <a:lnTo>
                      <a:pt x="56" y="42"/>
                    </a:lnTo>
                    <a:lnTo>
                      <a:pt x="54" y="59"/>
                    </a:lnTo>
                    <a:lnTo>
                      <a:pt x="48" y="72"/>
                    </a:lnTo>
                    <a:lnTo>
                      <a:pt x="39" y="82"/>
                    </a:lnTo>
                    <a:lnTo>
                      <a:pt x="29" y="85"/>
                    </a:lnTo>
                    <a:lnTo>
                      <a:pt x="17" y="82"/>
                    </a:lnTo>
                    <a:lnTo>
                      <a:pt x="8" y="72"/>
                    </a:lnTo>
                    <a:lnTo>
                      <a:pt x="2" y="59"/>
                    </a:lnTo>
                    <a:lnTo>
                      <a:pt x="0" y="42"/>
                    </a:lnTo>
                    <a:lnTo>
                      <a:pt x="2" y="26"/>
                    </a:lnTo>
                    <a:lnTo>
                      <a:pt x="8" y="12"/>
                    </a:lnTo>
                    <a:lnTo>
                      <a:pt x="17" y="3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16">
                <a:extLst>
                  <a:ext uri="{FF2B5EF4-FFF2-40B4-BE49-F238E27FC236}">
                    <a16:creationId xmlns:a16="http://schemas.microsoft.com/office/drawing/2014/main" id="{2A92C9FA-735F-7545-9EBE-1309785A84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3" y="1929"/>
                <a:ext cx="22" cy="34"/>
              </a:xfrm>
              <a:custGeom>
                <a:avLst/>
                <a:gdLst>
                  <a:gd name="T0" fmla="*/ 3 w 44"/>
                  <a:gd name="T1" fmla="*/ 0 h 67"/>
                  <a:gd name="T2" fmla="*/ 4 w 44"/>
                  <a:gd name="T3" fmla="*/ 1 h 67"/>
                  <a:gd name="T4" fmla="*/ 5 w 44"/>
                  <a:gd name="T5" fmla="*/ 1 h 67"/>
                  <a:gd name="T6" fmla="*/ 5 w 44"/>
                  <a:gd name="T7" fmla="*/ 3 h 67"/>
                  <a:gd name="T8" fmla="*/ 6 w 44"/>
                  <a:gd name="T9" fmla="*/ 4 h 67"/>
                  <a:gd name="T10" fmla="*/ 6 w 44"/>
                  <a:gd name="T11" fmla="*/ 6 h 67"/>
                  <a:gd name="T12" fmla="*/ 6 w 44"/>
                  <a:gd name="T13" fmla="*/ 7 h 67"/>
                  <a:gd name="T14" fmla="*/ 5 w 44"/>
                  <a:gd name="T15" fmla="*/ 8 h 67"/>
                  <a:gd name="T16" fmla="*/ 4 w 44"/>
                  <a:gd name="T17" fmla="*/ 9 h 67"/>
                  <a:gd name="T18" fmla="*/ 3 w 44"/>
                  <a:gd name="T19" fmla="*/ 9 h 67"/>
                  <a:gd name="T20" fmla="*/ 2 w 44"/>
                  <a:gd name="T21" fmla="*/ 8 h 67"/>
                  <a:gd name="T22" fmla="*/ 1 w 44"/>
                  <a:gd name="T23" fmla="*/ 7 h 67"/>
                  <a:gd name="T24" fmla="*/ 0 w 44"/>
                  <a:gd name="T25" fmla="*/ 5 h 67"/>
                  <a:gd name="T26" fmla="*/ 0 w 44"/>
                  <a:gd name="T27" fmla="*/ 4 h 67"/>
                  <a:gd name="T28" fmla="*/ 1 w 44"/>
                  <a:gd name="T29" fmla="*/ 2 h 67"/>
                  <a:gd name="T30" fmla="*/ 2 w 44"/>
                  <a:gd name="T31" fmla="*/ 1 h 67"/>
                  <a:gd name="T32" fmla="*/ 3 w 44"/>
                  <a:gd name="T33" fmla="*/ 0 h 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"/>
                  <a:gd name="T52" fmla="*/ 0 h 67"/>
                  <a:gd name="T53" fmla="*/ 44 w 44"/>
                  <a:gd name="T54" fmla="*/ 67 h 6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" h="67">
                    <a:moveTo>
                      <a:pt x="17" y="0"/>
                    </a:moveTo>
                    <a:lnTo>
                      <a:pt x="26" y="2"/>
                    </a:lnTo>
                    <a:lnTo>
                      <a:pt x="34" y="8"/>
                    </a:lnTo>
                    <a:lnTo>
                      <a:pt x="40" y="18"/>
                    </a:lnTo>
                    <a:lnTo>
                      <a:pt x="44" y="31"/>
                    </a:lnTo>
                    <a:lnTo>
                      <a:pt x="44" y="44"/>
                    </a:lnTo>
                    <a:lnTo>
                      <a:pt x="42" y="55"/>
                    </a:lnTo>
                    <a:lnTo>
                      <a:pt x="36" y="63"/>
                    </a:lnTo>
                    <a:lnTo>
                      <a:pt x="28" y="67"/>
                    </a:lnTo>
                    <a:lnTo>
                      <a:pt x="19" y="66"/>
                    </a:lnTo>
                    <a:lnTo>
                      <a:pt x="11" y="61"/>
                    </a:lnTo>
                    <a:lnTo>
                      <a:pt x="5" y="51"/>
                    </a:lnTo>
                    <a:lnTo>
                      <a:pt x="0" y="38"/>
                    </a:lnTo>
                    <a:lnTo>
                      <a:pt x="0" y="25"/>
                    </a:lnTo>
                    <a:lnTo>
                      <a:pt x="3" y="14"/>
                    </a:lnTo>
                    <a:lnTo>
                      <a:pt x="9" y="5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" name="Circular Arrow 13">
              <a:extLst>
                <a:ext uri="{FF2B5EF4-FFF2-40B4-BE49-F238E27FC236}">
                  <a16:creationId xmlns:a16="http://schemas.microsoft.com/office/drawing/2014/main" id="{5129A5DD-73E8-3047-BC20-B6BB5C1822D2}"/>
                </a:ext>
              </a:extLst>
            </p:cNvPr>
            <p:cNvSpPr/>
            <p:nvPr/>
          </p:nvSpPr>
          <p:spPr>
            <a:xfrm rot="521551" flipH="1">
              <a:off x="2429129" y="3098914"/>
              <a:ext cx="1828732" cy="192931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1995037"/>
                <a:gd name="adj5" fmla="val 125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3022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027DADD2-96FE-B547-AD90-231783FE1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Career Pathway is a…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FF10DA3-4637-574B-BD9F-8231BB5E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724" y="3030281"/>
            <a:ext cx="8664382" cy="2342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…group of careers with common interests and skills.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b="0" dirty="0"/>
              <a:t>Usually individuals in a Career Pathway will share common interests and concerns. For example, individuals in the Pre-Design Pathway of Architecture and Construction Cluster are interested in planning and designing things. While people in the Construction Pathway are interested in coordinating and fulfilling a plan.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id="{7AC61D65-1A40-464C-8E27-AD26ECAF7760}"/>
              </a:ext>
            </a:extLst>
          </p:cNvPr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5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b="1" dirty="0">
                <a:latin typeface="Verdana" charset="77"/>
                <a:ea typeface="Verdana" charset="77"/>
                <a:cs typeface="Verdana" charset="77"/>
              </a:rPr>
              <a:t>Career Path Development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027DADD2-96FE-B547-AD90-231783FE1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Career Pathway has…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FF10DA3-4637-574B-BD9F-8231BB5E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724" y="3030281"/>
            <a:ext cx="9312454" cy="2342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…opportunities for advancement and/or additional skill development.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b="0" dirty="0"/>
              <a:t>Career Pathways offer a number of opportunities for individuals to advance (e.g., you may become a manager of others or move into a role with more influence over projects and processes).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id="{7AC61D65-1A40-464C-8E27-AD26ECAF7760}"/>
              </a:ext>
            </a:extLst>
          </p:cNvPr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5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b="1" dirty="0">
                <a:latin typeface="Verdana" charset="77"/>
                <a:ea typeface="Verdana" charset="77"/>
                <a:cs typeface="Verdana" charset="77"/>
              </a:rPr>
              <a:t>Career Path Development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2764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027DADD2-96FE-B547-AD90-231783FE1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Pathways…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FF10DA3-4637-574B-BD9F-8231BB5E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724" y="3030281"/>
            <a:ext cx="9312454" cy="2342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…accomplish some specific purpose within the Career Cluster.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b="0" dirty="0"/>
              <a:t>Careers within a Career Pathway accomplish a specific purpose in the cluster. Their purpose is usually different that the other pathways.</a:t>
            </a:r>
          </a:p>
          <a:p>
            <a:endParaRPr lang="en-US" sz="1800" b="0" dirty="0"/>
          </a:p>
          <a:p>
            <a:r>
              <a:rPr lang="en-US" sz="1800" b="0" dirty="0"/>
              <a:t>Together, all the pathways within a cluster represent the different career opportunities within that part of the economy.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id="{7AC61D65-1A40-464C-8E27-AD26ECAF7760}"/>
              </a:ext>
            </a:extLst>
          </p:cNvPr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5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b="1" dirty="0">
                <a:latin typeface="Verdana" charset="77"/>
                <a:ea typeface="Verdana" charset="77"/>
                <a:cs typeface="Verdana" charset="77"/>
              </a:rPr>
              <a:t>Career Path Development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16188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6"/>
  <p:tag name="ARTICULATE_PROJECT_OPEN" val="0"/>
  <p:tag name="ARTICULATE_DESIGN_ID_OFFICE THEME" val="FP1JfvL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2906</TotalTime>
  <Words>267</Words>
  <Application>Microsoft Office PowerPoint</Application>
  <PresentationFormat>Custom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ArialMT</vt:lpstr>
      <vt:lpstr>Calibri</vt:lpstr>
      <vt:lpstr>Verdana</vt:lpstr>
      <vt:lpstr>Verdana-Bold</vt:lpstr>
      <vt:lpstr>Office Theme</vt:lpstr>
      <vt:lpstr>Career Path Development!</vt:lpstr>
      <vt:lpstr>Getting Started</vt:lpstr>
      <vt:lpstr>Motions</vt:lpstr>
      <vt:lpstr>A Career Pathway is a…</vt:lpstr>
      <vt:lpstr>A Career Pathway has…</vt:lpstr>
      <vt:lpstr>Career Pathways…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9</cp:revision>
  <dcterms:modified xsi:type="dcterms:W3CDTF">2022-07-06T14:44:28Z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1030C275-2EB5-4D23-A3BC-7395ADF329BC</vt:lpwstr>
  </property>
  <property fmtid="{D5CDD505-2E9C-101B-9397-08002B2CF9AE}" pid="3" name="ArticulatePath">
    <vt:lpwstr>ENGAGE~1</vt:lpwstr>
  </property>
</Properties>
</file>