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793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E8C70B6-186C-C245-BE33-8E2FAF2852F7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517" y="3166388"/>
            <a:ext cx="6229326" cy="2350844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Choosing the Right Career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 3: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8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8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Choosing the Right Career!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2" y="642005"/>
            <a:ext cx="10851351" cy="94094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right career path for me?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right career path for me will allow me to lead a fulfilling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Effective career plans are the catalyst to a successful career. They are living documents with core components that will allow me to reflect and adjust my plan based on evolving opportunities.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It is normal and healthy for me to change my mind during the process if I make the necessary adjustments to my plan.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8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Choosing the Right Career!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2" y="642005"/>
            <a:ext cx="10964338" cy="940945"/>
          </a:xfrm>
        </p:spPr>
        <p:txBody>
          <a:bodyPr>
            <a:normAutofit fontScale="90000"/>
          </a:bodyPr>
          <a:lstStyle/>
          <a:p>
            <a:r>
              <a:rPr lang="en-US" dirty="0"/>
              <a:t>Roadblocks to Success &amp; Strategies</a:t>
            </a:r>
          </a:p>
        </p:txBody>
      </p:sp>
      <p:sp>
        <p:nvSpPr>
          <p:cNvPr id="7" name="Straight Connector 3">
            <a:extLst>
              <a:ext uri="{FF2B5EF4-FFF2-40B4-BE49-F238E27FC236}">
                <a16:creationId xmlns:a16="http://schemas.microsoft.com/office/drawing/2014/main" id="{63308357-127F-A840-A363-B0BBB3C2A752}"/>
              </a:ext>
            </a:extLst>
          </p:cNvPr>
          <p:cNvSpPr/>
          <p:nvPr/>
        </p:nvSpPr>
        <p:spPr>
          <a:xfrm rot="2574923">
            <a:off x="5555457" y="4780972"/>
            <a:ext cx="642937" cy="476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3862"/>
                </a:moveTo>
                <a:lnTo>
                  <a:pt x="641955" y="2386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Straight Connector 4">
            <a:extLst>
              <a:ext uri="{FF2B5EF4-FFF2-40B4-BE49-F238E27FC236}">
                <a16:creationId xmlns:a16="http://schemas.microsoft.com/office/drawing/2014/main" id="{977FAFCB-FA09-D14A-A0D8-3F5885528AFA}"/>
              </a:ext>
            </a:extLst>
          </p:cNvPr>
          <p:cNvSpPr/>
          <p:nvPr/>
        </p:nvSpPr>
        <p:spPr>
          <a:xfrm>
            <a:off x="5642769" y="3858634"/>
            <a:ext cx="754063" cy="476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3862"/>
                </a:moveTo>
                <a:lnTo>
                  <a:pt x="754798" y="2386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Straight Connector 5">
            <a:extLst>
              <a:ext uri="{FF2B5EF4-FFF2-40B4-BE49-F238E27FC236}">
                <a16:creationId xmlns:a16="http://schemas.microsoft.com/office/drawing/2014/main" id="{04AE262F-7B59-7343-A41A-D20B8038D01F}"/>
              </a:ext>
            </a:extLst>
          </p:cNvPr>
          <p:cNvSpPr/>
          <p:nvPr/>
        </p:nvSpPr>
        <p:spPr>
          <a:xfrm rot="19036961">
            <a:off x="5552282" y="2929947"/>
            <a:ext cx="677862" cy="476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3862"/>
                </a:moveTo>
                <a:lnTo>
                  <a:pt x="678431" y="2386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EDD46A1-34C1-BA47-A29C-02279B200E91}"/>
              </a:ext>
            </a:extLst>
          </p:cNvPr>
          <p:cNvSpPr/>
          <p:nvPr/>
        </p:nvSpPr>
        <p:spPr>
          <a:xfrm>
            <a:off x="3785394" y="2820409"/>
            <a:ext cx="2162175" cy="2162175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Group 11">
            <a:extLst>
              <a:ext uri="{FF2B5EF4-FFF2-40B4-BE49-F238E27FC236}">
                <a16:creationId xmlns:a16="http://schemas.microsoft.com/office/drawing/2014/main" id="{0F0233E9-C63E-6646-9E50-69BE1D50EB1F}"/>
              </a:ext>
            </a:extLst>
          </p:cNvPr>
          <p:cNvGrpSpPr>
            <a:grpSpLocks/>
          </p:cNvGrpSpPr>
          <p:nvPr/>
        </p:nvGrpSpPr>
        <p:grpSpPr bwMode="auto">
          <a:xfrm>
            <a:off x="6063457" y="1686934"/>
            <a:ext cx="1296987" cy="1296988"/>
            <a:chOff x="3353529" y="53553"/>
            <a:chExt cx="1297059" cy="129705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6951CB1-670B-2B49-9B4C-74F919583980}"/>
                </a:ext>
              </a:extLst>
            </p:cNvPr>
            <p:cNvSpPr/>
            <p:nvPr/>
          </p:nvSpPr>
          <p:spPr>
            <a:xfrm>
              <a:off x="3353529" y="53553"/>
              <a:ext cx="1297059" cy="12970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8">
              <a:extLst>
                <a:ext uri="{FF2B5EF4-FFF2-40B4-BE49-F238E27FC236}">
                  <a16:creationId xmlns:a16="http://schemas.microsoft.com/office/drawing/2014/main" id="{9A622EBA-92D6-B949-80F0-B7366F086B7C}"/>
                </a:ext>
              </a:extLst>
            </p:cNvPr>
            <p:cNvSpPr/>
            <p:nvPr/>
          </p:nvSpPr>
          <p:spPr>
            <a:xfrm>
              <a:off x="3448784" y="191674"/>
              <a:ext cx="1106548" cy="9160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795" tIns="10795" rIns="10795" bIns="10795" spcCol="1270" anchor="ctr"/>
            <a:lstStyle/>
            <a:p>
              <a:pPr algn="ctr" defTabSz="7556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700" dirty="0"/>
                <a:t>Lack of Motivation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E45CFF82-0B0E-F24D-BDA9-0A07734D2EB6}"/>
              </a:ext>
            </a:extLst>
          </p:cNvPr>
          <p:cNvGrpSpPr>
            <a:grpSpLocks/>
          </p:cNvGrpSpPr>
          <p:nvPr/>
        </p:nvGrpSpPr>
        <p:grpSpPr bwMode="auto">
          <a:xfrm>
            <a:off x="7395369" y="1634547"/>
            <a:ext cx="1944688" cy="1296987"/>
            <a:chOff x="4685041" y="573"/>
            <a:chExt cx="1945589" cy="129705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392C9A1-68D4-0744-9542-38A84C61B272}"/>
                </a:ext>
              </a:extLst>
            </p:cNvPr>
            <p:cNvSpPr/>
            <p:nvPr/>
          </p:nvSpPr>
          <p:spPr>
            <a:xfrm>
              <a:off x="4685041" y="573"/>
              <a:ext cx="1945589" cy="129705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0ECB158-D2F7-9F4A-9549-CAD6990416E1}"/>
                </a:ext>
              </a:extLst>
            </p:cNvPr>
            <p:cNvSpPr/>
            <p:nvPr/>
          </p:nvSpPr>
          <p:spPr>
            <a:xfrm>
              <a:off x="4685041" y="573"/>
              <a:ext cx="1945589" cy="12970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 spcCol="1270" anchor="ctr"/>
            <a:lstStyle/>
            <a:p>
              <a:pPr marL="228600" lvl="1" indent="-228600" defTabSz="9779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200" dirty="0">
                  <a:latin typeface="Gotham Light" pitchFamily="50" charset="0"/>
                </a:rPr>
                <a:t>Identify incentives</a:t>
              </a:r>
            </a:p>
            <a:p>
              <a:pPr marL="228600" lvl="1" indent="-228600" defTabSz="9779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200" dirty="0">
                  <a:latin typeface="Gotham Light" pitchFamily="50" charset="0"/>
                </a:rPr>
                <a:t>Monetary reward</a:t>
              </a:r>
            </a:p>
          </p:txBody>
        </p:sp>
      </p:grpSp>
      <p:grpSp>
        <p:nvGrpSpPr>
          <p:cNvPr id="20" name="Group 13">
            <a:extLst>
              <a:ext uri="{FF2B5EF4-FFF2-40B4-BE49-F238E27FC236}">
                <a16:creationId xmlns:a16="http://schemas.microsoft.com/office/drawing/2014/main" id="{642EA256-2A23-7D47-AA21-EE090CF693E2}"/>
              </a:ext>
            </a:extLst>
          </p:cNvPr>
          <p:cNvGrpSpPr>
            <a:grpSpLocks/>
          </p:cNvGrpSpPr>
          <p:nvPr/>
        </p:nvGrpSpPr>
        <p:grpSpPr bwMode="auto">
          <a:xfrm>
            <a:off x="6396832" y="3233159"/>
            <a:ext cx="1296987" cy="1296988"/>
            <a:chOff x="3686672" y="1599370"/>
            <a:chExt cx="1297059" cy="1297059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D3BCF92-73D4-3A40-BBF9-0EA6BA64252C}"/>
                </a:ext>
              </a:extLst>
            </p:cNvPr>
            <p:cNvSpPr/>
            <p:nvPr/>
          </p:nvSpPr>
          <p:spPr>
            <a:xfrm>
              <a:off x="3686672" y="1599370"/>
              <a:ext cx="1297059" cy="12970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12">
              <a:extLst>
                <a:ext uri="{FF2B5EF4-FFF2-40B4-BE49-F238E27FC236}">
                  <a16:creationId xmlns:a16="http://schemas.microsoft.com/office/drawing/2014/main" id="{B1436598-7390-F046-891E-896318232C12}"/>
                </a:ext>
              </a:extLst>
            </p:cNvPr>
            <p:cNvSpPr/>
            <p:nvPr/>
          </p:nvSpPr>
          <p:spPr>
            <a:xfrm>
              <a:off x="3877183" y="1789880"/>
              <a:ext cx="916038" cy="916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795" tIns="10795" rIns="10795" bIns="10795" spcCol="1270" anchor="ctr"/>
            <a:lstStyle/>
            <a:p>
              <a:pPr algn="ctr" defTabSz="7556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700" dirty="0"/>
                <a:t>Lack of Resources ($)</a:t>
              </a:r>
            </a:p>
          </p:txBody>
        </p:sp>
      </p:grpSp>
      <p:grpSp>
        <p:nvGrpSpPr>
          <p:cNvPr id="23" name="Group 14">
            <a:extLst>
              <a:ext uri="{FF2B5EF4-FFF2-40B4-BE49-F238E27FC236}">
                <a16:creationId xmlns:a16="http://schemas.microsoft.com/office/drawing/2014/main" id="{10083170-9459-0945-85A6-05E69AF9308C}"/>
              </a:ext>
            </a:extLst>
          </p:cNvPr>
          <p:cNvGrpSpPr>
            <a:grpSpLocks/>
          </p:cNvGrpSpPr>
          <p:nvPr/>
        </p:nvGrpSpPr>
        <p:grpSpPr bwMode="auto">
          <a:xfrm>
            <a:off x="7823994" y="3233159"/>
            <a:ext cx="2133600" cy="1598613"/>
            <a:chOff x="5113437" y="1599369"/>
            <a:chExt cx="2134589" cy="159870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6BDDEC9-38BC-444A-926B-8E8402720B01}"/>
                </a:ext>
              </a:extLst>
            </p:cNvPr>
            <p:cNvSpPr/>
            <p:nvPr/>
          </p:nvSpPr>
          <p:spPr>
            <a:xfrm>
              <a:off x="5113437" y="1599369"/>
              <a:ext cx="1945589" cy="129705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9279987-7445-E244-A7A5-755E906E35C1}"/>
                </a:ext>
              </a:extLst>
            </p:cNvPr>
            <p:cNvSpPr/>
            <p:nvPr/>
          </p:nvSpPr>
          <p:spPr>
            <a:xfrm>
              <a:off x="5113437" y="1599369"/>
              <a:ext cx="2134589" cy="1598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 spcCol="1270" anchor="ctr"/>
            <a:lstStyle/>
            <a:p>
              <a:pPr marL="228600" lvl="1" indent="-228600" defTabSz="9779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200" dirty="0">
                  <a:latin typeface="Gotham Light" pitchFamily="50" charset="0"/>
                </a:rPr>
                <a:t>Temporary part-time job </a:t>
              </a:r>
            </a:p>
            <a:p>
              <a:pPr marL="228600" lvl="1" indent="-228600" defTabSz="9779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200" dirty="0">
                  <a:latin typeface="Gotham Light" pitchFamily="50" charset="0"/>
                </a:rPr>
                <a:t>Scholarships</a:t>
              </a:r>
            </a:p>
          </p:txBody>
        </p:sp>
      </p:grpSp>
      <p:grpSp>
        <p:nvGrpSpPr>
          <p:cNvPr id="26" name="Group 15">
            <a:extLst>
              <a:ext uri="{FF2B5EF4-FFF2-40B4-BE49-F238E27FC236}">
                <a16:creationId xmlns:a16="http://schemas.microsoft.com/office/drawing/2014/main" id="{6442D2B5-486D-9B45-AD06-EB57765983A2}"/>
              </a:ext>
            </a:extLst>
          </p:cNvPr>
          <p:cNvGrpSpPr>
            <a:grpSpLocks/>
          </p:cNvGrpSpPr>
          <p:nvPr/>
        </p:nvGrpSpPr>
        <p:grpSpPr bwMode="auto">
          <a:xfrm>
            <a:off x="5907882" y="4831772"/>
            <a:ext cx="1393825" cy="1296987"/>
            <a:chOff x="3198449" y="3198166"/>
            <a:chExt cx="1392782" cy="1297059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CDB4D5B-44FC-B243-9682-790707B76010}"/>
                </a:ext>
              </a:extLst>
            </p:cNvPr>
            <p:cNvSpPr/>
            <p:nvPr/>
          </p:nvSpPr>
          <p:spPr>
            <a:xfrm>
              <a:off x="3198449" y="3198166"/>
              <a:ext cx="1392782" cy="12970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Oval 16">
              <a:extLst>
                <a:ext uri="{FF2B5EF4-FFF2-40B4-BE49-F238E27FC236}">
                  <a16:creationId xmlns:a16="http://schemas.microsoft.com/office/drawing/2014/main" id="{FB7D663F-2E59-1F4D-98F7-846370E34114}"/>
                </a:ext>
              </a:extLst>
            </p:cNvPr>
            <p:cNvSpPr/>
            <p:nvPr/>
          </p:nvSpPr>
          <p:spPr>
            <a:xfrm>
              <a:off x="3403083" y="3388677"/>
              <a:ext cx="983513" cy="916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795" tIns="10795" rIns="10795" bIns="10795" spcCol="1270" anchor="ctr"/>
            <a:lstStyle/>
            <a:p>
              <a:pPr algn="ctr" defTabSz="7556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700" dirty="0"/>
                <a:t>Lack of Education</a:t>
              </a:r>
            </a:p>
          </p:txBody>
        </p:sp>
      </p:grpSp>
      <p:grpSp>
        <p:nvGrpSpPr>
          <p:cNvPr id="29" name="Group 16">
            <a:extLst>
              <a:ext uri="{FF2B5EF4-FFF2-40B4-BE49-F238E27FC236}">
                <a16:creationId xmlns:a16="http://schemas.microsoft.com/office/drawing/2014/main" id="{4683C7AE-56C0-CF4F-87F1-569BCDA33AC8}"/>
              </a:ext>
            </a:extLst>
          </p:cNvPr>
          <p:cNvGrpSpPr>
            <a:grpSpLocks/>
          </p:cNvGrpSpPr>
          <p:nvPr/>
        </p:nvGrpSpPr>
        <p:grpSpPr bwMode="auto">
          <a:xfrm>
            <a:off x="7311232" y="4831772"/>
            <a:ext cx="2089150" cy="1296987"/>
            <a:chOff x="4601283" y="3198166"/>
            <a:chExt cx="2089173" cy="129705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78659F9-953C-5D4D-842A-2F34C0C4BC11}"/>
                </a:ext>
              </a:extLst>
            </p:cNvPr>
            <p:cNvSpPr/>
            <p:nvPr/>
          </p:nvSpPr>
          <p:spPr>
            <a:xfrm>
              <a:off x="4601283" y="3198166"/>
              <a:ext cx="2089173" cy="129705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A878190-F473-5C4F-946A-F472C6317DF7}"/>
                </a:ext>
              </a:extLst>
            </p:cNvPr>
            <p:cNvSpPr/>
            <p:nvPr/>
          </p:nvSpPr>
          <p:spPr>
            <a:xfrm>
              <a:off x="4601283" y="3198166"/>
              <a:ext cx="2089173" cy="12970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 spcCol="1270" anchor="ctr"/>
            <a:lstStyle/>
            <a:p>
              <a:pPr marL="228600" lvl="1" indent="-228600" defTabSz="9779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200" dirty="0">
                  <a:latin typeface="Gotham Light" pitchFamily="50" charset="0"/>
                </a:rPr>
                <a:t>College</a:t>
              </a:r>
            </a:p>
            <a:p>
              <a:pPr marL="228600" lvl="1" indent="-228600" defTabSz="9779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200" dirty="0">
                  <a:latin typeface="Gotham Light" pitchFamily="50" charset="0"/>
                </a:rPr>
                <a:t>Trade School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668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8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Choosing the Right Career!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2" y="642005"/>
            <a:ext cx="10851351" cy="940945"/>
          </a:xfrm>
        </p:spPr>
        <p:txBody>
          <a:bodyPr>
            <a:normAutofit/>
          </a:bodyPr>
          <a:lstStyle/>
          <a:p>
            <a:r>
              <a:rPr lang="en-US" dirty="0"/>
              <a:t>Jobs and Careers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Individuals can change jobs without changing careers.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 person will normally have several jobs within the same career.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 career takes goal-setting centered on an individual’s specialized strengths, talents, experiences and education.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758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8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Choosing the Right Career!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2" y="642005"/>
            <a:ext cx="10851351" cy="940945"/>
          </a:xfrm>
        </p:spPr>
        <p:txBody>
          <a:bodyPr>
            <a:normAutofit/>
          </a:bodyPr>
          <a:lstStyle/>
          <a:p>
            <a:r>
              <a:rPr lang="en-US" dirty="0"/>
              <a:t>Review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is something you learned about the relationship between planning and being career-ready?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92869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5"/>
  <p:tag name="ARTICULATE_PROJECT_OPEN" val="0"/>
  <p:tag name="ARTICULATE_DESIGN_ID_OFFICE THEME" val="8zSR75L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215</Words>
  <Application>Microsoft Office PowerPoint</Application>
  <PresentationFormat>Custom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ArialMT</vt:lpstr>
      <vt:lpstr>Calibri</vt:lpstr>
      <vt:lpstr>Gotham Light</vt:lpstr>
      <vt:lpstr>Verdana</vt:lpstr>
      <vt:lpstr>Verdana-Bold</vt:lpstr>
      <vt:lpstr>Office Theme</vt:lpstr>
      <vt:lpstr>Choosing the Right Career!</vt:lpstr>
      <vt:lpstr>What is the right career path for me?</vt:lpstr>
      <vt:lpstr>Roadblocks to Success &amp; Strategies</vt:lpstr>
      <vt:lpstr>Jobs and Careers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10</cp:revision>
  <dcterms:modified xsi:type="dcterms:W3CDTF">2022-07-06T15:04:13Z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F3515F3C-54F7-4388-A5BE-6CF27C187667</vt:lpwstr>
  </property>
  <property fmtid="{D5CDD505-2E9C-101B-9397-08002B2CF9AE}" pid="3" name="ArticulatePath">
    <vt:lpwstr>https://needucation-my.sharepoint.com/personal/dhoffman_education_ne_gov/Documents/Documents/ENGAGE curriculum/2022 NEW LAUNCH/USE THIS April 2022website ready work/UNIT 3 The Journey to Being Career Ready!/Unit 3 PowerPoints for Sessions/Engage PowerPoint Unit3 Session8- Choosing the Right Career</vt:lpwstr>
  </property>
</Properties>
</file>