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79300" cy="68580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2F72"/>
    <a:srgbClr val="256895"/>
    <a:srgbClr val="F15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81" d="100"/>
          <a:sy n="81" d="100"/>
        </p:scale>
        <p:origin x="77" y="1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6.png"/><Relationship Id="rId7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2">
            <a:extLst>
              <a:ext uri="{FF2B5EF4-FFF2-40B4-BE49-F238E27FC236}">
                <a16:creationId xmlns:a16="http://schemas.microsoft.com/office/drawing/2014/main" id="{2182FC6E-EFCA-D74B-9B70-AA089C1B60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" y="342900"/>
            <a:ext cx="11503152" cy="5867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3">
            <a:extLst>
              <a:ext uri="{FF2B5EF4-FFF2-40B4-BE49-F238E27FC236}">
                <a16:creationId xmlns:a16="http://schemas.microsoft.com/office/drawing/2014/main" id="{CEE2E144-034B-F94F-A180-6F7BD9F2DD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13916" y="2747772"/>
            <a:ext cx="412407" cy="11356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43B2DEAE-1B66-B349-BF36-8B39C9A32019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10" name="Image 4">
              <a:extLst>
                <a:ext uri="{FF2B5EF4-FFF2-40B4-BE49-F238E27FC236}">
                  <a16:creationId xmlns:a16="http://schemas.microsoft.com/office/drawing/2014/main" id="{EE6C5CAF-79BF-2048-9E85-420956FECA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25028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5">
              <a:extLst>
                <a:ext uri="{FF2B5EF4-FFF2-40B4-BE49-F238E27FC236}">
                  <a16:creationId xmlns:a16="http://schemas.microsoft.com/office/drawing/2014/main" id="{A550C69F-149D-2248-8577-EC2083FB64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29926" y="6515100"/>
              <a:ext cx="415073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6">
              <a:extLst>
                <a:ext uri="{FF2B5EF4-FFF2-40B4-BE49-F238E27FC236}">
                  <a16:creationId xmlns:a16="http://schemas.microsoft.com/office/drawing/2014/main" id="{261F2608-9E65-DC40-8D2B-EDF2874D6D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55153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7">
              <a:extLst>
                <a:ext uri="{FF2B5EF4-FFF2-40B4-BE49-F238E27FC236}">
                  <a16:creationId xmlns:a16="http://schemas.microsoft.com/office/drawing/2014/main" id="{453DE1DF-41D6-0641-84DF-2874FEC147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056434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8">
              <a:extLst>
                <a:ext uri="{FF2B5EF4-FFF2-40B4-BE49-F238E27FC236}">
                  <a16:creationId xmlns:a16="http://schemas.microsoft.com/office/drawing/2014/main" id="{FA3D8F02-EF7C-2844-9F8A-E674853731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721669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9">
              <a:extLst>
                <a:ext uri="{FF2B5EF4-FFF2-40B4-BE49-F238E27FC236}">
                  <a16:creationId xmlns:a16="http://schemas.microsoft.com/office/drawing/2014/main" id="{F682C65C-4732-5046-91AD-E4B55FD047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205877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Image 10">
              <a:extLst>
                <a:ext uri="{FF2B5EF4-FFF2-40B4-BE49-F238E27FC236}">
                  <a16:creationId xmlns:a16="http://schemas.microsoft.com/office/drawing/2014/main" id="{C42DBE99-8664-454E-B5FE-D95961FA05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710775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1">
              <a:extLst>
                <a:ext uri="{FF2B5EF4-FFF2-40B4-BE49-F238E27FC236}">
                  <a16:creationId xmlns:a16="http://schemas.microsoft.com/office/drawing/2014/main" id="{DA0BB0E0-CCC8-B94F-B54B-B50CC64FF5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1021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Image 12">
              <a:extLst>
                <a:ext uri="{FF2B5EF4-FFF2-40B4-BE49-F238E27FC236}">
                  <a16:creationId xmlns:a16="http://schemas.microsoft.com/office/drawing/2014/main" id="{415DA7C5-34A2-684E-9D3B-1B4DDE7508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15113" y="6515100"/>
              <a:ext cx="415073" cy="114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Image 13">
              <a:extLst>
                <a:ext uri="{FF2B5EF4-FFF2-40B4-BE49-F238E27FC236}">
                  <a16:creationId xmlns:a16="http://schemas.microsoft.com/office/drawing/2014/main" id="{34E14941-C0C9-444E-8462-868C31F1AC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399321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Image 16">
              <a:extLst>
                <a:ext uri="{FF2B5EF4-FFF2-40B4-BE49-F238E27FC236}">
                  <a16:creationId xmlns:a16="http://schemas.microsoft.com/office/drawing/2014/main" id="{65347B87-81AD-3941-8A4B-8CF2AA857D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Image 17">
              <a:extLst>
                <a:ext uri="{FF2B5EF4-FFF2-40B4-BE49-F238E27FC236}">
                  <a16:creationId xmlns:a16="http://schemas.microsoft.com/office/drawing/2014/main" id="{D5252966-476E-2F4D-8B89-96DDE216B8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" name="Image 18">
              <a:extLst>
                <a:ext uri="{FF2B5EF4-FFF2-40B4-BE49-F238E27FC236}">
                  <a16:creationId xmlns:a16="http://schemas.microsoft.com/office/drawing/2014/main" id="{AE61362E-1564-314B-9361-492263B508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" name="Image 19">
              <a:extLst>
                <a:ext uri="{FF2B5EF4-FFF2-40B4-BE49-F238E27FC236}">
                  <a16:creationId xmlns:a16="http://schemas.microsoft.com/office/drawing/2014/main" id="{B41EEC7C-1453-5D4F-9DAB-4CB97131F8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" name="Image 20">
              <a:extLst>
                <a:ext uri="{FF2B5EF4-FFF2-40B4-BE49-F238E27FC236}">
                  <a16:creationId xmlns:a16="http://schemas.microsoft.com/office/drawing/2014/main" id="{885030D9-9904-1E45-97B1-40F457A24D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Image 21">
              <a:extLst>
                <a:ext uri="{FF2B5EF4-FFF2-40B4-BE49-F238E27FC236}">
                  <a16:creationId xmlns:a16="http://schemas.microsoft.com/office/drawing/2014/main" id="{13D797C9-A32E-3747-902E-D36D30C695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Image 22">
              <a:extLst>
                <a:ext uri="{FF2B5EF4-FFF2-40B4-BE49-F238E27FC236}">
                  <a16:creationId xmlns:a16="http://schemas.microsoft.com/office/drawing/2014/main" id="{3EAA8C43-C747-014D-B2AD-47355E402D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Image 23">
              <a:extLst>
                <a:ext uri="{FF2B5EF4-FFF2-40B4-BE49-F238E27FC236}">
                  <a16:creationId xmlns:a16="http://schemas.microsoft.com/office/drawing/2014/main" id="{DE73ADD6-4763-A14D-A1D3-75FEFB2AB9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Image 24">
              <a:extLst>
                <a:ext uri="{FF2B5EF4-FFF2-40B4-BE49-F238E27FC236}">
                  <a16:creationId xmlns:a16="http://schemas.microsoft.com/office/drawing/2014/main" id="{7D3D1A7F-7131-F145-BDA3-434215E9B3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9" name="Image 25">
            <a:extLst>
              <a:ext uri="{FF2B5EF4-FFF2-40B4-BE49-F238E27FC236}">
                <a16:creationId xmlns:a16="http://schemas.microsoft.com/office/drawing/2014/main" id="{5CAA1B39-9479-3146-BC7A-FD353F47C7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9349" y="-42766"/>
            <a:ext cx="4063212" cy="20316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88516" y="3166388"/>
            <a:ext cx="6425463" cy="235084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defRPr sz="4600" b="1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lnSpc>
                <a:spcPts val="5400"/>
              </a:lnSpc>
              <a:defRPr lang="en-US"/>
            </a:pP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Space Holder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Unit Heading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to go Here</a:t>
            </a:r>
            <a:r>
              <a:rPr lang="en-US" sz="44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711349" y="5864028"/>
            <a:ext cx="999426" cy="338832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5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58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Unit X:</a:t>
            </a:r>
            <a:endParaRPr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ED12E8DD-D1EF-7A49-BEB6-A8469E7972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34563" y="5864225"/>
            <a:ext cx="1727200" cy="346075"/>
          </a:xfrm>
        </p:spPr>
        <p:txBody>
          <a:bodyPr lIns="0" tIns="0" rIns="0" bIns="0">
            <a:normAutofit/>
          </a:bodyPr>
          <a:lstStyle>
            <a:lvl2pPr marL="0" indent="0" algn="l">
              <a:spcBef>
                <a:spcPts val="0"/>
              </a:spcBef>
              <a:buNone/>
              <a:defRPr sz="2000" b="0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</a:lstStyle>
          <a:p>
            <a:pPr lvl="1"/>
            <a:r>
              <a:rPr lang="en-US" dirty="0"/>
              <a:t>Session #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sz="800" dirty="0">
                <a:latin typeface="ArialMT" charset="77"/>
                <a:ea typeface="ArialMT" charset="77"/>
                <a:cs typeface="ArialMT" charset="77"/>
              </a:rPr>
              <a:t> Nebraska Department of Education CC-</a:t>
            </a:r>
            <a:r>
              <a:rPr sz="800" b="1" dirty="0">
                <a:latin typeface="ArialMT" charset="77"/>
                <a:ea typeface="ArialMT" charset="77"/>
                <a:cs typeface="ArialMT" charset="77"/>
              </a:rPr>
              <a:t>BY-NC-SA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8" name="Image 17">
            <a:extLst>
              <a:ext uri="{FF2B5EF4-FFF2-40B4-BE49-F238E27FC236}">
                <a16:creationId xmlns:a16="http://schemas.microsoft.com/office/drawing/2014/main" id="{1D8CD18C-111A-8747-9DB3-5C93E97C8E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3" y="1597914"/>
            <a:ext cx="10355371" cy="4505706"/>
          </a:xfrm>
        </p:spPr>
        <p:txBody>
          <a:bodyPr>
            <a:normAutofit/>
          </a:bodyPr>
          <a:lstStyle>
            <a:lvl1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sz="800">
                <a:latin typeface="ArialMT" charset="77"/>
                <a:ea typeface="ArialMT" charset="77"/>
                <a:cs typeface="ArialMT" charset="77"/>
              </a:rPr>
              <a:t>Copy right 2015 Nebraska Department of Education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4" y="1597914"/>
            <a:ext cx="3346023" cy="4505706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D2C0817-A5BF-6545-A1B8-8EDD7DBDA2B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719637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0B10BDD3-5147-D446-AB56-90BA07F5D369}"/>
              </a:ext>
            </a:extLst>
          </p:cNvPr>
          <p:cNvSpPr>
            <a:spLocks noGrp="1"/>
          </p:cNvSpPr>
          <p:nvPr>
            <p:ph idx="2"/>
          </p:nvPr>
        </p:nvSpPr>
        <p:spPr>
          <a:xfrm>
            <a:off x="8224311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4" name="Image 17">
            <a:extLst>
              <a:ext uri="{FF2B5EF4-FFF2-40B4-BE49-F238E27FC236}">
                <a16:creationId xmlns:a16="http://schemas.microsoft.com/office/drawing/2014/main" id="{C02644B1-288C-CE4B-9606-52DD57B18A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865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">
            <a:extLst>
              <a:ext uri="{FF2B5EF4-FFF2-40B4-BE49-F238E27FC236}">
                <a16:creationId xmlns:a16="http://schemas.microsoft.com/office/drawing/2014/main" id="{69D40BA8-AB8B-4842-830C-F34843C6DA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11910060" cy="63162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4">
            <a:extLst>
              <a:ext uri="{FF2B5EF4-FFF2-40B4-BE49-F238E27FC236}">
                <a16:creationId xmlns:a16="http://schemas.microsoft.com/office/drawing/2014/main" id="{7C8AB255-A56B-7D48-9F84-0938E89352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84732" y="2624328"/>
            <a:ext cx="10643615" cy="322411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sz="800">
                <a:latin typeface="ArialMT" charset="77"/>
                <a:ea typeface="ArialMT" charset="77"/>
                <a:cs typeface="ArialMT" charset="77"/>
              </a:rPr>
              <a:t>Copy right 2015 Nebraska Department of Education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1175763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9724" y="3030281"/>
            <a:ext cx="4946695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2873670-3831-AF43-BF6C-7C5B63AF8C6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776983" y="3030281"/>
            <a:ext cx="5108114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5" name="Image 17">
            <a:extLst>
              <a:ext uri="{FF2B5EF4-FFF2-40B4-BE49-F238E27FC236}">
                <a16:creationId xmlns:a16="http://schemas.microsoft.com/office/drawing/2014/main" id="{FAD19CF2-7EE5-294B-B5A2-7D060806DD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853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027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965" y="274320"/>
            <a:ext cx="10961370" cy="114329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1597914"/>
            <a:ext cx="10961370" cy="4505706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0378" y="6309360"/>
            <a:ext cx="2849957" cy="411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98140F-E0CD-4C7C-B2BC-248C8D938E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235A8F6-5B61-B54C-B328-773620836723}"/>
              </a:ext>
            </a:extLst>
          </p:cNvPr>
          <p:cNvSpPr txBox="1">
            <a:spLocks/>
          </p:cNvSpPr>
          <p:nvPr userDrawn="1"/>
        </p:nvSpPr>
        <p:spPr>
          <a:xfrm>
            <a:off x="11570335" y="6382008"/>
            <a:ext cx="415075" cy="3388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2000" b="1" i="0" kern="120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793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5982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586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4482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447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58496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172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CE8C612-8A05-2744-8C2C-F1F81D511F9C}" type="slidenum">
              <a:rPr lang="en-US" sz="1400" smtClean="0">
                <a:solidFill>
                  <a:schemeClr val="accent1"/>
                </a:solidFill>
              </a:rPr>
              <a:t>‹#›</a:t>
            </a:fld>
            <a:endParaRPr lang="en-US" sz="140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</p:sldLayoutIdLst>
  <p:txStyles>
    <p:titleStyle>
      <a:lvl1pPr indent="0" algn="l" defTabSz="914400" rtl="0" eaLnBrk="1" latinLnBrk="0" hangingPunct="1">
        <a:spcBef>
          <a:spcPct val="0"/>
        </a:spcBef>
        <a:buNone/>
        <a:defRPr sz="4400" b="1" i="0" kern="1200">
          <a:solidFill>
            <a:srgbClr val="3E2F7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>
            <a:extLst>
              <a:ext uri="{FF2B5EF4-FFF2-40B4-BE49-F238E27FC236}">
                <a16:creationId xmlns:a16="http://schemas.microsoft.com/office/drawing/2014/main" id="{7294F169-F0B5-D443-81EF-0584D53FAF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ts val="5400"/>
              </a:lnSpc>
              <a:defRPr lang="en-US"/>
            </a:pPr>
            <a:r>
              <a:rPr lang="en-US" sz="46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Team </a:t>
            </a:r>
            <a:br>
              <a:rPr lang="en-US" sz="46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6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Project Guide</a:t>
            </a:r>
            <a:r>
              <a:rPr lang="en-US" sz="46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lang="en-US" sz="4600" dirty="0"/>
          </a:p>
        </p:txBody>
      </p:sp>
      <p:sp>
        <p:nvSpPr>
          <p:cNvPr id="29" name="Subtitle 28">
            <a:extLst>
              <a:ext uri="{FF2B5EF4-FFF2-40B4-BE49-F238E27FC236}">
                <a16:creationId xmlns:a16="http://schemas.microsoft.com/office/drawing/2014/main" id="{F6E1D921-9770-9D4B-AF43-C3B2FD8B48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4: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ACBA8A2F-63FB-D14D-9535-284E90C394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34562" y="5864225"/>
            <a:ext cx="2015728" cy="3460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Sessions 6-15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4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s 6-15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Team Project Guide!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 1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What resources do I have to support my career development?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Now, and in the future, I have a number of resources available to help me plan for and achieve my career goals.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Opportunities to explore careers are everywhere!  Activities and experiences you participate in during high school can be valuable career development experiences.</a:t>
            </a:r>
          </a:p>
          <a:p>
            <a:endParaRPr lang="en-US" sz="2000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4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s 6-15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Team Project Guide!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 2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How do I demonstrate career readiness skills?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Gaining experience conducting work in a team environment is important to any future career.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I can communicate the experiences I gain through team projects with others to show that I am ready for a future career.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A portfolio is a tool to show others the quality of work I am able to do.  A portfolio is a living document that can grown and change with me as I gain more experience.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It is important to show others that I am ready for continuous improvement.  Developing and following through on plans for personal growth is one way I can show others I am ready to take on more responsibility at school and in my career.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0" dirty="0"/>
          </a:p>
          <a:p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70380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4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s 6-15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Team Project Guide!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Imagine the Possibilities!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10491311" cy="4505706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Select a team project that meets a need in your school or community.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0" dirty="0"/>
              <a:t>Conduct a career awareness workshop on the 16 Career Clusters for younger students.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0" dirty="0"/>
              <a:t>Conduct a career planning workshop for younger students.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0" dirty="0"/>
              <a:t>Create a community career map identifying all the career opportunities in the local community.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0" dirty="0"/>
              <a:t>Conduct a community service project to identify the potential career opportunities in your local community by surveying employers and logging projected employment needs for the next five or ten years.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0" dirty="0"/>
              <a:t>Collaborate with teachers in the school to identify career opportunities in the subject areas taught in the school (e.g., math careers, chemistry careers, music careers, construction careers, etc.).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0" dirty="0"/>
              <a:t>Create video interviews of local employees who represent different Career Clusters.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0" dirty="0"/>
              <a:t>Identify a local company (such as a hospital) and create a career inventory of the different careers within that organization.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0" dirty="0"/>
          </a:p>
          <a:p>
            <a:endParaRPr lang="en-US" sz="2000" dirty="0"/>
          </a:p>
        </p:txBody>
      </p:sp>
      <p:pic>
        <p:nvPicPr>
          <p:cNvPr id="5" name="Picture 5" descr="MPj04389810000[1]">
            <a:extLst>
              <a:ext uri="{FF2B5EF4-FFF2-40B4-BE49-F238E27FC236}">
                <a16:creationId xmlns:a16="http://schemas.microsoft.com/office/drawing/2014/main" id="{14428CA7-86F4-E641-A76C-37E251D777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6154" y="404664"/>
            <a:ext cx="1080120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797017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4"/>
  <p:tag name="ARTICULATE_DESIGN_ID_OFFICE THEME" val="vMCd6Kwh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Engag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E2F71"/>
      </a:accent1>
      <a:accent2>
        <a:srgbClr val="246895"/>
      </a:accent2>
      <a:accent3>
        <a:srgbClr val="F05A25"/>
      </a:accent3>
      <a:accent4>
        <a:srgbClr val="EFAE1A"/>
      </a:accent4>
      <a:accent5>
        <a:srgbClr val="231F20"/>
      </a:accent5>
      <a:accent6>
        <a:srgbClr val="6E6E6E"/>
      </a:accent6>
      <a:hlink>
        <a:srgbClr val="2468C1"/>
      </a:hlink>
      <a:folHlink>
        <a:srgbClr val="4D4D4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395</Words>
  <Application>Microsoft Office PowerPoint</Application>
  <PresentationFormat>Custom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ArialMT</vt:lpstr>
      <vt:lpstr>Verdana</vt:lpstr>
      <vt:lpstr>Verdana-Bold</vt:lpstr>
      <vt:lpstr>Office Theme</vt:lpstr>
      <vt:lpstr>Team  Project Guide!</vt:lpstr>
      <vt:lpstr>Essential Question 1</vt:lpstr>
      <vt:lpstr>Essential Question 2</vt:lpstr>
      <vt:lpstr>Imagine the Possibilities!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Donna Hoffman</dc:creator>
  <cp:lastModifiedBy>Donna Hoffman</cp:lastModifiedBy>
  <cp:revision>9</cp:revision>
  <dcterms:modified xsi:type="dcterms:W3CDTF">2022-07-06T15:19:15Z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DC2F83EA-1274-47AF-BFB0-758F7D90AE7A</vt:lpwstr>
  </property>
  <property fmtid="{D5CDD505-2E9C-101B-9397-08002B2CF9AE}" pid="3" name="ArticulatePath">
    <vt:lpwstr>Engage PowerPoint Unit4 Sessions 6-15  Team Projects</vt:lpwstr>
  </property>
</Properties>
</file>