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57" r:id="rId5"/>
    <p:sldId id="262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1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3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8E3E-1A10-42B5-9A2A-03F289F22CFD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1DE7-509B-4A0A-A830-240631D5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287852"/>
            <a:ext cx="11753045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Nonrenewable Sources of Energy   </a:t>
            </a:r>
            <a:r>
              <a:rPr lang="en-US" sz="3200" b="1" dirty="0" smtClean="0"/>
              <a:t>Vs   </a:t>
            </a:r>
            <a:r>
              <a:rPr lang="en-US" sz="3200" b="1" dirty="0" smtClean="0">
                <a:solidFill>
                  <a:srgbClr val="00B050"/>
                </a:solidFill>
              </a:rPr>
              <a:t>Renewable Sources of Energy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Nonrenewable sources of energy get </a:t>
            </a:r>
            <a:r>
              <a:rPr lang="en-US" dirty="0" smtClean="0">
                <a:solidFill>
                  <a:srgbClr val="FF0000"/>
                </a:solidFill>
              </a:rPr>
              <a:t>depleted with use.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They can </a:t>
            </a:r>
            <a:r>
              <a:rPr lang="en-US" dirty="0" smtClean="0">
                <a:solidFill>
                  <a:srgbClr val="FF0000"/>
                </a:solidFill>
              </a:rPr>
              <a:t>be used only once.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are mostly fossil fuels.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main </a:t>
            </a:r>
            <a:r>
              <a:rPr lang="en-US" dirty="0" smtClean="0">
                <a:solidFill>
                  <a:srgbClr val="FF0000"/>
                </a:solidFill>
              </a:rPr>
              <a:t>non-renewable energy sources are coal, </a:t>
            </a:r>
            <a:r>
              <a:rPr lang="en-US" dirty="0" smtClean="0">
                <a:solidFill>
                  <a:srgbClr val="FF0000"/>
                </a:solidFill>
              </a:rPr>
              <a:t>oil, nuclear energy </a:t>
            </a:r>
            <a:r>
              <a:rPr lang="en-US" dirty="0" smtClean="0">
                <a:solidFill>
                  <a:srgbClr val="FF0000"/>
                </a:solidFill>
              </a:rPr>
              <a:t>and natural gas.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take </a:t>
            </a:r>
            <a:r>
              <a:rPr lang="en-US" dirty="0" smtClean="0">
                <a:solidFill>
                  <a:srgbClr val="FF0000"/>
                </a:solidFill>
              </a:rPr>
              <a:t>a long time to get produced.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Renewable energy sources will never get </a:t>
            </a:r>
            <a:r>
              <a:rPr lang="en-US" dirty="0" err="1" smtClean="0">
                <a:solidFill>
                  <a:srgbClr val="92D050"/>
                </a:solidFill>
              </a:rPr>
              <a:t>depelted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They can be used again and again.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They are available freely in nature.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Some renewable sources include </a:t>
            </a:r>
            <a:r>
              <a:rPr lang="en-US" dirty="0" smtClean="0">
                <a:solidFill>
                  <a:srgbClr val="92D050"/>
                </a:solidFill>
              </a:rPr>
              <a:t>the Sun, wind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smtClean="0">
                <a:solidFill>
                  <a:srgbClr val="92D050"/>
                </a:solidFill>
              </a:rPr>
              <a:t>water, geothermal and biomass.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006" y="109009"/>
            <a:ext cx="7873162" cy="70718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Examples of Non-Renewable Sources of Energy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9" y="1541560"/>
            <a:ext cx="2986825" cy="1832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061">
            <a:off x="9032605" y="134072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2195" y="2157599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23" y="4352945"/>
            <a:ext cx="170497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17" y="4208738"/>
            <a:ext cx="17145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11" y="2093205"/>
            <a:ext cx="1947301" cy="3021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35728" y="1084700"/>
            <a:ext cx="5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95010" y="1132311"/>
            <a:ext cx="261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Compressed Natural Gas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35918" y="6194738"/>
            <a:ext cx="249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Energy (symbol)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77582" y="5210195"/>
            <a:ext cx="18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 for </a:t>
            </a:r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33712" y="6010072"/>
            <a:ext cx="10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9" y="276831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Renewable Sources of Energy and their 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3788092"/>
            <a:ext cx="3015781" cy="2095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32" y="387354"/>
            <a:ext cx="17240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08" y="556122"/>
            <a:ext cx="2983178" cy="181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07" y="3788091"/>
            <a:ext cx="2983178" cy="217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445564"/>
            <a:ext cx="3015781" cy="17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54" y="2772215"/>
            <a:ext cx="165735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63" y="1328187"/>
            <a:ext cx="1724025" cy="1714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7449" y="1368487"/>
            <a:ext cx="4795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from the Sun – </a:t>
            </a:r>
          </a:p>
          <a:p>
            <a:r>
              <a:rPr lang="en-US" dirty="0" smtClean="0"/>
              <a:t>Solar </a:t>
            </a:r>
            <a:r>
              <a:rPr lang="en-US" dirty="0"/>
              <a:t>energy is </a:t>
            </a:r>
            <a:r>
              <a:rPr lang="en-US" dirty="0" smtClean="0"/>
              <a:t>the light </a:t>
            </a:r>
            <a:r>
              <a:rPr lang="en-US" dirty="0"/>
              <a:t>and heat from the Sun </a:t>
            </a:r>
            <a:r>
              <a:rPr lang="en-US" dirty="0" smtClean="0"/>
              <a:t>which is converted into electric energy by Solar Panels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Solar </a:t>
            </a:r>
            <a:r>
              <a:rPr lang="en-US" dirty="0"/>
              <a:t>energy </a:t>
            </a:r>
            <a:r>
              <a:rPr lang="en-US" dirty="0" smtClean="0"/>
              <a:t>serves as a heat </a:t>
            </a:r>
            <a:r>
              <a:rPr lang="en-US" dirty="0"/>
              <a:t>source to boil </a:t>
            </a:r>
            <a:r>
              <a:rPr lang="en-US" dirty="0" smtClean="0"/>
              <a:t>water. The steam from this boiling water turns turbines to generate electricity. Sunlight can be used to produce </a:t>
            </a:r>
            <a:r>
              <a:rPr lang="en-US" dirty="0"/>
              <a:t>electricity </a:t>
            </a:r>
            <a:r>
              <a:rPr lang="en-US" dirty="0" smtClean="0"/>
              <a:t>directly in </a:t>
            </a:r>
            <a:r>
              <a:rPr lang="en-US" dirty="0"/>
              <a:t>solar </a:t>
            </a:r>
            <a:r>
              <a:rPr lang="en-US" dirty="0" smtClean="0"/>
              <a:t>cells called Photovoltaics </a:t>
            </a:r>
            <a:r>
              <a:rPr lang="en-US" dirty="0"/>
              <a:t>(PV).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 Solar power will be available only during the day time and good storage systems are required.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6993" y="4117383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8509" y="3814131"/>
            <a:ext cx="35126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817" y="3042687"/>
            <a:ext cx="2498445" cy="24984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30838" y="5575302"/>
            <a:ext cx="316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car batteries can be charged using Solar power.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47763" y="605307"/>
            <a:ext cx="2392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Solar Energy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4" y="1013407"/>
            <a:ext cx="2980386" cy="2235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884" y="3554568"/>
            <a:ext cx="2632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produced from Solar energy is used to heat water for domestic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013407"/>
            <a:ext cx="2980386" cy="2235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3224" y="3554569"/>
            <a:ext cx="2862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remote places </a:t>
            </a:r>
            <a:r>
              <a:rPr lang="en-US" dirty="0"/>
              <a:t>S</a:t>
            </a:r>
            <a:r>
              <a:rPr lang="en-US" dirty="0" smtClean="0"/>
              <a:t>olar Panels are used to generate electricity for lighting.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5" y="1013406"/>
            <a:ext cx="2902039" cy="2176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5915" y="3554569"/>
            <a:ext cx="3034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many cities, Solar Panels </a:t>
            </a:r>
          </a:p>
          <a:p>
            <a:r>
              <a:rPr lang="en-US" dirty="0" smtClean="0"/>
              <a:t>are used to provide electricity </a:t>
            </a:r>
          </a:p>
          <a:p>
            <a:r>
              <a:rPr lang="en-US" dirty="0" smtClean="0"/>
              <a:t>for street lights.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7255" y="17316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Energy from Wind –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 windmill converts the energy of the wind into rotational energy with its vanes or blades. </a:t>
            </a:r>
            <a:r>
              <a:rPr lang="en-US" dirty="0" smtClean="0">
                <a:solidFill>
                  <a:prstClr val="black"/>
                </a:solidFill>
              </a:rPr>
              <a:t>Windmills </a:t>
            </a:r>
            <a:r>
              <a:rPr lang="en-US" dirty="0">
                <a:solidFill>
                  <a:prstClr val="black"/>
                </a:solidFill>
              </a:rPr>
              <a:t>are used as wind turbines for generating electricity.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7" y="1345291"/>
            <a:ext cx="3226136" cy="215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75" y="3730846"/>
            <a:ext cx="2425522" cy="199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7" y="3833878"/>
            <a:ext cx="3226136" cy="2150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7255" y="3833878"/>
            <a:ext cx="3507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electricity produced </a:t>
            </a:r>
            <a:r>
              <a:rPr lang="en-US" dirty="0"/>
              <a:t>is used to pump water, for irrigation in </a:t>
            </a:r>
            <a:r>
              <a:rPr lang="en-US" dirty="0" smtClean="0"/>
              <a:t>agriculture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for extracting </a:t>
            </a:r>
            <a:r>
              <a:rPr lang="en-US" dirty="0" smtClean="0"/>
              <a:t>groundwater for other uses.</a:t>
            </a:r>
          </a:p>
          <a:p>
            <a:endParaRPr lang="en-US" dirty="0"/>
          </a:p>
          <a:p>
            <a:r>
              <a:rPr lang="en-US" dirty="0" smtClean="0"/>
              <a:t>It is also used to charge the batteries in Electric </a:t>
            </a:r>
            <a:r>
              <a:rPr lang="en-US" dirty="0"/>
              <a:t>C</a:t>
            </a:r>
            <a:r>
              <a:rPr lang="en-US" dirty="0" smtClean="0"/>
              <a:t>ars.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9047" y="553792"/>
            <a:ext cx="305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Wind Energy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8" y="1056067"/>
            <a:ext cx="4267200" cy="2768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806" y="4045733"/>
            <a:ext cx="435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Geothermal </a:t>
            </a:r>
            <a:r>
              <a:rPr lang="en-US" dirty="0"/>
              <a:t>energy is </a:t>
            </a:r>
            <a:r>
              <a:rPr lang="en-US" dirty="0" smtClean="0"/>
              <a:t>obtained as </a:t>
            </a:r>
            <a:r>
              <a:rPr lang="en-US" dirty="0"/>
              <a:t>heat from </a:t>
            </a:r>
            <a:r>
              <a:rPr lang="en-US" dirty="0" smtClean="0"/>
              <a:t>the steam coming out of the Earth’s surface. It's </a:t>
            </a:r>
            <a:r>
              <a:rPr lang="en-US" dirty="0"/>
              <a:t>clean and sustainable. </a:t>
            </a:r>
            <a:r>
              <a:rPr lang="en-US" dirty="0" smtClean="0"/>
              <a:t>This steam can turn turbines to generate electricity. </a:t>
            </a:r>
          </a:p>
          <a:p>
            <a:endParaRPr lang="en-US" dirty="0"/>
          </a:p>
          <a:p>
            <a:r>
              <a:rPr lang="en-US" dirty="0" smtClean="0"/>
              <a:t>This energy source also helps heat and cool buildings.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8438" y="4045733"/>
            <a:ext cx="4997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energy from flowing water can be made to produce electricity. This is called hydroelectric power or hydropower. Dams built on rivers store water in a reservoir. When released the water can be made to turn turbines to produce electricity. </a:t>
            </a:r>
            <a:r>
              <a:rPr lang="en-US" dirty="0" smtClean="0"/>
              <a:t>This is supplied to houses and industries.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438" y="1056068"/>
            <a:ext cx="4218798" cy="2768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6954" y="316793"/>
            <a:ext cx="230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Geothermal Energy 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8378" y="365858"/>
            <a:ext cx="185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Hydro Energy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998" y="284592"/>
            <a:ext cx="3344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Biomass Energy or Bioenergy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909" y="3090930"/>
            <a:ext cx="10277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 is </a:t>
            </a:r>
            <a:r>
              <a:rPr lang="en-US" dirty="0"/>
              <a:t>the largest biomass energy </a:t>
            </a:r>
            <a:r>
              <a:rPr lang="en-US" dirty="0" smtClean="0"/>
              <a:t>source. Wood is burnt to cook food and keep warm. </a:t>
            </a:r>
          </a:p>
          <a:p>
            <a:r>
              <a:rPr lang="en-US" dirty="0" smtClean="0"/>
              <a:t>Other sources are plants, residues from agriculture or forestry, organic component of municipal and industrial wastes and even fumes from landfills.</a:t>
            </a:r>
          </a:p>
          <a:p>
            <a:endParaRPr lang="en-US" dirty="0"/>
          </a:p>
          <a:p>
            <a:r>
              <a:rPr lang="en-US" dirty="0" smtClean="0"/>
              <a:t>Biomass </a:t>
            </a:r>
            <a:r>
              <a:rPr lang="en-US" dirty="0"/>
              <a:t>can be converted directly into liquid </a:t>
            </a:r>
            <a:r>
              <a:rPr lang="en-US" dirty="0" smtClean="0"/>
              <a:t>fuels, called Biofuels. </a:t>
            </a:r>
          </a:p>
          <a:p>
            <a:r>
              <a:rPr lang="en-US" dirty="0" smtClean="0"/>
              <a:t>Biofuels can be used in cars</a:t>
            </a:r>
            <a:r>
              <a:rPr lang="en-US" dirty="0"/>
              <a:t>, trucks, buses, airplanes, and </a:t>
            </a:r>
            <a:r>
              <a:rPr lang="en-US" dirty="0" smtClean="0"/>
              <a:t>trains.</a:t>
            </a:r>
            <a:endParaRPr lang="en-US" dirty="0"/>
          </a:p>
          <a:p>
            <a:r>
              <a:rPr lang="en-US" dirty="0" smtClean="0"/>
              <a:t>Ethanol </a:t>
            </a:r>
            <a:r>
              <a:rPr lang="en-US" dirty="0"/>
              <a:t>and </a:t>
            </a:r>
            <a:r>
              <a:rPr lang="en-US" dirty="0" smtClean="0"/>
              <a:t>Biodiesel are examples of Biofuels.</a:t>
            </a:r>
            <a:endParaRPr lang="en-US" dirty="0"/>
          </a:p>
          <a:p>
            <a:r>
              <a:rPr lang="en-US" dirty="0" smtClean="0"/>
              <a:t>Corn can be used to make Ethanol.</a:t>
            </a:r>
          </a:p>
          <a:p>
            <a:endParaRPr lang="en-US" dirty="0"/>
          </a:p>
          <a:p>
            <a:r>
              <a:rPr lang="en-US" dirty="0" smtClean="0"/>
              <a:t>Biomass can be used to produce Electricity called </a:t>
            </a:r>
            <a:r>
              <a:rPr lang="en-US" dirty="0" err="1" smtClean="0"/>
              <a:t>Biopower</a:t>
            </a:r>
            <a:r>
              <a:rPr lang="en-US" dirty="0" smtClean="0"/>
              <a:t> or Biomass power also.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9" y="1120462"/>
            <a:ext cx="257175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17" y="1120462"/>
            <a:ext cx="2571749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9" y="1120462"/>
            <a:ext cx="265056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87" y="4082602"/>
            <a:ext cx="758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43187" y="515155"/>
            <a:ext cx="94530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Energy Conservation in Daily Life</a:t>
            </a:r>
          </a:p>
          <a:p>
            <a:endParaRPr lang="en-US" dirty="0"/>
          </a:p>
          <a:p>
            <a:r>
              <a:rPr lang="en-US" dirty="0" smtClean="0"/>
              <a:t>Governments and industries benefit a lot from using renewable sources of energy as it reduces electric power consumption. They install windmills and solar farms which are expensive. </a:t>
            </a:r>
          </a:p>
          <a:p>
            <a:endParaRPr lang="en-US" dirty="0" smtClean="0"/>
          </a:p>
          <a:p>
            <a:r>
              <a:rPr lang="en-US" dirty="0" smtClean="0"/>
              <a:t>But what can we do?</a:t>
            </a:r>
          </a:p>
          <a:p>
            <a:endParaRPr lang="en-US" dirty="0"/>
          </a:p>
          <a:p>
            <a:r>
              <a:rPr lang="en-US" dirty="0" smtClean="0"/>
              <a:t>In our daily life we can do our bit to avoid using nonrenewable sources of energy.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Reduce burning coal.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Try to use public transport where and when possible</a:t>
            </a:r>
            <a:r>
              <a:rPr lang="en-US" dirty="0" smtClean="0"/>
              <a:t>. This will reduce use of petrol.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 solar powered water heaters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you live in a farm, consider using small-scale wind mills.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reduce </a:t>
            </a:r>
            <a:r>
              <a:rPr lang="en-US" dirty="0"/>
              <a:t>electricity </a:t>
            </a:r>
            <a:r>
              <a:rPr lang="en-US" dirty="0" smtClean="0"/>
              <a:t>consumption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Where </a:t>
            </a:r>
            <a:r>
              <a:rPr lang="en-US" dirty="0"/>
              <a:t>possible replace ordinary light bulbs with CFL bulbs.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Seal all openings in the house to prevent loss of heat or cold due to air movement.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Keeping the </a:t>
            </a:r>
            <a:r>
              <a:rPr lang="en-US" dirty="0" smtClean="0"/>
              <a:t>fridge </a:t>
            </a:r>
            <a:r>
              <a:rPr lang="en-US" dirty="0"/>
              <a:t>door tightly shut.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Switch </a:t>
            </a:r>
            <a:r>
              <a:rPr lang="en-US" dirty="0"/>
              <a:t>off lights, and other appliances and gadgets when not in use.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97" y="2172504"/>
            <a:ext cx="2555329" cy="31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676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Nonrenewable Sources of Energy   Vs   Renewable Sources of Energy</vt:lpstr>
      <vt:lpstr>Examples of Non-Renewable Sources of Energy</vt:lpstr>
      <vt:lpstr>Renewable Sources of Energy and their Uses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shamila janakiraman</dc:creator>
  <cp:lastModifiedBy>shamila janakiraman</cp:lastModifiedBy>
  <cp:revision>23</cp:revision>
  <dcterms:created xsi:type="dcterms:W3CDTF">2016-05-15T03:25:15Z</dcterms:created>
  <dcterms:modified xsi:type="dcterms:W3CDTF">2016-05-16T02:52:35Z</dcterms:modified>
</cp:coreProperties>
</file>