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39"/>
  </p:notesMasterIdLst>
  <p:handoutMasterIdLst>
    <p:handoutMasterId r:id="rId40"/>
  </p:handoutMasterIdLst>
  <p:sldIdLst>
    <p:sldId id="256" r:id="rId2"/>
    <p:sldId id="279" r:id="rId3"/>
    <p:sldId id="337" r:id="rId4"/>
    <p:sldId id="280" r:id="rId5"/>
    <p:sldId id="338" r:id="rId6"/>
    <p:sldId id="273" r:id="rId7"/>
    <p:sldId id="339" r:id="rId8"/>
    <p:sldId id="281" r:id="rId9"/>
    <p:sldId id="340" r:id="rId10"/>
    <p:sldId id="341" r:id="rId11"/>
    <p:sldId id="342" r:id="rId12"/>
    <p:sldId id="277" r:id="rId13"/>
    <p:sldId id="282" r:id="rId14"/>
    <p:sldId id="343" r:id="rId15"/>
    <p:sldId id="344" r:id="rId16"/>
    <p:sldId id="283" r:id="rId17"/>
    <p:sldId id="346" r:id="rId18"/>
    <p:sldId id="347" r:id="rId19"/>
    <p:sldId id="284" r:id="rId20"/>
    <p:sldId id="348" r:id="rId21"/>
    <p:sldId id="285" r:id="rId22"/>
    <p:sldId id="349" r:id="rId23"/>
    <p:sldId id="286" r:id="rId24"/>
    <p:sldId id="350" r:id="rId25"/>
    <p:sldId id="351" r:id="rId26"/>
    <p:sldId id="287" r:id="rId27"/>
    <p:sldId id="352" r:id="rId28"/>
    <p:sldId id="288" r:id="rId29"/>
    <p:sldId id="353" r:id="rId30"/>
    <p:sldId id="289" r:id="rId31"/>
    <p:sldId id="354" r:id="rId32"/>
    <p:sldId id="290" r:id="rId33"/>
    <p:sldId id="291" r:id="rId34"/>
    <p:sldId id="355" r:id="rId35"/>
    <p:sldId id="292" r:id="rId36"/>
    <p:sldId id="293" r:id="rId37"/>
    <p:sldId id="35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558" autoAdjust="0"/>
  </p:normalViewPr>
  <p:slideViewPr>
    <p:cSldViewPr snapToGrid="0" snapToObjects="1">
      <p:cViewPr varScale="1">
        <p:scale>
          <a:sx n="121" d="100"/>
          <a:sy n="121" d="100"/>
        </p:scale>
        <p:origin x="190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1/28/22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71CDE3-4A0F-D34D-8110-FDF953BCE56E}"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9102B1-9417-A641-9E41-B1B8A86272E4}" type="slidenum">
              <a:rPr lang="en-US" smtClean="0"/>
              <a:t>‹#›</a:t>
            </a:fld>
            <a:endParaRPr lang="en-US"/>
          </a:p>
        </p:txBody>
      </p:sp>
    </p:spTree>
    <p:extLst>
      <p:ext uri="{BB962C8B-B14F-4D97-AF65-F5344CB8AC3E}">
        <p14:creationId xmlns:p14="http://schemas.microsoft.com/office/powerpoint/2010/main" val="34113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246F-C422-8340-B680-6C8043D517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B06BB7-321E-F048-B1E8-C109992E9E3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751E65-1AA6-1F46-9AA2-B04B37A6F534}"/>
              </a:ext>
            </a:extLst>
          </p:cNvPr>
          <p:cNvSpPr>
            <a:spLocks noGrp="1"/>
          </p:cNvSpPr>
          <p:nvPr>
            <p:ph type="dt" sz="half" idx="10"/>
          </p:nvPr>
        </p:nvSpPr>
        <p:spPr/>
        <p:txBody>
          <a:bodyPr/>
          <a:lstStyle/>
          <a:p>
            <a:fld id="{E6A6D108-5CFA-A945-8ACD-229B2BCF4265}" type="datetime4">
              <a:rPr lang="en-US" smtClean="0"/>
              <a:t>January 28, 2022</a:t>
            </a:fld>
            <a:endParaRPr lang="en-US" dirty="0"/>
          </a:p>
        </p:txBody>
      </p:sp>
      <p:sp>
        <p:nvSpPr>
          <p:cNvPr id="5" name="Footer Placeholder 4">
            <a:extLst>
              <a:ext uri="{FF2B5EF4-FFF2-40B4-BE49-F238E27FC236}">
                <a16:creationId xmlns:a16="http://schemas.microsoft.com/office/drawing/2014/main" id="{EF87C341-61EA-7341-B142-73FCC934DD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65D1D377-A5F5-314B-AD05-FE3F97A4EE5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63631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EA05-A3CA-1F43-AA95-2F459E1452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78AE2F-89CD-264B-84D5-E5FD255311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92664-5589-1B43-8E64-48715191829E}"/>
              </a:ext>
            </a:extLst>
          </p:cNvPr>
          <p:cNvSpPr>
            <a:spLocks noGrp="1"/>
          </p:cNvSpPr>
          <p:nvPr>
            <p:ph type="dt" sz="half" idx="10"/>
          </p:nvPr>
        </p:nvSpPr>
        <p:spPr/>
        <p:txBody>
          <a:bodyPr/>
          <a:lstStyle/>
          <a:p>
            <a:fld id="{D376BB28-BE2D-194F-8894-E595D5A32B66}" type="datetime4">
              <a:rPr lang="en-US" smtClean="0"/>
              <a:t>January 28, 2022</a:t>
            </a:fld>
            <a:endParaRPr lang="en-US" dirty="0"/>
          </a:p>
        </p:txBody>
      </p:sp>
      <p:sp>
        <p:nvSpPr>
          <p:cNvPr id="5" name="Footer Placeholder 4">
            <a:extLst>
              <a:ext uri="{FF2B5EF4-FFF2-40B4-BE49-F238E27FC236}">
                <a16:creationId xmlns:a16="http://schemas.microsoft.com/office/drawing/2014/main" id="{AC6D0D6F-7322-0540-899B-BC2A1994223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7DCD66C1-5C76-A046-AE89-5996BAAA7793}"/>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2441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FD7D2-6176-2C4F-8CC6-FD844FA40DC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420648-83A6-8747-B88C-295364AEE08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6ECA9-68DC-6447-95AB-4C8953361424}"/>
              </a:ext>
            </a:extLst>
          </p:cNvPr>
          <p:cNvSpPr>
            <a:spLocks noGrp="1"/>
          </p:cNvSpPr>
          <p:nvPr>
            <p:ph type="dt" sz="half" idx="10"/>
          </p:nvPr>
        </p:nvSpPr>
        <p:spPr/>
        <p:txBody>
          <a:bodyPr/>
          <a:lstStyle/>
          <a:p>
            <a:fld id="{F222C1E3-B0DD-304E-9132-F7E3CE40CD4C}" type="datetime4">
              <a:rPr lang="en-US" smtClean="0"/>
              <a:t>January 28, 2022</a:t>
            </a:fld>
            <a:endParaRPr lang="en-US" dirty="0"/>
          </a:p>
        </p:txBody>
      </p:sp>
      <p:sp>
        <p:nvSpPr>
          <p:cNvPr id="5" name="Footer Placeholder 4">
            <a:extLst>
              <a:ext uri="{FF2B5EF4-FFF2-40B4-BE49-F238E27FC236}">
                <a16:creationId xmlns:a16="http://schemas.microsoft.com/office/drawing/2014/main" id="{9E614E00-B854-F549-843C-7083B69D0BC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7A786746-90C3-4A40-9D68-D6E8779B7777}"/>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92840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8470B4-22D6-F54D-9B48-657F4E4768C3}" type="datetime4">
              <a:rPr lang="en-US" smtClean="0"/>
              <a:t>January 28, 2022</a:t>
            </a:fld>
            <a:endParaRPr lang="en-US" dirty="0"/>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174974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C3FB60-7606-064A-B7E2-36C312ADCAB7}" type="datetime4">
              <a:rPr lang="en-US" smtClean="0"/>
              <a:t>January 28, 2022</a:t>
            </a:fld>
            <a:endParaRPr lang="en-US"/>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5958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8FB24190-043E-1847-9435-B5D4358E243E}"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8776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C8BA072-88E6-C943-940D-BBC2DABB37CE}"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581E-65EA-4E47-991C-0E5564BA6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C2DF0-575A-F241-9CCF-4219322FE9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217B6-3EFD-8546-907A-866CE8918034}"/>
              </a:ext>
            </a:extLst>
          </p:cNvPr>
          <p:cNvSpPr>
            <a:spLocks noGrp="1"/>
          </p:cNvSpPr>
          <p:nvPr>
            <p:ph type="dt" sz="half" idx="10"/>
          </p:nvPr>
        </p:nvSpPr>
        <p:spPr/>
        <p:txBody>
          <a:bodyPr/>
          <a:lstStyle/>
          <a:p>
            <a:fld id="{73147DD9-F9EB-5140-BCE5-2C8599AD5BBA}" type="datetime4">
              <a:rPr lang="en-US" smtClean="0"/>
              <a:t>January 28, 2022</a:t>
            </a:fld>
            <a:endParaRPr lang="en-US" dirty="0"/>
          </a:p>
        </p:txBody>
      </p:sp>
      <p:sp>
        <p:nvSpPr>
          <p:cNvPr id="5" name="Footer Placeholder 4">
            <a:extLst>
              <a:ext uri="{FF2B5EF4-FFF2-40B4-BE49-F238E27FC236}">
                <a16:creationId xmlns:a16="http://schemas.microsoft.com/office/drawing/2014/main" id="{FF8436B0-86D4-FA43-9624-BC62510D54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9DE0DC34-CAFB-674C-BCD4-F553C47AC02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76870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E82B-98DD-3F4A-B819-FB1DC8F7C32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19EC5C8-AF92-8B46-A163-2B70B795CCD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1E79D4-14EC-7B45-8CC6-9D18B5916301}"/>
              </a:ext>
            </a:extLst>
          </p:cNvPr>
          <p:cNvSpPr>
            <a:spLocks noGrp="1"/>
          </p:cNvSpPr>
          <p:nvPr>
            <p:ph type="dt" sz="half" idx="10"/>
          </p:nvPr>
        </p:nvSpPr>
        <p:spPr/>
        <p:txBody>
          <a:bodyPr/>
          <a:lstStyle/>
          <a:p>
            <a:fld id="{CB7887B0-9A2B-1844-B32B-4349D675AE6F}" type="datetime4">
              <a:rPr lang="en-US" smtClean="0"/>
              <a:t>January 28, 2022</a:t>
            </a:fld>
            <a:endParaRPr lang="en-US" dirty="0"/>
          </a:p>
        </p:txBody>
      </p:sp>
      <p:sp>
        <p:nvSpPr>
          <p:cNvPr id="5" name="Footer Placeholder 4">
            <a:extLst>
              <a:ext uri="{FF2B5EF4-FFF2-40B4-BE49-F238E27FC236}">
                <a16:creationId xmlns:a16="http://schemas.microsoft.com/office/drawing/2014/main" id="{E4869412-1799-064F-B744-A3C3F61E04D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31C4C145-D32D-A94A-86EA-C5025E777F6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67891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91F9-92A7-1C40-87C5-1C14B4BB0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236FF-48D4-7440-A723-69294990482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EB5302-92D0-7349-9A99-07C45A00E1D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5C9B1-42CE-8F46-838A-D0DC76A2BEDB}"/>
              </a:ext>
            </a:extLst>
          </p:cNvPr>
          <p:cNvSpPr>
            <a:spLocks noGrp="1"/>
          </p:cNvSpPr>
          <p:nvPr>
            <p:ph type="dt" sz="half" idx="10"/>
          </p:nvPr>
        </p:nvSpPr>
        <p:spPr/>
        <p:txBody>
          <a:bodyPr/>
          <a:lstStyle/>
          <a:p>
            <a:fld id="{37199C4D-2669-A44C-9B54-949B982810BC}" type="datetime4">
              <a:rPr lang="en-US" smtClean="0"/>
              <a:t>January 28, 2022</a:t>
            </a:fld>
            <a:endParaRPr lang="en-US" dirty="0"/>
          </a:p>
        </p:txBody>
      </p:sp>
      <p:sp>
        <p:nvSpPr>
          <p:cNvPr id="6" name="Footer Placeholder 5">
            <a:extLst>
              <a:ext uri="{FF2B5EF4-FFF2-40B4-BE49-F238E27FC236}">
                <a16:creationId xmlns:a16="http://schemas.microsoft.com/office/drawing/2014/main" id="{C9230A23-CCCE-EC43-B35D-18B27FF4F5E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7" name="Slide Number Placeholder 6">
            <a:extLst>
              <a:ext uri="{FF2B5EF4-FFF2-40B4-BE49-F238E27FC236}">
                <a16:creationId xmlns:a16="http://schemas.microsoft.com/office/drawing/2014/main" id="{6FD79656-5C3D-4745-9CA1-1A3F625B9BE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01506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602C-4B07-B84A-9200-A075B133446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80DB4-FA4F-984F-A1FE-A701EBAAC71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3120C-1233-9B41-B09D-0A7E8BD0B69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3ED58-2D5F-D44D-AB76-6AF2D555FE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980178C-7667-6A45-8288-CA6015D685C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646680-15F4-604D-B076-028173D41C2B}"/>
              </a:ext>
            </a:extLst>
          </p:cNvPr>
          <p:cNvSpPr>
            <a:spLocks noGrp="1"/>
          </p:cNvSpPr>
          <p:nvPr>
            <p:ph type="dt" sz="half" idx="10"/>
          </p:nvPr>
        </p:nvSpPr>
        <p:spPr/>
        <p:txBody>
          <a:bodyPr/>
          <a:lstStyle/>
          <a:p>
            <a:fld id="{3AD03F57-834D-D344-BEFB-649DB0DE1E0B}" type="datetime4">
              <a:rPr lang="en-US" smtClean="0"/>
              <a:t>January 28, 2022</a:t>
            </a:fld>
            <a:endParaRPr lang="en-US" dirty="0"/>
          </a:p>
        </p:txBody>
      </p:sp>
      <p:sp>
        <p:nvSpPr>
          <p:cNvPr id="8" name="Footer Placeholder 7">
            <a:extLst>
              <a:ext uri="{FF2B5EF4-FFF2-40B4-BE49-F238E27FC236}">
                <a16:creationId xmlns:a16="http://schemas.microsoft.com/office/drawing/2014/main" id="{EBA9A7D6-FB86-3043-B504-17640147DC5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9" name="Slide Number Placeholder 8">
            <a:extLst>
              <a:ext uri="{FF2B5EF4-FFF2-40B4-BE49-F238E27FC236}">
                <a16:creationId xmlns:a16="http://schemas.microsoft.com/office/drawing/2014/main" id="{0C28A196-F4DF-7A42-8680-D35EC320DCA9}"/>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401759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2D4D-A9CC-2645-8904-AA53195E7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E1DA5-853B-0641-BCC2-9C646DA2CAF0}"/>
              </a:ext>
            </a:extLst>
          </p:cNvPr>
          <p:cNvSpPr>
            <a:spLocks noGrp="1"/>
          </p:cNvSpPr>
          <p:nvPr>
            <p:ph type="dt" sz="half" idx="10"/>
          </p:nvPr>
        </p:nvSpPr>
        <p:spPr/>
        <p:txBody>
          <a:bodyPr/>
          <a:lstStyle/>
          <a:p>
            <a:fld id="{A68B3C41-BDCC-AC4D-87D6-34869826738C}" type="datetime4">
              <a:rPr lang="en-US" smtClean="0"/>
              <a:t>January 28, 2022</a:t>
            </a:fld>
            <a:endParaRPr lang="en-US" dirty="0"/>
          </a:p>
        </p:txBody>
      </p:sp>
      <p:sp>
        <p:nvSpPr>
          <p:cNvPr id="4" name="Footer Placeholder 3">
            <a:extLst>
              <a:ext uri="{FF2B5EF4-FFF2-40B4-BE49-F238E27FC236}">
                <a16:creationId xmlns:a16="http://schemas.microsoft.com/office/drawing/2014/main" id="{284E2D7D-E376-FF4E-9A4E-A9BA4982380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5" name="Slide Number Placeholder 4">
            <a:extLst>
              <a:ext uri="{FF2B5EF4-FFF2-40B4-BE49-F238E27FC236}">
                <a16:creationId xmlns:a16="http://schemas.microsoft.com/office/drawing/2014/main" id="{9A133E60-8861-9A4C-A8DD-134AD55625EA}"/>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78337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4FCEA-C915-6A42-B486-B7256C095ABC}"/>
              </a:ext>
            </a:extLst>
          </p:cNvPr>
          <p:cNvSpPr>
            <a:spLocks noGrp="1"/>
          </p:cNvSpPr>
          <p:nvPr>
            <p:ph type="dt" sz="half" idx="10"/>
          </p:nvPr>
        </p:nvSpPr>
        <p:spPr/>
        <p:txBody>
          <a:bodyPr/>
          <a:lstStyle/>
          <a:p>
            <a:fld id="{1D97E113-6079-6C4A-B81F-9451AB4DC3D9}" type="datetime4">
              <a:rPr lang="en-US" smtClean="0"/>
              <a:t>January 28, 2022</a:t>
            </a:fld>
            <a:endParaRPr lang="en-US" dirty="0"/>
          </a:p>
        </p:txBody>
      </p:sp>
      <p:sp>
        <p:nvSpPr>
          <p:cNvPr id="3" name="Footer Placeholder 2">
            <a:extLst>
              <a:ext uri="{FF2B5EF4-FFF2-40B4-BE49-F238E27FC236}">
                <a16:creationId xmlns:a16="http://schemas.microsoft.com/office/drawing/2014/main" id="{FFDAB37C-AF5A-364D-9663-B71FD9B8D7E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4" name="Slide Number Placeholder 3">
            <a:extLst>
              <a:ext uri="{FF2B5EF4-FFF2-40B4-BE49-F238E27FC236}">
                <a16:creationId xmlns:a16="http://schemas.microsoft.com/office/drawing/2014/main" id="{4ABE547C-5ACF-7B42-A369-4111B20E638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85250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77EA-2F3E-A640-A8F8-FC45F23E5B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271F2BC-1F88-D547-B4FF-C01766CA19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3344FA-9488-DC49-B8E2-FD3261834D9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B6FEEB1-62CA-C944-8E18-518A0F1E7B4F}"/>
              </a:ext>
            </a:extLst>
          </p:cNvPr>
          <p:cNvSpPr>
            <a:spLocks noGrp="1"/>
          </p:cNvSpPr>
          <p:nvPr>
            <p:ph type="dt" sz="half" idx="10"/>
          </p:nvPr>
        </p:nvSpPr>
        <p:spPr/>
        <p:txBody>
          <a:bodyPr/>
          <a:lstStyle/>
          <a:p>
            <a:fld id="{53B570F9-2B1C-6345-8274-BA60A22B41CB}" type="datetime4">
              <a:rPr lang="en-US" smtClean="0"/>
              <a:t>January 28, 2022</a:t>
            </a:fld>
            <a:endParaRPr lang="en-US"/>
          </a:p>
        </p:txBody>
      </p:sp>
      <p:sp>
        <p:nvSpPr>
          <p:cNvPr id="6" name="Footer Placeholder 5">
            <a:extLst>
              <a:ext uri="{FF2B5EF4-FFF2-40B4-BE49-F238E27FC236}">
                <a16:creationId xmlns:a16="http://schemas.microsoft.com/office/drawing/2014/main" id="{D30840DD-9D13-6145-84A8-D8783220090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a:extLst>
              <a:ext uri="{FF2B5EF4-FFF2-40B4-BE49-F238E27FC236}">
                <a16:creationId xmlns:a16="http://schemas.microsoft.com/office/drawing/2014/main" id="{5F403A87-9F2A-0749-BD74-B66BA15E0030}"/>
              </a:ext>
            </a:extLst>
          </p:cNvPr>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402878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7030-105B-0148-B84D-A102925C1A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C0719E3-30AA-A34E-B7BE-E5F8728B9E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2BF274A-1FEA-6047-9948-9D4FECEDA9C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DE94B8-BDBA-D649-B99C-61A307FD85B7}"/>
              </a:ext>
            </a:extLst>
          </p:cNvPr>
          <p:cNvSpPr>
            <a:spLocks noGrp="1"/>
          </p:cNvSpPr>
          <p:nvPr>
            <p:ph type="dt" sz="half" idx="10"/>
          </p:nvPr>
        </p:nvSpPr>
        <p:spPr/>
        <p:txBody>
          <a:bodyPr/>
          <a:lstStyle/>
          <a:p>
            <a:fld id="{A93921DD-4361-A041-8FB8-11091AB1CFCB}" type="datetime4">
              <a:rPr lang="en-US" smtClean="0"/>
              <a:t>January 28, 2022</a:t>
            </a:fld>
            <a:endParaRPr lang="en-US" dirty="0"/>
          </a:p>
        </p:txBody>
      </p:sp>
      <p:sp>
        <p:nvSpPr>
          <p:cNvPr id="6" name="Footer Placeholder 5">
            <a:extLst>
              <a:ext uri="{FF2B5EF4-FFF2-40B4-BE49-F238E27FC236}">
                <a16:creationId xmlns:a16="http://schemas.microsoft.com/office/drawing/2014/main" id="{5F61CDBC-8F66-D441-9434-F8B81CA423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7" name="Slide Number Placeholder 6">
            <a:extLst>
              <a:ext uri="{FF2B5EF4-FFF2-40B4-BE49-F238E27FC236}">
                <a16:creationId xmlns:a16="http://schemas.microsoft.com/office/drawing/2014/main" id="{6729BE3E-BEAB-3448-B8CE-AAB0D1C998E8}"/>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53815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36531-0C15-0C4B-9171-0AF551C3A0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2E0F28-1492-3949-8AF3-5ACDCFD909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4E18D-AE80-FE4F-B35B-472BA540AB1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3947566-91F4-0F42-9071-DD35E675389A}" type="datetime4">
              <a:rPr lang="en-US" smtClean="0"/>
              <a:t>January 28, 2022</a:t>
            </a:fld>
            <a:endParaRPr lang="en-US" dirty="0"/>
          </a:p>
        </p:txBody>
      </p:sp>
      <p:sp>
        <p:nvSpPr>
          <p:cNvPr id="5" name="Footer Placeholder 4">
            <a:extLst>
              <a:ext uri="{FF2B5EF4-FFF2-40B4-BE49-F238E27FC236}">
                <a16:creationId xmlns:a16="http://schemas.microsoft.com/office/drawing/2014/main" id="{3A0A3A8C-D518-324B-8A72-6F32581C68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F16EF37E-6B0C-5847-A0CA-E8DE1401DF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401724925"/>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20" r:id="rId15"/>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hyperlink" Target="https://www.sciencefocus.com/science/who-really-discovered-crispr-emmanuelle-charpentier-and-jennifer-doudna-or-the-broad-institut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2785002"/>
            <a:ext cx="9144000" cy="1314031"/>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400" cap="none" dirty="0">
                <a:solidFill>
                  <a:srgbClr val="212F62"/>
                </a:solidFill>
                <a:latin typeface="+mn-lt"/>
              </a:rPr>
              <a:t>OpenStax</a:t>
            </a:r>
          </a:p>
          <a:p>
            <a:pPr algn="ctr"/>
            <a:r>
              <a:rPr lang="en-US" sz="2400" cap="none" dirty="0">
                <a:solidFill>
                  <a:srgbClr val="212F62"/>
                </a:solidFill>
                <a:latin typeface="+mn-lt"/>
              </a:rPr>
              <a:t>Concepts of Biology</a:t>
            </a:r>
          </a:p>
          <a:p>
            <a:pPr algn="ctr"/>
            <a:r>
              <a:rPr lang="en-US" sz="2400" cap="none" dirty="0">
                <a:solidFill>
                  <a:srgbClr val="212F62"/>
                </a:solidFill>
                <a:latin typeface="+mn-lt"/>
              </a:rPr>
              <a:t>Chapter 10: Biotechnology</a:t>
            </a:r>
          </a:p>
        </p:txBody>
      </p:sp>
      <p:sp>
        <p:nvSpPr>
          <p:cNvPr id="2" name="Title">
            <a:extLst>
              <a:ext uri="{FF2B5EF4-FFF2-40B4-BE49-F238E27FC236}">
                <a16:creationId xmlns:a16="http://schemas.microsoft.com/office/drawing/2014/main" id="{2B953850-1CC0-45E7-BDD0-CDA3B726FAEC}"/>
              </a:ext>
            </a:extLst>
          </p:cNvPr>
          <p:cNvSpPr>
            <a:spLocks noGrp="1"/>
          </p:cNvSpPr>
          <p:nvPr>
            <p:ph type="title" idx="4294967295"/>
          </p:nvPr>
        </p:nvSpPr>
        <p:spPr>
          <a:xfrm>
            <a:off x="0" y="1325946"/>
            <a:ext cx="9144000" cy="1175516"/>
          </a:xfrm>
        </p:spPr>
        <p:txBody>
          <a:bodyPr>
            <a:noAutofit/>
          </a:bodyPr>
          <a:lstStyle/>
          <a:p>
            <a:pPr algn="ctr"/>
            <a:r>
              <a:rPr lang="en-US" sz="6000" dirty="0"/>
              <a:t>BIOL 1010</a:t>
            </a:r>
            <a:br>
              <a:rPr lang="en-US" sz="6000" dirty="0"/>
            </a:br>
            <a:r>
              <a:rPr lang="en-US" sz="6000" dirty="0"/>
              <a:t>Module 10</a:t>
            </a:r>
          </a:p>
        </p:txBody>
      </p:sp>
      <p:sp>
        <p:nvSpPr>
          <p:cNvPr id="3" name="Footer Placeholder 2">
            <a:extLst>
              <a:ext uri="{FF2B5EF4-FFF2-40B4-BE49-F238E27FC236}">
                <a16:creationId xmlns:a16="http://schemas.microsoft.com/office/drawing/2014/main" id="{EB6406CC-BCBA-D942-879A-84DB3940713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Plasmids are naturally occurring, carrying genes that contribute favorable traits, such as antibiotic resistance or heavy metal tolerance</a:t>
            </a:r>
          </a:p>
          <a:p>
            <a:pPr marL="342900" indent="-342900">
              <a:buFont typeface="Wingdings" panose="05000000000000000000" pitchFamily="2" charset="2"/>
              <a:buChar char="Ø"/>
            </a:pPr>
            <a:r>
              <a:rPr lang="en-US" sz="2400" dirty="0">
                <a:solidFill>
                  <a:srgbClr val="000000"/>
                </a:solidFill>
              </a:rPr>
              <a:t>Can insert DNA into them using molecular “scissors”</a:t>
            </a:r>
          </a:p>
          <a:p>
            <a:pPr marL="342900" indent="-342900">
              <a:buFont typeface="Wingdings" panose="05000000000000000000" pitchFamily="2" charset="2"/>
              <a:buChar char="Ø"/>
            </a:pPr>
            <a:r>
              <a:rPr lang="en-US" sz="2400" dirty="0">
                <a:solidFill>
                  <a:srgbClr val="000000"/>
                </a:solidFill>
              </a:rPr>
              <a:t>Then can be put in cells </a:t>
            </a:r>
          </a:p>
          <a:p>
            <a:pPr marL="800100" lvl="1" indent="-342900">
              <a:buFont typeface="Wingdings" panose="05000000000000000000" pitchFamily="2" charset="2"/>
              <a:buChar char="Ø"/>
            </a:pPr>
            <a:r>
              <a:rPr lang="en-US" sz="2400" dirty="0">
                <a:solidFill>
                  <a:srgbClr val="000000"/>
                </a:solidFill>
              </a:rPr>
              <a:t>Bacteria – DNA replication and protein synthesis for analysis</a:t>
            </a:r>
          </a:p>
          <a:p>
            <a:pPr marL="800100" lvl="1" indent="-342900">
              <a:buFont typeface="Wingdings" panose="05000000000000000000" pitchFamily="2" charset="2"/>
              <a:buChar char="Ø"/>
            </a:pPr>
            <a:r>
              <a:rPr lang="en-US" sz="2400" dirty="0">
                <a:solidFill>
                  <a:srgbClr val="000000"/>
                </a:solidFill>
              </a:rPr>
              <a:t>Eukaryotic cells – functional studies</a:t>
            </a:r>
          </a:p>
          <a:p>
            <a:pPr marL="800100" lvl="1" indent="-342900">
              <a:buFont typeface="Arial" panose="020B0604020202020204" pitchFamily="34" charset="0"/>
              <a:buChar char="•"/>
            </a:pPr>
            <a:r>
              <a:rPr lang="en-US" sz="2400" dirty="0">
                <a:solidFill>
                  <a:srgbClr val="000000"/>
                </a:solidFill>
              </a:rPr>
              <a:t>Restriction enzymes - </a:t>
            </a:r>
            <a:r>
              <a:rPr lang="en-US" sz="2400" b="0" i="0" dirty="0">
                <a:solidFill>
                  <a:srgbClr val="000000"/>
                </a:solidFill>
                <a:effectLst/>
              </a:rPr>
              <a:t>an enzyme that recognizes a specific nucleotide sequence in DNA and cuts the DNA double strand at that recognition site, often with a staggered cut leaving short single strands or “sticky” ends</a:t>
            </a:r>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C23AEF3D-988E-824F-9BC4-6B4FC8F93832}"/>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497437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Restriction enzymes cut at a specific DNA sequence, a palindrome, that reads the same in the 5’ to 3’ direction on both strands</a:t>
            </a:r>
          </a:p>
          <a:p>
            <a:pPr marL="342900" indent="-342900">
              <a:buFont typeface="Wingdings" panose="05000000000000000000" pitchFamily="2" charset="2"/>
              <a:buChar char="Ø"/>
            </a:pPr>
            <a:r>
              <a:rPr lang="en-US" sz="2400" dirty="0">
                <a:solidFill>
                  <a:srgbClr val="000000"/>
                </a:solidFill>
              </a:rPr>
              <a:t>Can cut either in the same place in the palindrome (blunt ends) or at offset places (sticky ends)</a:t>
            </a:r>
          </a:p>
          <a:p>
            <a:pPr marL="342900" indent="-342900">
              <a:buFont typeface="Wingdings" panose="05000000000000000000" pitchFamily="2" charset="2"/>
              <a:buChar char="Ø"/>
            </a:pPr>
            <a:r>
              <a:rPr lang="en-US" sz="2400" dirty="0">
                <a:solidFill>
                  <a:srgbClr val="000000"/>
                </a:solidFill>
              </a:rPr>
              <a:t>Can insert a fragment of DNA into a plasmid if ends are cut with the same enzyme(s)</a:t>
            </a:r>
          </a:p>
          <a:p>
            <a:pPr marL="342900" indent="-342900">
              <a:buFont typeface="Arial" panose="020B0604020202020204" pitchFamily="34" charset="0"/>
              <a:buChar char="•"/>
            </a:pPr>
            <a:r>
              <a:rPr lang="en-US" sz="2400" dirty="0">
                <a:solidFill>
                  <a:srgbClr val="000000"/>
                </a:solidFill>
              </a:rPr>
              <a:t>Annealing - </a:t>
            </a:r>
            <a:r>
              <a:rPr lang="en-US" sz="2400" b="0" i="0" dirty="0">
                <a:solidFill>
                  <a:srgbClr val="000000"/>
                </a:solidFill>
                <a:effectLst/>
              </a:rPr>
              <a:t>in molecular biology, the process by which two single strands of DNA hydrogen bond at complementary nucleotides to form a double-stranded molecule</a:t>
            </a:r>
          </a:p>
          <a:p>
            <a:pPr marL="342900" indent="-342900">
              <a:buFont typeface="Wingdings" panose="05000000000000000000" pitchFamily="2" charset="2"/>
              <a:buChar char="Ø"/>
            </a:pPr>
            <a:r>
              <a:rPr lang="en-US" sz="2400" dirty="0">
                <a:solidFill>
                  <a:srgbClr val="000000"/>
                </a:solidFill>
              </a:rPr>
              <a:t>Add DNA ligase to seal the fragments together</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BC3FBB4B-2EA2-9948-8F84-90505E950D4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04452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E8402DA-2C4B-40DE-8F5B-DDEA0E12FCA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10.5</a:t>
            </a:r>
          </a:p>
        </p:txBody>
      </p:sp>
      <p:pic>
        <p:nvPicPr>
          <p:cNvPr id="2" name="Figure" descr="In part A, the figure shows a strand of ladder-like DNA. In part B, the DNA is cut on both strands between the two guanines. In part C, the 2 strands have separated, leaving complementary sticky ends on each with unattached 5' to 3' G, A, T, and C nucleotid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02" b="1002"/>
          <a:stretch>
            <a:fillRect/>
          </a:stretch>
        </p:blipFill>
        <p:spPr/>
      </p:pic>
      <p:sp>
        <p:nvSpPr>
          <p:cNvPr id="7" name="Figure Legend"/>
          <p:cNvSpPr>
            <a:spLocks noGrp="1"/>
          </p:cNvSpPr>
          <p:nvPr>
            <p:ph type="body" sz="quarter" idx="14"/>
          </p:nvPr>
        </p:nvSpPr>
        <p:spPr/>
        <p:txBody>
          <a:bodyPr>
            <a:normAutofit lnSpcReduction="10000"/>
          </a:bodyPr>
          <a:lstStyle/>
          <a:p>
            <a:r>
              <a:rPr lang="en-US" sz="1420" dirty="0"/>
              <a:t>In this </a:t>
            </a:r>
            <a:r>
              <a:rPr lang="en-US" sz="1420" dirty="0">
                <a:solidFill>
                  <a:srgbClr val="6CB255"/>
                </a:solidFill>
              </a:rPr>
              <a:t>(a) </a:t>
            </a:r>
            <a:r>
              <a:rPr lang="en-US" sz="1420" dirty="0"/>
              <a:t>six-nucleotide restriction enzyme recognition site, notice that the sequence of six nucleotides reads the same in the 5' to 3' direction on one strand as it does in the 5' to 3' direction on the complementary strand. This is known as a palindrome. </a:t>
            </a:r>
            <a:r>
              <a:rPr lang="en-US" sz="1420" dirty="0">
                <a:solidFill>
                  <a:srgbClr val="6CB255"/>
                </a:solidFill>
              </a:rPr>
              <a:t>(b) </a:t>
            </a:r>
            <a:r>
              <a:rPr lang="en-US" sz="1420" dirty="0"/>
              <a:t>The restriction enzyme makes breaks in the DNA strands, and </a:t>
            </a:r>
            <a:r>
              <a:rPr lang="en-US" sz="1420" dirty="0">
                <a:solidFill>
                  <a:srgbClr val="6CB255"/>
                </a:solidFill>
              </a:rPr>
              <a:t>(c) </a:t>
            </a:r>
            <a:r>
              <a:rPr lang="en-US" sz="1420" dirty="0"/>
              <a:t>the cut in the DNA results in “sticky ends”. Another piece of DNA cut on either end by the same restriction enzyme could attach to these sticky ends and be inserted into the gap made by this cut.</a:t>
            </a:r>
          </a:p>
        </p:txBody>
      </p:sp>
      <p:sp>
        <p:nvSpPr>
          <p:cNvPr id="3" name="Footer Placeholder 2">
            <a:extLst>
              <a:ext uri="{FF2B5EF4-FFF2-40B4-BE49-F238E27FC236}">
                <a16:creationId xmlns:a16="http://schemas.microsoft.com/office/drawing/2014/main" id="{9CFE796E-D376-5E4B-A7D5-FAEEAF72D3D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039996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8BEDF90-27DD-45D3-9EF3-7937AE902AC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10.6</a:t>
            </a:r>
            <a:endParaRPr lang="en-US" sz="2400" dirty="0">
              <a:solidFill>
                <a:srgbClr val="6CB255"/>
              </a:solidFill>
            </a:endParaRPr>
          </a:p>
        </p:txBody>
      </p:sp>
      <p:pic>
        <p:nvPicPr>
          <p:cNvPr id="3" name="Figure" descr="An illustration showing the steps in creating recombinant DNA plasmids, inserting them into bacteria, and then selecting only the bacteria that have successfully taken up the recombinant plasmid. The steps are as follows: both foreign DNA and a plasmid are cut with the same restriction enzyme. The restriction site occurs only once in the plasmid in the middle of a gene for an enzyme (lacZ). The restriction enzyme leaves complementary sticky ends on the foreign DNA fragment and the plasmid. This allows the foreign DNA to be inserted into the plasmid when the sticky ends anneal. Adding DNA ligase reattaches the DNA backbones. These are recombinant plasmids. The plasmids are combined with a culture of living bacteria. Many of the bacteria do not take any plasmids into their cells, many take plasmids that do not have the foreign DNA in them, and a few take up the recombinant plasmid. The bacteria that take up the recombinant plasmid cannot make the enzyme from the gene that the fragment was inserted into (lacZ). They also carry a gene for resistance to the antibiotic ampicillin, which was on the original plasmid. To find the bacteria with the recombinant plasmid, the bacteria are grown on a plate with the antibiotic ampicillin and a substance that changes color when exposed to the enzyme produced by the lacZ gene. The ampicillin will kill any bacteria that did not take up a plasmid. The color of the substance will not change when the gene for lacZ contains the foreign DNA insert. These are the bacteria with the recombinant plasmid that we want to gr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014" b="6014"/>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This diagram shows the steps involved in molecular cloning.</a:t>
            </a:r>
          </a:p>
        </p:txBody>
      </p:sp>
      <p:sp>
        <p:nvSpPr>
          <p:cNvPr id="2" name="Footer Placeholder 1">
            <a:extLst>
              <a:ext uri="{FF2B5EF4-FFF2-40B4-BE49-F238E27FC236}">
                <a16:creationId xmlns:a16="http://schemas.microsoft.com/office/drawing/2014/main" id="{1A02CC3F-252D-5A4F-B9EC-49F39CED7ED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1892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Recombinant DNA - </a:t>
            </a:r>
            <a:r>
              <a:rPr lang="en-US" sz="2400" b="0" i="0" dirty="0">
                <a:solidFill>
                  <a:srgbClr val="000000"/>
                </a:solidFill>
                <a:effectLst/>
              </a:rPr>
              <a:t>a combination of DNA fragments generated by molecular cloning that does not exist in nature</a:t>
            </a:r>
          </a:p>
          <a:p>
            <a:pPr marL="342900" indent="-342900">
              <a:buFont typeface="Arial" panose="020B0604020202020204" pitchFamily="34" charset="0"/>
              <a:buChar char="•"/>
            </a:pPr>
            <a:r>
              <a:rPr lang="en-US" sz="2400" dirty="0">
                <a:solidFill>
                  <a:srgbClr val="000000"/>
                </a:solidFill>
              </a:rPr>
              <a:t>Recombinant protein - </a:t>
            </a:r>
            <a:r>
              <a:rPr lang="en-US" sz="2400" b="0" i="0" dirty="0">
                <a:solidFill>
                  <a:srgbClr val="000000"/>
                </a:solidFill>
                <a:effectLst/>
              </a:rPr>
              <a:t>a protein that is expressed from recombinant DNA molecules</a:t>
            </a:r>
          </a:p>
          <a:p>
            <a:pPr marL="342900" indent="-342900">
              <a:buFont typeface="Wingdings" panose="05000000000000000000" pitchFamily="2" charset="2"/>
              <a:buChar char="Ø"/>
            </a:pPr>
            <a:r>
              <a:rPr lang="en-US" sz="2400" dirty="0">
                <a:solidFill>
                  <a:srgbClr val="000000"/>
                </a:solidFill>
              </a:rPr>
              <a:t>Can engineer plasmids to not express protein, or to only express it under certain environmental conditions</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49BEE31E-C5D7-BE45-A324-52F01F4D4E2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22669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Reproductive cloning - </a:t>
            </a:r>
            <a:r>
              <a:rPr lang="en-US" sz="2400" b="0" i="0" dirty="0">
                <a:solidFill>
                  <a:srgbClr val="000000"/>
                </a:solidFill>
                <a:effectLst/>
              </a:rPr>
              <a:t>cloning of entire organisms</a:t>
            </a:r>
          </a:p>
          <a:p>
            <a:pPr marL="342900" indent="-342900">
              <a:buFont typeface="Wingdings" panose="05000000000000000000" pitchFamily="2" charset="2"/>
              <a:buChar char="Ø"/>
            </a:pPr>
            <a:r>
              <a:rPr lang="en-US" sz="2400" dirty="0">
                <a:solidFill>
                  <a:srgbClr val="000000"/>
                </a:solidFill>
              </a:rPr>
              <a:t>Requires egg cell (cytoplasmic components) and a diploid somatic cell (nuclear components)</a:t>
            </a:r>
          </a:p>
          <a:p>
            <a:pPr marL="800100" lvl="1" indent="-342900">
              <a:buFont typeface="Wingdings" panose="05000000000000000000" pitchFamily="2" charset="2"/>
              <a:buChar char="Ø"/>
            </a:pPr>
            <a:r>
              <a:rPr lang="en-US" sz="2400" dirty="0">
                <a:solidFill>
                  <a:srgbClr val="000000"/>
                </a:solidFill>
              </a:rPr>
              <a:t>First remove nucleus from egg cell, then inject diploid nucleus and implant egg cell or stimulate it to divide</a:t>
            </a:r>
          </a:p>
          <a:p>
            <a:pPr marL="800100" lvl="1" indent="-342900">
              <a:buFont typeface="Wingdings" panose="05000000000000000000" pitchFamily="2" charset="2"/>
              <a:buChar char="Ø"/>
            </a:pPr>
            <a:r>
              <a:rPr lang="en-US" sz="2400" dirty="0">
                <a:solidFill>
                  <a:srgbClr val="000000"/>
                </a:solidFill>
              </a:rPr>
              <a:t>Dolly – first cloned agricultural animal (sheep) 1996</a:t>
            </a:r>
          </a:p>
          <a:p>
            <a:pPr marL="800100" lvl="1" indent="-342900">
              <a:buFont typeface="Wingdings" panose="05000000000000000000" pitchFamily="2" charset="2"/>
              <a:buChar char="Ø"/>
            </a:pPr>
            <a:endParaRPr lang="en-US" sz="2400" dirty="0">
              <a:solidFill>
                <a:srgbClr val="000000"/>
              </a:solidFill>
            </a:endParaRPr>
          </a:p>
          <a:p>
            <a:pPr marL="342900" indent="-342900">
              <a:buFont typeface="Arial" panose="020B0604020202020204" pitchFamily="34" charset="0"/>
              <a:buChar char="•"/>
            </a:pPr>
            <a:r>
              <a:rPr lang="en-US" sz="2400" dirty="0">
                <a:solidFill>
                  <a:srgbClr val="000000"/>
                </a:solidFill>
              </a:rPr>
              <a:t>Genetic engineering - </a:t>
            </a:r>
            <a:r>
              <a:rPr lang="en-US" sz="2400" b="0" i="0" dirty="0">
                <a:solidFill>
                  <a:srgbClr val="000000"/>
                </a:solidFill>
                <a:effectLst/>
              </a:rPr>
              <a:t>alteration of the genetic makeup of an organism using the molecular methods of biotechnology</a:t>
            </a:r>
          </a:p>
          <a:p>
            <a:pPr marL="342900" indent="-342900">
              <a:buFont typeface="Wingdings" panose="05000000000000000000" pitchFamily="2" charset="2"/>
              <a:buChar char="Ø"/>
            </a:pPr>
            <a:r>
              <a:rPr lang="en-US" sz="2400" dirty="0">
                <a:solidFill>
                  <a:srgbClr val="000000"/>
                </a:solidFill>
              </a:rPr>
              <a:t>Organisms with modified DNA are called genetically modified organisms, or transgenic organisms</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54C21A65-F430-1047-AFC4-B1E66F387E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4177954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16EF9CA-8A3B-4021-B389-768B606CAC2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10.7</a:t>
            </a:r>
            <a:endParaRPr lang="en-US" sz="2400" dirty="0">
              <a:solidFill>
                <a:srgbClr val="6CB255"/>
              </a:solidFill>
            </a:endParaRPr>
          </a:p>
        </p:txBody>
      </p:sp>
      <p:pic>
        <p:nvPicPr>
          <p:cNvPr id="2" name="Figure" descr="The illustration shows the steps in cloning the sheep named Dolly. An enucleated egg cell from one sheep is fused with a mammary cell from another sheep. This fused cell then divides to the blastocyst stage and is placed in the uterus of the surrogate ewe, where it develops into the lamb, Dolly. Dolly is the genetic clone of the mammary cell don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366" b="5366"/>
          <a:stretch>
            <a:fillRect/>
          </a:stretch>
        </p:blipFill>
        <p:spPr>
          <a:xfrm>
            <a:off x="4112524" y="1142693"/>
            <a:ext cx="4031619" cy="4607689"/>
          </a:xfrm>
        </p:spPr>
      </p:pic>
      <p:sp>
        <p:nvSpPr>
          <p:cNvPr id="14" name="Figure Legend"/>
          <p:cNvSpPr>
            <a:spLocks noGrp="1"/>
          </p:cNvSpPr>
          <p:nvPr>
            <p:ph type="body" sz="quarter" idx="14"/>
          </p:nvPr>
        </p:nvSpPr>
        <p:spPr>
          <a:xfrm>
            <a:off x="199336" y="1075065"/>
            <a:ext cx="3913188" cy="5256973"/>
          </a:xfrm>
        </p:spPr>
        <p:txBody>
          <a:bodyPr>
            <a:noAutofit/>
          </a:bodyPr>
          <a:lstStyle/>
          <a:p>
            <a:r>
              <a:rPr lang="en-US" sz="1600" dirty="0">
                <a:solidFill>
                  <a:srgbClr val="000000"/>
                </a:solidFill>
              </a:rPr>
              <a:t>Dolly the sheep was the first agricultural animal to be cloned. To create Dolly, the nucleus was removed from a donor egg cell. The enucleated egg was placed next to the other cell, then they were shocked to fuse. They were shocked again to start division. The cells were allowed to divide for several days until an early embryonic stage was reached, before being implanted in a surrogate mother.</a:t>
            </a:r>
          </a:p>
        </p:txBody>
      </p:sp>
      <p:sp>
        <p:nvSpPr>
          <p:cNvPr id="3" name="Footer Placeholder 2">
            <a:extLst>
              <a:ext uri="{FF2B5EF4-FFF2-40B4-BE49-F238E27FC236}">
                <a16:creationId xmlns:a16="http://schemas.microsoft.com/office/drawing/2014/main" id="{011B1C36-0603-D54A-97D4-58E0D6F16D5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69879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fontScale="90000"/>
          </a:bodyPr>
          <a:lstStyle/>
          <a:p>
            <a:r>
              <a:rPr lang="en-US" dirty="0"/>
              <a:t>10.2 biotechnology in medicine and </a:t>
            </a:r>
            <a:r>
              <a:rPr lang="en-US" dirty="0" err="1"/>
              <a:t>agricutlure</a:t>
            </a:r>
            <a:endParaRPr lang="en-US" dirty="0"/>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2677656"/>
          </a:xfrm>
          <a:prstGeom prst="rect">
            <a:avLst/>
          </a:prstGeom>
          <a:noFill/>
        </p:spPr>
        <p:txBody>
          <a:bodyPr wrap="square" rtlCol="0">
            <a:spAutoFit/>
          </a:bodyPr>
          <a:lstStyle/>
          <a:p>
            <a:r>
              <a:rPr lang="en-US" sz="2400" dirty="0">
                <a:solidFill>
                  <a:srgbClr val="000000"/>
                </a:solidFill>
              </a:rPr>
              <a:t>Learning Outcomes</a:t>
            </a:r>
          </a:p>
          <a:p>
            <a:pPr marL="342900" indent="-342900" algn="l">
              <a:buFont typeface="Arial" panose="020B0604020202020204" pitchFamily="34" charset="0"/>
              <a:buChar char="•"/>
            </a:pPr>
            <a:r>
              <a:rPr lang="en-US" sz="2400" b="0" i="0" dirty="0">
                <a:solidFill>
                  <a:srgbClr val="424242"/>
                </a:solidFill>
                <a:effectLst/>
              </a:rPr>
              <a:t>Describe uses of biotechnology in medicine</a:t>
            </a:r>
          </a:p>
          <a:p>
            <a:pPr marL="342900" indent="-342900" algn="l">
              <a:buFont typeface="Arial" panose="020B0604020202020204" pitchFamily="34" charset="0"/>
              <a:buChar char="•"/>
            </a:pPr>
            <a:r>
              <a:rPr lang="en-US" sz="2400" b="0" i="0" dirty="0">
                <a:solidFill>
                  <a:srgbClr val="424242"/>
                </a:solidFill>
                <a:effectLst/>
              </a:rPr>
              <a:t>Describe uses of biotechnology in agriculture</a:t>
            </a: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0DDD2AD8-65AF-A043-80D5-30E53AB2FE6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4045550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fontScale="90000"/>
          </a:bodyPr>
          <a:lstStyle/>
          <a:p>
            <a:r>
              <a:rPr lang="en-US" dirty="0"/>
              <a:t>10.2 biotechnology in medicine and </a:t>
            </a:r>
            <a:r>
              <a:rPr lang="en-US" dirty="0" err="1"/>
              <a:t>agricutlure</a:t>
            </a:r>
            <a:endParaRPr lang="en-US" dirty="0"/>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Genetic diagnosis is the process of using genetic testing to identify genetic defects and inform treatment</a:t>
            </a:r>
          </a:p>
          <a:p>
            <a:pPr marL="800100" lvl="1" indent="-342900">
              <a:buFont typeface="Wingdings" panose="05000000000000000000" pitchFamily="2" charset="2"/>
              <a:buChar char="Ø"/>
            </a:pPr>
            <a:r>
              <a:rPr lang="en-US" sz="2400" dirty="0">
                <a:solidFill>
                  <a:srgbClr val="000000"/>
                </a:solidFill>
              </a:rPr>
              <a:t>Example – BRCA genes in breast cancer</a:t>
            </a:r>
          </a:p>
          <a:p>
            <a:pPr marL="1257300" lvl="2" indent="-342900">
              <a:buFont typeface="Wingdings" panose="05000000000000000000" pitchFamily="2" charset="2"/>
              <a:buChar char="Ø"/>
            </a:pPr>
            <a:r>
              <a:rPr lang="en-US" sz="2400" dirty="0">
                <a:solidFill>
                  <a:srgbClr val="000000"/>
                </a:solidFill>
              </a:rPr>
              <a:t>Mutations in these genes increase the likelihood for aggressive breast cancer</a:t>
            </a:r>
          </a:p>
          <a:p>
            <a:pPr marL="342900" indent="-342900">
              <a:buFont typeface="Arial" panose="020B0604020202020204" pitchFamily="34" charset="0"/>
              <a:buChar char="•"/>
            </a:pPr>
            <a:r>
              <a:rPr lang="en-US" sz="2400" dirty="0">
                <a:solidFill>
                  <a:srgbClr val="000000"/>
                </a:solidFill>
              </a:rPr>
              <a:t>Gene therapy - </a:t>
            </a:r>
            <a:r>
              <a:rPr lang="en-US" sz="2400" b="0" i="0" dirty="0">
                <a:solidFill>
                  <a:srgbClr val="000000"/>
                </a:solidFill>
                <a:effectLst/>
              </a:rPr>
              <a:t>the technique used to cure heritable diseases by replacing mutant genes with good genes</a:t>
            </a:r>
          </a:p>
          <a:p>
            <a:pPr marL="800100" lvl="1" indent="-342900">
              <a:buFont typeface="Wingdings" panose="05000000000000000000" pitchFamily="2" charset="2"/>
              <a:buChar char="Ø"/>
            </a:pPr>
            <a:r>
              <a:rPr lang="en-US" sz="2400" dirty="0">
                <a:solidFill>
                  <a:srgbClr val="000000"/>
                </a:solidFill>
              </a:rPr>
              <a:t>Theoretically involves introduction of non-mutant gene into diseased cells using an avirulent virus to deliver genetic material</a:t>
            </a:r>
          </a:p>
          <a:p>
            <a:pPr marL="800100" lvl="1" indent="-342900">
              <a:buFont typeface="Wingdings" panose="05000000000000000000" pitchFamily="2" charset="2"/>
              <a:buChar char="Ø"/>
            </a:pPr>
            <a:r>
              <a:rPr lang="en-US" sz="2400" dirty="0">
                <a:solidFill>
                  <a:srgbClr val="000000"/>
                </a:solidFill>
              </a:rPr>
              <a:t>Still highly experimental</a:t>
            </a: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50193214-40C7-624F-A601-F5CF861156D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14615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C050D0F-14F2-4D7C-B913-A213D50506A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10.8</a:t>
            </a:r>
          </a:p>
        </p:txBody>
      </p:sp>
      <p:pic>
        <p:nvPicPr>
          <p:cNvPr id="4" name="Figure" descr="An illustration showing a virus containing viral DNA combined with a healthy non-mutated gene. The virus enters the targeted call and injects the non-mutated gene into the target cell nucle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136" b="21136"/>
          <a:stretch>
            <a:fillRect/>
          </a:stretch>
        </p:blipFill>
        <p:spPr/>
      </p:pic>
      <p:sp>
        <p:nvSpPr>
          <p:cNvPr id="7" name="Figure Legend"/>
          <p:cNvSpPr>
            <a:spLocks noGrp="1"/>
          </p:cNvSpPr>
          <p:nvPr>
            <p:ph type="body" sz="quarter" idx="14"/>
          </p:nvPr>
        </p:nvSpPr>
        <p:spPr/>
        <p:txBody>
          <a:bodyPr>
            <a:normAutofit/>
          </a:bodyPr>
          <a:lstStyle/>
          <a:p>
            <a:r>
              <a:rPr lang="en-US" sz="1600" dirty="0"/>
              <a:t>This diagram shows the steps involved in curing disease with gene therapy using an adenovirus vector. (credit: modification of work by NIH)</a:t>
            </a:r>
          </a:p>
        </p:txBody>
      </p:sp>
      <p:sp>
        <p:nvSpPr>
          <p:cNvPr id="2" name="Footer Placeholder 1">
            <a:extLst>
              <a:ext uri="{FF2B5EF4-FFF2-40B4-BE49-F238E27FC236}">
                <a16:creationId xmlns:a16="http://schemas.microsoft.com/office/drawing/2014/main" id="{A2BD2BFE-D76A-EA40-9AE3-03055F04BEE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026010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08997E-6629-4584-AB54-C385090F9DB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fontScale="90000"/>
          </a:bodyPr>
          <a:lstStyle/>
          <a:p>
            <a:r>
              <a:rPr lang="en-US" dirty="0"/>
              <a:t>Figure 10.1</a:t>
            </a:r>
            <a:br>
              <a:rPr lang="en-US" dirty="0"/>
            </a:br>
            <a:r>
              <a:rPr lang="en-US" dirty="0"/>
              <a:t>10.1 Cloning and genetic engineering</a:t>
            </a:r>
          </a:p>
        </p:txBody>
      </p:sp>
      <p:pic>
        <p:nvPicPr>
          <p:cNvPr id="2" name="Figure" descr="In part A, a PCR machine sits on a desk. It has a digital screen on the front and buttons, and “caution, hot base” is written on the front. Part B shows a hot spring in Yellowst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606" r="5606"/>
          <a:stretch>
            <a:fillRect/>
          </a:stretch>
        </p:blipFill>
        <p:spPr/>
      </p:pic>
      <p:sp>
        <p:nvSpPr>
          <p:cNvPr id="7" name="Figure Legend"/>
          <p:cNvSpPr>
            <a:spLocks noGrp="1"/>
          </p:cNvSpPr>
          <p:nvPr>
            <p:ph type="body" sz="quarter" idx="14"/>
          </p:nvPr>
        </p:nvSpPr>
        <p:spPr>
          <a:xfrm>
            <a:off x="5575610" y="4843982"/>
            <a:ext cx="2944502" cy="1166382"/>
          </a:xfrm>
        </p:spPr>
        <p:txBody>
          <a:bodyPr>
            <a:normAutofit fontScale="70000" lnSpcReduction="20000"/>
          </a:bodyPr>
          <a:lstStyle/>
          <a:p>
            <a:r>
              <a:rPr lang="en-US" sz="1600" dirty="0">
                <a:solidFill>
                  <a:srgbClr val="6CB255"/>
                </a:solidFill>
              </a:rPr>
              <a:t>(a) </a:t>
            </a:r>
            <a:r>
              <a:rPr lang="en-US" sz="1600" dirty="0"/>
              <a:t>A thermal cycler, such as the one shown here, is a basic tool used to study DNA in a process called the polymerase chain reaction (PCR). The polymerase enzyme most often used with PCR comes from a strain of bacteria that lives in </a:t>
            </a:r>
            <a:r>
              <a:rPr lang="en-US" sz="1600" dirty="0">
                <a:solidFill>
                  <a:srgbClr val="6CB255"/>
                </a:solidFill>
              </a:rPr>
              <a:t>(b) </a:t>
            </a:r>
            <a:r>
              <a:rPr lang="en-US" sz="1600" dirty="0"/>
              <a:t>the hot springs of Yellowstone National Park. (credit a: modification of work by Magnus </a:t>
            </a:r>
            <a:r>
              <a:rPr lang="en-US" sz="1600" dirty="0" err="1"/>
              <a:t>Manske</a:t>
            </a:r>
            <a:r>
              <a:rPr lang="en-US" sz="1600" dirty="0"/>
              <a:t>; credit b: modification of work by Jon Sullivan)</a:t>
            </a:r>
          </a:p>
        </p:txBody>
      </p:sp>
      <p:sp>
        <p:nvSpPr>
          <p:cNvPr id="3" name="TextBox 2">
            <a:extLst>
              <a:ext uri="{FF2B5EF4-FFF2-40B4-BE49-F238E27FC236}">
                <a16:creationId xmlns:a16="http://schemas.microsoft.com/office/drawing/2014/main" id="{C1FE17DF-A3EB-4C1F-A16D-0686172A01EC}"/>
              </a:ext>
            </a:extLst>
          </p:cNvPr>
          <p:cNvSpPr txBox="1"/>
          <p:nvPr/>
        </p:nvSpPr>
        <p:spPr>
          <a:xfrm>
            <a:off x="457199" y="4360127"/>
            <a:ext cx="5118411" cy="1477328"/>
          </a:xfrm>
          <a:prstGeom prst="rect">
            <a:avLst/>
          </a:prstGeom>
          <a:noFill/>
        </p:spPr>
        <p:txBody>
          <a:bodyPr wrap="square" rtlCol="0">
            <a:spAutoFit/>
          </a:bodyPr>
          <a:lstStyle/>
          <a:p>
            <a:r>
              <a:rPr lang="en-US" dirty="0"/>
              <a:t>Learning Outcomes:</a:t>
            </a:r>
          </a:p>
          <a:p>
            <a:pPr marL="285750" indent="-285750" algn="l">
              <a:buFont typeface="Arial" panose="020B0604020202020204" pitchFamily="34" charset="0"/>
              <a:buChar char="•"/>
            </a:pPr>
            <a:r>
              <a:rPr lang="en-US" b="0" i="0" dirty="0">
                <a:solidFill>
                  <a:srgbClr val="424242"/>
                </a:solidFill>
                <a:effectLst/>
              </a:rPr>
              <a:t>Explain the basic techniques used to manipulate genetic material</a:t>
            </a:r>
          </a:p>
          <a:p>
            <a:pPr marL="285750" indent="-285750" algn="l">
              <a:buFont typeface="Arial" panose="020B0604020202020204" pitchFamily="34" charset="0"/>
              <a:buChar char="•"/>
            </a:pPr>
            <a:r>
              <a:rPr lang="en-US" b="0" i="0" dirty="0">
                <a:solidFill>
                  <a:srgbClr val="424242"/>
                </a:solidFill>
                <a:effectLst/>
              </a:rPr>
              <a:t>Explain molecular and reproductive cloning</a:t>
            </a:r>
          </a:p>
          <a:p>
            <a:endParaRPr lang="en-US" dirty="0"/>
          </a:p>
        </p:txBody>
      </p:sp>
      <p:sp>
        <p:nvSpPr>
          <p:cNvPr id="4" name="Footer Placeholder 3">
            <a:extLst>
              <a:ext uri="{FF2B5EF4-FFF2-40B4-BE49-F238E27FC236}">
                <a16:creationId xmlns:a16="http://schemas.microsoft.com/office/drawing/2014/main" id="{A31E23F0-8291-654C-BF91-96800DD4432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211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fontScale="90000"/>
          </a:bodyPr>
          <a:lstStyle/>
          <a:p>
            <a:r>
              <a:rPr lang="en-US" dirty="0"/>
              <a:t>10.2 biotechnology in medicine and </a:t>
            </a:r>
            <a:r>
              <a:rPr lang="en-US" dirty="0" err="1"/>
              <a:t>agricutlure</a:t>
            </a:r>
            <a:endParaRPr lang="en-US" dirty="0"/>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Used to produce vaccines, antibiotics, and hormones</a:t>
            </a:r>
          </a:p>
          <a:p>
            <a:pPr marL="800100" lvl="1" indent="-342900">
              <a:buFont typeface="Wingdings" panose="05000000000000000000" pitchFamily="2" charset="2"/>
              <a:buChar char="Ø"/>
            </a:pPr>
            <a:r>
              <a:rPr lang="en-US" sz="2400" dirty="0">
                <a:solidFill>
                  <a:srgbClr val="000000"/>
                </a:solidFill>
              </a:rPr>
              <a:t>Can grow human insulin in </a:t>
            </a:r>
            <a:r>
              <a:rPr lang="en-US" sz="2400" i="1" dirty="0">
                <a:solidFill>
                  <a:srgbClr val="000000"/>
                </a:solidFill>
              </a:rPr>
              <a:t>E. coli </a:t>
            </a:r>
            <a:r>
              <a:rPr lang="en-US" sz="2400" dirty="0">
                <a:solidFill>
                  <a:srgbClr val="000000"/>
                </a:solidFill>
              </a:rPr>
              <a:t>cheaply and efficiently</a:t>
            </a:r>
          </a:p>
          <a:p>
            <a:pPr marL="800100" lvl="1" indent="-342900">
              <a:buFont typeface="Wingdings" panose="05000000000000000000" pitchFamily="2" charset="2"/>
              <a:buChar char="Ø"/>
            </a:pPr>
            <a:r>
              <a:rPr lang="en-US" sz="2400" dirty="0">
                <a:solidFill>
                  <a:srgbClr val="000000"/>
                </a:solidFill>
              </a:rPr>
              <a:t>Some proteins require processing only found in eukaryotic cells, so must make transgenic animals</a:t>
            </a: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7408EC8C-7886-7643-9640-EA274A65F15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917810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86BFCC4-BE8B-4DA7-9701-8CFC16FE97A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10.9</a:t>
            </a:r>
          </a:p>
        </p:txBody>
      </p:sp>
      <p:pic>
        <p:nvPicPr>
          <p:cNvPr id="3" name="Figure" descr="A photo shows 3 mice under ultraviolet light. All three have white fur that looks purple in the UV light. The middle mouse is non-transgenic and is non-fluorescing. The mice on the left and right are transgenic, and their eyes, ears, nose, and tail fluoresce green under the UV l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2215" b="22215"/>
          <a:stretch>
            <a:fillRect/>
          </a:stretch>
        </p:blipFill>
        <p:spPr/>
      </p:pic>
      <p:sp>
        <p:nvSpPr>
          <p:cNvPr id="7" name="Figure Legend"/>
          <p:cNvSpPr>
            <a:spLocks noGrp="1"/>
          </p:cNvSpPr>
          <p:nvPr>
            <p:ph type="body" sz="quarter" idx="14"/>
          </p:nvPr>
        </p:nvSpPr>
        <p:spPr/>
        <p:txBody>
          <a:bodyPr>
            <a:normAutofit/>
          </a:bodyPr>
          <a:lstStyle/>
          <a:p>
            <a:r>
              <a:rPr lang="en-US" sz="1600" dirty="0"/>
              <a:t>It can be seen that two of these mice are transgenic because they have a gene that causes them to fluoresce under a UV light. The non-transgenic mouse does not have the gene that </a:t>
            </a:r>
            <a:r>
              <a:rPr lang="fi-FI" sz="1600" dirty="0" err="1"/>
              <a:t>causes</a:t>
            </a:r>
            <a:r>
              <a:rPr lang="fi-FI" sz="1600" dirty="0"/>
              <a:t> </a:t>
            </a:r>
            <a:r>
              <a:rPr lang="fi-FI" sz="1600" dirty="0" err="1"/>
              <a:t>fluorescence</a:t>
            </a:r>
            <a:r>
              <a:rPr lang="fi-FI" sz="1600" dirty="0"/>
              <a:t>. (</a:t>
            </a:r>
            <a:r>
              <a:rPr lang="fi-FI" sz="1600" dirty="0" err="1"/>
              <a:t>credit</a:t>
            </a:r>
            <a:r>
              <a:rPr lang="fi-FI" sz="1600" dirty="0"/>
              <a:t>: Ingrid </a:t>
            </a:r>
            <a:r>
              <a:rPr lang="fi-FI" sz="1600" dirty="0" err="1"/>
              <a:t>Moen</a:t>
            </a:r>
            <a:r>
              <a:rPr lang="fi-FI" sz="1600" dirty="0"/>
              <a:t> et al.)</a:t>
            </a:r>
            <a:endParaRPr lang="en-US" sz="1600" dirty="0"/>
          </a:p>
        </p:txBody>
      </p:sp>
      <p:sp>
        <p:nvSpPr>
          <p:cNvPr id="2" name="Footer Placeholder 1">
            <a:extLst>
              <a:ext uri="{FF2B5EF4-FFF2-40B4-BE49-F238E27FC236}">
                <a16:creationId xmlns:a16="http://schemas.microsoft.com/office/drawing/2014/main" id="{266FC20D-571B-5947-8903-21ED30B6202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4733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fontScale="90000"/>
          </a:bodyPr>
          <a:lstStyle/>
          <a:p>
            <a:r>
              <a:rPr lang="en-US" dirty="0"/>
              <a:t>10.2 biotechnology in medicine and </a:t>
            </a:r>
            <a:r>
              <a:rPr lang="en-US" dirty="0" err="1"/>
              <a:t>agricutlure</a:t>
            </a:r>
            <a:endParaRPr lang="en-US" dirty="0"/>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740307"/>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Transgenic plants – can modify DNA to make more disease resistant, herbicide resistant, pest resistant, or to increase nutritional value</a:t>
            </a:r>
          </a:p>
          <a:p>
            <a:pPr marL="342900" indent="-342900">
              <a:buFont typeface="Wingdings" panose="05000000000000000000" pitchFamily="2" charset="2"/>
              <a:buChar char="Ø"/>
            </a:pPr>
            <a:r>
              <a:rPr lang="en-US" sz="2400" dirty="0">
                <a:solidFill>
                  <a:srgbClr val="000000"/>
                </a:solidFill>
              </a:rPr>
              <a:t>Use a bacterium, </a:t>
            </a:r>
            <a:r>
              <a:rPr lang="en-US" sz="2400" i="1" dirty="0">
                <a:solidFill>
                  <a:srgbClr val="000000"/>
                </a:solidFill>
              </a:rPr>
              <a:t>Agrobacterium tumefaciens</a:t>
            </a:r>
            <a:r>
              <a:rPr lang="en-US" sz="2400" dirty="0">
                <a:solidFill>
                  <a:srgbClr val="000000"/>
                </a:solidFill>
              </a:rPr>
              <a:t>, that normally causes tumors in plants to transfer recombinant DNA into plants</a:t>
            </a:r>
          </a:p>
          <a:p>
            <a:pPr marL="800100" lvl="1" indent="-342900">
              <a:buFont typeface="Wingdings" panose="05000000000000000000" pitchFamily="2" charset="2"/>
              <a:buChar char="Ø"/>
            </a:pPr>
            <a:r>
              <a:rPr lang="en-US" sz="2400" dirty="0">
                <a:solidFill>
                  <a:srgbClr val="000000"/>
                </a:solidFill>
              </a:rPr>
              <a:t>Example:  introduction of </a:t>
            </a:r>
            <a:r>
              <a:rPr lang="en-US" sz="2400" dirty="0" err="1">
                <a:solidFill>
                  <a:srgbClr val="000000"/>
                </a:solidFill>
              </a:rPr>
              <a:t>Bt</a:t>
            </a:r>
            <a:r>
              <a:rPr lang="en-US" sz="2400" dirty="0">
                <a:solidFill>
                  <a:srgbClr val="000000"/>
                </a:solidFill>
              </a:rPr>
              <a:t> toxin</a:t>
            </a:r>
          </a:p>
          <a:p>
            <a:pPr marL="800100" lvl="1" indent="-342900">
              <a:buFont typeface="Wingdings" panose="05000000000000000000" pitchFamily="2" charset="2"/>
              <a:buChar char="Ø"/>
            </a:pPr>
            <a:r>
              <a:rPr lang="en-US" sz="2400" i="1" dirty="0">
                <a:solidFill>
                  <a:srgbClr val="000000"/>
                </a:solidFill>
              </a:rPr>
              <a:t>Bacillus thuringiensis</a:t>
            </a:r>
            <a:r>
              <a:rPr lang="en-US" sz="2400" dirty="0">
                <a:solidFill>
                  <a:srgbClr val="000000"/>
                </a:solidFill>
              </a:rPr>
              <a:t> produces crystals that are toxic to insects</a:t>
            </a:r>
          </a:p>
          <a:p>
            <a:pPr marL="1257300" lvl="2" indent="-342900">
              <a:buFont typeface="Wingdings" panose="05000000000000000000" pitchFamily="2" charset="2"/>
              <a:buChar char="Ø"/>
            </a:pPr>
            <a:r>
              <a:rPr lang="en-US" sz="2400" dirty="0">
                <a:solidFill>
                  <a:srgbClr val="000000"/>
                </a:solidFill>
              </a:rPr>
              <a:t>Introduced genes for </a:t>
            </a:r>
            <a:r>
              <a:rPr lang="en-US" sz="2400" dirty="0" err="1">
                <a:solidFill>
                  <a:srgbClr val="000000"/>
                </a:solidFill>
              </a:rPr>
              <a:t>Bt</a:t>
            </a:r>
            <a:r>
              <a:rPr lang="en-US" sz="2400" dirty="0">
                <a:solidFill>
                  <a:srgbClr val="000000"/>
                </a:solidFill>
              </a:rPr>
              <a:t> toxin into crops to make insect resistant</a:t>
            </a:r>
          </a:p>
          <a:p>
            <a:pPr marL="1257300" lvl="2" indent="-342900">
              <a:buFont typeface="Wingdings" panose="05000000000000000000" pitchFamily="2" charset="2"/>
              <a:buChar char="Ø"/>
            </a:pPr>
            <a:r>
              <a:rPr lang="en-US" sz="2400" dirty="0">
                <a:solidFill>
                  <a:srgbClr val="000000"/>
                </a:solidFill>
              </a:rPr>
              <a:t>Is safe for humans and environment</a:t>
            </a: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3A2ED3D7-8A64-D74B-A5BC-277D52451CA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892889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7C3208A-BB86-4BD8-A65F-B84376FD1FF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10.10</a:t>
            </a:r>
            <a:endParaRPr lang="en-US" sz="2400" dirty="0">
              <a:solidFill>
                <a:srgbClr val="6CB255"/>
              </a:solidFill>
            </a:endParaRPr>
          </a:p>
        </p:txBody>
      </p:sp>
      <p:pic>
        <p:nvPicPr>
          <p:cNvPr id="4" name="Figure" descr="A photo of cobs of corn with kernels of varying shape and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731" b="11731"/>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Corn, a major agricultural crop used to create products for a variety of industries, is often modified through plant biotechnology. (credit: Keith Weller, USDA)</a:t>
            </a:r>
          </a:p>
        </p:txBody>
      </p:sp>
      <p:sp>
        <p:nvSpPr>
          <p:cNvPr id="2" name="Footer Placeholder 1">
            <a:extLst>
              <a:ext uri="{FF2B5EF4-FFF2-40B4-BE49-F238E27FC236}">
                <a16:creationId xmlns:a16="http://schemas.microsoft.com/office/drawing/2014/main" id="{D61AA47E-6861-F040-AE76-F2623E4A8E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982070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r>
              <a:rPr lang="en-US" sz="2400" dirty="0">
                <a:solidFill>
                  <a:srgbClr val="000000"/>
                </a:solidFill>
              </a:rPr>
              <a:t>Learning Outcomes:</a:t>
            </a:r>
          </a:p>
          <a:p>
            <a:pPr marL="342900" indent="-342900" algn="l">
              <a:buFont typeface="Arial" panose="020B0604020202020204" pitchFamily="34" charset="0"/>
              <a:buChar char="•"/>
            </a:pPr>
            <a:r>
              <a:rPr lang="en-US" sz="2400" b="0" i="0" dirty="0">
                <a:solidFill>
                  <a:srgbClr val="424242"/>
                </a:solidFill>
                <a:effectLst/>
              </a:rPr>
              <a:t>Define genomics and proteomics</a:t>
            </a:r>
          </a:p>
          <a:p>
            <a:pPr marL="342900" indent="-342900" algn="l">
              <a:buFont typeface="Arial" panose="020B0604020202020204" pitchFamily="34" charset="0"/>
              <a:buChar char="•"/>
            </a:pPr>
            <a:r>
              <a:rPr lang="en-US" sz="2400" b="0" i="0" dirty="0">
                <a:solidFill>
                  <a:srgbClr val="424242"/>
                </a:solidFill>
                <a:effectLst/>
              </a:rPr>
              <a:t>Define whole genome sequencing</a:t>
            </a:r>
          </a:p>
          <a:p>
            <a:pPr marL="342900" indent="-342900" algn="l">
              <a:buFont typeface="Arial" panose="020B0604020202020204" pitchFamily="34" charset="0"/>
              <a:buChar char="•"/>
            </a:pPr>
            <a:r>
              <a:rPr lang="en-US" sz="2400" b="0" i="0" dirty="0">
                <a:solidFill>
                  <a:srgbClr val="424242"/>
                </a:solidFill>
                <a:effectLst/>
              </a:rPr>
              <a:t>Explain different applications of genomics and proteomics</a:t>
            </a:r>
          </a:p>
          <a:p>
            <a:endParaRPr lang="en-US" sz="2400" dirty="0">
              <a:solidFill>
                <a:srgbClr val="000000"/>
              </a:solidFill>
            </a:endParaRP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FEC8978B-8D5B-7540-A413-EFB21C58213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596834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710963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Genomics - </a:t>
            </a:r>
            <a:r>
              <a:rPr lang="en-US" sz="2400" b="0" i="0" dirty="0">
                <a:solidFill>
                  <a:srgbClr val="000000"/>
                </a:solidFill>
                <a:effectLst/>
              </a:rPr>
              <a:t>the study of entire genomes, including the complete set of genes, their nucleotide sequence and organization, and their interactions within a species and with other species</a:t>
            </a:r>
            <a:endParaRPr lang="en-US" sz="2400" b="0" i="0" dirty="0">
              <a:solidFill>
                <a:srgbClr val="424242"/>
              </a:solidFill>
              <a:effectLst/>
            </a:endParaRPr>
          </a:p>
          <a:p>
            <a:pPr marL="342900" indent="-342900">
              <a:buFont typeface="Wingdings" panose="05000000000000000000" pitchFamily="2" charset="2"/>
              <a:buChar char="Ø"/>
            </a:pPr>
            <a:r>
              <a:rPr lang="en-US" sz="2400" dirty="0">
                <a:solidFill>
                  <a:srgbClr val="000000"/>
                </a:solidFill>
              </a:rPr>
              <a:t>Requires the ability to read entire DNA sequence (genome) of an organism</a:t>
            </a:r>
          </a:p>
          <a:p>
            <a:pPr marL="342900" indent="-342900">
              <a:buFont typeface="Arial" panose="020B0604020202020204" pitchFamily="34" charset="0"/>
              <a:buChar char="•"/>
            </a:pPr>
            <a:r>
              <a:rPr lang="en-US" sz="2400" dirty="0">
                <a:solidFill>
                  <a:srgbClr val="000000"/>
                </a:solidFill>
              </a:rPr>
              <a:t>Genetic map - </a:t>
            </a:r>
            <a:r>
              <a:rPr lang="en-US" sz="2400" b="0" i="0" dirty="0">
                <a:solidFill>
                  <a:srgbClr val="000000"/>
                </a:solidFill>
                <a:effectLst/>
              </a:rPr>
              <a:t>an outline of genes and their location on a chromosome that is based on recombination frequencies between markers</a:t>
            </a:r>
          </a:p>
          <a:p>
            <a:pPr marL="342900" indent="-342900">
              <a:buFont typeface="Arial" panose="020B0604020202020204" pitchFamily="34" charset="0"/>
              <a:buChar char="•"/>
            </a:pPr>
            <a:r>
              <a:rPr lang="en-US" sz="2400" dirty="0">
                <a:solidFill>
                  <a:srgbClr val="000000"/>
                </a:solidFill>
              </a:rPr>
              <a:t>Physical map - </a:t>
            </a:r>
            <a:r>
              <a:rPr lang="en-US" sz="2400" b="0" i="0" dirty="0">
                <a:solidFill>
                  <a:srgbClr val="000000"/>
                </a:solidFill>
                <a:effectLst/>
              </a:rPr>
              <a:t>a representation of the physical distance between genes or genetic markers</a:t>
            </a:r>
          </a:p>
          <a:p>
            <a:pPr marL="342900" indent="-342900">
              <a:buFont typeface="Wingdings" panose="05000000000000000000" pitchFamily="2" charset="2"/>
              <a:buChar char="Ø"/>
            </a:pPr>
            <a:r>
              <a:rPr lang="en-US" sz="2400" dirty="0">
                <a:solidFill>
                  <a:srgbClr val="000000"/>
                </a:solidFill>
              </a:rPr>
              <a:t>Helps with identifying human disease-causing genes or identifying organisms with beneficial traits</a:t>
            </a: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1D83FAD0-821C-7A49-BF7B-7CFDD9E5655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210564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0847FFD-964F-4109-8EEB-90AF9FDB7AE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10.11</a:t>
            </a:r>
            <a:endParaRPr lang="en-US" sz="2400" dirty="0">
              <a:solidFill>
                <a:srgbClr val="6CB255"/>
              </a:solidFill>
            </a:endParaRPr>
          </a:p>
        </p:txBody>
      </p:sp>
      <p:pic>
        <p:nvPicPr>
          <p:cNvPr id="2" name="Figure" descr=" A diagram showing a human chromosome with bands revealed with a Giemsa stain. The bands are labeled with Xp and a number on the short arm and Xq and a number on the long arm. Certain genes are found within some of the bands. These genes are labeled on the right: Fanconi anemia B, Wiskott-Aldrich syndrome, Pelizaeus-Merzbacher disease, Fragile X syndrome, and G6PD deficiency[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163" b="25163"/>
          <a:stretch>
            <a:fillRect/>
          </a:stretch>
        </p:blipFill>
        <p:spPr>
          <a:xfrm>
            <a:off x="4300672" y="1107617"/>
            <a:ext cx="4031619" cy="4607689"/>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This is a physical map of the human X chromosome. (credit: modification of work by NCBI, NIH)</a:t>
            </a:r>
          </a:p>
        </p:txBody>
      </p:sp>
      <p:sp>
        <p:nvSpPr>
          <p:cNvPr id="3" name="Footer Placeholder 2">
            <a:extLst>
              <a:ext uri="{FF2B5EF4-FFF2-40B4-BE49-F238E27FC236}">
                <a16:creationId xmlns:a16="http://schemas.microsoft.com/office/drawing/2014/main" id="{E0A26502-69F4-8546-9500-DC17732945B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4155177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710963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Whole genome sequencing - </a:t>
            </a:r>
            <a:r>
              <a:rPr lang="en-US" sz="2400" b="0" i="0" dirty="0">
                <a:solidFill>
                  <a:srgbClr val="000000"/>
                </a:solidFill>
                <a:effectLst/>
              </a:rPr>
              <a:t>a process that determines the nucleotide sequence of an entire genome</a:t>
            </a:r>
          </a:p>
          <a:p>
            <a:pPr marL="342900" indent="-342900">
              <a:buFont typeface="Wingdings" panose="05000000000000000000" pitchFamily="2" charset="2"/>
              <a:buChar char="Ø"/>
            </a:pPr>
            <a:r>
              <a:rPr lang="en-US" sz="2400" dirty="0">
                <a:solidFill>
                  <a:srgbClr val="000000"/>
                </a:solidFill>
              </a:rPr>
              <a:t>First human map in 2010, in boy with intestinal </a:t>
            </a:r>
            <a:r>
              <a:rPr lang="en-US" sz="2400" dirty="0" err="1">
                <a:solidFill>
                  <a:srgbClr val="000000"/>
                </a:solidFill>
              </a:rPr>
              <a:t>abcesses</a:t>
            </a:r>
            <a:endParaRPr lang="en-US" sz="2400" dirty="0">
              <a:solidFill>
                <a:srgbClr val="000000"/>
              </a:solidFill>
            </a:endParaRPr>
          </a:p>
          <a:p>
            <a:pPr marL="800100" lvl="1" indent="-342900">
              <a:buFont typeface="Wingdings" panose="05000000000000000000" pitchFamily="2" charset="2"/>
              <a:buChar char="Ø"/>
            </a:pPr>
            <a:r>
              <a:rPr lang="en-US" sz="2400" dirty="0">
                <a:solidFill>
                  <a:srgbClr val="000000"/>
                </a:solidFill>
              </a:rPr>
              <a:t>Had a disease in pathway causing programmed cell death (apoptosis); was cured with a bone marrow transplant</a:t>
            </a:r>
          </a:p>
          <a:p>
            <a:pPr marL="800100" lvl="1" indent="-342900">
              <a:buFont typeface="Wingdings" panose="05000000000000000000" pitchFamily="2" charset="2"/>
              <a:buChar char="Ø"/>
            </a:pPr>
            <a:r>
              <a:rPr lang="en-US" sz="2400" dirty="0">
                <a:solidFill>
                  <a:srgbClr val="000000"/>
                </a:solidFill>
              </a:rPr>
              <a:t>Used at St. Jude to treat pediatric cancer</a:t>
            </a:r>
          </a:p>
          <a:p>
            <a:pPr marL="800100" lvl="1" indent="-342900">
              <a:buFont typeface="Wingdings" panose="05000000000000000000" pitchFamily="2" charset="2"/>
              <a:buChar char="Ø"/>
            </a:pPr>
            <a:r>
              <a:rPr lang="en-US" sz="2400" dirty="0">
                <a:solidFill>
                  <a:srgbClr val="000000"/>
                </a:solidFill>
              </a:rPr>
              <a:t>Used in simpler organisms with smaller genomes that are commonly used in research</a:t>
            </a:r>
          </a:p>
          <a:p>
            <a:pPr marL="800100" lvl="1" indent="-342900">
              <a:buFont typeface="Arial" panose="020B0604020202020204" pitchFamily="34" charset="0"/>
              <a:buChar char="•"/>
            </a:pPr>
            <a:r>
              <a:rPr lang="en-US" sz="2400" dirty="0">
                <a:solidFill>
                  <a:srgbClr val="000000"/>
                </a:solidFill>
              </a:rPr>
              <a:t>Model organism - </a:t>
            </a:r>
            <a:r>
              <a:rPr lang="en-US" sz="2400" b="0" i="0" dirty="0">
                <a:solidFill>
                  <a:srgbClr val="000000"/>
                </a:solidFill>
                <a:effectLst/>
              </a:rPr>
              <a:t>a species that is studied and used as a model to understand the biological processes in other species represented by the model organism</a:t>
            </a:r>
            <a:endParaRPr lang="en-US" sz="2400" dirty="0">
              <a:solidFill>
                <a:srgbClr val="000000"/>
              </a:solidFill>
            </a:endParaRP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2636872B-7792-8F4B-81C9-DA0DD6ADA7C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407762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CD862E6-2550-47FA-BDC7-1B26BF1528F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10.12</a:t>
            </a:r>
          </a:p>
        </p:txBody>
      </p:sp>
      <p:pic>
        <p:nvPicPr>
          <p:cNvPr id="4" name="Figure" descr="Five photos are of the mouse, Mus musculus; the fruit fly, Drosophila melanogaster; the nematode Caenorhabditis elegans, viewed through a scanning electron microscope; the yeast Saccharomyces cerevisiae, seen in a differential interference contrast light micrograph; and a small white flower, Arabidopsis thalia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726" b="16726"/>
          <a:stretch>
            <a:fillRect/>
          </a:stretch>
        </p:blipFill>
        <p:spPr/>
      </p:pic>
      <p:sp>
        <p:nvSpPr>
          <p:cNvPr id="7" name="Figure Legend"/>
          <p:cNvSpPr>
            <a:spLocks noGrp="1"/>
          </p:cNvSpPr>
          <p:nvPr>
            <p:ph type="body" sz="quarter" idx="14"/>
          </p:nvPr>
        </p:nvSpPr>
        <p:spPr/>
        <p:txBody>
          <a:bodyPr>
            <a:noAutofit/>
          </a:bodyPr>
          <a:lstStyle/>
          <a:p>
            <a:r>
              <a:rPr lang="en-US" sz="1420" dirty="0"/>
              <a:t>Much basic research is done with model organisms, such as the mouse, </a:t>
            </a:r>
            <a:r>
              <a:rPr lang="en-US" sz="1420" i="1" dirty="0" err="1"/>
              <a:t>Mus</a:t>
            </a:r>
            <a:r>
              <a:rPr lang="en-US" sz="1420" i="1" dirty="0"/>
              <a:t> </a:t>
            </a:r>
            <a:r>
              <a:rPr lang="en-US" sz="1420" i="1" dirty="0" err="1"/>
              <a:t>musculus</a:t>
            </a:r>
            <a:r>
              <a:rPr lang="en-US" sz="1420" dirty="0"/>
              <a:t>; the fruit fly, </a:t>
            </a:r>
            <a:r>
              <a:rPr lang="en-US" sz="1420" i="1" dirty="0"/>
              <a:t>Drosophila melanogaster</a:t>
            </a:r>
            <a:r>
              <a:rPr lang="en-US" sz="1420" dirty="0"/>
              <a:t>; the nematode </a:t>
            </a:r>
            <a:r>
              <a:rPr lang="en-US" sz="1420" i="1" dirty="0" err="1"/>
              <a:t>Caenorhabditis</a:t>
            </a:r>
            <a:r>
              <a:rPr lang="en-US" sz="1420" i="1" dirty="0"/>
              <a:t> </a:t>
            </a:r>
            <a:r>
              <a:rPr lang="en-US" sz="1420" i="1" dirty="0" err="1"/>
              <a:t>elegans</a:t>
            </a:r>
            <a:r>
              <a:rPr lang="en-US" sz="1420" dirty="0"/>
              <a:t>; the yeast </a:t>
            </a:r>
            <a:r>
              <a:rPr lang="en-US" sz="1420" i="1" dirty="0"/>
              <a:t>Saccharomyces </a:t>
            </a:r>
            <a:r>
              <a:rPr lang="en-US" sz="1420" i="1" dirty="0" err="1"/>
              <a:t>cerevisiae</a:t>
            </a:r>
            <a:r>
              <a:rPr lang="en-US" sz="1420" dirty="0"/>
              <a:t>; and the common weed, </a:t>
            </a:r>
            <a:r>
              <a:rPr lang="en-US" sz="1420" i="1" dirty="0"/>
              <a:t>Arabidopsis thaliana</a:t>
            </a:r>
            <a:r>
              <a:rPr lang="en-US" sz="1420" dirty="0"/>
              <a:t>. (credit “mouse”: modification of work by </a:t>
            </a:r>
            <a:r>
              <a:rPr lang="en-US" sz="1420" dirty="0" err="1"/>
              <a:t>Florean</a:t>
            </a:r>
            <a:r>
              <a:rPr lang="en-US" sz="1420" dirty="0"/>
              <a:t> </a:t>
            </a:r>
            <a:r>
              <a:rPr lang="en-US" sz="1420" dirty="0" err="1"/>
              <a:t>Fortescue</a:t>
            </a:r>
            <a:r>
              <a:rPr lang="en-US" sz="1420" dirty="0"/>
              <a:t>; credit “nematodes”: modification of work by “</a:t>
            </a:r>
            <a:r>
              <a:rPr lang="en-US" sz="1420" dirty="0" err="1"/>
              <a:t>snickclunk</a:t>
            </a:r>
            <a:r>
              <a:rPr lang="en-US" sz="1420" dirty="0"/>
              <a:t>”/Flickr; credit “common weed”: modification of work by Peggy </a:t>
            </a:r>
            <a:r>
              <a:rPr lang="en-US" sz="1420" dirty="0" err="1"/>
              <a:t>Greb</a:t>
            </a:r>
            <a:r>
              <a:rPr lang="en-US" sz="1420" dirty="0"/>
              <a:t>, USDA; scale-bar data from Matt Russell)</a:t>
            </a:r>
          </a:p>
        </p:txBody>
      </p:sp>
      <p:sp>
        <p:nvSpPr>
          <p:cNvPr id="2" name="Footer Placeholder 1">
            <a:extLst>
              <a:ext uri="{FF2B5EF4-FFF2-40B4-BE49-F238E27FC236}">
                <a16:creationId xmlns:a16="http://schemas.microsoft.com/office/drawing/2014/main" id="{BD61695B-5D7D-8248-9783-C002AF7C14F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878997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710963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Many genetic diseases involve defects in more than one gene</a:t>
            </a:r>
          </a:p>
          <a:p>
            <a:pPr marL="342900" indent="-342900">
              <a:buFont typeface="Wingdings" panose="05000000000000000000" pitchFamily="2" charset="2"/>
              <a:buChar char="Ø"/>
            </a:pPr>
            <a:r>
              <a:rPr lang="en-US" sz="2400" dirty="0">
                <a:solidFill>
                  <a:srgbClr val="000000"/>
                </a:solidFill>
              </a:rPr>
              <a:t>Genome Wide Association Studies (GWAS) are used to identify differences between individuals in single nucleotides (single nucleotide polymorphisms, SNPs) that may be involve in disease </a:t>
            </a:r>
          </a:p>
          <a:p>
            <a:pPr marL="342900" indent="-342900">
              <a:buFont typeface="Wingdings" panose="05000000000000000000" pitchFamily="2" charset="2"/>
              <a:buChar char="Ø"/>
            </a:pPr>
            <a:r>
              <a:rPr lang="en-US" sz="2400" dirty="0">
                <a:solidFill>
                  <a:srgbClr val="000000"/>
                </a:solidFill>
              </a:rPr>
              <a:t>Help link SNPs to specific diseases</a:t>
            </a:r>
          </a:p>
          <a:p>
            <a:pPr marL="342900" indent="-342900">
              <a:buFont typeface="Wingdings" panose="05000000000000000000" pitchFamily="2" charset="2"/>
              <a:buChar char="Ø"/>
            </a:pPr>
            <a:r>
              <a:rPr lang="en-US" sz="2400" dirty="0">
                <a:solidFill>
                  <a:srgbClr val="000000"/>
                </a:solidFill>
              </a:rPr>
              <a:t>Pharmacogenomics – using personal genome information to inform prescription of drugs to treat disorders </a:t>
            </a:r>
          </a:p>
          <a:p>
            <a:pPr marL="342900" indent="-342900">
              <a:buFont typeface="Arial" panose="020B0604020202020204" pitchFamily="34" charset="0"/>
              <a:buChar char="•"/>
            </a:pPr>
            <a:r>
              <a:rPr lang="en-US" sz="2400" dirty="0">
                <a:solidFill>
                  <a:srgbClr val="000000"/>
                </a:solidFill>
              </a:rPr>
              <a:t>Metagenomics - </a:t>
            </a:r>
            <a:r>
              <a:rPr lang="en-US" sz="2400" b="0" i="0" dirty="0">
                <a:solidFill>
                  <a:srgbClr val="000000"/>
                </a:solidFill>
                <a:effectLst/>
              </a:rPr>
              <a:t>the study of the collective genomes of multiple species that grow and interact in an environmental niche</a:t>
            </a:r>
            <a:endParaRPr lang="en-US" sz="2400" dirty="0">
              <a:solidFill>
                <a:srgbClr val="000000"/>
              </a:solidFill>
            </a:endParaRP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35EA2B4D-C98D-AE49-BAE1-D4D6C1DF6F2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74948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Biotechnology - </a:t>
            </a:r>
            <a:r>
              <a:rPr lang="en-US" sz="2400" b="0" i="0" dirty="0">
                <a:solidFill>
                  <a:srgbClr val="000000"/>
                </a:solidFill>
                <a:effectLst/>
              </a:rPr>
              <a:t>the use of artificial methods to modify the genetic material of living organisms or cells to produce novel compounds or to perform new functions</a:t>
            </a:r>
          </a:p>
          <a:p>
            <a:pPr marL="342900" indent="-342900">
              <a:buFont typeface="Wingdings" panose="05000000000000000000" pitchFamily="2" charset="2"/>
              <a:buChar char="Ø"/>
            </a:pPr>
            <a:r>
              <a:rPr lang="en-US" sz="2400" dirty="0">
                <a:solidFill>
                  <a:srgbClr val="000000"/>
                </a:solidFill>
              </a:rPr>
              <a:t>First example:  selective breeding of plants and animals in agriculture</a:t>
            </a:r>
          </a:p>
          <a:p>
            <a:pPr marL="342900" indent="-342900">
              <a:buFont typeface="Wingdings" panose="05000000000000000000" pitchFamily="2" charset="2"/>
              <a:buChar char="Ø"/>
            </a:pPr>
            <a:r>
              <a:rPr lang="en-US" sz="2400" b="0" i="0" dirty="0">
                <a:solidFill>
                  <a:srgbClr val="000000"/>
                </a:solidFill>
                <a:effectLst/>
              </a:rPr>
              <a:t>In 1970s, development of tools and methods to manipulate DNA expanded the realm of biotechnology</a:t>
            </a:r>
          </a:p>
          <a:p>
            <a:pPr marL="342900" indent="-342900">
              <a:buFont typeface="Wingdings" panose="05000000000000000000" pitchFamily="2" charset="2"/>
              <a:buChar char="Ø"/>
            </a:pPr>
            <a:r>
              <a:rPr lang="en-US" sz="2400" dirty="0">
                <a:solidFill>
                  <a:srgbClr val="000000"/>
                </a:solidFill>
              </a:rPr>
              <a:t>Must be able to extract, manipulate, and analyze nucleic acids</a:t>
            </a: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94E31042-2D22-4241-AACC-96C0F6E5966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403259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2AA1F0E-0774-464C-95B1-1B5004E3EBF7}"/>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10.13</a:t>
            </a:r>
          </a:p>
        </p:txBody>
      </p:sp>
      <p:pic>
        <p:nvPicPr>
          <p:cNvPr id="3" name="Figure" descr="The diagram shows 3 individual rings representing DNA, with a small portion of each in a contrasting color. The small portions represent DNA from a different species.  The 3 rings have the caption “All of the genomic DNA from a particular environment is cut into fragments and ligated into a cloning vector. The fragments are sequenced, and regions of overlap are used to determine the genomic sequences.” Below the rings are many pieces of the contrasting color portions only, with an arrow pointing to solid longer lines of the 3 colo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7267" b="27267"/>
          <a:stretch>
            <a:fillRect/>
          </a:stretch>
        </p:blipFill>
        <p:spPr/>
      </p:pic>
      <p:sp>
        <p:nvSpPr>
          <p:cNvPr id="7" name="Figure Legend"/>
          <p:cNvSpPr>
            <a:spLocks noGrp="1"/>
          </p:cNvSpPr>
          <p:nvPr>
            <p:ph type="body" sz="quarter" idx="14"/>
          </p:nvPr>
        </p:nvSpPr>
        <p:spPr/>
        <p:txBody>
          <a:bodyPr>
            <a:normAutofit/>
          </a:bodyPr>
          <a:lstStyle/>
          <a:p>
            <a:r>
              <a:rPr lang="en-US" sz="1600" dirty="0" err="1"/>
              <a:t>Metagenomics</a:t>
            </a:r>
            <a:r>
              <a:rPr lang="en-US" sz="1600" dirty="0"/>
              <a:t> involves isolating DNA from multiple species within an environmental niche. The DNA is cut up and sequenced, allowing entire genome sequences of multiple species to be reconstructed from the sequences of overlapping pieces.</a:t>
            </a:r>
          </a:p>
        </p:txBody>
      </p:sp>
      <p:sp>
        <p:nvSpPr>
          <p:cNvPr id="2" name="Footer Placeholder 1">
            <a:extLst>
              <a:ext uri="{FF2B5EF4-FFF2-40B4-BE49-F238E27FC236}">
                <a16:creationId xmlns:a16="http://schemas.microsoft.com/office/drawing/2014/main" id="{4A486428-D58F-D54A-88E1-326BC80C37C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766504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900861"/>
            <a:ext cx="8062912" cy="784830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Biofuel creation – using microorganisms to produce </a:t>
            </a:r>
            <a:r>
              <a:rPr lang="en-US" sz="2400" dirty="0" err="1">
                <a:solidFill>
                  <a:srgbClr val="000000"/>
                </a:solidFill>
              </a:rPr>
              <a:t>fules</a:t>
            </a: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rPr>
              <a:t>Mitochondrial genomics – used to trace genealogy because inherited from mother; used to study evolutionary relationships</a:t>
            </a:r>
          </a:p>
          <a:p>
            <a:pPr marL="342900" indent="-342900">
              <a:buFont typeface="Wingdings" panose="05000000000000000000" pitchFamily="2" charset="2"/>
              <a:buChar char="Ø"/>
            </a:pPr>
            <a:r>
              <a:rPr lang="en-US" sz="2400" dirty="0">
                <a:solidFill>
                  <a:srgbClr val="000000"/>
                </a:solidFill>
              </a:rPr>
              <a:t>Forensic analysis</a:t>
            </a:r>
          </a:p>
          <a:p>
            <a:pPr marL="800100" lvl="1" indent="-342900">
              <a:buFont typeface="Wingdings" panose="05000000000000000000" pitchFamily="2" charset="2"/>
              <a:buChar char="Ø"/>
            </a:pPr>
            <a:r>
              <a:rPr lang="en-US" sz="2400" dirty="0">
                <a:solidFill>
                  <a:srgbClr val="000000"/>
                </a:solidFill>
              </a:rPr>
              <a:t>2001 – first use of genomics to identify cases of anthrax being transported by mail in US</a:t>
            </a:r>
          </a:p>
          <a:p>
            <a:pPr marL="1257300" lvl="2" indent="-342900">
              <a:buFont typeface="Wingdings" panose="05000000000000000000" pitchFamily="2" charset="2"/>
              <a:buChar char="Ø"/>
            </a:pPr>
            <a:r>
              <a:rPr lang="en-US" sz="2400" dirty="0">
                <a:solidFill>
                  <a:srgbClr val="000000"/>
                </a:solidFill>
              </a:rPr>
              <a:t>Caused 5 deaths and 17 illnesses</a:t>
            </a:r>
          </a:p>
          <a:p>
            <a:pPr marL="1257300" lvl="2" indent="-342900">
              <a:buFont typeface="Wingdings" panose="05000000000000000000" pitchFamily="2" charset="2"/>
              <a:buChar char="Ø"/>
            </a:pPr>
            <a:r>
              <a:rPr lang="en-US" sz="2400" dirty="0">
                <a:solidFill>
                  <a:srgbClr val="000000"/>
                </a:solidFill>
              </a:rPr>
              <a:t>News media and 2 US senators were targeted, but sickened anyone who handled</a:t>
            </a:r>
          </a:p>
          <a:p>
            <a:pPr marL="1257300" lvl="2" indent="-342900">
              <a:buFont typeface="Wingdings" panose="05000000000000000000" pitchFamily="2" charset="2"/>
              <a:buChar char="Ø"/>
            </a:pPr>
            <a:r>
              <a:rPr lang="en-US" sz="2400" dirty="0">
                <a:solidFill>
                  <a:srgbClr val="000000"/>
                </a:solidFill>
              </a:rPr>
              <a:t>Eventually tracked culprit using genomics</a:t>
            </a:r>
          </a:p>
          <a:p>
            <a:pPr marL="342900" indent="-342900">
              <a:buFont typeface="Wingdings" panose="05000000000000000000" pitchFamily="2" charset="2"/>
              <a:buChar char="Ø"/>
            </a:pPr>
            <a:r>
              <a:rPr lang="en-US" sz="2400" dirty="0">
                <a:solidFill>
                  <a:srgbClr val="000000"/>
                </a:solidFill>
              </a:rPr>
              <a:t>Genomics in agriculture – allows identification of beneficial traits and genes responsible that can be used to make GMOs</a:t>
            </a:r>
          </a:p>
          <a:p>
            <a:pPr lvl="1"/>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FFEE16E4-71D8-7042-BF63-F13DDD272BE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12386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EEC8E88E-E2B3-4EF0-AE8F-59C0854ABB0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10.14</a:t>
            </a:r>
            <a:endParaRPr lang="en-US" sz="2400" dirty="0">
              <a:solidFill>
                <a:srgbClr val="6CB255"/>
              </a:solidFill>
            </a:endParaRPr>
          </a:p>
        </p:txBody>
      </p:sp>
      <p:pic>
        <p:nvPicPr>
          <p:cNvPr id="6" name="Figure" descr="A photo of a large container of green fluid, with a display in the background with the heading “From Field to Flee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916" b="11916"/>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Renewable fuels were tested in Navy ships and aircraft at the first Naval Energy Forum. (credit: modification of work by John F. Williams, US Navy)</a:t>
            </a:r>
          </a:p>
        </p:txBody>
      </p:sp>
      <p:sp>
        <p:nvSpPr>
          <p:cNvPr id="2" name="Footer Placeholder 1">
            <a:extLst>
              <a:ext uri="{FF2B5EF4-FFF2-40B4-BE49-F238E27FC236}">
                <a16:creationId xmlns:a16="http://schemas.microsoft.com/office/drawing/2014/main" id="{A4ED54C4-2F36-A44C-B5FE-F9B5DA4A6D4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677036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D8FF37-87F8-4841-92CB-137EFED221C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10.15</a:t>
            </a:r>
          </a:p>
        </p:txBody>
      </p:sp>
      <p:pic>
        <p:nvPicPr>
          <p:cNvPr id="4" name="Figure" descr="A light microscope photo of the long rods of anthrax bacterium. Several lines of red spore dots can be seen as we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8135" b="28135"/>
          <a:stretch>
            <a:fillRect/>
          </a:stretch>
        </p:blipFill>
        <p:spPr/>
      </p:pic>
      <p:sp>
        <p:nvSpPr>
          <p:cNvPr id="7" name="Figure Legend"/>
          <p:cNvSpPr>
            <a:spLocks noGrp="1"/>
          </p:cNvSpPr>
          <p:nvPr>
            <p:ph type="body" sz="quarter" idx="14"/>
          </p:nvPr>
        </p:nvSpPr>
        <p:spPr/>
        <p:txBody>
          <a:bodyPr>
            <a:normAutofit/>
          </a:bodyPr>
          <a:lstStyle/>
          <a:p>
            <a:r>
              <a:rPr lang="en-US" sz="1600" i="1" dirty="0"/>
              <a:t>Bacillus </a:t>
            </a:r>
            <a:r>
              <a:rPr lang="en-US" sz="1600" i="1" dirty="0" err="1"/>
              <a:t>anthracis</a:t>
            </a:r>
            <a:r>
              <a:rPr lang="en-US" sz="1600" i="1" dirty="0"/>
              <a:t> </a:t>
            </a:r>
            <a:r>
              <a:rPr lang="en-US" sz="1600" dirty="0"/>
              <a:t>is the organism that causes anthrax. (credit: modification of work by CDC; scale-bar data from Matt Russell)</a:t>
            </a:r>
          </a:p>
        </p:txBody>
      </p:sp>
      <p:sp>
        <p:nvSpPr>
          <p:cNvPr id="2" name="Footer Placeholder 1">
            <a:extLst>
              <a:ext uri="{FF2B5EF4-FFF2-40B4-BE49-F238E27FC236}">
                <a16:creationId xmlns:a16="http://schemas.microsoft.com/office/drawing/2014/main" id="{CA7E4872-1EE8-534E-B316-83497842B48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760714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900861"/>
            <a:ext cx="8062912"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Proteomics</a:t>
            </a:r>
          </a:p>
          <a:p>
            <a:pPr marL="800100" lvl="1" indent="-342900">
              <a:buFont typeface="Wingdings" panose="05000000000000000000" pitchFamily="2" charset="2"/>
              <a:buChar char="Ø"/>
            </a:pPr>
            <a:r>
              <a:rPr lang="en-US" sz="2400" dirty="0">
                <a:solidFill>
                  <a:srgbClr val="000000"/>
                </a:solidFill>
              </a:rPr>
              <a:t>Proteins perform most functions in cells</a:t>
            </a:r>
          </a:p>
          <a:p>
            <a:pPr marL="800100" lvl="1" indent="-342900">
              <a:buFont typeface="Arial" panose="020B0604020202020204" pitchFamily="34" charset="0"/>
              <a:buChar char="•"/>
            </a:pPr>
            <a:r>
              <a:rPr lang="en-US" sz="2400" dirty="0">
                <a:solidFill>
                  <a:srgbClr val="000000"/>
                </a:solidFill>
              </a:rPr>
              <a:t>Proteomics - </a:t>
            </a:r>
            <a:r>
              <a:rPr lang="en-US" sz="2400" b="0" i="0" dirty="0">
                <a:solidFill>
                  <a:srgbClr val="000000"/>
                </a:solidFill>
                <a:effectLst/>
              </a:rPr>
              <a:t>study of the function of proteomes</a:t>
            </a:r>
          </a:p>
          <a:p>
            <a:pPr marL="800100" lvl="1" indent="-342900">
              <a:buFont typeface="Wingdings" panose="05000000000000000000" pitchFamily="2" charset="2"/>
              <a:buChar char="Ø"/>
            </a:pPr>
            <a:r>
              <a:rPr lang="en-US" sz="2400" dirty="0">
                <a:solidFill>
                  <a:srgbClr val="000000"/>
                </a:solidFill>
              </a:rPr>
              <a:t>More dynamic than genomics, because genome is constant in an organism but the proteome changes</a:t>
            </a:r>
          </a:p>
          <a:p>
            <a:pPr marL="800100" lvl="1" indent="-342900">
              <a:buFont typeface="Wingdings" panose="05000000000000000000" pitchFamily="2" charset="2"/>
              <a:buChar char="Ø"/>
            </a:pPr>
            <a:r>
              <a:rPr lang="en-US" sz="2400" dirty="0">
                <a:solidFill>
                  <a:srgbClr val="000000"/>
                </a:solidFill>
              </a:rPr>
              <a:t>Allows identification of proteins involved in diseases</a:t>
            </a:r>
          </a:p>
          <a:p>
            <a:pPr marL="1257300" lvl="2" indent="-342900">
              <a:buFont typeface="Arial" panose="020B0604020202020204" pitchFamily="34" charset="0"/>
              <a:buChar char="•"/>
            </a:pPr>
            <a:r>
              <a:rPr lang="en-US" sz="2400" dirty="0">
                <a:solidFill>
                  <a:srgbClr val="000000"/>
                </a:solidFill>
              </a:rPr>
              <a:t>Biomarker - </a:t>
            </a:r>
            <a:r>
              <a:rPr lang="en-US" sz="2400" b="0" i="0" dirty="0">
                <a:solidFill>
                  <a:srgbClr val="000000"/>
                </a:solidFill>
                <a:effectLst/>
              </a:rPr>
              <a:t>an individual protein that is uniquely produced in a diseased state</a:t>
            </a:r>
          </a:p>
          <a:p>
            <a:pPr marL="1257300" lvl="2" indent="-342900">
              <a:buFont typeface="Arial" panose="020B0604020202020204" pitchFamily="34" charset="0"/>
              <a:buChar char="•"/>
            </a:pPr>
            <a:r>
              <a:rPr lang="en-US" sz="2400" dirty="0">
                <a:solidFill>
                  <a:srgbClr val="000000"/>
                </a:solidFill>
              </a:rPr>
              <a:t>Protein signature - </a:t>
            </a:r>
            <a:r>
              <a:rPr lang="en-US" sz="2400" b="0" i="0" dirty="0">
                <a:solidFill>
                  <a:srgbClr val="000000"/>
                </a:solidFill>
                <a:effectLst/>
              </a:rPr>
              <a:t>a set of over- or under-expressed proteins characteristic of cells in a particular diseased tissue</a:t>
            </a:r>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AAEE1027-3B86-074B-BE3E-2AED1F3D56F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2868053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3EB8CB-D32B-4123-905E-E91DFDE38DB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10.16</a:t>
            </a:r>
          </a:p>
        </p:txBody>
      </p:sp>
      <p:pic>
        <p:nvPicPr>
          <p:cNvPr id="3" name="Figure" descr="A photo of several purple plums and the leaves of the plum tree. One plum has been cut in half to expose the yellow flesh and small brown pi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004" b="21004"/>
          <a:stretch>
            <a:fillRect/>
          </a:stretch>
        </p:blipFill>
        <p:spPr/>
      </p:pic>
      <p:sp>
        <p:nvSpPr>
          <p:cNvPr id="7" name="Figure Legend"/>
          <p:cNvSpPr>
            <a:spLocks noGrp="1"/>
          </p:cNvSpPr>
          <p:nvPr>
            <p:ph type="body" sz="quarter" idx="14"/>
          </p:nvPr>
        </p:nvSpPr>
        <p:spPr/>
        <p:txBody>
          <a:bodyPr>
            <a:normAutofit/>
          </a:bodyPr>
          <a:lstStyle/>
          <a:p>
            <a:r>
              <a:rPr lang="en-US" sz="1600" dirty="0"/>
              <a:t>Transgenic agricultural plants can be made to resist disease. These transgenic plums are resistant to the plum pox virus. (credit: Scott Bauer, USDA ARS)</a:t>
            </a:r>
          </a:p>
        </p:txBody>
      </p:sp>
      <p:sp>
        <p:nvSpPr>
          <p:cNvPr id="2" name="Footer Placeholder 1">
            <a:extLst>
              <a:ext uri="{FF2B5EF4-FFF2-40B4-BE49-F238E27FC236}">
                <a16:creationId xmlns:a16="http://schemas.microsoft.com/office/drawing/2014/main" id="{48B5D4E4-A65E-7D48-9DCC-424760E9D6A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143843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CE13FCF-75AE-48CA-9D6C-5F97FCCD983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lstStyle/>
          <a:p>
            <a:r>
              <a:rPr lang="en-US" dirty="0"/>
              <a:t>Figure 10.17</a:t>
            </a:r>
          </a:p>
        </p:txBody>
      </p:sp>
      <p:pic>
        <p:nvPicPr>
          <p:cNvPr id="4" name="Figure" descr="Photo shows a protein pattern analyzer. It is a large piece of equipment on a desktop with pipettes at the end of long steel tub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110" b="21110"/>
          <a:stretch>
            <a:fillRect/>
          </a:stretch>
        </p:blipFill>
        <p:spPr/>
      </p:pic>
      <p:sp>
        <p:nvSpPr>
          <p:cNvPr id="7" name="Figure Legend"/>
          <p:cNvSpPr>
            <a:spLocks noGrp="1"/>
          </p:cNvSpPr>
          <p:nvPr>
            <p:ph type="body" sz="quarter" idx="14"/>
          </p:nvPr>
        </p:nvSpPr>
        <p:spPr/>
        <p:txBody>
          <a:bodyPr>
            <a:normAutofit/>
          </a:bodyPr>
          <a:lstStyle/>
          <a:p>
            <a:r>
              <a:rPr lang="en-US" sz="1600" dirty="0"/>
              <a:t>This machine is preparing to do a proteomic pattern analysis to identify specific cancers so that an accurate cancer prognosis can be made. (credit: </a:t>
            </a:r>
            <a:r>
              <a:rPr lang="en-US" sz="1600" dirty="0" err="1"/>
              <a:t>Dorie</a:t>
            </a:r>
            <a:r>
              <a:rPr lang="en-US" sz="1600" dirty="0"/>
              <a:t> Hightower, NCI, NIH)</a:t>
            </a:r>
          </a:p>
        </p:txBody>
      </p:sp>
      <p:sp>
        <p:nvSpPr>
          <p:cNvPr id="2" name="Footer Placeholder 1">
            <a:extLst>
              <a:ext uri="{FF2B5EF4-FFF2-40B4-BE49-F238E27FC236}">
                <a16:creationId xmlns:a16="http://schemas.microsoft.com/office/drawing/2014/main" id="{22314F9A-EA6A-7D4A-9D73-10C92D7835D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301254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10.3 Genomics and Proteomics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900861"/>
            <a:ext cx="8062912" cy="6740307"/>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Current affairs – </a:t>
            </a: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hlinkClick r:id="rId2"/>
              </a:rPr>
              <a:t>https://www.sciencefocus.com/science/who-really-discovered-crispr-emmanuelle-charpentier-and-jennifer-doudna-or-the-broad-institute/</a:t>
            </a: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rPr>
              <a:t>Critical thinking - </a:t>
            </a:r>
            <a:r>
              <a:rPr lang="en-US" sz="2400" b="0" i="0" dirty="0">
                <a:solidFill>
                  <a:srgbClr val="424242"/>
                </a:solidFill>
                <a:effectLst/>
              </a:rPr>
              <a:t>Identify a possible advantage and a possible disadvantage of a genetic test that would identify genes in individuals that increase their probability of having Alzheimer's disease later in life.</a:t>
            </a: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a:p>
            <a:endParaRPr lang="en-US" sz="2400" b="0" i="0" dirty="0">
              <a:solidFill>
                <a:srgbClr val="424242"/>
              </a:solidFill>
              <a:effectLst/>
            </a:endParaRPr>
          </a:p>
          <a:p>
            <a:endParaRPr lang="en-US" sz="2400" dirty="0">
              <a:solidFill>
                <a:srgbClr val="000000"/>
              </a:solidFill>
            </a:endParaRP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65514443-20FA-7F4B-BB8C-DF9BAB268DB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25380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4510F0D-9079-4574-A442-F595382AA40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a:xfrm>
            <a:off x="457200" y="67913"/>
            <a:ext cx="8062912" cy="659535"/>
          </a:xfrm>
        </p:spPr>
        <p:txBody>
          <a:bodyPr/>
          <a:lstStyle/>
          <a:p>
            <a:r>
              <a:rPr lang="en-US" dirty="0"/>
              <a:t>Figure 10.2</a:t>
            </a:r>
          </a:p>
        </p:txBody>
      </p:sp>
      <p:pic>
        <p:nvPicPr>
          <p:cNvPr id="2" name="Figure" descr="Four test tubes are illustrated, showing four steps in extracting DNA. In the first, cells are lysed using a detergent that disrupts the plasma membrane. In the second, cell contents are treated with protease to destroy protein, and RNase to destroy RNA. In the third, cell debris is pelleted in a centrifuge. The supernatant (liquid) containing the DNA is transferred to a clean tube. In the fourth test tube, the DNA is precipitated with ethanol. It forms viscous strands that can be spooled on a glass ro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308" r="-26308"/>
          <a:stretch>
            <a:fillRect/>
          </a:stretch>
        </p:blipFill>
        <p:spPr>
          <a:xfrm>
            <a:off x="457198" y="754814"/>
            <a:ext cx="8062913" cy="3500071"/>
          </a:xfrm>
        </p:spPr>
      </p:pic>
      <p:sp>
        <p:nvSpPr>
          <p:cNvPr id="7" name="Figure Legend"/>
          <p:cNvSpPr>
            <a:spLocks noGrp="1"/>
          </p:cNvSpPr>
          <p:nvPr>
            <p:ph type="body" sz="quarter" idx="14"/>
          </p:nvPr>
        </p:nvSpPr>
        <p:spPr>
          <a:xfrm>
            <a:off x="6590370" y="4843982"/>
            <a:ext cx="1929741" cy="1166382"/>
          </a:xfrm>
        </p:spPr>
        <p:txBody>
          <a:bodyPr>
            <a:normAutofit lnSpcReduction="10000"/>
          </a:bodyPr>
          <a:lstStyle/>
          <a:p>
            <a:r>
              <a:rPr lang="en-US" sz="1600" dirty="0"/>
              <a:t>This diagram shows the basic method used for the extraction of DNA.</a:t>
            </a:r>
          </a:p>
        </p:txBody>
      </p:sp>
      <p:sp>
        <p:nvSpPr>
          <p:cNvPr id="3" name="TextBox 2">
            <a:extLst>
              <a:ext uri="{FF2B5EF4-FFF2-40B4-BE49-F238E27FC236}">
                <a16:creationId xmlns:a16="http://schemas.microsoft.com/office/drawing/2014/main" id="{82202FBC-32D1-4D87-B2C3-E06071C786E4}"/>
              </a:ext>
            </a:extLst>
          </p:cNvPr>
          <p:cNvSpPr txBox="1"/>
          <p:nvPr/>
        </p:nvSpPr>
        <p:spPr>
          <a:xfrm>
            <a:off x="557561" y="4114801"/>
            <a:ext cx="5575610" cy="2308324"/>
          </a:xfrm>
          <a:prstGeom prst="rect">
            <a:avLst/>
          </a:prstGeom>
          <a:noFill/>
        </p:spPr>
        <p:txBody>
          <a:bodyPr wrap="square" rtlCol="0">
            <a:spAutoFit/>
          </a:bodyPr>
          <a:lstStyle/>
          <a:p>
            <a:r>
              <a:rPr lang="en-US" sz="2400" dirty="0"/>
              <a:t>DNA Extraction:</a:t>
            </a:r>
          </a:p>
          <a:p>
            <a:pPr marL="342900" indent="-342900">
              <a:buFont typeface="Wingdings" panose="05000000000000000000" pitchFamily="2" charset="2"/>
              <a:buChar char="Ø"/>
            </a:pPr>
            <a:r>
              <a:rPr lang="en-US" sz="2400" dirty="0"/>
              <a:t>Steps:</a:t>
            </a:r>
          </a:p>
          <a:p>
            <a:pPr marL="342900" indent="-342900">
              <a:buFont typeface="+mj-lt"/>
              <a:buAutoNum type="arabicPeriod"/>
            </a:pPr>
            <a:r>
              <a:rPr lang="en-US" sz="2400" dirty="0"/>
              <a:t>Break open cells (detergent)</a:t>
            </a:r>
          </a:p>
          <a:p>
            <a:pPr marL="342900" indent="-342900">
              <a:buFont typeface="+mj-lt"/>
              <a:buAutoNum type="arabicPeriod"/>
            </a:pPr>
            <a:r>
              <a:rPr lang="en-US" sz="2400" dirty="0"/>
              <a:t>Use enzymes to destroy unwanted components</a:t>
            </a:r>
          </a:p>
          <a:p>
            <a:pPr marL="342900" indent="-342900">
              <a:buFont typeface="+mj-lt"/>
              <a:buAutoNum type="arabicPeriod"/>
            </a:pPr>
            <a:r>
              <a:rPr lang="en-US" sz="2400" dirty="0"/>
              <a:t>Precipitate DNA (alcohol)</a:t>
            </a:r>
          </a:p>
        </p:txBody>
      </p:sp>
      <p:sp>
        <p:nvSpPr>
          <p:cNvPr id="4" name="Footer Placeholder 3">
            <a:extLst>
              <a:ext uri="{FF2B5EF4-FFF2-40B4-BE49-F238E27FC236}">
                <a16:creationId xmlns:a16="http://schemas.microsoft.com/office/drawing/2014/main" id="{6BDE0F4B-A6EF-D846-94D8-A491C13B9F2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01345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001643"/>
          </a:xfrm>
          <a:prstGeom prst="rect">
            <a:avLst/>
          </a:prstGeom>
          <a:noFill/>
        </p:spPr>
        <p:txBody>
          <a:bodyPr wrap="square" rtlCol="0">
            <a:spAutoFit/>
          </a:bodyPr>
          <a:lstStyle/>
          <a:p>
            <a:r>
              <a:rPr lang="en-US" sz="2400" dirty="0">
                <a:solidFill>
                  <a:srgbClr val="000000"/>
                </a:solidFill>
              </a:rPr>
              <a:t>Visualization and Analysis</a:t>
            </a:r>
          </a:p>
          <a:p>
            <a:pPr marL="342900" indent="-342900">
              <a:buFont typeface="Wingdings" panose="05000000000000000000" pitchFamily="2" charset="2"/>
              <a:buChar char="Ø"/>
            </a:pPr>
            <a:r>
              <a:rPr lang="en-US" sz="2400" b="0" i="0" dirty="0">
                <a:solidFill>
                  <a:srgbClr val="000000"/>
                </a:solidFill>
                <a:effectLst/>
              </a:rPr>
              <a:t>Nucleic acids have a negative charge (except in acidic </a:t>
            </a:r>
            <a:r>
              <a:rPr lang="en-US" sz="2400" dirty="0">
                <a:solidFill>
                  <a:srgbClr val="000000"/>
                </a:solidFill>
              </a:rPr>
              <a:t>environments)</a:t>
            </a:r>
          </a:p>
          <a:p>
            <a:pPr marL="342900" indent="-342900">
              <a:buFont typeface="Wingdings" panose="05000000000000000000" pitchFamily="2" charset="2"/>
              <a:buChar char="Ø"/>
            </a:pPr>
            <a:r>
              <a:rPr lang="en-US" sz="2400" b="0" i="0" dirty="0">
                <a:solidFill>
                  <a:srgbClr val="000000"/>
                </a:solidFill>
                <a:effectLst/>
              </a:rPr>
              <a:t>Can make use of this to analyze</a:t>
            </a:r>
          </a:p>
          <a:p>
            <a:pPr marL="800100" lvl="1" indent="-342900">
              <a:buFont typeface="Arial" panose="020B0604020202020204" pitchFamily="34" charset="0"/>
              <a:buChar char="•"/>
            </a:pPr>
            <a:r>
              <a:rPr lang="en-US" sz="2400" dirty="0">
                <a:solidFill>
                  <a:srgbClr val="000000"/>
                </a:solidFill>
              </a:rPr>
              <a:t>Gel electrophoresis - </a:t>
            </a:r>
            <a:r>
              <a:rPr lang="en-US" sz="2400" b="0" i="0" dirty="0">
                <a:solidFill>
                  <a:srgbClr val="000000"/>
                </a:solidFill>
                <a:effectLst/>
              </a:rPr>
              <a:t>a technique used to separate molecules on the basis of their ability to migrate through a semisolid gel in response to an electric current</a:t>
            </a:r>
          </a:p>
          <a:p>
            <a:pPr marL="800100" lvl="1" indent="-342900">
              <a:buFont typeface="Wingdings" panose="05000000000000000000" pitchFamily="2" charset="2"/>
              <a:buChar char="Ø"/>
            </a:pPr>
            <a:r>
              <a:rPr lang="en-US" sz="2400" dirty="0">
                <a:solidFill>
                  <a:srgbClr val="000000"/>
                </a:solidFill>
              </a:rPr>
              <a:t>Load nucleic acids into gel, then apply a current from loaded end (negative) to end of gel (positive)</a:t>
            </a:r>
          </a:p>
          <a:p>
            <a:pPr marL="800100" lvl="1" indent="-342900">
              <a:buFont typeface="Wingdings" panose="05000000000000000000" pitchFamily="2" charset="2"/>
              <a:buChar char="Ø"/>
            </a:pPr>
            <a:r>
              <a:rPr lang="en-US" sz="2400" b="0" i="0" dirty="0">
                <a:solidFill>
                  <a:srgbClr val="000000"/>
                </a:solidFill>
                <a:effectLst/>
              </a:rPr>
              <a:t>Gel has different sized pores, so smaller fragments of DNA move faster through it</a:t>
            </a:r>
          </a:p>
          <a:p>
            <a:pPr marL="800100" lvl="1" indent="-342900">
              <a:buFont typeface="Wingdings" panose="05000000000000000000" pitchFamily="2" charset="2"/>
              <a:buChar char="Ø"/>
            </a:pPr>
            <a:r>
              <a:rPr lang="en-US" sz="2400" dirty="0">
                <a:solidFill>
                  <a:srgbClr val="000000"/>
                </a:solidFill>
              </a:rPr>
              <a:t>Must then stain with a dye to visualize fragment bands</a:t>
            </a: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0551FEC0-9F4C-1B4A-BE4C-C158EF443FD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77285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40E928F-62A7-4638-8B32-59D7E407EC6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10.3</a:t>
            </a:r>
            <a:endParaRPr lang="en-US" sz="2400" dirty="0">
              <a:solidFill>
                <a:srgbClr val="6CB255"/>
              </a:solidFill>
            </a:endParaRPr>
          </a:p>
        </p:txBody>
      </p:sp>
      <p:pic>
        <p:nvPicPr>
          <p:cNvPr id="2" name="Figure" descr="Photo shows a black background with 9 faint gray vertical bands (lanes). In those bands are horizontal white slightly blurry bands of varying thicknesses and brightness. The faint gray lanes on the left and right edges have a lot of horizontal bands, and the 7 in the middle have only a few each, in different positi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476" r="7476"/>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Shown are DNA fragments from six samples run on a gel, stained with a fluorescent dye and viewed under UV light. (credit: modification of work by James Jacob, Tompkins Cortland Community College)</a:t>
            </a:r>
          </a:p>
        </p:txBody>
      </p:sp>
      <p:sp>
        <p:nvSpPr>
          <p:cNvPr id="3" name="Footer Placeholder 2">
            <a:extLst>
              <a:ext uri="{FF2B5EF4-FFF2-40B4-BE49-F238E27FC236}">
                <a16:creationId xmlns:a16="http://schemas.microsoft.com/office/drawing/2014/main" id="{34547FAB-E9D4-A14E-8817-9DB5FCC2D04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328509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PCR (Polymerase Chain Reaction) - </a:t>
            </a:r>
            <a:r>
              <a:rPr lang="en-US" sz="2400" b="0" i="0" dirty="0">
                <a:solidFill>
                  <a:srgbClr val="000000"/>
                </a:solidFill>
                <a:effectLst/>
              </a:rPr>
              <a:t>a technique used to make multiple copies of DNA</a:t>
            </a:r>
          </a:p>
          <a:p>
            <a:pPr marL="342900" indent="-342900">
              <a:buFont typeface="Wingdings" panose="05000000000000000000" pitchFamily="2" charset="2"/>
              <a:buChar char="Ø"/>
            </a:pPr>
            <a:r>
              <a:rPr lang="en-US" sz="2400" dirty="0">
                <a:solidFill>
                  <a:srgbClr val="000000"/>
                </a:solidFill>
              </a:rPr>
              <a:t>Most DNA samples too small </a:t>
            </a:r>
            <a:r>
              <a:rPr lang="en-US" sz="2400" dirty="0" err="1">
                <a:solidFill>
                  <a:srgbClr val="000000"/>
                </a:solidFill>
              </a:rPr>
              <a:t>lfor</a:t>
            </a:r>
            <a:r>
              <a:rPr lang="en-US" sz="2400" dirty="0">
                <a:solidFill>
                  <a:srgbClr val="000000"/>
                </a:solidFill>
              </a:rPr>
              <a:t> analysis, must be amplified first</a:t>
            </a:r>
          </a:p>
          <a:p>
            <a:pPr marL="342900" indent="-342900">
              <a:buFont typeface="Wingdings" panose="05000000000000000000" pitchFamily="2" charset="2"/>
              <a:buChar char="Ø"/>
            </a:pPr>
            <a:r>
              <a:rPr lang="en-US" sz="2400" b="0" i="0" dirty="0">
                <a:solidFill>
                  <a:srgbClr val="000000"/>
                </a:solidFill>
                <a:effectLst/>
              </a:rPr>
              <a:t>Uses a special DNA polymerase and nucleotide sequences called primers to specifically replicate regions of DNA</a:t>
            </a:r>
          </a:p>
          <a:p>
            <a:pPr marL="342900" indent="-342900">
              <a:buFont typeface="Wingdings" panose="05000000000000000000" pitchFamily="2" charset="2"/>
              <a:buChar char="Ø"/>
            </a:pPr>
            <a:r>
              <a:rPr lang="en-US" sz="2400" dirty="0">
                <a:solidFill>
                  <a:srgbClr val="000000"/>
                </a:solidFill>
              </a:rPr>
              <a:t>Many applications:</a:t>
            </a:r>
          </a:p>
          <a:p>
            <a:pPr marL="800100" lvl="1" indent="-342900">
              <a:buFont typeface="Wingdings" panose="05000000000000000000" pitchFamily="2" charset="2"/>
              <a:buChar char="Ø"/>
            </a:pPr>
            <a:r>
              <a:rPr lang="en-US" sz="2400" b="0" i="0" dirty="0">
                <a:solidFill>
                  <a:srgbClr val="000000"/>
                </a:solidFill>
                <a:effectLst/>
              </a:rPr>
              <a:t>Crime scene investigation</a:t>
            </a:r>
          </a:p>
          <a:p>
            <a:pPr marL="800100" lvl="1" indent="-342900">
              <a:buFont typeface="Wingdings" panose="05000000000000000000" pitchFamily="2" charset="2"/>
              <a:buChar char="Ø"/>
            </a:pPr>
            <a:r>
              <a:rPr lang="en-US" sz="2400" dirty="0">
                <a:solidFill>
                  <a:srgbClr val="000000"/>
                </a:solidFill>
              </a:rPr>
              <a:t>Paternity analysis</a:t>
            </a:r>
          </a:p>
          <a:p>
            <a:pPr marL="800100" lvl="1" indent="-342900">
              <a:buFont typeface="Wingdings" panose="05000000000000000000" pitchFamily="2" charset="2"/>
              <a:buChar char="Ø"/>
            </a:pPr>
            <a:r>
              <a:rPr lang="en-US" sz="2400" b="0" i="0" dirty="0">
                <a:solidFill>
                  <a:srgbClr val="000000"/>
                </a:solidFill>
                <a:effectLst/>
              </a:rPr>
              <a:t>Evolutionary comparison</a:t>
            </a:r>
          </a:p>
          <a:p>
            <a:pPr marL="800100" lvl="1" indent="-342900">
              <a:buFont typeface="Wingdings" panose="05000000000000000000" pitchFamily="2" charset="2"/>
              <a:buChar char="Ø"/>
            </a:pPr>
            <a:r>
              <a:rPr lang="en-US" sz="2400" b="0" i="0" dirty="0">
                <a:solidFill>
                  <a:srgbClr val="000000"/>
                </a:solidFill>
                <a:effectLst/>
              </a:rPr>
              <a:t>Sequencing</a:t>
            </a:r>
          </a:p>
          <a:p>
            <a:pPr marL="800100" lvl="1" indent="-342900">
              <a:buFont typeface="Wingdings" panose="05000000000000000000" pitchFamily="2" charset="2"/>
              <a:buChar char="Ø"/>
            </a:pPr>
            <a:r>
              <a:rPr lang="en-US" sz="2400" dirty="0" err="1">
                <a:solidFill>
                  <a:srgbClr val="000000"/>
                </a:solidFill>
              </a:rPr>
              <a:t>etc</a:t>
            </a:r>
            <a:r>
              <a:rPr lang="en-US" sz="2400" dirty="0">
                <a:solidFill>
                  <a:srgbClr val="000000"/>
                </a:solidFill>
              </a:rPr>
              <a:t>…</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16211853-83AD-EF4A-A6E9-B96014C09F7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249566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AFADCA-B32D-41E2-9BB1-A33D6E4D818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10.4</a:t>
            </a:r>
            <a:endParaRPr lang="en-US" sz="2400" dirty="0">
              <a:solidFill>
                <a:srgbClr val="6CB255"/>
              </a:solidFill>
            </a:endParaRPr>
          </a:p>
        </p:txBody>
      </p:sp>
      <p:pic>
        <p:nvPicPr>
          <p:cNvPr id="2" name="Figure" descr="Figure showing PCR in 4 steps. First, the double strand of DNA is denatured at 95 degrees Celsius to separate the strands. The 2 strands are then annealed at approximately 50 degrees Celsius using primers. DNA polymerase then extends the new strands at 72 degrees Celsius. The fourth step shows that this procedure takes place many times, resulting in an increase in copies of the original DNA."/>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7495" b="17495"/>
          <a:stretch>
            <a:fillRect/>
          </a:stretch>
        </p:blipFill>
        <p:spPr>
          <a:xfrm>
            <a:off x="4572000" y="1125155"/>
            <a:ext cx="4031619" cy="4607689"/>
          </a:xfrm>
        </p:spPr>
      </p:pic>
      <p:sp>
        <p:nvSpPr>
          <p:cNvPr id="14" name="Figure Legend"/>
          <p:cNvSpPr>
            <a:spLocks noGrp="1"/>
          </p:cNvSpPr>
          <p:nvPr>
            <p:ph type="body" sz="quarter" idx="14"/>
          </p:nvPr>
        </p:nvSpPr>
        <p:spPr>
          <a:xfrm>
            <a:off x="540381" y="900861"/>
            <a:ext cx="3913188" cy="5256973"/>
          </a:xfrm>
        </p:spPr>
        <p:txBody>
          <a:bodyPr>
            <a:noAutofit/>
          </a:bodyPr>
          <a:lstStyle/>
          <a:p>
            <a:r>
              <a:rPr lang="en-US" sz="1600" dirty="0">
                <a:solidFill>
                  <a:srgbClr val="000000"/>
                </a:solidFill>
              </a:rPr>
              <a:t>Polymerase chain reaction, or PCR, is used to produce many copies of a specific sequence of DNA using a special form of DNA polymerase.</a:t>
            </a:r>
          </a:p>
        </p:txBody>
      </p:sp>
      <p:sp>
        <p:nvSpPr>
          <p:cNvPr id="3" name="Footer Placeholder 2">
            <a:extLst>
              <a:ext uri="{FF2B5EF4-FFF2-40B4-BE49-F238E27FC236}">
                <a16:creationId xmlns:a16="http://schemas.microsoft.com/office/drawing/2014/main" id="{DF1862C7-E9AF-FA45-81FF-1FAB68A1E34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43797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10.1 Cloning and genetic engineering</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637097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Cloning - </a:t>
            </a:r>
            <a:r>
              <a:rPr lang="en-US" sz="2400" b="0" i="0" dirty="0">
                <a:solidFill>
                  <a:srgbClr val="000000"/>
                </a:solidFill>
                <a:effectLst/>
              </a:rPr>
              <a:t>the production of an exact copy—specifically, an exact genetic copy—of a gene, cell, or organism</a:t>
            </a:r>
          </a:p>
          <a:p>
            <a:pPr marL="800100" lvl="1" indent="-342900">
              <a:buFont typeface="Wingdings" panose="05000000000000000000" pitchFamily="2" charset="2"/>
              <a:buChar char="Ø"/>
            </a:pPr>
            <a:r>
              <a:rPr lang="en-US" sz="2400" dirty="0">
                <a:solidFill>
                  <a:srgbClr val="000000"/>
                </a:solidFill>
              </a:rPr>
              <a:t>Whole organisms – reproductive cloning</a:t>
            </a:r>
          </a:p>
          <a:p>
            <a:pPr marL="800100" lvl="1" indent="-342900">
              <a:buFont typeface="Wingdings" panose="05000000000000000000" pitchFamily="2" charset="2"/>
              <a:buChar char="Ø"/>
            </a:pPr>
            <a:r>
              <a:rPr lang="en-US" sz="2400" dirty="0">
                <a:solidFill>
                  <a:srgbClr val="000000"/>
                </a:solidFill>
              </a:rPr>
              <a:t>Specific DNA sequences – molecular cloning</a:t>
            </a:r>
          </a:p>
          <a:p>
            <a:pPr marL="342900" indent="-342900">
              <a:buFont typeface="Wingdings" panose="05000000000000000000" pitchFamily="2" charset="2"/>
              <a:buChar char="Ø"/>
            </a:pPr>
            <a:r>
              <a:rPr lang="en-US" sz="2400" dirty="0">
                <a:solidFill>
                  <a:srgbClr val="000000"/>
                </a:solidFill>
              </a:rPr>
              <a:t>Allows synthesis of multiple copies, expression of genes, and study of genes and gene products </a:t>
            </a:r>
          </a:p>
          <a:p>
            <a:pPr marL="800100" lvl="1" indent="-342900">
              <a:buFont typeface="Arial" panose="020B0604020202020204" pitchFamily="34" charset="0"/>
              <a:buChar char="•"/>
            </a:pPr>
            <a:r>
              <a:rPr lang="en-US" sz="2400" dirty="0">
                <a:solidFill>
                  <a:srgbClr val="000000"/>
                </a:solidFill>
              </a:rPr>
              <a:t>Plasmid - </a:t>
            </a:r>
            <a:r>
              <a:rPr lang="en-US" sz="2400" b="0" i="0" dirty="0">
                <a:solidFill>
                  <a:srgbClr val="000000"/>
                </a:solidFill>
                <a:effectLst/>
              </a:rPr>
              <a:t>a small circular molecule of DNA found in bacteria that replicates independently of the main bacterial chromosome; plasmids code for some important traits for bacteria and can be used as vectors to transport DNA into bacteria in genetic engineering applications</a:t>
            </a:r>
          </a:p>
          <a:p>
            <a:pPr marL="800100" lvl="1" indent="-342900">
              <a:buFont typeface="Wingdings" panose="05000000000000000000" pitchFamily="2" charset="2"/>
              <a:buChar char="Ø"/>
            </a:pPr>
            <a:r>
              <a:rPr lang="en-US" sz="2400" dirty="0">
                <a:solidFill>
                  <a:srgbClr val="000000"/>
                </a:solidFill>
              </a:rPr>
              <a:t>Can carry fragments of DNA that can then be put in cells</a:t>
            </a:r>
          </a:p>
          <a:p>
            <a:pPr marL="800100" lvl="1" indent="-342900">
              <a:buFont typeface="Wingdings" panose="05000000000000000000" pitchFamily="2" charset="2"/>
              <a:buChar char="Ø"/>
            </a:pP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62596C78-0FC8-2445-92FD-BC47201EDC8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Tree>
    <p:extLst>
      <p:ext uri="{BB962C8B-B14F-4D97-AF65-F5344CB8AC3E}">
        <p14:creationId xmlns:p14="http://schemas.microsoft.com/office/powerpoint/2010/main" val="1647467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490</TotalTime>
  <Words>3645</Words>
  <Application>Microsoft Macintosh PowerPoint</Application>
  <PresentationFormat>On-screen Show (4:3)</PresentationFormat>
  <Paragraphs>293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Wingdings</vt:lpstr>
      <vt:lpstr>Office Theme</vt:lpstr>
      <vt:lpstr>BIOL 1010 Module 10</vt:lpstr>
      <vt:lpstr>Figure 10.1 10.1 Cloning and genetic engineering</vt:lpstr>
      <vt:lpstr>10.1 Cloning and genetic engineering</vt:lpstr>
      <vt:lpstr>Figure 10.2</vt:lpstr>
      <vt:lpstr>10.1 Cloning and genetic engineering</vt:lpstr>
      <vt:lpstr>Figure 10.3</vt:lpstr>
      <vt:lpstr>10.1 Cloning and genetic engineering</vt:lpstr>
      <vt:lpstr>Figure 10.4</vt:lpstr>
      <vt:lpstr>10.1 Cloning and genetic engineering</vt:lpstr>
      <vt:lpstr>10.1 Cloning and genetic engineering</vt:lpstr>
      <vt:lpstr>10.1 Cloning and genetic engineering</vt:lpstr>
      <vt:lpstr>Figure 10.5</vt:lpstr>
      <vt:lpstr>Figure 10.6</vt:lpstr>
      <vt:lpstr>10.1 Cloning and genetic engineering</vt:lpstr>
      <vt:lpstr>10.1 Cloning and genetic engineering</vt:lpstr>
      <vt:lpstr>Figure 10.7</vt:lpstr>
      <vt:lpstr>10.2 biotechnology in medicine and agricutlure</vt:lpstr>
      <vt:lpstr>10.2 biotechnology in medicine and agricutlure</vt:lpstr>
      <vt:lpstr>Figure 10.8</vt:lpstr>
      <vt:lpstr>10.2 biotechnology in medicine and agricutlure</vt:lpstr>
      <vt:lpstr>Figure 10.9</vt:lpstr>
      <vt:lpstr>10.2 biotechnology in medicine and agricutlure</vt:lpstr>
      <vt:lpstr>Figure 10.10</vt:lpstr>
      <vt:lpstr>10.3 Genomics and Proteomics</vt:lpstr>
      <vt:lpstr>10.3 Genomics and Proteomics</vt:lpstr>
      <vt:lpstr>Figure 10.11</vt:lpstr>
      <vt:lpstr>10.3 Genomics and Proteomics</vt:lpstr>
      <vt:lpstr>Figure 10.12</vt:lpstr>
      <vt:lpstr>10.3 Genomics and Proteomics</vt:lpstr>
      <vt:lpstr>Figure 10.13</vt:lpstr>
      <vt:lpstr>10.3 Genomics and Proteomics</vt:lpstr>
      <vt:lpstr>Figure 10.14</vt:lpstr>
      <vt:lpstr>Figure 10.15</vt:lpstr>
      <vt:lpstr>10.3 Genomics and Proteomics</vt:lpstr>
      <vt:lpstr>Figure 10.16</vt:lpstr>
      <vt:lpstr>Figure 10.17</vt:lpstr>
      <vt:lpstr>10.3 Genomics and Proteomics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10 - BIOTECHNOLOGY</dc:title>
  <dc:creator>Spuddy McSpare</dc:creator>
  <cp:lastModifiedBy>Blaudow, Robert A.</cp:lastModifiedBy>
  <cp:revision>88</cp:revision>
  <dcterms:created xsi:type="dcterms:W3CDTF">2012-06-04T02:13:36Z</dcterms:created>
  <dcterms:modified xsi:type="dcterms:W3CDTF">2022-01-28T22:09:28Z</dcterms:modified>
</cp:coreProperties>
</file>