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55"/>
  </p:notesMasterIdLst>
  <p:handoutMasterIdLst>
    <p:handoutMasterId r:id="rId56"/>
  </p:handoutMasterIdLst>
  <p:sldIdLst>
    <p:sldId id="256" r:id="rId2"/>
    <p:sldId id="280" r:id="rId3"/>
    <p:sldId id="337" r:id="rId4"/>
    <p:sldId id="281" r:id="rId5"/>
    <p:sldId id="338" r:id="rId6"/>
    <p:sldId id="284" r:id="rId7"/>
    <p:sldId id="339" r:id="rId8"/>
    <p:sldId id="282" r:id="rId9"/>
    <p:sldId id="340" r:id="rId10"/>
    <p:sldId id="283" r:id="rId11"/>
    <p:sldId id="341" r:id="rId12"/>
    <p:sldId id="285" r:id="rId13"/>
    <p:sldId id="342" r:id="rId14"/>
    <p:sldId id="273" r:id="rId15"/>
    <p:sldId id="343" r:id="rId16"/>
    <p:sldId id="344" r:id="rId17"/>
    <p:sldId id="286" r:id="rId18"/>
    <p:sldId id="287" r:id="rId19"/>
    <p:sldId id="345" r:id="rId20"/>
    <p:sldId id="346" r:id="rId21"/>
    <p:sldId id="347" r:id="rId22"/>
    <p:sldId id="288" r:id="rId23"/>
    <p:sldId id="348" r:id="rId24"/>
    <p:sldId id="289" r:id="rId25"/>
    <p:sldId id="290" r:id="rId26"/>
    <p:sldId id="349" r:id="rId27"/>
    <p:sldId id="292" r:id="rId28"/>
    <p:sldId id="350" r:id="rId29"/>
    <p:sldId id="293" r:id="rId30"/>
    <p:sldId id="351" r:id="rId31"/>
    <p:sldId id="294" r:id="rId32"/>
    <p:sldId id="352" r:id="rId33"/>
    <p:sldId id="295" r:id="rId34"/>
    <p:sldId id="353" r:id="rId35"/>
    <p:sldId id="296" r:id="rId36"/>
    <p:sldId id="354" r:id="rId37"/>
    <p:sldId id="297" r:id="rId38"/>
    <p:sldId id="355" r:id="rId39"/>
    <p:sldId id="356" r:id="rId40"/>
    <p:sldId id="298" r:id="rId41"/>
    <p:sldId id="357" r:id="rId42"/>
    <p:sldId id="358" r:id="rId43"/>
    <p:sldId id="299" r:id="rId44"/>
    <p:sldId id="359" r:id="rId45"/>
    <p:sldId id="360" r:id="rId46"/>
    <p:sldId id="301" r:id="rId47"/>
    <p:sldId id="361" r:id="rId48"/>
    <p:sldId id="362" r:id="rId49"/>
    <p:sldId id="363" r:id="rId50"/>
    <p:sldId id="364" r:id="rId51"/>
    <p:sldId id="302" r:id="rId52"/>
    <p:sldId id="304" r:id="rId53"/>
    <p:sldId id="36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snapToGrid="0" snapToObjects="1">
      <p:cViewPr varScale="1">
        <p:scale>
          <a:sx n="121" d="100"/>
          <a:sy n="121" d="100"/>
        </p:scale>
        <p:origin x="19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5FA07-EE11-4E4E-9E33-86E9B7DC9A33}" type="datetimeFigureOut">
              <a:rPr lang="en-US" smtClean="0"/>
              <a:t>1/28/22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77D05-2E48-5743-93A4-CAF115778C8A}" type="slidenum">
              <a:rPr lang="en-US" smtClean="0"/>
              <a:t>‹#›</a:t>
            </a:fld>
            <a:endParaRPr lang="en-US"/>
          </a:p>
        </p:txBody>
      </p:sp>
    </p:spTree>
    <p:extLst>
      <p:ext uri="{BB962C8B-B14F-4D97-AF65-F5344CB8AC3E}">
        <p14:creationId xmlns:p14="http://schemas.microsoft.com/office/powerpoint/2010/main" val="142488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246F-C422-8340-B680-6C8043D517A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B06BB7-321E-F048-B1E8-C109992E9E3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C751E65-1AA6-1F46-9AA2-B04B37A6F534}"/>
              </a:ext>
            </a:extLst>
          </p:cNvPr>
          <p:cNvSpPr>
            <a:spLocks noGrp="1"/>
          </p:cNvSpPr>
          <p:nvPr>
            <p:ph type="dt" sz="half" idx="10"/>
          </p:nvPr>
        </p:nvSpPr>
        <p:spPr/>
        <p:txBody>
          <a:bodyPr/>
          <a:lstStyle/>
          <a:p>
            <a:fld id="{09E901A9-B59E-CC44-A49A-D594E69C63A4}" type="datetime4">
              <a:rPr lang="en-US" smtClean="0"/>
              <a:t>January 28, 2022</a:t>
            </a:fld>
            <a:endParaRPr lang="en-US" dirty="0"/>
          </a:p>
        </p:txBody>
      </p:sp>
      <p:sp>
        <p:nvSpPr>
          <p:cNvPr id="5" name="Footer Placeholder 4">
            <a:extLst>
              <a:ext uri="{FF2B5EF4-FFF2-40B4-BE49-F238E27FC236}">
                <a16:creationId xmlns:a16="http://schemas.microsoft.com/office/drawing/2014/main" id="{EF87C341-61EA-7341-B142-73FCC934DD8D}"/>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6" name="Slide Number Placeholder 5">
            <a:extLst>
              <a:ext uri="{FF2B5EF4-FFF2-40B4-BE49-F238E27FC236}">
                <a16:creationId xmlns:a16="http://schemas.microsoft.com/office/drawing/2014/main" id="{65D1D377-A5F5-314B-AD05-FE3F97A4EE5B}"/>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93850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EA05-A3CA-1F43-AA95-2F459E145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78AE2F-89CD-264B-84D5-E5FD255311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92664-5589-1B43-8E64-48715191829E}"/>
              </a:ext>
            </a:extLst>
          </p:cNvPr>
          <p:cNvSpPr>
            <a:spLocks noGrp="1"/>
          </p:cNvSpPr>
          <p:nvPr>
            <p:ph type="dt" sz="half" idx="10"/>
          </p:nvPr>
        </p:nvSpPr>
        <p:spPr/>
        <p:txBody>
          <a:bodyPr/>
          <a:lstStyle/>
          <a:p>
            <a:fld id="{DC89839E-0270-D741-8211-A23E85C7FDCF}" type="datetime4">
              <a:rPr lang="en-US" smtClean="0"/>
              <a:t>January 28, 2022</a:t>
            </a:fld>
            <a:endParaRPr lang="en-US" dirty="0"/>
          </a:p>
        </p:txBody>
      </p:sp>
      <p:sp>
        <p:nvSpPr>
          <p:cNvPr id="5" name="Footer Placeholder 4">
            <a:extLst>
              <a:ext uri="{FF2B5EF4-FFF2-40B4-BE49-F238E27FC236}">
                <a16:creationId xmlns:a16="http://schemas.microsoft.com/office/drawing/2014/main" id="{AC6D0D6F-7322-0540-899B-BC2A19942233}"/>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6" name="Slide Number Placeholder 5">
            <a:extLst>
              <a:ext uri="{FF2B5EF4-FFF2-40B4-BE49-F238E27FC236}">
                <a16:creationId xmlns:a16="http://schemas.microsoft.com/office/drawing/2014/main" id="{7DCD66C1-5C76-A046-AE89-5996BAAA7793}"/>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408876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1FD7D2-6176-2C4F-8CC6-FD844FA40DC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420648-83A6-8747-B88C-295364AEE08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6ECA9-68DC-6447-95AB-4C8953361424}"/>
              </a:ext>
            </a:extLst>
          </p:cNvPr>
          <p:cNvSpPr>
            <a:spLocks noGrp="1"/>
          </p:cNvSpPr>
          <p:nvPr>
            <p:ph type="dt" sz="half" idx="10"/>
          </p:nvPr>
        </p:nvSpPr>
        <p:spPr/>
        <p:txBody>
          <a:bodyPr/>
          <a:lstStyle/>
          <a:p>
            <a:fld id="{334C174C-A034-A14E-8F91-F3CF75568CF6}" type="datetime4">
              <a:rPr lang="en-US" smtClean="0"/>
              <a:t>January 28, 2022</a:t>
            </a:fld>
            <a:endParaRPr lang="en-US" dirty="0"/>
          </a:p>
        </p:txBody>
      </p:sp>
      <p:sp>
        <p:nvSpPr>
          <p:cNvPr id="5" name="Footer Placeholder 4">
            <a:extLst>
              <a:ext uri="{FF2B5EF4-FFF2-40B4-BE49-F238E27FC236}">
                <a16:creationId xmlns:a16="http://schemas.microsoft.com/office/drawing/2014/main" id="{9E614E00-B854-F549-843C-7083B69D0BC6}"/>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6" name="Slide Number Placeholder 5">
            <a:extLst>
              <a:ext uri="{FF2B5EF4-FFF2-40B4-BE49-F238E27FC236}">
                <a16:creationId xmlns:a16="http://schemas.microsoft.com/office/drawing/2014/main" id="{7A786746-90C3-4A40-9D68-D6E8779B7777}"/>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15332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60FEE0-D0BD-A040-B209-D1683AAC0376}" type="datetime4">
              <a:rPr lang="en-US" smtClean="0"/>
              <a:t>January 28, 2022</a:t>
            </a:fld>
            <a:endParaRPr lang="en-US" dirty="0"/>
          </a:p>
        </p:txBody>
      </p:sp>
      <p:sp>
        <p:nvSpPr>
          <p:cNvPr id="5" name="Footer Placeholder 4"/>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935965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4B7A15-C3B8-F146-91D4-62795991C11C}" type="datetime4">
              <a:rPr lang="en-US" smtClean="0"/>
              <a:t>January 28, 2022</a:t>
            </a:fld>
            <a:endParaRPr lang="en-US"/>
          </a:p>
        </p:txBody>
      </p:sp>
      <p:sp>
        <p:nvSpPr>
          <p:cNvPr id="5" name="Footer Placeholder 4"/>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7504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09D66CF6-99BC-4D43-BE17-62A2BC122E8C}" type="datetime4">
              <a:rPr lang="en-US" smtClean="0"/>
              <a:t>January 28, 2022</a:t>
            </a:fld>
            <a:endParaRPr lang="en-US"/>
          </a:p>
        </p:txBody>
      </p:sp>
      <p:sp>
        <p:nvSpPr>
          <p:cNvPr id="6" name="Footer Placeholder 5"/>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3482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F7DF755-DBC0-C449-AABA-B53315CC6504}" type="datetime4">
              <a:rPr lang="en-US" smtClean="0"/>
              <a:t>January 28, 2022</a:t>
            </a:fld>
            <a:endParaRPr lang="en-US"/>
          </a:p>
        </p:txBody>
      </p:sp>
      <p:sp>
        <p:nvSpPr>
          <p:cNvPr id="6" name="Footer Placeholder 5"/>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581E-65EA-4E47-991C-0E5564BA6A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5C2DF0-575A-F241-9CCF-4219322FE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217B6-3EFD-8546-907A-866CE8918034}"/>
              </a:ext>
            </a:extLst>
          </p:cNvPr>
          <p:cNvSpPr>
            <a:spLocks noGrp="1"/>
          </p:cNvSpPr>
          <p:nvPr>
            <p:ph type="dt" sz="half" idx="10"/>
          </p:nvPr>
        </p:nvSpPr>
        <p:spPr/>
        <p:txBody>
          <a:bodyPr/>
          <a:lstStyle/>
          <a:p>
            <a:fld id="{06AABAFE-AEE3-5349-B66B-F9EC0A943F8C}" type="datetime4">
              <a:rPr lang="en-US" smtClean="0"/>
              <a:t>January 28, 2022</a:t>
            </a:fld>
            <a:endParaRPr lang="en-US" dirty="0"/>
          </a:p>
        </p:txBody>
      </p:sp>
      <p:sp>
        <p:nvSpPr>
          <p:cNvPr id="5" name="Footer Placeholder 4">
            <a:extLst>
              <a:ext uri="{FF2B5EF4-FFF2-40B4-BE49-F238E27FC236}">
                <a16:creationId xmlns:a16="http://schemas.microsoft.com/office/drawing/2014/main" id="{FF8436B0-86D4-FA43-9624-BC62510D5465}"/>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6" name="Slide Number Placeholder 5">
            <a:extLst>
              <a:ext uri="{FF2B5EF4-FFF2-40B4-BE49-F238E27FC236}">
                <a16:creationId xmlns:a16="http://schemas.microsoft.com/office/drawing/2014/main" id="{9DE0DC34-CAFB-674C-BCD4-F553C47AC026}"/>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56144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E82B-98DD-3F4A-B819-FB1DC8F7C32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19EC5C8-AF92-8B46-A163-2B70B795CCD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1E79D4-14EC-7B45-8CC6-9D18B5916301}"/>
              </a:ext>
            </a:extLst>
          </p:cNvPr>
          <p:cNvSpPr>
            <a:spLocks noGrp="1"/>
          </p:cNvSpPr>
          <p:nvPr>
            <p:ph type="dt" sz="half" idx="10"/>
          </p:nvPr>
        </p:nvSpPr>
        <p:spPr/>
        <p:txBody>
          <a:bodyPr/>
          <a:lstStyle/>
          <a:p>
            <a:fld id="{2B65CCCE-C94B-5846-8216-6B9F3B53ADE2}" type="datetime4">
              <a:rPr lang="en-US" smtClean="0"/>
              <a:t>January 28, 2022</a:t>
            </a:fld>
            <a:endParaRPr lang="en-US" dirty="0"/>
          </a:p>
        </p:txBody>
      </p:sp>
      <p:sp>
        <p:nvSpPr>
          <p:cNvPr id="5" name="Footer Placeholder 4">
            <a:extLst>
              <a:ext uri="{FF2B5EF4-FFF2-40B4-BE49-F238E27FC236}">
                <a16:creationId xmlns:a16="http://schemas.microsoft.com/office/drawing/2014/main" id="{E4869412-1799-064F-B744-A3C3F61E04D3}"/>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6" name="Slide Number Placeholder 5">
            <a:extLst>
              <a:ext uri="{FF2B5EF4-FFF2-40B4-BE49-F238E27FC236}">
                <a16:creationId xmlns:a16="http://schemas.microsoft.com/office/drawing/2014/main" id="{31C4C145-D32D-A94A-86EA-C5025E777F6B}"/>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88879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91F9-92A7-1C40-87C5-1C14B4BB0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236FF-48D4-7440-A723-69294990482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EB5302-92D0-7349-9A99-07C45A00E1D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5C9B1-42CE-8F46-838A-D0DC76A2BEDB}"/>
              </a:ext>
            </a:extLst>
          </p:cNvPr>
          <p:cNvSpPr>
            <a:spLocks noGrp="1"/>
          </p:cNvSpPr>
          <p:nvPr>
            <p:ph type="dt" sz="half" idx="10"/>
          </p:nvPr>
        </p:nvSpPr>
        <p:spPr/>
        <p:txBody>
          <a:bodyPr/>
          <a:lstStyle/>
          <a:p>
            <a:fld id="{EC486EB1-099D-9147-9678-609A596AED8E}" type="datetime4">
              <a:rPr lang="en-US" smtClean="0"/>
              <a:t>January 28, 2022</a:t>
            </a:fld>
            <a:endParaRPr lang="en-US" dirty="0"/>
          </a:p>
        </p:txBody>
      </p:sp>
      <p:sp>
        <p:nvSpPr>
          <p:cNvPr id="6" name="Footer Placeholder 5">
            <a:extLst>
              <a:ext uri="{FF2B5EF4-FFF2-40B4-BE49-F238E27FC236}">
                <a16:creationId xmlns:a16="http://schemas.microsoft.com/office/drawing/2014/main" id="{C9230A23-CCCE-EC43-B35D-18B27FF4F5E8}"/>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7" name="Slide Number Placeholder 6">
            <a:extLst>
              <a:ext uri="{FF2B5EF4-FFF2-40B4-BE49-F238E27FC236}">
                <a16:creationId xmlns:a16="http://schemas.microsoft.com/office/drawing/2014/main" id="{6FD79656-5C3D-4745-9CA1-1A3F625B9BEB}"/>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09400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2602C-4B07-B84A-9200-A075B133446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80DB4-FA4F-984F-A1FE-A701EBAAC71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C73120C-1233-9B41-B09D-0A7E8BD0B69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93ED58-2D5F-D44D-AB76-6AF2D555FE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80178C-7667-6A45-8288-CA6015D685C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646680-15F4-604D-B076-028173D41C2B}"/>
              </a:ext>
            </a:extLst>
          </p:cNvPr>
          <p:cNvSpPr>
            <a:spLocks noGrp="1"/>
          </p:cNvSpPr>
          <p:nvPr>
            <p:ph type="dt" sz="half" idx="10"/>
          </p:nvPr>
        </p:nvSpPr>
        <p:spPr/>
        <p:txBody>
          <a:bodyPr/>
          <a:lstStyle/>
          <a:p>
            <a:fld id="{BC8BFE68-9CCE-5645-A039-0C5B5F8B7A70}" type="datetime4">
              <a:rPr lang="en-US" smtClean="0"/>
              <a:t>January 28, 2022</a:t>
            </a:fld>
            <a:endParaRPr lang="en-US" dirty="0"/>
          </a:p>
        </p:txBody>
      </p:sp>
      <p:sp>
        <p:nvSpPr>
          <p:cNvPr id="8" name="Footer Placeholder 7">
            <a:extLst>
              <a:ext uri="{FF2B5EF4-FFF2-40B4-BE49-F238E27FC236}">
                <a16:creationId xmlns:a16="http://schemas.microsoft.com/office/drawing/2014/main" id="{EBA9A7D6-FB86-3043-B504-17640147DC5E}"/>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9" name="Slide Number Placeholder 8">
            <a:extLst>
              <a:ext uri="{FF2B5EF4-FFF2-40B4-BE49-F238E27FC236}">
                <a16:creationId xmlns:a16="http://schemas.microsoft.com/office/drawing/2014/main" id="{0C28A196-F4DF-7A42-8680-D35EC320DCA9}"/>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10802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2D4D-A9CC-2645-8904-AA53195E7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4E1DA5-853B-0641-BCC2-9C646DA2CAF0}"/>
              </a:ext>
            </a:extLst>
          </p:cNvPr>
          <p:cNvSpPr>
            <a:spLocks noGrp="1"/>
          </p:cNvSpPr>
          <p:nvPr>
            <p:ph type="dt" sz="half" idx="10"/>
          </p:nvPr>
        </p:nvSpPr>
        <p:spPr/>
        <p:txBody>
          <a:bodyPr/>
          <a:lstStyle/>
          <a:p>
            <a:fld id="{05544981-52A8-2B44-9E0D-CAF51910A0CA}" type="datetime4">
              <a:rPr lang="en-US" smtClean="0"/>
              <a:t>January 28, 2022</a:t>
            </a:fld>
            <a:endParaRPr lang="en-US" dirty="0"/>
          </a:p>
        </p:txBody>
      </p:sp>
      <p:sp>
        <p:nvSpPr>
          <p:cNvPr id="4" name="Footer Placeholder 3">
            <a:extLst>
              <a:ext uri="{FF2B5EF4-FFF2-40B4-BE49-F238E27FC236}">
                <a16:creationId xmlns:a16="http://schemas.microsoft.com/office/drawing/2014/main" id="{284E2D7D-E376-FF4E-9A4E-A9BA49823807}"/>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5" name="Slide Number Placeholder 4">
            <a:extLst>
              <a:ext uri="{FF2B5EF4-FFF2-40B4-BE49-F238E27FC236}">
                <a16:creationId xmlns:a16="http://schemas.microsoft.com/office/drawing/2014/main" id="{9A133E60-8861-9A4C-A8DD-134AD55625EA}"/>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6006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4FCEA-C915-6A42-B486-B7256C095ABC}"/>
              </a:ext>
            </a:extLst>
          </p:cNvPr>
          <p:cNvSpPr>
            <a:spLocks noGrp="1"/>
          </p:cNvSpPr>
          <p:nvPr>
            <p:ph type="dt" sz="half" idx="10"/>
          </p:nvPr>
        </p:nvSpPr>
        <p:spPr/>
        <p:txBody>
          <a:bodyPr/>
          <a:lstStyle/>
          <a:p>
            <a:fld id="{8A9D7905-347E-A74C-B107-8952D4C76A57}" type="datetime4">
              <a:rPr lang="en-US" smtClean="0"/>
              <a:t>January 28, 2022</a:t>
            </a:fld>
            <a:endParaRPr lang="en-US" dirty="0"/>
          </a:p>
        </p:txBody>
      </p:sp>
      <p:sp>
        <p:nvSpPr>
          <p:cNvPr id="3" name="Footer Placeholder 2">
            <a:extLst>
              <a:ext uri="{FF2B5EF4-FFF2-40B4-BE49-F238E27FC236}">
                <a16:creationId xmlns:a16="http://schemas.microsoft.com/office/drawing/2014/main" id="{FFDAB37C-AF5A-364D-9663-B71FD9B8D7EA}"/>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4" name="Slide Number Placeholder 3">
            <a:extLst>
              <a:ext uri="{FF2B5EF4-FFF2-40B4-BE49-F238E27FC236}">
                <a16:creationId xmlns:a16="http://schemas.microsoft.com/office/drawing/2014/main" id="{4ABE547C-5ACF-7B42-A369-4111B20E6386}"/>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70638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77EA-2F3E-A640-A8F8-FC45F23E5B0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271F2BC-1F88-D547-B4FF-C01766CA196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3344FA-9488-DC49-B8E2-FD3261834D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6FEEB1-62CA-C944-8E18-518A0F1E7B4F}"/>
              </a:ext>
            </a:extLst>
          </p:cNvPr>
          <p:cNvSpPr>
            <a:spLocks noGrp="1"/>
          </p:cNvSpPr>
          <p:nvPr>
            <p:ph type="dt" sz="half" idx="10"/>
          </p:nvPr>
        </p:nvSpPr>
        <p:spPr/>
        <p:txBody>
          <a:bodyPr/>
          <a:lstStyle/>
          <a:p>
            <a:fld id="{4016089F-C94C-A145-A2D7-9D968460E66B}" type="datetime4">
              <a:rPr lang="en-US" smtClean="0"/>
              <a:t>January 28, 2022</a:t>
            </a:fld>
            <a:endParaRPr lang="en-US"/>
          </a:p>
        </p:txBody>
      </p:sp>
      <p:sp>
        <p:nvSpPr>
          <p:cNvPr id="6" name="Footer Placeholder 5">
            <a:extLst>
              <a:ext uri="{FF2B5EF4-FFF2-40B4-BE49-F238E27FC236}">
                <a16:creationId xmlns:a16="http://schemas.microsoft.com/office/drawing/2014/main" id="{D30840DD-9D13-6145-84A8-D87832200908}"/>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7" name="Slide Number Placeholder 6">
            <a:extLst>
              <a:ext uri="{FF2B5EF4-FFF2-40B4-BE49-F238E27FC236}">
                <a16:creationId xmlns:a16="http://schemas.microsoft.com/office/drawing/2014/main" id="{5F403A87-9F2A-0749-BD74-B66BA15E0030}"/>
              </a:ext>
            </a:extLst>
          </p:cNvPr>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371883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7030-105B-0148-B84D-A102925C1AE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C0719E3-30AA-A34E-B7BE-E5F8728B9E6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2BF274A-1FEA-6047-9948-9D4FECEDA9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4DE94B8-BDBA-D649-B99C-61A307FD85B7}"/>
              </a:ext>
            </a:extLst>
          </p:cNvPr>
          <p:cNvSpPr>
            <a:spLocks noGrp="1"/>
          </p:cNvSpPr>
          <p:nvPr>
            <p:ph type="dt" sz="half" idx="10"/>
          </p:nvPr>
        </p:nvSpPr>
        <p:spPr/>
        <p:txBody>
          <a:bodyPr/>
          <a:lstStyle/>
          <a:p>
            <a:fld id="{DFADBEB0-0B28-3447-97CA-A362A53F8A54}" type="datetime4">
              <a:rPr lang="en-US" smtClean="0"/>
              <a:t>January 28, 2022</a:t>
            </a:fld>
            <a:endParaRPr lang="en-US" dirty="0"/>
          </a:p>
        </p:txBody>
      </p:sp>
      <p:sp>
        <p:nvSpPr>
          <p:cNvPr id="6" name="Footer Placeholder 5">
            <a:extLst>
              <a:ext uri="{FF2B5EF4-FFF2-40B4-BE49-F238E27FC236}">
                <a16:creationId xmlns:a16="http://schemas.microsoft.com/office/drawing/2014/main" id="{5F61CDBC-8F66-D441-9434-F8B81CA42365}"/>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7" name="Slide Number Placeholder 6">
            <a:extLst>
              <a:ext uri="{FF2B5EF4-FFF2-40B4-BE49-F238E27FC236}">
                <a16:creationId xmlns:a16="http://schemas.microsoft.com/office/drawing/2014/main" id="{6729BE3E-BEAB-3448-B8CE-AAB0D1C998E8}"/>
              </a:ext>
            </a:extLst>
          </p:cNvPr>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07833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36531-0C15-0C4B-9171-0AF551C3A0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2E0F28-1492-3949-8AF3-5ACDCFD9090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E18D-AE80-FE4F-B35B-472BA540AB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BC1716-3C8D-3443-AE84-1A784239344B}" type="datetime4">
              <a:rPr lang="en-US" smtClean="0"/>
              <a:t>January 28, 2022</a:t>
            </a:fld>
            <a:endParaRPr lang="en-US" dirty="0"/>
          </a:p>
        </p:txBody>
      </p:sp>
      <p:sp>
        <p:nvSpPr>
          <p:cNvPr id="5" name="Footer Placeholder 4">
            <a:extLst>
              <a:ext uri="{FF2B5EF4-FFF2-40B4-BE49-F238E27FC236}">
                <a16:creationId xmlns:a16="http://schemas.microsoft.com/office/drawing/2014/main" id="{3A0A3A8C-D518-324B-8A72-6F32581C684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Fowler, S., Roush, R., &amp; Wise, J. (2013). Concepts of Biology. Houston: OpenStax. Retrieved from https://openstax.org/details/books/concepts-biology</a:t>
            </a:r>
          </a:p>
          <a:p>
            <a:r>
              <a:rPr lang="en-US"/>
              <a:t>
</a:t>
            </a:r>
            <a:endParaRPr lang="en-US" dirty="0"/>
          </a:p>
        </p:txBody>
      </p:sp>
      <p:sp>
        <p:nvSpPr>
          <p:cNvPr id="6" name="Slide Number Placeholder 5">
            <a:extLst>
              <a:ext uri="{FF2B5EF4-FFF2-40B4-BE49-F238E27FC236}">
                <a16:creationId xmlns:a16="http://schemas.microsoft.com/office/drawing/2014/main" id="{F16EF37E-6B0C-5847-A0CA-E8DE1401DF5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19866872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20" r:id="rId15"/>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dnalc.cshl.edu/resources/3d/08-how-dna-is-packaged-advanced.html" TargetMode="External"/><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hyperlink" Target="https://en.wikipedia.org/wiki/Rosalind_Franklin"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3536385"/>
            <a:ext cx="9144000" cy="1130207"/>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cap="none" dirty="0">
                <a:solidFill>
                  <a:srgbClr val="212F62"/>
                </a:solidFill>
                <a:latin typeface="+mn-lt"/>
              </a:rPr>
              <a:t>OpenStax</a:t>
            </a:r>
          </a:p>
          <a:p>
            <a:pPr algn="ctr"/>
            <a:r>
              <a:rPr lang="en-US" sz="2000" cap="none" dirty="0">
                <a:solidFill>
                  <a:srgbClr val="212F62"/>
                </a:solidFill>
                <a:latin typeface="+mn-lt"/>
              </a:rPr>
              <a:t>Concepts of Biology</a:t>
            </a:r>
          </a:p>
          <a:p>
            <a:pPr algn="ctr"/>
            <a:r>
              <a:rPr lang="en-US" sz="2000" cap="none" dirty="0">
                <a:solidFill>
                  <a:srgbClr val="212F62"/>
                </a:solidFill>
                <a:latin typeface="+mn-lt"/>
              </a:rPr>
              <a:t>Chapter 9: Molecular Biology</a:t>
            </a:r>
          </a:p>
        </p:txBody>
      </p:sp>
      <p:sp>
        <p:nvSpPr>
          <p:cNvPr id="3" name="Footer Placeholder 2">
            <a:extLst>
              <a:ext uri="{FF2B5EF4-FFF2-40B4-BE49-F238E27FC236}">
                <a16:creationId xmlns:a16="http://schemas.microsoft.com/office/drawing/2014/main" id="{AD1B2B08-84C7-B940-BF27-7BF6F9D51568}"/>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endParaRPr lang="en-US" dirty="0"/>
          </a:p>
        </p:txBody>
      </p:sp>
      <p:sp>
        <p:nvSpPr>
          <p:cNvPr id="2" name="Title">
            <a:extLst>
              <a:ext uri="{FF2B5EF4-FFF2-40B4-BE49-F238E27FC236}">
                <a16:creationId xmlns:a16="http://schemas.microsoft.com/office/drawing/2014/main" id="{2132E688-5175-4682-96A2-1F4FFE13D8DB}"/>
              </a:ext>
            </a:extLst>
          </p:cNvPr>
          <p:cNvSpPr>
            <a:spLocks noGrp="1"/>
          </p:cNvSpPr>
          <p:nvPr>
            <p:ph type="title" idx="4294967295"/>
          </p:nvPr>
        </p:nvSpPr>
        <p:spPr>
          <a:xfrm>
            <a:off x="0" y="1619250"/>
            <a:ext cx="9144000" cy="1628775"/>
          </a:xfrm>
        </p:spPr>
        <p:txBody>
          <a:bodyPr>
            <a:noAutofit/>
          </a:bodyPr>
          <a:lstStyle/>
          <a:p>
            <a:pPr algn="ctr"/>
            <a:r>
              <a:rPr lang="en-US" sz="6000" dirty="0"/>
              <a:t>BIOL 1010</a:t>
            </a:r>
            <a:br>
              <a:rPr lang="en-US" sz="6000" dirty="0"/>
            </a:br>
            <a:r>
              <a:rPr lang="en-US" sz="6000" dirty="0"/>
              <a:t>Module 9</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AEC758-2010-4B7F-91A2-B56C68A99F7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Footer Placeholder 2">
            <a:extLst>
              <a:ext uri="{FF2B5EF4-FFF2-40B4-BE49-F238E27FC236}">
                <a16:creationId xmlns:a16="http://schemas.microsoft.com/office/drawing/2014/main" id="{D93CB09E-4334-7946-BC46-38DBD858D3D3}"/>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9.4</a:t>
            </a:r>
          </a:p>
        </p:txBody>
      </p:sp>
      <p:pic>
        <p:nvPicPr>
          <p:cNvPr id="2" name="Figure" descr="Part A shows an illustration of a DNA double helix, which has a sugar phosphate backbone on the outside and nitrogenous base pairs on the inside. Part B shows base-pairing between thymine and adenine, which form two hydrogen bonds, and between guanine and cytosine, which form three hydrogen bo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889" b="9889"/>
          <a:stretch>
            <a:fillRect/>
          </a:stretch>
        </p:blipFill>
        <p:spPr/>
      </p:pic>
      <p:sp>
        <p:nvSpPr>
          <p:cNvPr id="7" name="Figure Legend"/>
          <p:cNvSpPr>
            <a:spLocks noGrp="1"/>
          </p:cNvSpPr>
          <p:nvPr>
            <p:ph type="body" sz="quarter" idx="14"/>
          </p:nvPr>
        </p:nvSpPr>
        <p:spPr/>
        <p:txBody>
          <a:bodyPr>
            <a:normAutofit/>
          </a:bodyPr>
          <a:lstStyle/>
          <a:p>
            <a:r>
              <a:rPr lang="en-US" sz="1600" dirty="0"/>
              <a:t>DNA </a:t>
            </a:r>
            <a:r>
              <a:rPr lang="en-US" sz="1600" dirty="0">
                <a:solidFill>
                  <a:srgbClr val="6CB255"/>
                </a:solidFill>
              </a:rPr>
              <a:t>(a) </a:t>
            </a:r>
            <a:r>
              <a:rPr lang="en-US" sz="1600" dirty="0"/>
              <a:t>forms a double stranded helix, and </a:t>
            </a:r>
            <a:r>
              <a:rPr lang="en-US" sz="1600" dirty="0">
                <a:solidFill>
                  <a:srgbClr val="6CB255"/>
                </a:solidFill>
              </a:rPr>
              <a:t>(b) </a:t>
            </a:r>
            <a:r>
              <a:rPr lang="en-US" sz="1600" dirty="0"/>
              <a:t>adenine pairs with thymine and cytosine pairs with guanine. (credit a: modification of work by Jerome Walker, Dennis </a:t>
            </a:r>
            <a:r>
              <a:rPr lang="en-US" sz="1600" dirty="0" err="1"/>
              <a:t>Myts</a:t>
            </a:r>
            <a:r>
              <a:rPr lang="en-US" sz="1600" dirty="0"/>
              <a:t>)</a:t>
            </a:r>
          </a:p>
        </p:txBody>
      </p:sp>
    </p:spTree>
    <p:extLst>
      <p:ext uri="{BB962C8B-B14F-4D97-AF65-F5344CB8AC3E}">
        <p14:creationId xmlns:p14="http://schemas.microsoft.com/office/powerpoint/2010/main" val="244846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54122D-35CA-8B4B-88B0-A2BD9A79D975}"/>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9.1 The structure of </a:t>
            </a:r>
            <a:r>
              <a:rPr lang="en-US" dirty="0" err="1"/>
              <a:t>dna</a:t>
            </a:r>
            <a:endParaRPr lang="en-US" dirty="0"/>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452431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rPr>
              <a:t>RNA is single stranded usually, and inherently less stable than DNA</a:t>
            </a:r>
          </a:p>
          <a:p>
            <a:pPr marL="800100" lvl="1" indent="-342900">
              <a:buFont typeface="Wingdings" panose="05000000000000000000" pitchFamily="2" charset="2"/>
              <a:buChar char="Ø"/>
            </a:pPr>
            <a:r>
              <a:rPr lang="en-US" sz="2400" dirty="0">
                <a:solidFill>
                  <a:srgbClr val="000000"/>
                </a:solidFill>
              </a:rPr>
              <a:t>Sugar is ribose instead of deoxyribose</a:t>
            </a:r>
          </a:p>
          <a:p>
            <a:pPr marL="800100" lvl="1" indent="-342900">
              <a:buFont typeface="Wingdings" panose="05000000000000000000" pitchFamily="2" charset="2"/>
              <a:buChar char="Ø"/>
            </a:pPr>
            <a:r>
              <a:rPr lang="en-US" sz="2400" dirty="0">
                <a:solidFill>
                  <a:srgbClr val="000000"/>
                </a:solidFill>
              </a:rPr>
              <a:t>Uracil (U) replaces thymine in RNA</a:t>
            </a:r>
          </a:p>
          <a:p>
            <a:pPr marL="342900" indent="-342900">
              <a:buFont typeface="Wingdings" panose="05000000000000000000" pitchFamily="2" charset="2"/>
              <a:buChar char="Ø"/>
            </a:pPr>
            <a:r>
              <a:rPr lang="en-US" sz="2400" dirty="0">
                <a:solidFill>
                  <a:srgbClr val="000000"/>
                </a:solidFill>
              </a:rPr>
              <a:t>3 main types of RNA:</a:t>
            </a:r>
          </a:p>
          <a:p>
            <a:pPr marL="914400" lvl="1" indent="-457200">
              <a:buFont typeface="+mj-lt"/>
              <a:buAutoNum type="arabicPeriod"/>
            </a:pPr>
            <a:r>
              <a:rPr lang="en-US" sz="2400" dirty="0">
                <a:solidFill>
                  <a:srgbClr val="000000"/>
                </a:solidFill>
              </a:rPr>
              <a:t>messenger RNA (mRNA)</a:t>
            </a:r>
          </a:p>
          <a:p>
            <a:pPr marL="914400" lvl="1" indent="-457200">
              <a:buFont typeface="+mj-lt"/>
              <a:buAutoNum type="arabicPeriod"/>
            </a:pPr>
            <a:r>
              <a:rPr lang="en-US" sz="2400" dirty="0">
                <a:solidFill>
                  <a:srgbClr val="000000"/>
                </a:solidFill>
              </a:rPr>
              <a:t>transfer RNA (tRNA)</a:t>
            </a:r>
          </a:p>
          <a:p>
            <a:pPr marL="914400" lvl="1" indent="-457200">
              <a:buFont typeface="+mj-lt"/>
              <a:buAutoNum type="arabicPeriod"/>
            </a:pPr>
            <a:r>
              <a:rPr lang="en-US" sz="2400" dirty="0">
                <a:solidFill>
                  <a:srgbClr val="000000"/>
                </a:solidFill>
              </a:rPr>
              <a:t>ribosomal RNA (rRNA)</a:t>
            </a:r>
          </a:p>
          <a:p>
            <a:pPr marL="914400" lvl="1" indent="-457200">
              <a:buFont typeface="+mj-lt"/>
              <a:buAutoNum type="arabicPeriod"/>
            </a:pPr>
            <a:endParaRPr lang="en-US" sz="2400" dirty="0">
              <a:solidFill>
                <a:srgbClr val="000000"/>
              </a:solidFill>
            </a:endParaRPr>
          </a:p>
          <a:p>
            <a:pPr marL="457200" indent="-457200">
              <a:buFont typeface="Wingdings" panose="05000000000000000000" pitchFamily="2" charset="2"/>
              <a:buChar char="Ø"/>
            </a:pPr>
            <a:r>
              <a:rPr lang="en-US" sz="2400" dirty="0">
                <a:solidFill>
                  <a:srgbClr val="000000"/>
                </a:solidFill>
              </a:rPr>
              <a:t>DNA must be packages to fit into a cell; all the DNA in a human cell, stretched out end to end, is close to 2 meters in length</a:t>
            </a: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37507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374E1FB-0EB8-441B-BEEB-155EC8922E6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Footer Placeholder 2">
            <a:extLst>
              <a:ext uri="{FF2B5EF4-FFF2-40B4-BE49-F238E27FC236}">
                <a16:creationId xmlns:a16="http://schemas.microsoft.com/office/drawing/2014/main" id="{D8B3DCB7-AAD2-E546-B8D8-A91643660CE6}"/>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9.6</a:t>
            </a:r>
          </a:p>
        </p:txBody>
      </p:sp>
      <p:pic>
        <p:nvPicPr>
          <p:cNvPr id="2" name="Figure" descr="Illustration shows a eukaryotic cell, which has a membrane-bound nucleus containing chromatin and a nucleolus, and a prokaryotic cell, which has DNA contained in an area of the cytoplasm called the nucleoid. The prokaryotic cell is much smaller than the eukaryotic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035" b="6035"/>
          <a:stretch>
            <a:fillRect/>
          </a:stretch>
        </p:blipFill>
        <p:spPr/>
      </p:pic>
      <p:sp>
        <p:nvSpPr>
          <p:cNvPr id="7" name="Figure Legend"/>
          <p:cNvSpPr>
            <a:spLocks noGrp="1"/>
          </p:cNvSpPr>
          <p:nvPr>
            <p:ph type="body" sz="quarter" idx="14"/>
          </p:nvPr>
        </p:nvSpPr>
        <p:spPr/>
        <p:txBody>
          <a:bodyPr>
            <a:normAutofit/>
          </a:bodyPr>
          <a:lstStyle/>
          <a:p>
            <a:r>
              <a:rPr lang="en-US" sz="1600" dirty="0"/>
              <a:t>A eukaryote contains a well-defined nucleus, whereas in prokaryotes, the chromosome lies in the cytoplasm in an area called the nucleoid.</a:t>
            </a:r>
          </a:p>
        </p:txBody>
      </p:sp>
    </p:spTree>
    <p:extLst>
      <p:ext uri="{BB962C8B-B14F-4D97-AF65-F5344CB8AC3E}">
        <p14:creationId xmlns:p14="http://schemas.microsoft.com/office/powerpoint/2010/main" val="2132618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15E3D2-3194-6E4E-82D8-00758E1EC2BB}"/>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9.1 The structure of </a:t>
            </a:r>
            <a:r>
              <a:rPr lang="en-US" dirty="0" err="1"/>
              <a:t>dna</a:t>
            </a:r>
            <a:endParaRPr lang="en-US" dirty="0"/>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341632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rPr>
              <a:t>At first level of packaging, DNA double helix is wrapped around proteins called histones to create a “beads on a string” structure </a:t>
            </a:r>
          </a:p>
          <a:p>
            <a:pPr marL="800100" lvl="1" indent="-342900">
              <a:buFont typeface="Wingdings" panose="05000000000000000000" pitchFamily="2" charset="2"/>
              <a:buChar char="Ø"/>
            </a:pPr>
            <a:r>
              <a:rPr lang="en-US" sz="2400" dirty="0">
                <a:solidFill>
                  <a:srgbClr val="000000"/>
                </a:solidFill>
              </a:rPr>
              <a:t>Beads are called nucleosomes</a:t>
            </a:r>
          </a:p>
          <a:p>
            <a:pPr marL="342900" indent="-342900">
              <a:buFont typeface="Wingdings" panose="05000000000000000000" pitchFamily="2" charset="2"/>
              <a:buChar char="Ø"/>
            </a:pPr>
            <a:r>
              <a:rPr lang="en-US" sz="2400" dirty="0">
                <a:solidFill>
                  <a:srgbClr val="000000"/>
                </a:solidFill>
              </a:rPr>
              <a:t>Nucleosomes are compacted together to form a particle 30 nm in diameter (double helix is 2 nm wide)</a:t>
            </a:r>
          </a:p>
          <a:p>
            <a:pPr marL="342900" indent="-342900">
              <a:buFont typeface="Wingdings" panose="05000000000000000000" pitchFamily="2" charset="2"/>
              <a:buChar char="Ø"/>
            </a:pPr>
            <a:r>
              <a:rPr lang="en-US" sz="2400" dirty="0">
                <a:solidFill>
                  <a:srgbClr val="000000"/>
                </a:solidFill>
              </a:rPr>
              <a:t>Fiber is then further coiled</a:t>
            </a:r>
          </a:p>
          <a:p>
            <a:pPr marL="342900" indent="-342900">
              <a:buFont typeface="Wingdings" panose="05000000000000000000" pitchFamily="2" charset="2"/>
              <a:buChar char="Ø"/>
            </a:pPr>
            <a:r>
              <a:rPr lang="en-US" sz="2400" dirty="0">
                <a:solidFill>
                  <a:srgbClr val="000000"/>
                </a:solidFill>
              </a:rPr>
              <a:t>In mitosis, at most compact (metaphase) chromosomes are 700 nm in diameter</a:t>
            </a: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3193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1DD69A0-6994-4F0D-B6BD-DE2198F74B24}"/>
              </a:ext>
            </a:extLst>
          </p:cNvPr>
          <p:cNvSpPr txBox="1">
            <a:spLocks/>
          </p:cNvSpPr>
          <p:nvPr/>
        </p:nvSpPr>
        <p:spPr>
          <a:xfrm>
            <a:off x="833170" y="6352787"/>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igure Number"/>
          <p:cNvSpPr>
            <a:spLocks noGrp="1"/>
          </p:cNvSpPr>
          <p:nvPr>
            <p:ph type="title"/>
          </p:nvPr>
        </p:nvSpPr>
        <p:spPr/>
        <p:txBody>
          <a:bodyPr>
            <a:normAutofit/>
          </a:bodyPr>
          <a:lstStyle/>
          <a:p>
            <a:endParaRPr lang="en-US" sz="2400" dirty="0">
              <a:solidFill>
                <a:srgbClr val="6CB255"/>
              </a:solidFill>
            </a:endParaRPr>
          </a:p>
        </p:txBody>
      </p:sp>
      <p:sp>
        <p:nvSpPr>
          <p:cNvPr id="4" name="Footer Placeholder 3">
            <a:extLst>
              <a:ext uri="{FF2B5EF4-FFF2-40B4-BE49-F238E27FC236}">
                <a16:creationId xmlns:a16="http://schemas.microsoft.com/office/drawing/2014/main" id="{DF4D971D-8A65-2446-BF48-AA9FD034BF7D}"/>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2" name="Figure" descr="Illustration shows levels of organization of eukaryotic chromosomes, starting with the DNA double helix, which wraps around histone proteins. The entire DNA molecule wraps around many clusters of histone proteins, forming a structure that looks like beads on a string. The chromatin is further condensed by wrapping around a protein core. The result is a compact chromosome, shown in duplicated fo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400" b="14400"/>
          <a:stretch>
            <a:fillRect/>
          </a:stretch>
        </p:blipFill>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These figures illustrate the compaction of the eukaryotic chromosome.</a:t>
            </a:r>
          </a:p>
        </p:txBody>
      </p:sp>
      <p:sp>
        <p:nvSpPr>
          <p:cNvPr id="3" name="TextBox 2">
            <a:extLst>
              <a:ext uri="{FF2B5EF4-FFF2-40B4-BE49-F238E27FC236}">
                <a16:creationId xmlns:a16="http://schemas.microsoft.com/office/drawing/2014/main" id="{979B193C-3A4C-4F5A-9B44-2284C80C7647}"/>
              </a:ext>
            </a:extLst>
          </p:cNvPr>
          <p:cNvSpPr txBox="1"/>
          <p:nvPr/>
        </p:nvSpPr>
        <p:spPr>
          <a:xfrm>
            <a:off x="4795024" y="2598233"/>
            <a:ext cx="3913188" cy="1569660"/>
          </a:xfrm>
          <a:prstGeom prst="rect">
            <a:avLst/>
          </a:prstGeom>
          <a:noFill/>
        </p:spPr>
        <p:txBody>
          <a:bodyPr wrap="square" rtlCol="0">
            <a:spAutoFit/>
          </a:bodyPr>
          <a:lstStyle/>
          <a:p>
            <a:r>
              <a:rPr lang="en-US" sz="2400" dirty="0">
                <a:hlinkClick r:id="rId3"/>
              </a:rPr>
              <a:t>https://dnalc.cshl.edu/resources/3d/08-how-dna-is-packaged-advanced.html</a:t>
            </a:r>
            <a:endParaRPr lang="en-US" sz="2400" dirty="0"/>
          </a:p>
          <a:p>
            <a:endParaRPr lang="en-US" sz="2400" dirty="0"/>
          </a:p>
        </p:txBody>
      </p:sp>
    </p:spTree>
    <p:extLst>
      <p:ext uri="{BB962C8B-B14F-4D97-AF65-F5344CB8AC3E}">
        <p14:creationId xmlns:p14="http://schemas.microsoft.com/office/powerpoint/2010/main" val="328509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C06DD2-25A7-9747-814B-3C85D81AD015}"/>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9.2 DNA replication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2308324"/>
          </a:xfrm>
          <a:prstGeom prst="rect">
            <a:avLst/>
          </a:prstGeom>
          <a:noFill/>
        </p:spPr>
        <p:txBody>
          <a:bodyPr wrap="square" rtlCol="0">
            <a:spAutoFit/>
          </a:bodyPr>
          <a:lstStyle/>
          <a:p>
            <a:r>
              <a:rPr lang="en-US" sz="2400" dirty="0"/>
              <a:t>Learning Outcomes:</a:t>
            </a:r>
          </a:p>
          <a:p>
            <a:pPr marL="342900" indent="-342900" algn="l">
              <a:buFont typeface="Arial" panose="020B0604020202020204" pitchFamily="34" charset="0"/>
              <a:buChar char="•"/>
            </a:pPr>
            <a:r>
              <a:rPr lang="en-US" sz="2400" b="0" i="0" dirty="0">
                <a:solidFill>
                  <a:srgbClr val="424242"/>
                </a:solidFill>
                <a:effectLst/>
              </a:rPr>
              <a:t>Explain the process of DNA replication</a:t>
            </a:r>
          </a:p>
          <a:p>
            <a:pPr marL="342900" indent="-342900" algn="l">
              <a:buFont typeface="Arial" panose="020B0604020202020204" pitchFamily="34" charset="0"/>
              <a:buChar char="•"/>
            </a:pPr>
            <a:r>
              <a:rPr lang="en-US" sz="2400" b="0" i="0" dirty="0">
                <a:solidFill>
                  <a:srgbClr val="424242"/>
                </a:solidFill>
                <a:effectLst/>
              </a:rPr>
              <a:t>Explain the importance of telomerase to DNA replication</a:t>
            </a:r>
          </a:p>
          <a:p>
            <a:pPr marL="342900" indent="-342900" algn="l">
              <a:buFont typeface="Arial" panose="020B0604020202020204" pitchFamily="34" charset="0"/>
              <a:buChar char="•"/>
            </a:pPr>
            <a:r>
              <a:rPr lang="en-US" sz="2400" b="0" i="0" dirty="0">
                <a:solidFill>
                  <a:srgbClr val="424242"/>
                </a:solidFill>
                <a:effectLst/>
              </a:rPr>
              <a:t>Describe mechanisms of DNA repair</a:t>
            </a:r>
          </a:p>
          <a:p>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9295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160BBF-0822-7F44-9009-14FDB687BEF9}"/>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9.2 DNA replication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304698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DNA is replicated during Interphase of the cell cycle, specifically during S phase (synthesis phase)</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During DNA replication, the 2 strands separate, and each strand becomes a set of directions, or template, for synthesizing a new strand</a:t>
            </a:r>
          </a:p>
          <a:p>
            <a:pPr marL="342900" indent="-342900">
              <a:buFont typeface="Wingdings" panose="05000000000000000000" pitchFamily="2" charset="2"/>
              <a:buChar char="Ø"/>
            </a:pPr>
            <a:r>
              <a:rPr lang="en-US" sz="2400" dirty="0"/>
              <a:t>Complementary base pairing makes this possible</a:t>
            </a:r>
          </a:p>
          <a:p>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2331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C94FDCC-B99C-425D-A8FB-49CC3135EEA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9.8</a:t>
            </a:r>
            <a:endParaRPr lang="en-US" sz="2400" dirty="0">
              <a:solidFill>
                <a:srgbClr val="6CB255"/>
              </a:solidFill>
            </a:endParaRPr>
          </a:p>
        </p:txBody>
      </p:sp>
      <p:sp>
        <p:nvSpPr>
          <p:cNvPr id="2" name="Footer Placeholder 1">
            <a:extLst>
              <a:ext uri="{FF2B5EF4-FFF2-40B4-BE49-F238E27FC236}">
                <a16:creationId xmlns:a16="http://schemas.microsoft.com/office/drawing/2014/main" id="{F8BB58EC-19D8-E84A-8D97-2C59918B23FB}"/>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4" name="Figure" descr="Figure shows the ladder-like structure of DNA, with complementary bases making up the rungs of the ladd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7063" b="27063"/>
          <a:stretch>
            <a:fillRect/>
          </a:stretch>
        </p:blipFill>
        <p:spPr>
          <a:xfrm>
            <a:off x="4300672" y="965965"/>
            <a:ext cx="4031619" cy="4607689"/>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two strands of DNA are complementary, meaning the sequence of bases in one strand can be used to create the correct sequence of bases in the other strand.</a:t>
            </a:r>
          </a:p>
        </p:txBody>
      </p:sp>
    </p:spTree>
    <p:extLst>
      <p:ext uri="{BB962C8B-B14F-4D97-AF65-F5344CB8AC3E}">
        <p14:creationId xmlns:p14="http://schemas.microsoft.com/office/powerpoint/2010/main" val="3730950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FCD5A16-384A-49E3-A009-D261420BAC1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9.9</a:t>
            </a:r>
            <a:endParaRPr lang="en-US" sz="2400" dirty="0">
              <a:solidFill>
                <a:srgbClr val="6CB255"/>
              </a:solidFill>
            </a:endParaRPr>
          </a:p>
        </p:txBody>
      </p:sp>
      <p:sp>
        <p:nvSpPr>
          <p:cNvPr id="4" name="Footer Placeholder 3">
            <a:extLst>
              <a:ext uri="{FF2B5EF4-FFF2-40B4-BE49-F238E27FC236}">
                <a16:creationId xmlns:a16="http://schemas.microsoft.com/office/drawing/2014/main" id="{E540E46F-9FBE-094D-B6B2-616BEB73B2A6}"/>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3" name="Figure" descr="Illustration shows the semiconservative model of DNA synthesis. In the semi-conservative model, each newly synthesized strand pairs with a parent str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3" b="93"/>
          <a:stretch>
            <a:fillRect/>
          </a:stretch>
        </p:blipFill>
        <p:spPr/>
      </p:pic>
      <p:sp>
        <p:nvSpPr>
          <p:cNvPr id="14" name="Figure Legend"/>
          <p:cNvSpPr>
            <a:spLocks noGrp="1"/>
          </p:cNvSpPr>
          <p:nvPr>
            <p:ph type="body" sz="quarter" idx="14"/>
          </p:nvPr>
        </p:nvSpPr>
        <p:spPr>
          <a:xfrm>
            <a:off x="457200" y="6016632"/>
            <a:ext cx="8062912" cy="659535"/>
          </a:xfrm>
        </p:spPr>
        <p:txBody>
          <a:bodyPr>
            <a:noAutofit/>
          </a:bodyPr>
          <a:lstStyle/>
          <a:p>
            <a:r>
              <a:rPr lang="en-US" sz="1600" dirty="0">
                <a:solidFill>
                  <a:srgbClr val="000000"/>
                </a:solidFill>
              </a:rPr>
              <a:t>The semiconservative model of DNA replication is shown. Gray indicates the original DNA strands, and blue indicates newly synthesized DNA..</a:t>
            </a:r>
          </a:p>
        </p:txBody>
      </p:sp>
      <p:sp>
        <p:nvSpPr>
          <p:cNvPr id="2" name="TextBox 1">
            <a:extLst>
              <a:ext uri="{FF2B5EF4-FFF2-40B4-BE49-F238E27FC236}">
                <a16:creationId xmlns:a16="http://schemas.microsoft.com/office/drawing/2014/main" id="{EF804F72-534E-4889-881A-DC96B3FAA860}"/>
              </a:ext>
            </a:extLst>
          </p:cNvPr>
          <p:cNvSpPr txBox="1"/>
          <p:nvPr/>
        </p:nvSpPr>
        <p:spPr>
          <a:xfrm>
            <a:off x="4690824" y="827257"/>
            <a:ext cx="4032248"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Semiconservative replication - </a:t>
            </a:r>
            <a:r>
              <a:rPr lang="en-US" sz="2400" b="0" i="0" dirty="0">
                <a:solidFill>
                  <a:srgbClr val="000000"/>
                </a:solidFill>
                <a:effectLst/>
              </a:rPr>
              <a:t>the method used to replicate DNA in which the double-stranded molecule is separated and each strand acts as a template for a new strand to be synthesized, so the resulting DNA molecules are composed of one new strand of nucleotides and one old strand of nucleotides</a:t>
            </a:r>
            <a:endParaRPr lang="en-US" sz="2400" dirty="0"/>
          </a:p>
        </p:txBody>
      </p:sp>
    </p:spTree>
    <p:extLst>
      <p:ext uri="{BB962C8B-B14F-4D97-AF65-F5344CB8AC3E}">
        <p14:creationId xmlns:p14="http://schemas.microsoft.com/office/powerpoint/2010/main" val="1763160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2B9414-88D4-CC49-8784-5981094ED077}"/>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9.2 DNA replication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5632311"/>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In eukaryotes, there are 3 stages to DNA replication:</a:t>
            </a:r>
          </a:p>
          <a:p>
            <a:pPr marL="914400" lvl="1" indent="-457200">
              <a:buFont typeface="+mj-lt"/>
              <a:buAutoNum type="arabicPeriod"/>
            </a:pPr>
            <a:r>
              <a:rPr lang="en-US" sz="2400" dirty="0"/>
              <a:t>Initiation</a:t>
            </a:r>
          </a:p>
          <a:p>
            <a:pPr marL="914400" lvl="1" indent="-457200">
              <a:buFont typeface="+mj-lt"/>
              <a:buAutoNum type="arabicPeriod"/>
            </a:pPr>
            <a:r>
              <a:rPr lang="en-US" sz="2400" dirty="0"/>
              <a:t>Elongation</a:t>
            </a:r>
          </a:p>
          <a:p>
            <a:pPr marL="914400" lvl="1" indent="-457200">
              <a:buFont typeface="+mj-lt"/>
              <a:buAutoNum type="arabicPeriod"/>
            </a:pPr>
            <a:r>
              <a:rPr lang="en-US" sz="2400" dirty="0"/>
              <a:t>Termination</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Synthesis begins at specific sites on the chromosome called </a:t>
            </a:r>
            <a:r>
              <a:rPr lang="en-US" sz="2400" dirty="0" err="1"/>
              <a:t>orgins</a:t>
            </a:r>
            <a:endParaRPr lang="en-US" sz="2400" dirty="0"/>
          </a:p>
          <a:p>
            <a:pPr marL="800100" lvl="1" indent="-342900">
              <a:buFont typeface="Arial" panose="020B0604020202020204" pitchFamily="34" charset="0"/>
              <a:buChar char="•"/>
            </a:pPr>
            <a:r>
              <a:rPr lang="en-US" sz="2400" dirty="0"/>
              <a:t>Helicase - </a:t>
            </a:r>
            <a:r>
              <a:rPr lang="en-US" sz="2400" b="0" i="0" dirty="0">
                <a:solidFill>
                  <a:srgbClr val="000000"/>
                </a:solidFill>
                <a:effectLst/>
              </a:rPr>
              <a:t>an enzyme that helps to open up the DNA helix during DNA replication by breaking the hydrogen bonds</a:t>
            </a:r>
          </a:p>
          <a:p>
            <a:pPr marL="1257300" lvl="2" indent="-342900">
              <a:buFont typeface="Wingdings" panose="05000000000000000000" pitchFamily="2" charset="2"/>
              <a:buChar char="Ø"/>
            </a:pPr>
            <a:r>
              <a:rPr lang="en-US" sz="2400" dirty="0">
                <a:solidFill>
                  <a:srgbClr val="000000"/>
                </a:solidFill>
              </a:rPr>
              <a:t>Bind DNA at origin and unwind helix to open it up</a:t>
            </a:r>
          </a:p>
          <a:p>
            <a:pPr marL="800100" lvl="1" indent="-342900">
              <a:buFont typeface="Arial" panose="020B0604020202020204" pitchFamily="34" charset="0"/>
              <a:buChar char="•"/>
            </a:pPr>
            <a:r>
              <a:rPr lang="en-US" sz="2400" dirty="0">
                <a:solidFill>
                  <a:srgbClr val="000000"/>
                </a:solidFill>
              </a:rPr>
              <a:t>Replication fork - </a:t>
            </a:r>
            <a:r>
              <a:rPr lang="en-US" sz="2400" b="0" i="0" dirty="0">
                <a:solidFill>
                  <a:srgbClr val="000000"/>
                </a:solidFill>
                <a:effectLst/>
              </a:rPr>
              <a:t>the Y-shaped structure formed during the initiation of replication</a:t>
            </a:r>
          </a:p>
          <a:p>
            <a:pPr marL="342900" indent="-342900">
              <a:buFont typeface="Wingdings" panose="05000000000000000000" pitchFamily="2" charset="2"/>
              <a:buChar char="Ø"/>
            </a:pPr>
            <a:r>
              <a:rPr lang="en-US" sz="2400" dirty="0">
                <a:solidFill>
                  <a:srgbClr val="000000"/>
                </a:solidFill>
              </a:rPr>
              <a:t>Have multiple origins on each chromosome</a:t>
            </a:r>
            <a:endParaRPr lang="en-US" sz="2400" dirty="0"/>
          </a:p>
          <a:p>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extLst>
      <p:ext uri="{BB962C8B-B14F-4D97-AF65-F5344CB8AC3E}">
        <p14:creationId xmlns:p14="http://schemas.microsoft.com/office/powerpoint/2010/main" val="186831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062CE9C-B745-422E-B091-AFC19B43C63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Footer Placeholder 3">
            <a:extLst>
              <a:ext uri="{FF2B5EF4-FFF2-40B4-BE49-F238E27FC236}">
                <a16:creationId xmlns:a16="http://schemas.microsoft.com/office/drawing/2014/main" id="{4B482497-3EC8-D44C-92C6-9E59A67E6D14}"/>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9.1</a:t>
            </a:r>
          </a:p>
        </p:txBody>
      </p:sp>
      <p:pic>
        <p:nvPicPr>
          <p:cNvPr id="2" name="Figure" descr="Photo shows Dolly the sheep, which has been stuffed and placed in a glass c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395" b="8395"/>
          <a:stretch>
            <a:fillRect/>
          </a:stretch>
        </p:blipFill>
        <p:spPr/>
      </p:pic>
      <p:sp>
        <p:nvSpPr>
          <p:cNvPr id="7" name="Figure Legend"/>
          <p:cNvSpPr>
            <a:spLocks noGrp="1"/>
          </p:cNvSpPr>
          <p:nvPr>
            <p:ph type="body" sz="quarter" idx="14"/>
          </p:nvPr>
        </p:nvSpPr>
        <p:spPr>
          <a:xfrm>
            <a:off x="6980662" y="4843982"/>
            <a:ext cx="1539449" cy="1166382"/>
          </a:xfrm>
        </p:spPr>
        <p:txBody>
          <a:bodyPr>
            <a:normAutofit/>
          </a:bodyPr>
          <a:lstStyle/>
          <a:p>
            <a:r>
              <a:rPr lang="en-US" sz="1600" dirty="0"/>
              <a:t>Dolly the sheep was the first cloned mammal.</a:t>
            </a:r>
          </a:p>
        </p:txBody>
      </p:sp>
      <p:sp>
        <p:nvSpPr>
          <p:cNvPr id="3" name="TextBox 2">
            <a:extLst>
              <a:ext uri="{FF2B5EF4-FFF2-40B4-BE49-F238E27FC236}">
                <a16:creationId xmlns:a16="http://schemas.microsoft.com/office/drawing/2014/main" id="{C8CC6D04-C204-4836-83D5-302E4E296A72}"/>
              </a:ext>
            </a:extLst>
          </p:cNvPr>
          <p:cNvSpPr txBox="1"/>
          <p:nvPr/>
        </p:nvSpPr>
        <p:spPr>
          <a:xfrm>
            <a:off x="457198" y="4838683"/>
            <a:ext cx="5709426" cy="1938992"/>
          </a:xfrm>
          <a:prstGeom prst="rect">
            <a:avLst/>
          </a:prstGeom>
          <a:noFill/>
        </p:spPr>
        <p:txBody>
          <a:bodyPr wrap="square" rtlCol="0">
            <a:spAutoFit/>
          </a:bodyPr>
          <a:lstStyle/>
          <a:p>
            <a:r>
              <a:rPr lang="en-US" sz="2400" dirty="0"/>
              <a:t>Learning Outcomes:</a:t>
            </a:r>
          </a:p>
          <a:p>
            <a:pPr marL="285750" indent="-285750" algn="l">
              <a:buFont typeface="Arial" panose="020B0604020202020204" pitchFamily="34" charset="0"/>
              <a:buChar char="•"/>
            </a:pPr>
            <a:r>
              <a:rPr lang="en-US" sz="2400" b="0" i="0" dirty="0">
                <a:solidFill>
                  <a:srgbClr val="424242"/>
                </a:solidFill>
                <a:effectLst/>
              </a:rPr>
              <a:t>Describe the structure of DNA</a:t>
            </a:r>
          </a:p>
          <a:p>
            <a:pPr marL="285750" indent="-285750" algn="l">
              <a:buFont typeface="Arial" panose="020B0604020202020204" pitchFamily="34" charset="0"/>
              <a:buChar char="•"/>
            </a:pPr>
            <a:r>
              <a:rPr lang="en-US" sz="2400" b="0" i="0" dirty="0">
                <a:solidFill>
                  <a:srgbClr val="424242"/>
                </a:solidFill>
                <a:effectLst/>
              </a:rPr>
              <a:t>Describe how eukaryotic and prokaryotic DNA is arranged in the cell</a:t>
            </a:r>
          </a:p>
          <a:p>
            <a:endParaRPr lang="en-US" sz="2400" dirty="0"/>
          </a:p>
        </p:txBody>
      </p:sp>
    </p:spTree>
    <p:extLst>
      <p:ext uri="{BB962C8B-B14F-4D97-AF65-F5344CB8AC3E}">
        <p14:creationId xmlns:p14="http://schemas.microsoft.com/office/powerpoint/2010/main" val="201740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D0920E-F794-7E40-B57F-9384CAF1656A}"/>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9.2 DNA replication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452431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Elongation:  enzymes add DNA nucleotides at the 3’ end of new strand</a:t>
            </a:r>
          </a:p>
          <a:p>
            <a:pPr marL="800100" lvl="1" indent="-342900">
              <a:buFont typeface="Arial" panose="020B0604020202020204" pitchFamily="34" charset="0"/>
              <a:buChar char="•"/>
            </a:pPr>
            <a:r>
              <a:rPr lang="en-US" sz="2400" dirty="0"/>
              <a:t>DNA polymerase - </a:t>
            </a:r>
            <a:r>
              <a:rPr lang="en-US" sz="2400" b="0" i="0" dirty="0">
                <a:solidFill>
                  <a:srgbClr val="000000"/>
                </a:solidFill>
                <a:effectLst/>
              </a:rPr>
              <a:t>an enzyme that synthesizes a new strand of DNA complementary to a template strand</a:t>
            </a:r>
          </a:p>
          <a:p>
            <a:pPr marL="342900" indent="-342900">
              <a:buFont typeface="Wingdings" panose="05000000000000000000" pitchFamily="2" charset="2"/>
              <a:buChar char="Ø"/>
            </a:pPr>
            <a:r>
              <a:rPr lang="en-US" sz="2400" dirty="0">
                <a:solidFill>
                  <a:srgbClr val="000000"/>
                </a:solidFill>
              </a:rPr>
              <a:t>Starts off with a short primer because DNA polymerase can only add nucleotides to a backbone</a:t>
            </a:r>
          </a:p>
          <a:p>
            <a:pPr marL="800100" lvl="1" indent="-342900">
              <a:buFont typeface="Arial" panose="020B0604020202020204" pitchFamily="34" charset="0"/>
              <a:buChar char="•"/>
            </a:pPr>
            <a:r>
              <a:rPr lang="en-US" sz="2400" dirty="0">
                <a:solidFill>
                  <a:srgbClr val="000000"/>
                </a:solidFill>
              </a:rPr>
              <a:t>Primer - </a:t>
            </a:r>
            <a:r>
              <a:rPr lang="en-US" sz="2400" b="0" i="0" dirty="0">
                <a:solidFill>
                  <a:srgbClr val="000000"/>
                </a:solidFill>
                <a:effectLst/>
              </a:rPr>
              <a:t>a short stretch of RNA nucleotides that is required to initiate replication and allow DNA polymerase to bind and begin replication</a:t>
            </a:r>
          </a:p>
          <a:p>
            <a:pPr marL="1257300" lvl="2" indent="-342900">
              <a:buFont typeface="Wingdings" panose="05000000000000000000" pitchFamily="2" charset="2"/>
              <a:buChar char="Ø"/>
            </a:pPr>
            <a:r>
              <a:rPr lang="en-US" sz="2400" dirty="0">
                <a:solidFill>
                  <a:srgbClr val="000000"/>
                </a:solidFill>
              </a:rPr>
              <a:t>Primer is later removed and replaced with DNA</a:t>
            </a:r>
            <a:endParaRPr lang="en-US" sz="2400" dirty="0"/>
          </a:p>
          <a:p>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34120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9C4C91-4CCD-AB43-AC2B-BC96ED3DD707}"/>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9.2 DNA replication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869796"/>
            <a:ext cx="8062912" cy="5632311"/>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For one strand, synthesis proceeds continually towards the replication fork</a:t>
            </a:r>
          </a:p>
          <a:p>
            <a:pPr marL="800100" lvl="1" indent="-342900">
              <a:buFont typeface="Arial" panose="020B0604020202020204" pitchFamily="34" charset="0"/>
              <a:buChar char="•"/>
            </a:pPr>
            <a:r>
              <a:rPr lang="en-US" sz="2400" dirty="0"/>
              <a:t>Leading strand - </a:t>
            </a:r>
            <a:r>
              <a:rPr lang="en-US" sz="2400" b="0" i="0" dirty="0">
                <a:solidFill>
                  <a:srgbClr val="000000"/>
                </a:solidFill>
                <a:effectLst/>
              </a:rPr>
              <a:t>the strand that is synthesized continuously in the 5' to 3' direction that is synthesized in the direction of the replication fork</a:t>
            </a:r>
          </a:p>
          <a:p>
            <a:pPr marL="342900" indent="-342900">
              <a:buFont typeface="Wingdings" panose="05000000000000000000" pitchFamily="2" charset="2"/>
              <a:buChar char="Ø"/>
            </a:pPr>
            <a:r>
              <a:rPr lang="en-US" sz="2400" dirty="0">
                <a:solidFill>
                  <a:srgbClr val="000000"/>
                </a:solidFill>
              </a:rPr>
              <a:t>Other strand is put together in fragments</a:t>
            </a:r>
          </a:p>
          <a:p>
            <a:pPr marL="800100" lvl="1" indent="-342900">
              <a:buFont typeface="Arial" panose="020B0604020202020204" pitchFamily="34" charset="0"/>
              <a:buChar char="•"/>
            </a:pPr>
            <a:r>
              <a:rPr lang="en-US" sz="2400" dirty="0">
                <a:solidFill>
                  <a:srgbClr val="000000"/>
                </a:solidFill>
              </a:rPr>
              <a:t>Lagging strand - </a:t>
            </a:r>
            <a:r>
              <a:rPr lang="en-US" sz="2400" b="0" i="0" dirty="0">
                <a:solidFill>
                  <a:srgbClr val="000000"/>
                </a:solidFill>
                <a:effectLst/>
              </a:rPr>
              <a:t>during replication of the 3' to 5' strand, the strand that is replicated in short fragments and away from the replication fork</a:t>
            </a:r>
          </a:p>
          <a:p>
            <a:pPr marL="800100" lvl="1" indent="-342900">
              <a:buFont typeface="Arial" panose="020B0604020202020204" pitchFamily="34" charset="0"/>
              <a:buChar char="•"/>
            </a:pPr>
            <a:r>
              <a:rPr lang="en-US" sz="2400" dirty="0">
                <a:solidFill>
                  <a:srgbClr val="000000"/>
                </a:solidFill>
              </a:rPr>
              <a:t>Okazaki fragments - </a:t>
            </a:r>
            <a:r>
              <a:rPr lang="en-US" sz="2400" b="0" i="0" dirty="0">
                <a:solidFill>
                  <a:srgbClr val="000000"/>
                </a:solidFill>
                <a:effectLst/>
              </a:rPr>
              <a:t>the DNA fragments that are synthesized in short stretches on the lagging strand</a:t>
            </a:r>
          </a:p>
          <a:p>
            <a:pPr marL="800100" lvl="1" indent="-342900">
              <a:buFont typeface="Arial" panose="020B0604020202020204" pitchFamily="34" charset="0"/>
              <a:buChar char="•"/>
            </a:pPr>
            <a:r>
              <a:rPr lang="en-US" sz="2400" dirty="0">
                <a:solidFill>
                  <a:srgbClr val="000000"/>
                </a:solidFill>
              </a:rPr>
              <a:t>DNA ligase - </a:t>
            </a:r>
            <a:r>
              <a:rPr lang="en-US" sz="2400" b="0" i="0" dirty="0">
                <a:solidFill>
                  <a:srgbClr val="000000"/>
                </a:solidFill>
                <a:effectLst/>
              </a:rPr>
              <a:t>the enzyme that catalyzes the joining of DNA fragments together</a:t>
            </a:r>
            <a:endParaRPr lang="en-US" sz="2400" dirty="0"/>
          </a:p>
          <a:p>
            <a:pPr marL="342900" indent="-342900">
              <a:buFont typeface="Wingdings" panose="05000000000000000000" pitchFamily="2" charset="2"/>
              <a:buChar char="Ø"/>
            </a:pPr>
            <a:r>
              <a:rPr lang="en-US" sz="2400" dirty="0"/>
              <a:t>As synthesis continues, RNA primer is replaced with DNA and DNA ligase seals the gaps</a:t>
            </a:r>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20997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CCB0F51-08C0-49D2-8B6B-5C236F15480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Footer Placeholder 1">
            <a:extLst>
              <a:ext uri="{FF2B5EF4-FFF2-40B4-BE49-F238E27FC236}">
                <a16:creationId xmlns:a16="http://schemas.microsoft.com/office/drawing/2014/main" id="{D597D837-70D3-D748-A930-08C4BD71B9C4}"/>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9.10</a:t>
            </a:r>
          </a:p>
        </p:txBody>
      </p:sp>
      <p:sp>
        <p:nvSpPr>
          <p:cNvPr id="7" name="Figure Legend"/>
          <p:cNvSpPr>
            <a:spLocks noGrp="1"/>
          </p:cNvSpPr>
          <p:nvPr>
            <p:ph type="body" sz="quarter" idx="14"/>
          </p:nvPr>
        </p:nvSpPr>
        <p:spPr/>
        <p:txBody>
          <a:bodyPr>
            <a:normAutofit/>
          </a:bodyPr>
          <a:lstStyle/>
          <a:p>
            <a:r>
              <a:rPr lang="en-US" sz="1600" dirty="0"/>
              <a:t>A replication fork is formed by the opening of the origin of replication, and helicase separates the DNA strands. An RNA primer is synthesized, and is elongated by the DNA polymerase. On the leading strand, DNA is synthesized continuously, whereas on the lagging strand, DNA is synthesized in short stretches. The DNA fragments are joined by DNA ligase (not shown).</a:t>
            </a:r>
          </a:p>
        </p:txBody>
      </p:sp>
      <p:pic>
        <p:nvPicPr>
          <p:cNvPr id="4" name="Picture 3" descr="Illustration shows a replication bubble. Helicase unwinds the helix. An RNA primer starts the synthesis, and DNA polymerase extends the DNA strand from the RNA primer. DNA synthesis occurs only in the 5' to 3' direction. On the leading strand, DNA synthesis occurs continuously. On the lagging strand, DNA synthesis restarts many times as the helix unwinds, resulting in many short fragments called Okazaki fragment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1" y="1116943"/>
            <a:ext cx="8311597" cy="3447243"/>
          </a:xfrm>
          <a:prstGeom prst="rect">
            <a:avLst/>
          </a:prstGeom>
        </p:spPr>
      </p:pic>
    </p:spTree>
    <p:extLst>
      <p:ext uri="{BB962C8B-B14F-4D97-AF65-F5344CB8AC3E}">
        <p14:creationId xmlns:p14="http://schemas.microsoft.com/office/powerpoint/2010/main" val="77985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3FAB02-5D0C-B54E-9BEC-7510FA0F861A}"/>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9.2 DNA replication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869796"/>
            <a:ext cx="8062912" cy="415498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Lagging strand will also have problems being replicated at the ends, as not enough template to support synthesis</a:t>
            </a:r>
          </a:p>
          <a:p>
            <a:pPr marL="800100" lvl="1" indent="-342900">
              <a:buFont typeface="Wingdings" panose="05000000000000000000" pitchFamily="2" charset="2"/>
              <a:buChar char="Ø"/>
            </a:pPr>
            <a:r>
              <a:rPr lang="en-US" sz="2400" dirty="0"/>
              <a:t>Means that ends would gradually shorten</a:t>
            </a:r>
          </a:p>
          <a:p>
            <a:pPr marL="1257300" lvl="2" indent="-342900">
              <a:buFont typeface="Arial" panose="020B0604020202020204" pitchFamily="34" charset="0"/>
              <a:buChar char="•"/>
            </a:pPr>
            <a:r>
              <a:rPr lang="en-US" sz="2400" dirty="0"/>
              <a:t>Telomeres - </a:t>
            </a:r>
            <a:r>
              <a:rPr lang="en-US" sz="2400" b="0" i="0" dirty="0">
                <a:solidFill>
                  <a:srgbClr val="000000"/>
                </a:solidFill>
                <a:effectLst/>
              </a:rPr>
              <a:t>the DNA at the end of linear chromosomes</a:t>
            </a:r>
          </a:p>
          <a:p>
            <a:pPr marL="1257300" lvl="2" indent="-342900">
              <a:buFont typeface="Arial" panose="020B0604020202020204" pitchFamily="34" charset="0"/>
              <a:buChar char="•"/>
            </a:pPr>
            <a:r>
              <a:rPr lang="en-US" sz="2400" dirty="0">
                <a:solidFill>
                  <a:srgbClr val="000000"/>
                </a:solidFill>
              </a:rPr>
              <a:t>Telomerase - </a:t>
            </a:r>
            <a:r>
              <a:rPr lang="en-US" sz="2400" b="0" i="0" dirty="0">
                <a:solidFill>
                  <a:srgbClr val="000000"/>
                </a:solidFill>
                <a:effectLst/>
              </a:rPr>
              <a:t>an enzyme that contains a catalytic part and an inbuilt RNA template; it functions to maintain telomeres at chromosome ends</a:t>
            </a:r>
          </a:p>
          <a:p>
            <a:pPr marL="800100" lvl="1" indent="-342900">
              <a:buFont typeface="Wingdings" panose="05000000000000000000" pitchFamily="2" charset="2"/>
              <a:buChar char="Ø"/>
            </a:pPr>
            <a:r>
              <a:rPr lang="en-US" sz="2400" dirty="0">
                <a:solidFill>
                  <a:srgbClr val="000000"/>
                </a:solidFill>
              </a:rPr>
              <a:t>Telomerase is not active in adult somatic cells; may be related to aging</a:t>
            </a: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98639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ADAD478-FE5A-4364-A7B0-D97A6B459EE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9.11</a:t>
            </a:r>
            <a:endParaRPr lang="en-US" sz="2400" dirty="0">
              <a:solidFill>
                <a:srgbClr val="6CB255"/>
              </a:solidFill>
            </a:endParaRPr>
          </a:p>
        </p:txBody>
      </p:sp>
      <p:sp>
        <p:nvSpPr>
          <p:cNvPr id="3" name="Footer Placeholder 2">
            <a:extLst>
              <a:ext uri="{FF2B5EF4-FFF2-40B4-BE49-F238E27FC236}">
                <a16:creationId xmlns:a16="http://schemas.microsoft.com/office/drawing/2014/main" id="{71FD3FBC-DA1F-CE43-8ADD-604DED35C40F}"/>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2" name="Figure" descr="Telomerase has an associated RNA that complements the 5' overhang at the end of the chromosome. The RNA template is used to synthesize the complementary strand. Telomerase then shifts, and the process is repeated. Next, primase and DNA polymerase synthesize the rest of the complementary str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811" b="4811"/>
          <a:stretch>
            <a:fillRect/>
          </a:stretch>
        </p:blipFill>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ends of linear chromosomes are maintained by the action of the telomerase </a:t>
            </a:r>
            <a:r>
              <a:rPr lang="pl-PL" sz="1600" dirty="0" err="1">
                <a:solidFill>
                  <a:srgbClr val="000000"/>
                </a:solidFill>
              </a:rPr>
              <a:t>enzyme</a:t>
            </a:r>
            <a:r>
              <a:rPr lang="pl-PL" sz="1600" dirty="0">
                <a:solidFill>
                  <a:srgbClr val="000000"/>
                </a:solidFill>
              </a:rPr>
              <a:t>.</a:t>
            </a:r>
            <a:endParaRPr lang="en-US" sz="1600" dirty="0">
              <a:solidFill>
                <a:srgbClr val="000000"/>
              </a:solidFill>
            </a:endParaRPr>
          </a:p>
        </p:txBody>
      </p:sp>
    </p:spTree>
    <p:extLst>
      <p:ext uri="{BB962C8B-B14F-4D97-AF65-F5344CB8AC3E}">
        <p14:creationId xmlns:p14="http://schemas.microsoft.com/office/powerpoint/2010/main" val="391935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AF2968E-4C6E-4093-84A2-1C9C137E3D5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Footer Placeholder 2">
            <a:extLst>
              <a:ext uri="{FF2B5EF4-FFF2-40B4-BE49-F238E27FC236}">
                <a16:creationId xmlns:a16="http://schemas.microsoft.com/office/drawing/2014/main" id="{4816F117-F06A-DC42-89DF-6205B18EC2F3}"/>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9.12</a:t>
            </a:r>
          </a:p>
        </p:txBody>
      </p:sp>
      <p:pic>
        <p:nvPicPr>
          <p:cNvPr id="2" name="Figure" descr="Photo shows Elizabeth Blackbu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767" b="20767"/>
          <a:stretch>
            <a:fillRect/>
          </a:stretch>
        </p:blipFill>
        <p:spPr/>
      </p:pic>
      <p:sp>
        <p:nvSpPr>
          <p:cNvPr id="7" name="Figure Legend"/>
          <p:cNvSpPr>
            <a:spLocks noGrp="1"/>
          </p:cNvSpPr>
          <p:nvPr>
            <p:ph type="body" sz="quarter" idx="14"/>
          </p:nvPr>
        </p:nvSpPr>
        <p:spPr/>
        <p:txBody>
          <a:bodyPr>
            <a:normAutofit/>
          </a:bodyPr>
          <a:lstStyle/>
          <a:p>
            <a:r>
              <a:rPr lang="en-US" sz="1600" dirty="0"/>
              <a:t>Elizabeth Blackburn, 2009 Nobel Laureate, was the scientist who discovered how telomerase works. (credit: U.S. Embassy, Stockholm, Sweden)</a:t>
            </a:r>
          </a:p>
        </p:txBody>
      </p:sp>
    </p:spTree>
    <p:extLst>
      <p:ext uri="{BB962C8B-B14F-4D97-AF65-F5344CB8AC3E}">
        <p14:creationId xmlns:p14="http://schemas.microsoft.com/office/powerpoint/2010/main" val="60261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56E0EC-FB5D-A344-8B12-5C85139C57FA}"/>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9.2 DNA replication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869796"/>
            <a:ext cx="8062912" cy="5632311"/>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DNA repair – mistakes happen during replication, but DNA polymerase has “proofreading” activity and can correct them</a:t>
            </a:r>
          </a:p>
          <a:p>
            <a:pPr marL="800100" lvl="1" indent="-342900">
              <a:buFont typeface="Wingdings" panose="05000000000000000000" pitchFamily="2" charset="2"/>
              <a:buChar char="Ø"/>
            </a:pPr>
            <a:r>
              <a:rPr lang="en-US" sz="2400" dirty="0"/>
              <a:t>If DNA polymerase misses a mistake, there are systems to fix it</a:t>
            </a:r>
          </a:p>
          <a:p>
            <a:pPr marL="1257300" lvl="2" indent="-342900">
              <a:buFont typeface="Arial" panose="020B0604020202020204" pitchFamily="34" charset="0"/>
              <a:buChar char="•"/>
            </a:pPr>
            <a:r>
              <a:rPr lang="en-US" sz="2400" dirty="0"/>
              <a:t>Mismatch repair - </a:t>
            </a:r>
            <a:r>
              <a:rPr lang="en-US" sz="2400" b="0" i="0" dirty="0">
                <a:solidFill>
                  <a:srgbClr val="000000"/>
                </a:solidFill>
                <a:effectLst/>
              </a:rPr>
              <a:t>a form of DNA repair in which non-complementary nucleotides are recognized, excised, and replaced with correct nucleotides</a:t>
            </a:r>
          </a:p>
          <a:p>
            <a:pPr marL="1257300" lvl="2" indent="-342900">
              <a:buFont typeface="Arial" panose="020B0604020202020204" pitchFamily="34" charset="0"/>
              <a:buChar char="•"/>
            </a:pPr>
            <a:r>
              <a:rPr lang="en-US" sz="2400" dirty="0">
                <a:solidFill>
                  <a:srgbClr val="000000"/>
                </a:solidFill>
              </a:rPr>
              <a:t>Nucleotide excision repair - </a:t>
            </a:r>
            <a:r>
              <a:rPr lang="en-US" sz="2400" b="0" i="0" dirty="0">
                <a:solidFill>
                  <a:srgbClr val="000000"/>
                </a:solidFill>
                <a:effectLst/>
              </a:rPr>
              <a:t>a form of DNA repair in which the DNA molecule is unwound and separated in the region of the nucleotide damage, the damaged nucleotides are removed and replaced with new nucleotides using the complementary strand, and the DNA strand is resealed and allowed to rejoin its complement</a:t>
            </a: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819633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904D717-C71F-433E-8A1A-663A74D0544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9.13</a:t>
            </a:r>
            <a:endParaRPr lang="en-US" sz="2400" dirty="0">
              <a:solidFill>
                <a:srgbClr val="6CB255"/>
              </a:solidFill>
            </a:endParaRPr>
          </a:p>
        </p:txBody>
      </p:sp>
      <p:sp>
        <p:nvSpPr>
          <p:cNvPr id="2" name="Footer Placeholder 1">
            <a:extLst>
              <a:ext uri="{FF2B5EF4-FFF2-40B4-BE49-F238E27FC236}">
                <a16:creationId xmlns:a16="http://schemas.microsoft.com/office/drawing/2014/main" id="{12CD01FF-26BB-E34B-BC59-3809162A90DB}"/>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4" name="Figure" descr=" Part a shows DNA polymerase replicating a strand of DNA. The enzyme has accidentally inserted G opposite A, resulting in a bulge. The enzyme backs up to fix the error. In part b, the top illustration shows a replicated DNA strand with a G–T base mismatch. The bottom illustration shows the repaired DNA, which has the correct G–C base pairing. Part c shows  a DNA strand in which a thymine dimer has formed. An excision repair enzyme cuts out the section of DNA that contains the dimer so that it can be replaced with a normal base pai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656" b="25656"/>
          <a:stretch>
            <a:fillRect/>
          </a:stretch>
        </p:blipFill>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Proofreading by DNA polymerase </a:t>
            </a:r>
            <a:r>
              <a:rPr lang="en-US" sz="1600" dirty="0">
                <a:solidFill>
                  <a:srgbClr val="6CB255"/>
                </a:solidFill>
              </a:rPr>
              <a:t>(a)</a:t>
            </a:r>
            <a:r>
              <a:rPr lang="en-US" sz="1600" dirty="0">
                <a:solidFill>
                  <a:srgbClr val="000000"/>
                </a:solidFill>
              </a:rPr>
              <a:t> corrects errors during replication. In mismatch repair </a:t>
            </a:r>
            <a:r>
              <a:rPr lang="en-US" sz="1600" dirty="0">
                <a:solidFill>
                  <a:srgbClr val="6CB255"/>
                </a:solidFill>
              </a:rPr>
              <a:t>(b)</a:t>
            </a:r>
            <a:r>
              <a:rPr lang="en-US" sz="1600" dirty="0">
                <a:solidFill>
                  <a:srgbClr val="000000"/>
                </a:solidFill>
              </a:rPr>
              <a:t>, the incorrectly added base is detected after replication. The mismatch repair proteins detect this base and remove it from the newly synthesized strand by nuclease action. The gap is now filled with the correctly paired base. Nucleotide excision </a:t>
            </a:r>
            <a:r>
              <a:rPr lang="en-US" sz="1600" dirty="0">
                <a:solidFill>
                  <a:srgbClr val="6CB255"/>
                </a:solidFill>
              </a:rPr>
              <a:t>(c) </a:t>
            </a:r>
            <a:r>
              <a:rPr lang="en-US" sz="1600" dirty="0">
                <a:solidFill>
                  <a:srgbClr val="000000"/>
                </a:solidFill>
              </a:rPr>
              <a:t>repairs thymine dimers. When exposed to UV, </a:t>
            </a:r>
            <a:r>
              <a:rPr lang="en-US" sz="1600" dirty="0" err="1">
                <a:solidFill>
                  <a:srgbClr val="000000"/>
                </a:solidFill>
              </a:rPr>
              <a:t>thymines</a:t>
            </a:r>
            <a:r>
              <a:rPr lang="en-US" sz="1600" dirty="0">
                <a:solidFill>
                  <a:srgbClr val="000000"/>
                </a:solidFill>
              </a:rPr>
              <a:t> lying adjacent to each other can form thymine dimers. In normal cells, they are excised and replaced.</a:t>
            </a:r>
          </a:p>
          <a:p>
            <a:endParaRPr lang="en-US" sz="1600" dirty="0">
              <a:solidFill>
                <a:srgbClr val="000000"/>
              </a:solidFill>
            </a:endParaRPr>
          </a:p>
        </p:txBody>
      </p:sp>
    </p:spTree>
    <p:extLst>
      <p:ext uri="{BB962C8B-B14F-4D97-AF65-F5344CB8AC3E}">
        <p14:creationId xmlns:p14="http://schemas.microsoft.com/office/powerpoint/2010/main" val="1926995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9D27E-CE8A-7C48-9ABB-005D559B69B3}"/>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9.3 Transcription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869796"/>
            <a:ext cx="8062912" cy="1938992"/>
          </a:xfrm>
          <a:prstGeom prst="rect">
            <a:avLst/>
          </a:prstGeom>
          <a:noFill/>
        </p:spPr>
        <p:txBody>
          <a:bodyPr wrap="square" rtlCol="0">
            <a:spAutoFit/>
          </a:bodyPr>
          <a:lstStyle/>
          <a:p>
            <a:r>
              <a:rPr lang="en-US" sz="2400" dirty="0"/>
              <a:t>Learning Outcomes:</a:t>
            </a:r>
          </a:p>
          <a:p>
            <a:pPr marL="342900" indent="-342900" algn="l">
              <a:buFont typeface="Arial" panose="020B0604020202020204" pitchFamily="34" charset="0"/>
              <a:buChar char="•"/>
            </a:pPr>
            <a:r>
              <a:rPr lang="en-US" sz="2400" b="0" i="0" dirty="0">
                <a:solidFill>
                  <a:srgbClr val="424242"/>
                </a:solidFill>
                <a:effectLst/>
              </a:rPr>
              <a:t>Explain the central dogma</a:t>
            </a:r>
          </a:p>
          <a:p>
            <a:pPr marL="342900" indent="-342900" algn="l">
              <a:buFont typeface="Arial" panose="020B0604020202020204" pitchFamily="34" charset="0"/>
              <a:buChar char="•"/>
            </a:pPr>
            <a:r>
              <a:rPr lang="en-US" sz="2400" b="0" i="0" dirty="0">
                <a:solidFill>
                  <a:srgbClr val="424242"/>
                </a:solidFill>
                <a:effectLst/>
              </a:rPr>
              <a:t>Explain the main steps of transcription</a:t>
            </a:r>
          </a:p>
          <a:p>
            <a:pPr marL="342900" indent="-342900" algn="l">
              <a:buFont typeface="Arial" panose="020B0604020202020204" pitchFamily="34" charset="0"/>
              <a:buChar char="•"/>
            </a:pPr>
            <a:r>
              <a:rPr lang="en-US" sz="2400" b="0" i="0" dirty="0">
                <a:solidFill>
                  <a:srgbClr val="424242"/>
                </a:solidFill>
                <a:effectLst/>
              </a:rPr>
              <a:t>Describe how eukaryotic mRNA is processed</a:t>
            </a:r>
          </a:p>
          <a:p>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Tree>
    <p:extLst>
      <p:ext uri="{BB962C8B-B14F-4D97-AF65-F5344CB8AC3E}">
        <p14:creationId xmlns:p14="http://schemas.microsoft.com/office/powerpoint/2010/main" val="365286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00FECC5-470A-4EB4-8C89-A3D238E5436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9.14</a:t>
            </a:r>
            <a:endParaRPr lang="en-US" sz="2400" dirty="0">
              <a:solidFill>
                <a:srgbClr val="6CB255"/>
              </a:solidFill>
            </a:endParaRPr>
          </a:p>
        </p:txBody>
      </p:sp>
      <p:sp>
        <p:nvSpPr>
          <p:cNvPr id="2" name="Footer Placeholder 1">
            <a:extLst>
              <a:ext uri="{FF2B5EF4-FFF2-40B4-BE49-F238E27FC236}">
                <a16:creationId xmlns:a16="http://schemas.microsoft.com/office/drawing/2014/main" id="{C1997FA2-A8CD-A440-B47F-F1FECF633B66}"/>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4" name="Figure" descr="A flow chart shows DNA, with an arrow to RNA, which has an arrow to prote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487" b="17487"/>
          <a:stretch>
            <a:fillRect/>
          </a:stretch>
        </p:blipFill>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central dogma states that DNA encodes RNA, which in turn encodes protein.</a:t>
            </a:r>
          </a:p>
        </p:txBody>
      </p:sp>
    </p:spTree>
    <p:extLst>
      <p:ext uri="{BB962C8B-B14F-4D97-AF65-F5344CB8AC3E}">
        <p14:creationId xmlns:p14="http://schemas.microsoft.com/office/powerpoint/2010/main" val="51210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3968F3-CF73-474B-B33C-71C9D9A1669A}"/>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9.1 The structure of </a:t>
            </a:r>
            <a:r>
              <a:rPr lang="en-US" dirty="0" err="1"/>
              <a:t>dna</a:t>
            </a:r>
            <a:endParaRPr lang="en-US" dirty="0"/>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5632311"/>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rPr>
              <a:t>1950s – credited to James Watson, Francis Crick, and Maurice Wilkins</a:t>
            </a:r>
          </a:p>
          <a:p>
            <a:pPr marL="800100" lvl="1" indent="-342900">
              <a:buFont typeface="Wingdings" panose="05000000000000000000" pitchFamily="2" charset="2"/>
              <a:buChar char="Ø"/>
            </a:pPr>
            <a:r>
              <a:rPr lang="en-US" sz="2400" b="0" i="0" dirty="0">
                <a:solidFill>
                  <a:srgbClr val="000000"/>
                </a:solidFill>
                <a:effectLst/>
              </a:rPr>
              <a:t>University of Cambridge, Engl</a:t>
            </a:r>
            <a:r>
              <a:rPr lang="en-US" sz="2400" dirty="0">
                <a:solidFill>
                  <a:srgbClr val="000000"/>
                </a:solidFill>
              </a:rPr>
              <a:t>and</a:t>
            </a:r>
          </a:p>
          <a:p>
            <a:pPr marL="800100" lvl="1" indent="-342900">
              <a:buFont typeface="Wingdings" panose="05000000000000000000" pitchFamily="2" charset="2"/>
              <a:buChar char="Ø"/>
            </a:pPr>
            <a:r>
              <a:rPr lang="en-US" sz="2400" dirty="0">
                <a:solidFill>
                  <a:srgbClr val="000000"/>
                </a:solidFill>
              </a:rPr>
              <a:t>Unaccredited contributors:</a:t>
            </a:r>
          </a:p>
          <a:p>
            <a:pPr marL="1257300" lvl="2" indent="-342900">
              <a:buFont typeface="Wingdings" panose="05000000000000000000" pitchFamily="2" charset="2"/>
              <a:buChar char="Ø"/>
            </a:pPr>
            <a:r>
              <a:rPr lang="en-US" sz="2400" b="0" i="0" dirty="0">
                <a:solidFill>
                  <a:srgbClr val="000000"/>
                </a:solidFill>
                <a:effectLst/>
              </a:rPr>
              <a:t>Linus Pauling – </a:t>
            </a:r>
            <a:r>
              <a:rPr lang="en-US" sz="2400" dirty="0">
                <a:solidFill>
                  <a:srgbClr val="000000"/>
                </a:solidFill>
              </a:rPr>
              <a:t>developed X-ray crystallography to elucidate protein structure</a:t>
            </a:r>
          </a:p>
          <a:p>
            <a:pPr marL="1257300" lvl="2" indent="-342900">
              <a:buFont typeface="Wingdings" panose="05000000000000000000" pitchFamily="2" charset="2"/>
              <a:buChar char="Ø"/>
            </a:pPr>
            <a:r>
              <a:rPr lang="en-US" sz="2400" b="0" i="0" dirty="0">
                <a:solidFill>
                  <a:srgbClr val="000000"/>
                </a:solidFill>
                <a:effectLst/>
              </a:rPr>
              <a:t>Rosalind </a:t>
            </a:r>
            <a:r>
              <a:rPr lang="en-US" sz="2400" dirty="0">
                <a:solidFill>
                  <a:srgbClr val="000000"/>
                </a:solidFill>
              </a:rPr>
              <a:t>Franklin – X-ray crystallography of DNA in Wilkin’s lab</a:t>
            </a:r>
          </a:p>
          <a:p>
            <a:pPr marL="1257300" lvl="2" indent="-342900">
              <a:buFont typeface="Wingdings" panose="05000000000000000000" pitchFamily="2" charset="2"/>
              <a:buChar char="Ø"/>
            </a:pPr>
            <a:r>
              <a:rPr lang="en-US" sz="2400" b="0" i="0" dirty="0" err="1">
                <a:solidFill>
                  <a:srgbClr val="000000"/>
                </a:solidFill>
                <a:effectLst/>
              </a:rPr>
              <a:t>Chagraff’s</a:t>
            </a:r>
            <a:r>
              <a:rPr lang="en-US" sz="2400" b="0" i="0" dirty="0">
                <a:solidFill>
                  <a:srgbClr val="000000"/>
                </a:solidFill>
                <a:effectLst/>
              </a:rPr>
              <a:t> Rules – A is present in same amount as T, and G in the same amount as C</a:t>
            </a:r>
          </a:p>
          <a:p>
            <a:pPr marL="800100" lvl="1" indent="-342900">
              <a:buFont typeface="Wingdings" panose="05000000000000000000" pitchFamily="2" charset="2"/>
              <a:buChar char="Ø"/>
            </a:pPr>
            <a:r>
              <a:rPr lang="en-US" sz="2400" dirty="0">
                <a:solidFill>
                  <a:srgbClr val="000000"/>
                </a:solidFill>
              </a:rPr>
              <a:t>Taken together, Watson and Crick came up with a model of DNA as a double helix</a:t>
            </a:r>
          </a:p>
          <a:p>
            <a:pPr marL="800100" lvl="1" indent="-342900">
              <a:buFont typeface="Wingdings" panose="05000000000000000000" pitchFamily="2" charset="2"/>
              <a:buChar char="Ø"/>
            </a:pPr>
            <a:r>
              <a:rPr lang="en-US" sz="2400" b="0" i="0" dirty="0">
                <a:solidFill>
                  <a:srgbClr val="000000"/>
                </a:solidFill>
                <a:effectLst/>
              </a:rPr>
              <a:t>Were awarded 1962 Nobel Prize in Medicine</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403259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24A9B6-E9C1-8843-87ED-E6606001ED97}"/>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a:xfrm>
            <a:off x="457200" y="-82057"/>
            <a:ext cx="8062912" cy="659535"/>
          </a:xfrm>
        </p:spPr>
        <p:txBody>
          <a:bodyPr/>
          <a:lstStyle/>
          <a:p>
            <a:r>
              <a:rPr lang="en-US" dirty="0"/>
              <a:t>9.3 Transcription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512956"/>
            <a:ext cx="8062912" cy="6370975"/>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solidFill>
                  <a:srgbClr val="424242"/>
                </a:solidFill>
              </a:rPr>
              <a:t>mRNA - </a:t>
            </a:r>
            <a:r>
              <a:rPr lang="en-US" sz="2400" b="0" i="0" dirty="0">
                <a:solidFill>
                  <a:srgbClr val="000000"/>
                </a:solidFill>
                <a:effectLst/>
              </a:rPr>
              <a:t>messenger RNA; a form of RNA that carries the nucleotide sequence code for a protein sequence that is translated into a polypeptide sequence</a:t>
            </a:r>
          </a:p>
          <a:p>
            <a:pPr marL="800100" lvl="1" indent="-342900">
              <a:buFont typeface="Arial" panose="020B0604020202020204" pitchFamily="34" charset="0"/>
              <a:buChar char="•"/>
            </a:pPr>
            <a:r>
              <a:rPr lang="en-US" sz="2400" dirty="0">
                <a:solidFill>
                  <a:srgbClr val="000000"/>
                </a:solidFill>
              </a:rPr>
              <a:t>Transcription – the process of synthesizing RNA from DNA</a:t>
            </a:r>
          </a:p>
          <a:p>
            <a:pPr lvl="1"/>
            <a:endParaRPr lang="en-US" sz="2400" dirty="0">
              <a:solidFill>
                <a:srgbClr val="000000"/>
              </a:solidFill>
            </a:endParaRPr>
          </a:p>
          <a:p>
            <a:pPr marL="342900" indent="-342900">
              <a:buFont typeface="Wingdings" panose="05000000000000000000" pitchFamily="2" charset="2"/>
              <a:buChar char="Ø"/>
            </a:pPr>
            <a:r>
              <a:rPr lang="en-US" sz="2400" b="0" i="0" dirty="0">
                <a:solidFill>
                  <a:srgbClr val="000000"/>
                </a:solidFill>
                <a:effectLst/>
              </a:rPr>
              <a:t>3 steps: Initiation, Elongation, Termination</a:t>
            </a:r>
          </a:p>
          <a:p>
            <a:pPr marL="800100" lvl="1" indent="-342900">
              <a:buFont typeface="Wingdings" panose="05000000000000000000" pitchFamily="2" charset="2"/>
              <a:buChar char="Ø"/>
            </a:pPr>
            <a:r>
              <a:rPr lang="en-US" sz="2400" dirty="0">
                <a:solidFill>
                  <a:srgbClr val="000000"/>
                </a:solidFill>
              </a:rPr>
              <a:t>Initiation – DNA helix unwinds at site of RNA synthesis</a:t>
            </a:r>
          </a:p>
          <a:p>
            <a:pPr marL="1257300" lvl="2" indent="-342900">
              <a:buFont typeface="Arial" panose="020B0604020202020204" pitchFamily="34" charset="0"/>
              <a:buChar char="•"/>
            </a:pPr>
            <a:r>
              <a:rPr lang="en-US" sz="2400" b="0" i="0" dirty="0">
                <a:solidFill>
                  <a:srgbClr val="000000"/>
                </a:solidFill>
                <a:effectLst/>
              </a:rPr>
              <a:t>Transcription bubble - the region of locally unwound DNA that allows for transcription of mRNA</a:t>
            </a:r>
          </a:p>
          <a:p>
            <a:pPr marL="1257300" lvl="2" indent="-342900">
              <a:buFont typeface="Arial" panose="020B0604020202020204" pitchFamily="34" charset="0"/>
              <a:buChar char="•"/>
            </a:pPr>
            <a:r>
              <a:rPr lang="en-US" sz="2400" dirty="0">
                <a:solidFill>
                  <a:srgbClr val="000000"/>
                </a:solidFill>
              </a:rPr>
              <a:t>Promoter - </a:t>
            </a:r>
            <a:r>
              <a:rPr lang="en-US" sz="2400" b="0" i="0" dirty="0">
                <a:solidFill>
                  <a:srgbClr val="000000"/>
                </a:solidFill>
                <a:effectLst/>
              </a:rPr>
              <a:t>a sequence on DNA to which RNA polymerase and associated factors bind and initiate transcription</a:t>
            </a:r>
          </a:p>
          <a:p>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02905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9F97048-2577-4E01-BEC4-4FDCA8E16F1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Footer Placeholder 1">
            <a:extLst>
              <a:ext uri="{FF2B5EF4-FFF2-40B4-BE49-F238E27FC236}">
                <a16:creationId xmlns:a16="http://schemas.microsoft.com/office/drawing/2014/main" id="{40651389-5178-7040-B177-B718F774EB7D}"/>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9.15</a:t>
            </a:r>
          </a:p>
        </p:txBody>
      </p:sp>
      <p:pic>
        <p:nvPicPr>
          <p:cNvPr id="4" name="Figure" descr="Illustration shows a template strand and nontemplate strand of DNA, with a promoter section in red on the template strand. Downstream of the promoter is an RNA polymerase where RNA is being synthesiz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939" b="3939"/>
          <a:stretch>
            <a:fillRect/>
          </a:stretch>
        </p:blipFill>
        <p:spPr/>
      </p:pic>
      <p:sp>
        <p:nvSpPr>
          <p:cNvPr id="7" name="Figure Legend"/>
          <p:cNvSpPr>
            <a:spLocks noGrp="1"/>
          </p:cNvSpPr>
          <p:nvPr>
            <p:ph type="body" sz="quarter" idx="14"/>
          </p:nvPr>
        </p:nvSpPr>
        <p:spPr/>
        <p:txBody>
          <a:bodyPr>
            <a:normAutofit/>
          </a:bodyPr>
          <a:lstStyle/>
          <a:p>
            <a:r>
              <a:rPr lang="en-US" sz="1600" dirty="0"/>
              <a:t>The initiation of transcription begins when DNA is unwound, forming a transcription bubble. Enzymes and other proteins involved in transcription bind at the promoter.</a:t>
            </a:r>
          </a:p>
        </p:txBody>
      </p:sp>
    </p:spTree>
    <p:extLst>
      <p:ext uri="{BB962C8B-B14F-4D97-AF65-F5344CB8AC3E}">
        <p14:creationId xmlns:p14="http://schemas.microsoft.com/office/powerpoint/2010/main" val="2469464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40192F-B69A-444D-997C-C22D60410531}"/>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9.3 Transcription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356839" y="1360449"/>
            <a:ext cx="8062912" cy="2677656"/>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Elongation – only one or the other DNA strand is transcribed</a:t>
            </a:r>
          </a:p>
          <a:p>
            <a:pPr marL="800100" lvl="1" indent="-342900">
              <a:buFont typeface="Arial" panose="020B0604020202020204" pitchFamily="34" charset="0"/>
              <a:buChar char="•"/>
            </a:pPr>
            <a:r>
              <a:rPr lang="en-US" sz="2400" dirty="0"/>
              <a:t>Template strand - </a:t>
            </a:r>
            <a:r>
              <a:rPr lang="en-US" sz="2400" b="0" i="0" dirty="0">
                <a:solidFill>
                  <a:srgbClr val="000000"/>
                </a:solidFill>
                <a:effectLst/>
              </a:rPr>
              <a:t>the strand of DNA that specifies the complementary mRNA molecule</a:t>
            </a:r>
            <a:endParaRPr lang="en-US" sz="2400" dirty="0"/>
          </a:p>
          <a:p>
            <a:pPr marL="800100" lvl="1" indent="-342900">
              <a:buFont typeface="Arial" panose="020B0604020202020204" pitchFamily="34" charset="0"/>
              <a:buChar char="•"/>
            </a:pPr>
            <a:r>
              <a:rPr lang="en-US" sz="2400" dirty="0">
                <a:solidFill>
                  <a:srgbClr val="000000"/>
                </a:solidFill>
              </a:rPr>
              <a:t>RNA Polymerase - </a:t>
            </a:r>
            <a:r>
              <a:rPr lang="en-US" sz="2400" b="0" i="0" dirty="0">
                <a:solidFill>
                  <a:srgbClr val="000000"/>
                </a:solidFill>
                <a:effectLst/>
              </a:rPr>
              <a:t>an enzyme that synthesizes an RNA strand from a DNA template strand</a:t>
            </a:r>
            <a:endParaRPr lang="en-US" sz="2400" b="0" i="0" dirty="0">
              <a:solidFill>
                <a:srgbClr val="424242"/>
              </a:solidFill>
              <a:effectLst/>
            </a:endParaRPr>
          </a:p>
          <a:p>
            <a:pPr marL="800100" lvl="1"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81199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5CE0957-4DCE-47F4-A9B4-6F3EE5F3B0E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Footer Placeholder 2">
            <a:extLst>
              <a:ext uri="{FF2B5EF4-FFF2-40B4-BE49-F238E27FC236}">
                <a16:creationId xmlns:a16="http://schemas.microsoft.com/office/drawing/2014/main" id="{6EEC3F8B-8ED7-D244-A57C-54BDE6459D0D}"/>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9.16</a:t>
            </a:r>
          </a:p>
        </p:txBody>
      </p:sp>
      <p:pic>
        <p:nvPicPr>
          <p:cNvPr id="2" name="Figure" descr="Illustration shows RNA synthesis by RNA polymerase. The RNA strand is synthesized in the 5' to 3' direc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812" r="3812"/>
          <a:stretch>
            <a:fillRect/>
          </a:stretch>
        </p:blipFill>
        <p:spPr/>
      </p:pic>
      <p:sp>
        <p:nvSpPr>
          <p:cNvPr id="7" name="Figure Legend"/>
          <p:cNvSpPr>
            <a:spLocks noGrp="1"/>
          </p:cNvSpPr>
          <p:nvPr>
            <p:ph type="body" sz="quarter" idx="14"/>
          </p:nvPr>
        </p:nvSpPr>
        <p:spPr/>
        <p:txBody>
          <a:bodyPr>
            <a:normAutofit/>
          </a:bodyPr>
          <a:lstStyle/>
          <a:p>
            <a:r>
              <a:rPr lang="en-US" sz="1600" dirty="0"/>
              <a:t>During elongation, RNA polymerase tracks along the DNA template, synthesizes mRNA in the 5' to 3' direction, and unwinds then rewinds the DNA as it is read.</a:t>
            </a:r>
          </a:p>
        </p:txBody>
      </p:sp>
    </p:spTree>
    <p:extLst>
      <p:ext uri="{BB962C8B-B14F-4D97-AF65-F5344CB8AC3E}">
        <p14:creationId xmlns:p14="http://schemas.microsoft.com/office/powerpoint/2010/main" val="3656216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5BD031-46D4-7A42-8388-A211D4F80877}"/>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9.3 Transcription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356839" y="1360449"/>
            <a:ext cx="8062912" cy="304698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Termination – RNA polymerase </a:t>
            </a:r>
            <a:r>
              <a:rPr lang="en-US" sz="2400" dirty="0" err="1"/>
              <a:t>encoutners</a:t>
            </a:r>
            <a:r>
              <a:rPr lang="en-US" sz="2400" dirty="0"/>
              <a:t> termination sequence and falls off DNA</a:t>
            </a:r>
          </a:p>
          <a:p>
            <a:pPr marL="342900" indent="-342900">
              <a:buFont typeface="Wingdings" panose="05000000000000000000" pitchFamily="2" charset="2"/>
              <a:buChar char="Ø"/>
            </a:pPr>
            <a:r>
              <a:rPr lang="en-US" sz="2400" b="0" i="0" dirty="0">
                <a:solidFill>
                  <a:srgbClr val="424242"/>
                </a:solidFill>
                <a:effectLst/>
              </a:rPr>
              <a:t>In prokaryotes, transcription and translation are simultaneous</a:t>
            </a:r>
          </a:p>
          <a:p>
            <a:pPr marL="342900" indent="-342900">
              <a:buFont typeface="Wingdings" panose="05000000000000000000" pitchFamily="2" charset="2"/>
              <a:buChar char="Ø"/>
            </a:pPr>
            <a:r>
              <a:rPr lang="en-US" sz="2400" dirty="0">
                <a:solidFill>
                  <a:srgbClr val="424242"/>
                </a:solidFill>
              </a:rPr>
              <a:t>In eukaryotes, transcript must be processed and exit the nucleus before translation can begin</a:t>
            </a:r>
          </a:p>
          <a:p>
            <a:endParaRPr lang="en-US" sz="2400" b="0" i="0" dirty="0">
              <a:solidFill>
                <a:srgbClr val="424242"/>
              </a:solidFill>
              <a:effectLst/>
            </a:endParaRPr>
          </a:p>
          <a:p>
            <a:pPr marL="800100" lvl="1"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4803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F7597CA-19D5-4FF1-950D-17F771EA6F6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Footer Placeholder 2">
            <a:extLst>
              <a:ext uri="{FF2B5EF4-FFF2-40B4-BE49-F238E27FC236}">
                <a16:creationId xmlns:a16="http://schemas.microsoft.com/office/drawing/2014/main" id="{2B5D8005-7648-334C-A30D-35E2D5D51127}"/>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9.17</a:t>
            </a:r>
          </a:p>
        </p:txBody>
      </p:sp>
      <p:pic>
        <p:nvPicPr>
          <p:cNvPr id="2" name="Figure" descr="Illustration shows multiple mRNAs being transcribed off one gene. Ribosomes attach to the mRNA before transcription is done and begin making prote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286" r="10286"/>
          <a:stretch>
            <a:fillRect/>
          </a:stretch>
        </p:blipFill>
        <p:spPr/>
      </p:pic>
      <p:sp>
        <p:nvSpPr>
          <p:cNvPr id="7" name="Figure Legend"/>
          <p:cNvSpPr>
            <a:spLocks noGrp="1"/>
          </p:cNvSpPr>
          <p:nvPr>
            <p:ph type="body" sz="quarter" idx="14"/>
          </p:nvPr>
        </p:nvSpPr>
        <p:spPr/>
        <p:txBody>
          <a:bodyPr>
            <a:normAutofit/>
          </a:bodyPr>
          <a:lstStyle/>
          <a:p>
            <a:r>
              <a:rPr lang="en-US" sz="1600" dirty="0"/>
              <a:t>Multiple polymerases can transcribe a single bacterial gene while numerous ribosomes concurrently translate the mRNA transcripts into polypeptides. In this way, a specific protein can rapidly reach a high concentration in the bacterial cell.</a:t>
            </a:r>
          </a:p>
        </p:txBody>
      </p:sp>
      <p:pic>
        <p:nvPicPr>
          <p:cNvPr id="9" name="Picture 8">
            <a:extLst>
              <a:ext uri="{FF2B5EF4-FFF2-40B4-BE49-F238E27FC236}">
                <a16:creationId xmlns:a16="http://schemas.microsoft.com/office/drawing/2014/main" id="{C89A515D-9AAB-C74B-83F7-128199B6963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2857379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5B5E7D-CF54-494F-AEC7-F2BAC272BDFA}"/>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9.3 Transcription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356839" y="1360449"/>
            <a:ext cx="8062912" cy="5632311"/>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Before translation can begin in eukaryotes, mRNA must be processed to stabilize it</a:t>
            </a:r>
          </a:p>
          <a:p>
            <a:pPr marL="914400" lvl="1" indent="-457200">
              <a:buFont typeface="+mj-lt"/>
              <a:buAutoNum type="arabicPeriod"/>
            </a:pPr>
            <a:r>
              <a:rPr lang="en-US" sz="2400" dirty="0">
                <a:solidFill>
                  <a:srgbClr val="424242"/>
                </a:solidFill>
              </a:rPr>
              <a:t>mRNA is coated in stabilizing proteins and capped</a:t>
            </a:r>
          </a:p>
          <a:p>
            <a:pPr marL="1371600" lvl="2" indent="-457200">
              <a:buFont typeface="Wingdings" panose="05000000000000000000" pitchFamily="2" charset="2"/>
              <a:buChar char="Ø"/>
            </a:pPr>
            <a:r>
              <a:rPr lang="en-US" sz="2400" dirty="0">
                <a:solidFill>
                  <a:srgbClr val="424242"/>
                </a:solidFill>
              </a:rPr>
              <a:t>7-methyl guanosine is added to the 5’ end</a:t>
            </a:r>
          </a:p>
          <a:p>
            <a:pPr marL="914400" lvl="1" indent="-457200">
              <a:buFont typeface="+mj-lt"/>
              <a:buAutoNum type="arabicPeriod"/>
            </a:pPr>
            <a:r>
              <a:rPr lang="en-US" sz="2400" dirty="0">
                <a:solidFill>
                  <a:srgbClr val="424242"/>
                </a:solidFill>
              </a:rPr>
              <a:t>At the 3’ end of transcript, ~200 adenines are added (poly-A tail)</a:t>
            </a:r>
          </a:p>
          <a:p>
            <a:pPr marL="914400" lvl="1" indent="-457200">
              <a:buFont typeface="+mj-lt"/>
              <a:buAutoNum type="arabicPeriod"/>
            </a:pPr>
            <a:r>
              <a:rPr lang="en-US" sz="2400" dirty="0">
                <a:solidFill>
                  <a:srgbClr val="424242"/>
                </a:solidFill>
              </a:rPr>
              <a:t>Splicing – certain sections of eukaryotic mRNA must be removed before translation</a:t>
            </a:r>
          </a:p>
          <a:p>
            <a:pPr marL="1371600" lvl="2" indent="-457200">
              <a:buFont typeface="Arial" panose="020B0604020202020204" pitchFamily="34" charset="0"/>
              <a:buChar char="•"/>
            </a:pPr>
            <a:r>
              <a:rPr lang="en-US" sz="2400" dirty="0">
                <a:solidFill>
                  <a:srgbClr val="424242"/>
                </a:solidFill>
              </a:rPr>
              <a:t>Exon - </a:t>
            </a:r>
            <a:r>
              <a:rPr lang="en-US" sz="2400" b="0" i="0" dirty="0">
                <a:solidFill>
                  <a:srgbClr val="000000"/>
                </a:solidFill>
                <a:effectLst/>
              </a:rPr>
              <a:t>a sequence present in protein-coding mRNA after completion of pre-mRNA splicing</a:t>
            </a:r>
          </a:p>
          <a:p>
            <a:pPr marL="1371600" lvl="2" indent="-457200">
              <a:buFont typeface="Arial" panose="020B0604020202020204" pitchFamily="34" charset="0"/>
              <a:buChar char="•"/>
            </a:pPr>
            <a:r>
              <a:rPr lang="en-US" sz="2400" dirty="0">
                <a:solidFill>
                  <a:srgbClr val="000000"/>
                </a:solidFill>
              </a:rPr>
              <a:t>Introns - </a:t>
            </a:r>
            <a:r>
              <a:rPr lang="en-US" sz="2400" b="0" i="0" dirty="0">
                <a:solidFill>
                  <a:srgbClr val="000000"/>
                </a:solidFill>
                <a:effectLst/>
              </a:rPr>
              <a:t>non–protein-coding intervening sequences that are spliced from mRNA during processing</a:t>
            </a:r>
            <a:endParaRPr lang="en-US" sz="2400" dirty="0">
              <a:solidFill>
                <a:srgbClr val="424242"/>
              </a:solidFill>
            </a:endParaRPr>
          </a:p>
          <a:p>
            <a:endParaRPr lang="en-US" sz="2400" b="0" i="0" dirty="0">
              <a:solidFill>
                <a:srgbClr val="424242"/>
              </a:solidFill>
              <a:effectLst/>
            </a:endParaRPr>
          </a:p>
          <a:p>
            <a:pPr marL="800100" lvl="1"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5327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D119994-2C87-41FA-9958-649DCB82FA7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Footer Placeholder 2">
            <a:extLst>
              <a:ext uri="{FF2B5EF4-FFF2-40B4-BE49-F238E27FC236}">
                <a16:creationId xmlns:a16="http://schemas.microsoft.com/office/drawing/2014/main" id="{A2AC9D88-B932-BF48-A82A-DAA8DE674582}"/>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9.18</a:t>
            </a:r>
          </a:p>
        </p:txBody>
      </p:sp>
      <p:pic>
        <p:nvPicPr>
          <p:cNvPr id="2" name="Figure" descr="Illustration shows a primary RNA transcript with three exons and two introns. In the spliced transcript, the introns are removed and the exons are fused together. A 5' cap and poly-A tail have also been add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195" b="11195"/>
          <a:stretch>
            <a:fillRect/>
          </a:stretch>
        </p:blipFill>
        <p:spPr/>
      </p:pic>
      <p:sp>
        <p:nvSpPr>
          <p:cNvPr id="7" name="Figure Legend"/>
          <p:cNvSpPr>
            <a:spLocks noGrp="1"/>
          </p:cNvSpPr>
          <p:nvPr>
            <p:ph type="body" sz="quarter" idx="14"/>
          </p:nvPr>
        </p:nvSpPr>
        <p:spPr/>
        <p:txBody>
          <a:bodyPr>
            <a:normAutofit/>
          </a:bodyPr>
          <a:lstStyle/>
          <a:p>
            <a:r>
              <a:rPr lang="en-US" sz="1600" dirty="0"/>
              <a:t>Eukaryotic mRNA contains introns that must be spliced out. A 5' cap and 3' tail are also </a:t>
            </a:r>
            <a:r>
              <a:rPr lang="nb-NO" sz="1600" dirty="0" err="1"/>
              <a:t>added</a:t>
            </a:r>
            <a:r>
              <a:rPr lang="nb-NO" sz="1600" dirty="0"/>
              <a:t>.</a:t>
            </a:r>
            <a:endParaRPr lang="en-US" sz="1600" dirty="0"/>
          </a:p>
        </p:txBody>
      </p:sp>
    </p:spTree>
    <p:extLst>
      <p:ext uri="{BB962C8B-B14F-4D97-AF65-F5344CB8AC3E}">
        <p14:creationId xmlns:p14="http://schemas.microsoft.com/office/powerpoint/2010/main" val="916594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CABE79-4972-2346-83FD-6164E98CE2B4}"/>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9.4 Translation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356839" y="1360449"/>
            <a:ext cx="8062912" cy="3046988"/>
          </a:xfrm>
          <a:prstGeom prst="rect">
            <a:avLst/>
          </a:prstGeom>
          <a:noFill/>
        </p:spPr>
        <p:txBody>
          <a:bodyPr wrap="square" rtlCol="0">
            <a:spAutoFit/>
          </a:bodyPr>
          <a:lstStyle/>
          <a:p>
            <a:r>
              <a:rPr lang="en-US" sz="2400" b="0" i="0" dirty="0">
                <a:solidFill>
                  <a:srgbClr val="424242"/>
                </a:solidFill>
                <a:effectLst/>
              </a:rPr>
              <a:t>Learning outcomes:</a:t>
            </a:r>
          </a:p>
          <a:p>
            <a:pPr marL="342900" indent="-342900" algn="l">
              <a:buFont typeface="Arial" panose="020B0604020202020204" pitchFamily="34" charset="0"/>
              <a:buChar char="•"/>
            </a:pPr>
            <a:r>
              <a:rPr lang="en-US" sz="2400" b="0" i="0" dirty="0">
                <a:solidFill>
                  <a:srgbClr val="424242"/>
                </a:solidFill>
                <a:effectLst/>
              </a:rPr>
              <a:t>Describe the different steps in protein synthesis</a:t>
            </a:r>
          </a:p>
          <a:p>
            <a:pPr marL="342900" indent="-342900" algn="l">
              <a:buFont typeface="Arial" panose="020B0604020202020204" pitchFamily="34" charset="0"/>
              <a:buChar char="•"/>
            </a:pPr>
            <a:r>
              <a:rPr lang="en-US" sz="2400" b="0" i="0" dirty="0">
                <a:solidFill>
                  <a:srgbClr val="424242"/>
                </a:solidFill>
                <a:effectLst/>
              </a:rPr>
              <a:t>Discuss the role of ribosomes in protein synthesis</a:t>
            </a:r>
          </a:p>
          <a:p>
            <a:pPr marL="342900" indent="-342900" algn="l">
              <a:buFont typeface="Arial" panose="020B0604020202020204" pitchFamily="34" charset="0"/>
              <a:buChar char="•"/>
            </a:pPr>
            <a:r>
              <a:rPr lang="en-US" sz="2400" b="0" i="0" dirty="0">
                <a:solidFill>
                  <a:srgbClr val="424242"/>
                </a:solidFill>
                <a:effectLst/>
              </a:rPr>
              <a:t>Describe the genetic code and how the nucleotide sequence determines the amino acid and the protein sequence</a:t>
            </a:r>
          </a:p>
          <a:p>
            <a:endParaRPr lang="en-US" sz="2400" b="0" i="0" dirty="0">
              <a:solidFill>
                <a:srgbClr val="424242"/>
              </a:solidFill>
              <a:effectLst/>
            </a:endParaRPr>
          </a:p>
          <a:p>
            <a:pPr marL="800100" lvl="1"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180180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AC4FAB-7287-2E44-9CB9-2635C133EB61}"/>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9.4 Translation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356839" y="1360449"/>
            <a:ext cx="8062912" cy="3416320"/>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solidFill>
                  <a:srgbClr val="424242"/>
                </a:solidFill>
                <a:effectLst/>
              </a:rPr>
              <a:t>Translation – synthesis of protein from an mRNA template</a:t>
            </a:r>
          </a:p>
          <a:p>
            <a:pPr marL="800100" lvl="1" indent="-342900">
              <a:buFont typeface="Wingdings" panose="05000000000000000000" pitchFamily="2" charset="2"/>
              <a:buChar char="Ø"/>
            </a:pPr>
            <a:r>
              <a:rPr lang="en-US" sz="2400" dirty="0">
                <a:solidFill>
                  <a:srgbClr val="424242"/>
                </a:solidFill>
              </a:rPr>
              <a:t>Requires many interacting molecules</a:t>
            </a:r>
          </a:p>
          <a:p>
            <a:pPr marL="800100" lvl="1" indent="-342900">
              <a:buFont typeface="Wingdings" panose="05000000000000000000" pitchFamily="2" charset="2"/>
              <a:buChar char="Ø"/>
            </a:pPr>
            <a:r>
              <a:rPr lang="en-US" sz="2400" b="0" i="0" dirty="0">
                <a:solidFill>
                  <a:srgbClr val="424242"/>
                </a:solidFill>
                <a:effectLst/>
              </a:rPr>
              <a:t>Occurs in ribosomes</a:t>
            </a:r>
          </a:p>
          <a:p>
            <a:pPr marL="1257300" lvl="2" indent="-342900">
              <a:buFont typeface="Arial" panose="020B0604020202020204" pitchFamily="34" charset="0"/>
              <a:buChar char="•"/>
            </a:pPr>
            <a:r>
              <a:rPr lang="en-US" sz="2400" dirty="0">
                <a:solidFill>
                  <a:srgbClr val="424242"/>
                </a:solidFill>
              </a:rPr>
              <a:t>Ribosomes – protein and rRNA complexes that are sites of translation</a:t>
            </a:r>
          </a:p>
          <a:p>
            <a:pPr marL="1257300" lvl="2" indent="-342900">
              <a:buFont typeface="Arial" panose="020B0604020202020204" pitchFamily="34" charset="0"/>
              <a:buChar char="•"/>
            </a:pPr>
            <a:r>
              <a:rPr lang="en-US" sz="2400" b="0" i="0" dirty="0">
                <a:solidFill>
                  <a:srgbClr val="424242"/>
                </a:solidFill>
                <a:effectLst/>
              </a:rPr>
              <a:t>rRNA - </a:t>
            </a:r>
            <a:r>
              <a:rPr lang="en-US" sz="2400" b="0" i="0" dirty="0">
                <a:solidFill>
                  <a:srgbClr val="000000"/>
                </a:solidFill>
                <a:effectLst/>
              </a:rPr>
              <a:t>ribosomal RNA; molecules of RNA that combine to form part of the ribosome</a:t>
            </a:r>
            <a:endParaRPr lang="en-US" sz="2400" b="0" i="0" dirty="0">
              <a:solidFill>
                <a:srgbClr val="424242"/>
              </a:solidFill>
              <a:effectLst/>
            </a:endParaRPr>
          </a:p>
          <a:p>
            <a:pPr marL="800100" lvl="1"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6505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1E6F838-9A32-4359-988A-6A06AEA1DC3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Footer Placeholder 2">
            <a:extLst>
              <a:ext uri="{FF2B5EF4-FFF2-40B4-BE49-F238E27FC236}">
                <a16:creationId xmlns:a16="http://schemas.microsoft.com/office/drawing/2014/main" id="{4601657F-9E0F-8E47-B2E9-4EFF754EF7C7}"/>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9.2</a:t>
            </a:r>
          </a:p>
        </p:txBody>
      </p:sp>
      <p:pic>
        <p:nvPicPr>
          <p:cNvPr id="2" name="Figure" descr="Photo in part A shows James Watson, Francis Crick, and Maclyn McCarty. The x-ray diffraction pattern in part b is symmetrical, with dots in an x-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462" b="4462"/>
          <a:stretch>
            <a:fillRect/>
          </a:stretch>
        </p:blipFill>
        <p:spPr/>
      </p:pic>
      <p:sp>
        <p:nvSpPr>
          <p:cNvPr id="7" name="Figure Legend"/>
          <p:cNvSpPr>
            <a:spLocks noGrp="1"/>
          </p:cNvSpPr>
          <p:nvPr>
            <p:ph type="body" sz="quarter" idx="14"/>
          </p:nvPr>
        </p:nvSpPr>
        <p:spPr/>
        <p:txBody>
          <a:bodyPr>
            <a:normAutofit/>
          </a:bodyPr>
          <a:lstStyle/>
          <a:p>
            <a:r>
              <a:rPr lang="en-US" sz="1550" dirty="0"/>
              <a:t>Pioneering scientists </a:t>
            </a:r>
            <a:r>
              <a:rPr lang="en-US" sz="1550" dirty="0">
                <a:solidFill>
                  <a:srgbClr val="6CB255"/>
                </a:solidFill>
              </a:rPr>
              <a:t>(a) </a:t>
            </a:r>
            <a:r>
              <a:rPr lang="en-US" sz="1550" dirty="0"/>
              <a:t>James Watson and Francis Crick are pictured here with American geneticist </a:t>
            </a:r>
            <a:r>
              <a:rPr lang="en-US" sz="1550" dirty="0" err="1"/>
              <a:t>Maclyn</a:t>
            </a:r>
            <a:r>
              <a:rPr lang="en-US" sz="1550" dirty="0"/>
              <a:t> McCarty. Scientist Rosalind Franklin discovered </a:t>
            </a:r>
            <a:r>
              <a:rPr lang="en-US" sz="1550" dirty="0">
                <a:solidFill>
                  <a:srgbClr val="6CB255"/>
                </a:solidFill>
              </a:rPr>
              <a:t>(b) </a:t>
            </a:r>
            <a:r>
              <a:rPr lang="en-US" sz="1550" dirty="0"/>
              <a:t>the X-ray diffraction pattern of DNA, which helped to elucidate its double helix structure. (credit a: modification of work </a:t>
            </a:r>
            <a:r>
              <a:rPr lang="fi-FI" sz="1550" dirty="0" err="1"/>
              <a:t>by</a:t>
            </a:r>
            <a:r>
              <a:rPr lang="fi-FI" sz="1550" dirty="0"/>
              <a:t> </a:t>
            </a:r>
            <a:r>
              <a:rPr lang="fi-FI" sz="1550" dirty="0" err="1"/>
              <a:t>Marjorie</a:t>
            </a:r>
            <a:r>
              <a:rPr lang="fi-FI" sz="1550" dirty="0"/>
              <a:t> </a:t>
            </a:r>
            <a:r>
              <a:rPr lang="fi-FI" sz="1550" dirty="0" err="1"/>
              <a:t>McCarty</a:t>
            </a:r>
            <a:r>
              <a:rPr lang="fi-FI" sz="1550" dirty="0"/>
              <a:t>; b: </a:t>
            </a:r>
            <a:r>
              <a:rPr lang="fi-FI" sz="1550" dirty="0" err="1"/>
              <a:t>modification</a:t>
            </a:r>
            <a:r>
              <a:rPr lang="fi-FI" sz="1550" dirty="0"/>
              <a:t> of </a:t>
            </a:r>
            <a:r>
              <a:rPr lang="fi-FI" sz="1550" dirty="0" err="1"/>
              <a:t>work</a:t>
            </a:r>
            <a:r>
              <a:rPr lang="fi-FI" sz="1550" dirty="0"/>
              <a:t> </a:t>
            </a:r>
            <a:r>
              <a:rPr lang="fi-FI" sz="1550" dirty="0" err="1"/>
              <a:t>by</a:t>
            </a:r>
            <a:r>
              <a:rPr lang="fi-FI" sz="1550" dirty="0"/>
              <a:t> NIH)</a:t>
            </a:r>
            <a:endParaRPr lang="en-US" sz="1550" dirty="0"/>
          </a:p>
        </p:txBody>
      </p:sp>
    </p:spTree>
    <p:extLst>
      <p:ext uri="{BB962C8B-B14F-4D97-AF65-F5344CB8AC3E}">
        <p14:creationId xmlns:p14="http://schemas.microsoft.com/office/powerpoint/2010/main" val="3415499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CEDC78-1B37-44A3-88B5-C2E67BA81C9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Footer Placeholder 1">
            <a:extLst>
              <a:ext uri="{FF2B5EF4-FFF2-40B4-BE49-F238E27FC236}">
                <a16:creationId xmlns:a16="http://schemas.microsoft.com/office/drawing/2014/main" id="{B8DE95B9-86CB-DB4B-8E79-939EAE4FF674}"/>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9.19</a:t>
            </a:r>
          </a:p>
        </p:txBody>
      </p:sp>
      <p:pic>
        <p:nvPicPr>
          <p:cNvPr id="4" name="Figure" descr="Illustration of the molecules involved in protein translation. A ribosome is shown with mRNA and tRNA. Amino acids are emerging to form a protein cha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173" b="24173"/>
          <a:stretch>
            <a:fillRect/>
          </a:stretch>
        </p:blipFill>
        <p:spPr/>
      </p:pic>
      <p:sp>
        <p:nvSpPr>
          <p:cNvPr id="7" name="Figure Legend"/>
          <p:cNvSpPr>
            <a:spLocks noGrp="1"/>
          </p:cNvSpPr>
          <p:nvPr>
            <p:ph type="body" sz="quarter" idx="14"/>
          </p:nvPr>
        </p:nvSpPr>
        <p:spPr/>
        <p:txBody>
          <a:bodyPr>
            <a:normAutofit/>
          </a:bodyPr>
          <a:lstStyle/>
          <a:p>
            <a:r>
              <a:rPr lang="en-US" sz="1600" dirty="0"/>
              <a:t>The protein synthesis machinery includes the large and small subunits of the ribosome, mRNA, and </a:t>
            </a:r>
            <a:r>
              <a:rPr lang="en-US" sz="1600" dirty="0" err="1"/>
              <a:t>tRNA</a:t>
            </a:r>
            <a:r>
              <a:rPr lang="en-US" sz="1600" dirty="0"/>
              <a:t>. (credit: modification of work by NIGMS, NIH)</a:t>
            </a:r>
          </a:p>
        </p:txBody>
      </p:sp>
    </p:spTree>
    <p:extLst>
      <p:ext uri="{BB962C8B-B14F-4D97-AF65-F5344CB8AC3E}">
        <p14:creationId xmlns:p14="http://schemas.microsoft.com/office/powerpoint/2010/main" val="3649517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4941EF-1E6A-A84E-B9B6-F198EF3B080B}"/>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9.4 Translation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072062"/>
            <a:ext cx="8062912" cy="5262979"/>
          </a:xfrm>
          <a:prstGeom prst="rect">
            <a:avLst/>
          </a:prstGeom>
          <a:noFill/>
        </p:spPr>
        <p:txBody>
          <a:bodyPr wrap="square" rtlCol="0">
            <a:spAutoFit/>
          </a:bodyPr>
          <a:lstStyle/>
          <a:p>
            <a:pPr marL="342900" indent="-342900">
              <a:buFont typeface="Wingdings" panose="05000000000000000000" pitchFamily="2" charset="2"/>
              <a:buChar char="Ø"/>
            </a:pPr>
            <a:r>
              <a:rPr lang="en-US" sz="2400" b="0" i="0" dirty="0">
                <a:solidFill>
                  <a:srgbClr val="424242"/>
                </a:solidFill>
                <a:effectLst/>
              </a:rPr>
              <a:t>Ribosomes are found in cytoplasm in prokaryotes and eukaryotes, and on the rough endoplasmic reticulum in eukaryotes</a:t>
            </a:r>
          </a:p>
          <a:p>
            <a:pPr marL="800100" lvl="1" indent="-342900">
              <a:buFont typeface="Wingdings" panose="05000000000000000000" pitchFamily="2" charset="2"/>
              <a:buChar char="Ø"/>
            </a:pPr>
            <a:r>
              <a:rPr lang="en-US" sz="2400" dirty="0">
                <a:solidFill>
                  <a:srgbClr val="424242"/>
                </a:solidFill>
              </a:rPr>
              <a:t>Consists of small subunit that binds mRNA and a large subunit that binds tRNA</a:t>
            </a:r>
          </a:p>
          <a:p>
            <a:pPr marL="1257300" lvl="2" indent="-342900">
              <a:buFont typeface="Arial" panose="020B0604020202020204" pitchFamily="34" charset="0"/>
              <a:buChar char="•"/>
            </a:pPr>
            <a:r>
              <a:rPr lang="en-US" sz="2400" b="0" i="0" dirty="0">
                <a:solidFill>
                  <a:srgbClr val="424242"/>
                </a:solidFill>
                <a:effectLst/>
              </a:rPr>
              <a:t>tRNA - </a:t>
            </a:r>
            <a:r>
              <a:rPr lang="en-US" sz="2400" b="0" i="0" dirty="0">
                <a:solidFill>
                  <a:srgbClr val="000000"/>
                </a:solidFill>
                <a:effectLst/>
              </a:rPr>
              <a:t>transfer RNA; an RNA molecule that contains a specific three-nucleotide anticodon sequence to pair with the mRNA codon and also binds to a specific amino acid</a:t>
            </a:r>
          </a:p>
          <a:p>
            <a:pPr marL="1257300" lvl="2" indent="-342900">
              <a:buFont typeface="Wingdings" panose="05000000000000000000" pitchFamily="2" charset="2"/>
              <a:buChar char="Ø"/>
            </a:pPr>
            <a:r>
              <a:rPr lang="en-US" sz="2400" dirty="0">
                <a:solidFill>
                  <a:srgbClr val="000000"/>
                </a:solidFill>
              </a:rPr>
              <a:t>As adapters, tRNAs bind both mRNA and amino acids, and are responsible for “translating” from the mRNA template into the amino acid sequence</a:t>
            </a:r>
            <a:endParaRPr lang="en-US" sz="2400" b="0" i="0" dirty="0">
              <a:solidFill>
                <a:srgbClr val="424242"/>
              </a:solidFill>
              <a:effectLst/>
            </a:endParaRPr>
          </a:p>
          <a:p>
            <a:pPr marL="800100" lvl="1"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98692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12425E-AFB4-1544-9AC5-CA6BB8932093}"/>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9.4 Translation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072062"/>
            <a:ext cx="8062912" cy="5262979"/>
          </a:xfrm>
          <a:prstGeom prst="rect">
            <a:avLst/>
          </a:prstGeom>
          <a:noFill/>
        </p:spPr>
        <p:txBody>
          <a:bodyPr wrap="square" rtlCol="0">
            <a:spAutoFit/>
          </a:bodyPr>
          <a:lstStyle/>
          <a:p>
            <a:pPr marL="342900" indent="-342900">
              <a:buFont typeface="Wingdings" panose="05000000000000000000" pitchFamily="2" charset="2"/>
              <a:buChar char="Ø"/>
            </a:pPr>
            <a:r>
              <a:rPr lang="en-US" sz="2400" b="0" i="0" dirty="0">
                <a:solidFill>
                  <a:srgbClr val="424242"/>
                </a:solidFill>
                <a:effectLst/>
              </a:rPr>
              <a:t>Genetic code – “language” of mRNA and protein</a:t>
            </a:r>
          </a:p>
          <a:p>
            <a:pPr marL="800100" lvl="1" indent="-342900">
              <a:buFont typeface="Wingdings" panose="05000000000000000000" pitchFamily="2" charset="2"/>
              <a:buChar char="Ø"/>
            </a:pPr>
            <a:r>
              <a:rPr lang="en-US" sz="2400" dirty="0">
                <a:solidFill>
                  <a:srgbClr val="424242"/>
                </a:solidFill>
              </a:rPr>
              <a:t>20 amino acids, but </a:t>
            </a:r>
            <a:r>
              <a:rPr lang="en-US" sz="2400" dirty="0" err="1">
                <a:solidFill>
                  <a:srgbClr val="424242"/>
                </a:solidFill>
              </a:rPr>
              <a:t>manu</a:t>
            </a:r>
            <a:r>
              <a:rPr lang="en-US" sz="2400" dirty="0">
                <a:solidFill>
                  <a:srgbClr val="424242"/>
                </a:solidFill>
              </a:rPr>
              <a:t> more possible combinations of nucleotides, depending on the number of “letters” in a “word”</a:t>
            </a:r>
          </a:p>
          <a:p>
            <a:pPr marL="1257300" lvl="2" indent="-342900">
              <a:buFont typeface="Arial" panose="020B0604020202020204" pitchFamily="34" charset="0"/>
              <a:buChar char="•"/>
            </a:pPr>
            <a:r>
              <a:rPr lang="en-US" sz="2400" b="0" i="0" dirty="0">
                <a:solidFill>
                  <a:srgbClr val="424242"/>
                </a:solidFill>
                <a:effectLst/>
              </a:rPr>
              <a:t>Codon - </a:t>
            </a:r>
            <a:r>
              <a:rPr lang="en-US" sz="2400" b="0" i="0" dirty="0">
                <a:solidFill>
                  <a:srgbClr val="000000"/>
                </a:solidFill>
                <a:effectLst/>
              </a:rPr>
              <a:t>three consecutive nucleotides in mRNA that specify the addition of a specific amino acid or the release of a polypeptide chain during translation</a:t>
            </a:r>
          </a:p>
          <a:p>
            <a:pPr marL="800100" lvl="1" indent="-342900">
              <a:buFont typeface="Wingdings" panose="05000000000000000000" pitchFamily="2" charset="2"/>
              <a:buChar char="Ø"/>
            </a:pPr>
            <a:r>
              <a:rPr lang="en-US" sz="2400" dirty="0">
                <a:solidFill>
                  <a:srgbClr val="000000"/>
                </a:solidFill>
              </a:rPr>
              <a:t>64 possible codons, but only 20 amino acids, means some amino acids are indicated by multiple codons (redundancy)</a:t>
            </a:r>
          </a:p>
          <a:p>
            <a:pPr marL="1257300" lvl="2" indent="-342900">
              <a:buFont typeface="Wingdings" panose="05000000000000000000" pitchFamily="2" charset="2"/>
              <a:buChar char="Ø"/>
            </a:pPr>
            <a:r>
              <a:rPr lang="en-US" sz="2400" b="0" i="0" dirty="0">
                <a:solidFill>
                  <a:srgbClr val="000000"/>
                </a:solidFill>
                <a:effectLst/>
              </a:rPr>
              <a:t>Some codons indicate start and stop signals as well</a:t>
            </a:r>
            <a:endParaRPr lang="en-US" sz="2400" b="0" i="0" dirty="0">
              <a:solidFill>
                <a:srgbClr val="424242"/>
              </a:solidFill>
              <a:effectLst/>
            </a:endParaRPr>
          </a:p>
          <a:p>
            <a:pPr marL="800100" lvl="1"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319334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34E7C7C-869A-432E-A4AA-6095E557B93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Footer Placeholder 2">
            <a:extLst>
              <a:ext uri="{FF2B5EF4-FFF2-40B4-BE49-F238E27FC236}">
                <a16:creationId xmlns:a16="http://schemas.microsoft.com/office/drawing/2014/main" id="{A9FFA8F0-2F77-CC40-BF46-1704BD217144}"/>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9.20</a:t>
            </a:r>
          </a:p>
        </p:txBody>
      </p:sp>
      <p:pic>
        <p:nvPicPr>
          <p:cNvPr id="2" name="Figure" descr="Figure shows all 64 codons. Sixty-two of these code for amino acids, and three are stop codons shown in red. The start codon, AUG, is colored gr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649" b="24649"/>
          <a:stretch>
            <a:fillRect/>
          </a:stretch>
        </p:blipFill>
        <p:spPr/>
      </p:pic>
      <p:sp>
        <p:nvSpPr>
          <p:cNvPr id="7" name="Figure Legend"/>
          <p:cNvSpPr>
            <a:spLocks noGrp="1"/>
          </p:cNvSpPr>
          <p:nvPr>
            <p:ph type="body" sz="quarter" idx="14"/>
          </p:nvPr>
        </p:nvSpPr>
        <p:spPr/>
        <p:txBody>
          <a:bodyPr>
            <a:normAutofit/>
          </a:bodyPr>
          <a:lstStyle/>
          <a:p>
            <a:r>
              <a:rPr lang="en-US" sz="1550" dirty="0"/>
              <a:t>This figure shows the genetic code for translating each nucleotide triplet, or codon, in mRNA into an amino acid or a termination signal in a nascent protein. (credit: modification of work </a:t>
            </a:r>
            <a:r>
              <a:rPr lang="cs-CZ" sz="1550" dirty="0"/>
              <a:t>by NIH)</a:t>
            </a:r>
            <a:endParaRPr lang="en-US" sz="1550" dirty="0"/>
          </a:p>
        </p:txBody>
      </p:sp>
    </p:spTree>
    <p:extLst>
      <p:ext uri="{BB962C8B-B14F-4D97-AF65-F5344CB8AC3E}">
        <p14:creationId xmlns:p14="http://schemas.microsoft.com/office/powerpoint/2010/main" val="4238046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4360B8-87F8-2845-93B6-AFE33B0D6936}"/>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9.4 Translation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072062"/>
            <a:ext cx="8062912" cy="3416320"/>
          </a:xfrm>
          <a:prstGeom prst="rect">
            <a:avLst/>
          </a:prstGeom>
          <a:noFill/>
        </p:spPr>
        <p:txBody>
          <a:bodyPr wrap="square" rtlCol="0">
            <a:spAutoFit/>
          </a:bodyPr>
          <a:lstStyle/>
          <a:p>
            <a:pPr marL="342900" indent="-342900">
              <a:buFont typeface="Wingdings" panose="05000000000000000000" pitchFamily="2" charset="2"/>
              <a:buChar char="Ø"/>
            </a:pPr>
            <a:r>
              <a:rPr lang="en-US" sz="2400" b="0" i="0" dirty="0">
                <a:solidFill>
                  <a:srgbClr val="424242"/>
                </a:solidFill>
                <a:effectLst/>
              </a:rPr>
              <a:t>Mechanism of protein synthesis</a:t>
            </a:r>
          </a:p>
          <a:p>
            <a:pPr marL="800100" lvl="1" indent="-342900">
              <a:buFont typeface="Wingdings" panose="05000000000000000000" pitchFamily="2" charset="2"/>
              <a:buChar char="Ø"/>
            </a:pPr>
            <a:r>
              <a:rPr lang="en-US" sz="2400" dirty="0">
                <a:solidFill>
                  <a:srgbClr val="424242"/>
                </a:solidFill>
              </a:rPr>
              <a:t>Initiation, elongation, termination</a:t>
            </a:r>
          </a:p>
          <a:p>
            <a:pPr marL="800100" lvl="1" indent="-342900">
              <a:buFont typeface="Wingdings" panose="05000000000000000000" pitchFamily="2" charset="2"/>
              <a:buChar char="Ø"/>
            </a:pPr>
            <a:r>
              <a:rPr lang="en-US" sz="2400" b="0" i="0" dirty="0">
                <a:solidFill>
                  <a:srgbClr val="424242"/>
                </a:solidFill>
                <a:effectLst/>
              </a:rPr>
              <a:t>Initiation – assembl</a:t>
            </a:r>
            <a:r>
              <a:rPr lang="en-US" sz="2400" dirty="0">
                <a:solidFill>
                  <a:srgbClr val="424242"/>
                </a:solidFill>
              </a:rPr>
              <a:t>y of small ribosomal subunit, mRNA, 3 initiation factors, and initiator tRNA (a special methionine residue)</a:t>
            </a:r>
          </a:p>
          <a:p>
            <a:pPr marL="1257300" lvl="2" indent="-342900">
              <a:buFont typeface="Wingdings" panose="05000000000000000000" pitchFamily="2" charset="2"/>
              <a:buChar char="Ø"/>
            </a:pPr>
            <a:r>
              <a:rPr lang="en-US" sz="2400" b="0" i="0" dirty="0">
                <a:solidFill>
                  <a:srgbClr val="424242"/>
                </a:solidFill>
                <a:effectLst/>
              </a:rPr>
              <a:t>Large ribosom</a:t>
            </a:r>
            <a:r>
              <a:rPr lang="en-US" sz="2400" dirty="0">
                <a:solidFill>
                  <a:srgbClr val="424242"/>
                </a:solidFill>
              </a:rPr>
              <a:t>al subunit then slides onto the complex once the initiator tRNA is bound to mRNA</a:t>
            </a:r>
            <a:endParaRPr lang="en-US" sz="2400" b="0" i="0" dirty="0">
              <a:solidFill>
                <a:srgbClr val="424242"/>
              </a:solidFill>
              <a:effectLst/>
            </a:endParaRPr>
          </a:p>
          <a:p>
            <a:pPr marL="800100" lvl="1"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18125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34F174-9AD8-1244-8230-BDDAB98F95CC}"/>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9.4 Translation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072062"/>
            <a:ext cx="8062912" cy="4154984"/>
          </a:xfrm>
          <a:prstGeom prst="rect">
            <a:avLst/>
          </a:prstGeom>
          <a:noFill/>
        </p:spPr>
        <p:txBody>
          <a:bodyPr wrap="square" rtlCol="0">
            <a:spAutoFit/>
          </a:bodyPr>
          <a:lstStyle/>
          <a:p>
            <a:pPr marL="342900" indent="-342900">
              <a:buFont typeface="Wingdings" panose="05000000000000000000" pitchFamily="2" charset="2"/>
              <a:buChar char="Ø"/>
            </a:pPr>
            <a:r>
              <a:rPr lang="en-US" sz="2400" b="0" i="0" dirty="0">
                <a:solidFill>
                  <a:srgbClr val="424242"/>
                </a:solidFill>
                <a:effectLst/>
              </a:rPr>
              <a:t>Elongation</a:t>
            </a:r>
          </a:p>
          <a:p>
            <a:pPr marL="800100" lvl="1" indent="-342900">
              <a:buFont typeface="Wingdings" panose="05000000000000000000" pitchFamily="2" charset="2"/>
              <a:buChar char="Ø"/>
            </a:pPr>
            <a:r>
              <a:rPr lang="en-US" sz="2400" dirty="0">
                <a:solidFill>
                  <a:srgbClr val="424242"/>
                </a:solidFill>
              </a:rPr>
              <a:t>Large ribosomal subunit has 3 tRNA binding sites</a:t>
            </a:r>
          </a:p>
          <a:p>
            <a:pPr marL="1257300" lvl="2" indent="-342900">
              <a:buFont typeface="Wingdings" panose="05000000000000000000" pitchFamily="2" charset="2"/>
              <a:buChar char="Ø"/>
            </a:pPr>
            <a:r>
              <a:rPr lang="en-US" sz="2400" b="0" i="0" dirty="0">
                <a:solidFill>
                  <a:srgbClr val="424242"/>
                </a:solidFill>
                <a:effectLst/>
              </a:rPr>
              <a:t>A site – binds tRNAs with attached amino acid (charged)</a:t>
            </a:r>
          </a:p>
          <a:p>
            <a:pPr marL="1257300" lvl="2" indent="-342900">
              <a:buFont typeface="Wingdings" panose="05000000000000000000" pitchFamily="2" charset="2"/>
              <a:buChar char="Ø"/>
            </a:pPr>
            <a:r>
              <a:rPr lang="en-US" sz="2400" dirty="0">
                <a:solidFill>
                  <a:srgbClr val="424242"/>
                </a:solidFill>
              </a:rPr>
              <a:t>P site – binds charged tRNA and attached polypeptide chain following peptide bond formation between amino acid in P site and amino acid in A site</a:t>
            </a:r>
          </a:p>
          <a:p>
            <a:pPr marL="1257300" lvl="2" indent="-342900">
              <a:buFont typeface="Wingdings" panose="05000000000000000000" pitchFamily="2" charset="2"/>
              <a:buChar char="Ø"/>
            </a:pPr>
            <a:r>
              <a:rPr lang="en-US" sz="2400" b="0" i="0" dirty="0">
                <a:solidFill>
                  <a:srgbClr val="424242"/>
                </a:solidFill>
                <a:effectLst/>
              </a:rPr>
              <a:t>E site – </a:t>
            </a:r>
            <a:r>
              <a:rPr lang="en-US" sz="2400" dirty="0">
                <a:solidFill>
                  <a:srgbClr val="424242"/>
                </a:solidFill>
              </a:rPr>
              <a:t>releases empty tRNA</a:t>
            </a:r>
          </a:p>
          <a:p>
            <a:pPr marL="1714500" lvl="3" indent="-342900">
              <a:buFont typeface="Wingdings" panose="05000000000000000000" pitchFamily="2" charset="2"/>
              <a:buChar char="Ø"/>
            </a:pPr>
            <a:r>
              <a:rPr lang="en-US" sz="2400" b="0" i="0" dirty="0">
                <a:solidFill>
                  <a:srgbClr val="424242"/>
                </a:solidFill>
                <a:effectLst/>
              </a:rPr>
              <a:t>Energy to form bonds comes from GTP</a:t>
            </a:r>
          </a:p>
          <a:p>
            <a:pPr marL="800100" lvl="1"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1780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58A94E3-92AF-47EC-9EE3-0BDF4AC6A28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9.21</a:t>
            </a:r>
            <a:endParaRPr lang="en-US" sz="2400" dirty="0">
              <a:solidFill>
                <a:srgbClr val="6CB255"/>
              </a:solidFill>
            </a:endParaRPr>
          </a:p>
        </p:txBody>
      </p:sp>
      <p:sp>
        <p:nvSpPr>
          <p:cNvPr id="2" name="Footer Placeholder 1">
            <a:extLst>
              <a:ext uri="{FF2B5EF4-FFF2-40B4-BE49-F238E27FC236}">
                <a16:creationId xmlns:a16="http://schemas.microsoft.com/office/drawing/2014/main" id="{10CC6F88-9015-894B-855F-6F150CB392A2}"/>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3" name="Figure" descr="Illustration shows the steps of protein synthesis. First, an initiator tRNA recognizes the sequence AUG on the mRNA that is associated with the small ribosomal subunit. The large subunit joins the complex. Next, a second tRNA is recruited at the A site. A peptide bond is formed between the first amino acid, which is at the P site, and the second amino acid, which is at the A site. The mRNA then shifts and the first tRNA is moved to the E site, where it dissociates from the ribosome. Another tRNA binds the A site, and the process is repea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883" b="16883"/>
          <a:stretch>
            <a:fillRect/>
          </a:stretch>
        </p:blipFill>
        <p:spPr/>
      </p:pic>
      <p:sp>
        <p:nvSpPr>
          <p:cNvPr id="14" name="Figure Legend"/>
          <p:cNvSpPr>
            <a:spLocks noGrp="1"/>
          </p:cNvSpPr>
          <p:nvPr>
            <p:ph type="body" sz="quarter" idx="14"/>
          </p:nvPr>
        </p:nvSpPr>
        <p:spPr>
          <a:xfrm>
            <a:off x="4606925" y="1107617"/>
            <a:ext cx="3913188" cy="5256973"/>
          </a:xfrm>
        </p:spPr>
        <p:txBody>
          <a:bodyPr>
            <a:noAutofit/>
          </a:bodyPr>
          <a:lstStyle/>
          <a:p>
            <a:r>
              <a:rPr lang="en-US" sz="1550" dirty="0">
                <a:solidFill>
                  <a:srgbClr val="000000"/>
                </a:solidFill>
              </a:rPr>
              <a:t>Translation begins when a </a:t>
            </a:r>
            <a:r>
              <a:rPr lang="en-US" sz="1550" dirty="0" err="1">
                <a:solidFill>
                  <a:srgbClr val="000000"/>
                </a:solidFill>
              </a:rPr>
              <a:t>tRNA</a:t>
            </a:r>
            <a:r>
              <a:rPr lang="en-US" sz="1550" dirty="0">
                <a:solidFill>
                  <a:srgbClr val="000000"/>
                </a:solidFill>
              </a:rPr>
              <a:t> anticodon recognizes a codon on the mRNA. The large ribosomal subunit joins the small subunit, and a second </a:t>
            </a:r>
            <a:r>
              <a:rPr lang="en-US" sz="1550" dirty="0" err="1">
                <a:solidFill>
                  <a:srgbClr val="000000"/>
                </a:solidFill>
              </a:rPr>
              <a:t>tRNA</a:t>
            </a:r>
            <a:r>
              <a:rPr lang="en-US" sz="1550" dirty="0">
                <a:solidFill>
                  <a:srgbClr val="000000"/>
                </a:solidFill>
              </a:rPr>
              <a:t> is recruited. As the mRNA moves relative to the ribosome, the polypeptide chain is formed. Entry of a release factor into the A site terminates translation and the components dissociate.</a:t>
            </a:r>
          </a:p>
        </p:txBody>
      </p:sp>
    </p:spTree>
    <p:extLst>
      <p:ext uri="{BB962C8B-B14F-4D97-AF65-F5344CB8AC3E}">
        <p14:creationId xmlns:p14="http://schemas.microsoft.com/office/powerpoint/2010/main" val="1160287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DD6223-4639-5D46-A542-9CFE54C3DD8B}"/>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9.4 Translation</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072062"/>
            <a:ext cx="8062912" cy="1938992"/>
          </a:xfrm>
          <a:prstGeom prst="rect">
            <a:avLst/>
          </a:prstGeom>
          <a:noFill/>
        </p:spPr>
        <p:txBody>
          <a:bodyPr wrap="square" rtlCol="0">
            <a:spAutoFit/>
          </a:bodyPr>
          <a:lstStyle/>
          <a:p>
            <a:pPr marL="342900" indent="-342900">
              <a:buFont typeface="Wingdings" panose="05000000000000000000" pitchFamily="2" charset="2"/>
              <a:buChar char="Ø"/>
            </a:pPr>
            <a:r>
              <a:rPr lang="en-US" sz="2400" b="0" i="0" dirty="0">
                <a:solidFill>
                  <a:srgbClr val="424242"/>
                </a:solidFill>
                <a:effectLst/>
              </a:rPr>
              <a:t>Termination – ribosome encounters a stop codon (UAA, UAG, UGA)</a:t>
            </a:r>
          </a:p>
          <a:p>
            <a:pPr marL="800100" lvl="1" indent="-342900">
              <a:buFont typeface="Wingdings" panose="05000000000000000000" pitchFamily="2" charset="2"/>
              <a:buChar char="Ø"/>
            </a:pPr>
            <a:r>
              <a:rPr lang="en-US" sz="2400" dirty="0">
                <a:solidFill>
                  <a:srgbClr val="424242"/>
                </a:solidFill>
              </a:rPr>
              <a:t>Causes release of ribosomal subunits, mRNA, tRNAs, and new polypeptide</a:t>
            </a:r>
            <a:endParaRPr lang="en-US" sz="2400" b="0" i="0" dirty="0">
              <a:solidFill>
                <a:srgbClr val="424242"/>
              </a:solidFill>
              <a:effectLst/>
            </a:endParaRPr>
          </a:p>
          <a:p>
            <a:pPr marL="800100" lvl="1" indent="-342900">
              <a:buFont typeface="Arial" panose="020B0604020202020204" pitchFamily="34" charset="0"/>
              <a:buChar char="•"/>
            </a:pP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14847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5FF9DC-AB61-ED41-9FBA-35042D0E3724}"/>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9.5 How genes are regulated</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072062"/>
            <a:ext cx="8062912" cy="3046988"/>
          </a:xfrm>
          <a:prstGeom prst="rect">
            <a:avLst/>
          </a:prstGeom>
          <a:noFill/>
        </p:spPr>
        <p:txBody>
          <a:bodyPr wrap="square" rtlCol="0">
            <a:spAutoFit/>
          </a:bodyPr>
          <a:lstStyle/>
          <a:p>
            <a:r>
              <a:rPr lang="en-US" sz="2400" dirty="0">
                <a:solidFill>
                  <a:srgbClr val="424242"/>
                </a:solidFill>
              </a:rPr>
              <a:t>Learning Outcomes</a:t>
            </a:r>
          </a:p>
          <a:p>
            <a:pPr marL="342900" indent="-342900" algn="l">
              <a:buFont typeface="Arial" panose="020B0604020202020204" pitchFamily="34" charset="0"/>
              <a:buChar char="•"/>
            </a:pPr>
            <a:r>
              <a:rPr lang="en-US" sz="2400" b="0" i="0" dirty="0">
                <a:solidFill>
                  <a:srgbClr val="424242"/>
                </a:solidFill>
                <a:effectLst/>
              </a:rPr>
              <a:t>Discuss why every cell does not express all of its genes</a:t>
            </a:r>
          </a:p>
          <a:p>
            <a:pPr marL="342900" indent="-342900" algn="l">
              <a:buFont typeface="Arial" panose="020B0604020202020204" pitchFamily="34" charset="0"/>
              <a:buChar char="•"/>
            </a:pPr>
            <a:r>
              <a:rPr lang="en-US" sz="2400" b="0" i="0" dirty="0">
                <a:solidFill>
                  <a:srgbClr val="424242"/>
                </a:solidFill>
                <a:effectLst/>
              </a:rPr>
              <a:t>Describe how prokaryotic gene expression occurs at the transcriptional level</a:t>
            </a:r>
          </a:p>
          <a:p>
            <a:pPr marL="342900" indent="-342900" algn="l">
              <a:buFont typeface="Arial" panose="020B0604020202020204" pitchFamily="34" charset="0"/>
              <a:buChar char="•"/>
            </a:pPr>
            <a:r>
              <a:rPr lang="en-US" sz="2400" b="0" i="0" dirty="0">
                <a:solidFill>
                  <a:srgbClr val="424242"/>
                </a:solidFill>
                <a:effectLst/>
              </a:rPr>
              <a:t>Understand that eukaryotic gene expression occurs at the epigenetic, transcriptional, post-transcriptional, translational, and post-translational levels</a:t>
            </a:r>
          </a:p>
          <a:p>
            <a:endParaRPr lang="en-US" sz="2400" b="0" i="0" dirty="0">
              <a:solidFill>
                <a:srgbClr val="424242"/>
              </a:solidFill>
              <a:effectLst/>
            </a:endParaRPr>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1709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9047F9-C387-5742-875D-346CE0105702}"/>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9.5 How genes are regulated</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1" y="900861"/>
            <a:ext cx="8062912"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424242"/>
                </a:solidFill>
              </a:rPr>
              <a:t>Gene expression - </a:t>
            </a:r>
            <a:r>
              <a:rPr lang="en-US" sz="2400" b="0" i="0" dirty="0">
                <a:solidFill>
                  <a:srgbClr val="000000"/>
                </a:solidFill>
                <a:effectLst/>
              </a:rPr>
              <a:t>processes that control whether a gene is expressed</a:t>
            </a:r>
            <a:r>
              <a:rPr lang="en-US" sz="2400" dirty="0">
                <a:solidFill>
                  <a:srgbClr val="424242"/>
                </a:solidFill>
              </a:rPr>
              <a:t> </a:t>
            </a:r>
          </a:p>
          <a:p>
            <a:pPr marL="800100" lvl="1" indent="-342900">
              <a:buFont typeface="Wingdings" panose="05000000000000000000" pitchFamily="2" charset="2"/>
              <a:buChar char="Ø"/>
            </a:pPr>
            <a:r>
              <a:rPr lang="en-US" sz="2400" b="0" i="0" dirty="0">
                <a:solidFill>
                  <a:srgbClr val="424242"/>
                </a:solidFill>
                <a:effectLst/>
              </a:rPr>
              <a:t>Must be regulated to facilitate development of differen</a:t>
            </a:r>
            <a:r>
              <a:rPr lang="en-US" sz="2400" dirty="0">
                <a:solidFill>
                  <a:srgbClr val="424242"/>
                </a:solidFill>
              </a:rPr>
              <a:t>t cells and tissues</a:t>
            </a:r>
          </a:p>
          <a:p>
            <a:pPr marL="800100" lvl="1" indent="-342900">
              <a:buFont typeface="Wingdings" panose="05000000000000000000" pitchFamily="2" charset="2"/>
              <a:buChar char="Ø"/>
            </a:pPr>
            <a:r>
              <a:rPr lang="en-US" sz="2400" b="0" i="0" dirty="0">
                <a:solidFill>
                  <a:srgbClr val="424242"/>
                </a:solidFill>
                <a:effectLst/>
              </a:rPr>
              <a:t>In prokaryotes, is mainly controlled by how much mRNA is made</a:t>
            </a:r>
          </a:p>
          <a:p>
            <a:pPr marL="1257300" lvl="2" indent="-342900">
              <a:buFont typeface="Wingdings" panose="05000000000000000000" pitchFamily="2" charset="2"/>
              <a:buChar char="Ø"/>
            </a:pPr>
            <a:r>
              <a:rPr lang="en-US" sz="2400" dirty="0">
                <a:solidFill>
                  <a:srgbClr val="424242"/>
                </a:solidFill>
              </a:rPr>
              <a:t>Prokaryotes organize their genes into functional units (operons), so all the genes needed for a given function are transcribed and translated together</a:t>
            </a:r>
          </a:p>
          <a:p>
            <a:pPr marL="1257300" lvl="2" indent="-342900">
              <a:buFont typeface="Wingdings" panose="05000000000000000000" pitchFamily="2" charset="2"/>
              <a:buChar char="Ø"/>
            </a:pPr>
            <a:r>
              <a:rPr lang="en-US" sz="2400" b="0" i="0" dirty="0">
                <a:solidFill>
                  <a:srgbClr val="424242"/>
                </a:solidFill>
                <a:effectLst/>
              </a:rPr>
              <a:t>Example:  lac operon – consists of 3 genes required for metabolism of lactose</a:t>
            </a:r>
          </a:p>
          <a:p>
            <a:pPr marL="1714500" lvl="3" indent="-342900">
              <a:buFont typeface="Wingdings" panose="05000000000000000000" pitchFamily="2" charset="2"/>
              <a:buChar char="Ø"/>
            </a:pPr>
            <a:r>
              <a:rPr lang="en-US" sz="2400" dirty="0">
                <a:solidFill>
                  <a:srgbClr val="424242"/>
                </a:solidFill>
              </a:rPr>
              <a:t>When lactose is present, lac operon is transcribed; when all the lactose is metabolized, transcription stops</a:t>
            </a:r>
            <a:endParaRPr lang="en-US" sz="2400" b="0" i="0" dirty="0">
              <a:solidFill>
                <a:srgbClr val="424242"/>
              </a:solidFill>
              <a:effectLst/>
            </a:endParaRPr>
          </a:p>
          <a:p>
            <a:endParaRPr lang="en-US" sz="2400" b="0" i="0" dirty="0">
              <a:solidFill>
                <a:srgbClr val="424242"/>
              </a:solidFill>
              <a:effectLst/>
            </a:endParaRPr>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90508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00E7A0-3BC5-704B-91F0-FE45A39C549D}"/>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9.1 The structure of </a:t>
            </a:r>
            <a:r>
              <a:rPr lang="en-US" dirty="0" err="1"/>
              <a:t>dna</a:t>
            </a:r>
            <a:endParaRPr lang="en-US" dirty="0"/>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477053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rPr>
              <a:t>Structures of DNA (</a:t>
            </a:r>
            <a:r>
              <a:rPr lang="en-US" sz="2400" dirty="0" err="1">
                <a:solidFill>
                  <a:srgbClr val="000000"/>
                </a:solidFill>
              </a:rPr>
              <a:t>DeoxyriboNucleic</a:t>
            </a:r>
            <a:r>
              <a:rPr lang="en-US" sz="2400" dirty="0">
                <a:solidFill>
                  <a:srgbClr val="000000"/>
                </a:solidFill>
              </a:rPr>
              <a:t> Acid) and RNA (</a:t>
            </a:r>
            <a:r>
              <a:rPr lang="en-US" sz="2400" dirty="0" err="1">
                <a:solidFill>
                  <a:srgbClr val="000000"/>
                </a:solidFill>
              </a:rPr>
              <a:t>RiboNucleic</a:t>
            </a:r>
            <a:r>
              <a:rPr lang="en-US" sz="2400" dirty="0">
                <a:solidFill>
                  <a:srgbClr val="000000"/>
                </a:solidFill>
              </a:rPr>
              <a:t> Acid)</a:t>
            </a:r>
          </a:p>
          <a:p>
            <a:pPr marL="800100" lvl="1" indent="-342900">
              <a:buFont typeface="Wingdings" panose="05000000000000000000" pitchFamily="2" charset="2"/>
              <a:buChar char="Ø"/>
            </a:pPr>
            <a:r>
              <a:rPr lang="en-US" sz="2400" b="0" i="0" dirty="0">
                <a:solidFill>
                  <a:srgbClr val="000000"/>
                </a:solidFill>
                <a:effectLst/>
              </a:rPr>
              <a:t>Monomers = nucleotides</a:t>
            </a:r>
          </a:p>
          <a:p>
            <a:pPr marL="1257300" lvl="2" indent="-342900">
              <a:buFont typeface="Wingdings" panose="05000000000000000000" pitchFamily="2" charset="2"/>
              <a:buChar char="Ø"/>
            </a:pPr>
            <a:r>
              <a:rPr lang="en-US" sz="2400" dirty="0">
                <a:solidFill>
                  <a:srgbClr val="000000"/>
                </a:solidFill>
              </a:rPr>
              <a:t>Comprised of a sugar (DNA, deoxyribose; RNA, ribose), a phosphate group, and a nitrogenous base</a:t>
            </a:r>
          </a:p>
          <a:p>
            <a:pPr marL="1714500" lvl="3" indent="-342900">
              <a:buFont typeface="Arial" panose="020B0604020202020204" pitchFamily="34" charset="0"/>
              <a:buChar char="•"/>
            </a:pPr>
            <a:r>
              <a:rPr lang="en-US" sz="2000" b="0" i="0" dirty="0">
                <a:solidFill>
                  <a:srgbClr val="000000"/>
                </a:solidFill>
                <a:effectLst/>
              </a:rPr>
              <a:t>Phosphate group</a:t>
            </a:r>
            <a:r>
              <a:rPr lang="en-US" sz="2000" dirty="0">
                <a:solidFill>
                  <a:srgbClr val="000000"/>
                </a:solidFill>
              </a:rPr>
              <a:t> - </a:t>
            </a:r>
            <a:r>
              <a:rPr lang="en-US" sz="2000" b="0" i="0" dirty="0">
                <a:solidFill>
                  <a:srgbClr val="000000"/>
                </a:solidFill>
                <a:effectLst/>
              </a:rPr>
              <a:t>a molecular group consisting of a central phosphorus atom bound to four oxygen atoms</a:t>
            </a:r>
          </a:p>
          <a:p>
            <a:pPr marL="1714500" lvl="3" indent="-342900">
              <a:buFont typeface="Arial" panose="020B0604020202020204" pitchFamily="34" charset="0"/>
              <a:buChar char="•"/>
            </a:pPr>
            <a:r>
              <a:rPr lang="en-US" sz="2000" dirty="0">
                <a:solidFill>
                  <a:srgbClr val="000000"/>
                </a:solidFill>
              </a:rPr>
              <a:t>Nitrogenous base - </a:t>
            </a:r>
            <a:r>
              <a:rPr lang="en-US" sz="2000" b="0" i="0" dirty="0">
                <a:solidFill>
                  <a:srgbClr val="000000"/>
                </a:solidFill>
                <a:effectLst/>
              </a:rPr>
              <a:t>a nitrogen-containing molecule that acts as a base; often referring to one of the purine or pyrimidine components of nucleic acids</a:t>
            </a:r>
          </a:p>
          <a:p>
            <a:pPr marL="1714500" lvl="3" indent="-342900">
              <a:buFont typeface="Arial" panose="020B0604020202020204" pitchFamily="34" charset="0"/>
              <a:buChar char="•"/>
            </a:pPr>
            <a:r>
              <a:rPr lang="en-US" sz="2000" b="0" i="0" dirty="0">
                <a:solidFill>
                  <a:srgbClr val="000000"/>
                </a:solidFill>
                <a:effectLst/>
              </a:rPr>
              <a:t>Deoxyribose - a five-carbon sugar molecule with a hydrogen atom rather than a hydroxyl group in the 2' position; the sugar component of DNA nucleotides</a:t>
            </a:r>
            <a:endParaRPr lang="en-US" sz="20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15212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EB878D-9E00-D646-86E5-E94C363200B1}"/>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9.5 How genes are regulated</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1" y="900861"/>
            <a:ext cx="8062912" cy="341632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424242"/>
                </a:solidFill>
              </a:rPr>
              <a:t>In eukaryotes, process is much more complex</a:t>
            </a:r>
          </a:p>
          <a:p>
            <a:pPr marL="342900" indent="-342900">
              <a:buFont typeface="Wingdings" panose="05000000000000000000" pitchFamily="2" charset="2"/>
              <a:buChar char="Ø"/>
            </a:pPr>
            <a:r>
              <a:rPr lang="en-US" sz="2400" b="0" i="0" dirty="0">
                <a:solidFill>
                  <a:srgbClr val="424242"/>
                </a:solidFill>
                <a:effectLst/>
              </a:rPr>
              <a:t>Regulation can occur at </a:t>
            </a:r>
            <a:r>
              <a:rPr lang="en-US" sz="2400" dirty="0">
                <a:solidFill>
                  <a:srgbClr val="424242"/>
                </a:solidFill>
              </a:rPr>
              <a:t>5 levels:</a:t>
            </a:r>
          </a:p>
          <a:p>
            <a:pPr marL="914400" lvl="1" indent="-457200">
              <a:buFont typeface="+mj-lt"/>
              <a:buAutoNum type="arabicPeriod"/>
            </a:pPr>
            <a:r>
              <a:rPr lang="en-US" sz="2400" b="0" i="0" dirty="0">
                <a:solidFill>
                  <a:srgbClr val="424242"/>
                </a:solidFill>
                <a:effectLst/>
              </a:rPr>
              <a:t>Epigenetic – when DNA is uncoiled and loosened from nucleosomes for transcription</a:t>
            </a:r>
          </a:p>
          <a:p>
            <a:pPr marL="914400" lvl="1" indent="-457200">
              <a:buFont typeface="+mj-lt"/>
              <a:buAutoNum type="arabicPeriod"/>
            </a:pPr>
            <a:r>
              <a:rPr lang="en-US" sz="2400" dirty="0">
                <a:solidFill>
                  <a:srgbClr val="424242"/>
                </a:solidFill>
              </a:rPr>
              <a:t>Transcriptional level 0 when RNA is transcribed</a:t>
            </a:r>
          </a:p>
          <a:p>
            <a:pPr marL="914400" lvl="1" indent="-457200">
              <a:buFont typeface="+mj-lt"/>
              <a:buAutoNum type="arabicPeriod"/>
            </a:pPr>
            <a:r>
              <a:rPr lang="en-US" sz="2400" b="0" i="0" dirty="0">
                <a:solidFill>
                  <a:srgbClr val="424242"/>
                </a:solidFill>
                <a:effectLst/>
              </a:rPr>
              <a:t>Post-transcriptional level – mRNA processing</a:t>
            </a:r>
          </a:p>
          <a:p>
            <a:pPr marL="914400" lvl="1" indent="-457200">
              <a:buFont typeface="+mj-lt"/>
              <a:buAutoNum type="arabicPeriod"/>
            </a:pPr>
            <a:r>
              <a:rPr lang="en-US" sz="2400" dirty="0">
                <a:solidFill>
                  <a:srgbClr val="424242"/>
                </a:solidFill>
              </a:rPr>
              <a:t>Translational level – when mRNA is translated</a:t>
            </a:r>
          </a:p>
          <a:p>
            <a:pPr marL="914400" lvl="1" indent="-457200">
              <a:buFont typeface="+mj-lt"/>
              <a:buAutoNum type="arabicPeriod"/>
            </a:pPr>
            <a:r>
              <a:rPr lang="en-US" sz="2400" b="0" i="0" dirty="0">
                <a:solidFill>
                  <a:srgbClr val="424242"/>
                </a:solidFill>
                <a:effectLst/>
              </a:rPr>
              <a:t>Post-translational level – after protein is made</a:t>
            </a:r>
          </a:p>
          <a:p>
            <a:endParaRPr lang="en-US" sz="2400" b="0" i="0" dirty="0">
              <a:solidFill>
                <a:srgbClr val="424242"/>
              </a:solidFill>
              <a:effectLst/>
            </a:endParaRPr>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62666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A114077-7C31-4800-8D56-B0DDEDE3B6C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9.22</a:t>
            </a:r>
            <a:endParaRPr lang="en-US" sz="2400" dirty="0">
              <a:solidFill>
                <a:srgbClr val="6CB255"/>
              </a:solidFill>
            </a:endParaRPr>
          </a:p>
        </p:txBody>
      </p:sp>
      <p:sp>
        <p:nvSpPr>
          <p:cNvPr id="3" name="Footer Placeholder 2">
            <a:extLst>
              <a:ext uri="{FF2B5EF4-FFF2-40B4-BE49-F238E27FC236}">
                <a16:creationId xmlns:a16="http://schemas.microsoft.com/office/drawing/2014/main" id="{76877891-B233-B343-85B9-3959C6674CC3}"/>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pic>
        <p:nvPicPr>
          <p:cNvPr id="2" name="Figure" descr="Illustration shows the steps of protein synthesis in three steps: transcription, RNA processing, and translation. In transcription, the RNA strand is synthesized by RNA polymerase in the 5' to 3' direction. In RNA processing, a primary RNA transcript with three exons and two introns is shown. In the spliced transcript, the introns are removed and the exons are fused together. A 5' cap and poly-A tail have also been added. In translation, an initiator tRNA recognizes the sequence AUG on the mRNA that is associated with the small ribosomal subunit. The large subunit joins the complex. Next, a second tRNA is recruited at the A site. A peptide bond is formed between the first amino acid, which is at the P site, and the second amino acid, which is at the A site. The mRNA then shifts and the first tRNA is moved to the E site, where it dissociates from the ribosome. Another tRNA binds the A site, and the process is repea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263" b="18263"/>
          <a:stretch>
            <a:fillRect/>
          </a:stretch>
        </p:blipFill>
        <p:spPr>
          <a:xfrm>
            <a:off x="4370388" y="1125155"/>
            <a:ext cx="4031619" cy="4607689"/>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Eukaryotic gene expression is regulated during transcription and RNA processing, which take place in the nucleus, as well as during protein translation, which takes place in the cytoplasm. Further regulation may occur through post-translational modifications of proteins.</a:t>
            </a:r>
          </a:p>
        </p:txBody>
      </p:sp>
    </p:spTree>
    <p:extLst>
      <p:ext uri="{BB962C8B-B14F-4D97-AF65-F5344CB8AC3E}">
        <p14:creationId xmlns:p14="http://schemas.microsoft.com/office/powerpoint/2010/main" val="1542933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B54071-33D7-4F17-B2F9-380D6AC4ABD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Footer Placeholder 2">
            <a:extLst>
              <a:ext uri="{FF2B5EF4-FFF2-40B4-BE49-F238E27FC236}">
                <a16:creationId xmlns:a16="http://schemas.microsoft.com/office/drawing/2014/main" id="{1784BF3B-DEA0-8047-9B1F-574C8B5C1DD7}"/>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9.23</a:t>
            </a:r>
          </a:p>
        </p:txBody>
      </p:sp>
      <p:pic>
        <p:nvPicPr>
          <p:cNvPr id="2" name="Figure" descr="Illustration of segments of pre-mRNA with exons shown in blue, red, orange, and pink. Five basic modes of alternative splicing are generally recognized. Each segment of pre-mRNA can be spliced to produce a variety of new mature mRNA segments; two are shown for each here. In the case of exon skipping, an exon may be spliced out or retained. In the case of mutually exclusive exons, one of two exons is retained in mRNAs after splicing, but not both. In the case of an alternative donor site, an alternative 5' splice junction (donor site) is used, changing the 3' boundary of the upstream exon. In the case of an alternative acceptor site, an alternative 3' splice junction (acceptor site) is used, changing the 5' boundary of the downstream exon. In the case of intron retention, a sequence may be spliced out as an intron or simply retained. This is distinguished from exon skipping because the retained sequence is not flanked by introns. The pink portion is considered an intron when skipped (top) and an exon when included (bot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030" b="27030"/>
          <a:stretch>
            <a:fillRect/>
          </a:stretch>
        </p:blipFill>
        <p:spPr/>
      </p:pic>
      <p:sp>
        <p:nvSpPr>
          <p:cNvPr id="7" name="Figure Legend"/>
          <p:cNvSpPr>
            <a:spLocks noGrp="1"/>
          </p:cNvSpPr>
          <p:nvPr>
            <p:ph type="body" sz="quarter" idx="14"/>
          </p:nvPr>
        </p:nvSpPr>
        <p:spPr/>
        <p:txBody>
          <a:bodyPr>
            <a:normAutofit/>
          </a:bodyPr>
          <a:lstStyle/>
          <a:p>
            <a:r>
              <a:rPr lang="en-US" sz="1600" dirty="0"/>
              <a:t>There are five basic modes of alternative splicing. Segments of pre-mRNA with exons shown in blue, red, orange, and pink can be spliced to produce a variety of new mature mRNA segments.</a:t>
            </a:r>
          </a:p>
        </p:txBody>
      </p:sp>
    </p:spTree>
    <p:extLst>
      <p:ext uri="{BB962C8B-B14F-4D97-AF65-F5344CB8AC3E}">
        <p14:creationId xmlns:p14="http://schemas.microsoft.com/office/powerpoint/2010/main" val="4027080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E21650-BFA3-1B41-BC85-035BCB0547B1}"/>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a:xfrm>
            <a:off x="457200" y="40606"/>
            <a:ext cx="8062912" cy="659535"/>
          </a:xfrm>
        </p:spPr>
        <p:txBody>
          <a:bodyPr/>
          <a:lstStyle/>
          <a:p>
            <a:r>
              <a:rPr lang="en-US" dirty="0"/>
              <a:t>9.5 How genes are regulated</a:t>
            </a:r>
          </a:p>
        </p:txBody>
      </p:sp>
      <p:sp>
        <p:nvSpPr>
          <p:cNvPr id="8" name="TextBox 7">
            <a:extLst>
              <a:ext uri="{FF2B5EF4-FFF2-40B4-BE49-F238E27FC236}">
                <a16:creationId xmlns:a16="http://schemas.microsoft.com/office/drawing/2014/main" id="{F922FBFD-1FA9-4331-ADD3-14457C57DCFC}"/>
              </a:ext>
            </a:extLst>
          </p:cNvPr>
          <p:cNvSpPr txBox="1"/>
          <p:nvPr/>
        </p:nvSpPr>
        <p:spPr>
          <a:xfrm>
            <a:off x="457201" y="555173"/>
            <a:ext cx="8062912" cy="4154984"/>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solidFill>
                  <a:srgbClr val="424242"/>
                </a:solidFill>
                <a:effectLst/>
              </a:rPr>
              <a:t>Historical perspective – </a:t>
            </a:r>
          </a:p>
          <a:p>
            <a:pPr marL="342900" indent="-342900">
              <a:buFont typeface="Arial" panose="020B0604020202020204" pitchFamily="34" charset="0"/>
              <a:buChar char="•"/>
            </a:pPr>
            <a:endParaRPr lang="en-US" sz="2400" dirty="0">
              <a:solidFill>
                <a:srgbClr val="424242"/>
              </a:solidFill>
            </a:endParaRPr>
          </a:p>
          <a:p>
            <a:pPr marL="342900" indent="-342900">
              <a:buFont typeface="Arial" panose="020B0604020202020204" pitchFamily="34" charset="0"/>
              <a:buChar char="•"/>
            </a:pPr>
            <a:r>
              <a:rPr lang="en-US" sz="2400" b="0" i="0" dirty="0">
                <a:solidFill>
                  <a:srgbClr val="424242"/>
                </a:solidFill>
                <a:effectLst/>
                <a:hlinkClick r:id="rId2"/>
              </a:rPr>
              <a:t>https://en.wikipedia.org/wiki/Rosalind_Franklin</a:t>
            </a:r>
            <a:endParaRPr lang="en-US" sz="2400" b="0" i="0" dirty="0">
              <a:solidFill>
                <a:srgbClr val="424242"/>
              </a:solidFill>
              <a:effectLst/>
            </a:endParaRPr>
          </a:p>
          <a:p>
            <a:pPr marL="342900" indent="-342900">
              <a:buFont typeface="Arial" panose="020B0604020202020204" pitchFamily="34" charset="0"/>
              <a:buChar char="•"/>
            </a:pPr>
            <a:endParaRPr lang="en-US" sz="2400" dirty="0">
              <a:solidFill>
                <a:srgbClr val="424242"/>
              </a:solidFill>
            </a:endParaRPr>
          </a:p>
          <a:p>
            <a:pPr marL="342900" indent="-342900">
              <a:buFont typeface="Arial" panose="020B0604020202020204" pitchFamily="34" charset="0"/>
              <a:buChar char="•"/>
            </a:pPr>
            <a:endParaRPr lang="en-US" sz="2400" b="0" i="0" dirty="0">
              <a:solidFill>
                <a:srgbClr val="424242"/>
              </a:solidFill>
              <a:effectLst/>
            </a:endParaRPr>
          </a:p>
          <a:p>
            <a:pPr marL="342900" indent="-342900">
              <a:buFont typeface="Arial" panose="020B0604020202020204" pitchFamily="34" charset="0"/>
              <a:buChar char="•"/>
            </a:pPr>
            <a:endParaRPr lang="en-US" sz="2400" dirty="0">
              <a:solidFill>
                <a:srgbClr val="424242"/>
              </a:solidFill>
            </a:endParaRPr>
          </a:p>
          <a:p>
            <a:pPr marL="342900" indent="-342900">
              <a:buFont typeface="Arial" panose="020B0604020202020204" pitchFamily="34" charset="0"/>
              <a:buChar char="•"/>
            </a:pPr>
            <a:r>
              <a:rPr lang="en-US" sz="2400" b="0" i="0" dirty="0">
                <a:solidFill>
                  <a:srgbClr val="424242"/>
                </a:solidFill>
                <a:effectLst/>
              </a:rPr>
              <a:t>Critical Thinking - Transcribe and translate the following DNA sequence </a:t>
            </a:r>
            <a:r>
              <a:rPr lang="en-US" sz="2400" b="0" i="0">
                <a:solidFill>
                  <a:srgbClr val="424242"/>
                </a:solidFill>
                <a:effectLst/>
              </a:rPr>
              <a:t>(non-template </a:t>
            </a:r>
            <a:r>
              <a:rPr lang="en-US" sz="2400" b="0" i="0" dirty="0">
                <a:solidFill>
                  <a:srgbClr val="424242"/>
                </a:solidFill>
                <a:effectLst/>
              </a:rPr>
              <a:t>strand):</a:t>
            </a:r>
          </a:p>
          <a:p>
            <a:pPr lvl="2"/>
            <a:r>
              <a:rPr lang="en-US" sz="2400" dirty="0">
                <a:solidFill>
                  <a:srgbClr val="424242"/>
                </a:solidFill>
              </a:rPr>
              <a:t>	</a:t>
            </a:r>
          </a:p>
          <a:p>
            <a:pPr lvl="2"/>
            <a:r>
              <a:rPr lang="en-US" sz="2400" b="0" i="0" dirty="0">
                <a:solidFill>
                  <a:srgbClr val="424242"/>
                </a:solidFill>
                <a:effectLst/>
              </a:rPr>
              <a:t>	5'-ATGGCCGGTTATTAAGCA-3'</a:t>
            </a:r>
          </a:p>
          <a:p>
            <a:pPr marL="342900" indent="-342900">
              <a:buFont typeface="Arial" panose="020B0604020202020204" pitchFamily="34" charset="0"/>
              <a:buChar char="•"/>
            </a:pPr>
            <a:endParaRPr lang="en-US" sz="2400" b="0" i="0" dirty="0">
              <a:solidFill>
                <a:srgbClr val="424242"/>
              </a:solidFill>
              <a:effectLst/>
            </a:endParaRPr>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2833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B1765C4-B074-4E06-9371-AE981C45E4C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Footer Placeholder 2">
            <a:extLst>
              <a:ext uri="{FF2B5EF4-FFF2-40B4-BE49-F238E27FC236}">
                <a16:creationId xmlns:a16="http://schemas.microsoft.com/office/drawing/2014/main" id="{E1767944-8A3D-7E4E-A9BB-8708206C2AD8}"/>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9.5</a:t>
            </a:r>
          </a:p>
        </p:txBody>
      </p:sp>
      <p:pic>
        <p:nvPicPr>
          <p:cNvPr id="2" name="Figure" descr="A figure showing the structure of ribose and deoxyribose sugars. In ribose, the OH at the 2' position is highlighted in red. In deoxyribose, the H at the 2' position is highlighted in 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727" r="10727"/>
          <a:stretch>
            <a:fillRect/>
          </a:stretch>
        </p:blipFill>
        <p:spPr/>
      </p:pic>
      <p:sp>
        <p:nvSpPr>
          <p:cNvPr id="7" name="Figure Legend"/>
          <p:cNvSpPr>
            <a:spLocks noGrp="1"/>
          </p:cNvSpPr>
          <p:nvPr>
            <p:ph type="body" sz="quarter" idx="14"/>
          </p:nvPr>
        </p:nvSpPr>
        <p:spPr/>
        <p:txBody>
          <a:bodyPr>
            <a:normAutofit/>
          </a:bodyPr>
          <a:lstStyle/>
          <a:p>
            <a:r>
              <a:rPr lang="en-US" sz="1600" dirty="0"/>
              <a:t>The difference between the ribose found in RNA and the </a:t>
            </a:r>
            <a:r>
              <a:rPr lang="en-US" sz="1600" dirty="0" err="1"/>
              <a:t>deoxyribose</a:t>
            </a:r>
            <a:r>
              <a:rPr lang="en-US" sz="1600" dirty="0"/>
              <a:t> found in DNA is that ribose has a hydroxyl group at the 2' carbon.</a:t>
            </a:r>
          </a:p>
        </p:txBody>
      </p:sp>
    </p:spTree>
    <p:extLst>
      <p:ext uri="{BB962C8B-B14F-4D97-AF65-F5344CB8AC3E}">
        <p14:creationId xmlns:p14="http://schemas.microsoft.com/office/powerpoint/2010/main" val="70839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E928F26C-7025-B64C-A358-AB806E52F164}"/>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9.1 The structure of </a:t>
            </a:r>
            <a:r>
              <a:rPr lang="en-US" dirty="0" err="1"/>
              <a:t>dna</a:t>
            </a:r>
            <a:endParaRPr lang="en-US" dirty="0"/>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452431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rgbClr val="000000"/>
                </a:solidFill>
              </a:rPr>
              <a:t>4 nitrogenous bases in DNA</a:t>
            </a:r>
          </a:p>
          <a:p>
            <a:pPr marL="914400" lvl="1" indent="-457200">
              <a:buFont typeface="+mj-lt"/>
              <a:buAutoNum type="arabicPeriod"/>
            </a:pPr>
            <a:r>
              <a:rPr lang="en-US" sz="2400" dirty="0">
                <a:solidFill>
                  <a:srgbClr val="000000"/>
                </a:solidFill>
              </a:rPr>
              <a:t>Adenine (A)</a:t>
            </a:r>
          </a:p>
          <a:p>
            <a:pPr marL="914400" lvl="1" indent="-457200">
              <a:buFont typeface="+mj-lt"/>
              <a:buAutoNum type="arabicPeriod"/>
            </a:pPr>
            <a:r>
              <a:rPr lang="en-US" sz="2400" dirty="0">
                <a:solidFill>
                  <a:srgbClr val="000000"/>
                </a:solidFill>
              </a:rPr>
              <a:t>Guanine (G)</a:t>
            </a:r>
          </a:p>
          <a:p>
            <a:pPr marL="914400" lvl="1" indent="-457200">
              <a:buFont typeface="+mj-lt"/>
              <a:buAutoNum type="arabicPeriod"/>
            </a:pPr>
            <a:r>
              <a:rPr lang="en-US" sz="2400" dirty="0">
                <a:solidFill>
                  <a:srgbClr val="000000"/>
                </a:solidFill>
              </a:rPr>
              <a:t>Cytosine (C)</a:t>
            </a:r>
          </a:p>
          <a:p>
            <a:pPr marL="914400" lvl="1" indent="-457200">
              <a:buFont typeface="+mj-lt"/>
              <a:buAutoNum type="arabicPeriod"/>
            </a:pPr>
            <a:r>
              <a:rPr lang="en-US" sz="2400" dirty="0"/>
              <a:t>Thymine (T)</a:t>
            </a:r>
          </a:p>
          <a:p>
            <a:pPr marL="1371600" lvl="2" indent="-457200">
              <a:buFont typeface="Wingdings" panose="05000000000000000000" pitchFamily="2" charset="2"/>
              <a:buChar char="Ø"/>
            </a:pPr>
            <a:r>
              <a:rPr lang="en-US" sz="2400" dirty="0"/>
              <a:t>In RNA, Uracil (U) replaces thymine</a:t>
            </a:r>
          </a:p>
          <a:p>
            <a:pPr marL="914400" lvl="1" indent="-457200">
              <a:buFont typeface="Wingdings" panose="05000000000000000000" pitchFamily="2" charset="2"/>
              <a:buChar char="Ø"/>
            </a:pPr>
            <a:endParaRPr lang="en-US" sz="2400" dirty="0"/>
          </a:p>
          <a:p>
            <a:pPr marL="914400" lvl="1" indent="-457200">
              <a:buFont typeface="Wingdings" panose="05000000000000000000" pitchFamily="2" charset="2"/>
              <a:buChar char="Ø"/>
            </a:pPr>
            <a:r>
              <a:rPr lang="en-US" sz="2400" dirty="0"/>
              <a:t>Phosphate group of one nucleotide bonds with the 3’ hydroxyl group of the next nucleotide, creating a phosphodiester bond</a:t>
            </a:r>
          </a:p>
          <a:p>
            <a:pPr marL="914400" lvl="1" indent="-457200">
              <a:buFont typeface="Wingdings" panose="05000000000000000000" pitchFamily="2" charset="2"/>
              <a:buChar char="Ø"/>
            </a:pPr>
            <a:r>
              <a:rPr lang="en-US" sz="2400" dirty="0"/>
              <a:t>Nitrogenous bases stick out from sugar/phosphate backbone and hydrogen bond across the helix</a:t>
            </a:r>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ight Brace 1">
            <a:extLst>
              <a:ext uri="{FF2B5EF4-FFF2-40B4-BE49-F238E27FC236}">
                <a16:creationId xmlns:a16="http://schemas.microsoft.com/office/drawing/2014/main" id="{133AB26B-B298-4B52-9BD3-2F724F7F49CA}"/>
              </a:ext>
            </a:extLst>
          </p:cNvPr>
          <p:cNvSpPr/>
          <p:nvPr/>
        </p:nvSpPr>
        <p:spPr>
          <a:xfrm>
            <a:off x="3200400" y="1616927"/>
            <a:ext cx="356839" cy="57986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51F32A00-5EEA-4AC0-85FD-F5952BBF4D11}"/>
              </a:ext>
            </a:extLst>
          </p:cNvPr>
          <p:cNvSpPr/>
          <p:nvPr/>
        </p:nvSpPr>
        <p:spPr>
          <a:xfrm>
            <a:off x="3200400" y="2349190"/>
            <a:ext cx="356839" cy="57986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5F6773C8-0BA0-48B9-8C86-F0E37843E05E}"/>
              </a:ext>
            </a:extLst>
          </p:cNvPr>
          <p:cNvSpPr txBox="1"/>
          <p:nvPr/>
        </p:nvSpPr>
        <p:spPr>
          <a:xfrm>
            <a:off x="3646451" y="1672684"/>
            <a:ext cx="1940312" cy="461665"/>
          </a:xfrm>
          <a:prstGeom prst="rect">
            <a:avLst/>
          </a:prstGeom>
          <a:noFill/>
        </p:spPr>
        <p:txBody>
          <a:bodyPr wrap="square" rtlCol="0">
            <a:spAutoFit/>
          </a:bodyPr>
          <a:lstStyle/>
          <a:p>
            <a:r>
              <a:rPr lang="en-US" sz="2400" dirty="0"/>
              <a:t>Purines</a:t>
            </a:r>
          </a:p>
        </p:txBody>
      </p:sp>
      <p:sp>
        <p:nvSpPr>
          <p:cNvPr id="9" name="TextBox 8">
            <a:extLst>
              <a:ext uri="{FF2B5EF4-FFF2-40B4-BE49-F238E27FC236}">
                <a16:creationId xmlns:a16="http://schemas.microsoft.com/office/drawing/2014/main" id="{BA91AD3E-5412-4D42-BF0F-146D40FC4455}"/>
              </a:ext>
            </a:extLst>
          </p:cNvPr>
          <p:cNvSpPr txBox="1"/>
          <p:nvPr/>
        </p:nvSpPr>
        <p:spPr>
          <a:xfrm>
            <a:off x="3642736" y="2404946"/>
            <a:ext cx="1940312" cy="461665"/>
          </a:xfrm>
          <a:prstGeom prst="rect">
            <a:avLst/>
          </a:prstGeom>
          <a:noFill/>
        </p:spPr>
        <p:txBody>
          <a:bodyPr wrap="square" rtlCol="0">
            <a:spAutoFit/>
          </a:bodyPr>
          <a:lstStyle/>
          <a:p>
            <a:r>
              <a:rPr lang="en-US" sz="2400" dirty="0"/>
              <a:t>Pyrimidines</a:t>
            </a:r>
          </a:p>
        </p:txBody>
      </p:sp>
    </p:spTree>
    <p:extLst>
      <p:ext uri="{BB962C8B-B14F-4D97-AF65-F5344CB8AC3E}">
        <p14:creationId xmlns:p14="http://schemas.microsoft.com/office/powerpoint/2010/main" val="20077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CA45E79-745B-4719-8B75-E9E56898BD3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Footer Placeholder 1">
            <a:extLst>
              <a:ext uri="{FF2B5EF4-FFF2-40B4-BE49-F238E27FC236}">
                <a16:creationId xmlns:a16="http://schemas.microsoft.com/office/drawing/2014/main" id="{2E9AE29D-870E-964F-A228-94D57C80253E}"/>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Figure Number"/>
          <p:cNvSpPr>
            <a:spLocks noGrp="1"/>
          </p:cNvSpPr>
          <p:nvPr>
            <p:ph type="title"/>
          </p:nvPr>
        </p:nvSpPr>
        <p:spPr/>
        <p:txBody>
          <a:bodyPr/>
          <a:lstStyle/>
          <a:p>
            <a:r>
              <a:rPr lang="en-US" dirty="0"/>
              <a:t>Figure 9.3</a:t>
            </a:r>
          </a:p>
        </p:txBody>
      </p:sp>
      <p:pic>
        <p:nvPicPr>
          <p:cNvPr id="3" name="Figure" descr="Illustration shows structure of a nucleotide, which is made up of a deoxyribose sugar with a nitrogenous base attached at the 1' position and a phosphate group attached at the 5' position. There are two kinds of nitrogenous bases: pyrimidines, which have one six-membered ring, and purines, which have a six-membered ring fused to a five-membered ring. Cytosine and thymine are pyrimidines, and adenine and guanine are pur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50" b="6350"/>
          <a:stretch>
            <a:fillRect/>
          </a:stretch>
        </p:blipFill>
        <p:spPr/>
      </p:pic>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Each DNA nucleotide is made up of a sugar, a phosphate group, and a base.</a:t>
            </a:r>
          </a:p>
          <a:p>
            <a:r>
              <a:rPr lang="en-US" sz="1600" dirty="0">
                <a:solidFill>
                  <a:srgbClr val="6CB255"/>
                </a:solidFill>
              </a:rPr>
              <a:t>(b) </a:t>
            </a:r>
            <a:r>
              <a:rPr lang="en-US" sz="1600" dirty="0"/>
              <a:t>Cytosine and thymine are </a:t>
            </a:r>
            <a:r>
              <a:rPr lang="en-US" sz="1600" dirty="0" err="1"/>
              <a:t>pyrimidines</a:t>
            </a:r>
            <a:r>
              <a:rPr lang="en-US" sz="1600" dirty="0"/>
              <a:t>. Guanine and adenine are purines.</a:t>
            </a:r>
          </a:p>
        </p:txBody>
      </p:sp>
    </p:spTree>
    <p:extLst>
      <p:ext uri="{BB962C8B-B14F-4D97-AF65-F5344CB8AC3E}">
        <p14:creationId xmlns:p14="http://schemas.microsoft.com/office/powerpoint/2010/main" val="382447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966601-3D79-2243-A26B-4C3DFA622BC0}"/>
              </a:ext>
            </a:extLst>
          </p:cNvPr>
          <p:cNvSpPr>
            <a:spLocks noGrp="1"/>
          </p:cNvSpPr>
          <p:nvPr>
            <p:ph type="ftr" sz="quarter" idx="11"/>
          </p:nvPr>
        </p:nvSpPr>
        <p:spPr/>
        <p:txBody>
          <a:bodyPr/>
          <a:lstStyle/>
          <a:p>
            <a:r>
              <a:rPr lang="en-US"/>
              <a:t>Fowler, S., Roush, R., &amp; Wise, J. (2013). Concepts of Biology. Houston: OpenStax. Retrieved from https://openstax.org/details/books/concepts-biology</a:t>
            </a:r>
          </a:p>
          <a:p>
            <a:r>
              <a:rPr lang="en-US"/>
              <a:t>
</a:t>
            </a:r>
          </a:p>
        </p:txBody>
      </p:sp>
      <p:sp>
        <p:nvSpPr>
          <p:cNvPr id="5" name="Title 4">
            <a:extLst>
              <a:ext uri="{FF2B5EF4-FFF2-40B4-BE49-F238E27FC236}">
                <a16:creationId xmlns:a16="http://schemas.microsoft.com/office/drawing/2014/main" id="{5AD75B82-1274-400F-981F-7C55F29EA1D3}"/>
              </a:ext>
            </a:extLst>
          </p:cNvPr>
          <p:cNvSpPr>
            <a:spLocks noGrp="1"/>
          </p:cNvSpPr>
          <p:nvPr>
            <p:ph type="title"/>
          </p:nvPr>
        </p:nvSpPr>
        <p:spPr/>
        <p:txBody>
          <a:bodyPr/>
          <a:lstStyle/>
          <a:p>
            <a:r>
              <a:rPr lang="en-US" dirty="0"/>
              <a:t>9.1 The structure of </a:t>
            </a:r>
            <a:r>
              <a:rPr lang="en-US" dirty="0" err="1"/>
              <a:t>dna</a:t>
            </a:r>
            <a:endParaRPr lang="en-US" dirty="0"/>
          </a:p>
        </p:txBody>
      </p:sp>
      <p:sp>
        <p:nvSpPr>
          <p:cNvPr id="8" name="TextBox 7">
            <a:extLst>
              <a:ext uri="{FF2B5EF4-FFF2-40B4-BE49-F238E27FC236}">
                <a16:creationId xmlns:a16="http://schemas.microsoft.com/office/drawing/2014/main" id="{F922FBFD-1FA9-4331-ADD3-14457C57DCFC}"/>
              </a:ext>
            </a:extLst>
          </p:cNvPr>
          <p:cNvSpPr txBox="1"/>
          <p:nvPr/>
        </p:nvSpPr>
        <p:spPr>
          <a:xfrm>
            <a:off x="457200" y="1126273"/>
            <a:ext cx="8062912"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rPr>
              <a:t>Double helix - </a:t>
            </a:r>
            <a:r>
              <a:rPr lang="en-US" sz="2400" b="0" i="0" dirty="0">
                <a:solidFill>
                  <a:srgbClr val="000000"/>
                </a:solidFill>
                <a:effectLst/>
              </a:rPr>
              <a:t>the molecular shape of DNA in which two strands of nucleotides wind around each other in a spiral shape</a:t>
            </a:r>
            <a:r>
              <a:rPr lang="en-US" sz="2400" dirty="0">
                <a:solidFill>
                  <a:srgbClr val="000000"/>
                </a:solidFill>
              </a:rPr>
              <a:t> </a:t>
            </a:r>
          </a:p>
          <a:p>
            <a:pPr marL="800100" lvl="1" indent="-342900">
              <a:buFont typeface="Wingdings" panose="05000000000000000000" pitchFamily="2" charset="2"/>
              <a:buChar char="Ø"/>
            </a:pPr>
            <a:r>
              <a:rPr lang="en-US" sz="2400" dirty="0">
                <a:solidFill>
                  <a:srgbClr val="000000"/>
                </a:solidFill>
              </a:rPr>
              <a:t>Nitrogenous bases hydrogen bond with </a:t>
            </a:r>
            <a:r>
              <a:rPr lang="en-US" sz="2400" dirty="0" err="1">
                <a:solidFill>
                  <a:srgbClr val="000000"/>
                </a:solidFill>
              </a:rPr>
              <a:t>eachother</a:t>
            </a:r>
            <a:r>
              <a:rPr lang="en-US" sz="2400" dirty="0">
                <a:solidFill>
                  <a:srgbClr val="000000"/>
                </a:solidFill>
              </a:rPr>
              <a:t> across the helix, holding the 2 strands together</a:t>
            </a:r>
          </a:p>
          <a:p>
            <a:pPr marL="1257300" lvl="2" indent="-342900">
              <a:buFont typeface="Wingdings" panose="05000000000000000000" pitchFamily="2" charset="2"/>
              <a:buChar char="Ø"/>
            </a:pPr>
            <a:r>
              <a:rPr lang="en-US" sz="2400" dirty="0">
                <a:solidFill>
                  <a:srgbClr val="000000"/>
                </a:solidFill>
              </a:rPr>
              <a:t>A forms 2 hydrogen bonds with T</a:t>
            </a:r>
          </a:p>
          <a:p>
            <a:pPr marL="1257300" lvl="2" indent="-342900">
              <a:buFont typeface="Wingdings" panose="05000000000000000000" pitchFamily="2" charset="2"/>
              <a:buChar char="Ø"/>
            </a:pPr>
            <a:r>
              <a:rPr lang="en-US" sz="2400" dirty="0">
                <a:solidFill>
                  <a:srgbClr val="000000"/>
                </a:solidFill>
              </a:rPr>
              <a:t>G forms 3 hydrogen bonds with C</a:t>
            </a:r>
          </a:p>
          <a:p>
            <a:pPr marL="800100" lvl="1" indent="-342900">
              <a:buFont typeface="Wingdings" panose="05000000000000000000" pitchFamily="2" charset="2"/>
              <a:buChar char="Ø"/>
            </a:pPr>
            <a:r>
              <a:rPr lang="en-US" sz="2400" dirty="0">
                <a:solidFill>
                  <a:srgbClr val="000000"/>
                </a:solidFill>
              </a:rPr>
              <a:t>The two strands are antiparallel, one starting with a sugar and ending with a phosphate, and the other starting with a phosphate and ending with a sugar</a:t>
            </a:r>
            <a:endParaRPr lang="en-US" sz="2400" dirty="0"/>
          </a:p>
        </p:txBody>
      </p:sp>
      <p:sp>
        <p:nvSpPr>
          <p:cNvPr id="4" name="Disclaimer">
            <a:extLst>
              <a:ext uri="{FF2B5EF4-FFF2-40B4-BE49-F238E27FC236}">
                <a16:creationId xmlns:a16="http://schemas.microsoft.com/office/drawing/2014/main" id="{AC55D63D-216C-4F0C-9FD2-2F2F875C89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78869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674</TotalTime>
  <Words>5114</Words>
  <Application>Microsoft Macintosh PowerPoint</Application>
  <PresentationFormat>On-screen Show (4:3)</PresentationFormat>
  <Paragraphs>356</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Wingdings</vt:lpstr>
      <vt:lpstr>Office Theme</vt:lpstr>
      <vt:lpstr>BIOL 1010 Module 9</vt:lpstr>
      <vt:lpstr>Figure 9.1</vt:lpstr>
      <vt:lpstr>9.1 The structure of dna</vt:lpstr>
      <vt:lpstr>Figure 9.2</vt:lpstr>
      <vt:lpstr>9.1 The structure of dna</vt:lpstr>
      <vt:lpstr>Figure 9.5</vt:lpstr>
      <vt:lpstr>9.1 The structure of dna</vt:lpstr>
      <vt:lpstr>Figure 9.3</vt:lpstr>
      <vt:lpstr>9.1 The structure of dna</vt:lpstr>
      <vt:lpstr>Figure 9.4</vt:lpstr>
      <vt:lpstr>9.1 The structure of dna</vt:lpstr>
      <vt:lpstr>Figure 9.6</vt:lpstr>
      <vt:lpstr>9.1 The structure of dna</vt:lpstr>
      <vt:lpstr>PowerPoint Presentation</vt:lpstr>
      <vt:lpstr>9.2 DNA replication</vt:lpstr>
      <vt:lpstr>9.2 DNA replication</vt:lpstr>
      <vt:lpstr>Figure 9.8</vt:lpstr>
      <vt:lpstr>Figure 9.9</vt:lpstr>
      <vt:lpstr>9.2 DNA replication</vt:lpstr>
      <vt:lpstr>9.2 DNA replication</vt:lpstr>
      <vt:lpstr>9.2 DNA replication</vt:lpstr>
      <vt:lpstr>Figure 9.10</vt:lpstr>
      <vt:lpstr>9.2 DNA replication</vt:lpstr>
      <vt:lpstr>Figure 9.11</vt:lpstr>
      <vt:lpstr>Figure 9.12</vt:lpstr>
      <vt:lpstr>9.2 DNA replication</vt:lpstr>
      <vt:lpstr>Figure 9.13</vt:lpstr>
      <vt:lpstr>9.3 Transcription</vt:lpstr>
      <vt:lpstr>Figure 9.14</vt:lpstr>
      <vt:lpstr>9.3 Transcription</vt:lpstr>
      <vt:lpstr>Figure 9.15</vt:lpstr>
      <vt:lpstr>9.3 Transcription</vt:lpstr>
      <vt:lpstr>Figure 9.16</vt:lpstr>
      <vt:lpstr>9.3 Transcription</vt:lpstr>
      <vt:lpstr>Figure 9.17</vt:lpstr>
      <vt:lpstr>9.3 Transcription</vt:lpstr>
      <vt:lpstr>Figure 9.18</vt:lpstr>
      <vt:lpstr>9.4 Translation</vt:lpstr>
      <vt:lpstr>9.4 Translation</vt:lpstr>
      <vt:lpstr>Figure 9.19</vt:lpstr>
      <vt:lpstr>9.4 Translation</vt:lpstr>
      <vt:lpstr>9.4 Translation</vt:lpstr>
      <vt:lpstr>Figure 9.20</vt:lpstr>
      <vt:lpstr>9.4 Translation</vt:lpstr>
      <vt:lpstr>9.4 Translation</vt:lpstr>
      <vt:lpstr>Figure 9.21</vt:lpstr>
      <vt:lpstr>9.4 Translation</vt:lpstr>
      <vt:lpstr>9.5 How genes are regulated</vt:lpstr>
      <vt:lpstr>9.5 How genes are regulated</vt:lpstr>
      <vt:lpstr>9.5 How genes are regulated</vt:lpstr>
      <vt:lpstr>Figure 9.22</vt:lpstr>
      <vt:lpstr>Figure 9.23</vt:lpstr>
      <vt:lpstr>9.5 How genes are regulated</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9 - MOLECULAR BIOLOGY</dc:title>
  <dc:creator>Spuddy McSpare</dc:creator>
  <cp:lastModifiedBy>Blaudow, Robert A.</cp:lastModifiedBy>
  <cp:revision>108</cp:revision>
  <dcterms:created xsi:type="dcterms:W3CDTF">2012-06-04T02:13:36Z</dcterms:created>
  <dcterms:modified xsi:type="dcterms:W3CDTF">2022-01-28T22:04:18Z</dcterms:modified>
</cp:coreProperties>
</file>