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41"/>
  </p:notesMasterIdLst>
  <p:handoutMasterIdLst>
    <p:handoutMasterId r:id="rId42"/>
  </p:handoutMasterIdLst>
  <p:sldIdLst>
    <p:sldId id="256" r:id="rId2"/>
    <p:sldId id="279" r:id="rId3"/>
    <p:sldId id="273" r:id="rId4"/>
    <p:sldId id="327" r:id="rId5"/>
    <p:sldId id="328" r:id="rId6"/>
    <p:sldId id="280" r:id="rId7"/>
    <p:sldId id="329" r:id="rId8"/>
    <p:sldId id="277" r:id="rId9"/>
    <p:sldId id="332" r:id="rId10"/>
    <p:sldId id="333" r:id="rId11"/>
    <p:sldId id="334" r:id="rId12"/>
    <p:sldId id="335" r:id="rId13"/>
    <p:sldId id="281" r:id="rId14"/>
    <p:sldId id="336" r:id="rId15"/>
    <p:sldId id="337" r:id="rId16"/>
    <p:sldId id="338" r:id="rId17"/>
    <p:sldId id="285" r:id="rId18"/>
    <p:sldId id="282" r:id="rId19"/>
    <p:sldId id="283" r:id="rId20"/>
    <p:sldId id="284" r:id="rId21"/>
    <p:sldId id="339" r:id="rId22"/>
    <p:sldId id="286" r:id="rId23"/>
    <p:sldId id="287" r:id="rId24"/>
    <p:sldId id="340" r:id="rId25"/>
    <p:sldId id="341" r:id="rId26"/>
    <p:sldId id="342" r:id="rId27"/>
    <p:sldId id="288" r:id="rId28"/>
    <p:sldId id="343" r:id="rId29"/>
    <p:sldId id="289" r:id="rId30"/>
    <p:sldId id="344" r:id="rId31"/>
    <p:sldId id="290" r:id="rId32"/>
    <p:sldId id="345" r:id="rId33"/>
    <p:sldId id="291" r:id="rId34"/>
    <p:sldId id="295" r:id="rId35"/>
    <p:sldId id="346" r:id="rId36"/>
    <p:sldId id="293" r:id="rId37"/>
    <p:sldId id="347" r:id="rId38"/>
    <p:sldId id="294" r:id="rId39"/>
    <p:sldId id="34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558" autoAdjust="0"/>
  </p:normalViewPr>
  <p:slideViewPr>
    <p:cSldViewPr snapToGrid="0" snapToObjects="1">
      <p:cViewPr varScale="1">
        <p:scale>
          <a:sx n="121" d="100"/>
          <a:sy n="121" d="100"/>
        </p:scale>
        <p:origin x="190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1/28/22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AB895-6A85-1745-A3CA-E223300A58DF}" type="datetimeFigureOut">
              <a:rPr lang="en-US" smtClean="0"/>
              <a:t>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F990DB-16BF-E84B-8826-E71964F07304}" type="slidenum">
              <a:rPr lang="en-US" smtClean="0"/>
              <a:t>‹#›</a:t>
            </a:fld>
            <a:endParaRPr lang="en-US"/>
          </a:p>
        </p:txBody>
      </p:sp>
    </p:spTree>
    <p:extLst>
      <p:ext uri="{BB962C8B-B14F-4D97-AF65-F5344CB8AC3E}">
        <p14:creationId xmlns:p14="http://schemas.microsoft.com/office/powerpoint/2010/main" val="385741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B246F-C422-8340-B680-6C8043D517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B06BB7-321E-F048-B1E8-C109992E9E3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751E65-1AA6-1F46-9AA2-B04B37A6F534}"/>
              </a:ext>
            </a:extLst>
          </p:cNvPr>
          <p:cNvSpPr>
            <a:spLocks noGrp="1"/>
          </p:cNvSpPr>
          <p:nvPr>
            <p:ph type="dt" sz="half" idx="10"/>
          </p:nvPr>
        </p:nvSpPr>
        <p:spPr/>
        <p:txBody>
          <a:bodyPr/>
          <a:lstStyle/>
          <a:p>
            <a:fld id="{B2ED40DF-3C0B-D44C-9D49-4B88EE0C0AEF}" type="datetime4">
              <a:rPr lang="en-US" smtClean="0"/>
              <a:t>January 28, 2022</a:t>
            </a:fld>
            <a:endParaRPr lang="en-US" dirty="0"/>
          </a:p>
        </p:txBody>
      </p:sp>
      <p:sp>
        <p:nvSpPr>
          <p:cNvPr id="5" name="Footer Placeholder 4">
            <a:extLst>
              <a:ext uri="{FF2B5EF4-FFF2-40B4-BE49-F238E27FC236}">
                <a16:creationId xmlns:a16="http://schemas.microsoft.com/office/drawing/2014/main" id="{EF87C341-61EA-7341-B142-73FCC934DD8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65D1D377-A5F5-314B-AD05-FE3F97A4EE5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70767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EA05-A3CA-1F43-AA95-2F459E1452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78AE2F-89CD-264B-84D5-E5FD255311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92664-5589-1B43-8E64-48715191829E}"/>
              </a:ext>
            </a:extLst>
          </p:cNvPr>
          <p:cNvSpPr>
            <a:spLocks noGrp="1"/>
          </p:cNvSpPr>
          <p:nvPr>
            <p:ph type="dt" sz="half" idx="10"/>
          </p:nvPr>
        </p:nvSpPr>
        <p:spPr/>
        <p:txBody>
          <a:bodyPr/>
          <a:lstStyle/>
          <a:p>
            <a:fld id="{97CDD9AC-1D0E-2B46-AEA4-80CA749F1DAF}" type="datetime4">
              <a:rPr lang="en-US" smtClean="0"/>
              <a:t>January 28, 2022</a:t>
            </a:fld>
            <a:endParaRPr lang="en-US" dirty="0"/>
          </a:p>
        </p:txBody>
      </p:sp>
      <p:sp>
        <p:nvSpPr>
          <p:cNvPr id="5" name="Footer Placeholder 4">
            <a:extLst>
              <a:ext uri="{FF2B5EF4-FFF2-40B4-BE49-F238E27FC236}">
                <a16:creationId xmlns:a16="http://schemas.microsoft.com/office/drawing/2014/main" id="{AC6D0D6F-7322-0540-899B-BC2A1994223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7DCD66C1-5C76-A046-AE89-5996BAAA7793}"/>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59536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1FD7D2-6176-2C4F-8CC6-FD844FA40DC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420648-83A6-8747-B88C-295364AEE08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6ECA9-68DC-6447-95AB-4C8953361424}"/>
              </a:ext>
            </a:extLst>
          </p:cNvPr>
          <p:cNvSpPr>
            <a:spLocks noGrp="1"/>
          </p:cNvSpPr>
          <p:nvPr>
            <p:ph type="dt" sz="half" idx="10"/>
          </p:nvPr>
        </p:nvSpPr>
        <p:spPr/>
        <p:txBody>
          <a:bodyPr/>
          <a:lstStyle/>
          <a:p>
            <a:fld id="{C00BDF1B-525A-774A-B918-2B394D1D64E1}" type="datetime4">
              <a:rPr lang="en-US" smtClean="0"/>
              <a:t>January 28, 2022</a:t>
            </a:fld>
            <a:endParaRPr lang="en-US" dirty="0"/>
          </a:p>
        </p:txBody>
      </p:sp>
      <p:sp>
        <p:nvSpPr>
          <p:cNvPr id="5" name="Footer Placeholder 4">
            <a:extLst>
              <a:ext uri="{FF2B5EF4-FFF2-40B4-BE49-F238E27FC236}">
                <a16:creationId xmlns:a16="http://schemas.microsoft.com/office/drawing/2014/main" id="{9E614E00-B854-F549-843C-7083B69D0BC6}"/>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7A786746-90C3-4A40-9D68-D6E8779B7777}"/>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550514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9A313F-4A8D-9845-B225-31DD801B69D4}" type="datetime4">
              <a:rPr lang="en-US" smtClean="0"/>
              <a:t>January 28, 2022</a:t>
            </a:fld>
            <a:endParaRPr lang="en-US" dirty="0"/>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extLst>
      <p:ext uri="{BB962C8B-B14F-4D97-AF65-F5344CB8AC3E}">
        <p14:creationId xmlns:p14="http://schemas.microsoft.com/office/powerpoint/2010/main" val="2862846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CF5EDB-9CBF-4745-BE6A-C474D04254E6}" type="datetime4">
              <a:rPr lang="en-US" smtClean="0"/>
              <a:t>January 28, 2022</a:t>
            </a:fld>
            <a:endParaRPr lang="en-US"/>
          </a:p>
        </p:txBody>
      </p:sp>
      <p:sp>
        <p:nvSpPr>
          <p:cNvPr id="5" name="Footer Placeholder 4"/>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24583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E2624316-BA3E-2344-8A5E-754B18908905}"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18088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F2E51FB-5EAC-8B4E-93D7-B7D5304AA1E1}" type="datetime4">
              <a:rPr lang="en-US" smtClean="0"/>
              <a:t>January 28, 2022</a:t>
            </a:fld>
            <a:endParaRPr lang="en-US"/>
          </a:p>
        </p:txBody>
      </p:sp>
      <p:sp>
        <p:nvSpPr>
          <p:cNvPr id="6" name="Footer Placeholder 5"/>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3581E-65EA-4E47-991C-0E5564BA6A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C2DF0-575A-F241-9CCF-4219322FE9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217B6-3EFD-8546-907A-866CE8918034}"/>
              </a:ext>
            </a:extLst>
          </p:cNvPr>
          <p:cNvSpPr>
            <a:spLocks noGrp="1"/>
          </p:cNvSpPr>
          <p:nvPr>
            <p:ph type="dt" sz="half" idx="10"/>
          </p:nvPr>
        </p:nvSpPr>
        <p:spPr/>
        <p:txBody>
          <a:bodyPr/>
          <a:lstStyle/>
          <a:p>
            <a:fld id="{DD7149A3-C758-8D49-ADCA-B990A9133575}" type="datetime4">
              <a:rPr lang="en-US" smtClean="0"/>
              <a:t>January 28, 2022</a:t>
            </a:fld>
            <a:endParaRPr lang="en-US" dirty="0"/>
          </a:p>
        </p:txBody>
      </p:sp>
      <p:sp>
        <p:nvSpPr>
          <p:cNvPr id="5" name="Footer Placeholder 4">
            <a:extLst>
              <a:ext uri="{FF2B5EF4-FFF2-40B4-BE49-F238E27FC236}">
                <a16:creationId xmlns:a16="http://schemas.microsoft.com/office/drawing/2014/main" id="{FF8436B0-86D4-FA43-9624-BC62510D54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9DE0DC34-CAFB-674C-BCD4-F553C47AC02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22196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5E82B-98DD-3F4A-B819-FB1DC8F7C32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19EC5C8-AF92-8B46-A163-2B70B795CCD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1E79D4-14EC-7B45-8CC6-9D18B5916301}"/>
              </a:ext>
            </a:extLst>
          </p:cNvPr>
          <p:cNvSpPr>
            <a:spLocks noGrp="1"/>
          </p:cNvSpPr>
          <p:nvPr>
            <p:ph type="dt" sz="half" idx="10"/>
          </p:nvPr>
        </p:nvSpPr>
        <p:spPr/>
        <p:txBody>
          <a:bodyPr/>
          <a:lstStyle/>
          <a:p>
            <a:fld id="{B3497E53-D927-8444-9E2A-15639CDFB1A0}" type="datetime4">
              <a:rPr lang="en-US" smtClean="0"/>
              <a:t>January 28, 2022</a:t>
            </a:fld>
            <a:endParaRPr lang="en-US" dirty="0"/>
          </a:p>
        </p:txBody>
      </p:sp>
      <p:sp>
        <p:nvSpPr>
          <p:cNvPr id="5" name="Footer Placeholder 4">
            <a:extLst>
              <a:ext uri="{FF2B5EF4-FFF2-40B4-BE49-F238E27FC236}">
                <a16:creationId xmlns:a16="http://schemas.microsoft.com/office/drawing/2014/main" id="{E4869412-1799-064F-B744-A3C3F61E04D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31C4C145-D32D-A94A-86EA-C5025E777F6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93711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391F9-92A7-1C40-87C5-1C14B4BB0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236FF-48D4-7440-A723-69294990482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EB5302-92D0-7349-9A99-07C45A00E1D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5C9B1-42CE-8F46-838A-D0DC76A2BEDB}"/>
              </a:ext>
            </a:extLst>
          </p:cNvPr>
          <p:cNvSpPr>
            <a:spLocks noGrp="1"/>
          </p:cNvSpPr>
          <p:nvPr>
            <p:ph type="dt" sz="half" idx="10"/>
          </p:nvPr>
        </p:nvSpPr>
        <p:spPr/>
        <p:txBody>
          <a:bodyPr/>
          <a:lstStyle/>
          <a:p>
            <a:fld id="{C93F3880-4E7B-D34D-AB3C-AB50E913B1AF}" type="datetime4">
              <a:rPr lang="en-US" smtClean="0"/>
              <a:t>January 28, 2022</a:t>
            </a:fld>
            <a:endParaRPr lang="en-US" dirty="0"/>
          </a:p>
        </p:txBody>
      </p:sp>
      <p:sp>
        <p:nvSpPr>
          <p:cNvPr id="6" name="Footer Placeholder 5">
            <a:extLst>
              <a:ext uri="{FF2B5EF4-FFF2-40B4-BE49-F238E27FC236}">
                <a16:creationId xmlns:a16="http://schemas.microsoft.com/office/drawing/2014/main" id="{C9230A23-CCCE-EC43-B35D-18B27FF4F5E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7" name="Slide Number Placeholder 6">
            <a:extLst>
              <a:ext uri="{FF2B5EF4-FFF2-40B4-BE49-F238E27FC236}">
                <a16:creationId xmlns:a16="http://schemas.microsoft.com/office/drawing/2014/main" id="{6FD79656-5C3D-4745-9CA1-1A3F625B9BEB}"/>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88298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602C-4B07-B84A-9200-A075B133446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F80DB4-FA4F-984F-A1FE-A701EBAAC71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3120C-1233-9B41-B09D-0A7E8BD0B69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93ED58-2D5F-D44D-AB76-6AF2D555FE3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980178C-7667-6A45-8288-CA6015D685C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646680-15F4-604D-B076-028173D41C2B}"/>
              </a:ext>
            </a:extLst>
          </p:cNvPr>
          <p:cNvSpPr>
            <a:spLocks noGrp="1"/>
          </p:cNvSpPr>
          <p:nvPr>
            <p:ph type="dt" sz="half" idx="10"/>
          </p:nvPr>
        </p:nvSpPr>
        <p:spPr/>
        <p:txBody>
          <a:bodyPr/>
          <a:lstStyle/>
          <a:p>
            <a:fld id="{3543EC6A-02CC-0E48-ABBE-52146D82DFF8}" type="datetime4">
              <a:rPr lang="en-US" smtClean="0"/>
              <a:t>January 28, 2022</a:t>
            </a:fld>
            <a:endParaRPr lang="en-US" dirty="0"/>
          </a:p>
        </p:txBody>
      </p:sp>
      <p:sp>
        <p:nvSpPr>
          <p:cNvPr id="8" name="Footer Placeholder 7">
            <a:extLst>
              <a:ext uri="{FF2B5EF4-FFF2-40B4-BE49-F238E27FC236}">
                <a16:creationId xmlns:a16="http://schemas.microsoft.com/office/drawing/2014/main" id="{EBA9A7D6-FB86-3043-B504-17640147DC5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9" name="Slide Number Placeholder 8">
            <a:extLst>
              <a:ext uri="{FF2B5EF4-FFF2-40B4-BE49-F238E27FC236}">
                <a16:creationId xmlns:a16="http://schemas.microsoft.com/office/drawing/2014/main" id="{0C28A196-F4DF-7A42-8680-D35EC320DCA9}"/>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552267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E2D4D-A9CC-2645-8904-AA53195E7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4E1DA5-853B-0641-BCC2-9C646DA2CAF0}"/>
              </a:ext>
            </a:extLst>
          </p:cNvPr>
          <p:cNvSpPr>
            <a:spLocks noGrp="1"/>
          </p:cNvSpPr>
          <p:nvPr>
            <p:ph type="dt" sz="half" idx="10"/>
          </p:nvPr>
        </p:nvSpPr>
        <p:spPr/>
        <p:txBody>
          <a:bodyPr/>
          <a:lstStyle/>
          <a:p>
            <a:fld id="{E3914ABC-8A99-DE44-A60B-9C2552C70F58}" type="datetime4">
              <a:rPr lang="en-US" smtClean="0"/>
              <a:t>January 28, 2022</a:t>
            </a:fld>
            <a:endParaRPr lang="en-US" dirty="0"/>
          </a:p>
        </p:txBody>
      </p:sp>
      <p:sp>
        <p:nvSpPr>
          <p:cNvPr id="4" name="Footer Placeholder 3">
            <a:extLst>
              <a:ext uri="{FF2B5EF4-FFF2-40B4-BE49-F238E27FC236}">
                <a16:creationId xmlns:a16="http://schemas.microsoft.com/office/drawing/2014/main" id="{284E2D7D-E376-FF4E-9A4E-A9BA4982380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5" name="Slide Number Placeholder 4">
            <a:extLst>
              <a:ext uri="{FF2B5EF4-FFF2-40B4-BE49-F238E27FC236}">
                <a16:creationId xmlns:a16="http://schemas.microsoft.com/office/drawing/2014/main" id="{9A133E60-8861-9A4C-A8DD-134AD55625EA}"/>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245578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4FCEA-C915-6A42-B486-B7256C095ABC}"/>
              </a:ext>
            </a:extLst>
          </p:cNvPr>
          <p:cNvSpPr>
            <a:spLocks noGrp="1"/>
          </p:cNvSpPr>
          <p:nvPr>
            <p:ph type="dt" sz="half" idx="10"/>
          </p:nvPr>
        </p:nvSpPr>
        <p:spPr/>
        <p:txBody>
          <a:bodyPr/>
          <a:lstStyle/>
          <a:p>
            <a:fld id="{CF157508-054B-4544-A7C9-1F911A5E304D}" type="datetime4">
              <a:rPr lang="en-US" smtClean="0"/>
              <a:t>January 28, 2022</a:t>
            </a:fld>
            <a:endParaRPr lang="en-US" dirty="0"/>
          </a:p>
        </p:txBody>
      </p:sp>
      <p:sp>
        <p:nvSpPr>
          <p:cNvPr id="3" name="Footer Placeholder 2">
            <a:extLst>
              <a:ext uri="{FF2B5EF4-FFF2-40B4-BE49-F238E27FC236}">
                <a16:creationId xmlns:a16="http://schemas.microsoft.com/office/drawing/2014/main" id="{FFDAB37C-AF5A-364D-9663-B71FD9B8D7E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4" name="Slide Number Placeholder 3">
            <a:extLst>
              <a:ext uri="{FF2B5EF4-FFF2-40B4-BE49-F238E27FC236}">
                <a16:creationId xmlns:a16="http://schemas.microsoft.com/office/drawing/2014/main" id="{4ABE547C-5ACF-7B42-A369-4111B20E6386}"/>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001447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77EA-2F3E-A640-A8F8-FC45F23E5B0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271F2BC-1F88-D547-B4FF-C01766CA196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3344FA-9488-DC49-B8E2-FD3261834D9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B6FEEB1-62CA-C944-8E18-518A0F1E7B4F}"/>
              </a:ext>
            </a:extLst>
          </p:cNvPr>
          <p:cNvSpPr>
            <a:spLocks noGrp="1"/>
          </p:cNvSpPr>
          <p:nvPr>
            <p:ph type="dt" sz="half" idx="10"/>
          </p:nvPr>
        </p:nvSpPr>
        <p:spPr/>
        <p:txBody>
          <a:bodyPr/>
          <a:lstStyle/>
          <a:p>
            <a:fld id="{B2212BD7-C298-ED45-BA3D-B1DC747916B9}" type="datetime4">
              <a:rPr lang="en-US" smtClean="0"/>
              <a:t>January 28, 2022</a:t>
            </a:fld>
            <a:endParaRPr lang="en-US"/>
          </a:p>
        </p:txBody>
      </p:sp>
      <p:sp>
        <p:nvSpPr>
          <p:cNvPr id="6" name="Footer Placeholder 5">
            <a:extLst>
              <a:ext uri="{FF2B5EF4-FFF2-40B4-BE49-F238E27FC236}">
                <a16:creationId xmlns:a16="http://schemas.microsoft.com/office/drawing/2014/main" id="{D30840DD-9D13-6145-84A8-D8783220090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7" name="Slide Number Placeholder 6">
            <a:extLst>
              <a:ext uri="{FF2B5EF4-FFF2-40B4-BE49-F238E27FC236}">
                <a16:creationId xmlns:a16="http://schemas.microsoft.com/office/drawing/2014/main" id="{5F403A87-9F2A-0749-BD74-B66BA15E0030}"/>
              </a:ext>
            </a:extLst>
          </p:cNvPr>
          <p:cNvSpPr>
            <a:spLocks noGrp="1"/>
          </p:cNvSpPr>
          <p:nvPr>
            <p:ph type="sldNum" sz="quarter" idx="12"/>
          </p:nvPr>
        </p:nvSpPr>
        <p:spPr/>
        <p:txBody>
          <a:bodyPr/>
          <a:lstStyle/>
          <a:p>
            <a:fld id="{F38DF745-7D3F-47F4-83A3-874385CFAA69}" type="slidenum">
              <a:rPr lang="en-US" smtClean="0"/>
              <a:pPr/>
              <a:t>‹#›</a:t>
            </a:fld>
            <a:endParaRPr lang="en-US"/>
          </a:p>
        </p:txBody>
      </p:sp>
    </p:spTree>
    <p:extLst>
      <p:ext uri="{BB962C8B-B14F-4D97-AF65-F5344CB8AC3E}">
        <p14:creationId xmlns:p14="http://schemas.microsoft.com/office/powerpoint/2010/main" val="304415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7030-105B-0148-B84D-A102925C1A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C0719E3-30AA-A34E-B7BE-E5F8728B9E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2BF274A-1FEA-6047-9948-9D4FECEDA9C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4DE94B8-BDBA-D649-B99C-61A307FD85B7}"/>
              </a:ext>
            </a:extLst>
          </p:cNvPr>
          <p:cNvSpPr>
            <a:spLocks noGrp="1"/>
          </p:cNvSpPr>
          <p:nvPr>
            <p:ph type="dt" sz="half" idx="10"/>
          </p:nvPr>
        </p:nvSpPr>
        <p:spPr/>
        <p:txBody>
          <a:bodyPr/>
          <a:lstStyle/>
          <a:p>
            <a:fld id="{93CBDB06-8356-1F4A-B032-B6409372ECD8}" type="datetime4">
              <a:rPr lang="en-US" smtClean="0"/>
              <a:t>January 28, 2022</a:t>
            </a:fld>
            <a:endParaRPr lang="en-US" dirty="0"/>
          </a:p>
        </p:txBody>
      </p:sp>
      <p:sp>
        <p:nvSpPr>
          <p:cNvPr id="6" name="Footer Placeholder 5">
            <a:extLst>
              <a:ext uri="{FF2B5EF4-FFF2-40B4-BE49-F238E27FC236}">
                <a16:creationId xmlns:a16="http://schemas.microsoft.com/office/drawing/2014/main" id="{5F61CDBC-8F66-D441-9434-F8B81CA423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7" name="Slide Number Placeholder 6">
            <a:extLst>
              <a:ext uri="{FF2B5EF4-FFF2-40B4-BE49-F238E27FC236}">
                <a16:creationId xmlns:a16="http://schemas.microsoft.com/office/drawing/2014/main" id="{6729BE3E-BEAB-3448-B8CE-AAB0D1C998E8}"/>
              </a:ext>
            </a:extLst>
          </p:cNvPr>
          <p:cNvSpPr>
            <a:spLocks noGrp="1"/>
          </p:cNvSpPr>
          <p:nvPr>
            <p:ph type="sldNum" sz="quarter" idx="12"/>
          </p:nvPr>
        </p:nvSpPr>
        <p:spPr/>
        <p:txBody>
          <a:body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37637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36531-0C15-0C4B-9171-0AF551C3A0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2E0F28-1492-3949-8AF3-5ACDCFD909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4E18D-AE80-FE4F-B35B-472BA540AB1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560B7A-1E27-E548-BAA8-C0082B7AB568}" type="datetime4">
              <a:rPr lang="en-US" smtClean="0"/>
              <a:t>January 28, 2022</a:t>
            </a:fld>
            <a:endParaRPr lang="en-US" dirty="0"/>
          </a:p>
        </p:txBody>
      </p:sp>
      <p:sp>
        <p:nvSpPr>
          <p:cNvPr id="5" name="Footer Placeholder 4">
            <a:extLst>
              <a:ext uri="{FF2B5EF4-FFF2-40B4-BE49-F238E27FC236}">
                <a16:creationId xmlns:a16="http://schemas.microsoft.com/office/drawing/2014/main" id="{3A0A3A8C-D518-324B-8A72-6F32581C684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Fowler, S., Roush, R., &amp; Wise, J. (2013). Concepts of Biology. Houston: OpenStax. Retrieved from https://openstax.org/details/books/concepts-biology</a:t>
            </a:r>
          </a:p>
          <a:p>
            <a:r>
              <a:rPr lang="en-US"/>
              <a:t>
</a:t>
            </a:r>
            <a:endParaRPr lang="en-US" dirty="0"/>
          </a:p>
        </p:txBody>
      </p:sp>
      <p:sp>
        <p:nvSpPr>
          <p:cNvPr id="6" name="Slide Number Placeholder 5">
            <a:extLst>
              <a:ext uri="{FF2B5EF4-FFF2-40B4-BE49-F238E27FC236}">
                <a16:creationId xmlns:a16="http://schemas.microsoft.com/office/drawing/2014/main" id="{F16EF37E-6B0C-5847-A0CA-E8DE1401DF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8DF745-7D3F-47F4-83A3-874385CFAA69}" type="slidenum">
              <a:rPr lang="en-US" smtClean="0"/>
              <a:pPr/>
              <a:t>‹#›</a:t>
            </a:fld>
            <a:endParaRPr lang="en-US" dirty="0"/>
          </a:p>
        </p:txBody>
      </p:sp>
    </p:spTree>
    <p:extLst>
      <p:ext uri="{BB962C8B-B14F-4D97-AF65-F5344CB8AC3E}">
        <p14:creationId xmlns:p14="http://schemas.microsoft.com/office/powerpoint/2010/main" val="11879929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 id="2147483920" r:id="rId15"/>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hyperlink" Target="https://en.wikipedia.org/wiki/Gregor_Mendel"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hapter Title"/>
          <p:cNvSpPr txBox="1">
            <a:spLocks/>
          </p:cNvSpPr>
          <p:nvPr/>
        </p:nvSpPr>
        <p:spPr>
          <a:xfrm>
            <a:off x="0" y="2989493"/>
            <a:ext cx="9144000" cy="1288218"/>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400" cap="none" dirty="0">
                <a:solidFill>
                  <a:srgbClr val="212F62"/>
                </a:solidFill>
                <a:latin typeface="+mn-lt"/>
              </a:rPr>
              <a:t>OpenStax</a:t>
            </a:r>
          </a:p>
          <a:p>
            <a:pPr algn="ctr"/>
            <a:r>
              <a:rPr lang="en-US" sz="2400" cap="none" dirty="0">
                <a:solidFill>
                  <a:srgbClr val="212F62"/>
                </a:solidFill>
                <a:latin typeface="+mn-lt"/>
              </a:rPr>
              <a:t>Concepts of Biology</a:t>
            </a:r>
          </a:p>
          <a:p>
            <a:pPr algn="ctr"/>
            <a:r>
              <a:rPr lang="en-US" sz="2400" cap="none" dirty="0">
                <a:solidFill>
                  <a:srgbClr val="212F62"/>
                </a:solidFill>
                <a:latin typeface="+mn-lt"/>
              </a:rPr>
              <a:t>Chapter 8: Patterns of Inheritance</a:t>
            </a:r>
          </a:p>
        </p:txBody>
      </p:sp>
      <p:sp>
        <p:nvSpPr>
          <p:cNvPr id="3" name="Footer Placeholder 2">
            <a:extLst>
              <a:ext uri="{FF2B5EF4-FFF2-40B4-BE49-F238E27FC236}">
                <a16:creationId xmlns:a16="http://schemas.microsoft.com/office/drawing/2014/main" id="{4B0E7AB4-75BC-1C42-B5A0-10AB8307EF23}"/>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endParaRPr lang="en-US" dirty="0"/>
          </a:p>
        </p:txBody>
      </p:sp>
      <p:sp>
        <p:nvSpPr>
          <p:cNvPr id="2" name="Title">
            <a:extLst>
              <a:ext uri="{FF2B5EF4-FFF2-40B4-BE49-F238E27FC236}">
                <a16:creationId xmlns:a16="http://schemas.microsoft.com/office/drawing/2014/main" id="{0D6EFDA4-FDA2-4B4D-8AC2-11CD188087B9}"/>
              </a:ext>
            </a:extLst>
          </p:cNvPr>
          <p:cNvSpPr>
            <a:spLocks noGrp="1"/>
          </p:cNvSpPr>
          <p:nvPr>
            <p:ph type="title" idx="4294967295"/>
          </p:nvPr>
        </p:nvSpPr>
        <p:spPr>
          <a:xfrm>
            <a:off x="0" y="1677988"/>
            <a:ext cx="9144000" cy="650875"/>
          </a:xfrm>
        </p:spPr>
        <p:txBody>
          <a:bodyPr>
            <a:noAutofit/>
          </a:bodyPr>
          <a:lstStyle/>
          <a:p>
            <a:pPr algn="ctr"/>
            <a:r>
              <a:rPr lang="en-US" sz="6000" dirty="0"/>
              <a:t>BIOL 1010</a:t>
            </a:r>
            <a:br>
              <a:rPr lang="en-US" sz="6000" dirty="0"/>
            </a:br>
            <a:r>
              <a:rPr lang="en-US" sz="6000" dirty="0"/>
              <a:t>Module 8</a:t>
            </a:r>
          </a:p>
        </p:txBody>
      </p:sp>
      <p:sp>
        <p:nvSpPr>
          <p:cNvPr id="7" name="Disclaimer">
            <a:extLst>
              <a:ext uri="{FF2B5EF4-FFF2-40B4-BE49-F238E27FC236}">
                <a16:creationId xmlns:a16="http://schemas.microsoft.com/office/drawing/2014/main" id="{CC23070D-F596-4018-A826-11445FCF645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742DC0-0D20-094A-9368-443722703C5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r>
              <a:rPr lang="en-US" sz="2400" dirty="0"/>
              <a:t>Learning Outcomes:</a:t>
            </a:r>
          </a:p>
          <a:p>
            <a:pPr marL="342900" indent="-342900" algn="l">
              <a:buFont typeface="Arial" panose="020B0604020202020204" pitchFamily="34" charset="0"/>
              <a:buChar char="•"/>
            </a:pPr>
            <a:r>
              <a:rPr lang="en-US" sz="2400" b="0" i="0" dirty="0">
                <a:solidFill>
                  <a:srgbClr val="424242"/>
                </a:solidFill>
                <a:effectLst/>
              </a:rPr>
              <a:t>Explain the relationship between genotypes and phenotypes in dominant and recessive gene systems</a:t>
            </a:r>
          </a:p>
          <a:p>
            <a:pPr marL="342900" indent="-342900" algn="l">
              <a:buFont typeface="Arial" panose="020B0604020202020204" pitchFamily="34" charset="0"/>
              <a:buChar char="•"/>
            </a:pPr>
            <a:r>
              <a:rPr lang="en-US" sz="2400" b="0" i="0" dirty="0">
                <a:solidFill>
                  <a:srgbClr val="424242"/>
                </a:solidFill>
                <a:effectLst/>
              </a:rPr>
              <a:t>Use a Punnett square to calculate the expected proportions of genotypes and phenotypes in a monohybrid cross</a:t>
            </a:r>
          </a:p>
          <a:p>
            <a:pPr marL="342900" indent="-342900" algn="l">
              <a:buFont typeface="Arial" panose="020B0604020202020204" pitchFamily="34" charset="0"/>
              <a:buChar char="•"/>
            </a:pPr>
            <a:r>
              <a:rPr lang="en-US" sz="2400" b="0" i="0" dirty="0">
                <a:solidFill>
                  <a:srgbClr val="424242"/>
                </a:solidFill>
                <a:effectLst/>
              </a:rPr>
              <a:t>Explain Mendel’s law of segregation and independent assortment in terms of genetics and the events of meiosis</a:t>
            </a:r>
          </a:p>
          <a:p>
            <a:pPr marL="342900" indent="-342900" algn="l">
              <a:buFont typeface="Arial" panose="020B0604020202020204" pitchFamily="34" charset="0"/>
              <a:buChar char="•"/>
            </a:pPr>
            <a:r>
              <a:rPr lang="en-US" sz="2400" b="0" i="0" dirty="0">
                <a:solidFill>
                  <a:srgbClr val="424242"/>
                </a:solidFill>
                <a:effectLst/>
              </a:rPr>
              <a:t>Explain the purpose and methods of a test cross</a:t>
            </a:r>
          </a:p>
          <a:p>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FA64FC79-741B-402A-B6AA-46A9AF6AF8D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05617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515DC44-AA28-5F41-91A4-1D48FD4800F9}"/>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5693866"/>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In a diploid organism, for traits controlled by a single gene, there are two copies of each gene</a:t>
            </a:r>
          </a:p>
          <a:p>
            <a:pPr marL="800100" lvl="1" indent="-342900">
              <a:buFont typeface="Arial" panose="020B0604020202020204" pitchFamily="34" charset="0"/>
              <a:buChar char="•"/>
            </a:pPr>
            <a:r>
              <a:rPr lang="en-US" sz="2000" dirty="0"/>
              <a:t>Allele - </a:t>
            </a:r>
            <a:r>
              <a:rPr lang="en-US" sz="2000" b="0" i="0" dirty="0">
                <a:solidFill>
                  <a:srgbClr val="000000"/>
                </a:solidFill>
                <a:effectLst/>
              </a:rPr>
              <a:t>one of two or more variants of a gene that determines a particular trait for a characteristic</a:t>
            </a:r>
          </a:p>
          <a:p>
            <a:pPr marL="800100" lvl="1" indent="-342900">
              <a:buFont typeface="Arial" panose="020B0604020202020204" pitchFamily="34" charset="0"/>
              <a:buChar char="•"/>
            </a:pPr>
            <a:r>
              <a:rPr lang="en-US" sz="2000" dirty="0">
                <a:solidFill>
                  <a:srgbClr val="000000"/>
                </a:solidFill>
              </a:rPr>
              <a:t>Phenotype - </a:t>
            </a:r>
            <a:r>
              <a:rPr lang="en-US" sz="2000" b="0" i="0" dirty="0">
                <a:solidFill>
                  <a:srgbClr val="000000"/>
                </a:solidFill>
                <a:effectLst/>
              </a:rPr>
              <a:t>the observable traits expressed by an organism</a:t>
            </a:r>
          </a:p>
          <a:p>
            <a:pPr marL="800100" lvl="1" indent="-342900">
              <a:buFont typeface="Arial" panose="020B0604020202020204" pitchFamily="34" charset="0"/>
              <a:buChar char="•"/>
            </a:pPr>
            <a:r>
              <a:rPr lang="en-US" sz="2000" dirty="0">
                <a:solidFill>
                  <a:srgbClr val="000000"/>
                </a:solidFill>
              </a:rPr>
              <a:t>Genotype - </a:t>
            </a:r>
            <a:r>
              <a:rPr lang="en-US" sz="2000" b="0" i="0" dirty="0">
                <a:solidFill>
                  <a:srgbClr val="000000"/>
                </a:solidFill>
                <a:effectLst/>
              </a:rPr>
              <a:t>the underlying genetic makeup, consisting of both physically visible and non-expressed alleles, of an organism</a:t>
            </a:r>
          </a:p>
          <a:p>
            <a:pPr marL="1257300" lvl="2" indent="-342900">
              <a:buFont typeface="Wingdings" panose="05000000000000000000" pitchFamily="2" charset="2"/>
              <a:buChar char="Ø"/>
            </a:pPr>
            <a:r>
              <a:rPr lang="en-US" sz="2400" dirty="0">
                <a:solidFill>
                  <a:srgbClr val="000000"/>
                </a:solidFill>
              </a:rPr>
              <a:t>One copy of gene is dominant over the other</a:t>
            </a:r>
          </a:p>
          <a:p>
            <a:pPr marL="1257300" lvl="2" indent="-342900">
              <a:buFont typeface="Wingdings" panose="05000000000000000000" pitchFamily="2" charset="2"/>
              <a:buChar char="Ø"/>
            </a:pPr>
            <a:r>
              <a:rPr lang="en-US" sz="2400" dirty="0">
                <a:solidFill>
                  <a:srgbClr val="000000"/>
                </a:solidFill>
              </a:rPr>
              <a:t>Example:  seed color – in P generation, one parent plant had yellow (dominant) and one had green (recessive)</a:t>
            </a:r>
          </a:p>
          <a:p>
            <a:pPr marL="1714500" lvl="3" indent="-342900">
              <a:buFont typeface="Wingdings" panose="05000000000000000000" pitchFamily="2" charset="2"/>
              <a:buChar char="Ø"/>
            </a:pPr>
            <a:r>
              <a:rPr lang="en-US" sz="2400" dirty="0">
                <a:solidFill>
                  <a:srgbClr val="000000"/>
                </a:solidFill>
              </a:rPr>
              <a:t>In the F1, all had one of each allele, but seed were all yellow b/c it is the dominant allele</a:t>
            </a:r>
          </a:p>
          <a:p>
            <a:pPr marL="1714500" lvl="3" indent="-342900">
              <a:buFont typeface="Wingdings" panose="05000000000000000000" pitchFamily="2" charset="2"/>
              <a:buChar char="Ø"/>
            </a:pPr>
            <a:r>
              <a:rPr lang="en-US" sz="2400" dirty="0">
                <a:solidFill>
                  <a:srgbClr val="000000"/>
                </a:solidFill>
              </a:rPr>
              <a:t>Crossing F1 revealed that they had 2 copies, because the recessive reappears</a:t>
            </a: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F5146592-2D75-40E2-95C9-04B61A1F194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61875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30BFBE-EA10-8C42-A1FD-E1A150B37E8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5262979"/>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rgbClr val="000000"/>
                </a:solidFill>
              </a:rPr>
              <a:t>P generation is homozygous for each trait</a:t>
            </a:r>
          </a:p>
          <a:p>
            <a:pPr marL="800100" lvl="1" indent="-342900">
              <a:buFont typeface="Arial" panose="020B0604020202020204" pitchFamily="34" charset="0"/>
              <a:buChar char="•"/>
            </a:pPr>
            <a:r>
              <a:rPr lang="en-US" sz="2400" dirty="0">
                <a:solidFill>
                  <a:srgbClr val="000000"/>
                </a:solidFill>
              </a:rPr>
              <a:t>Homozygous - </a:t>
            </a:r>
            <a:r>
              <a:rPr lang="en-US" sz="2400" b="0" i="0" dirty="0">
                <a:solidFill>
                  <a:srgbClr val="000000"/>
                </a:solidFill>
                <a:effectLst/>
              </a:rPr>
              <a:t>having two identical alleles for a given gene on the homologous chromosomes</a:t>
            </a:r>
          </a:p>
          <a:p>
            <a:pPr marL="800100" lvl="1" indent="-342900">
              <a:buFont typeface="Arial" panose="020B0604020202020204" pitchFamily="34" charset="0"/>
              <a:buChar char="•"/>
            </a:pPr>
            <a:r>
              <a:rPr lang="en-US" sz="2400" dirty="0">
                <a:solidFill>
                  <a:srgbClr val="000000"/>
                </a:solidFill>
              </a:rPr>
              <a:t>Heterozygous - </a:t>
            </a:r>
            <a:r>
              <a:rPr lang="en-US" sz="2400" b="0" i="0" dirty="0">
                <a:solidFill>
                  <a:srgbClr val="000000"/>
                </a:solidFill>
                <a:effectLst/>
              </a:rPr>
              <a:t>having two different alleles for a given gene on the homologous chromosomes</a:t>
            </a:r>
          </a:p>
          <a:p>
            <a:pPr marL="800100" lvl="1" indent="-342900">
              <a:buFont typeface="Arial" panose="020B0604020202020204" pitchFamily="34" charset="0"/>
              <a:buChar char="•"/>
            </a:pP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rPr>
              <a:t>Dominant allele is represented as a capital letter, recessive as a lower-case letter</a:t>
            </a:r>
          </a:p>
          <a:p>
            <a:pPr marL="342900" indent="-342900">
              <a:buFont typeface="Arial" panose="020B0604020202020204" pitchFamily="34" charset="0"/>
              <a:buChar char="•"/>
            </a:pPr>
            <a:endParaRPr lang="en-US" sz="2400" b="0" i="0" dirty="0">
              <a:solidFill>
                <a:srgbClr val="000000"/>
              </a:solidFill>
              <a:effectLst/>
            </a:endParaRPr>
          </a:p>
          <a:p>
            <a:pPr marL="342900" indent="-342900">
              <a:buFont typeface="Arial" panose="020B0604020202020204" pitchFamily="34" charset="0"/>
              <a:buChar char="•"/>
            </a:pPr>
            <a:r>
              <a:rPr lang="en-US" sz="2400" dirty="0">
                <a:solidFill>
                  <a:srgbClr val="000000"/>
                </a:solidFill>
              </a:rPr>
              <a:t>Law of Dominance - </a:t>
            </a:r>
            <a:r>
              <a:rPr lang="en-US" sz="2400" b="0" i="0" dirty="0">
                <a:solidFill>
                  <a:srgbClr val="000000"/>
                </a:solidFill>
                <a:effectLst/>
              </a:rPr>
              <a:t>in a heterozygote, one trait will conceal the presence of another trait for the same characteristic</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1C882092-48B0-40D4-975E-67924313BEE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450577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8E503FF0-5DDA-42DC-BD84-EDBD45C2911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A07F7DAD-AA3E-BB4F-8B31-671C03AF2482}"/>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8.5</a:t>
            </a:r>
          </a:p>
        </p:txBody>
      </p:sp>
      <p:pic>
        <p:nvPicPr>
          <p:cNvPr id="4" name="Figure" descr="A graphic with 2 columns, the first with the heading “Phenotype” and the second with the heading “Genotype.” In the phenotype column, one yellow pea plant cross-fertilizes with one green pea plant. The first generation of offspring is 100 percent yellow pea plants. After self-fertilization of these yellow pea offspring, 75 percent of the second generation offspring have yellow peas and 25 percent have green peas. The genotype column shows the first generation offspring as 100 percent Yy, and the second generation as 25 percent YY, 50 percent Yy, and 25 percent y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8268" b="18268"/>
          <a:stretch>
            <a:fillRect/>
          </a:stretch>
        </p:blipFill>
        <p:spPr/>
      </p:pic>
      <p:sp>
        <p:nvSpPr>
          <p:cNvPr id="7" name="Figure Legend"/>
          <p:cNvSpPr>
            <a:spLocks noGrp="1"/>
          </p:cNvSpPr>
          <p:nvPr>
            <p:ph type="body" sz="quarter" idx="14"/>
          </p:nvPr>
        </p:nvSpPr>
        <p:spPr/>
        <p:txBody>
          <a:bodyPr>
            <a:noAutofit/>
          </a:bodyPr>
          <a:lstStyle/>
          <a:p>
            <a:r>
              <a:rPr lang="en-US" sz="1500" dirty="0"/>
              <a:t>Phenotypes are physical expressions of traits that are transmitted by alleles. Capital letters represent dominant alleles and lowercase letters represent recessive alleles. The phenotypic ratios are the ratios of visible characteristics. The genotypic ratios are the ratios of gene combinations in the offspring, and these are not always distinguishable in the phenotypes.</a:t>
            </a:r>
          </a:p>
        </p:txBody>
      </p:sp>
    </p:spTree>
    <p:extLst>
      <p:ext uri="{BB962C8B-B14F-4D97-AF65-F5344CB8AC3E}">
        <p14:creationId xmlns:p14="http://schemas.microsoft.com/office/powerpoint/2010/main" val="122198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4440983-9AC6-7249-B203-4EB45A91511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fontScale="90000"/>
          </a:bodyPr>
          <a:lstStyle/>
          <a:p>
            <a:r>
              <a:rPr lang="en-US" dirty="0"/>
              <a:t>8.2 Laws of inheritance</a:t>
            </a:r>
            <a:br>
              <a:rPr lang="en-US" dirty="0"/>
            </a:br>
            <a:r>
              <a:rPr lang="en-US" dirty="0"/>
              <a:t>Table 8.1</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830997"/>
          </a:xfrm>
          <a:prstGeom prst="rect">
            <a:avLst/>
          </a:prstGeom>
          <a:noFill/>
        </p:spPr>
        <p:txBody>
          <a:bodyPr wrap="square" rtlCol="0">
            <a:spAutoFit/>
          </a:bodyPr>
          <a:lstStyle/>
          <a:p>
            <a:pPr lvl="1"/>
            <a:endParaRPr lang="en-US" sz="2400" dirty="0"/>
          </a:p>
          <a:p>
            <a:pPr marL="342900" indent="-342900">
              <a:buFont typeface="Arial" panose="020B0604020202020204" pitchFamily="34" charset="0"/>
              <a:buChar char="•"/>
            </a:pPr>
            <a:endParaRPr lang="en-US" sz="2400" dirty="0"/>
          </a:p>
        </p:txBody>
      </p:sp>
      <p:graphicFrame>
        <p:nvGraphicFramePr>
          <p:cNvPr id="2" name="Table 2">
            <a:extLst>
              <a:ext uri="{FF2B5EF4-FFF2-40B4-BE49-F238E27FC236}">
                <a16:creationId xmlns:a16="http://schemas.microsoft.com/office/drawing/2014/main" id="{BEF66760-1BEA-4CA3-AFAE-931AAC8B97CC}"/>
              </a:ext>
            </a:extLst>
          </p:cNvPr>
          <p:cNvGraphicFramePr>
            <a:graphicFrameLocks noGrp="1"/>
          </p:cNvGraphicFramePr>
          <p:nvPr>
            <p:extLst>
              <p:ext uri="{D42A27DB-BD31-4B8C-83A1-F6EECF244321}">
                <p14:modId xmlns:p14="http://schemas.microsoft.com/office/powerpoint/2010/main" val="62102425"/>
              </p:ext>
            </p:extLst>
          </p:nvPr>
        </p:nvGraphicFramePr>
        <p:xfrm>
          <a:off x="735980" y="2337729"/>
          <a:ext cx="7672040" cy="2182542"/>
        </p:xfrm>
        <a:graphic>
          <a:graphicData uri="http://schemas.openxmlformats.org/drawingml/2006/table">
            <a:tbl>
              <a:tblPr firstRow="1" bandRow="1">
                <a:tableStyleId>{F5AB1C69-6EDB-4FF4-983F-18BD219EF322}</a:tableStyleId>
              </a:tblPr>
              <a:tblGrid>
                <a:gridCol w="1918010">
                  <a:extLst>
                    <a:ext uri="{9D8B030D-6E8A-4147-A177-3AD203B41FA5}">
                      <a16:colId xmlns:a16="http://schemas.microsoft.com/office/drawing/2014/main" val="325469408"/>
                    </a:ext>
                  </a:extLst>
                </a:gridCol>
                <a:gridCol w="1918010">
                  <a:extLst>
                    <a:ext uri="{9D8B030D-6E8A-4147-A177-3AD203B41FA5}">
                      <a16:colId xmlns:a16="http://schemas.microsoft.com/office/drawing/2014/main" val="3485239870"/>
                    </a:ext>
                  </a:extLst>
                </a:gridCol>
                <a:gridCol w="1918010">
                  <a:extLst>
                    <a:ext uri="{9D8B030D-6E8A-4147-A177-3AD203B41FA5}">
                      <a16:colId xmlns:a16="http://schemas.microsoft.com/office/drawing/2014/main" val="225966848"/>
                    </a:ext>
                  </a:extLst>
                </a:gridCol>
                <a:gridCol w="1918010">
                  <a:extLst>
                    <a:ext uri="{9D8B030D-6E8A-4147-A177-3AD203B41FA5}">
                      <a16:colId xmlns:a16="http://schemas.microsoft.com/office/drawing/2014/main" val="2743058888"/>
                    </a:ext>
                  </a:extLst>
                </a:gridCol>
              </a:tblGrid>
              <a:tr h="727514">
                <a:tc>
                  <a:txBody>
                    <a:bodyPr/>
                    <a:lstStyle/>
                    <a:p>
                      <a:endParaRPr lang="en-US"/>
                    </a:p>
                  </a:txBody>
                  <a:tcPr/>
                </a:tc>
                <a:tc>
                  <a:txBody>
                    <a:bodyPr/>
                    <a:lstStyle/>
                    <a:p>
                      <a:r>
                        <a:rPr lang="en-US" dirty="0"/>
                        <a:t>Homozygous</a:t>
                      </a:r>
                    </a:p>
                  </a:txBody>
                  <a:tcPr/>
                </a:tc>
                <a:tc>
                  <a:txBody>
                    <a:bodyPr/>
                    <a:lstStyle/>
                    <a:p>
                      <a:r>
                        <a:rPr lang="en-US" dirty="0"/>
                        <a:t>Heterozygous</a:t>
                      </a:r>
                    </a:p>
                  </a:txBody>
                  <a:tcPr/>
                </a:tc>
                <a:tc>
                  <a:txBody>
                    <a:bodyPr/>
                    <a:lstStyle/>
                    <a:p>
                      <a:r>
                        <a:rPr lang="en-US" dirty="0"/>
                        <a:t>Homozygous</a:t>
                      </a:r>
                    </a:p>
                  </a:txBody>
                  <a:tcPr/>
                </a:tc>
                <a:extLst>
                  <a:ext uri="{0D108BD9-81ED-4DB2-BD59-A6C34878D82A}">
                    <a16:rowId xmlns:a16="http://schemas.microsoft.com/office/drawing/2014/main" val="3970683543"/>
                  </a:ext>
                </a:extLst>
              </a:tr>
              <a:tr h="727514">
                <a:tc>
                  <a:txBody>
                    <a:bodyPr/>
                    <a:lstStyle/>
                    <a:p>
                      <a:r>
                        <a:rPr lang="en-US" dirty="0"/>
                        <a:t>Genotype</a:t>
                      </a:r>
                    </a:p>
                  </a:txBody>
                  <a:tcPr/>
                </a:tc>
                <a:tc>
                  <a:txBody>
                    <a:bodyPr/>
                    <a:lstStyle/>
                    <a:p>
                      <a:r>
                        <a:rPr lang="en-US" dirty="0"/>
                        <a:t>YY</a:t>
                      </a:r>
                    </a:p>
                  </a:txBody>
                  <a:tcPr/>
                </a:tc>
                <a:tc>
                  <a:txBody>
                    <a:bodyPr/>
                    <a:lstStyle/>
                    <a:p>
                      <a:r>
                        <a:rPr lang="en-US" dirty="0" err="1"/>
                        <a:t>Yy</a:t>
                      </a:r>
                      <a:endParaRPr lang="en-US" dirty="0"/>
                    </a:p>
                  </a:txBody>
                  <a:tcPr/>
                </a:tc>
                <a:tc>
                  <a:txBody>
                    <a:bodyPr/>
                    <a:lstStyle/>
                    <a:p>
                      <a:r>
                        <a:rPr lang="en-US" dirty="0" err="1"/>
                        <a:t>yy</a:t>
                      </a:r>
                      <a:endParaRPr lang="en-US" dirty="0"/>
                    </a:p>
                  </a:txBody>
                  <a:tcPr/>
                </a:tc>
                <a:extLst>
                  <a:ext uri="{0D108BD9-81ED-4DB2-BD59-A6C34878D82A}">
                    <a16:rowId xmlns:a16="http://schemas.microsoft.com/office/drawing/2014/main" val="421930010"/>
                  </a:ext>
                </a:extLst>
              </a:tr>
              <a:tr h="727514">
                <a:tc>
                  <a:txBody>
                    <a:bodyPr/>
                    <a:lstStyle/>
                    <a:p>
                      <a:r>
                        <a:rPr lang="en-US" dirty="0"/>
                        <a:t>Phenotype</a:t>
                      </a:r>
                    </a:p>
                  </a:txBody>
                  <a:tcPr/>
                </a:tc>
                <a:tc>
                  <a:txBody>
                    <a:bodyPr/>
                    <a:lstStyle/>
                    <a:p>
                      <a:r>
                        <a:rPr lang="en-US" dirty="0"/>
                        <a:t>Yellow</a:t>
                      </a:r>
                    </a:p>
                  </a:txBody>
                  <a:tcPr/>
                </a:tc>
                <a:tc>
                  <a:txBody>
                    <a:bodyPr/>
                    <a:lstStyle/>
                    <a:p>
                      <a:r>
                        <a:rPr lang="en-US" dirty="0"/>
                        <a:t>Yellow</a:t>
                      </a:r>
                    </a:p>
                  </a:txBody>
                  <a:tcPr/>
                </a:tc>
                <a:tc>
                  <a:txBody>
                    <a:bodyPr/>
                    <a:lstStyle/>
                    <a:p>
                      <a:r>
                        <a:rPr lang="en-US" dirty="0"/>
                        <a:t>Green </a:t>
                      </a:r>
                    </a:p>
                  </a:txBody>
                  <a:tcPr/>
                </a:tc>
                <a:extLst>
                  <a:ext uri="{0D108BD9-81ED-4DB2-BD59-A6C34878D82A}">
                    <a16:rowId xmlns:a16="http://schemas.microsoft.com/office/drawing/2014/main" val="2889812020"/>
                  </a:ext>
                </a:extLst>
              </a:tr>
            </a:tbl>
          </a:graphicData>
        </a:graphic>
      </p:graphicFrame>
      <p:sp>
        <p:nvSpPr>
          <p:cNvPr id="3" name="TextBox 2">
            <a:extLst>
              <a:ext uri="{FF2B5EF4-FFF2-40B4-BE49-F238E27FC236}">
                <a16:creationId xmlns:a16="http://schemas.microsoft.com/office/drawing/2014/main" id="{4FDB413E-EBAB-497E-832F-1CE13F6EFCFA}"/>
              </a:ext>
            </a:extLst>
          </p:cNvPr>
          <p:cNvSpPr txBox="1"/>
          <p:nvPr/>
        </p:nvSpPr>
        <p:spPr>
          <a:xfrm>
            <a:off x="679934" y="1506732"/>
            <a:ext cx="7784132" cy="830997"/>
          </a:xfrm>
          <a:prstGeom prst="rect">
            <a:avLst/>
          </a:prstGeom>
          <a:noFill/>
        </p:spPr>
        <p:txBody>
          <a:bodyPr wrap="square" rtlCol="0">
            <a:spAutoFit/>
          </a:bodyPr>
          <a:lstStyle/>
          <a:p>
            <a:pPr algn="ctr"/>
            <a:r>
              <a:rPr lang="en-US" sz="2400" b="1" i="0" dirty="0">
                <a:solidFill>
                  <a:srgbClr val="000000"/>
                </a:solidFill>
                <a:effectLst/>
              </a:rPr>
              <a:t>Correspondence between Genotype and Phenotype for a Dominant-Recessive Characteristic.</a:t>
            </a:r>
            <a:endParaRPr lang="en-US" sz="2400" dirty="0"/>
          </a:p>
        </p:txBody>
      </p:sp>
      <p:sp>
        <p:nvSpPr>
          <p:cNvPr id="6" name="Disclaimer">
            <a:extLst>
              <a:ext uri="{FF2B5EF4-FFF2-40B4-BE49-F238E27FC236}">
                <a16:creationId xmlns:a16="http://schemas.microsoft.com/office/drawing/2014/main" id="{FC6D700F-6717-4D8F-9866-EDCF796C1BE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119982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66104B1-2873-684F-93B6-EF2BF207927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Monohybrid cross - </a:t>
            </a:r>
            <a:r>
              <a:rPr lang="en-US" sz="2400" b="0" i="0" dirty="0">
                <a:solidFill>
                  <a:srgbClr val="000000"/>
                </a:solidFill>
                <a:effectLst/>
              </a:rPr>
              <a:t>the result of a cross between two true-breeding parents that express different traits for only one characteristic</a:t>
            </a:r>
          </a:p>
          <a:p>
            <a:pPr marL="342900" indent="-342900">
              <a:buFont typeface="Wingdings" panose="05000000000000000000" pitchFamily="2" charset="2"/>
              <a:buChar char="Ø"/>
            </a:pPr>
            <a:r>
              <a:rPr lang="en-US" sz="2400" dirty="0">
                <a:solidFill>
                  <a:srgbClr val="000000"/>
                </a:solidFill>
              </a:rPr>
              <a:t>Mendel’s crosses involved 1 trait governed by Law of Dominance</a:t>
            </a:r>
          </a:p>
          <a:p>
            <a:pPr marL="342900" indent="-342900">
              <a:buFont typeface="Wingdings" panose="05000000000000000000" pitchFamily="2" charset="2"/>
              <a:buChar char="Ø"/>
            </a:pPr>
            <a:r>
              <a:rPr lang="en-US" sz="2400" b="0" i="0" dirty="0">
                <a:solidFill>
                  <a:srgbClr val="000000"/>
                </a:solidFill>
                <a:effectLst/>
              </a:rPr>
              <a:t>P generation were homozygous, F1 were heterozygous, a</a:t>
            </a:r>
            <a:r>
              <a:rPr lang="en-US" sz="2400" dirty="0">
                <a:solidFill>
                  <a:srgbClr val="000000"/>
                </a:solidFill>
              </a:rPr>
              <a:t>nd F2 were homozygous dominant, heterozygous, and homozygous recessive with a 1:2:1 genotypic ratio and a 3:1 phenotypic ratio of </a:t>
            </a:r>
            <a:r>
              <a:rPr lang="en-US" sz="2400" dirty="0" err="1">
                <a:solidFill>
                  <a:srgbClr val="000000"/>
                </a:solidFill>
              </a:rPr>
              <a:t>dominant:recessive</a:t>
            </a: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03259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47BCFBD-4308-7542-92CE-D8AED7E686B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err="1">
                <a:solidFill>
                  <a:srgbClr val="000000"/>
                </a:solidFill>
              </a:rPr>
              <a:t>Punnet</a:t>
            </a:r>
            <a:r>
              <a:rPr lang="en-US" sz="2400" dirty="0">
                <a:solidFill>
                  <a:srgbClr val="000000"/>
                </a:solidFill>
              </a:rPr>
              <a:t> square - </a:t>
            </a:r>
            <a:r>
              <a:rPr lang="en-US" sz="2400" b="0" i="0" dirty="0">
                <a:solidFill>
                  <a:srgbClr val="000000"/>
                </a:solidFill>
                <a:effectLst/>
              </a:rPr>
              <a:t>a visual representation of a cross between two individuals in which the gametes of each individual are denoted along the top and side of a grid, respectively, and the possible zygotic genotypes are recombined at each box in the grid</a:t>
            </a:r>
          </a:p>
          <a:p>
            <a:pPr marL="342900" indent="-342900">
              <a:buFont typeface="Wingdings" panose="05000000000000000000" pitchFamily="2" charset="2"/>
              <a:buChar char="Ø"/>
            </a:pPr>
            <a:r>
              <a:rPr lang="en-US" sz="2400" dirty="0">
                <a:solidFill>
                  <a:srgbClr val="000000"/>
                </a:solidFill>
              </a:rPr>
              <a:t>Example:  Cross two organisms that are heterozygous for purple flowers (Pp)</a:t>
            </a: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graphicFrame>
        <p:nvGraphicFramePr>
          <p:cNvPr id="2" name="Table 2">
            <a:extLst>
              <a:ext uri="{FF2B5EF4-FFF2-40B4-BE49-F238E27FC236}">
                <a16:creationId xmlns:a16="http://schemas.microsoft.com/office/drawing/2014/main" id="{FB87B6DB-22F1-4340-A3B9-EE43876DBB60}"/>
              </a:ext>
            </a:extLst>
          </p:cNvPr>
          <p:cNvGraphicFramePr>
            <a:graphicFrameLocks noGrp="1"/>
          </p:cNvGraphicFramePr>
          <p:nvPr>
            <p:extLst>
              <p:ext uri="{D42A27DB-BD31-4B8C-83A1-F6EECF244321}">
                <p14:modId xmlns:p14="http://schemas.microsoft.com/office/powerpoint/2010/main" val="558365127"/>
              </p:ext>
            </p:extLst>
          </p:nvPr>
        </p:nvGraphicFramePr>
        <p:xfrm>
          <a:off x="2330604" y="3803927"/>
          <a:ext cx="3969834" cy="2585721"/>
        </p:xfrm>
        <a:graphic>
          <a:graphicData uri="http://schemas.openxmlformats.org/drawingml/2006/table">
            <a:tbl>
              <a:tblPr firstRow="1" bandRow="1">
                <a:tableStyleId>{5C22544A-7EE6-4342-B048-85BDC9FD1C3A}</a:tableStyleId>
              </a:tblPr>
              <a:tblGrid>
                <a:gridCol w="1323278">
                  <a:extLst>
                    <a:ext uri="{9D8B030D-6E8A-4147-A177-3AD203B41FA5}">
                      <a16:colId xmlns:a16="http://schemas.microsoft.com/office/drawing/2014/main" val="3899057587"/>
                    </a:ext>
                  </a:extLst>
                </a:gridCol>
                <a:gridCol w="1323278">
                  <a:extLst>
                    <a:ext uri="{9D8B030D-6E8A-4147-A177-3AD203B41FA5}">
                      <a16:colId xmlns:a16="http://schemas.microsoft.com/office/drawing/2014/main" val="1075735296"/>
                    </a:ext>
                  </a:extLst>
                </a:gridCol>
                <a:gridCol w="1323278">
                  <a:extLst>
                    <a:ext uri="{9D8B030D-6E8A-4147-A177-3AD203B41FA5}">
                      <a16:colId xmlns:a16="http://schemas.microsoft.com/office/drawing/2014/main" val="832544277"/>
                    </a:ext>
                  </a:extLst>
                </a:gridCol>
              </a:tblGrid>
              <a:tr h="861907">
                <a:tc>
                  <a:txBody>
                    <a:bodyPr/>
                    <a:lstStyle/>
                    <a:p>
                      <a:pPr algn="ctr"/>
                      <a:endParaRPr lang="en-US" sz="3200"/>
                    </a:p>
                  </a:txBody>
                  <a:tcPr/>
                </a:tc>
                <a:tc>
                  <a:txBody>
                    <a:bodyPr/>
                    <a:lstStyle/>
                    <a:p>
                      <a:pPr algn="ctr"/>
                      <a:r>
                        <a:rPr lang="en-US" sz="3200" dirty="0"/>
                        <a:t>P</a:t>
                      </a:r>
                    </a:p>
                  </a:txBody>
                  <a:tcPr/>
                </a:tc>
                <a:tc>
                  <a:txBody>
                    <a:bodyPr/>
                    <a:lstStyle/>
                    <a:p>
                      <a:pPr algn="ctr"/>
                      <a:r>
                        <a:rPr lang="en-US" sz="3200" dirty="0"/>
                        <a:t>p</a:t>
                      </a:r>
                    </a:p>
                  </a:txBody>
                  <a:tcPr/>
                </a:tc>
                <a:extLst>
                  <a:ext uri="{0D108BD9-81ED-4DB2-BD59-A6C34878D82A}">
                    <a16:rowId xmlns:a16="http://schemas.microsoft.com/office/drawing/2014/main" val="3455457973"/>
                  </a:ext>
                </a:extLst>
              </a:tr>
              <a:tr h="861907">
                <a:tc>
                  <a:txBody>
                    <a:bodyPr/>
                    <a:lstStyle/>
                    <a:p>
                      <a:pPr algn="ctr"/>
                      <a:r>
                        <a:rPr lang="en-US" sz="3200" dirty="0"/>
                        <a:t>P</a:t>
                      </a:r>
                    </a:p>
                  </a:txBody>
                  <a:tcPr/>
                </a:tc>
                <a:tc>
                  <a:txBody>
                    <a:bodyPr/>
                    <a:lstStyle/>
                    <a:p>
                      <a:pPr algn="ctr"/>
                      <a:r>
                        <a:rPr lang="en-US" sz="3200" dirty="0"/>
                        <a:t>PP</a:t>
                      </a:r>
                    </a:p>
                  </a:txBody>
                  <a:tcPr/>
                </a:tc>
                <a:tc>
                  <a:txBody>
                    <a:bodyPr/>
                    <a:lstStyle/>
                    <a:p>
                      <a:pPr algn="ctr"/>
                      <a:r>
                        <a:rPr lang="en-US" sz="3200" dirty="0"/>
                        <a:t>Pp</a:t>
                      </a:r>
                    </a:p>
                  </a:txBody>
                  <a:tcPr/>
                </a:tc>
                <a:extLst>
                  <a:ext uri="{0D108BD9-81ED-4DB2-BD59-A6C34878D82A}">
                    <a16:rowId xmlns:a16="http://schemas.microsoft.com/office/drawing/2014/main" val="2473272973"/>
                  </a:ext>
                </a:extLst>
              </a:tr>
              <a:tr h="861907">
                <a:tc>
                  <a:txBody>
                    <a:bodyPr/>
                    <a:lstStyle/>
                    <a:p>
                      <a:pPr algn="ctr"/>
                      <a:r>
                        <a:rPr lang="en-US" sz="3200" dirty="0"/>
                        <a:t>p</a:t>
                      </a:r>
                    </a:p>
                  </a:txBody>
                  <a:tcPr/>
                </a:tc>
                <a:tc>
                  <a:txBody>
                    <a:bodyPr/>
                    <a:lstStyle/>
                    <a:p>
                      <a:pPr algn="ctr"/>
                      <a:r>
                        <a:rPr lang="en-US" sz="3200" dirty="0"/>
                        <a:t>Pp</a:t>
                      </a:r>
                    </a:p>
                  </a:txBody>
                  <a:tcPr/>
                </a:tc>
                <a:tc>
                  <a:txBody>
                    <a:bodyPr/>
                    <a:lstStyle/>
                    <a:p>
                      <a:pPr algn="ctr"/>
                      <a:r>
                        <a:rPr lang="en-US" sz="3200" dirty="0"/>
                        <a:t>pp</a:t>
                      </a:r>
                    </a:p>
                  </a:txBody>
                  <a:tcPr/>
                </a:tc>
                <a:extLst>
                  <a:ext uri="{0D108BD9-81ED-4DB2-BD59-A6C34878D82A}">
                    <a16:rowId xmlns:a16="http://schemas.microsoft.com/office/drawing/2014/main" val="513922002"/>
                  </a:ext>
                </a:extLst>
              </a:tr>
            </a:tbl>
          </a:graphicData>
        </a:graphic>
      </p:graphicFrame>
      <p:sp>
        <p:nvSpPr>
          <p:cNvPr id="3" name="TextBox 2">
            <a:extLst>
              <a:ext uri="{FF2B5EF4-FFF2-40B4-BE49-F238E27FC236}">
                <a16:creationId xmlns:a16="http://schemas.microsoft.com/office/drawing/2014/main" id="{ADA2223C-CD6B-40DD-BF61-761C479D4565}"/>
              </a:ext>
            </a:extLst>
          </p:cNvPr>
          <p:cNvSpPr txBox="1"/>
          <p:nvPr/>
        </p:nvSpPr>
        <p:spPr>
          <a:xfrm>
            <a:off x="6691314" y="3911894"/>
            <a:ext cx="2163336" cy="461665"/>
          </a:xfrm>
          <a:prstGeom prst="rect">
            <a:avLst/>
          </a:prstGeom>
          <a:noFill/>
        </p:spPr>
        <p:txBody>
          <a:bodyPr wrap="square" rtlCol="0">
            <a:spAutoFit/>
          </a:bodyPr>
          <a:lstStyle/>
          <a:p>
            <a:r>
              <a:rPr lang="en-US" sz="2400" dirty="0"/>
              <a:t>One parent</a:t>
            </a:r>
          </a:p>
        </p:txBody>
      </p:sp>
      <p:cxnSp>
        <p:nvCxnSpPr>
          <p:cNvPr id="6" name="Straight Arrow Connector 5">
            <a:extLst>
              <a:ext uri="{FF2B5EF4-FFF2-40B4-BE49-F238E27FC236}">
                <a16:creationId xmlns:a16="http://schemas.microsoft.com/office/drawing/2014/main" id="{2BD4B316-A428-4EAA-AD0A-F6CDC2CDE349}"/>
              </a:ext>
            </a:extLst>
          </p:cNvPr>
          <p:cNvCxnSpPr>
            <a:cxnSpLocks/>
          </p:cNvCxnSpPr>
          <p:nvPr/>
        </p:nvCxnSpPr>
        <p:spPr>
          <a:xfrm flipH="1">
            <a:off x="6328607" y="4148255"/>
            <a:ext cx="36270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7467DEB-91F5-4120-BD6A-B4985B7FF012}"/>
              </a:ext>
            </a:extLst>
          </p:cNvPr>
          <p:cNvSpPr txBox="1"/>
          <p:nvPr/>
        </p:nvSpPr>
        <p:spPr>
          <a:xfrm>
            <a:off x="256477" y="4025590"/>
            <a:ext cx="2045958" cy="461665"/>
          </a:xfrm>
          <a:prstGeom prst="rect">
            <a:avLst/>
          </a:prstGeom>
          <a:noFill/>
        </p:spPr>
        <p:txBody>
          <a:bodyPr wrap="square" rtlCol="0">
            <a:spAutoFit/>
          </a:bodyPr>
          <a:lstStyle/>
          <a:p>
            <a:r>
              <a:rPr lang="en-US" sz="2400" dirty="0"/>
              <a:t>Other parent</a:t>
            </a:r>
          </a:p>
        </p:txBody>
      </p:sp>
      <p:cxnSp>
        <p:nvCxnSpPr>
          <p:cNvPr id="11" name="Straight Arrow Connector 10">
            <a:extLst>
              <a:ext uri="{FF2B5EF4-FFF2-40B4-BE49-F238E27FC236}">
                <a16:creationId xmlns:a16="http://schemas.microsoft.com/office/drawing/2014/main" id="{6BAEE9DA-7177-4C45-817D-4A70C717FAD8}"/>
              </a:ext>
            </a:extLst>
          </p:cNvPr>
          <p:cNvCxnSpPr/>
          <p:nvPr/>
        </p:nvCxnSpPr>
        <p:spPr>
          <a:xfrm>
            <a:off x="1767466" y="4487255"/>
            <a:ext cx="457200" cy="4995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Disclaimer">
            <a:extLst>
              <a:ext uri="{FF2B5EF4-FFF2-40B4-BE49-F238E27FC236}">
                <a16:creationId xmlns:a16="http://schemas.microsoft.com/office/drawing/2014/main" id="{147C7483-7097-4EE7-A56C-D84F7A4BBAB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896152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F283425F-13DB-4ED0-8605-2963477C3AE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8.9</a:t>
            </a:r>
            <a:endParaRPr lang="en-US" sz="2400" dirty="0">
              <a:solidFill>
                <a:srgbClr val="6CB255"/>
              </a:solidFill>
            </a:endParaRPr>
          </a:p>
        </p:txBody>
      </p:sp>
      <p:sp>
        <p:nvSpPr>
          <p:cNvPr id="2" name="Footer Placeholder 1">
            <a:extLst>
              <a:ext uri="{FF2B5EF4-FFF2-40B4-BE49-F238E27FC236}">
                <a16:creationId xmlns:a16="http://schemas.microsoft.com/office/drawing/2014/main" id="{D3FB8476-23B0-5848-B178-4ED45F87105A}"/>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3" name="Figure" descr="This illustration shows a monohybrid cross. In the P generation, one parent has a dominant yellow phenotype and the genotype YY, and the other parent has the recessive green phenotype and the genotype yy. Each parent produces one kind of gamete, resulting in an F_{1} generation with a dominant yellow phenotype and the genotype Yy. Self-pollination of the F_{1} generation results in an F_{2} generation with a 3 to 1 ratio of yellow to green peas. One out of three of the yellow pea plants has a dominant genotype of YY, and 2 out of 3 has the heterozygous genotype Yy. The homozygous recessive plant has the green phenotype and the genotype y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281" b="10281"/>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This </a:t>
            </a:r>
            <a:r>
              <a:rPr lang="en-US" sz="1600" dirty="0" err="1">
                <a:solidFill>
                  <a:srgbClr val="000000"/>
                </a:solidFill>
              </a:rPr>
              <a:t>Punnett</a:t>
            </a:r>
            <a:r>
              <a:rPr lang="en-US" sz="1600" dirty="0">
                <a:solidFill>
                  <a:srgbClr val="000000"/>
                </a:solidFill>
              </a:rPr>
              <a:t> square shows the cross between plants with yellow seeds and green seeds. The cross between the true-breeding P plants produces F</a:t>
            </a:r>
            <a:r>
              <a:rPr lang="en-US" sz="1600" baseline="-30000" dirty="0">
                <a:solidFill>
                  <a:srgbClr val="000000"/>
                </a:solidFill>
              </a:rPr>
              <a:t>1</a:t>
            </a:r>
            <a:r>
              <a:rPr lang="en-US" sz="1600" dirty="0">
                <a:solidFill>
                  <a:srgbClr val="000000"/>
                </a:solidFill>
              </a:rPr>
              <a:t> heterozygotes that can be self-fertilized. The self-cross of the F</a:t>
            </a:r>
            <a:r>
              <a:rPr lang="en-US" sz="1600" baseline="-30000" dirty="0">
                <a:solidFill>
                  <a:srgbClr val="000000"/>
                </a:solidFill>
              </a:rPr>
              <a:t>1</a:t>
            </a:r>
            <a:r>
              <a:rPr lang="en-US" sz="1600" dirty="0">
                <a:solidFill>
                  <a:srgbClr val="000000"/>
                </a:solidFill>
              </a:rPr>
              <a:t> generation can be analyzed with a </a:t>
            </a:r>
            <a:r>
              <a:rPr lang="en-US" sz="1600" dirty="0" err="1">
                <a:solidFill>
                  <a:srgbClr val="000000"/>
                </a:solidFill>
              </a:rPr>
              <a:t>Punnett</a:t>
            </a:r>
            <a:r>
              <a:rPr lang="en-US" sz="1600" dirty="0">
                <a:solidFill>
                  <a:srgbClr val="000000"/>
                </a:solidFill>
              </a:rPr>
              <a:t> square to predict the genotypes of the F</a:t>
            </a:r>
            <a:r>
              <a:rPr lang="en-US" sz="1600" baseline="-30000" dirty="0">
                <a:solidFill>
                  <a:srgbClr val="000000"/>
                </a:solidFill>
              </a:rPr>
              <a:t>2</a:t>
            </a:r>
            <a:r>
              <a:rPr lang="en-US" sz="1600" dirty="0">
                <a:solidFill>
                  <a:srgbClr val="000000"/>
                </a:solidFill>
              </a:rPr>
              <a:t> generation. Given an inheritance pattern of dominant–recessive, the genotypic and phenotypic ratios can then be determined.</a:t>
            </a:r>
          </a:p>
        </p:txBody>
      </p:sp>
    </p:spTree>
    <p:extLst>
      <p:ext uri="{BB962C8B-B14F-4D97-AF65-F5344CB8AC3E}">
        <p14:creationId xmlns:p14="http://schemas.microsoft.com/office/powerpoint/2010/main" val="125705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D43377FE-91DD-4BD3-A13A-B57C66125C8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8.6</a:t>
            </a:r>
            <a:endParaRPr lang="en-US" sz="2400" dirty="0">
              <a:solidFill>
                <a:srgbClr val="6CB255"/>
              </a:solidFill>
            </a:endParaRPr>
          </a:p>
        </p:txBody>
      </p:sp>
      <p:sp>
        <p:nvSpPr>
          <p:cNvPr id="2" name="Footer Placeholder 1">
            <a:extLst>
              <a:ext uri="{FF2B5EF4-FFF2-40B4-BE49-F238E27FC236}">
                <a16:creationId xmlns:a16="http://schemas.microsoft.com/office/drawing/2014/main" id="{20D6ADC3-075E-8C49-85C2-47E6937E9DBD}"/>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3" name="Figure" descr="Photo shows a mother with an albino chil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893" b="3893"/>
          <a:stretch>
            <a:fillRect/>
          </a:stretch>
        </p:blipFill>
        <p:spPr/>
      </p:pic>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The allele for albinism, expressed here in humans, is recessive. Both of this child’s parents carried the recessive allele.</a:t>
            </a:r>
          </a:p>
        </p:txBody>
      </p:sp>
    </p:spTree>
    <p:extLst>
      <p:ext uri="{BB962C8B-B14F-4D97-AF65-F5344CB8AC3E}">
        <p14:creationId xmlns:p14="http://schemas.microsoft.com/office/powerpoint/2010/main" val="5161193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F9172964-0502-48AC-80BE-54FE9CEE13E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4" name="Footer Placeholder 3">
            <a:extLst>
              <a:ext uri="{FF2B5EF4-FFF2-40B4-BE49-F238E27FC236}">
                <a16:creationId xmlns:a16="http://schemas.microsoft.com/office/drawing/2014/main" id="{DB96FDCF-1A04-9F47-86A0-7E1FED32E7F1}"/>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8.7</a:t>
            </a:r>
          </a:p>
        </p:txBody>
      </p:sp>
      <p:pic>
        <p:nvPicPr>
          <p:cNvPr id="3" name="Figure" descr="Homologous pairs of chromosomes line up at the metaphase plate during metaphase I of meiosis. The homologous chromosomes with their different versions of each gene are segregated into daughter nuclei."/>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534" b="4534"/>
          <a:stretch>
            <a:fillRect/>
          </a:stretch>
        </p:blipFill>
        <p:spPr/>
      </p:pic>
      <p:sp>
        <p:nvSpPr>
          <p:cNvPr id="7" name="Figure Legend"/>
          <p:cNvSpPr>
            <a:spLocks noGrp="1"/>
          </p:cNvSpPr>
          <p:nvPr>
            <p:ph type="body" sz="quarter" idx="14"/>
          </p:nvPr>
        </p:nvSpPr>
        <p:spPr>
          <a:xfrm>
            <a:off x="457200" y="4699019"/>
            <a:ext cx="8062912" cy="1166382"/>
          </a:xfrm>
        </p:spPr>
        <p:txBody>
          <a:bodyPr>
            <a:normAutofit/>
          </a:bodyPr>
          <a:lstStyle/>
          <a:p>
            <a:r>
              <a:rPr lang="en-US" sz="1600" dirty="0"/>
              <a:t>The first division in meiosis is shown.</a:t>
            </a:r>
          </a:p>
        </p:txBody>
      </p:sp>
      <p:sp>
        <p:nvSpPr>
          <p:cNvPr id="2" name="TextBox 1">
            <a:extLst>
              <a:ext uri="{FF2B5EF4-FFF2-40B4-BE49-F238E27FC236}">
                <a16:creationId xmlns:a16="http://schemas.microsoft.com/office/drawing/2014/main" id="{7A40ED27-01FD-4013-8D13-BF0947215DD6}"/>
              </a:ext>
            </a:extLst>
          </p:cNvPr>
          <p:cNvSpPr txBox="1"/>
          <p:nvPr/>
        </p:nvSpPr>
        <p:spPr>
          <a:xfrm>
            <a:off x="613317" y="5062656"/>
            <a:ext cx="7530826"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Law of Segregation - </a:t>
            </a:r>
            <a:r>
              <a:rPr lang="en-US" sz="2400" b="0" i="0" dirty="0">
                <a:solidFill>
                  <a:srgbClr val="000000"/>
                </a:solidFill>
                <a:effectLst/>
              </a:rPr>
              <a:t>paired unit factors (i.e., genes) segregate equally into gametes such that offspring have an equal likelihood of inheriting any combination of factors</a:t>
            </a:r>
            <a:endParaRPr lang="en-US" sz="2400" dirty="0"/>
          </a:p>
        </p:txBody>
      </p:sp>
    </p:spTree>
    <p:extLst>
      <p:ext uri="{BB962C8B-B14F-4D97-AF65-F5344CB8AC3E}">
        <p14:creationId xmlns:p14="http://schemas.microsoft.com/office/powerpoint/2010/main" val="204693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9ECA550E-3CAA-4E2D-9375-30670875CAD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Footer Placeholder 2">
            <a:extLst>
              <a:ext uri="{FF2B5EF4-FFF2-40B4-BE49-F238E27FC236}">
                <a16:creationId xmlns:a16="http://schemas.microsoft.com/office/drawing/2014/main" id="{B39335B2-EC13-5246-8E56-B2C333AD35E0}"/>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normAutofit fontScale="90000"/>
          </a:bodyPr>
          <a:lstStyle/>
          <a:p>
            <a:r>
              <a:rPr lang="en-US" dirty="0"/>
              <a:t>Figure 8.1</a:t>
            </a:r>
            <a:br>
              <a:rPr lang="en-US" dirty="0"/>
            </a:br>
            <a:r>
              <a:rPr lang="en-US" dirty="0"/>
              <a:t>8.1 Mendel’s experiments</a:t>
            </a:r>
          </a:p>
        </p:txBody>
      </p:sp>
      <p:pic>
        <p:nvPicPr>
          <p:cNvPr id="2" name="Figure" descr="A photo of light purple pea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7439" b="17439"/>
          <a:stretch>
            <a:fillRect/>
          </a:stretch>
        </p:blipFill>
        <p:spPr/>
      </p:pic>
      <p:sp>
        <p:nvSpPr>
          <p:cNvPr id="7" name="Figure Legend"/>
          <p:cNvSpPr>
            <a:spLocks noGrp="1"/>
          </p:cNvSpPr>
          <p:nvPr>
            <p:ph type="body" sz="quarter" idx="14"/>
          </p:nvPr>
        </p:nvSpPr>
        <p:spPr>
          <a:xfrm>
            <a:off x="6824545" y="5152423"/>
            <a:ext cx="1985497" cy="1166382"/>
          </a:xfrm>
        </p:spPr>
        <p:txBody>
          <a:bodyPr>
            <a:normAutofit fontScale="77500" lnSpcReduction="20000"/>
          </a:bodyPr>
          <a:lstStyle/>
          <a:p>
            <a:r>
              <a:rPr lang="en-US" sz="1600" dirty="0"/>
              <a:t>Experimenting with thousands of garden peas, Mendel uncovered the fundamentals of genetics. (credit: modification of work by Jerry </a:t>
            </a:r>
            <a:r>
              <a:rPr lang="en-US" sz="1600" dirty="0" err="1"/>
              <a:t>Kirkhart</a:t>
            </a:r>
            <a:r>
              <a:rPr lang="en-US" sz="1600" dirty="0"/>
              <a:t>)</a:t>
            </a:r>
          </a:p>
        </p:txBody>
      </p:sp>
      <p:sp>
        <p:nvSpPr>
          <p:cNvPr id="4" name="TextBox 3">
            <a:extLst>
              <a:ext uri="{FF2B5EF4-FFF2-40B4-BE49-F238E27FC236}">
                <a16:creationId xmlns:a16="http://schemas.microsoft.com/office/drawing/2014/main" id="{BD296AD3-21F4-444E-891A-B6325189935D}"/>
              </a:ext>
            </a:extLst>
          </p:cNvPr>
          <p:cNvSpPr txBox="1"/>
          <p:nvPr/>
        </p:nvSpPr>
        <p:spPr>
          <a:xfrm>
            <a:off x="624468" y="4622457"/>
            <a:ext cx="4795025" cy="2031325"/>
          </a:xfrm>
          <a:prstGeom prst="rect">
            <a:avLst/>
          </a:prstGeom>
          <a:noFill/>
        </p:spPr>
        <p:txBody>
          <a:bodyPr wrap="square" rtlCol="0">
            <a:spAutoFit/>
          </a:bodyPr>
          <a:lstStyle/>
          <a:p>
            <a:r>
              <a:rPr lang="en-US" dirty="0"/>
              <a:t>Learning Outcomes:</a:t>
            </a:r>
          </a:p>
          <a:p>
            <a:pPr marL="285750" indent="-285750" algn="l">
              <a:buFont typeface="Arial" panose="020B0604020202020204" pitchFamily="34" charset="0"/>
              <a:buChar char="•"/>
            </a:pPr>
            <a:r>
              <a:rPr lang="en-US" b="0" i="0" dirty="0">
                <a:solidFill>
                  <a:srgbClr val="424242"/>
                </a:solidFill>
                <a:effectLst/>
              </a:rPr>
              <a:t>Explain the scientific reasons for the success of Mendel’s experimental work</a:t>
            </a:r>
          </a:p>
          <a:p>
            <a:pPr marL="285750" indent="-285750" algn="l">
              <a:buFont typeface="Arial" panose="020B0604020202020204" pitchFamily="34" charset="0"/>
              <a:buChar char="•"/>
            </a:pPr>
            <a:r>
              <a:rPr lang="en-US" b="0" i="0" dirty="0">
                <a:solidFill>
                  <a:srgbClr val="424242"/>
                </a:solidFill>
                <a:effectLst/>
              </a:rPr>
              <a:t>Describe the expected outcomes of monohybrid crosses involving dominant and recessive alleles</a:t>
            </a:r>
          </a:p>
          <a:p>
            <a:endParaRPr lang="en-US" dirty="0"/>
          </a:p>
        </p:txBody>
      </p:sp>
    </p:spTree>
    <p:extLst>
      <p:ext uri="{BB962C8B-B14F-4D97-AF65-F5344CB8AC3E}">
        <p14:creationId xmlns:p14="http://schemas.microsoft.com/office/powerpoint/2010/main" val="3126039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AA6B9B18-64A9-4DA4-8F40-344D485765F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8.8</a:t>
            </a:r>
            <a:endParaRPr lang="en-US" sz="2400" dirty="0">
              <a:solidFill>
                <a:srgbClr val="6CB255"/>
              </a:solidFill>
            </a:endParaRPr>
          </a:p>
        </p:txBody>
      </p:sp>
      <p:sp>
        <p:nvSpPr>
          <p:cNvPr id="4" name="Footer Placeholder 3">
            <a:extLst>
              <a:ext uri="{FF2B5EF4-FFF2-40B4-BE49-F238E27FC236}">
                <a16:creationId xmlns:a16="http://schemas.microsoft.com/office/drawing/2014/main" id="{30A9FF4A-E574-B244-B718-23372639BB9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2" name="Figure" descr="In a test cross, a parent with a dominant phenotype but unknown genotype is crossed with a recessive parent. If the parent with the unknown phenotype is homozygous dominant, all the resulting offspring will have at least one dominant allele. If the parent with the unknown phenotype is heterozygous, 50 percent of the offspring will inherit a recessive allele from both parents and will have the recessive phenotyp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539" b="3539"/>
          <a:stretch>
            <a:fillRect/>
          </a:stretch>
        </p:blipFill>
        <p:spPr>
          <a:xfrm>
            <a:off x="4488656" y="1042513"/>
            <a:ext cx="4031619" cy="4607689"/>
          </a:xfrm>
        </p:spPr>
      </p:pic>
      <p:sp>
        <p:nvSpPr>
          <p:cNvPr id="14" name="Figure Legend"/>
          <p:cNvSpPr>
            <a:spLocks noGrp="1"/>
          </p:cNvSpPr>
          <p:nvPr>
            <p:ph type="body" sz="quarter" idx="14"/>
          </p:nvPr>
        </p:nvSpPr>
        <p:spPr>
          <a:xfrm>
            <a:off x="457200" y="5330283"/>
            <a:ext cx="3913188" cy="1034307"/>
          </a:xfrm>
        </p:spPr>
        <p:txBody>
          <a:bodyPr>
            <a:noAutofit/>
          </a:bodyPr>
          <a:lstStyle/>
          <a:p>
            <a:r>
              <a:rPr lang="en-US" sz="1600" dirty="0">
                <a:solidFill>
                  <a:srgbClr val="000000"/>
                </a:solidFill>
              </a:rPr>
              <a:t>A test cross can be performed to determine whether an organism expressing a dominant trait is a homozygote or a heterozygote.</a:t>
            </a:r>
          </a:p>
        </p:txBody>
      </p:sp>
      <p:sp>
        <p:nvSpPr>
          <p:cNvPr id="3" name="TextBox 2">
            <a:extLst>
              <a:ext uri="{FF2B5EF4-FFF2-40B4-BE49-F238E27FC236}">
                <a16:creationId xmlns:a16="http://schemas.microsoft.com/office/drawing/2014/main" id="{48B160C3-038D-4D03-B4F9-BC5656DBF492}"/>
              </a:ext>
            </a:extLst>
          </p:cNvPr>
          <p:cNvSpPr txBox="1"/>
          <p:nvPr/>
        </p:nvSpPr>
        <p:spPr>
          <a:xfrm>
            <a:off x="457201" y="1042815"/>
            <a:ext cx="3913187" cy="378565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To determine whether a parent is homozygous or heterozygous, perform a test cross</a:t>
            </a:r>
          </a:p>
          <a:p>
            <a:pPr marL="285750" indent="-285750">
              <a:buFont typeface="Arial" panose="020B0604020202020204" pitchFamily="34" charset="0"/>
              <a:buChar char="•"/>
            </a:pPr>
            <a:r>
              <a:rPr lang="en-US" dirty="0"/>
              <a:t>Test cross - </a:t>
            </a:r>
            <a:r>
              <a:rPr lang="en-US" b="0" i="0" dirty="0">
                <a:solidFill>
                  <a:srgbClr val="000000"/>
                </a:solidFill>
                <a:effectLst/>
              </a:rPr>
              <a:t>a cross between a dominant expressing individual with an unknown genotype and a homozygous recessive individual; the offspring phenotypes indicate whether the unknown parent is heterozygous or homozygous for the dominant trait</a:t>
            </a:r>
            <a:endParaRPr lang="en-US" dirty="0"/>
          </a:p>
        </p:txBody>
      </p:sp>
    </p:spTree>
    <p:extLst>
      <p:ext uri="{BB962C8B-B14F-4D97-AF65-F5344CB8AC3E}">
        <p14:creationId xmlns:p14="http://schemas.microsoft.com/office/powerpoint/2010/main" val="956984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DB658A7-58BA-7844-81B7-FE279D47208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8.2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00"/>
                </a:solidFill>
              </a:rPr>
              <a:t>Law of Independent Assortment - </a:t>
            </a:r>
            <a:r>
              <a:rPr lang="en-US" sz="2400" b="0" i="0" dirty="0">
                <a:solidFill>
                  <a:srgbClr val="000000"/>
                </a:solidFill>
                <a:effectLst/>
              </a:rPr>
              <a:t>genes do not influence each other with regard to sorting of alleles into gametes; every possible combination of alleles is equally likely to occur</a:t>
            </a:r>
          </a:p>
          <a:p>
            <a:pPr marL="342900" indent="-342900">
              <a:buFont typeface="Arial" panose="020B0604020202020204" pitchFamily="34" charset="0"/>
              <a:buChar char="•"/>
            </a:pPr>
            <a:r>
              <a:rPr lang="en-US" sz="2400" dirty="0">
                <a:solidFill>
                  <a:srgbClr val="000000"/>
                </a:solidFill>
              </a:rPr>
              <a:t>Dihybrid - </a:t>
            </a:r>
            <a:r>
              <a:rPr lang="en-US" sz="2400" b="0" i="0" dirty="0">
                <a:solidFill>
                  <a:srgbClr val="000000"/>
                </a:solidFill>
                <a:effectLst/>
              </a:rPr>
              <a:t>the result of a cross between two true-breeding parents that express different traits for two characteristics</a:t>
            </a:r>
          </a:p>
          <a:p>
            <a:pPr marL="342900" indent="-342900">
              <a:buFont typeface="Wingdings" panose="05000000000000000000" pitchFamily="2" charset="2"/>
              <a:buChar char="Ø"/>
            </a:pPr>
            <a:r>
              <a:rPr lang="en-US" sz="2400" dirty="0">
                <a:solidFill>
                  <a:srgbClr val="000000"/>
                </a:solidFill>
              </a:rPr>
              <a:t>Inheritance of one allele doesn’t affect inheritance of another allele</a:t>
            </a:r>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91046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DBB9813E-6A63-4BA4-A5AE-9DCBEB6EE11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86EC1652-2E4F-0C4A-9EE6-40D49E63997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8.10</a:t>
            </a:r>
          </a:p>
        </p:txBody>
      </p:sp>
      <p:pic>
        <p:nvPicPr>
          <p:cNvPr id="4" name="Figure" descr="This illustration shows a dihybrid cross between pea plants. In the P generation, a plant that has the homozygous dominant phenotype of yellow, round peas is crossed with a plant with the homozygous recessive phenotype of green, wrinkled peas. The resulting F_{1} offspring have a heterozygous genotype and yellow, round peas. Self-pollination of the F_{1} generation results in F_{2} offspring with a phenotypic ratio of 9:3:3:1 for round–yellow, round–green, wrinkled–yellow, and wrinkled–green peas, respectivel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372" b="25372"/>
          <a:stretch>
            <a:fillRect/>
          </a:stretch>
        </p:blipFill>
        <p:spPr/>
      </p:pic>
      <p:sp>
        <p:nvSpPr>
          <p:cNvPr id="7" name="Figure Legend"/>
          <p:cNvSpPr>
            <a:spLocks noGrp="1"/>
          </p:cNvSpPr>
          <p:nvPr>
            <p:ph type="body" sz="quarter" idx="14"/>
          </p:nvPr>
        </p:nvSpPr>
        <p:spPr/>
        <p:txBody>
          <a:bodyPr>
            <a:normAutofit/>
          </a:bodyPr>
          <a:lstStyle/>
          <a:p>
            <a:r>
              <a:rPr lang="en-US" sz="1550" dirty="0"/>
              <a:t>A </a:t>
            </a:r>
            <a:r>
              <a:rPr lang="en-US" sz="1550" dirty="0" err="1"/>
              <a:t>dihybrid</a:t>
            </a:r>
            <a:r>
              <a:rPr lang="en-US" sz="1550" dirty="0"/>
              <a:t> cross in pea plants involves the genes for seed color and texture. The P cross produces F</a:t>
            </a:r>
            <a:r>
              <a:rPr lang="en-US" sz="1550" baseline="-25000" dirty="0"/>
              <a:t>1</a:t>
            </a:r>
            <a:r>
              <a:rPr lang="en-US" sz="1550" dirty="0"/>
              <a:t> offspring that are all heterozygous for both characteristics. The resulting 9:3:3:1 F</a:t>
            </a:r>
            <a:r>
              <a:rPr lang="en-US" sz="1550" baseline="-25000" dirty="0"/>
              <a:t>2</a:t>
            </a:r>
            <a:r>
              <a:rPr lang="en-US" sz="1550" dirty="0"/>
              <a:t> phenotypic ratio is obtained using a </a:t>
            </a:r>
            <a:r>
              <a:rPr lang="en-US" sz="1550" dirty="0" err="1"/>
              <a:t>Punnett</a:t>
            </a:r>
            <a:r>
              <a:rPr lang="en-US" sz="1550" dirty="0"/>
              <a:t> square.</a:t>
            </a:r>
          </a:p>
        </p:txBody>
      </p:sp>
    </p:spTree>
    <p:extLst>
      <p:ext uri="{BB962C8B-B14F-4D97-AF65-F5344CB8AC3E}">
        <p14:creationId xmlns:p14="http://schemas.microsoft.com/office/powerpoint/2010/main" val="1548393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5240A0C-EF6C-43FD-B779-C12A1FA0FF0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883AFC4B-458A-104C-A80D-0AA5D121855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8.11</a:t>
            </a:r>
          </a:p>
        </p:txBody>
      </p:sp>
      <p:pic>
        <p:nvPicPr>
          <p:cNvPr id="3" name="Figure" descr="Homologous pairs of chromosomes line up at the metaphase plate during metaphase I of meiosis. The homologous chromosomes, with their different versions of each gene, are randomly segregated into daughter nuclei, resulting in a variety of possible genetic arrangement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5372" b="25372"/>
          <a:stretch>
            <a:fillRect/>
          </a:stretch>
        </p:blipFill>
        <p:spPr/>
      </p:pic>
      <p:sp>
        <p:nvSpPr>
          <p:cNvPr id="7" name="Figure Legend"/>
          <p:cNvSpPr>
            <a:spLocks noGrp="1"/>
          </p:cNvSpPr>
          <p:nvPr>
            <p:ph type="body" sz="quarter" idx="14"/>
          </p:nvPr>
        </p:nvSpPr>
        <p:spPr/>
        <p:txBody>
          <a:bodyPr>
            <a:normAutofit/>
          </a:bodyPr>
          <a:lstStyle/>
          <a:p>
            <a:r>
              <a:rPr lang="en-US" sz="1600" dirty="0"/>
              <a:t>The random segregation into daughter nuclei that happens during the first division in meiosis can lead to a variety of possible genetic arrangements.</a:t>
            </a:r>
          </a:p>
        </p:txBody>
      </p:sp>
    </p:spTree>
    <p:extLst>
      <p:ext uri="{BB962C8B-B14F-4D97-AF65-F5344CB8AC3E}">
        <p14:creationId xmlns:p14="http://schemas.microsoft.com/office/powerpoint/2010/main" val="1275105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BC05638-8D36-FD4C-BB15-B11095E67CA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154984"/>
          </a:xfrm>
          <a:prstGeom prst="rect">
            <a:avLst/>
          </a:prstGeom>
          <a:noFill/>
        </p:spPr>
        <p:txBody>
          <a:bodyPr wrap="square" rtlCol="0">
            <a:spAutoFit/>
          </a:bodyPr>
          <a:lstStyle/>
          <a:p>
            <a:r>
              <a:rPr lang="en-US" sz="2400" b="0" i="0" dirty="0">
                <a:solidFill>
                  <a:srgbClr val="000000"/>
                </a:solidFill>
                <a:effectLst/>
              </a:rPr>
              <a:t>Learning Outcomes</a:t>
            </a:r>
          </a:p>
          <a:p>
            <a:pPr marL="342900" indent="-342900" algn="l">
              <a:buFont typeface="Arial" panose="020B0604020202020204" pitchFamily="34" charset="0"/>
              <a:buChar char="•"/>
            </a:pPr>
            <a:r>
              <a:rPr lang="en-US" sz="2400" b="0" i="0" dirty="0">
                <a:solidFill>
                  <a:srgbClr val="424242"/>
                </a:solidFill>
                <a:effectLst/>
              </a:rPr>
              <a:t>Identify non-Mendelian inheritance patterns such as incomplete dominance, codominance, multiple alleles, and sex linkage from the results of crosses</a:t>
            </a:r>
          </a:p>
          <a:p>
            <a:pPr marL="342900" indent="-342900" algn="l">
              <a:buFont typeface="Arial" panose="020B0604020202020204" pitchFamily="34" charset="0"/>
              <a:buChar char="•"/>
            </a:pPr>
            <a:r>
              <a:rPr lang="en-US" sz="2400" b="0" i="0" dirty="0">
                <a:solidFill>
                  <a:srgbClr val="424242"/>
                </a:solidFill>
                <a:effectLst/>
              </a:rPr>
              <a:t>Explain the effect of linkage and recombination on gamete genotypes</a:t>
            </a:r>
          </a:p>
          <a:p>
            <a:pPr marL="342900" indent="-342900" algn="l">
              <a:buFont typeface="Arial" panose="020B0604020202020204" pitchFamily="34" charset="0"/>
              <a:buChar char="•"/>
            </a:pPr>
            <a:r>
              <a:rPr lang="en-US" sz="2400" b="0" i="0" dirty="0">
                <a:solidFill>
                  <a:srgbClr val="424242"/>
                </a:solidFill>
                <a:effectLst/>
              </a:rPr>
              <a:t>Explain the phenotypic outcomes of epistatic effects among genes</a:t>
            </a:r>
          </a:p>
          <a:p>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1253583" y="6474751"/>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89467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A5D0912-DB04-8B42-A22C-92277EADBCE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893647"/>
          </a:xfrm>
          <a:prstGeom prst="rect">
            <a:avLst/>
          </a:prstGeom>
          <a:noFill/>
        </p:spPr>
        <p:txBody>
          <a:bodyPr wrap="square" rtlCol="0">
            <a:spAutoFit/>
          </a:bodyPr>
          <a:lstStyle/>
          <a:p>
            <a:pPr marL="342900" indent="-342900">
              <a:buFont typeface="Wingdings" panose="05000000000000000000" pitchFamily="2" charset="2"/>
              <a:buChar char="Ø"/>
            </a:pPr>
            <a:r>
              <a:rPr lang="en-US" sz="2400" b="0" i="0" dirty="0">
                <a:solidFill>
                  <a:srgbClr val="000000"/>
                </a:solidFill>
                <a:effectLst/>
              </a:rPr>
              <a:t>Not all traits are governed by a recessive/dominant allele pair</a:t>
            </a:r>
          </a:p>
          <a:p>
            <a:pPr marL="342900" indent="-342900">
              <a:buFont typeface="Wingdings" panose="05000000000000000000" pitchFamily="2" charset="2"/>
              <a:buChar char="Ø"/>
            </a:pPr>
            <a:r>
              <a:rPr lang="en-US" sz="2400" dirty="0">
                <a:solidFill>
                  <a:srgbClr val="000000"/>
                </a:solidFill>
              </a:rPr>
              <a:t>Mendel’s work suggested that:</a:t>
            </a:r>
          </a:p>
          <a:p>
            <a:pPr marL="914400" lvl="1" indent="-457200">
              <a:buFont typeface="+mj-lt"/>
              <a:buAutoNum type="arabicPeriod"/>
            </a:pPr>
            <a:r>
              <a:rPr lang="en-US" sz="2400" b="0" i="0" dirty="0">
                <a:solidFill>
                  <a:srgbClr val="000000"/>
                </a:solidFill>
                <a:effectLst/>
              </a:rPr>
              <a:t>Two types of “units” or alleles exist for every gene</a:t>
            </a:r>
          </a:p>
          <a:p>
            <a:pPr marL="914400" lvl="1" indent="-457200">
              <a:buFont typeface="+mj-lt"/>
              <a:buAutoNum type="arabicPeriod"/>
            </a:pPr>
            <a:r>
              <a:rPr lang="en-US" sz="2400" dirty="0">
                <a:solidFill>
                  <a:srgbClr val="000000"/>
                </a:solidFill>
              </a:rPr>
              <a:t>Alleles maintain integrity in each generation</a:t>
            </a:r>
          </a:p>
          <a:p>
            <a:pPr marL="914400" lvl="1" indent="-457200">
              <a:buFont typeface="+mj-lt"/>
              <a:buAutoNum type="arabicPeriod"/>
            </a:pPr>
            <a:r>
              <a:rPr lang="en-US" sz="2400" b="0" i="0" dirty="0">
                <a:solidFill>
                  <a:srgbClr val="000000"/>
                </a:solidFill>
                <a:effectLst/>
              </a:rPr>
              <a:t>In the presence of the dominant allele, the recessive allele is hidden, with no contribution to the phenotype</a:t>
            </a:r>
          </a:p>
          <a:p>
            <a:pPr marL="457200" indent="-457200">
              <a:buFont typeface="Wingdings" panose="05000000000000000000" pitchFamily="2" charset="2"/>
              <a:buChar char="Ø"/>
            </a:pPr>
            <a:r>
              <a:rPr lang="en-US" sz="2400" dirty="0">
                <a:solidFill>
                  <a:srgbClr val="000000"/>
                </a:solidFill>
              </a:rPr>
              <a:t>Heterozygotes are sometimes called “carriers” because they carry the unexpressed recessive allele</a:t>
            </a:r>
            <a:endParaRPr lang="en-US" sz="2400" b="0" i="0" dirty="0">
              <a:solidFill>
                <a:srgbClr val="424242"/>
              </a:solidFill>
              <a:effectLst/>
            </a:endParaRPr>
          </a:p>
          <a:p>
            <a:endParaRPr lang="en-US" sz="2400" b="0" i="0" dirty="0">
              <a:solidFill>
                <a:srgbClr val="000000"/>
              </a:solidFill>
              <a:effectLst/>
            </a:endParaRP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697678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A522EA-501F-1748-A0E2-C768684097E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pPr marL="342900" indent="-342900">
              <a:buFont typeface="Arial" panose="020B0604020202020204" pitchFamily="34" charset="0"/>
              <a:buChar char="•"/>
            </a:pPr>
            <a:r>
              <a:rPr lang="en-US" sz="2400" b="0" i="0" dirty="0">
                <a:solidFill>
                  <a:srgbClr val="000000"/>
                </a:solidFill>
                <a:effectLst/>
              </a:rPr>
              <a:t>Incomplete dominance - in a heterozygote, expression of two contrasting alleles such that the individual displays an intermediate phenotype</a:t>
            </a:r>
          </a:p>
          <a:p>
            <a:pPr marL="800100" lvl="1" indent="-342900">
              <a:buFont typeface="Wingdings" panose="05000000000000000000" pitchFamily="2" charset="2"/>
              <a:buChar char="Ø"/>
            </a:pPr>
            <a:r>
              <a:rPr lang="en-US" sz="2400" dirty="0">
                <a:solidFill>
                  <a:srgbClr val="000000"/>
                </a:solidFill>
              </a:rPr>
              <a:t>Heterozygote has a phenotype where both alleles are expressed</a:t>
            </a:r>
          </a:p>
          <a:p>
            <a:pPr marL="800100" lvl="1" indent="-342900">
              <a:buFont typeface="Wingdings" panose="05000000000000000000" pitchFamily="2" charset="2"/>
              <a:buChar char="Ø"/>
            </a:pPr>
            <a:r>
              <a:rPr lang="en-US" sz="2400" b="0" i="0" dirty="0">
                <a:solidFill>
                  <a:srgbClr val="000000"/>
                </a:solidFill>
                <a:effectLst/>
              </a:rPr>
              <a:t>Genotypic ratio and phenotypic ratio are the same</a:t>
            </a:r>
          </a:p>
          <a:p>
            <a:pPr marL="800100" lvl="1" indent="-342900">
              <a:buFont typeface="Wingdings" panose="05000000000000000000" pitchFamily="2" charset="2"/>
              <a:buChar char="Ø"/>
            </a:pPr>
            <a:r>
              <a:rPr lang="en-US" sz="2400" dirty="0">
                <a:solidFill>
                  <a:srgbClr val="000000"/>
                </a:solidFill>
              </a:rPr>
              <a:t>Example:  snapdragons – red flowers (C</a:t>
            </a:r>
            <a:r>
              <a:rPr lang="en-US" sz="2400" baseline="30000" dirty="0">
                <a:solidFill>
                  <a:srgbClr val="000000"/>
                </a:solidFill>
              </a:rPr>
              <a:t>R</a:t>
            </a:r>
            <a:r>
              <a:rPr lang="en-US" sz="2400" dirty="0">
                <a:solidFill>
                  <a:srgbClr val="000000"/>
                </a:solidFill>
              </a:rPr>
              <a:t>C</a:t>
            </a:r>
            <a:r>
              <a:rPr lang="en-US" sz="2400" baseline="30000" dirty="0">
                <a:solidFill>
                  <a:srgbClr val="000000"/>
                </a:solidFill>
              </a:rPr>
              <a:t>R</a:t>
            </a:r>
            <a:r>
              <a:rPr lang="en-US" sz="2400" dirty="0">
                <a:solidFill>
                  <a:srgbClr val="000000"/>
                </a:solidFill>
              </a:rPr>
              <a:t>) are incompletely dominant to white flowers (C</a:t>
            </a:r>
            <a:r>
              <a:rPr lang="en-US" sz="2400" baseline="30000" dirty="0">
                <a:solidFill>
                  <a:srgbClr val="000000"/>
                </a:solidFill>
              </a:rPr>
              <a:t>W</a:t>
            </a:r>
            <a:r>
              <a:rPr lang="en-US" sz="2400" dirty="0">
                <a:solidFill>
                  <a:srgbClr val="000000"/>
                </a:solidFill>
              </a:rPr>
              <a:t>C</a:t>
            </a:r>
            <a:r>
              <a:rPr lang="en-US" sz="2400" baseline="30000" dirty="0">
                <a:solidFill>
                  <a:srgbClr val="000000"/>
                </a:solidFill>
              </a:rPr>
              <a:t>W</a:t>
            </a:r>
            <a:r>
              <a:rPr lang="en-US" sz="2400" dirty="0">
                <a:solidFill>
                  <a:srgbClr val="000000"/>
                </a:solidFill>
              </a:rPr>
              <a:t>)</a:t>
            </a:r>
          </a:p>
          <a:p>
            <a:pPr marL="1257300" lvl="2" indent="-342900">
              <a:buFont typeface="Wingdings" panose="05000000000000000000" pitchFamily="2" charset="2"/>
              <a:buChar char="Ø"/>
            </a:pPr>
            <a:r>
              <a:rPr lang="en-US" sz="2400" b="0" i="0" dirty="0">
                <a:solidFill>
                  <a:srgbClr val="000000"/>
                </a:solidFill>
                <a:effectLst/>
              </a:rPr>
              <a:t>Heterozygote (C</a:t>
            </a:r>
            <a:r>
              <a:rPr lang="en-US" sz="2400" b="0" i="0" baseline="30000" dirty="0">
                <a:solidFill>
                  <a:srgbClr val="000000"/>
                </a:solidFill>
                <a:effectLst/>
              </a:rPr>
              <a:t>R</a:t>
            </a:r>
            <a:r>
              <a:rPr lang="en-US" sz="2400" b="0" i="0" dirty="0">
                <a:solidFill>
                  <a:srgbClr val="000000"/>
                </a:solidFill>
                <a:effectLst/>
              </a:rPr>
              <a:t>C</a:t>
            </a:r>
            <a:r>
              <a:rPr lang="en-US" sz="2400" b="0" i="0" baseline="30000" dirty="0">
                <a:solidFill>
                  <a:srgbClr val="000000"/>
                </a:solidFill>
                <a:effectLst/>
              </a:rPr>
              <a:t>W</a:t>
            </a:r>
            <a:r>
              <a:rPr lang="en-US" sz="2400" b="0" i="0" dirty="0">
                <a:solidFill>
                  <a:srgbClr val="000000"/>
                </a:solidFill>
                <a:effectLst/>
              </a:rPr>
              <a:t>) is pink</a:t>
            </a:r>
          </a:p>
          <a:p>
            <a:pPr marL="1257300" lvl="2" indent="-342900">
              <a:buFont typeface="Wingdings" panose="05000000000000000000" pitchFamily="2" charset="2"/>
              <a:buChar char="Ø"/>
            </a:pPr>
            <a:r>
              <a:rPr lang="en-US" sz="2400" dirty="0">
                <a:solidFill>
                  <a:srgbClr val="000000"/>
                </a:solidFill>
              </a:rPr>
              <a:t>Genotypic and phenotypic ratio from cross of 2 heterozygotes is 1:2:1 C</a:t>
            </a:r>
            <a:r>
              <a:rPr lang="en-US" sz="2400" baseline="30000" dirty="0">
                <a:solidFill>
                  <a:srgbClr val="000000"/>
                </a:solidFill>
              </a:rPr>
              <a:t>R</a:t>
            </a:r>
            <a:r>
              <a:rPr lang="en-US" sz="2400" dirty="0">
                <a:solidFill>
                  <a:srgbClr val="000000"/>
                </a:solidFill>
              </a:rPr>
              <a:t>C</a:t>
            </a:r>
            <a:r>
              <a:rPr lang="en-US" sz="2400" baseline="30000" dirty="0">
                <a:solidFill>
                  <a:srgbClr val="000000"/>
                </a:solidFill>
              </a:rPr>
              <a:t>R</a:t>
            </a:r>
            <a:r>
              <a:rPr lang="en-US" sz="2400" dirty="0">
                <a:solidFill>
                  <a:srgbClr val="000000"/>
                </a:solidFill>
              </a:rPr>
              <a:t>:</a:t>
            </a:r>
            <a:r>
              <a:rPr lang="en-US" sz="2400" b="0" i="0" dirty="0">
                <a:solidFill>
                  <a:srgbClr val="000000"/>
                </a:solidFill>
                <a:effectLst/>
              </a:rPr>
              <a:t> C</a:t>
            </a:r>
            <a:r>
              <a:rPr lang="en-US" sz="2400" b="0" i="0" baseline="30000" dirty="0">
                <a:solidFill>
                  <a:srgbClr val="000000"/>
                </a:solidFill>
                <a:effectLst/>
              </a:rPr>
              <a:t>R</a:t>
            </a:r>
            <a:r>
              <a:rPr lang="en-US" sz="2400" b="0" i="0" dirty="0">
                <a:solidFill>
                  <a:srgbClr val="000000"/>
                </a:solidFill>
                <a:effectLst/>
              </a:rPr>
              <a:t>C</a:t>
            </a:r>
            <a:r>
              <a:rPr lang="en-US" sz="2400" b="0" i="0" baseline="30000" dirty="0">
                <a:solidFill>
                  <a:srgbClr val="000000"/>
                </a:solidFill>
                <a:effectLst/>
              </a:rPr>
              <a:t>W</a:t>
            </a:r>
            <a:r>
              <a:rPr lang="en-US" sz="2400" b="0" i="0" dirty="0">
                <a:solidFill>
                  <a:srgbClr val="000000"/>
                </a:solidFill>
                <a:effectLst/>
              </a:rPr>
              <a:t>:</a:t>
            </a:r>
            <a:r>
              <a:rPr lang="en-US" sz="2400" dirty="0">
                <a:solidFill>
                  <a:srgbClr val="000000"/>
                </a:solidFill>
              </a:rPr>
              <a:t> C</a:t>
            </a:r>
            <a:r>
              <a:rPr lang="en-US" sz="2400" baseline="30000" dirty="0">
                <a:solidFill>
                  <a:srgbClr val="000000"/>
                </a:solidFill>
              </a:rPr>
              <a:t>W</a:t>
            </a:r>
            <a:r>
              <a:rPr lang="en-US" sz="2400" dirty="0">
                <a:solidFill>
                  <a:srgbClr val="000000"/>
                </a:solidFill>
              </a:rPr>
              <a:t>C</a:t>
            </a:r>
            <a:r>
              <a:rPr lang="en-US" sz="2400" baseline="30000" dirty="0">
                <a:solidFill>
                  <a:srgbClr val="000000"/>
                </a:solidFill>
              </a:rPr>
              <a:t>W</a:t>
            </a:r>
            <a:r>
              <a:rPr lang="en-US" sz="2400" dirty="0">
                <a:solidFill>
                  <a:srgbClr val="000000"/>
                </a:solidFill>
              </a:rPr>
              <a:t> or </a:t>
            </a:r>
            <a:r>
              <a:rPr lang="en-US" sz="2400" dirty="0" err="1">
                <a:solidFill>
                  <a:srgbClr val="000000"/>
                </a:solidFill>
              </a:rPr>
              <a:t>red:pink:white</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66983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61478859-707E-407F-AAD7-CF61D228743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8.12</a:t>
            </a:r>
            <a:endParaRPr lang="en-US" sz="2400" dirty="0">
              <a:solidFill>
                <a:srgbClr val="6CB255"/>
              </a:solidFill>
            </a:endParaRPr>
          </a:p>
        </p:txBody>
      </p:sp>
      <p:sp>
        <p:nvSpPr>
          <p:cNvPr id="3" name="Footer Placeholder 2">
            <a:extLst>
              <a:ext uri="{FF2B5EF4-FFF2-40B4-BE49-F238E27FC236}">
                <a16:creationId xmlns:a16="http://schemas.microsoft.com/office/drawing/2014/main" id="{F042CD0C-63B1-FA41-9DC4-3841C0518EE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2" name="Figure" descr="Photo is of a snapdragon with a pink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224" b="7224"/>
          <a:stretch>
            <a:fillRect/>
          </a:stretch>
        </p:blipFill>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These pink flowers of a heterozygote snapdragon result from incomplete dominance. </a:t>
            </a:r>
            <a:r>
              <a:rPr lang="da-DK" sz="1600" dirty="0">
                <a:solidFill>
                  <a:schemeClr val="tx1"/>
                </a:solidFill>
              </a:rPr>
              <a:t>(</a:t>
            </a:r>
            <a:r>
              <a:rPr lang="da-DK" sz="1600" dirty="0" err="1">
                <a:solidFill>
                  <a:schemeClr val="tx1"/>
                </a:solidFill>
              </a:rPr>
              <a:t>credit</a:t>
            </a:r>
            <a:r>
              <a:rPr lang="da-DK" sz="1600" dirty="0">
                <a:solidFill>
                  <a:schemeClr val="tx1"/>
                </a:solidFill>
              </a:rPr>
              <a:t>: </a:t>
            </a:r>
            <a:r>
              <a:rPr lang="en-US" sz="1600" dirty="0">
                <a:solidFill>
                  <a:schemeClr val="tx1"/>
                </a:solidFill>
              </a:rPr>
              <a:t>“</a:t>
            </a:r>
            <a:r>
              <a:rPr lang="da-DK" sz="1600" dirty="0" err="1">
                <a:solidFill>
                  <a:schemeClr val="tx1"/>
                </a:solidFill>
              </a:rPr>
              <a:t>storebukkebruse</a:t>
            </a:r>
            <a:r>
              <a:rPr lang="en-US" sz="1600" dirty="0">
                <a:solidFill>
                  <a:schemeClr val="tx1"/>
                </a:solidFill>
              </a:rPr>
              <a:t>”</a:t>
            </a:r>
            <a:r>
              <a:rPr lang="da-DK" sz="1600" dirty="0">
                <a:solidFill>
                  <a:schemeClr val="tx1"/>
                </a:solidFill>
              </a:rPr>
              <a:t>/</a:t>
            </a:r>
            <a:r>
              <a:rPr lang="da-DK" sz="1600" dirty="0" err="1">
                <a:solidFill>
                  <a:schemeClr val="tx1"/>
                </a:solidFill>
              </a:rPr>
              <a:t>Flickr</a:t>
            </a:r>
            <a:r>
              <a:rPr lang="da-DK" sz="1600" dirty="0">
                <a:solidFill>
                  <a:schemeClr val="tx1"/>
                </a:solidFill>
              </a:rPr>
              <a:t>)</a:t>
            </a:r>
            <a:endParaRPr lang="en-US" sz="1600" dirty="0">
              <a:solidFill>
                <a:schemeClr val="tx1"/>
              </a:solidFill>
            </a:endParaRPr>
          </a:p>
        </p:txBody>
      </p:sp>
    </p:spTree>
    <p:extLst>
      <p:ext uri="{BB962C8B-B14F-4D97-AF65-F5344CB8AC3E}">
        <p14:creationId xmlns:p14="http://schemas.microsoft.com/office/powerpoint/2010/main" val="1349488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6AF69A2-23E0-F047-A12C-BA83D8AC15D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1938992"/>
          </a:xfrm>
          <a:prstGeom prst="rect">
            <a:avLst/>
          </a:prstGeom>
          <a:noFill/>
        </p:spPr>
        <p:txBody>
          <a:bodyPr wrap="square" rtlCol="0">
            <a:spAutoFit/>
          </a:bodyPr>
          <a:lstStyle/>
          <a:p>
            <a:pPr marL="342900" indent="-342900">
              <a:buFont typeface="Arial" panose="020B0604020202020204" pitchFamily="34" charset="0"/>
              <a:buChar char="•"/>
            </a:pPr>
            <a:r>
              <a:rPr lang="en-US" sz="2400" b="0" i="0" dirty="0">
                <a:solidFill>
                  <a:srgbClr val="000000"/>
                </a:solidFill>
                <a:effectLst/>
              </a:rPr>
              <a:t>Codominance - in a heterozygote, complete and simultaneous expression of both alleles for the same characteristic</a:t>
            </a:r>
          </a:p>
          <a:p>
            <a:pPr marL="342900" indent="-342900">
              <a:buFont typeface="Wingdings" panose="05000000000000000000" pitchFamily="2" charset="2"/>
              <a:buChar char="Ø"/>
            </a:pPr>
            <a:r>
              <a:rPr lang="en-US" sz="2400" dirty="0">
                <a:solidFill>
                  <a:srgbClr val="000000"/>
                </a:solidFill>
              </a:rPr>
              <a:t>Both alleles are expressed in the heterozygote</a:t>
            </a:r>
          </a:p>
          <a:p>
            <a:pPr marL="800100" lvl="1" indent="-342900">
              <a:buFont typeface="Wingdings" panose="05000000000000000000" pitchFamily="2" charset="2"/>
              <a:buChar char="Ø"/>
            </a:pPr>
            <a:r>
              <a:rPr lang="en-US" sz="2400" dirty="0">
                <a:solidFill>
                  <a:srgbClr val="000000"/>
                </a:solidFill>
              </a:rPr>
              <a:t>Example:  human blood group types</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032586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5C3B59F-EFAE-4EE1-953A-7D1116322DF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B866F5D8-E87F-7848-BB96-F52FB3416818}"/>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8.13</a:t>
            </a:r>
          </a:p>
        </p:txBody>
      </p:sp>
      <p:pic>
        <p:nvPicPr>
          <p:cNvPr id="4" name="Figure" descr="A Punnett square showing both parents with AB blood types. The offspring will have AA, AB, and BB blood types in a ratio of 1 to 2 to 1."/>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7742" b="27742"/>
          <a:stretch>
            <a:fillRect/>
          </a:stretch>
        </p:blipFill>
        <p:spPr/>
      </p:pic>
      <p:sp>
        <p:nvSpPr>
          <p:cNvPr id="7" name="Figure Legend"/>
          <p:cNvSpPr>
            <a:spLocks noGrp="1"/>
          </p:cNvSpPr>
          <p:nvPr>
            <p:ph type="body" sz="quarter" idx="14"/>
          </p:nvPr>
        </p:nvSpPr>
        <p:spPr/>
        <p:txBody>
          <a:bodyPr>
            <a:normAutofit/>
          </a:bodyPr>
          <a:lstStyle/>
          <a:p>
            <a:r>
              <a:rPr lang="en-US" sz="1600" dirty="0"/>
              <a:t>This </a:t>
            </a:r>
            <a:r>
              <a:rPr lang="en-US" sz="1600" dirty="0" err="1"/>
              <a:t>Punnet</a:t>
            </a:r>
            <a:r>
              <a:rPr lang="en-US" sz="1600" dirty="0"/>
              <a:t> square shows an AB/AB blood type cross</a:t>
            </a:r>
          </a:p>
        </p:txBody>
      </p:sp>
    </p:spTree>
    <p:extLst>
      <p:ext uri="{BB962C8B-B14F-4D97-AF65-F5344CB8AC3E}">
        <p14:creationId xmlns:p14="http://schemas.microsoft.com/office/powerpoint/2010/main" val="304020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36327EAC-6FB2-4A2C-A16D-8C664CBE53B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8.2</a:t>
            </a:r>
            <a:endParaRPr lang="en-US" sz="2400" dirty="0">
              <a:solidFill>
                <a:srgbClr val="6CB255"/>
              </a:solidFill>
            </a:endParaRPr>
          </a:p>
        </p:txBody>
      </p:sp>
      <p:sp>
        <p:nvSpPr>
          <p:cNvPr id="3" name="Footer Placeholder 2">
            <a:extLst>
              <a:ext uri="{FF2B5EF4-FFF2-40B4-BE49-F238E27FC236}">
                <a16:creationId xmlns:a16="http://schemas.microsoft.com/office/drawing/2014/main" id="{793F65CA-EFD1-8844-AE15-CB573EDA3242}"/>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2" name="Figure" descr="Image is a sketch of Johann Gregor Mende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618" b="-4618"/>
          <a:stretch>
            <a:fillRect/>
          </a:stretch>
        </p:blipFill>
        <p:spPr>
          <a:xfrm>
            <a:off x="78060" y="1108075"/>
            <a:ext cx="4032250" cy="5256213"/>
          </a:xfrm>
        </p:spPr>
      </p:pic>
      <p:sp>
        <p:nvSpPr>
          <p:cNvPr id="14" name="Figure Legend"/>
          <p:cNvSpPr>
            <a:spLocks noGrp="1"/>
          </p:cNvSpPr>
          <p:nvPr>
            <p:ph type="body" sz="quarter" idx="14"/>
          </p:nvPr>
        </p:nvSpPr>
        <p:spPr>
          <a:xfrm>
            <a:off x="424636" y="5852885"/>
            <a:ext cx="3913188" cy="659535"/>
          </a:xfrm>
        </p:spPr>
        <p:txBody>
          <a:bodyPr>
            <a:noAutofit/>
          </a:bodyPr>
          <a:lstStyle/>
          <a:p>
            <a:r>
              <a:rPr lang="en-US" sz="1600" dirty="0">
                <a:solidFill>
                  <a:schemeClr val="tx1"/>
                </a:solidFill>
              </a:rPr>
              <a:t>Johann </a:t>
            </a:r>
            <a:r>
              <a:rPr lang="en-US" sz="1600" dirty="0" err="1">
                <a:solidFill>
                  <a:schemeClr val="tx1"/>
                </a:solidFill>
              </a:rPr>
              <a:t>Gregor</a:t>
            </a:r>
            <a:r>
              <a:rPr lang="en-US" sz="1600" dirty="0">
                <a:solidFill>
                  <a:schemeClr val="tx1"/>
                </a:solidFill>
              </a:rPr>
              <a:t> Mendel set the framework for the study of genetics.</a:t>
            </a:r>
          </a:p>
        </p:txBody>
      </p:sp>
      <p:sp>
        <p:nvSpPr>
          <p:cNvPr id="4" name="TextBox 3">
            <a:extLst>
              <a:ext uri="{FF2B5EF4-FFF2-40B4-BE49-F238E27FC236}">
                <a16:creationId xmlns:a16="http://schemas.microsoft.com/office/drawing/2014/main" id="{8578C374-3419-454D-BFA9-F311633EEA2D}"/>
              </a:ext>
            </a:extLst>
          </p:cNvPr>
          <p:cNvSpPr txBox="1"/>
          <p:nvPr/>
        </p:nvSpPr>
        <p:spPr>
          <a:xfrm>
            <a:off x="3980986" y="900861"/>
            <a:ext cx="4945046" cy="5693866"/>
          </a:xfrm>
          <a:prstGeom prst="rect">
            <a:avLst/>
          </a:prstGeom>
          <a:noFill/>
        </p:spPr>
        <p:txBody>
          <a:bodyPr wrap="square" rtlCol="0">
            <a:spAutoFit/>
          </a:bodyPr>
          <a:lstStyle/>
          <a:p>
            <a:r>
              <a:rPr lang="en-US" sz="2400" dirty="0"/>
              <a:t>Johann Gregor Mendel (1822-1884)</a:t>
            </a:r>
          </a:p>
          <a:p>
            <a:pPr marL="342900" indent="-342900">
              <a:buFont typeface="Wingdings" panose="05000000000000000000" pitchFamily="2" charset="2"/>
              <a:buChar char="Ø"/>
            </a:pPr>
            <a:r>
              <a:rPr lang="en-US" sz="2400" dirty="0"/>
              <a:t>Austrian monk</a:t>
            </a:r>
          </a:p>
          <a:p>
            <a:pPr marL="342900" indent="-342900">
              <a:buFont typeface="Wingdings" panose="05000000000000000000" pitchFamily="2" charset="2"/>
              <a:buChar char="Ø"/>
            </a:pPr>
            <a:r>
              <a:rPr lang="en-US" sz="2400" dirty="0"/>
              <a:t>Taught physics, botany, and natural science at the secondary and university levels</a:t>
            </a:r>
          </a:p>
          <a:p>
            <a:pPr marL="342900" indent="-342900">
              <a:buFont typeface="Wingdings" panose="05000000000000000000" pitchFamily="2" charset="2"/>
              <a:buChar char="Ø"/>
            </a:pPr>
            <a:r>
              <a:rPr lang="en-US" sz="2400" dirty="0"/>
              <a:t>1856 Began his work on heredity</a:t>
            </a:r>
          </a:p>
          <a:p>
            <a:pPr marL="342900" indent="-342900">
              <a:buFont typeface="Wingdings" panose="05000000000000000000" pitchFamily="2" charset="2"/>
              <a:buChar char="Ø"/>
            </a:pPr>
            <a:r>
              <a:rPr lang="en-US" sz="2400" dirty="0"/>
              <a:t>Used pea plants to study inheritance patterns</a:t>
            </a:r>
          </a:p>
          <a:p>
            <a:pPr marL="742950" lvl="1" indent="-285750">
              <a:buFont typeface="Arial" panose="020B0604020202020204" pitchFamily="34" charset="0"/>
              <a:buChar char="•"/>
            </a:pPr>
            <a:r>
              <a:rPr lang="en-US" sz="2000" dirty="0"/>
              <a:t>Model system - </a:t>
            </a:r>
            <a:r>
              <a:rPr lang="en-US" sz="2000" b="0" i="0" dirty="0">
                <a:solidFill>
                  <a:srgbClr val="000000"/>
                </a:solidFill>
                <a:effectLst/>
              </a:rPr>
              <a:t>a species or biological system used to study a specific biological phenomenon to gain understanding that will be applied to other species</a:t>
            </a:r>
          </a:p>
          <a:p>
            <a:pPr marL="342900" indent="-342900">
              <a:buFont typeface="Wingdings" panose="05000000000000000000" pitchFamily="2" charset="2"/>
              <a:buChar char="Ø"/>
            </a:pPr>
            <a:r>
              <a:rPr lang="en-US" sz="2400" dirty="0">
                <a:solidFill>
                  <a:srgbClr val="000000"/>
                </a:solidFill>
              </a:rPr>
              <a:t>Published in 1866</a:t>
            </a:r>
            <a:endParaRPr lang="en-US" sz="2400" dirty="0"/>
          </a:p>
        </p:txBody>
      </p:sp>
    </p:spTree>
    <p:extLst>
      <p:ext uri="{BB962C8B-B14F-4D97-AF65-F5344CB8AC3E}">
        <p14:creationId xmlns:p14="http://schemas.microsoft.com/office/powerpoint/2010/main" val="3285096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4DFDAF26-33AB-EB49-8BAB-60E0DCC45FC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785652"/>
          </a:xfrm>
          <a:prstGeom prst="rect">
            <a:avLst/>
          </a:prstGeom>
          <a:noFill/>
        </p:spPr>
        <p:txBody>
          <a:bodyPr wrap="square" rtlCol="0">
            <a:spAutoFit/>
          </a:bodyPr>
          <a:lstStyle/>
          <a:p>
            <a:pPr marL="342900" indent="-342900">
              <a:buFont typeface="Arial" panose="020B0604020202020204" pitchFamily="34" charset="0"/>
              <a:buChar char="•"/>
            </a:pPr>
            <a:r>
              <a:rPr lang="en-US" sz="2400" b="0" i="0" dirty="0">
                <a:solidFill>
                  <a:srgbClr val="000000"/>
                </a:solidFill>
                <a:effectLst/>
              </a:rPr>
              <a:t>Multiple alleles – can have more than 2 variants of a gene in a population</a:t>
            </a:r>
          </a:p>
          <a:p>
            <a:pPr marL="800100" lvl="1" indent="-342900">
              <a:buFont typeface="Arial" panose="020B0604020202020204" pitchFamily="34" charset="0"/>
              <a:buChar char="•"/>
            </a:pPr>
            <a:r>
              <a:rPr lang="en-US" sz="2400" dirty="0">
                <a:solidFill>
                  <a:srgbClr val="000000"/>
                </a:solidFill>
              </a:rPr>
              <a:t>Wild type - </a:t>
            </a:r>
            <a:r>
              <a:rPr lang="en-US" sz="2400" b="0" i="0" dirty="0">
                <a:solidFill>
                  <a:srgbClr val="000000"/>
                </a:solidFill>
                <a:effectLst/>
              </a:rPr>
              <a:t>the most commonly occurring genotype or phenotype for a given characteristic found in a population</a:t>
            </a:r>
          </a:p>
          <a:p>
            <a:pPr marL="800100" lvl="1" indent="-342900">
              <a:buFont typeface="Wingdings" panose="05000000000000000000" pitchFamily="2" charset="2"/>
              <a:buChar char="Ø"/>
            </a:pPr>
            <a:r>
              <a:rPr lang="en-US" sz="2400" dirty="0">
                <a:solidFill>
                  <a:srgbClr val="000000"/>
                </a:solidFill>
              </a:rPr>
              <a:t>Example:  ABO blood types</a:t>
            </a:r>
          </a:p>
          <a:p>
            <a:pPr marL="1257300" lvl="2" indent="-342900">
              <a:buFont typeface="Wingdings" panose="05000000000000000000" pitchFamily="2" charset="2"/>
              <a:buChar char="Ø"/>
            </a:pPr>
            <a:r>
              <a:rPr lang="en-US" sz="2400" dirty="0">
                <a:solidFill>
                  <a:srgbClr val="000000"/>
                </a:solidFill>
              </a:rPr>
              <a:t>3 alleles in the population</a:t>
            </a:r>
          </a:p>
          <a:p>
            <a:pPr marL="1257300" lvl="2" indent="-342900">
              <a:buFont typeface="Wingdings" panose="05000000000000000000" pitchFamily="2" charset="2"/>
              <a:buChar char="Ø"/>
            </a:pPr>
            <a:r>
              <a:rPr lang="en-US" sz="2400" dirty="0">
                <a:solidFill>
                  <a:srgbClr val="000000"/>
                </a:solidFill>
              </a:rPr>
              <a:t>IA = A antigen on red blood cells</a:t>
            </a:r>
          </a:p>
          <a:p>
            <a:pPr marL="1257300" lvl="2" indent="-342900">
              <a:buFont typeface="Wingdings" panose="05000000000000000000" pitchFamily="2" charset="2"/>
              <a:buChar char="Ø"/>
            </a:pPr>
            <a:r>
              <a:rPr lang="en-US" sz="2400" dirty="0">
                <a:solidFill>
                  <a:srgbClr val="000000"/>
                </a:solidFill>
              </a:rPr>
              <a:t>IB = B antigen on red blood cells</a:t>
            </a:r>
          </a:p>
          <a:p>
            <a:pPr marL="1257300" lvl="2" indent="-342900">
              <a:buFont typeface="Wingdings" panose="05000000000000000000" pitchFamily="2" charset="2"/>
              <a:buChar char="Ø"/>
            </a:pPr>
            <a:r>
              <a:rPr lang="en-US" sz="2400" dirty="0" err="1">
                <a:solidFill>
                  <a:srgbClr val="000000"/>
                </a:solidFill>
              </a:rPr>
              <a:t>i</a:t>
            </a:r>
            <a:r>
              <a:rPr lang="en-US" sz="2400" dirty="0">
                <a:solidFill>
                  <a:srgbClr val="000000"/>
                </a:solidFill>
              </a:rPr>
              <a:t> = no antigen - recessive</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Right Brace 1">
            <a:extLst>
              <a:ext uri="{FF2B5EF4-FFF2-40B4-BE49-F238E27FC236}">
                <a16:creationId xmlns:a16="http://schemas.microsoft.com/office/drawing/2014/main" id="{1A89B49C-046D-4E9D-879C-0043DF747059}"/>
              </a:ext>
            </a:extLst>
          </p:cNvPr>
          <p:cNvSpPr/>
          <p:nvPr/>
        </p:nvSpPr>
        <p:spPr>
          <a:xfrm>
            <a:off x="6200078" y="3746810"/>
            <a:ext cx="423746" cy="758283"/>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a:extLst>
              <a:ext uri="{FF2B5EF4-FFF2-40B4-BE49-F238E27FC236}">
                <a16:creationId xmlns:a16="http://schemas.microsoft.com/office/drawing/2014/main" id="{36F33E1F-EE34-46AA-A2E8-3094F4DECCB9}"/>
              </a:ext>
            </a:extLst>
          </p:cNvPr>
          <p:cNvSpPr txBox="1"/>
          <p:nvPr/>
        </p:nvSpPr>
        <p:spPr>
          <a:xfrm>
            <a:off x="6679582" y="3891775"/>
            <a:ext cx="1929161" cy="461665"/>
          </a:xfrm>
          <a:prstGeom prst="rect">
            <a:avLst/>
          </a:prstGeom>
          <a:noFill/>
        </p:spPr>
        <p:txBody>
          <a:bodyPr wrap="square" rtlCol="0">
            <a:spAutoFit/>
          </a:bodyPr>
          <a:lstStyle/>
          <a:p>
            <a:r>
              <a:rPr lang="en-US" sz="2400" dirty="0"/>
              <a:t>Codominant</a:t>
            </a:r>
          </a:p>
        </p:txBody>
      </p:sp>
    </p:spTree>
    <p:extLst>
      <p:ext uri="{BB962C8B-B14F-4D97-AF65-F5344CB8AC3E}">
        <p14:creationId xmlns:p14="http://schemas.microsoft.com/office/powerpoint/2010/main" val="380812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CBE13DEA-AC45-4633-BBBD-D51BA278B74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a:t>
            </a:r>
          </a:p>
        </p:txBody>
      </p:sp>
      <p:sp>
        <p:nvSpPr>
          <p:cNvPr id="2" name="Footer Placeholder 1">
            <a:extLst>
              <a:ext uri="{FF2B5EF4-FFF2-40B4-BE49-F238E27FC236}">
                <a16:creationId xmlns:a16="http://schemas.microsoft.com/office/drawing/2014/main" id="{BAF72DF4-0349-A242-A1F1-27DE3AD7EB4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8.14</a:t>
            </a:r>
          </a:p>
        </p:txBody>
      </p:sp>
      <p:pic>
        <p:nvPicPr>
          <p:cNvPr id="3" name="Figure" descr="A Punnett square showing the possible genotype and phenotypes of the ABO blood types in huma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0743" b="20743"/>
          <a:stretch>
            <a:fillRect/>
          </a:stretch>
        </p:blipFill>
        <p:spPr/>
      </p:pic>
      <p:sp>
        <p:nvSpPr>
          <p:cNvPr id="7" name="Figure Legend"/>
          <p:cNvSpPr>
            <a:spLocks noGrp="1"/>
          </p:cNvSpPr>
          <p:nvPr>
            <p:ph type="body" sz="quarter" idx="14"/>
          </p:nvPr>
        </p:nvSpPr>
        <p:spPr/>
        <p:txBody>
          <a:bodyPr>
            <a:normAutofit/>
          </a:bodyPr>
          <a:lstStyle/>
          <a:p>
            <a:r>
              <a:rPr lang="en-US" sz="1600" dirty="0"/>
              <a:t>Inheritance of the ABO blood system in humans is shown.</a:t>
            </a:r>
          </a:p>
        </p:txBody>
      </p:sp>
    </p:spTree>
    <p:extLst>
      <p:ext uri="{BB962C8B-B14F-4D97-AF65-F5344CB8AC3E}">
        <p14:creationId xmlns:p14="http://schemas.microsoft.com/office/powerpoint/2010/main" val="88826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67C7695-BC2E-B448-A96A-6EAF330AA55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3416320"/>
          </a:xfrm>
          <a:prstGeom prst="rect">
            <a:avLst/>
          </a:prstGeom>
          <a:noFill/>
        </p:spPr>
        <p:txBody>
          <a:bodyPr wrap="square" rtlCol="0">
            <a:spAutoFit/>
          </a:bodyPr>
          <a:lstStyle/>
          <a:p>
            <a:pPr marL="342900" indent="-342900">
              <a:buFont typeface="Wingdings" panose="05000000000000000000" pitchFamily="2" charset="2"/>
              <a:buChar char="Ø"/>
            </a:pPr>
            <a:r>
              <a:rPr lang="en-US" sz="2400" b="0" i="0" dirty="0">
                <a:solidFill>
                  <a:srgbClr val="000000"/>
                </a:solidFill>
                <a:effectLst/>
              </a:rPr>
              <a:t>Sex-linked traits – alleles found on X-chromosome</a:t>
            </a:r>
          </a:p>
          <a:p>
            <a:pPr marL="800100" lvl="1" indent="-342900">
              <a:buFont typeface="Arial" panose="020B0604020202020204" pitchFamily="34" charset="0"/>
              <a:buChar char="•"/>
            </a:pPr>
            <a:r>
              <a:rPr lang="en-US" sz="2400" dirty="0">
                <a:solidFill>
                  <a:srgbClr val="000000"/>
                </a:solidFill>
              </a:rPr>
              <a:t>X-linked - </a:t>
            </a:r>
            <a:r>
              <a:rPr lang="en-US" sz="2400" b="0" i="0" dirty="0">
                <a:solidFill>
                  <a:srgbClr val="000000"/>
                </a:solidFill>
                <a:effectLst/>
              </a:rPr>
              <a:t>a gene present on the X chromosome, but not the Y chromosome</a:t>
            </a:r>
          </a:p>
          <a:p>
            <a:pPr marL="800100" lvl="1" indent="-342900">
              <a:buFont typeface="Wingdings" panose="05000000000000000000" pitchFamily="2" charset="2"/>
              <a:buChar char="Ø"/>
            </a:pPr>
            <a:r>
              <a:rPr lang="en-US" sz="2400" dirty="0">
                <a:solidFill>
                  <a:srgbClr val="000000"/>
                </a:solidFill>
              </a:rPr>
              <a:t>Women are XX, so 2 alleles for each trait</a:t>
            </a:r>
          </a:p>
          <a:p>
            <a:pPr marL="800100" lvl="1" indent="-342900">
              <a:buFont typeface="Wingdings" panose="05000000000000000000" pitchFamily="2" charset="2"/>
              <a:buChar char="Ø"/>
            </a:pPr>
            <a:r>
              <a:rPr lang="en-US" sz="2400" dirty="0">
                <a:solidFill>
                  <a:srgbClr val="000000"/>
                </a:solidFill>
              </a:rPr>
              <a:t>Men are XY, so only have 1 allele for each trait</a:t>
            </a:r>
          </a:p>
          <a:p>
            <a:pPr marL="1257300" lvl="2" indent="-342900">
              <a:buFont typeface="Arial" panose="020B0604020202020204" pitchFamily="34" charset="0"/>
              <a:buChar char="•"/>
            </a:pPr>
            <a:r>
              <a:rPr lang="en-US" sz="2400" dirty="0">
                <a:solidFill>
                  <a:srgbClr val="000000"/>
                </a:solidFill>
              </a:rPr>
              <a:t>Hemizygous - </a:t>
            </a:r>
            <a:r>
              <a:rPr lang="en-US" sz="2400" b="0" i="0" dirty="0">
                <a:solidFill>
                  <a:srgbClr val="000000"/>
                </a:solidFill>
                <a:effectLst/>
              </a:rPr>
              <a:t>the presence of only one allele for a characteristic, as in X-linkage; hemizygosity makes descriptions of dominance and </a:t>
            </a:r>
            <a:r>
              <a:rPr lang="en-US" sz="2400" b="0" i="0" dirty="0" err="1">
                <a:solidFill>
                  <a:srgbClr val="000000"/>
                </a:solidFill>
                <a:effectLst/>
              </a:rPr>
              <a:t>recessiveness</a:t>
            </a:r>
            <a:r>
              <a:rPr lang="en-US" sz="2400" b="0" i="0" dirty="0">
                <a:solidFill>
                  <a:srgbClr val="000000"/>
                </a:solidFill>
                <a:effectLst/>
              </a:rPr>
              <a:t> irrelevant</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565997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0D46927-48E7-42D6-9288-95142C89018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84814294-62B5-DE4E-BCC4-39845459162F}"/>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8.15</a:t>
            </a:r>
          </a:p>
        </p:txBody>
      </p:sp>
      <p:pic>
        <p:nvPicPr>
          <p:cNvPr id="4" name="Figure" descr="Photo shows two fruit flies, one with red eyes and one with white ey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2316" b="22316"/>
          <a:stretch>
            <a:fillRect/>
          </a:stretch>
        </p:blipFill>
        <p:spPr/>
      </p:pic>
      <p:sp>
        <p:nvSpPr>
          <p:cNvPr id="7" name="Figure Legend"/>
          <p:cNvSpPr>
            <a:spLocks noGrp="1"/>
          </p:cNvSpPr>
          <p:nvPr>
            <p:ph type="body" sz="quarter" idx="14"/>
          </p:nvPr>
        </p:nvSpPr>
        <p:spPr/>
        <p:txBody>
          <a:bodyPr>
            <a:normAutofit/>
          </a:bodyPr>
          <a:lstStyle/>
          <a:p>
            <a:r>
              <a:rPr lang="en-US" sz="1600" dirty="0"/>
              <a:t>In </a:t>
            </a:r>
            <a:r>
              <a:rPr lang="en-US" sz="1600" i="1" dirty="0"/>
              <a:t>Drosophila</a:t>
            </a:r>
            <a:r>
              <a:rPr lang="en-US" sz="1600" dirty="0"/>
              <a:t>, the gene for eye color is located on the X chromosome. Red eye color is wild-type and is dominant to white eye color.</a:t>
            </a:r>
          </a:p>
        </p:txBody>
      </p:sp>
    </p:spTree>
    <p:extLst>
      <p:ext uri="{BB962C8B-B14F-4D97-AF65-F5344CB8AC3E}">
        <p14:creationId xmlns:p14="http://schemas.microsoft.com/office/powerpoint/2010/main" val="1992713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AA62E286-FF1F-48F0-B4CC-B06FD9E1832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Footer Placeholder 2">
            <a:extLst>
              <a:ext uri="{FF2B5EF4-FFF2-40B4-BE49-F238E27FC236}">
                <a16:creationId xmlns:a16="http://schemas.microsoft.com/office/drawing/2014/main" id="{458B4571-3B04-9442-8052-4EEE78A0193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8.16</a:t>
            </a:r>
          </a:p>
        </p:txBody>
      </p:sp>
      <p:pic>
        <p:nvPicPr>
          <p:cNvPr id="2" name="Figure" descr="This illustration shows a Punnett square analysis of fruit fly eye color, which is a sex-linked trait. A red-eyed male fruit fly with the genotype X^{w}Y is crossed with a white-eyed female fruit fly with the genotype X^{w}X^{w}. All of the female offspring acquire a dominant X^{W} allele from the father and a recessive X^{w} allele from the mother, and are therefore heterozygous dominant with red eye color. All the male offspring acquire a recessive X^{w} allele from the mother and a Y chromosome from the father and are therefore hemizygous recessive with white eye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6327" b="26327"/>
          <a:stretch>
            <a:fillRect/>
          </a:stretch>
        </p:blipFill>
        <p:spPr/>
      </p:pic>
      <p:sp>
        <p:nvSpPr>
          <p:cNvPr id="7" name="Figure Legend"/>
          <p:cNvSpPr>
            <a:spLocks noGrp="1"/>
          </p:cNvSpPr>
          <p:nvPr>
            <p:ph type="body" sz="quarter" idx="14"/>
          </p:nvPr>
        </p:nvSpPr>
        <p:spPr/>
        <p:txBody>
          <a:bodyPr>
            <a:normAutofit/>
          </a:bodyPr>
          <a:lstStyle/>
          <a:p>
            <a:r>
              <a:rPr lang="en-US" sz="1600" dirty="0"/>
              <a:t>Crosses involving sex-linked traits often give rise to different phenotypes for the different sexes of offspring, as is the case for this cross involving red and white eye color in </a:t>
            </a:r>
            <a:r>
              <a:rPr lang="en-US" sz="1600" i="1" dirty="0"/>
              <a:t>Drosophila</a:t>
            </a:r>
            <a:r>
              <a:rPr lang="en-US" sz="1600" dirty="0"/>
              <a:t>. In the diagram, </a:t>
            </a:r>
            <a:r>
              <a:rPr lang="en-US" sz="1600" i="1" dirty="0"/>
              <a:t>w</a:t>
            </a:r>
            <a:r>
              <a:rPr lang="en-US" sz="1600" dirty="0"/>
              <a:t> is the white-eye mutant allele and </a:t>
            </a:r>
            <a:r>
              <a:rPr lang="en-US" sz="1600" i="1" dirty="0"/>
              <a:t>W</a:t>
            </a:r>
            <a:r>
              <a:rPr lang="en-US" sz="1600" dirty="0"/>
              <a:t> is the wild-type, red-eye </a:t>
            </a:r>
            <a:r>
              <a:rPr lang="ro-RO" sz="1600" dirty="0"/>
              <a:t>allele.</a:t>
            </a:r>
            <a:endParaRPr lang="en-US" sz="1600" dirty="0"/>
          </a:p>
        </p:txBody>
      </p:sp>
    </p:spTree>
    <p:extLst>
      <p:ext uri="{BB962C8B-B14F-4D97-AF65-F5344CB8AC3E}">
        <p14:creationId xmlns:p14="http://schemas.microsoft.com/office/powerpoint/2010/main" val="4186677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FA7CD15-1D75-B94E-9A96-B21C16A0796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pPr marL="342900" indent="-342900">
              <a:buFont typeface="Arial" panose="020B0604020202020204" pitchFamily="34" charset="0"/>
              <a:buChar char="•"/>
            </a:pPr>
            <a:r>
              <a:rPr lang="en-US" sz="2400" b="0" i="0" dirty="0">
                <a:solidFill>
                  <a:srgbClr val="000000"/>
                </a:solidFill>
                <a:effectLst/>
              </a:rPr>
              <a:t>Linkage - a phenomenon in which alleles that are located in close proximity to each other on the same chromosome are more likely to be inherited together</a:t>
            </a:r>
          </a:p>
          <a:p>
            <a:pPr marL="342900" indent="-342900">
              <a:buFont typeface="Wingdings" panose="05000000000000000000" pitchFamily="2" charset="2"/>
              <a:buChar char="Ø"/>
            </a:pPr>
            <a:r>
              <a:rPr lang="en-US" sz="2400" dirty="0">
                <a:solidFill>
                  <a:srgbClr val="000000"/>
                </a:solidFill>
              </a:rPr>
              <a:t>Not all alleles are inherited independently</a:t>
            </a:r>
          </a:p>
          <a:p>
            <a:pPr marL="800100" lvl="1" indent="-342900">
              <a:buFont typeface="Wingdings" panose="05000000000000000000" pitchFamily="2" charset="2"/>
              <a:buChar char="Ø"/>
            </a:pPr>
            <a:r>
              <a:rPr lang="en-US" sz="2400" dirty="0">
                <a:solidFill>
                  <a:srgbClr val="000000"/>
                </a:solidFill>
              </a:rPr>
              <a:t>Crossing over can disrupt linkage, but genes that are physically close together on a chromosome tend to be inherited together</a:t>
            </a:r>
          </a:p>
          <a:p>
            <a:pPr marL="1257300" lvl="2" indent="-342900">
              <a:buFont typeface="Arial" panose="020B0604020202020204" pitchFamily="34" charset="0"/>
              <a:buChar char="•"/>
            </a:pPr>
            <a:r>
              <a:rPr lang="en-US" sz="2400" dirty="0">
                <a:solidFill>
                  <a:srgbClr val="000000"/>
                </a:solidFill>
              </a:rPr>
              <a:t>Recombination - </a:t>
            </a:r>
            <a:r>
              <a:rPr lang="en-US" sz="2400" b="0" i="0" dirty="0">
                <a:solidFill>
                  <a:srgbClr val="000000"/>
                </a:solidFill>
                <a:effectLst/>
              </a:rPr>
              <a:t>the process during meiosis in which homologous chromosomes exchange linear segments of genetic material, thereby dramatically increasing genetic variation in the offspring and separating linked genes</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7629745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3186CCA-6F5C-4809-8A29-36FB1EFFE52F}"/>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 name="Footer Placeholder 1">
            <a:extLst>
              <a:ext uri="{FF2B5EF4-FFF2-40B4-BE49-F238E27FC236}">
                <a16:creationId xmlns:a16="http://schemas.microsoft.com/office/drawing/2014/main" id="{861C8F39-7151-DB4B-AB10-4F31BE460554}"/>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8.17</a:t>
            </a:r>
          </a:p>
        </p:txBody>
      </p:sp>
      <p:pic>
        <p:nvPicPr>
          <p:cNvPr id="3" name="Figure" descr="This illustration shows a pair of homologous chromosomes. One of the pair has the alleles ABC and the other has the alleles abc. During meiosis, crossover occurs between two of the chromosomes and genetic material is exchanged, resulting in one recombinant chromosome that has the alleles ABc and another that has the alleles abC. The other two chromosomes are non-recombinant and have the same arrangement of genes as before mei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990" b="10990"/>
          <a:stretch>
            <a:fillRect/>
          </a:stretch>
        </p:blipFill>
        <p:spPr/>
      </p:pic>
      <p:sp>
        <p:nvSpPr>
          <p:cNvPr id="7" name="Figure Legend"/>
          <p:cNvSpPr>
            <a:spLocks noGrp="1"/>
          </p:cNvSpPr>
          <p:nvPr>
            <p:ph type="body" sz="quarter" idx="14"/>
          </p:nvPr>
        </p:nvSpPr>
        <p:spPr/>
        <p:txBody>
          <a:bodyPr>
            <a:normAutofit/>
          </a:bodyPr>
          <a:lstStyle/>
          <a:p>
            <a:r>
              <a:rPr lang="en-US" sz="1600" dirty="0"/>
              <a:t>The process of crossover, or recombination, occurs when two homologous chromosomes align and exchange a segment of genetic material.</a:t>
            </a:r>
          </a:p>
        </p:txBody>
      </p:sp>
    </p:spTree>
    <p:extLst>
      <p:ext uri="{BB962C8B-B14F-4D97-AF65-F5344CB8AC3E}">
        <p14:creationId xmlns:p14="http://schemas.microsoft.com/office/powerpoint/2010/main" val="1475260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087F78A-6C08-4C46-96ED-B21F0FAD125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936706"/>
            <a:ext cx="8062912"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b="0" i="0" dirty="0">
                <a:solidFill>
                  <a:srgbClr val="000000"/>
                </a:solidFill>
                <a:effectLst/>
              </a:rPr>
              <a:t>Most physical characteristics are controlled by </a:t>
            </a:r>
            <a:r>
              <a:rPr lang="en-US" sz="2400" b="0" i="0" dirty="0" err="1">
                <a:solidFill>
                  <a:srgbClr val="000000"/>
                </a:solidFill>
                <a:effectLst/>
              </a:rPr>
              <a:t>multipe</a:t>
            </a:r>
            <a:r>
              <a:rPr lang="en-US" sz="2400" b="0" i="0" dirty="0">
                <a:solidFill>
                  <a:srgbClr val="000000"/>
                </a:solidFill>
                <a:effectLst/>
              </a:rPr>
              <a:t> genes</a:t>
            </a:r>
          </a:p>
          <a:p>
            <a:pPr marL="800100" lvl="1" indent="-342900">
              <a:buFont typeface="Wingdings" panose="05000000000000000000" pitchFamily="2" charset="2"/>
              <a:buChar char="Ø"/>
            </a:pPr>
            <a:r>
              <a:rPr lang="en-US" sz="2400" dirty="0">
                <a:solidFill>
                  <a:srgbClr val="000000"/>
                </a:solidFill>
              </a:rPr>
              <a:t>Example:  eye color – 8 genes involved</a:t>
            </a:r>
          </a:p>
          <a:p>
            <a:pPr marL="1257300" lvl="2" indent="-342900">
              <a:buFont typeface="Wingdings" panose="05000000000000000000" pitchFamily="2" charset="2"/>
              <a:buChar char="Ø"/>
            </a:pPr>
            <a:r>
              <a:rPr lang="en-US" sz="2400" dirty="0">
                <a:solidFill>
                  <a:srgbClr val="000000"/>
                </a:solidFill>
              </a:rPr>
              <a:t>Many may act sequentially, or function in a complementary or synergistic fashion</a:t>
            </a:r>
          </a:p>
          <a:p>
            <a:pPr marL="1257300" lvl="2" indent="-342900">
              <a:buFont typeface="Wingdings" panose="05000000000000000000" pitchFamily="2" charset="2"/>
              <a:buChar char="Ø"/>
            </a:pPr>
            <a:r>
              <a:rPr lang="en-US" sz="2400" dirty="0">
                <a:solidFill>
                  <a:srgbClr val="000000"/>
                </a:solidFill>
              </a:rPr>
              <a:t>Can also oppose one another to cancel out a given effect</a:t>
            </a:r>
          </a:p>
          <a:p>
            <a:pPr marL="1257300" lvl="2" indent="-342900">
              <a:buFont typeface="Arial" panose="020B0604020202020204" pitchFamily="34" charset="0"/>
              <a:buChar char="•"/>
            </a:pPr>
            <a:r>
              <a:rPr lang="en-US" sz="2400" dirty="0">
                <a:solidFill>
                  <a:srgbClr val="000000"/>
                </a:solidFill>
              </a:rPr>
              <a:t>Epistasis - </a:t>
            </a:r>
            <a:r>
              <a:rPr lang="en-US" sz="2400" b="0" i="0" dirty="0">
                <a:solidFill>
                  <a:srgbClr val="000000"/>
                </a:solidFill>
                <a:effectLst/>
              </a:rPr>
              <a:t>an interaction between genes such that one gene masks or interferes with the expression of another</a:t>
            </a:r>
          </a:p>
          <a:p>
            <a:pPr marL="1257300" lvl="2" indent="-342900">
              <a:buFont typeface="Wingdings" panose="05000000000000000000" pitchFamily="2" charset="2"/>
              <a:buChar char="Ø"/>
            </a:pPr>
            <a:r>
              <a:rPr lang="en-US" sz="2400" dirty="0">
                <a:solidFill>
                  <a:srgbClr val="000000"/>
                </a:solidFill>
              </a:rPr>
              <a:t>Example – pigmentation in mice </a:t>
            </a:r>
          </a:p>
          <a:p>
            <a:pPr marL="1714500" lvl="3" indent="-342900">
              <a:buFont typeface="Wingdings" panose="05000000000000000000" pitchFamily="2" charset="2"/>
              <a:buChar char="Ø"/>
            </a:pPr>
            <a:r>
              <a:rPr lang="en-US" sz="2400" dirty="0">
                <a:solidFill>
                  <a:srgbClr val="000000"/>
                </a:solidFill>
              </a:rPr>
              <a:t>WT (agouti, AA) is dominant to solid color (aa)</a:t>
            </a:r>
          </a:p>
          <a:p>
            <a:pPr marL="1714500" lvl="3" indent="-342900">
              <a:buFont typeface="Wingdings" panose="05000000000000000000" pitchFamily="2" charset="2"/>
              <a:buChar char="Ø"/>
            </a:pPr>
            <a:r>
              <a:rPr lang="en-US" sz="2400" dirty="0">
                <a:solidFill>
                  <a:srgbClr val="000000"/>
                </a:solidFill>
              </a:rPr>
              <a:t>Gene C, when homozygous recessive (cc) negates A, so mice are albino</a:t>
            </a: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4231553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F6620073-5185-49D7-A85A-38A0151C673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a:bodyPr>
          <a:lstStyle/>
          <a:p>
            <a:pPr algn="r"/>
            <a:r>
              <a:rPr lang="en-US" sz="2400" dirty="0">
                <a:solidFill>
                  <a:srgbClr val="6CB255"/>
                </a:solidFill>
              </a:rPr>
              <a:t>Figure </a:t>
            </a:r>
            <a:r>
              <a:rPr lang="en-US" dirty="0"/>
              <a:t>8.18</a:t>
            </a:r>
            <a:endParaRPr lang="en-US" sz="2400" dirty="0">
              <a:solidFill>
                <a:srgbClr val="6CB255"/>
              </a:solidFill>
            </a:endParaRPr>
          </a:p>
        </p:txBody>
      </p:sp>
      <p:sp>
        <p:nvSpPr>
          <p:cNvPr id="3" name="Footer Placeholder 2">
            <a:extLst>
              <a:ext uri="{FF2B5EF4-FFF2-40B4-BE49-F238E27FC236}">
                <a16:creationId xmlns:a16="http://schemas.microsoft.com/office/drawing/2014/main" id="{316B0749-36B7-374F-8047-1F7967ED299E}"/>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4" name="Figure" descr="A cross between two agouti mice with the heterozygous genotype AaCc is shown. Each mouse produces four different kinds of gametes (AC, aC, Ac, and ac). A 4 × 4 Punnett square is used to determine the genotypic ratio of the offspring. The phenotypic ratio is 9/16 agouti, 3/16 black, and 4/16 whi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557" b="1557"/>
          <a:stretch>
            <a:fillRect/>
          </a:stretch>
        </p:blipFill>
        <p:spPr>
          <a:xfrm>
            <a:off x="4370388" y="976167"/>
            <a:ext cx="4031619" cy="4607689"/>
          </a:xfrm>
        </p:spPr>
      </p:pic>
      <p:sp>
        <p:nvSpPr>
          <p:cNvPr id="14" name="Figure Legend"/>
          <p:cNvSpPr>
            <a:spLocks noGrp="1"/>
          </p:cNvSpPr>
          <p:nvPr>
            <p:ph type="body" sz="quarter" idx="14"/>
          </p:nvPr>
        </p:nvSpPr>
        <p:spPr>
          <a:xfrm>
            <a:off x="457200" y="3980985"/>
            <a:ext cx="3913188" cy="2383605"/>
          </a:xfrm>
        </p:spPr>
        <p:txBody>
          <a:bodyPr>
            <a:noAutofit/>
          </a:bodyPr>
          <a:lstStyle/>
          <a:p>
            <a:r>
              <a:rPr lang="en-US" sz="1550" dirty="0">
                <a:solidFill>
                  <a:srgbClr val="000000"/>
                </a:solidFill>
              </a:rPr>
              <a:t>In this example of epistasis, one gene (</a:t>
            </a:r>
            <a:r>
              <a:rPr lang="en-US" sz="1550" i="1" dirty="0">
                <a:solidFill>
                  <a:srgbClr val="000000"/>
                </a:solidFill>
              </a:rPr>
              <a:t>C</a:t>
            </a:r>
            <a:r>
              <a:rPr lang="en-US" sz="1550" dirty="0">
                <a:solidFill>
                  <a:srgbClr val="000000"/>
                </a:solidFill>
              </a:rPr>
              <a:t>)</a:t>
            </a:r>
            <a:r>
              <a:rPr lang="en-US" sz="1550" i="1" dirty="0">
                <a:solidFill>
                  <a:srgbClr val="000000"/>
                </a:solidFill>
              </a:rPr>
              <a:t> </a:t>
            </a:r>
            <a:r>
              <a:rPr lang="en-US" sz="1550" dirty="0">
                <a:solidFill>
                  <a:srgbClr val="000000"/>
                </a:solidFill>
              </a:rPr>
              <a:t>masks the expression of another (</a:t>
            </a:r>
            <a:r>
              <a:rPr lang="en-US" sz="1550" i="1" dirty="0">
                <a:solidFill>
                  <a:srgbClr val="000000"/>
                </a:solidFill>
              </a:rPr>
              <a:t>A</a:t>
            </a:r>
            <a:r>
              <a:rPr lang="en-US" sz="1550" dirty="0">
                <a:solidFill>
                  <a:srgbClr val="000000"/>
                </a:solidFill>
              </a:rPr>
              <a:t>)</a:t>
            </a:r>
            <a:r>
              <a:rPr lang="en-US" sz="1550" i="1" dirty="0">
                <a:solidFill>
                  <a:srgbClr val="000000"/>
                </a:solidFill>
              </a:rPr>
              <a:t> </a:t>
            </a:r>
            <a:r>
              <a:rPr lang="en-US" sz="1550" dirty="0">
                <a:solidFill>
                  <a:srgbClr val="000000"/>
                </a:solidFill>
              </a:rPr>
              <a:t>for coat color. When the </a:t>
            </a:r>
            <a:r>
              <a:rPr lang="en-US" sz="1550" i="1" dirty="0">
                <a:solidFill>
                  <a:srgbClr val="000000"/>
                </a:solidFill>
              </a:rPr>
              <a:t>C</a:t>
            </a:r>
            <a:r>
              <a:rPr lang="en-US" sz="1550" dirty="0">
                <a:solidFill>
                  <a:srgbClr val="000000"/>
                </a:solidFill>
              </a:rPr>
              <a:t> allele is present, coat color is expressed; when it is absent (</a:t>
            </a:r>
            <a:r>
              <a:rPr lang="en-US" sz="1550" i="1" dirty="0">
                <a:solidFill>
                  <a:srgbClr val="000000"/>
                </a:solidFill>
              </a:rPr>
              <a:t>cc</a:t>
            </a:r>
            <a:r>
              <a:rPr lang="en-US" sz="1550" dirty="0">
                <a:solidFill>
                  <a:srgbClr val="000000"/>
                </a:solidFill>
              </a:rPr>
              <a:t>), no coat color is expressed. Coat color depends on the </a:t>
            </a:r>
            <a:r>
              <a:rPr lang="en-US" sz="1550" i="1" dirty="0">
                <a:solidFill>
                  <a:srgbClr val="000000"/>
                </a:solidFill>
              </a:rPr>
              <a:t>A</a:t>
            </a:r>
            <a:r>
              <a:rPr lang="en-US" sz="1550" dirty="0">
                <a:solidFill>
                  <a:srgbClr val="000000"/>
                </a:solidFill>
              </a:rPr>
              <a:t> gene, which shows dominance, with the recessive homozygote showing a different phenotype than the heterozygote or dominant homozygote.</a:t>
            </a:r>
          </a:p>
        </p:txBody>
      </p:sp>
      <p:sp>
        <p:nvSpPr>
          <p:cNvPr id="2" name="TextBox 1">
            <a:extLst>
              <a:ext uri="{FF2B5EF4-FFF2-40B4-BE49-F238E27FC236}">
                <a16:creationId xmlns:a16="http://schemas.microsoft.com/office/drawing/2014/main" id="{FA02EFFA-0FAF-4332-B581-68BDC80D3F95}"/>
              </a:ext>
            </a:extLst>
          </p:cNvPr>
          <p:cNvSpPr txBox="1"/>
          <p:nvPr/>
        </p:nvSpPr>
        <p:spPr>
          <a:xfrm>
            <a:off x="457201" y="900861"/>
            <a:ext cx="3913187" cy="2308324"/>
          </a:xfrm>
          <a:prstGeom prst="rect">
            <a:avLst/>
          </a:prstGeom>
          <a:noFill/>
        </p:spPr>
        <p:txBody>
          <a:bodyPr wrap="square" rtlCol="0">
            <a:spAutoFit/>
          </a:bodyPr>
          <a:lstStyle/>
          <a:p>
            <a:pPr marL="342900" indent="-342900">
              <a:buFont typeface="Wingdings" panose="05000000000000000000" pitchFamily="2" charset="2"/>
              <a:buChar char="Ø"/>
            </a:pPr>
            <a:r>
              <a:rPr lang="en-US" sz="2400" dirty="0" err="1"/>
              <a:t>Aacc</a:t>
            </a:r>
            <a:r>
              <a:rPr lang="en-US" sz="2400" dirty="0"/>
              <a:t>, </a:t>
            </a:r>
            <a:r>
              <a:rPr lang="en-US" sz="2400" dirty="0" err="1"/>
              <a:t>Aacc</a:t>
            </a:r>
            <a:r>
              <a:rPr lang="en-US" sz="2400" dirty="0"/>
              <a:t>, and </a:t>
            </a:r>
            <a:r>
              <a:rPr lang="en-US" sz="2400" dirty="0" err="1"/>
              <a:t>aacc</a:t>
            </a:r>
            <a:r>
              <a:rPr lang="en-US" sz="2400" dirty="0"/>
              <a:t> are all albino as well</a:t>
            </a:r>
          </a:p>
          <a:p>
            <a:pPr marL="342900" indent="-342900">
              <a:buFont typeface="Wingdings" panose="05000000000000000000" pitchFamily="2" charset="2"/>
              <a:buChar char="Ø"/>
            </a:pPr>
            <a:r>
              <a:rPr lang="en-US" sz="2400" dirty="0"/>
              <a:t>Crossing </a:t>
            </a:r>
            <a:r>
              <a:rPr lang="en-US" sz="2400" dirty="0" err="1"/>
              <a:t>AaCc</a:t>
            </a:r>
            <a:r>
              <a:rPr lang="en-US" sz="2400" dirty="0"/>
              <a:t> to </a:t>
            </a:r>
            <a:r>
              <a:rPr lang="en-US" sz="2400" dirty="0" err="1"/>
              <a:t>AaCc</a:t>
            </a:r>
            <a:r>
              <a:rPr lang="en-US" sz="2400" dirty="0"/>
              <a:t> gives 9 agouti, 3 black, 4 albino</a:t>
            </a:r>
          </a:p>
          <a:p>
            <a:pPr marL="342900" indent="-342900">
              <a:buFont typeface="Wingdings" panose="05000000000000000000" pitchFamily="2" charset="2"/>
              <a:buChar char="Ø"/>
            </a:pPr>
            <a:r>
              <a:rPr lang="en-US" sz="2400" dirty="0"/>
              <a:t>C is epistatic to A</a:t>
            </a:r>
          </a:p>
        </p:txBody>
      </p:sp>
    </p:spTree>
    <p:extLst>
      <p:ext uri="{BB962C8B-B14F-4D97-AF65-F5344CB8AC3E}">
        <p14:creationId xmlns:p14="http://schemas.microsoft.com/office/powerpoint/2010/main" val="2195009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00E8D25-007C-9B4D-8CA9-4AC990A67947}"/>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normAutofit/>
          </a:bodyPr>
          <a:lstStyle/>
          <a:p>
            <a:r>
              <a:rPr lang="en-US" dirty="0"/>
              <a:t>8.3 Extensions of the Laws of Inheritance</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936706"/>
            <a:ext cx="8062912" cy="4154984"/>
          </a:xfrm>
          <a:prstGeom prst="rect">
            <a:avLst/>
          </a:prstGeom>
          <a:noFill/>
        </p:spPr>
        <p:txBody>
          <a:bodyPr wrap="square" rtlCol="0">
            <a:spAutoFit/>
          </a:bodyPr>
          <a:lstStyle/>
          <a:p>
            <a:pPr marL="342900" indent="-342900">
              <a:buFont typeface="Wingdings" panose="05000000000000000000" pitchFamily="2" charset="2"/>
              <a:buChar char="Ø"/>
            </a:pPr>
            <a:r>
              <a:rPr lang="en-US" sz="2400" b="0" i="0" dirty="0">
                <a:solidFill>
                  <a:srgbClr val="000000"/>
                </a:solidFill>
                <a:effectLst/>
              </a:rPr>
              <a:t>Historical Perspective – </a:t>
            </a: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r>
              <a:rPr lang="en-US" sz="2400" dirty="0">
                <a:hlinkClick r:id="rId2"/>
              </a:rPr>
              <a:t>https://en.wikipedia.org/wiki/Gregor_Mendel</a:t>
            </a:r>
            <a:endParaRPr lang="en-US" sz="2400" dirty="0"/>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endParaRPr lang="en-US" sz="2400" dirty="0">
              <a:solidFill>
                <a:srgbClr val="000000"/>
              </a:solidFill>
            </a:endParaRPr>
          </a:p>
          <a:p>
            <a:pPr marL="342900" indent="-342900">
              <a:buFont typeface="Wingdings" panose="05000000000000000000" pitchFamily="2" charset="2"/>
              <a:buChar char="Ø"/>
            </a:pPr>
            <a:r>
              <a:rPr lang="en-US" sz="2400" dirty="0">
                <a:solidFill>
                  <a:srgbClr val="000000"/>
                </a:solidFill>
              </a:rPr>
              <a:t>Critical Thinking - </a:t>
            </a:r>
            <a:r>
              <a:rPr lang="en-US" sz="2400" b="0" i="0" dirty="0">
                <a:solidFill>
                  <a:srgbClr val="424242"/>
                </a:solidFill>
                <a:effectLst/>
              </a:rPr>
              <a:t>Could an individual with blood type O (genotype </a:t>
            </a:r>
            <a:r>
              <a:rPr lang="en-US" sz="2400" b="0" i="1" dirty="0">
                <a:solidFill>
                  <a:srgbClr val="424242"/>
                </a:solidFill>
                <a:effectLst/>
              </a:rPr>
              <a:t>ii</a:t>
            </a:r>
            <a:r>
              <a:rPr lang="en-US" sz="2400" b="0" i="0" dirty="0">
                <a:solidFill>
                  <a:srgbClr val="424242"/>
                </a:solidFill>
                <a:effectLst/>
              </a:rPr>
              <a:t>) be a legitimate child of parents in which one parent had blood type A and the other parent had blood type B?</a:t>
            </a:r>
            <a:endParaRPr lang="en-US" sz="2400" dirty="0">
              <a:solidFill>
                <a:srgbClr val="000000"/>
              </a:solidFill>
            </a:endParaRPr>
          </a:p>
          <a:p>
            <a:pPr marL="342900" indent="-342900">
              <a:buFont typeface="Wingdings" panose="05000000000000000000" pitchFamily="2" charset="2"/>
              <a:buChar char="Ø"/>
            </a:pPr>
            <a:endParaRPr lang="en-US" sz="2400" dirty="0"/>
          </a:p>
        </p:txBody>
      </p:sp>
      <p:sp>
        <p:nvSpPr>
          <p:cNvPr id="4" name="Disclaimer">
            <a:extLst>
              <a:ext uri="{FF2B5EF4-FFF2-40B4-BE49-F238E27FC236}">
                <a16:creationId xmlns:a16="http://schemas.microsoft.com/office/drawing/2014/main" id="{AC55D63D-216C-4F0C-9FD2-2F2F875C89F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569311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95666EC-72A4-4540-92F1-73918993552C}"/>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8.1 Mendel’s experiments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780586"/>
            <a:ext cx="8062912"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Mendel’s work went unnoticed due to the contemporary hypothesis that inheritance was a blending of parental traits giving an intermediate physical appearance in offspring due to continuous variation</a:t>
            </a:r>
          </a:p>
          <a:p>
            <a:pPr marL="800100" lvl="1" indent="-342900">
              <a:buFont typeface="Arial" panose="020B0604020202020204" pitchFamily="34" charset="0"/>
              <a:buChar char="•"/>
            </a:pPr>
            <a:r>
              <a:rPr lang="en-US" sz="2400" dirty="0"/>
              <a:t>Continuous variation - </a:t>
            </a:r>
            <a:r>
              <a:rPr lang="en-US" sz="2400" b="0" i="0" dirty="0">
                <a:solidFill>
                  <a:srgbClr val="000000"/>
                </a:solidFill>
                <a:effectLst/>
              </a:rPr>
              <a:t>a variation in a characteristic in which individuals show a range of traits with small differences between them</a:t>
            </a:r>
          </a:p>
          <a:p>
            <a:pPr marL="800100" lvl="1" indent="-342900">
              <a:buFont typeface="Wingdings" panose="05000000000000000000" pitchFamily="2" charset="2"/>
              <a:buChar char="Ø"/>
            </a:pPr>
            <a:r>
              <a:rPr lang="en-US" sz="2400" dirty="0">
                <a:solidFill>
                  <a:srgbClr val="000000"/>
                </a:solidFill>
              </a:rPr>
              <a:t>Mendel worked with traits that exhibit discontinuous variation</a:t>
            </a:r>
          </a:p>
          <a:p>
            <a:pPr marL="1257300" lvl="2" indent="-342900">
              <a:buFont typeface="Arial" panose="020B0604020202020204" pitchFamily="34" charset="0"/>
              <a:buChar char="•"/>
            </a:pPr>
            <a:r>
              <a:rPr lang="en-US" sz="2400" dirty="0">
                <a:solidFill>
                  <a:srgbClr val="000000"/>
                </a:solidFill>
              </a:rPr>
              <a:t>Discontinuous variation - </a:t>
            </a:r>
            <a:r>
              <a:rPr lang="en-US" sz="2400" b="0" i="0" dirty="0">
                <a:solidFill>
                  <a:srgbClr val="000000"/>
                </a:solidFill>
                <a:effectLst/>
              </a:rPr>
              <a:t>a variation in a characteristic in which individuals show two, or a few, traits with large differences between them</a:t>
            </a:r>
          </a:p>
          <a:p>
            <a:pPr marL="800100" lvl="1" indent="-342900">
              <a:buFont typeface="Wingdings" panose="05000000000000000000" pitchFamily="2" charset="2"/>
              <a:buChar char="Ø"/>
            </a:pPr>
            <a:r>
              <a:rPr lang="en-US" sz="2400" dirty="0">
                <a:solidFill>
                  <a:srgbClr val="000000"/>
                </a:solidFill>
              </a:rPr>
              <a:t>Allowed Mendel to easily distinguish between “blended” hypothesis and inheritance of distinct traits</a:t>
            </a:r>
            <a:endParaRPr lang="en-US" sz="2400" dirty="0"/>
          </a:p>
        </p:txBody>
      </p:sp>
      <p:sp>
        <p:nvSpPr>
          <p:cNvPr id="4" name="Disclaimer">
            <a:extLst>
              <a:ext uri="{FF2B5EF4-FFF2-40B4-BE49-F238E27FC236}">
                <a16:creationId xmlns:a16="http://schemas.microsoft.com/office/drawing/2014/main" id="{C9104598-E37E-43B7-966C-4396B6371D2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966919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9607CD-2594-4F4C-A2A4-17011226AAC9}"/>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8.1 Mendel’s experiments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4524315"/>
          </a:xfrm>
          <a:prstGeom prst="rect">
            <a:avLst/>
          </a:prstGeom>
          <a:noFill/>
        </p:spPr>
        <p:txBody>
          <a:bodyPr wrap="square" rtlCol="0">
            <a:spAutoFit/>
          </a:bodyPr>
          <a:lstStyle/>
          <a:p>
            <a:r>
              <a:rPr lang="en-US" sz="2400" dirty="0"/>
              <a:t>Advantages of pea plants</a:t>
            </a:r>
          </a:p>
          <a:p>
            <a:pPr marL="800100" lvl="1" indent="-342900">
              <a:buFont typeface="Wingdings" panose="05000000000000000000" pitchFamily="2" charset="2"/>
              <a:buChar char="Ø"/>
            </a:pPr>
            <a:r>
              <a:rPr lang="en-US" sz="2400" dirty="0"/>
              <a:t>Self fertilizing, allowing </a:t>
            </a:r>
            <a:r>
              <a:rPr lang="en-US" sz="2400" dirty="0" err="1"/>
              <a:t>extablishment</a:t>
            </a:r>
            <a:r>
              <a:rPr lang="en-US" sz="2400" dirty="0"/>
              <a:t> of “true-breeding” lines of plants</a:t>
            </a:r>
          </a:p>
          <a:p>
            <a:pPr marL="800100" lvl="1" indent="-342900">
              <a:buFont typeface="Wingdings" panose="05000000000000000000" pitchFamily="2" charset="2"/>
              <a:buChar char="Ø"/>
            </a:pPr>
            <a:r>
              <a:rPr lang="en-US" sz="2400" dirty="0"/>
              <a:t>Grow to maturity in 1 season</a:t>
            </a:r>
          </a:p>
          <a:p>
            <a:pPr marL="800100" lvl="1" indent="-342900">
              <a:buFont typeface="Wingdings" panose="05000000000000000000" pitchFamily="2" charset="2"/>
              <a:buChar char="Ø"/>
            </a:pPr>
            <a:r>
              <a:rPr lang="en-US" sz="2400" dirty="0"/>
              <a:t>Large quantities can be cultivated simultaneously</a:t>
            </a:r>
          </a:p>
          <a:p>
            <a:pPr marL="800100" lvl="1"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Mendel crossed true-breeding plants by manually pollinating flowers to create “hybrids”</a:t>
            </a:r>
          </a:p>
          <a:p>
            <a:pPr marL="800100" lvl="1" indent="-342900">
              <a:buFont typeface="Wingdings" panose="05000000000000000000" pitchFamily="2" charset="2"/>
              <a:buChar char="Ø"/>
            </a:pPr>
            <a:r>
              <a:rPr lang="en-US" sz="2400" dirty="0"/>
              <a:t>Hybridization - </a:t>
            </a:r>
            <a:r>
              <a:rPr lang="en-US" sz="2400" b="0" i="0" dirty="0">
                <a:solidFill>
                  <a:srgbClr val="000000"/>
                </a:solidFill>
                <a:effectLst/>
              </a:rPr>
              <a:t>the process of mating two individuals that differ, with the goal of achieving a certain characteristic in their offspring</a:t>
            </a: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92594AEF-F1BE-4D0E-8CB6-ED0DB624B1B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53939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9CC31955-ACC4-4665-A1FD-F943DEC2A34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Figure Number"/>
          <p:cNvSpPr>
            <a:spLocks noGrp="1"/>
          </p:cNvSpPr>
          <p:nvPr>
            <p:ph type="title"/>
          </p:nvPr>
        </p:nvSpPr>
        <p:spPr/>
        <p:txBody>
          <a:bodyPr>
            <a:normAutofit fontScale="90000"/>
          </a:bodyPr>
          <a:lstStyle/>
          <a:p>
            <a:br>
              <a:rPr lang="en-US" sz="2400" dirty="0">
                <a:solidFill>
                  <a:srgbClr val="6CB255"/>
                </a:solidFill>
              </a:rPr>
            </a:br>
            <a:r>
              <a:rPr lang="en-US" sz="2400" dirty="0"/>
              <a:t>Mendel’s experiments</a:t>
            </a:r>
          </a:p>
        </p:txBody>
      </p:sp>
      <p:sp>
        <p:nvSpPr>
          <p:cNvPr id="4" name="Footer Placeholder 3">
            <a:extLst>
              <a:ext uri="{FF2B5EF4-FFF2-40B4-BE49-F238E27FC236}">
                <a16:creationId xmlns:a16="http://schemas.microsoft.com/office/drawing/2014/main" id="{2243F0D2-B1D9-994B-8122-21D45A6D4B2B}"/>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pic>
        <p:nvPicPr>
          <p:cNvPr id="2" name="Figure" descr="The diagram shows a cross between pea plants that are true-breeding for purple flower color and plants that are true-breeding for white flower color. This cross-fertilization of the P generation resulted in an F_{1} generation with all violet flowers. Self-fertilization of the F_{1} generation resulted in an F_{2} generation that consisted of 705 plants with violet flowers, and 224 plants with white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1161" b="21161"/>
          <a:stretch>
            <a:fillRect/>
          </a:stretch>
        </p:blipFill>
        <p:spPr>
          <a:xfrm>
            <a:off x="4488656" y="1042513"/>
            <a:ext cx="4031619" cy="4607689"/>
          </a:xfrm>
        </p:spPr>
      </p:pic>
      <p:sp>
        <p:nvSpPr>
          <p:cNvPr id="14" name="Figure Legend"/>
          <p:cNvSpPr>
            <a:spLocks noGrp="1"/>
          </p:cNvSpPr>
          <p:nvPr>
            <p:ph type="body" sz="quarter" idx="14"/>
          </p:nvPr>
        </p:nvSpPr>
        <p:spPr>
          <a:xfrm>
            <a:off x="457200" y="5809785"/>
            <a:ext cx="3913188" cy="554805"/>
          </a:xfrm>
        </p:spPr>
        <p:txBody>
          <a:bodyPr>
            <a:noAutofit/>
          </a:bodyPr>
          <a:lstStyle/>
          <a:p>
            <a:r>
              <a:rPr lang="en-US" sz="1600" dirty="0">
                <a:solidFill>
                  <a:srgbClr val="000000"/>
                </a:solidFill>
              </a:rPr>
              <a:t>Mendel’s process for performing crosses included examining flower color.</a:t>
            </a:r>
          </a:p>
        </p:txBody>
      </p:sp>
      <p:sp>
        <p:nvSpPr>
          <p:cNvPr id="3" name="TextBox 2">
            <a:extLst>
              <a:ext uri="{FF2B5EF4-FFF2-40B4-BE49-F238E27FC236}">
                <a16:creationId xmlns:a16="http://schemas.microsoft.com/office/drawing/2014/main" id="{DD987401-AF64-494B-B525-4D4A365B6CA1}"/>
              </a:ext>
            </a:extLst>
          </p:cNvPr>
          <p:cNvSpPr txBox="1"/>
          <p:nvPr/>
        </p:nvSpPr>
        <p:spPr>
          <a:xfrm>
            <a:off x="457200" y="1042815"/>
            <a:ext cx="4382429" cy="3416320"/>
          </a:xfrm>
          <a:prstGeom prst="rect">
            <a:avLst/>
          </a:prstGeom>
          <a:noFill/>
        </p:spPr>
        <p:txBody>
          <a:bodyPr wrap="square" rtlCol="0">
            <a:spAutoFit/>
          </a:bodyPr>
          <a:lstStyle/>
          <a:p>
            <a:r>
              <a:rPr lang="en-US" sz="2400" dirty="0"/>
              <a:t>Mendel’s Pea Plants</a:t>
            </a:r>
          </a:p>
          <a:p>
            <a:pPr marL="342900" indent="-342900">
              <a:buFont typeface="Wingdings" panose="05000000000000000000" pitchFamily="2" charset="2"/>
              <a:buChar char="Ø"/>
            </a:pPr>
            <a:r>
              <a:rPr lang="en-US" sz="2400" dirty="0"/>
              <a:t>P = parental generation</a:t>
            </a:r>
          </a:p>
          <a:p>
            <a:pPr marL="342900" indent="-342900">
              <a:buFont typeface="Wingdings" panose="05000000000000000000" pitchFamily="2" charset="2"/>
              <a:buChar char="Ø"/>
            </a:pPr>
            <a:r>
              <a:rPr lang="en-US" sz="2400" dirty="0"/>
              <a:t>F1 = first filial generation; offspring resulting from crossing P generation</a:t>
            </a:r>
          </a:p>
          <a:p>
            <a:pPr marL="342900" indent="-342900">
              <a:buFont typeface="Wingdings" panose="05000000000000000000" pitchFamily="2" charset="2"/>
              <a:buChar char="Ø"/>
            </a:pPr>
            <a:r>
              <a:rPr lang="en-US" sz="2400" dirty="0"/>
              <a:t>F2 = second filial generation; offspring resulting from self-pollination of F1 generation</a:t>
            </a:r>
          </a:p>
        </p:txBody>
      </p:sp>
    </p:spTree>
    <p:extLst>
      <p:ext uri="{BB962C8B-B14F-4D97-AF65-F5344CB8AC3E}">
        <p14:creationId xmlns:p14="http://schemas.microsoft.com/office/powerpoint/2010/main" val="377813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3EBB1A0-7E91-7943-A568-491B6DBACBA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p:txBody>
          <a:bodyPr/>
          <a:lstStyle/>
          <a:p>
            <a:r>
              <a:rPr lang="en-US" dirty="0"/>
              <a:t>8.1 Mendel’s experiments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1126273"/>
            <a:ext cx="8062912" cy="5632311"/>
          </a:xfrm>
          <a:prstGeom prst="rect">
            <a:avLst/>
          </a:prstGeom>
          <a:noFill/>
        </p:spPr>
        <p:txBody>
          <a:bodyPr wrap="square" rtlCol="0">
            <a:spAutoFit/>
          </a:bodyPr>
          <a:lstStyle/>
          <a:p>
            <a:r>
              <a:rPr lang="en-US" sz="2400" dirty="0"/>
              <a:t>Mendel studied 7 traits</a:t>
            </a:r>
          </a:p>
          <a:p>
            <a:pPr marL="800100" lvl="1" indent="-342900">
              <a:buFont typeface="Wingdings" panose="05000000000000000000" pitchFamily="2" charset="2"/>
              <a:buChar char="Ø"/>
            </a:pPr>
            <a:r>
              <a:rPr lang="en-US" sz="2400" dirty="0"/>
              <a:t>Trait - </a:t>
            </a:r>
            <a:r>
              <a:rPr lang="en-US" sz="2400" b="0" i="0" dirty="0">
                <a:solidFill>
                  <a:srgbClr val="000000"/>
                </a:solidFill>
                <a:effectLst/>
              </a:rPr>
              <a:t>a variation in an inherited characteristic</a:t>
            </a:r>
          </a:p>
          <a:p>
            <a:pPr marL="800100" lvl="1" indent="-342900">
              <a:buFont typeface="Wingdings" panose="05000000000000000000" pitchFamily="2" charset="2"/>
              <a:buChar char="Ø"/>
            </a:pPr>
            <a:r>
              <a:rPr lang="en-US" sz="2400" dirty="0">
                <a:solidFill>
                  <a:srgbClr val="000000"/>
                </a:solidFill>
              </a:rPr>
              <a:t>Examined:</a:t>
            </a:r>
          </a:p>
          <a:p>
            <a:pPr marL="1257300" lvl="2" indent="-342900">
              <a:buFont typeface="Wingdings" panose="05000000000000000000" pitchFamily="2" charset="2"/>
              <a:buChar char="Ø"/>
            </a:pPr>
            <a:r>
              <a:rPr lang="en-US" sz="2400" dirty="0">
                <a:solidFill>
                  <a:srgbClr val="000000"/>
                </a:solidFill>
              </a:rPr>
              <a:t>Plant height</a:t>
            </a:r>
          </a:p>
          <a:p>
            <a:pPr marL="1257300" lvl="2" indent="-342900">
              <a:buFont typeface="Wingdings" panose="05000000000000000000" pitchFamily="2" charset="2"/>
              <a:buChar char="Ø"/>
            </a:pPr>
            <a:r>
              <a:rPr lang="en-US" sz="2400" dirty="0">
                <a:solidFill>
                  <a:srgbClr val="000000"/>
                </a:solidFill>
              </a:rPr>
              <a:t>Seed texture</a:t>
            </a:r>
          </a:p>
          <a:p>
            <a:pPr marL="1257300" lvl="2" indent="-342900">
              <a:buFont typeface="Wingdings" panose="05000000000000000000" pitchFamily="2" charset="2"/>
              <a:buChar char="Ø"/>
            </a:pPr>
            <a:r>
              <a:rPr lang="en-US" sz="2400" dirty="0">
                <a:solidFill>
                  <a:srgbClr val="000000"/>
                </a:solidFill>
              </a:rPr>
              <a:t>Seed color</a:t>
            </a:r>
          </a:p>
          <a:p>
            <a:pPr marL="1257300" lvl="2" indent="-342900">
              <a:buFont typeface="Wingdings" panose="05000000000000000000" pitchFamily="2" charset="2"/>
              <a:buChar char="Ø"/>
            </a:pPr>
            <a:r>
              <a:rPr lang="en-US" sz="2400" dirty="0">
                <a:solidFill>
                  <a:srgbClr val="000000"/>
                </a:solidFill>
              </a:rPr>
              <a:t>Flower color</a:t>
            </a:r>
          </a:p>
          <a:p>
            <a:pPr marL="1257300" lvl="2" indent="-342900">
              <a:buFont typeface="Wingdings" panose="05000000000000000000" pitchFamily="2" charset="2"/>
              <a:buChar char="Ø"/>
            </a:pPr>
            <a:r>
              <a:rPr lang="en-US" sz="2400" dirty="0">
                <a:solidFill>
                  <a:srgbClr val="000000"/>
                </a:solidFill>
              </a:rPr>
              <a:t>Flower position</a:t>
            </a:r>
          </a:p>
          <a:p>
            <a:pPr marL="1257300" lvl="2" indent="-342900">
              <a:buFont typeface="Wingdings" panose="05000000000000000000" pitchFamily="2" charset="2"/>
              <a:buChar char="Ø"/>
            </a:pPr>
            <a:r>
              <a:rPr lang="en-US" sz="2400" dirty="0">
                <a:solidFill>
                  <a:srgbClr val="000000"/>
                </a:solidFill>
              </a:rPr>
              <a:t>Pea-pod size</a:t>
            </a:r>
          </a:p>
          <a:p>
            <a:pPr marL="1257300" lvl="2" indent="-342900">
              <a:buFont typeface="Wingdings" panose="05000000000000000000" pitchFamily="2" charset="2"/>
              <a:buChar char="Ø"/>
            </a:pPr>
            <a:r>
              <a:rPr lang="en-US" sz="2400" dirty="0">
                <a:solidFill>
                  <a:srgbClr val="000000"/>
                </a:solidFill>
              </a:rPr>
              <a:t>Pea-pod color</a:t>
            </a:r>
          </a:p>
          <a:p>
            <a:pPr marL="800100" lvl="1" indent="-342900">
              <a:buFont typeface="Wingdings" panose="05000000000000000000" pitchFamily="2" charset="2"/>
              <a:buChar char="Ø"/>
            </a:pPr>
            <a:r>
              <a:rPr lang="en-US" sz="2400" dirty="0">
                <a:solidFill>
                  <a:srgbClr val="000000"/>
                </a:solidFill>
              </a:rPr>
              <a:t>Generated large numbers of plants to give results statistical power</a:t>
            </a:r>
          </a:p>
          <a:p>
            <a:pPr marL="800100" lvl="1" indent="-342900">
              <a:buFont typeface="Wingdings" panose="05000000000000000000" pitchFamily="2" charset="2"/>
              <a:buChar char="Ø"/>
            </a:pPr>
            <a:r>
              <a:rPr lang="en-US" sz="2400" dirty="0">
                <a:solidFill>
                  <a:srgbClr val="000000"/>
                </a:solidFill>
              </a:rPr>
              <a:t>Confirmed true-breeding by allowing self pollination for several generations before performing crosses</a:t>
            </a: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B844AC27-6CB8-45BA-B5E4-ECAFBD6B79F1}"/>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7197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B430200-ED3F-4B12-92A9-3AE41D7E022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 name="Footer Placeholder 2">
            <a:extLst>
              <a:ext uri="{FF2B5EF4-FFF2-40B4-BE49-F238E27FC236}">
                <a16:creationId xmlns:a16="http://schemas.microsoft.com/office/drawing/2014/main" id="{885FADE6-208F-BB42-899D-E3ACDEFB0FC5}"/>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Figure Number"/>
          <p:cNvSpPr>
            <a:spLocks noGrp="1"/>
          </p:cNvSpPr>
          <p:nvPr>
            <p:ph type="title"/>
          </p:nvPr>
        </p:nvSpPr>
        <p:spPr/>
        <p:txBody>
          <a:bodyPr/>
          <a:lstStyle/>
          <a:p>
            <a:r>
              <a:rPr lang="en-US" dirty="0"/>
              <a:t>Figure 8.4</a:t>
            </a:r>
          </a:p>
        </p:txBody>
      </p:sp>
      <p:pic>
        <p:nvPicPr>
          <p:cNvPr id="2" name="Figure" descr="Seven characteristics of Mendel’s pea plants are illustrated. The flowers can be purple or white. The peas can be yellow or green, or smooth or wrinkled. The pea pods can be inflated or constricted, or yellow or green. The flower position can be axial or terminal. The stem length can be tall or dwarf."/>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9327" b="19327"/>
          <a:stretch>
            <a:fillRect/>
          </a:stretch>
        </p:blipFill>
        <p:spPr/>
      </p:pic>
      <p:sp>
        <p:nvSpPr>
          <p:cNvPr id="7" name="Figure Legend"/>
          <p:cNvSpPr>
            <a:spLocks noGrp="1"/>
          </p:cNvSpPr>
          <p:nvPr>
            <p:ph type="body" sz="quarter" idx="14"/>
          </p:nvPr>
        </p:nvSpPr>
        <p:spPr/>
        <p:txBody>
          <a:bodyPr>
            <a:normAutofit/>
          </a:bodyPr>
          <a:lstStyle/>
          <a:p>
            <a:r>
              <a:rPr lang="en-US" sz="1600" dirty="0"/>
              <a:t>Mendel identified seven pea plant characteristics.</a:t>
            </a:r>
          </a:p>
        </p:txBody>
      </p:sp>
    </p:spTree>
    <p:extLst>
      <p:ext uri="{BB962C8B-B14F-4D97-AF65-F5344CB8AC3E}">
        <p14:creationId xmlns:p14="http://schemas.microsoft.com/office/powerpoint/2010/main" val="103999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1D21777-5F98-954B-A477-CFEF4348E1D9}"/>
              </a:ext>
            </a:extLst>
          </p:cNvPr>
          <p:cNvSpPr>
            <a:spLocks noGrp="1"/>
          </p:cNvSpPr>
          <p:nvPr>
            <p:ph type="ftr" sz="quarter" idx="11"/>
          </p:nvPr>
        </p:nvSpPr>
        <p:spPr/>
        <p:txBody>
          <a:bodyPr/>
          <a:lstStyle/>
          <a:p>
            <a:r>
              <a:rPr lang="en-US"/>
              <a:t>Fowler, S., Roush, R., &amp; Wise, J. (2013). Concepts of Biology. Houston: OpenStax. Retrieved from https://openstax.org/details/books/concepts-biology</a:t>
            </a:r>
          </a:p>
          <a:p>
            <a:r>
              <a:rPr lang="en-US"/>
              <a:t>
</a:t>
            </a:r>
          </a:p>
        </p:txBody>
      </p:sp>
      <p:sp>
        <p:nvSpPr>
          <p:cNvPr id="5" name="Title 4">
            <a:extLst>
              <a:ext uri="{FF2B5EF4-FFF2-40B4-BE49-F238E27FC236}">
                <a16:creationId xmlns:a16="http://schemas.microsoft.com/office/drawing/2014/main" id="{5AD75B82-1274-400F-981F-7C55F29EA1D3}"/>
              </a:ext>
            </a:extLst>
          </p:cNvPr>
          <p:cNvSpPr>
            <a:spLocks noGrp="1"/>
          </p:cNvSpPr>
          <p:nvPr>
            <p:ph type="title"/>
          </p:nvPr>
        </p:nvSpPr>
        <p:spPr>
          <a:xfrm>
            <a:off x="457200" y="40608"/>
            <a:ext cx="8062912" cy="659535"/>
          </a:xfrm>
        </p:spPr>
        <p:txBody>
          <a:bodyPr/>
          <a:lstStyle/>
          <a:p>
            <a:r>
              <a:rPr lang="en-US" dirty="0"/>
              <a:t>8.1 Mendel’s experiments</a:t>
            </a:r>
          </a:p>
        </p:txBody>
      </p:sp>
      <p:sp>
        <p:nvSpPr>
          <p:cNvPr id="8" name="TextBox 7">
            <a:extLst>
              <a:ext uri="{FF2B5EF4-FFF2-40B4-BE49-F238E27FC236}">
                <a16:creationId xmlns:a16="http://schemas.microsoft.com/office/drawing/2014/main" id="{F922FBFD-1FA9-4331-ADD3-14457C57DCFC}"/>
              </a:ext>
            </a:extLst>
          </p:cNvPr>
          <p:cNvSpPr txBox="1"/>
          <p:nvPr/>
        </p:nvSpPr>
        <p:spPr>
          <a:xfrm>
            <a:off x="457200" y="557562"/>
            <a:ext cx="8062912" cy="637097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Mendel was able to characterize his traits based on his results</a:t>
            </a:r>
          </a:p>
          <a:p>
            <a:pPr marL="800100" lvl="1" indent="-342900">
              <a:buFont typeface="Arial" panose="020B0604020202020204" pitchFamily="34" charset="0"/>
              <a:buChar char="•"/>
            </a:pPr>
            <a:r>
              <a:rPr lang="en-US" sz="2400" dirty="0"/>
              <a:t>Dominant - </a:t>
            </a:r>
            <a:r>
              <a:rPr lang="en-US" sz="2400" b="0" i="0" dirty="0">
                <a:solidFill>
                  <a:srgbClr val="000000"/>
                </a:solidFill>
                <a:effectLst/>
              </a:rPr>
              <a:t>describes a trait that masks the expression of another trait when both versions of the gene are present in an individual</a:t>
            </a:r>
          </a:p>
          <a:p>
            <a:pPr marL="800100" lvl="1" indent="-342900">
              <a:buFont typeface="Arial" panose="020B0604020202020204" pitchFamily="34" charset="0"/>
              <a:buChar char="•"/>
            </a:pPr>
            <a:r>
              <a:rPr lang="en-US" sz="2400" dirty="0">
                <a:solidFill>
                  <a:srgbClr val="000000"/>
                </a:solidFill>
              </a:rPr>
              <a:t>Recessive - </a:t>
            </a:r>
            <a:r>
              <a:rPr lang="en-US" sz="2400" b="0" i="0" dirty="0">
                <a:solidFill>
                  <a:srgbClr val="000000"/>
                </a:solidFill>
                <a:effectLst/>
              </a:rPr>
              <a:t>describes a trait whose expression is masked by another trait when the alleles for both traits are present in an individual</a:t>
            </a:r>
          </a:p>
          <a:p>
            <a:pPr marL="342900" indent="-342900">
              <a:buFont typeface="Wingdings" panose="05000000000000000000" pitchFamily="2" charset="2"/>
              <a:buChar char="Ø"/>
            </a:pPr>
            <a:r>
              <a:rPr lang="en-US" sz="2400" dirty="0">
                <a:solidFill>
                  <a:srgbClr val="000000"/>
                </a:solidFill>
              </a:rPr>
              <a:t>Demonstrated that traits were not blended</a:t>
            </a:r>
          </a:p>
          <a:p>
            <a:pPr marL="342900" indent="-342900">
              <a:buFont typeface="Wingdings" panose="05000000000000000000" pitchFamily="2" charset="2"/>
              <a:buChar char="Ø"/>
            </a:pPr>
            <a:r>
              <a:rPr lang="en-US" sz="2400" dirty="0">
                <a:solidFill>
                  <a:srgbClr val="000000"/>
                </a:solidFill>
              </a:rPr>
              <a:t>Hypothesized that this was due to plants inheriting 2 copies of trait, or “factors” that govern trait</a:t>
            </a:r>
          </a:p>
          <a:p>
            <a:pPr marL="800100" lvl="1" indent="-342900">
              <a:buFont typeface="Wingdings" panose="05000000000000000000" pitchFamily="2" charset="2"/>
              <a:buChar char="Ø"/>
            </a:pPr>
            <a:r>
              <a:rPr lang="en-US" sz="2400" dirty="0">
                <a:solidFill>
                  <a:srgbClr val="000000"/>
                </a:solidFill>
              </a:rPr>
              <a:t>A plant with a dominant trait could have 2 copies of dominant factor, on one dominant copy and one recessive copy</a:t>
            </a:r>
          </a:p>
          <a:p>
            <a:pPr marL="800100" lvl="1" indent="-342900">
              <a:buFont typeface="Wingdings" panose="05000000000000000000" pitchFamily="2" charset="2"/>
              <a:buChar char="Ø"/>
            </a:pPr>
            <a:r>
              <a:rPr lang="en-US" sz="2400" dirty="0">
                <a:solidFill>
                  <a:srgbClr val="000000"/>
                </a:solidFill>
              </a:rPr>
              <a:t>A plant with a recessive trait could only have 2 copies of recessive factor</a:t>
            </a:r>
            <a:endParaRPr lang="en-US" sz="2400" dirty="0"/>
          </a:p>
          <a:p>
            <a:pPr marL="342900" indent="-342900">
              <a:buFont typeface="Arial" panose="020B0604020202020204" pitchFamily="34" charset="0"/>
              <a:buChar char="•"/>
            </a:pPr>
            <a:endParaRPr lang="en-US" sz="2400" dirty="0"/>
          </a:p>
        </p:txBody>
      </p:sp>
      <p:sp>
        <p:nvSpPr>
          <p:cNvPr id="4" name="Disclaimer">
            <a:extLst>
              <a:ext uri="{FF2B5EF4-FFF2-40B4-BE49-F238E27FC236}">
                <a16:creationId xmlns:a16="http://schemas.microsoft.com/office/drawing/2014/main" id="{B163AE42-F9EE-4C4A-BDC0-38E015D5230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21192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751</TotalTime>
  <Words>3792</Words>
  <Application>Microsoft Macintosh PowerPoint</Application>
  <PresentationFormat>On-screen Show (4:3)</PresentationFormat>
  <Paragraphs>293</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BIOL 1010 Module 8</vt:lpstr>
      <vt:lpstr>Figure 8.1 8.1 Mendel’s experiments</vt:lpstr>
      <vt:lpstr>Figure 8.2</vt:lpstr>
      <vt:lpstr>8.1 Mendel’s experiments</vt:lpstr>
      <vt:lpstr>8.1 Mendel’s experiments</vt:lpstr>
      <vt:lpstr> Mendel’s experiments</vt:lpstr>
      <vt:lpstr>8.1 Mendel’s experiments</vt:lpstr>
      <vt:lpstr>Figure 8.4</vt:lpstr>
      <vt:lpstr>8.1 Mendel’s experiments</vt:lpstr>
      <vt:lpstr>8.2 Laws of inheritance</vt:lpstr>
      <vt:lpstr>8.2 Laws of inheritance</vt:lpstr>
      <vt:lpstr>8.2 Laws of inheritance</vt:lpstr>
      <vt:lpstr>Figure 8.5</vt:lpstr>
      <vt:lpstr>8.2 Laws of inheritance Table 8.1</vt:lpstr>
      <vt:lpstr>8.2 Laws of inheritance</vt:lpstr>
      <vt:lpstr>8.2 Laws of inheritance</vt:lpstr>
      <vt:lpstr>Figure 8.9</vt:lpstr>
      <vt:lpstr>Figure 8.6</vt:lpstr>
      <vt:lpstr>Figure 8.7</vt:lpstr>
      <vt:lpstr>Figure 8.8</vt:lpstr>
      <vt:lpstr>8.2 Laws of inheritance</vt:lpstr>
      <vt:lpstr>Figure 8.10</vt:lpstr>
      <vt:lpstr>Figure 8.11</vt:lpstr>
      <vt:lpstr>8.3 Extensions of the Laws of Inheritance</vt:lpstr>
      <vt:lpstr>8.3 Extensions of the Laws of Inheritance</vt:lpstr>
      <vt:lpstr>8.3 Extensions of the Laws of Inheritance</vt:lpstr>
      <vt:lpstr>Figure 8.12</vt:lpstr>
      <vt:lpstr>8.3 Extensions of the Laws of Inheritance</vt:lpstr>
      <vt:lpstr>Figure 8.13</vt:lpstr>
      <vt:lpstr>8.3 Extensions of the Laws of Inheritance</vt:lpstr>
      <vt:lpstr>Figure 8.14</vt:lpstr>
      <vt:lpstr>8.3 Extensions of the Laws of Inheritance</vt:lpstr>
      <vt:lpstr>Figure 8.15</vt:lpstr>
      <vt:lpstr>Figure 8.16</vt:lpstr>
      <vt:lpstr>8.3 Extensions of the Laws of Inheritance</vt:lpstr>
      <vt:lpstr>Figure 8.17</vt:lpstr>
      <vt:lpstr>8.3 Extensions of the Laws of Inheritance</vt:lpstr>
      <vt:lpstr>Figure 8.18</vt:lpstr>
      <vt:lpstr>8.3 Extensions of the Laws of Inheritance</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8 - PATTERNS OF INHERITANCE</dc:title>
  <dc:creator>Spuddy McSpare</dc:creator>
  <cp:lastModifiedBy>Blaudow, Robert A.</cp:lastModifiedBy>
  <cp:revision>93</cp:revision>
  <dcterms:created xsi:type="dcterms:W3CDTF">2012-06-04T02:13:36Z</dcterms:created>
  <dcterms:modified xsi:type="dcterms:W3CDTF">2022-01-28T22:10:36Z</dcterms:modified>
</cp:coreProperties>
</file>