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1" r:id="rId1"/>
  </p:sldMasterIdLst>
  <p:notesMasterIdLst>
    <p:notesMasterId r:id="rId36"/>
  </p:notesMasterIdLst>
  <p:handoutMasterIdLst>
    <p:handoutMasterId r:id="rId37"/>
  </p:handoutMasterIdLst>
  <p:sldIdLst>
    <p:sldId id="256" r:id="rId2"/>
    <p:sldId id="277" r:id="rId3"/>
    <p:sldId id="327" r:id="rId4"/>
    <p:sldId id="328" r:id="rId5"/>
    <p:sldId id="329" r:id="rId6"/>
    <p:sldId id="321" r:id="rId7"/>
    <p:sldId id="330" r:id="rId8"/>
    <p:sldId id="331" r:id="rId9"/>
    <p:sldId id="332" r:id="rId10"/>
    <p:sldId id="333" r:id="rId11"/>
    <p:sldId id="334" r:id="rId12"/>
    <p:sldId id="335" r:id="rId13"/>
    <p:sldId id="336" r:id="rId14"/>
    <p:sldId id="322" r:id="rId15"/>
    <p:sldId id="337" r:id="rId16"/>
    <p:sldId id="283" r:id="rId17"/>
    <p:sldId id="338" r:id="rId18"/>
    <p:sldId id="284" r:id="rId19"/>
    <p:sldId id="339" r:id="rId20"/>
    <p:sldId id="323" r:id="rId21"/>
    <p:sldId id="340" r:id="rId22"/>
    <p:sldId id="285" r:id="rId23"/>
    <p:sldId id="341" r:id="rId24"/>
    <p:sldId id="324" r:id="rId25"/>
    <p:sldId id="342" r:id="rId26"/>
    <p:sldId id="317" r:id="rId27"/>
    <p:sldId id="343" r:id="rId28"/>
    <p:sldId id="325" r:id="rId29"/>
    <p:sldId id="344" r:id="rId30"/>
    <p:sldId id="345" r:id="rId31"/>
    <p:sldId id="326" r:id="rId32"/>
    <p:sldId id="346" r:id="rId33"/>
    <p:sldId id="318" r:id="rId34"/>
    <p:sldId id="34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64" autoAdjust="0"/>
    <p:restoredTop sz="94694" autoAdjust="0"/>
  </p:normalViewPr>
  <p:slideViewPr>
    <p:cSldViewPr snapToGrid="0" snapToObjects="1">
      <p:cViewPr varScale="1">
        <p:scale>
          <a:sx n="121" d="100"/>
          <a:sy n="121" d="100"/>
        </p:scale>
        <p:origin x="158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1/28/22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9E5DB2-4914-5C48-A0D6-CF4FA736E75B}" type="datetimeFigureOut">
              <a:rPr lang="en-US" smtClean="0"/>
              <a:t>1/28/22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FCCD21-2612-2940-A640-8F98DC9B18E0}" type="slidenum">
              <a:rPr lang="en-US" smtClean="0"/>
              <a:t>‹#›</a:t>
            </a:fld>
            <a:endParaRPr lang="en-US"/>
          </a:p>
        </p:txBody>
      </p:sp>
    </p:spTree>
    <p:extLst>
      <p:ext uri="{BB962C8B-B14F-4D97-AF65-F5344CB8AC3E}">
        <p14:creationId xmlns:p14="http://schemas.microsoft.com/office/powerpoint/2010/main" val="1460665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B246F-C422-8340-B680-6C8043D517A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3B06BB7-321E-F048-B1E8-C109992E9E3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C751E65-1AA6-1F46-9AA2-B04B37A6F534}"/>
              </a:ext>
            </a:extLst>
          </p:cNvPr>
          <p:cNvSpPr>
            <a:spLocks noGrp="1"/>
          </p:cNvSpPr>
          <p:nvPr>
            <p:ph type="dt" sz="half" idx="10"/>
          </p:nvPr>
        </p:nvSpPr>
        <p:spPr/>
        <p:txBody>
          <a:bodyPr/>
          <a:lstStyle/>
          <a:p>
            <a:fld id="{4AC329F3-539B-D348-8041-84315ECC7ED8}" type="datetime4">
              <a:rPr lang="en-US" smtClean="0"/>
              <a:t>January 28, 2022</a:t>
            </a:fld>
            <a:endParaRPr lang="en-US" dirty="0"/>
          </a:p>
        </p:txBody>
      </p:sp>
      <p:sp>
        <p:nvSpPr>
          <p:cNvPr id="5" name="Footer Placeholder 4">
            <a:extLst>
              <a:ext uri="{FF2B5EF4-FFF2-40B4-BE49-F238E27FC236}">
                <a16:creationId xmlns:a16="http://schemas.microsoft.com/office/drawing/2014/main" id="{EF87C341-61EA-7341-B142-73FCC934DD8D}"/>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endParaRPr lang="en-US" dirty="0"/>
          </a:p>
        </p:txBody>
      </p:sp>
      <p:sp>
        <p:nvSpPr>
          <p:cNvPr id="6" name="Slide Number Placeholder 5">
            <a:extLst>
              <a:ext uri="{FF2B5EF4-FFF2-40B4-BE49-F238E27FC236}">
                <a16:creationId xmlns:a16="http://schemas.microsoft.com/office/drawing/2014/main" id="{65D1D377-A5F5-314B-AD05-FE3F97A4EE5B}"/>
              </a:ext>
            </a:extLst>
          </p:cNvPr>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2735905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0EA05-A3CA-1F43-AA95-2F459E1452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78AE2F-89CD-264B-84D5-E5FD255311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692664-5589-1B43-8E64-48715191829E}"/>
              </a:ext>
            </a:extLst>
          </p:cNvPr>
          <p:cNvSpPr>
            <a:spLocks noGrp="1"/>
          </p:cNvSpPr>
          <p:nvPr>
            <p:ph type="dt" sz="half" idx="10"/>
          </p:nvPr>
        </p:nvSpPr>
        <p:spPr/>
        <p:txBody>
          <a:bodyPr/>
          <a:lstStyle/>
          <a:p>
            <a:fld id="{79982525-3082-7245-B583-CBCD409E42A7}" type="datetime4">
              <a:rPr lang="en-US" smtClean="0"/>
              <a:t>January 28, 2022</a:t>
            </a:fld>
            <a:endParaRPr lang="en-US" dirty="0"/>
          </a:p>
        </p:txBody>
      </p:sp>
      <p:sp>
        <p:nvSpPr>
          <p:cNvPr id="5" name="Footer Placeholder 4">
            <a:extLst>
              <a:ext uri="{FF2B5EF4-FFF2-40B4-BE49-F238E27FC236}">
                <a16:creationId xmlns:a16="http://schemas.microsoft.com/office/drawing/2014/main" id="{AC6D0D6F-7322-0540-899B-BC2A19942233}"/>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endParaRPr lang="en-US" dirty="0"/>
          </a:p>
        </p:txBody>
      </p:sp>
      <p:sp>
        <p:nvSpPr>
          <p:cNvPr id="6" name="Slide Number Placeholder 5">
            <a:extLst>
              <a:ext uri="{FF2B5EF4-FFF2-40B4-BE49-F238E27FC236}">
                <a16:creationId xmlns:a16="http://schemas.microsoft.com/office/drawing/2014/main" id="{7DCD66C1-5C76-A046-AE89-5996BAAA7793}"/>
              </a:ext>
            </a:extLst>
          </p:cNvPr>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1537614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1FD7D2-6176-2C4F-8CC6-FD844FA40DC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420648-83A6-8747-B88C-295364AEE08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F6ECA9-68DC-6447-95AB-4C8953361424}"/>
              </a:ext>
            </a:extLst>
          </p:cNvPr>
          <p:cNvSpPr>
            <a:spLocks noGrp="1"/>
          </p:cNvSpPr>
          <p:nvPr>
            <p:ph type="dt" sz="half" idx="10"/>
          </p:nvPr>
        </p:nvSpPr>
        <p:spPr/>
        <p:txBody>
          <a:bodyPr/>
          <a:lstStyle/>
          <a:p>
            <a:fld id="{1C63E33E-AB3B-1340-B7C5-B354B242C969}" type="datetime4">
              <a:rPr lang="en-US" smtClean="0"/>
              <a:t>January 28, 2022</a:t>
            </a:fld>
            <a:endParaRPr lang="en-US" dirty="0"/>
          </a:p>
        </p:txBody>
      </p:sp>
      <p:sp>
        <p:nvSpPr>
          <p:cNvPr id="5" name="Footer Placeholder 4">
            <a:extLst>
              <a:ext uri="{FF2B5EF4-FFF2-40B4-BE49-F238E27FC236}">
                <a16:creationId xmlns:a16="http://schemas.microsoft.com/office/drawing/2014/main" id="{9E614E00-B854-F549-843C-7083B69D0BC6}"/>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endParaRPr lang="en-US" dirty="0"/>
          </a:p>
        </p:txBody>
      </p:sp>
      <p:sp>
        <p:nvSpPr>
          <p:cNvPr id="6" name="Slide Number Placeholder 5">
            <a:extLst>
              <a:ext uri="{FF2B5EF4-FFF2-40B4-BE49-F238E27FC236}">
                <a16:creationId xmlns:a16="http://schemas.microsoft.com/office/drawing/2014/main" id="{7A786746-90C3-4A40-9D68-D6E8779B7777}"/>
              </a:ext>
            </a:extLst>
          </p:cNvPr>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1803622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4797B9A-A146-9243-B6A4-3C8B85A84E23}" type="datetime4">
              <a:rPr lang="en-US" smtClean="0"/>
              <a:t>January 28, 2022</a:t>
            </a:fld>
            <a:endParaRPr lang="en-US" dirty="0"/>
          </a:p>
        </p:txBody>
      </p:sp>
      <p:sp>
        <p:nvSpPr>
          <p:cNvPr id="5" name="Footer Placeholder 4"/>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extLst>
      <p:ext uri="{BB962C8B-B14F-4D97-AF65-F5344CB8AC3E}">
        <p14:creationId xmlns:p14="http://schemas.microsoft.com/office/powerpoint/2010/main" val="2777503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5F04F1F-1723-FA46-BF51-BB4F57983F04}" type="datetime4">
              <a:rPr lang="en-US" smtClean="0"/>
              <a:t>January 28, 2022</a:t>
            </a:fld>
            <a:endParaRPr lang="en-US"/>
          </a:p>
        </p:txBody>
      </p:sp>
      <p:sp>
        <p:nvSpPr>
          <p:cNvPr id="5" name="Footer Placeholder 4"/>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5424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B04145A6-552D-FF4F-8275-6772FC9427A5}" type="datetime4">
              <a:rPr lang="en-US" smtClean="0"/>
              <a:t>January 28, 2022</a:t>
            </a:fld>
            <a:endParaRPr lang="en-US"/>
          </a:p>
        </p:txBody>
      </p:sp>
      <p:sp>
        <p:nvSpPr>
          <p:cNvPr id="6" name="Footer Placeholder 5"/>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9024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ECA92B94-0522-BF4B-A0C7-A757FA2B2A23}" type="datetime4">
              <a:rPr lang="en-US" smtClean="0"/>
              <a:t>January 28, 2022</a:t>
            </a:fld>
            <a:endParaRPr lang="en-US"/>
          </a:p>
        </p:txBody>
      </p:sp>
      <p:sp>
        <p:nvSpPr>
          <p:cNvPr id="6" name="Footer Placeholder 5"/>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3581E-65EA-4E47-991C-0E5564BA6A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5C2DF0-575A-F241-9CCF-4219322FE9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F217B6-3EFD-8546-907A-866CE8918034}"/>
              </a:ext>
            </a:extLst>
          </p:cNvPr>
          <p:cNvSpPr>
            <a:spLocks noGrp="1"/>
          </p:cNvSpPr>
          <p:nvPr>
            <p:ph type="dt" sz="half" idx="10"/>
          </p:nvPr>
        </p:nvSpPr>
        <p:spPr/>
        <p:txBody>
          <a:bodyPr/>
          <a:lstStyle/>
          <a:p>
            <a:fld id="{CDC52C17-D77C-AE47-8EA0-AF8315F48ACA}" type="datetime4">
              <a:rPr lang="en-US" smtClean="0"/>
              <a:t>January 28, 2022</a:t>
            </a:fld>
            <a:endParaRPr lang="en-US" dirty="0"/>
          </a:p>
        </p:txBody>
      </p:sp>
      <p:sp>
        <p:nvSpPr>
          <p:cNvPr id="5" name="Footer Placeholder 4">
            <a:extLst>
              <a:ext uri="{FF2B5EF4-FFF2-40B4-BE49-F238E27FC236}">
                <a16:creationId xmlns:a16="http://schemas.microsoft.com/office/drawing/2014/main" id="{FF8436B0-86D4-FA43-9624-BC62510D5465}"/>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endParaRPr lang="en-US" dirty="0"/>
          </a:p>
        </p:txBody>
      </p:sp>
      <p:sp>
        <p:nvSpPr>
          <p:cNvPr id="6" name="Slide Number Placeholder 5">
            <a:extLst>
              <a:ext uri="{FF2B5EF4-FFF2-40B4-BE49-F238E27FC236}">
                <a16:creationId xmlns:a16="http://schemas.microsoft.com/office/drawing/2014/main" id="{9DE0DC34-CAFB-674C-BCD4-F553C47AC026}"/>
              </a:ext>
            </a:extLst>
          </p:cNvPr>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2390883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5E82B-98DD-3F4A-B819-FB1DC8F7C32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19EC5C8-AF92-8B46-A163-2B70B795CCD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1E79D4-14EC-7B45-8CC6-9D18B5916301}"/>
              </a:ext>
            </a:extLst>
          </p:cNvPr>
          <p:cNvSpPr>
            <a:spLocks noGrp="1"/>
          </p:cNvSpPr>
          <p:nvPr>
            <p:ph type="dt" sz="half" idx="10"/>
          </p:nvPr>
        </p:nvSpPr>
        <p:spPr/>
        <p:txBody>
          <a:bodyPr/>
          <a:lstStyle/>
          <a:p>
            <a:fld id="{E0E36796-1389-1B46-A30A-8C4628C953A3}" type="datetime4">
              <a:rPr lang="en-US" smtClean="0"/>
              <a:t>January 28, 2022</a:t>
            </a:fld>
            <a:endParaRPr lang="en-US" dirty="0"/>
          </a:p>
        </p:txBody>
      </p:sp>
      <p:sp>
        <p:nvSpPr>
          <p:cNvPr id="5" name="Footer Placeholder 4">
            <a:extLst>
              <a:ext uri="{FF2B5EF4-FFF2-40B4-BE49-F238E27FC236}">
                <a16:creationId xmlns:a16="http://schemas.microsoft.com/office/drawing/2014/main" id="{E4869412-1799-064F-B744-A3C3F61E04D3}"/>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endParaRPr lang="en-US" dirty="0"/>
          </a:p>
        </p:txBody>
      </p:sp>
      <p:sp>
        <p:nvSpPr>
          <p:cNvPr id="6" name="Slide Number Placeholder 5">
            <a:extLst>
              <a:ext uri="{FF2B5EF4-FFF2-40B4-BE49-F238E27FC236}">
                <a16:creationId xmlns:a16="http://schemas.microsoft.com/office/drawing/2014/main" id="{31C4C145-D32D-A94A-86EA-C5025E777F6B}"/>
              </a:ext>
            </a:extLst>
          </p:cNvPr>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1624575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391F9-92A7-1C40-87C5-1C14B4BB0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5236FF-48D4-7440-A723-69294990482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EB5302-92D0-7349-9A99-07C45A00E1D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75C9B1-42CE-8F46-838A-D0DC76A2BEDB}"/>
              </a:ext>
            </a:extLst>
          </p:cNvPr>
          <p:cNvSpPr>
            <a:spLocks noGrp="1"/>
          </p:cNvSpPr>
          <p:nvPr>
            <p:ph type="dt" sz="half" idx="10"/>
          </p:nvPr>
        </p:nvSpPr>
        <p:spPr/>
        <p:txBody>
          <a:bodyPr/>
          <a:lstStyle/>
          <a:p>
            <a:fld id="{9DEB2820-3BBF-A343-A8A9-9548DD465B2A}" type="datetime4">
              <a:rPr lang="en-US" smtClean="0"/>
              <a:t>January 28, 2022</a:t>
            </a:fld>
            <a:endParaRPr lang="en-US" dirty="0"/>
          </a:p>
        </p:txBody>
      </p:sp>
      <p:sp>
        <p:nvSpPr>
          <p:cNvPr id="6" name="Footer Placeholder 5">
            <a:extLst>
              <a:ext uri="{FF2B5EF4-FFF2-40B4-BE49-F238E27FC236}">
                <a16:creationId xmlns:a16="http://schemas.microsoft.com/office/drawing/2014/main" id="{C9230A23-CCCE-EC43-B35D-18B27FF4F5E8}"/>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endParaRPr lang="en-US" dirty="0"/>
          </a:p>
        </p:txBody>
      </p:sp>
      <p:sp>
        <p:nvSpPr>
          <p:cNvPr id="7" name="Slide Number Placeholder 6">
            <a:extLst>
              <a:ext uri="{FF2B5EF4-FFF2-40B4-BE49-F238E27FC236}">
                <a16:creationId xmlns:a16="http://schemas.microsoft.com/office/drawing/2014/main" id="{6FD79656-5C3D-4745-9CA1-1A3F625B9BEB}"/>
              </a:ext>
            </a:extLst>
          </p:cNvPr>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4124984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2602C-4B07-B84A-9200-A075B133446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F80DB4-FA4F-984F-A1FE-A701EBAAC71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C73120C-1233-9B41-B09D-0A7E8BD0B69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93ED58-2D5F-D44D-AB76-6AF2D555FE3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980178C-7667-6A45-8288-CA6015D685C5}"/>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646680-15F4-604D-B076-028173D41C2B}"/>
              </a:ext>
            </a:extLst>
          </p:cNvPr>
          <p:cNvSpPr>
            <a:spLocks noGrp="1"/>
          </p:cNvSpPr>
          <p:nvPr>
            <p:ph type="dt" sz="half" idx="10"/>
          </p:nvPr>
        </p:nvSpPr>
        <p:spPr/>
        <p:txBody>
          <a:bodyPr/>
          <a:lstStyle/>
          <a:p>
            <a:fld id="{3486F17C-1333-0642-9E7D-E404656F1058}" type="datetime4">
              <a:rPr lang="en-US" smtClean="0"/>
              <a:t>January 28, 2022</a:t>
            </a:fld>
            <a:endParaRPr lang="en-US" dirty="0"/>
          </a:p>
        </p:txBody>
      </p:sp>
      <p:sp>
        <p:nvSpPr>
          <p:cNvPr id="8" name="Footer Placeholder 7">
            <a:extLst>
              <a:ext uri="{FF2B5EF4-FFF2-40B4-BE49-F238E27FC236}">
                <a16:creationId xmlns:a16="http://schemas.microsoft.com/office/drawing/2014/main" id="{EBA9A7D6-FB86-3043-B504-17640147DC5E}"/>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endParaRPr lang="en-US" dirty="0"/>
          </a:p>
        </p:txBody>
      </p:sp>
      <p:sp>
        <p:nvSpPr>
          <p:cNvPr id="9" name="Slide Number Placeholder 8">
            <a:extLst>
              <a:ext uri="{FF2B5EF4-FFF2-40B4-BE49-F238E27FC236}">
                <a16:creationId xmlns:a16="http://schemas.microsoft.com/office/drawing/2014/main" id="{0C28A196-F4DF-7A42-8680-D35EC320DCA9}"/>
              </a:ext>
            </a:extLst>
          </p:cNvPr>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3724976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E2D4D-A9CC-2645-8904-AA53195E7D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4E1DA5-853B-0641-BCC2-9C646DA2CAF0}"/>
              </a:ext>
            </a:extLst>
          </p:cNvPr>
          <p:cNvSpPr>
            <a:spLocks noGrp="1"/>
          </p:cNvSpPr>
          <p:nvPr>
            <p:ph type="dt" sz="half" idx="10"/>
          </p:nvPr>
        </p:nvSpPr>
        <p:spPr/>
        <p:txBody>
          <a:bodyPr/>
          <a:lstStyle/>
          <a:p>
            <a:fld id="{CDD25537-DD18-664B-832D-987D07EADBDA}" type="datetime4">
              <a:rPr lang="en-US" smtClean="0"/>
              <a:t>January 28, 2022</a:t>
            </a:fld>
            <a:endParaRPr lang="en-US" dirty="0"/>
          </a:p>
        </p:txBody>
      </p:sp>
      <p:sp>
        <p:nvSpPr>
          <p:cNvPr id="4" name="Footer Placeholder 3">
            <a:extLst>
              <a:ext uri="{FF2B5EF4-FFF2-40B4-BE49-F238E27FC236}">
                <a16:creationId xmlns:a16="http://schemas.microsoft.com/office/drawing/2014/main" id="{284E2D7D-E376-FF4E-9A4E-A9BA49823807}"/>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endParaRPr lang="en-US" dirty="0"/>
          </a:p>
        </p:txBody>
      </p:sp>
      <p:sp>
        <p:nvSpPr>
          <p:cNvPr id="5" name="Slide Number Placeholder 4">
            <a:extLst>
              <a:ext uri="{FF2B5EF4-FFF2-40B4-BE49-F238E27FC236}">
                <a16:creationId xmlns:a16="http://schemas.microsoft.com/office/drawing/2014/main" id="{9A133E60-8861-9A4C-A8DD-134AD55625EA}"/>
              </a:ext>
            </a:extLst>
          </p:cNvPr>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1873048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94FCEA-C915-6A42-B486-B7256C095ABC}"/>
              </a:ext>
            </a:extLst>
          </p:cNvPr>
          <p:cNvSpPr>
            <a:spLocks noGrp="1"/>
          </p:cNvSpPr>
          <p:nvPr>
            <p:ph type="dt" sz="half" idx="10"/>
          </p:nvPr>
        </p:nvSpPr>
        <p:spPr/>
        <p:txBody>
          <a:bodyPr/>
          <a:lstStyle/>
          <a:p>
            <a:fld id="{2C9D685E-4955-4646-ABE0-2F0E8DEF7225}" type="datetime4">
              <a:rPr lang="en-US" smtClean="0"/>
              <a:t>January 28, 2022</a:t>
            </a:fld>
            <a:endParaRPr lang="en-US" dirty="0"/>
          </a:p>
        </p:txBody>
      </p:sp>
      <p:sp>
        <p:nvSpPr>
          <p:cNvPr id="3" name="Footer Placeholder 2">
            <a:extLst>
              <a:ext uri="{FF2B5EF4-FFF2-40B4-BE49-F238E27FC236}">
                <a16:creationId xmlns:a16="http://schemas.microsoft.com/office/drawing/2014/main" id="{FFDAB37C-AF5A-364D-9663-B71FD9B8D7EA}"/>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endParaRPr lang="en-US" dirty="0"/>
          </a:p>
        </p:txBody>
      </p:sp>
      <p:sp>
        <p:nvSpPr>
          <p:cNvPr id="4" name="Slide Number Placeholder 3">
            <a:extLst>
              <a:ext uri="{FF2B5EF4-FFF2-40B4-BE49-F238E27FC236}">
                <a16:creationId xmlns:a16="http://schemas.microsoft.com/office/drawing/2014/main" id="{4ABE547C-5ACF-7B42-A369-4111B20E6386}"/>
              </a:ext>
            </a:extLst>
          </p:cNvPr>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626822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77EA-2F3E-A640-A8F8-FC45F23E5B0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271F2BC-1F88-D547-B4FF-C01766CA196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3344FA-9488-DC49-B8E2-FD3261834D9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B6FEEB1-62CA-C944-8E18-518A0F1E7B4F}"/>
              </a:ext>
            </a:extLst>
          </p:cNvPr>
          <p:cNvSpPr>
            <a:spLocks noGrp="1"/>
          </p:cNvSpPr>
          <p:nvPr>
            <p:ph type="dt" sz="half" idx="10"/>
          </p:nvPr>
        </p:nvSpPr>
        <p:spPr/>
        <p:txBody>
          <a:bodyPr/>
          <a:lstStyle/>
          <a:p>
            <a:fld id="{4777A4F7-C529-EB48-8EB0-A776FCF67A9F}" type="datetime4">
              <a:rPr lang="en-US" smtClean="0"/>
              <a:t>January 28, 2022</a:t>
            </a:fld>
            <a:endParaRPr lang="en-US"/>
          </a:p>
        </p:txBody>
      </p:sp>
      <p:sp>
        <p:nvSpPr>
          <p:cNvPr id="6" name="Footer Placeholder 5">
            <a:extLst>
              <a:ext uri="{FF2B5EF4-FFF2-40B4-BE49-F238E27FC236}">
                <a16:creationId xmlns:a16="http://schemas.microsoft.com/office/drawing/2014/main" id="{D30840DD-9D13-6145-84A8-D87832200908}"/>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7" name="Slide Number Placeholder 6">
            <a:extLst>
              <a:ext uri="{FF2B5EF4-FFF2-40B4-BE49-F238E27FC236}">
                <a16:creationId xmlns:a16="http://schemas.microsoft.com/office/drawing/2014/main" id="{5F403A87-9F2A-0749-BD74-B66BA15E0030}"/>
              </a:ext>
            </a:extLst>
          </p:cNvPr>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4225588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A7030-105B-0148-B84D-A102925C1AE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C0719E3-30AA-A34E-B7BE-E5F8728B9E6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2BF274A-1FEA-6047-9948-9D4FECEDA9C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4DE94B8-BDBA-D649-B99C-61A307FD85B7}"/>
              </a:ext>
            </a:extLst>
          </p:cNvPr>
          <p:cNvSpPr>
            <a:spLocks noGrp="1"/>
          </p:cNvSpPr>
          <p:nvPr>
            <p:ph type="dt" sz="half" idx="10"/>
          </p:nvPr>
        </p:nvSpPr>
        <p:spPr/>
        <p:txBody>
          <a:bodyPr/>
          <a:lstStyle/>
          <a:p>
            <a:fld id="{70BD621E-2862-B343-B266-8CCEAEF0BEBE}" type="datetime4">
              <a:rPr lang="en-US" smtClean="0"/>
              <a:t>January 28, 2022</a:t>
            </a:fld>
            <a:endParaRPr lang="en-US" dirty="0"/>
          </a:p>
        </p:txBody>
      </p:sp>
      <p:sp>
        <p:nvSpPr>
          <p:cNvPr id="6" name="Footer Placeholder 5">
            <a:extLst>
              <a:ext uri="{FF2B5EF4-FFF2-40B4-BE49-F238E27FC236}">
                <a16:creationId xmlns:a16="http://schemas.microsoft.com/office/drawing/2014/main" id="{5F61CDBC-8F66-D441-9434-F8B81CA42365}"/>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endParaRPr lang="en-US" dirty="0"/>
          </a:p>
        </p:txBody>
      </p:sp>
      <p:sp>
        <p:nvSpPr>
          <p:cNvPr id="7" name="Slide Number Placeholder 6">
            <a:extLst>
              <a:ext uri="{FF2B5EF4-FFF2-40B4-BE49-F238E27FC236}">
                <a16:creationId xmlns:a16="http://schemas.microsoft.com/office/drawing/2014/main" id="{6729BE3E-BEAB-3448-B8CE-AAB0D1C998E8}"/>
              </a:ext>
            </a:extLst>
          </p:cNvPr>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2427120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236531-0C15-0C4B-9171-0AF551C3A08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2E0F28-1492-3949-8AF3-5ACDCFD9090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E4E18D-AE80-FE4F-B35B-472BA540AB1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F99ACEA-129E-2C4F-8693-049C95FE58DF}" type="datetime4">
              <a:rPr lang="en-US" smtClean="0"/>
              <a:t>January 28, 2022</a:t>
            </a:fld>
            <a:endParaRPr lang="en-US" dirty="0"/>
          </a:p>
        </p:txBody>
      </p:sp>
      <p:sp>
        <p:nvSpPr>
          <p:cNvPr id="5" name="Footer Placeholder 4">
            <a:extLst>
              <a:ext uri="{FF2B5EF4-FFF2-40B4-BE49-F238E27FC236}">
                <a16:creationId xmlns:a16="http://schemas.microsoft.com/office/drawing/2014/main" id="{3A0A3A8C-D518-324B-8A72-6F32581C684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Fowler, S., Roush, R., &amp; Wise, J. (2013). Concepts of Biology. Houston: OpenStax. Retrieved from https://openstax.org/details/books/concepts-biology</a:t>
            </a:r>
          </a:p>
          <a:p>
            <a:r>
              <a:rPr lang="en-US"/>
              <a:t>
</a:t>
            </a:r>
            <a:endParaRPr lang="en-US" dirty="0"/>
          </a:p>
        </p:txBody>
      </p:sp>
      <p:sp>
        <p:nvSpPr>
          <p:cNvPr id="6" name="Slide Number Placeholder 5">
            <a:extLst>
              <a:ext uri="{FF2B5EF4-FFF2-40B4-BE49-F238E27FC236}">
                <a16:creationId xmlns:a16="http://schemas.microsoft.com/office/drawing/2014/main" id="{F16EF37E-6B0C-5847-A0CA-E8DE1401DF5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717804945"/>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 id="2147483995" r:id="rId14"/>
    <p:sldLayoutId id="2147483920" r:id="rId15"/>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s://en.wikipedia.org/wiki/Fluorescence_in_situ_hybridization#See_also"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hapter Title"/>
          <p:cNvSpPr txBox="1">
            <a:spLocks/>
          </p:cNvSpPr>
          <p:nvPr/>
        </p:nvSpPr>
        <p:spPr>
          <a:xfrm>
            <a:off x="0" y="2978982"/>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400" cap="none" dirty="0">
                <a:solidFill>
                  <a:srgbClr val="212F62"/>
                </a:solidFill>
                <a:latin typeface="+mn-lt"/>
              </a:rPr>
              <a:t>OpenStax</a:t>
            </a:r>
          </a:p>
          <a:p>
            <a:pPr algn="ctr"/>
            <a:r>
              <a:rPr lang="en-US" sz="2400" cap="none" dirty="0">
                <a:solidFill>
                  <a:srgbClr val="212F62"/>
                </a:solidFill>
                <a:latin typeface="+mn-lt"/>
              </a:rPr>
              <a:t>Concepts of Biology</a:t>
            </a:r>
          </a:p>
          <a:p>
            <a:pPr algn="ctr"/>
            <a:r>
              <a:rPr lang="en-US" sz="2400" cap="none" dirty="0">
                <a:solidFill>
                  <a:srgbClr val="212F62"/>
                </a:solidFill>
                <a:latin typeface="+mn-lt"/>
              </a:rPr>
              <a:t>Chapter  7: The Cellular Basis of Inheritance</a:t>
            </a:r>
          </a:p>
        </p:txBody>
      </p:sp>
      <p:sp>
        <p:nvSpPr>
          <p:cNvPr id="3" name="Footer Placeholder 2">
            <a:extLst>
              <a:ext uri="{FF2B5EF4-FFF2-40B4-BE49-F238E27FC236}">
                <a16:creationId xmlns:a16="http://schemas.microsoft.com/office/drawing/2014/main" id="{CA06D79E-938E-2D45-A198-FD3B104125DF}"/>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endParaRPr lang="en-US" dirty="0"/>
          </a:p>
        </p:txBody>
      </p:sp>
      <p:sp>
        <p:nvSpPr>
          <p:cNvPr id="2" name="Title">
            <a:extLst>
              <a:ext uri="{FF2B5EF4-FFF2-40B4-BE49-F238E27FC236}">
                <a16:creationId xmlns:a16="http://schemas.microsoft.com/office/drawing/2014/main" id="{2731EF99-B8D9-43EE-9D53-2D302CB39D1C}"/>
              </a:ext>
            </a:extLst>
          </p:cNvPr>
          <p:cNvSpPr>
            <a:spLocks noGrp="1"/>
          </p:cNvSpPr>
          <p:nvPr>
            <p:ph type="title" idx="4294967295"/>
          </p:nvPr>
        </p:nvSpPr>
        <p:spPr>
          <a:xfrm>
            <a:off x="0" y="1509713"/>
            <a:ext cx="9144000" cy="735012"/>
          </a:xfrm>
        </p:spPr>
        <p:txBody>
          <a:bodyPr>
            <a:noAutofit/>
          </a:bodyPr>
          <a:lstStyle/>
          <a:p>
            <a:pPr algn="ctr"/>
            <a:r>
              <a:rPr lang="en-US" sz="6000" dirty="0"/>
              <a:t>BIOL 1010</a:t>
            </a:r>
            <a:br>
              <a:rPr lang="en-US" sz="6000" dirty="0"/>
            </a:br>
            <a:r>
              <a:rPr lang="en-US" sz="6000" dirty="0"/>
              <a:t>Module 7</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BAAFECD-8862-974F-AE4E-E1AE89586990}"/>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Title 4">
            <a:extLst>
              <a:ext uri="{FF2B5EF4-FFF2-40B4-BE49-F238E27FC236}">
                <a16:creationId xmlns:a16="http://schemas.microsoft.com/office/drawing/2014/main" id="{5AD75B82-1274-400F-981F-7C55F29EA1D3}"/>
              </a:ext>
            </a:extLst>
          </p:cNvPr>
          <p:cNvSpPr>
            <a:spLocks noGrp="1"/>
          </p:cNvSpPr>
          <p:nvPr>
            <p:ph type="title"/>
          </p:nvPr>
        </p:nvSpPr>
        <p:spPr/>
        <p:txBody>
          <a:bodyPr>
            <a:normAutofit/>
          </a:bodyPr>
          <a:lstStyle/>
          <a:p>
            <a:r>
              <a:rPr lang="en-US" dirty="0"/>
              <a:t>7.2 Meiosis</a:t>
            </a:r>
          </a:p>
        </p:txBody>
      </p:sp>
      <p:sp>
        <p:nvSpPr>
          <p:cNvPr id="8" name="TextBox 7">
            <a:extLst>
              <a:ext uri="{FF2B5EF4-FFF2-40B4-BE49-F238E27FC236}">
                <a16:creationId xmlns:a16="http://schemas.microsoft.com/office/drawing/2014/main" id="{F922FBFD-1FA9-4331-ADD3-14457C57DCFC}"/>
              </a:ext>
            </a:extLst>
          </p:cNvPr>
          <p:cNvSpPr txBox="1"/>
          <p:nvPr/>
        </p:nvSpPr>
        <p:spPr>
          <a:xfrm>
            <a:off x="457200" y="1126273"/>
            <a:ext cx="8062912" cy="2677656"/>
          </a:xfrm>
          <a:prstGeom prst="rect">
            <a:avLst/>
          </a:prstGeom>
          <a:noFill/>
        </p:spPr>
        <p:txBody>
          <a:bodyPr wrap="square" rtlCol="0">
            <a:spAutoFit/>
          </a:bodyPr>
          <a:lstStyle/>
          <a:p>
            <a:r>
              <a:rPr lang="en-US" sz="2400" dirty="0"/>
              <a:t>Learning Outcomes</a:t>
            </a:r>
          </a:p>
          <a:p>
            <a:pPr marL="342900" indent="-342900" algn="l">
              <a:buFont typeface="Arial" panose="020B0604020202020204" pitchFamily="34" charset="0"/>
              <a:buChar char="•"/>
            </a:pPr>
            <a:r>
              <a:rPr lang="en-US" sz="2400" b="0" i="0" dirty="0">
                <a:solidFill>
                  <a:srgbClr val="424242"/>
                </a:solidFill>
                <a:effectLst/>
              </a:rPr>
              <a:t>Describe the behavior of chromosomes during meiosis</a:t>
            </a:r>
          </a:p>
          <a:p>
            <a:pPr marL="342900" indent="-342900" algn="l">
              <a:buFont typeface="Arial" panose="020B0604020202020204" pitchFamily="34" charset="0"/>
              <a:buChar char="•"/>
            </a:pPr>
            <a:r>
              <a:rPr lang="en-US" sz="2400" b="0" i="0" dirty="0">
                <a:solidFill>
                  <a:srgbClr val="424242"/>
                </a:solidFill>
                <a:effectLst/>
              </a:rPr>
              <a:t>Describe cellular events during meiosis</a:t>
            </a:r>
          </a:p>
          <a:p>
            <a:pPr marL="342900" indent="-342900" algn="l">
              <a:buFont typeface="Arial" panose="020B0604020202020204" pitchFamily="34" charset="0"/>
              <a:buChar char="•"/>
            </a:pPr>
            <a:r>
              <a:rPr lang="en-US" sz="2400" b="0" i="0" dirty="0">
                <a:solidFill>
                  <a:srgbClr val="424242"/>
                </a:solidFill>
                <a:effectLst/>
              </a:rPr>
              <a:t>Explain the differences between meiosis and mitosis</a:t>
            </a:r>
          </a:p>
          <a:p>
            <a:pPr marL="342900" indent="-342900" algn="l">
              <a:buFont typeface="Arial" panose="020B0604020202020204" pitchFamily="34" charset="0"/>
              <a:buChar char="•"/>
            </a:pPr>
            <a:r>
              <a:rPr lang="en-US" sz="2400" b="0" i="0" dirty="0">
                <a:solidFill>
                  <a:srgbClr val="424242"/>
                </a:solidFill>
                <a:effectLst/>
              </a:rPr>
              <a:t>Explain the mechanisms within meiosis that generate genetic variation among the products of meiosis</a:t>
            </a:r>
          </a:p>
          <a:p>
            <a:endParaRPr lang="en-US" sz="2400" dirty="0"/>
          </a:p>
        </p:txBody>
      </p:sp>
      <p:sp>
        <p:nvSpPr>
          <p:cNvPr id="4" name="Disclaimer">
            <a:extLst>
              <a:ext uri="{FF2B5EF4-FFF2-40B4-BE49-F238E27FC236}">
                <a16:creationId xmlns:a16="http://schemas.microsoft.com/office/drawing/2014/main" id="{95EFF884-1920-4791-A014-BDFC5F2340FF}"/>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4166803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85F6922-19D9-6A49-B4B5-7309F2613087}"/>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Title 4">
            <a:extLst>
              <a:ext uri="{FF2B5EF4-FFF2-40B4-BE49-F238E27FC236}">
                <a16:creationId xmlns:a16="http://schemas.microsoft.com/office/drawing/2014/main" id="{5AD75B82-1274-400F-981F-7C55F29EA1D3}"/>
              </a:ext>
            </a:extLst>
          </p:cNvPr>
          <p:cNvSpPr>
            <a:spLocks noGrp="1"/>
          </p:cNvSpPr>
          <p:nvPr>
            <p:ph type="title"/>
          </p:nvPr>
        </p:nvSpPr>
        <p:spPr/>
        <p:txBody>
          <a:bodyPr>
            <a:normAutofit/>
          </a:bodyPr>
          <a:lstStyle/>
          <a:p>
            <a:r>
              <a:rPr lang="en-US" dirty="0"/>
              <a:t>7.2 Meiosis</a:t>
            </a:r>
          </a:p>
        </p:txBody>
      </p:sp>
      <p:sp>
        <p:nvSpPr>
          <p:cNvPr id="8" name="TextBox 7">
            <a:extLst>
              <a:ext uri="{FF2B5EF4-FFF2-40B4-BE49-F238E27FC236}">
                <a16:creationId xmlns:a16="http://schemas.microsoft.com/office/drawing/2014/main" id="{F922FBFD-1FA9-4331-ADD3-14457C57DCFC}"/>
              </a:ext>
            </a:extLst>
          </p:cNvPr>
          <p:cNvSpPr txBox="1"/>
          <p:nvPr/>
        </p:nvSpPr>
        <p:spPr>
          <a:xfrm>
            <a:off x="457200" y="1126273"/>
            <a:ext cx="8062912"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t>Fertilization - </a:t>
            </a:r>
            <a:r>
              <a:rPr lang="en-US" sz="2400" b="0" i="0" dirty="0">
                <a:solidFill>
                  <a:srgbClr val="000000"/>
                </a:solidFill>
                <a:effectLst/>
              </a:rPr>
              <a:t>the union of two haploid cells typically from two individual organisms</a:t>
            </a:r>
          </a:p>
          <a:p>
            <a:pPr marL="342900" indent="-342900">
              <a:buFont typeface="Arial" panose="020B0604020202020204" pitchFamily="34" charset="0"/>
              <a:buChar char="•"/>
            </a:pPr>
            <a:r>
              <a:rPr lang="en-US" sz="2400" dirty="0">
                <a:solidFill>
                  <a:srgbClr val="000000"/>
                </a:solidFill>
              </a:rPr>
              <a:t>Somatic cell - </a:t>
            </a:r>
            <a:r>
              <a:rPr lang="en-US" sz="2400" b="0" i="0" dirty="0">
                <a:solidFill>
                  <a:srgbClr val="000000"/>
                </a:solidFill>
                <a:effectLst/>
              </a:rPr>
              <a:t>all the cells of a multicellular organism except the gamete-forming cells</a:t>
            </a:r>
          </a:p>
          <a:p>
            <a:pPr marL="342900" indent="-342900">
              <a:buFont typeface="Arial" panose="020B0604020202020204" pitchFamily="34" charset="0"/>
              <a:buChar char="•"/>
            </a:pPr>
            <a:r>
              <a:rPr lang="en-US" sz="2400" dirty="0">
                <a:solidFill>
                  <a:srgbClr val="000000"/>
                </a:solidFill>
              </a:rPr>
              <a:t>Gamete – in sexually reproducing organisms, the sex cells</a:t>
            </a:r>
          </a:p>
          <a:p>
            <a:pPr marL="342900" indent="-342900">
              <a:buFont typeface="Wingdings" panose="05000000000000000000" pitchFamily="2" charset="2"/>
              <a:buChar char="Ø"/>
            </a:pPr>
            <a:r>
              <a:rPr lang="en-US" sz="2400" dirty="0">
                <a:solidFill>
                  <a:srgbClr val="000000"/>
                </a:solidFill>
              </a:rPr>
              <a:t>Meiosis reduces the ploidy level in gametes, so that proper ploidy level is maintained in the zygote</a:t>
            </a:r>
            <a:endParaRPr lang="en-US" sz="2400" dirty="0"/>
          </a:p>
        </p:txBody>
      </p:sp>
      <p:sp>
        <p:nvSpPr>
          <p:cNvPr id="4" name="Disclaimer">
            <a:extLst>
              <a:ext uri="{FF2B5EF4-FFF2-40B4-BE49-F238E27FC236}">
                <a16:creationId xmlns:a16="http://schemas.microsoft.com/office/drawing/2014/main" id="{A6C057AE-70C0-406F-8DDC-CC31407EBE4F}"/>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597640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FC7128-4E50-A745-8EE5-CDBC713EC7E4}"/>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Title 4">
            <a:extLst>
              <a:ext uri="{FF2B5EF4-FFF2-40B4-BE49-F238E27FC236}">
                <a16:creationId xmlns:a16="http://schemas.microsoft.com/office/drawing/2014/main" id="{5AD75B82-1274-400F-981F-7C55F29EA1D3}"/>
              </a:ext>
            </a:extLst>
          </p:cNvPr>
          <p:cNvSpPr>
            <a:spLocks noGrp="1"/>
          </p:cNvSpPr>
          <p:nvPr>
            <p:ph type="title"/>
          </p:nvPr>
        </p:nvSpPr>
        <p:spPr/>
        <p:txBody>
          <a:bodyPr>
            <a:normAutofit/>
          </a:bodyPr>
          <a:lstStyle/>
          <a:p>
            <a:r>
              <a:rPr lang="en-US" dirty="0"/>
              <a:t>7.2 Meiosis</a:t>
            </a:r>
          </a:p>
        </p:txBody>
      </p:sp>
      <p:sp>
        <p:nvSpPr>
          <p:cNvPr id="8" name="TextBox 7">
            <a:extLst>
              <a:ext uri="{FF2B5EF4-FFF2-40B4-BE49-F238E27FC236}">
                <a16:creationId xmlns:a16="http://schemas.microsoft.com/office/drawing/2014/main" id="{F922FBFD-1FA9-4331-ADD3-14457C57DCFC}"/>
              </a:ext>
            </a:extLst>
          </p:cNvPr>
          <p:cNvSpPr txBox="1"/>
          <p:nvPr/>
        </p:nvSpPr>
        <p:spPr>
          <a:xfrm>
            <a:off x="457200" y="1126273"/>
            <a:ext cx="8062912" cy="2308324"/>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t>Meiosis consists of one round of chromosome synthesis, two rounds of division – Meiosis I and Meiosis II </a:t>
            </a:r>
          </a:p>
          <a:p>
            <a:pPr marL="342900" indent="-342900">
              <a:buFont typeface="Wingdings" panose="05000000000000000000" pitchFamily="2" charset="2"/>
              <a:buChar char="Ø"/>
            </a:pPr>
            <a:r>
              <a:rPr lang="en-US" sz="2400" dirty="0"/>
              <a:t>Both rounds have the same steps as mitosis</a:t>
            </a:r>
          </a:p>
          <a:p>
            <a:pPr marL="342900" indent="-342900">
              <a:buFont typeface="Wingdings" panose="05000000000000000000" pitchFamily="2" charset="2"/>
              <a:buChar char="Ø"/>
            </a:pPr>
            <a:r>
              <a:rPr lang="en-US" sz="2400" dirty="0"/>
              <a:t>Preceded by interphase in which chromosomes are duplicated and cell prepares to undergo division</a:t>
            </a:r>
          </a:p>
        </p:txBody>
      </p:sp>
      <p:sp>
        <p:nvSpPr>
          <p:cNvPr id="4" name="Disclaimer">
            <a:extLst>
              <a:ext uri="{FF2B5EF4-FFF2-40B4-BE49-F238E27FC236}">
                <a16:creationId xmlns:a16="http://schemas.microsoft.com/office/drawing/2014/main" id="{787BFDF0-AC69-461E-9758-EE41867075A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851513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3AB5FED-A05D-6E4A-BDD6-E369F2535BA4}"/>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Title 4">
            <a:extLst>
              <a:ext uri="{FF2B5EF4-FFF2-40B4-BE49-F238E27FC236}">
                <a16:creationId xmlns:a16="http://schemas.microsoft.com/office/drawing/2014/main" id="{5AD75B82-1274-400F-981F-7C55F29EA1D3}"/>
              </a:ext>
            </a:extLst>
          </p:cNvPr>
          <p:cNvSpPr>
            <a:spLocks noGrp="1"/>
          </p:cNvSpPr>
          <p:nvPr>
            <p:ph type="title"/>
          </p:nvPr>
        </p:nvSpPr>
        <p:spPr/>
        <p:txBody>
          <a:bodyPr>
            <a:normAutofit/>
          </a:bodyPr>
          <a:lstStyle/>
          <a:p>
            <a:r>
              <a:rPr lang="en-US" dirty="0"/>
              <a:t>7.2 Meiosis</a:t>
            </a:r>
          </a:p>
        </p:txBody>
      </p:sp>
      <p:sp>
        <p:nvSpPr>
          <p:cNvPr id="8" name="TextBox 7">
            <a:extLst>
              <a:ext uri="{FF2B5EF4-FFF2-40B4-BE49-F238E27FC236}">
                <a16:creationId xmlns:a16="http://schemas.microsoft.com/office/drawing/2014/main" id="{F922FBFD-1FA9-4331-ADD3-14457C57DCFC}"/>
              </a:ext>
            </a:extLst>
          </p:cNvPr>
          <p:cNvSpPr txBox="1"/>
          <p:nvPr/>
        </p:nvSpPr>
        <p:spPr>
          <a:xfrm>
            <a:off x="457200" y="912012"/>
            <a:ext cx="8062912" cy="5201424"/>
          </a:xfrm>
          <a:prstGeom prst="rect">
            <a:avLst/>
          </a:prstGeom>
          <a:noFill/>
        </p:spPr>
        <p:txBody>
          <a:bodyPr wrap="square" rtlCol="0">
            <a:spAutoFit/>
          </a:bodyPr>
          <a:lstStyle/>
          <a:p>
            <a:r>
              <a:rPr lang="en-US" sz="2400" dirty="0"/>
              <a:t>Meiosis I – Prophase I</a:t>
            </a:r>
          </a:p>
          <a:p>
            <a:pPr marL="342900" indent="-342900">
              <a:buFont typeface="Wingdings" panose="05000000000000000000" pitchFamily="2" charset="2"/>
              <a:buChar char="Ø"/>
            </a:pPr>
            <a:r>
              <a:rPr lang="en-US" sz="2400" dirty="0"/>
              <a:t>Includes synapsis and crossing over that create genetic variation in the gametes</a:t>
            </a:r>
          </a:p>
          <a:p>
            <a:pPr marL="800100" lvl="1" indent="-342900">
              <a:buFont typeface="Arial" panose="020B0604020202020204" pitchFamily="34" charset="0"/>
              <a:buChar char="•"/>
            </a:pPr>
            <a:r>
              <a:rPr lang="en-US" sz="2000" dirty="0"/>
              <a:t>Synapsis - </a:t>
            </a:r>
            <a:r>
              <a:rPr lang="en-US" sz="2000" b="0" i="0" dirty="0">
                <a:solidFill>
                  <a:srgbClr val="000000"/>
                </a:solidFill>
                <a:effectLst/>
              </a:rPr>
              <a:t>the formation of a close association between homologous chromosomes during prophase I</a:t>
            </a:r>
          </a:p>
          <a:p>
            <a:pPr marL="800100" lvl="1" indent="-342900">
              <a:buFont typeface="Arial" panose="020B0604020202020204" pitchFamily="34" charset="0"/>
              <a:buChar char="•"/>
            </a:pPr>
            <a:r>
              <a:rPr lang="en-US" sz="2000" dirty="0">
                <a:solidFill>
                  <a:srgbClr val="000000"/>
                </a:solidFill>
              </a:rPr>
              <a:t>Crossing over - </a:t>
            </a:r>
            <a:r>
              <a:rPr lang="en-US" sz="2000" b="0" i="0" dirty="0">
                <a:solidFill>
                  <a:srgbClr val="000000"/>
                </a:solidFill>
                <a:effectLst/>
              </a:rPr>
              <a:t>(also, recombination) the exchange of genetic material between homologous chromosomes resulting in chromosomes that incorporate genes from both parents of the organism forming reproductive cells</a:t>
            </a:r>
          </a:p>
          <a:p>
            <a:pPr marL="800100" lvl="1" indent="-342900">
              <a:buFont typeface="Arial" panose="020B0604020202020204" pitchFamily="34" charset="0"/>
              <a:buChar char="•"/>
            </a:pPr>
            <a:r>
              <a:rPr lang="en-US" sz="2000" dirty="0">
                <a:solidFill>
                  <a:srgbClr val="000000"/>
                </a:solidFill>
              </a:rPr>
              <a:t>Chiasmata - </a:t>
            </a:r>
            <a:r>
              <a:rPr lang="en-US" sz="2000" b="0" i="0" dirty="0">
                <a:solidFill>
                  <a:srgbClr val="000000"/>
                </a:solidFill>
                <a:effectLst/>
              </a:rPr>
              <a:t>(singular = </a:t>
            </a:r>
            <a:r>
              <a:rPr lang="en-US" sz="2000" b="0" i="1" dirty="0">
                <a:solidFill>
                  <a:srgbClr val="000000"/>
                </a:solidFill>
                <a:effectLst/>
              </a:rPr>
              <a:t>chiasma</a:t>
            </a:r>
            <a:r>
              <a:rPr lang="en-US" sz="2000" b="0" i="0" dirty="0">
                <a:solidFill>
                  <a:srgbClr val="000000"/>
                </a:solidFill>
                <a:effectLst/>
              </a:rPr>
              <a:t>) the structure that forms at the crossover points after genetic material is exchanged</a:t>
            </a:r>
          </a:p>
          <a:p>
            <a:pPr marL="800100" lvl="1" indent="-342900">
              <a:buFont typeface="Arial" panose="020B0604020202020204" pitchFamily="34" charset="0"/>
              <a:buChar char="•"/>
            </a:pPr>
            <a:r>
              <a:rPr lang="en-US" sz="2000" dirty="0">
                <a:solidFill>
                  <a:srgbClr val="000000"/>
                </a:solidFill>
              </a:rPr>
              <a:t>Tetrads - </a:t>
            </a:r>
            <a:r>
              <a:rPr lang="en-US" sz="2000" b="0" i="0" dirty="0">
                <a:solidFill>
                  <a:srgbClr val="000000"/>
                </a:solidFill>
                <a:effectLst/>
              </a:rPr>
              <a:t>two duplicated homologous chromosomes (four chromatids) bound together by chiasmata during prophase I</a:t>
            </a:r>
          </a:p>
          <a:p>
            <a:pPr marL="800100" lvl="1" indent="-342900">
              <a:buFont typeface="Arial" panose="020B0604020202020204" pitchFamily="34" charset="0"/>
              <a:buChar char="•"/>
            </a:pPr>
            <a:r>
              <a:rPr lang="en-US" sz="2000" dirty="0">
                <a:solidFill>
                  <a:srgbClr val="000000"/>
                </a:solidFill>
              </a:rPr>
              <a:t>Recombinant - </a:t>
            </a:r>
            <a:r>
              <a:rPr lang="en-US" sz="2000" b="0" i="0" dirty="0">
                <a:solidFill>
                  <a:srgbClr val="000000"/>
                </a:solidFill>
                <a:effectLst/>
              </a:rPr>
              <a:t>describing something composed of genetic material from two sources, such as a chromosome with both maternal and paternal segments of DNA</a:t>
            </a:r>
            <a:endParaRPr lang="en-US" sz="2000" dirty="0"/>
          </a:p>
        </p:txBody>
      </p:sp>
      <p:sp>
        <p:nvSpPr>
          <p:cNvPr id="4" name="Disclaimer">
            <a:extLst>
              <a:ext uri="{FF2B5EF4-FFF2-40B4-BE49-F238E27FC236}">
                <a16:creationId xmlns:a16="http://schemas.microsoft.com/office/drawing/2014/main" id="{68901D07-0E7D-4FDD-A36F-F925802537C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831540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id="{3B718A5A-3390-4B28-AC43-AE5047586DB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 name="Figure Number"/>
          <p:cNvSpPr>
            <a:spLocks noGrp="1"/>
          </p:cNvSpPr>
          <p:nvPr>
            <p:ph type="title"/>
          </p:nvPr>
        </p:nvSpPr>
        <p:spPr/>
        <p:txBody>
          <a:bodyPr>
            <a:normAutofit/>
          </a:bodyPr>
          <a:lstStyle/>
          <a:p>
            <a:pPr algn="r"/>
            <a:endParaRPr lang="en-US" sz="2400" dirty="0">
              <a:solidFill>
                <a:srgbClr val="6CB255"/>
              </a:solidFill>
            </a:endParaRPr>
          </a:p>
        </p:txBody>
      </p:sp>
      <p:sp>
        <p:nvSpPr>
          <p:cNvPr id="2" name="Footer Placeholder 1">
            <a:extLst>
              <a:ext uri="{FF2B5EF4-FFF2-40B4-BE49-F238E27FC236}">
                <a16:creationId xmlns:a16="http://schemas.microsoft.com/office/drawing/2014/main" id="{5F2035FA-3680-014C-BA56-BA5699719CBA}"/>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pic>
        <p:nvPicPr>
          <p:cNvPr id="4" name="Figure" descr="This illustration shows a pair of homologous chromosomes that are aligned. the ends of two non-sister chromatids of the homologous chromosomes cross over, and genetic material is exchanged. the non-sister chromatids between which genetic material was exchanged are called recombinant chromosomes. the other pair of non-sister chromatids that did not exchange genetic material are called non-recombinant chromosom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294" b="9294"/>
          <a:stretch>
            <a:fillRect/>
          </a:stretch>
        </p:blipFill>
        <p:spPr>
          <a:xfrm>
            <a:off x="4488656" y="1042513"/>
            <a:ext cx="4031619" cy="4607689"/>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550" dirty="0">
                <a:solidFill>
                  <a:srgbClr val="000000"/>
                </a:solidFill>
              </a:rPr>
              <a:t>In this illustration of the effects of crossing over, the blue chromosome came from the individual’s father and the red chromosome came from the individual’s mother. Crossover occurs between non-sister chromatids of homologous chromosomes. The result is an exchange of genetic material between homologous chromosomes. The chromosomes that have a mixture of maternal and paternal sequence are called recombinant and the chromosomes that are completely paternal or maternal are called non-recombinant.</a:t>
            </a:r>
          </a:p>
        </p:txBody>
      </p:sp>
    </p:spTree>
    <p:extLst>
      <p:ext uri="{BB962C8B-B14F-4D97-AF65-F5344CB8AC3E}">
        <p14:creationId xmlns:p14="http://schemas.microsoft.com/office/powerpoint/2010/main" val="3399973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2AC54C3-2664-F648-A8C9-8947AA936613}"/>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Title 4">
            <a:extLst>
              <a:ext uri="{FF2B5EF4-FFF2-40B4-BE49-F238E27FC236}">
                <a16:creationId xmlns:a16="http://schemas.microsoft.com/office/drawing/2014/main" id="{5AD75B82-1274-400F-981F-7C55F29EA1D3}"/>
              </a:ext>
            </a:extLst>
          </p:cNvPr>
          <p:cNvSpPr>
            <a:spLocks noGrp="1"/>
          </p:cNvSpPr>
          <p:nvPr>
            <p:ph type="title"/>
          </p:nvPr>
        </p:nvSpPr>
        <p:spPr/>
        <p:txBody>
          <a:bodyPr>
            <a:normAutofit/>
          </a:bodyPr>
          <a:lstStyle/>
          <a:p>
            <a:r>
              <a:rPr lang="en-US" dirty="0"/>
              <a:t>7.2 Meiosis</a:t>
            </a:r>
          </a:p>
        </p:txBody>
      </p:sp>
      <p:sp>
        <p:nvSpPr>
          <p:cNvPr id="8" name="TextBox 7">
            <a:extLst>
              <a:ext uri="{FF2B5EF4-FFF2-40B4-BE49-F238E27FC236}">
                <a16:creationId xmlns:a16="http://schemas.microsoft.com/office/drawing/2014/main" id="{F922FBFD-1FA9-4331-ADD3-14457C57DCFC}"/>
              </a:ext>
            </a:extLst>
          </p:cNvPr>
          <p:cNvSpPr txBox="1"/>
          <p:nvPr/>
        </p:nvSpPr>
        <p:spPr>
          <a:xfrm>
            <a:off x="457200" y="1126273"/>
            <a:ext cx="8062912" cy="3416320"/>
          </a:xfrm>
          <a:prstGeom prst="rect">
            <a:avLst/>
          </a:prstGeom>
          <a:noFill/>
        </p:spPr>
        <p:txBody>
          <a:bodyPr wrap="square" rtlCol="0">
            <a:spAutoFit/>
          </a:bodyPr>
          <a:lstStyle/>
          <a:p>
            <a:r>
              <a:rPr lang="en-US" sz="2400" dirty="0"/>
              <a:t>Meiosis I – Prometaphase I and Metaphase I</a:t>
            </a:r>
          </a:p>
          <a:p>
            <a:pPr marL="342900" indent="-342900">
              <a:buFont typeface="Wingdings" panose="05000000000000000000" pitchFamily="2" charset="2"/>
              <a:buChar char="Ø"/>
            </a:pPr>
            <a:r>
              <a:rPr lang="en-US" sz="2400" dirty="0"/>
              <a:t>Attachment of microtubules to kinetochores of homologous chromosomes (not sister chromatids) of tetrad</a:t>
            </a:r>
          </a:p>
          <a:p>
            <a:pPr marL="800100" lvl="1" indent="-342900">
              <a:buFont typeface="Wingdings" panose="05000000000000000000" pitchFamily="2" charset="2"/>
              <a:buChar char="Ø"/>
            </a:pPr>
            <a:r>
              <a:rPr lang="en-US" sz="2400" dirty="0"/>
              <a:t>Each homologous chromosome (pair of sister chromatids) in a tetrad is attached to one pole or the other</a:t>
            </a:r>
          </a:p>
          <a:p>
            <a:pPr marL="342900" indent="-342900">
              <a:buFont typeface="Wingdings" panose="05000000000000000000" pitchFamily="2" charset="2"/>
              <a:buChar char="Ø"/>
            </a:pPr>
            <a:r>
              <a:rPr lang="en-US" sz="2400" dirty="0"/>
              <a:t>At Metaphase I, homologous chromosomes align at the cell equator in random fashion</a:t>
            </a:r>
          </a:p>
        </p:txBody>
      </p:sp>
      <p:sp>
        <p:nvSpPr>
          <p:cNvPr id="4" name="Disclaimer">
            <a:extLst>
              <a:ext uri="{FF2B5EF4-FFF2-40B4-BE49-F238E27FC236}">
                <a16:creationId xmlns:a16="http://schemas.microsoft.com/office/drawing/2014/main" id="{B74CA1FB-8743-497E-A564-7D6C8F79115D}"/>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4294755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01C7FC32-E517-42E8-BC89-A7A4A362FEC4}"/>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 name="Footer Placeholder 1">
            <a:extLst>
              <a:ext uri="{FF2B5EF4-FFF2-40B4-BE49-F238E27FC236}">
                <a16:creationId xmlns:a16="http://schemas.microsoft.com/office/drawing/2014/main" id="{C92EE6C4-D100-8143-972C-BD2D7EF7E020}"/>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Figure Number"/>
          <p:cNvSpPr>
            <a:spLocks noGrp="1"/>
          </p:cNvSpPr>
          <p:nvPr>
            <p:ph type="title"/>
          </p:nvPr>
        </p:nvSpPr>
        <p:spPr/>
        <p:txBody>
          <a:bodyPr>
            <a:normAutofit/>
          </a:bodyPr>
          <a:lstStyle/>
          <a:p>
            <a:r>
              <a:rPr lang="en-US" dirty="0"/>
              <a:t>Figure 7.4</a:t>
            </a:r>
          </a:p>
        </p:txBody>
      </p:sp>
      <p:pic>
        <p:nvPicPr>
          <p:cNvPr id="10" name="Figure" descr="This illustration shows that, in a cell with a set of two chromosomes, four possible arrangements of chromosomes can give rise to eight different kinds of gamete. These are the eight possible arrangements of chromosomes that can occur during meiosis of two chromosom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5372" b="25372"/>
          <a:stretch>
            <a:fillRect/>
          </a:stretch>
        </p:blipFill>
        <p:spPr/>
      </p:pic>
      <p:sp>
        <p:nvSpPr>
          <p:cNvPr id="7" name="Figure Legend"/>
          <p:cNvSpPr>
            <a:spLocks noGrp="1"/>
          </p:cNvSpPr>
          <p:nvPr>
            <p:ph type="body" sz="quarter" idx="14"/>
          </p:nvPr>
        </p:nvSpPr>
        <p:spPr/>
        <p:txBody>
          <a:bodyPr>
            <a:noAutofit/>
          </a:bodyPr>
          <a:lstStyle/>
          <a:p>
            <a:r>
              <a:rPr lang="en-US" sz="1520" dirty="0"/>
              <a:t>To demonstrate random, independent assortment at metaphase I, consider a cell with </a:t>
            </a:r>
            <a:r>
              <a:rPr lang="en-US" sz="1520" i="1" dirty="0"/>
              <a:t>n </a:t>
            </a:r>
            <a:r>
              <a:rPr lang="en-US" sz="1520" dirty="0"/>
              <a:t>= 2. In this case, there are two possible arrangements at the equatorial plane in metaphase I, as shown in the upper cell of each panel. These two possible orientations lead to the production  of genetically different gametes. With more chromosomes, the number of possible arrangements increases dramatically.</a:t>
            </a:r>
          </a:p>
        </p:txBody>
      </p:sp>
      <p:pic>
        <p:nvPicPr>
          <p:cNvPr id="8" name="Picture 7">
            <a:extLst>
              <a:ext uri="{FF2B5EF4-FFF2-40B4-BE49-F238E27FC236}">
                <a16:creationId xmlns:a16="http://schemas.microsoft.com/office/drawing/2014/main" id="{E7ABF974-F9CD-9F4E-8A97-1EEB0A99DE8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33007" y="211262"/>
            <a:ext cx="1693024" cy="409803"/>
          </a:xfrm>
          <a:prstGeom prst="rect">
            <a:avLst/>
          </a:prstGeom>
        </p:spPr>
      </p:pic>
    </p:spTree>
    <p:extLst>
      <p:ext uri="{BB962C8B-B14F-4D97-AF65-F5344CB8AC3E}">
        <p14:creationId xmlns:p14="http://schemas.microsoft.com/office/powerpoint/2010/main" val="301453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9F5F83B-9F1E-A843-8F28-74121B1418CC}"/>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Title 4">
            <a:extLst>
              <a:ext uri="{FF2B5EF4-FFF2-40B4-BE49-F238E27FC236}">
                <a16:creationId xmlns:a16="http://schemas.microsoft.com/office/drawing/2014/main" id="{5AD75B82-1274-400F-981F-7C55F29EA1D3}"/>
              </a:ext>
            </a:extLst>
          </p:cNvPr>
          <p:cNvSpPr>
            <a:spLocks noGrp="1"/>
          </p:cNvSpPr>
          <p:nvPr>
            <p:ph type="title"/>
          </p:nvPr>
        </p:nvSpPr>
        <p:spPr/>
        <p:txBody>
          <a:bodyPr>
            <a:normAutofit/>
          </a:bodyPr>
          <a:lstStyle/>
          <a:p>
            <a:r>
              <a:rPr lang="en-US" dirty="0"/>
              <a:t>7.2 Meiosis</a:t>
            </a:r>
          </a:p>
        </p:txBody>
      </p:sp>
      <p:sp>
        <p:nvSpPr>
          <p:cNvPr id="8" name="TextBox 7">
            <a:extLst>
              <a:ext uri="{FF2B5EF4-FFF2-40B4-BE49-F238E27FC236}">
                <a16:creationId xmlns:a16="http://schemas.microsoft.com/office/drawing/2014/main" id="{F922FBFD-1FA9-4331-ADD3-14457C57DCFC}"/>
              </a:ext>
            </a:extLst>
          </p:cNvPr>
          <p:cNvSpPr txBox="1"/>
          <p:nvPr/>
        </p:nvSpPr>
        <p:spPr>
          <a:xfrm>
            <a:off x="457200" y="1126273"/>
            <a:ext cx="8062912" cy="2677656"/>
          </a:xfrm>
          <a:prstGeom prst="rect">
            <a:avLst/>
          </a:prstGeom>
          <a:noFill/>
        </p:spPr>
        <p:txBody>
          <a:bodyPr wrap="square" rtlCol="0">
            <a:spAutoFit/>
          </a:bodyPr>
          <a:lstStyle/>
          <a:p>
            <a:r>
              <a:rPr lang="en-US" sz="2400" dirty="0"/>
              <a:t>Meiosis I – Anaphase I, Telophase I, and Cytokinesis</a:t>
            </a:r>
          </a:p>
          <a:p>
            <a:pPr marL="800100" lvl="1" indent="-342900">
              <a:buFont typeface="Wingdings" panose="05000000000000000000" pitchFamily="2" charset="2"/>
              <a:buChar char="Ø"/>
            </a:pPr>
            <a:r>
              <a:rPr lang="en-US" sz="2400" dirty="0"/>
              <a:t>Anaphase I – homologous chromosome are pulled to opposite poles (sister chromatids remain attached)</a:t>
            </a:r>
          </a:p>
          <a:p>
            <a:pPr marL="800100" lvl="1" indent="-342900">
              <a:buFont typeface="Wingdings" panose="05000000000000000000" pitchFamily="2" charset="2"/>
              <a:buChar char="Ø"/>
            </a:pPr>
            <a:r>
              <a:rPr lang="en-US" sz="2400" dirty="0"/>
              <a:t>Telophase I – sister chromatids arrive at opposite poles</a:t>
            </a:r>
          </a:p>
          <a:p>
            <a:pPr marL="800100" lvl="1" indent="-342900">
              <a:buFont typeface="Wingdings" panose="05000000000000000000" pitchFamily="2" charset="2"/>
              <a:buChar char="Ø"/>
            </a:pPr>
            <a:r>
              <a:rPr lang="en-US" sz="2400" dirty="0"/>
              <a:t>May or may not have cytokinesis</a:t>
            </a:r>
          </a:p>
        </p:txBody>
      </p:sp>
      <p:sp>
        <p:nvSpPr>
          <p:cNvPr id="4" name="Disclaimer">
            <a:extLst>
              <a:ext uri="{FF2B5EF4-FFF2-40B4-BE49-F238E27FC236}">
                <a16:creationId xmlns:a16="http://schemas.microsoft.com/office/drawing/2014/main" id="{479B2074-1708-4832-9858-39F74FFCFC90}"/>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t>
            </a:r>
          </a:p>
        </p:txBody>
      </p:sp>
    </p:spTree>
    <p:extLst>
      <p:ext uri="{BB962C8B-B14F-4D97-AF65-F5344CB8AC3E}">
        <p14:creationId xmlns:p14="http://schemas.microsoft.com/office/powerpoint/2010/main" val="4133678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A35C56EE-1057-449A-B40A-5A2091C705F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 name="Footer Placeholder 1">
            <a:extLst>
              <a:ext uri="{FF2B5EF4-FFF2-40B4-BE49-F238E27FC236}">
                <a16:creationId xmlns:a16="http://schemas.microsoft.com/office/drawing/2014/main" id="{123704EF-75EF-2145-83FE-F8467060A613}"/>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Figure Number"/>
          <p:cNvSpPr>
            <a:spLocks noGrp="1"/>
          </p:cNvSpPr>
          <p:nvPr>
            <p:ph type="title"/>
          </p:nvPr>
        </p:nvSpPr>
        <p:spPr/>
        <p:txBody>
          <a:bodyPr>
            <a:normAutofit/>
          </a:bodyPr>
          <a:lstStyle/>
          <a:p>
            <a:r>
              <a:rPr lang="en-US" dirty="0"/>
              <a:t>Figure 7.5</a:t>
            </a:r>
          </a:p>
        </p:txBody>
      </p:sp>
      <p:sp>
        <p:nvSpPr>
          <p:cNvPr id="7" name="Figure Legend"/>
          <p:cNvSpPr>
            <a:spLocks noGrp="1"/>
          </p:cNvSpPr>
          <p:nvPr>
            <p:ph type="body" sz="quarter" idx="14"/>
          </p:nvPr>
        </p:nvSpPr>
        <p:spPr>
          <a:xfrm>
            <a:off x="457200" y="5326912"/>
            <a:ext cx="8062912" cy="946296"/>
          </a:xfrm>
        </p:spPr>
        <p:txBody>
          <a:bodyPr>
            <a:normAutofit lnSpcReduction="10000"/>
          </a:bodyPr>
          <a:lstStyle/>
          <a:p>
            <a:r>
              <a:rPr lang="en-US" sz="1600" dirty="0"/>
              <a:t>In </a:t>
            </a:r>
            <a:r>
              <a:rPr lang="en-US" sz="1600" dirty="0" err="1"/>
              <a:t>prometaphase</a:t>
            </a:r>
            <a:r>
              <a:rPr lang="en-US" sz="1600" dirty="0"/>
              <a:t> I, microtubules attach to the fused kinetochores of homologous chromosomes. In anaphase I, the homologous chromosomes are separated. In </a:t>
            </a:r>
            <a:r>
              <a:rPr lang="en-US" sz="1600" dirty="0" err="1"/>
              <a:t>prometaphase</a:t>
            </a:r>
            <a:r>
              <a:rPr lang="en-US" sz="1600" dirty="0"/>
              <a:t> II, microtubules attach to individual kinetochores of sister chromatids. In anaphase II, the sister chromatids are separated.</a:t>
            </a:r>
          </a:p>
        </p:txBody>
      </p:sp>
      <p:pic>
        <p:nvPicPr>
          <p:cNvPr id="8" name="Picture 2" descr="This illustration compares chromosome alignment in meiosis I and meiosis II. In prometaphase I, homologous pairs of chromosomes are held together by chiasmata. In anaphase I, the homologous pair separates and the connections at the chiasmata are broken, but the sister chromatids remain attached at the centromere. In prometaphase II, the sister chromatids are held together at the centromere. In anaphase II, the centromere connections are broken and the sister chromatids separat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92086" y="1061551"/>
            <a:ext cx="5128986" cy="4119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117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FEBF576-3FE4-CC40-9E45-42CA55A2D182}"/>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Title 4">
            <a:extLst>
              <a:ext uri="{FF2B5EF4-FFF2-40B4-BE49-F238E27FC236}">
                <a16:creationId xmlns:a16="http://schemas.microsoft.com/office/drawing/2014/main" id="{5AD75B82-1274-400F-981F-7C55F29EA1D3}"/>
              </a:ext>
            </a:extLst>
          </p:cNvPr>
          <p:cNvSpPr>
            <a:spLocks noGrp="1"/>
          </p:cNvSpPr>
          <p:nvPr>
            <p:ph type="title"/>
          </p:nvPr>
        </p:nvSpPr>
        <p:spPr/>
        <p:txBody>
          <a:bodyPr>
            <a:normAutofit/>
          </a:bodyPr>
          <a:lstStyle/>
          <a:p>
            <a:r>
              <a:rPr lang="en-US" dirty="0"/>
              <a:t>7.2 Meiosis</a:t>
            </a:r>
          </a:p>
        </p:txBody>
      </p:sp>
      <p:sp>
        <p:nvSpPr>
          <p:cNvPr id="8" name="TextBox 7">
            <a:extLst>
              <a:ext uri="{FF2B5EF4-FFF2-40B4-BE49-F238E27FC236}">
                <a16:creationId xmlns:a16="http://schemas.microsoft.com/office/drawing/2014/main" id="{F922FBFD-1FA9-4331-ADD3-14457C57DCFC}"/>
              </a:ext>
            </a:extLst>
          </p:cNvPr>
          <p:cNvSpPr txBox="1"/>
          <p:nvPr/>
        </p:nvSpPr>
        <p:spPr>
          <a:xfrm>
            <a:off x="457200" y="1126273"/>
            <a:ext cx="8062912" cy="4524315"/>
          </a:xfrm>
          <a:prstGeom prst="rect">
            <a:avLst/>
          </a:prstGeom>
          <a:noFill/>
        </p:spPr>
        <p:txBody>
          <a:bodyPr wrap="square" rtlCol="0">
            <a:spAutoFit/>
          </a:bodyPr>
          <a:lstStyle/>
          <a:p>
            <a:r>
              <a:rPr lang="en-US" sz="2400" dirty="0"/>
              <a:t>Meiosis II</a:t>
            </a:r>
          </a:p>
          <a:p>
            <a:pPr marL="800100" lvl="1" indent="-342900">
              <a:buFont typeface="Arial" panose="020B0604020202020204" pitchFamily="34" charset="0"/>
              <a:buChar char="•"/>
            </a:pPr>
            <a:r>
              <a:rPr lang="en-US" sz="2400" dirty="0"/>
              <a:t>Interkinesis - </a:t>
            </a:r>
            <a:r>
              <a:rPr lang="en-US" sz="2400" b="0" i="0" dirty="0">
                <a:solidFill>
                  <a:srgbClr val="000000"/>
                </a:solidFill>
                <a:effectLst/>
              </a:rPr>
              <a:t>a period of rest that may occur between meiosis I and meiosis II; there is no replication of DNA during interkinesis</a:t>
            </a:r>
          </a:p>
          <a:p>
            <a:pPr marL="342900" indent="-342900">
              <a:buFont typeface="Wingdings" panose="05000000000000000000" pitchFamily="2" charset="2"/>
              <a:buChar char="Ø"/>
            </a:pPr>
            <a:r>
              <a:rPr lang="en-US" sz="2400" dirty="0">
                <a:solidFill>
                  <a:srgbClr val="000000"/>
                </a:solidFill>
              </a:rPr>
              <a:t>Very similar to mitosis</a:t>
            </a:r>
          </a:p>
          <a:p>
            <a:pPr marL="800100" lvl="1" indent="-342900">
              <a:buFont typeface="Wingdings" panose="05000000000000000000" pitchFamily="2" charset="2"/>
              <a:buChar char="Ø"/>
            </a:pPr>
            <a:r>
              <a:rPr lang="en-US" sz="2400" dirty="0">
                <a:solidFill>
                  <a:srgbClr val="000000"/>
                </a:solidFill>
              </a:rPr>
              <a:t>Prometaphase II – sister chromatids are attached to spindle via kinetochore microtubules</a:t>
            </a:r>
          </a:p>
          <a:p>
            <a:pPr marL="800100" lvl="1" indent="-342900">
              <a:buFont typeface="Wingdings" panose="05000000000000000000" pitchFamily="2" charset="2"/>
              <a:buChar char="Ø"/>
            </a:pPr>
            <a:r>
              <a:rPr lang="en-US" sz="2400" dirty="0">
                <a:solidFill>
                  <a:srgbClr val="000000"/>
                </a:solidFill>
              </a:rPr>
              <a:t>Metaphase II – sister chromatids are aligned</a:t>
            </a:r>
          </a:p>
          <a:p>
            <a:pPr marL="800100" lvl="1" indent="-342900">
              <a:buFont typeface="Wingdings" panose="05000000000000000000" pitchFamily="2" charset="2"/>
              <a:buChar char="Ø"/>
            </a:pPr>
            <a:r>
              <a:rPr lang="en-US" sz="2400" dirty="0">
                <a:solidFill>
                  <a:srgbClr val="000000"/>
                </a:solidFill>
              </a:rPr>
              <a:t>Anaphase II – sister chromatids are pulled to opposite ends of the cell</a:t>
            </a:r>
          </a:p>
          <a:p>
            <a:pPr marL="800100" lvl="1" indent="-342900">
              <a:buFont typeface="Wingdings" panose="05000000000000000000" pitchFamily="2" charset="2"/>
              <a:buChar char="Ø"/>
            </a:pPr>
            <a:r>
              <a:rPr lang="en-US" sz="2400" dirty="0">
                <a:solidFill>
                  <a:srgbClr val="000000"/>
                </a:solidFill>
              </a:rPr>
              <a:t>Cytokinesis results in 4 genetically different haploid cells</a:t>
            </a:r>
            <a:endParaRPr lang="en-US" sz="2400" dirty="0"/>
          </a:p>
        </p:txBody>
      </p:sp>
      <p:sp>
        <p:nvSpPr>
          <p:cNvPr id="4" name="Disclaimer">
            <a:extLst>
              <a:ext uri="{FF2B5EF4-FFF2-40B4-BE49-F238E27FC236}">
                <a16:creationId xmlns:a16="http://schemas.microsoft.com/office/drawing/2014/main" id="{9D1FBFCC-8EF0-46EA-AC8B-87A17F8A130C}"/>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291351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6E112641-154B-4566-8510-6B5459F5811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 name="Footer Placeholder 3">
            <a:extLst>
              <a:ext uri="{FF2B5EF4-FFF2-40B4-BE49-F238E27FC236}">
                <a16:creationId xmlns:a16="http://schemas.microsoft.com/office/drawing/2014/main" id="{9DA8CE48-3ABD-854C-BE31-C5BBB1E8B059}"/>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Figure Number"/>
          <p:cNvSpPr>
            <a:spLocks noGrp="1"/>
          </p:cNvSpPr>
          <p:nvPr>
            <p:ph type="title"/>
          </p:nvPr>
        </p:nvSpPr>
        <p:spPr/>
        <p:txBody>
          <a:bodyPr>
            <a:normAutofit/>
          </a:bodyPr>
          <a:lstStyle/>
          <a:p>
            <a:r>
              <a:rPr lang="en-US" dirty="0"/>
              <a:t>Figure 7.1</a:t>
            </a:r>
          </a:p>
        </p:txBody>
      </p:sp>
      <p:pic>
        <p:nvPicPr>
          <p:cNvPr id="11" name="Figure" descr="Three images are shown. Part a shows a mother and baby hippopotamus. In part b, mature Joshua trees are pictured next to saplings. In part c, a mother and baby flamingo are show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9736" r="9736"/>
          <a:stretch>
            <a:fillRect/>
          </a:stretch>
        </p:blipFill>
        <p:spPr/>
      </p:pic>
      <p:sp>
        <p:nvSpPr>
          <p:cNvPr id="7" name="Figure Legend"/>
          <p:cNvSpPr>
            <a:spLocks noGrp="1"/>
          </p:cNvSpPr>
          <p:nvPr>
            <p:ph type="body" sz="quarter" idx="14"/>
          </p:nvPr>
        </p:nvSpPr>
        <p:spPr>
          <a:xfrm>
            <a:off x="5854390" y="4843982"/>
            <a:ext cx="2665722" cy="1662260"/>
          </a:xfrm>
        </p:spPr>
        <p:txBody>
          <a:bodyPr>
            <a:normAutofit fontScale="77500" lnSpcReduction="20000"/>
          </a:bodyPr>
          <a:lstStyle/>
          <a:p>
            <a:r>
              <a:rPr lang="en-US" sz="1600" dirty="0"/>
              <a:t>Each of us, like these other large multicellular organisms, begins life as a fertilized egg. After trillions of cell divisions, each of us develops into a complex, multicellular organism. (credit a: modification of work by Frank </a:t>
            </a:r>
            <a:r>
              <a:rPr lang="en-US" sz="1600" dirty="0" err="1"/>
              <a:t>Wouters</a:t>
            </a:r>
            <a:r>
              <a:rPr lang="en-US" sz="1600" dirty="0"/>
              <a:t>; credit b: modification of work by Ken Cole, USGS; credit c: modification of work by Martin </a:t>
            </a:r>
            <a:r>
              <a:rPr lang="en-US" sz="1600" dirty="0" err="1"/>
              <a:t>Pettitt</a:t>
            </a:r>
            <a:r>
              <a:rPr lang="en-US" sz="1600" dirty="0"/>
              <a:t>)</a:t>
            </a:r>
          </a:p>
        </p:txBody>
      </p:sp>
      <p:sp>
        <p:nvSpPr>
          <p:cNvPr id="2" name="TextBox 1">
            <a:extLst>
              <a:ext uri="{FF2B5EF4-FFF2-40B4-BE49-F238E27FC236}">
                <a16:creationId xmlns:a16="http://schemas.microsoft.com/office/drawing/2014/main" id="{5D8451BD-9470-40E5-9A95-742A4C481543}"/>
              </a:ext>
            </a:extLst>
          </p:cNvPr>
          <p:cNvSpPr txBox="1"/>
          <p:nvPr/>
        </p:nvSpPr>
        <p:spPr>
          <a:xfrm>
            <a:off x="535900" y="753054"/>
            <a:ext cx="3544560" cy="369332"/>
          </a:xfrm>
          <a:prstGeom prst="rect">
            <a:avLst/>
          </a:prstGeom>
          <a:noFill/>
        </p:spPr>
        <p:txBody>
          <a:bodyPr wrap="none" rtlCol="0">
            <a:spAutoFit/>
          </a:bodyPr>
          <a:lstStyle/>
          <a:p>
            <a:r>
              <a:rPr lang="en-US" dirty="0"/>
              <a:t>Section 7.1 Sexual Reproduction</a:t>
            </a:r>
          </a:p>
        </p:txBody>
      </p:sp>
      <p:sp>
        <p:nvSpPr>
          <p:cNvPr id="3" name="TextBox 2">
            <a:extLst>
              <a:ext uri="{FF2B5EF4-FFF2-40B4-BE49-F238E27FC236}">
                <a16:creationId xmlns:a16="http://schemas.microsoft.com/office/drawing/2014/main" id="{E5EDA13D-796C-4C74-A2C9-03C20CFF4AF8}"/>
              </a:ext>
            </a:extLst>
          </p:cNvPr>
          <p:cNvSpPr txBox="1"/>
          <p:nvPr/>
        </p:nvSpPr>
        <p:spPr>
          <a:xfrm>
            <a:off x="457201" y="4404734"/>
            <a:ext cx="5397189" cy="2308324"/>
          </a:xfrm>
          <a:prstGeom prst="rect">
            <a:avLst/>
          </a:prstGeom>
          <a:noFill/>
        </p:spPr>
        <p:txBody>
          <a:bodyPr wrap="square" rtlCol="0">
            <a:spAutoFit/>
          </a:bodyPr>
          <a:lstStyle/>
          <a:p>
            <a:pPr algn="l"/>
            <a:r>
              <a:rPr lang="en-US" dirty="0"/>
              <a:t>Learning Outcomes</a:t>
            </a:r>
          </a:p>
          <a:p>
            <a:pPr marL="285750" indent="-285750" algn="l">
              <a:buFont typeface="Arial" panose="020B0604020202020204" pitchFamily="34" charset="0"/>
              <a:buChar char="•"/>
            </a:pPr>
            <a:r>
              <a:rPr lang="en-US" b="0" i="0" dirty="0">
                <a:solidFill>
                  <a:srgbClr val="424242"/>
                </a:solidFill>
                <a:effectLst/>
              </a:rPr>
              <a:t>Explain that variation among offspring is a potential evolutionary advantage resulting from sexual reproduction</a:t>
            </a:r>
          </a:p>
          <a:p>
            <a:pPr marL="285750" indent="-285750" algn="l">
              <a:buFont typeface="Arial" panose="020B0604020202020204" pitchFamily="34" charset="0"/>
              <a:buChar char="•"/>
            </a:pPr>
            <a:r>
              <a:rPr lang="en-US" b="0" i="0" dirty="0">
                <a:solidFill>
                  <a:srgbClr val="424242"/>
                </a:solidFill>
                <a:effectLst/>
              </a:rPr>
              <a:t>Describe the three different life-cycle strategies among sexual multicellular organisms and their commonalities</a:t>
            </a:r>
          </a:p>
          <a:p>
            <a:endParaRPr lang="en-US" dirty="0"/>
          </a:p>
        </p:txBody>
      </p:sp>
    </p:spTree>
    <p:extLst>
      <p:ext uri="{BB962C8B-B14F-4D97-AF65-F5344CB8AC3E}">
        <p14:creationId xmlns:p14="http://schemas.microsoft.com/office/powerpoint/2010/main" val="1039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CEEC5522-2C42-4B1D-A5EB-9E36B4E2FA9D}"/>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 name="Footer Placeholder 1">
            <a:extLst>
              <a:ext uri="{FF2B5EF4-FFF2-40B4-BE49-F238E27FC236}">
                <a16:creationId xmlns:a16="http://schemas.microsoft.com/office/drawing/2014/main" id="{A7FC3AE1-6648-C24A-8E9B-74131FC2EF71}"/>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Figure Number"/>
          <p:cNvSpPr>
            <a:spLocks noGrp="1"/>
          </p:cNvSpPr>
          <p:nvPr>
            <p:ph type="title"/>
          </p:nvPr>
        </p:nvSpPr>
        <p:spPr/>
        <p:txBody>
          <a:bodyPr>
            <a:normAutofit/>
          </a:bodyPr>
          <a:lstStyle/>
          <a:p>
            <a:r>
              <a:rPr lang="en-US" dirty="0"/>
              <a:t>Figure 7.6</a:t>
            </a:r>
          </a:p>
        </p:txBody>
      </p:sp>
      <p:pic>
        <p:nvPicPr>
          <p:cNvPr id="3" name="Figure" descr="This illustration compares meiosis and mitosis. In meiosis, there are two rounds of cell division, whereas there is only one round of cell division in mitosis. In both mitosis and meiosis, DNA synthesis occurs during S phase. Synapsis of homologous chromosomes occurs in prophase I of meiosis, but does not occur in mitosis. Crossover of chromosomes occurs in prophase I of meiosis, but does not occur in mitosis. Homologous pairs of chromosomes line up at the metaphase plate during metaphase I of meiosis, but not during mitosis. Sister chromatids line up at the metaphase plate during metaphase II of meiosis and metaphase of mitosis. The result of meiosis is four haploid daughter cells, and the result of mitosis is two diploid daughter cel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6484" b="26484"/>
          <a:stretch>
            <a:fillRect/>
          </a:stretch>
        </p:blipFill>
        <p:spPr/>
      </p:pic>
      <p:sp>
        <p:nvSpPr>
          <p:cNvPr id="7" name="Figure Legend"/>
          <p:cNvSpPr>
            <a:spLocks noGrp="1"/>
          </p:cNvSpPr>
          <p:nvPr>
            <p:ph type="body" sz="quarter" idx="14"/>
          </p:nvPr>
        </p:nvSpPr>
        <p:spPr/>
        <p:txBody>
          <a:bodyPr>
            <a:normAutofit/>
          </a:bodyPr>
          <a:lstStyle/>
          <a:p>
            <a:r>
              <a:rPr lang="en-US" sz="1600" dirty="0"/>
              <a:t>Meiosis and mitosis are both preceded by one round of DNA replication; however, meiosis includes two nuclear divisions. The four daughter cells resulting from meiosis are haploid and genetically distinct. The daughter cells resulting from mitosis are diploid and identical to the </a:t>
            </a:r>
            <a:r>
              <a:rPr lang="fr-FR" sz="1600" dirty="0"/>
              <a:t>parent </a:t>
            </a:r>
            <a:r>
              <a:rPr lang="fr-FR" sz="1600" dirty="0" err="1"/>
              <a:t>cell</a:t>
            </a:r>
            <a:r>
              <a:rPr lang="fr-FR" sz="1600" dirty="0"/>
              <a:t>.</a:t>
            </a:r>
            <a:endParaRPr lang="en-US" sz="1600" dirty="0"/>
          </a:p>
        </p:txBody>
      </p:sp>
    </p:spTree>
    <p:extLst>
      <p:ext uri="{BB962C8B-B14F-4D97-AF65-F5344CB8AC3E}">
        <p14:creationId xmlns:p14="http://schemas.microsoft.com/office/powerpoint/2010/main" val="2480506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976FDC5-B117-8947-8C67-6D6DDD76CFC3}"/>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Title 4">
            <a:extLst>
              <a:ext uri="{FF2B5EF4-FFF2-40B4-BE49-F238E27FC236}">
                <a16:creationId xmlns:a16="http://schemas.microsoft.com/office/drawing/2014/main" id="{5AD75B82-1274-400F-981F-7C55F29EA1D3}"/>
              </a:ext>
            </a:extLst>
          </p:cNvPr>
          <p:cNvSpPr>
            <a:spLocks noGrp="1"/>
          </p:cNvSpPr>
          <p:nvPr>
            <p:ph type="title"/>
          </p:nvPr>
        </p:nvSpPr>
        <p:spPr/>
        <p:txBody>
          <a:bodyPr>
            <a:normAutofit/>
          </a:bodyPr>
          <a:lstStyle/>
          <a:p>
            <a:r>
              <a:rPr lang="en-US" dirty="0"/>
              <a:t>7.3 errors in meiosis</a:t>
            </a:r>
          </a:p>
        </p:txBody>
      </p:sp>
      <p:sp>
        <p:nvSpPr>
          <p:cNvPr id="8" name="TextBox 7">
            <a:extLst>
              <a:ext uri="{FF2B5EF4-FFF2-40B4-BE49-F238E27FC236}">
                <a16:creationId xmlns:a16="http://schemas.microsoft.com/office/drawing/2014/main" id="{F922FBFD-1FA9-4331-ADD3-14457C57DCFC}"/>
              </a:ext>
            </a:extLst>
          </p:cNvPr>
          <p:cNvSpPr txBox="1"/>
          <p:nvPr/>
        </p:nvSpPr>
        <p:spPr>
          <a:xfrm>
            <a:off x="457200" y="1126273"/>
            <a:ext cx="8062912" cy="5632311"/>
          </a:xfrm>
          <a:prstGeom prst="rect">
            <a:avLst/>
          </a:prstGeom>
          <a:noFill/>
        </p:spPr>
        <p:txBody>
          <a:bodyPr wrap="square" rtlCol="0">
            <a:spAutoFit/>
          </a:bodyPr>
          <a:lstStyle/>
          <a:p>
            <a:r>
              <a:rPr lang="en-US" sz="2400" dirty="0"/>
              <a:t>Learning outcomes:</a:t>
            </a:r>
          </a:p>
          <a:p>
            <a:pPr marL="342900" indent="-342900" algn="l">
              <a:buFont typeface="Arial" panose="020B0604020202020204" pitchFamily="34" charset="0"/>
              <a:buChar char="•"/>
            </a:pPr>
            <a:r>
              <a:rPr lang="en-US" sz="2400" b="0" i="0" dirty="0">
                <a:solidFill>
                  <a:srgbClr val="424242"/>
                </a:solidFill>
                <a:effectLst/>
              </a:rPr>
              <a:t>Explain how nondisjunction leads to disorders in chromosome number</a:t>
            </a:r>
          </a:p>
          <a:p>
            <a:pPr marL="342900" indent="-342900" algn="l">
              <a:buFont typeface="Arial" panose="020B0604020202020204" pitchFamily="34" charset="0"/>
              <a:buChar char="•"/>
            </a:pPr>
            <a:r>
              <a:rPr lang="en-US" sz="2400" b="0" i="0" dirty="0">
                <a:solidFill>
                  <a:srgbClr val="424242"/>
                </a:solidFill>
                <a:effectLst/>
              </a:rPr>
              <a:t>Describe how errors in chromosome structure occur through inversions and translocations</a:t>
            </a:r>
          </a:p>
          <a:p>
            <a:endParaRPr lang="en-US" sz="2400" dirty="0"/>
          </a:p>
          <a:p>
            <a:endParaRPr lang="en-US" sz="2400" dirty="0"/>
          </a:p>
          <a:p>
            <a:pPr marL="342900" indent="-342900">
              <a:buFont typeface="Wingdings" panose="05000000000000000000" pitchFamily="2" charset="2"/>
              <a:buChar char="Ø"/>
            </a:pPr>
            <a:r>
              <a:rPr lang="en-US" sz="2400" dirty="0"/>
              <a:t>Can have errors in chromosome number or chromosome structure</a:t>
            </a:r>
          </a:p>
          <a:p>
            <a:pPr marL="342900" indent="-342900">
              <a:buFont typeface="Wingdings" panose="05000000000000000000" pitchFamily="2" charset="2"/>
              <a:buChar char="Ø"/>
            </a:pPr>
            <a:r>
              <a:rPr lang="en-US" sz="2400" dirty="0"/>
              <a:t>Errors in chromosome number:</a:t>
            </a:r>
          </a:p>
          <a:p>
            <a:pPr marL="342900" indent="-342900">
              <a:buFont typeface="Arial" panose="020B0604020202020204" pitchFamily="34" charset="0"/>
              <a:buChar char="•"/>
            </a:pPr>
            <a:r>
              <a:rPr lang="en-US" sz="2400" dirty="0"/>
              <a:t>Karyotype - </a:t>
            </a:r>
            <a:r>
              <a:rPr lang="en-US" sz="2400" b="0" i="0" dirty="0">
                <a:solidFill>
                  <a:srgbClr val="000000"/>
                </a:solidFill>
                <a:effectLst/>
              </a:rPr>
              <a:t>the number and appearance of an individuals chromosomes, including the size, banding patterns, and centromere position</a:t>
            </a:r>
          </a:p>
          <a:p>
            <a:pPr marL="800100" lvl="1" indent="-342900">
              <a:buFont typeface="Arial" panose="020B0604020202020204" pitchFamily="34" charset="0"/>
              <a:buChar char="•"/>
            </a:pPr>
            <a:r>
              <a:rPr lang="en-US" sz="2400" dirty="0" err="1">
                <a:solidFill>
                  <a:srgbClr val="000000"/>
                </a:solidFill>
              </a:rPr>
              <a:t>Karyogram</a:t>
            </a:r>
            <a:r>
              <a:rPr lang="en-US" sz="2400" dirty="0">
                <a:solidFill>
                  <a:srgbClr val="000000"/>
                </a:solidFill>
              </a:rPr>
              <a:t> - </a:t>
            </a:r>
            <a:r>
              <a:rPr lang="en-US" sz="2400" b="0" i="0" dirty="0">
                <a:solidFill>
                  <a:srgbClr val="000000"/>
                </a:solidFill>
                <a:effectLst/>
              </a:rPr>
              <a:t>the photographic image of a karyotype</a:t>
            </a:r>
          </a:p>
          <a:p>
            <a:pPr marL="342900" indent="-342900">
              <a:buFont typeface="Wingdings" panose="05000000000000000000" pitchFamily="2" charset="2"/>
              <a:buChar char="Ø"/>
            </a:pPr>
            <a:endParaRPr lang="en-US" sz="2400" dirty="0"/>
          </a:p>
        </p:txBody>
      </p:sp>
      <p:sp>
        <p:nvSpPr>
          <p:cNvPr id="4" name="Disclaimer">
            <a:extLst>
              <a:ext uri="{FF2B5EF4-FFF2-40B4-BE49-F238E27FC236}">
                <a16:creationId xmlns:a16="http://schemas.microsoft.com/office/drawing/2014/main" id="{ACAAB1E5-D2F7-425A-ACD4-58363274CE43}"/>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706997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C0F64FBB-4559-4B2D-8C09-B893E14E3903}"/>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 name="Footer Placeholder 1">
            <a:extLst>
              <a:ext uri="{FF2B5EF4-FFF2-40B4-BE49-F238E27FC236}">
                <a16:creationId xmlns:a16="http://schemas.microsoft.com/office/drawing/2014/main" id="{0EABA3F1-C7D5-4B45-95C1-31C5BB66EF82}"/>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Figure Number"/>
          <p:cNvSpPr>
            <a:spLocks noGrp="1"/>
          </p:cNvSpPr>
          <p:nvPr>
            <p:ph type="title"/>
          </p:nvPr>
        </p:nvSpPr>
        <p:spPr/>
        <p:txBody>
          <a:bodyPr>
            <a:normAutofit/>
          </a:bodyPr>
          <a:lstStyle/>
          <a:p>
            <a:r>
              <a:rPr lang="en-US" dirty="0"/>
              <a:t>Figure 7.7</a:t>
            </a:r>
          </a:p>
        </p:txBody>
      </p:sp>
      <p:pic>
        <p:nvPicPr>
          <p:cNvPr id="11" name="Figure" descr="This is a karyotype of a human female. There are 22 homologous pairs of chromosomes and a pair of X chromosome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8808" r="18808"/>
          <a:stretch>
            <a:fillRect/>
          </a:stretch>
        </p:blipFill>
        <p:spPr/>
      </p:pic>
      <p:sp>
        <p:nvSpPr>
          <p:cNvPr id="7" name="Figure Legend"/>
          <p:cNvSpPr>
            <a:spLocks noGrp="1"/>
          </p:cNvSpPr>
          <p:nvPr>
            <p:ph type="body" sz="quarter" idx="14"/>
          </p:nvPr>
        </p:nvSpPr>
        <p:spPr/>
        <p:txBody>
          <a:bodyPr>
            <a:normAutofit/>
          </a:bodyPr>
          <a:lstStyle/>
          <a:p>
            <a:r>
              <a:rPr lang="en-US" sz="1600" dirty="0"/>
              <a:t>This </a:t>
            </a:r>
            <a:r>
              <a:rPr lang="en-US" sz="1600" dirty="0" err="1"/>
              <a:t>karyogram</a:t>
            </a:r>
            <a:r>
              <a:rPr lang="en-US" sz="1600" dirty="0"/>
              <a:t> shows the chromosomes of a female human immune cell during mitosis. </a:t>
            </a:r>
            <a:r>
              <a:rPr lang="da-DK" sz="1600" dirty="0"/>
              <a:t>(</a:t>
            </a:r>
            <a:r>
              <a:rPr lang="da-DK" sz="1600" dirty="0" err="1"/>
              <a:t>credit</a:t>
            </a:r>
            <a:r>
              <a:rPr lang="da-DK" sz="1600" dirty="0"/>
              <a:t>: Andreas </a:t>
            </a:r>
            <a:r>
              <a:rPr lang="da-DK" sz="1600" dirty="0" err="1"/>
              <a:t>Bolzer</a:t>
            </a:r>
            <a:r>
              <a:rPr lang="da-DK" sz="1600" dirty="0"/>
              <a:t>, et al)</a:t>
            </a:r>
            <a:endParaRPr lang="en-US" sz="1600" dirty="0"/>
          </a:p>
        </p:txBody>
      </p:sp>
    </p:spTree>
    <p:extLst>
      <p:ext uri="{BB962C8B-B14F-4D97-AF65-F5344CB8AC3E}">
        <p14:creationId xmlns:p14="http://schemas.microsoft.com/office/powerpoint/2010/main" val="2023719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DB7619A-D92E-B046-8B09-472C10BDC90D}"/>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Title 4">
            <a:extLst>
              <a:ext uri="{FF2B5EF4-FFF2-40B4-BE49-F238E27FC236}">
                <a16:creationId xmlns:a16="http://schemas.microsoft.com/office/drawing/2014/main" id="{5AD75B82-1274-400F-981F-7C55F29EA1D3}"/>
              </a:ext>
            </a:extLst>
          </p:cNvPr>
          <p:cNvSpPr>
            <a:spLocks noGrp="1"/>
          </p:cNvSpPr>
          <p:nvPr>
            <p:ph type="title"/>
          </p:nvPr>
        </p:nvSpPr>
        <p:spPr/>
        <p:txBody>
          <a:bodyPr>
            <a:normAutofit/>
          </a:bodyPr>
          <a:lstStyle/>
          <a:p>
            <a:r>
              <a:rPr lang="en-US" dirty="0"/>
              <a:t>7.3 errors in meiosis</a:t>
            </a:r>
          </a:p>
        </p:txBody>
      </p:sp>
      <p:sp>
        <p:nvSpPr>
          <p:cNvPr id="2" name="TextBox 1">
            <a:extLst>
              <a:ext uri="{FF2B5EF4-FFF2-40B4-BE49-F238E27FC236}">
                <a16:creationId xmlns:a16="http://schemas.microsoft.com/office/drawing/2014/main" id="{3C8A05DE-8A24-4BFB-ADE0-5112CF3FF4AD}"/>
              </a:ext>
            </a:extLst>
          </p:cNvPr>
          <p:cNvSpPr txBox="1"/>
          <p:nvPr/>
        </p:nvSpPr>
        <p:spPr>
          <a:xfrm>
            <a:off x="591015" y="1382751"/>
            <a:ext cx="8062912" cy="5262979"/>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t>Can have duplication or loss of entire chromosomes, or changes in the number of complete sets of chromosomes</a:t>
            </a:r>
          </a:p>
          <a:p>
            <a:pPr marL="800100" lvl="1" indent="-342900">
              <a:buFont typeface="Arial" panose="020B0604020202020204" pitchFamily="34" charset="0"/>
              <a:buChar char="•"/>
            </a:pPr>
            <a:r>
              <a:rPr lang="en-US" sz="2400" dirty="0"/>
              <a:t>Nondisjunction - </a:t>
            </a:r>
            <a:r>
              <a:rPr lang="en-US" sz="2400" b="0" i="0" dirty="0">
                <a:solidFill>
                  <a:srgbClr val="000000"/>
                </a:solidFill>
                <a:effectLst/>
              </a:rPr>
              <a:t>the failure of synapsed homologs to completely separate and migrate to separate poles during the first cell division of meiosis</a:t>
            </a:r>
          </a:p>
          <a:p>
            <a:pPr marL="1257300" lvl="2" indent="-342900">
              <a:buFont typeface="Wingdings" panose="05000000000000000000" pitchFamily="2" charset="2"/>
              <a:buChar char="Ø"/>
            </a:pPr>
            <a:r>
              <a:rPr lang="en-US" sz="2400" dirty="0">
                <a:solidFill>
                  <a:srgbClr val="000000"/>
                </a:solidFill>
              </a:rPr>
              <a:t>Occurs in Meiosis I or Meiosis II with different results</a:t>
            </a:r>
          </a:p>
          <a:p>
            <a:pPr marL="1714500" lvl="3" indent="-342900">
              <a:buFont typeface="Wingdings" panose="05000000000000000000" pitchFamily="2" charset="2"/>
              <a:buChar char="Ø"/>
            </a:pPr>
            <a:r>
              <a:rPr lang="en-US" sz="2400" dirty="0">
                <a:solidFill>
                  <a:srgbClr val="000000"/>
                </a:solidFill>
              </a:rPr>
              <a:t>Meiosis I – 2 gametes lack a chromosome and 2 gametes have 2 copies of chromosome</a:t>
            </a:r>
          </a:p>
          <a:p>
            <a:pPr marL="1714500" lvl="3" indent="-342900">
              <a:buFont typeface="Wingdings" panose="05000000000000000000" pitchFamily="2" charset="2"/>
              <a:buChar char="Ø"/>
            </a:pPr>
            <a:r>
              <a:rPr lang="en-US" sz="2400" dirty="0">
                <a:solidFill>
                  <a:srgbClr val="000000"/>
                </a:solidFill>
              </a:rPr>
              <a:t>Meiosis II – 1 gamete lacks chromosome, 2 are normal, and 1 gamete has 2 copies of chromosome</a:t>
            </a:r>
            <a:endParaRPr lang="en-US" sz="2400" dirty="0"/>
          </a:p>
        </p:txBody>
      </p:sp>
      <p:sp>
        <p:nvSpPr>
          <p:cNvPr id="4" name="Disclaimer">
            <a:extLst>
              <a:ext uri="{FF2B5EF4-FFF2-40B4-BE49-F238E27FC236}">
                <a16:creationId xmlns:a16="http://schemas.microsoft.com/office/drawing/2014/main" id="{06A1F3CF-B590-4E6F-9A43-B424619C1054}"/>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506175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id="{B5C5BA28-D351-403B-8E06-421D805011CA}"/>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 name="Figure Number"/>
          <p:cNvSpPr>
            <a:spLocks noGrp="1"/>
          </p:cNvSpPr>
          <p:nvPr>
            <p:ph type="title"/>
          </p:nvPr>
        </p:nvSpPr>
        <p:spPr/>
        <p:txBody>
          <a:bodyPr>
            <a:normAutofit/>
          </a:bodyPr>
          <a:lstStyle/>
          <a:p>
            <a:r>
              <a:rPr lang="en-US" sz="2400" dirty="0">
                <a:solidFill>
                  <a:srgbClr val="6CB255"/>
                </a:solidFill>
              </a:rPr>
              <a:t>Figure </a:t>
            </a:r>
            <a:r>
              <a:rPr lang="en-US" dirty="0"/>
              <a:t>7.8</a:t>
            </a:r>
            <a:endParaRPr lang="en-US" sz="2400" dirty="0">
              <a:solidFill>
                <a:srgbClr val="6CB255"/>
              </a:solidFill>
            </a:endParaRPr>
          </a:p>
        </p:txBody>
      </p:sp>
      <p:sp>
        <p:nvSpPr>
          <p:cNvPr id="2" name="Footer Placeholder 1">
            <a:extLst>
              <a:ext uri="{FF2B5EF4-FFF2-40B4-BE49-F238E27FC236}">
                <a16:creationId xmlns:a16="http://schemas.microsoft.com/office/drawing/2014/main" id="{7E1D9647-E6EC-7946-B559-ECB56DA39B81}"/>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pic>
        <p:nvPicPr>
          <p:cNvPr id="4" name="Figure" descr="This illustration shows nondisjunction during meiosis I and meiosis II. Nondisjunction during meiosis I occurs when a homologous pair fails to separate, and results in two gametes with n + 1 chromosomes, and two gametes with n – 1 chromosomes. Nondisjunction during meiosis II occurs when sister chromatids fail to separate, and results in one gamete with n + 1 chromosomes, one gamete with n – 1 chromosomes, and two normal gamet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797" r="2797"/>
          <a:stretch>
            <a:fillRect/>
          </a:stretch>
        </p:blipFill>
        <p:spPr/>
      </p:pic>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Following meiosis, each gamete has one copy of each chromosome. Nondisjunction occurs when homologous chromosomes (meiosis I) or sister chromatids (meiosis II) fail to separate </a:t>
            </a:r>
            <a:r>
              <a:rPr lang="pt-BR" sz="1600" dirty="0" err="1">
                <a:solidFill>
                  <a:srgbClr val="000000"/>
                </a:solidFill>
              </a:rPr>
              <a:t>during</a:t>
            </a:r>
            <a:r>
              <a:rPr lang="pt-BR" sz="1600" dirty="0">
                <a:solidFill>
                  <a:srgbClr val="000000"/>
                </a:solidFill>
              </a:rPr>
              <a:t> </a:t>
            </a:r>
            <a:r>
              <a:rPr lang="pt-BR" sz="1600" dirty="0" err="1">
                <a:solidFill>
                  <a:srgbClr val="000000"/>
                </a:solidFill>
              </a:rPr>
              <a:t>meiosis</a:t>
            </a:r>
            <a:r>
              <a:rPr lang="pt-BR" sz="1600" dirty="0">
                <a:solidFill>
                  <a:srgbClr val="000000"/>
                </a:solidFill>
              </a:rPr>
              <a:t>.</a:t>
            </a:r>
            <a:endParaRPr lang="en-US" sz="1600" b="0" dirty="0">
              <a:solidFill>
                <a:srgbClr val="000000"/>
              </a:solidFill>
            </a:endParaRPr>
          </a:p>
        </p:txBody>
      </p:sp>
    </p:spTree>
    <p:extLst>
      <p:ext uri="{BB962C8B-B14F-4D97-AF65-F5344CB8AC3E}">
        <p14:creationId xmlns:p14="http://schemas.microsoft.com/office/powerpoint/2010/main" val="2328475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0EE5E1A-02BF-6C42-8FCE-785A787F79E8}"/>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Title 4">
            <a:extLst>
              <a:ext uri="{FF2B5EF4-FFF2-40B4-BE49-F238E27FC236}">
                <a16:creationId xmlns:a16="http://schemas.microsoft.com/office/drawing/2014/main" id="{5AD75B82-1274-400F-981F-7C55F29EA1D3}"/>
              </a:ext>
            </a:extLst>
          </p:cNvPr>
          <p:cNvSpPr>
            <a:spLocks noGrp="1"/>
          </p:cNvSpPr>
          <p:nvPr>
            <p:ph type="title"/>
          </p:nvPr>
        </p:nvSpPr>
        <p:spPr/>
        <p:txBody>
          <a:bodyPr>
            <a:normAutofit/>
          </a:bodyPr>
          <a:lstStyle/>
          <a:p>
            <a:r>
              <a:rPr lang="en-US" dirty="0"/>
              <a:t>7.3 errors in meiosis</a:t>
            </a:r>
          </a:p>
        </p:txBody>
      </p:sp>
      <p:sp>
        <p:nvSpPr>
          <p:cNvPr id="2" name="TextBox 1">
            <a:extLst>
              <a:ext uri="{FF2B5EF4-FFF2-40B4-BE49-F238E27FC236}">
                <a16:creationId xmlns:a16="http://schemas.microsoft.com/office/drawing/2014/main" id="{3C8A05DE-8A24-4BFB-ADE0-5112CF3FF4AD}"/>
              </a:ext>
            </a:extLst>
          </p:cNvPr>
          <p:cNvSpPr txBox="1"/>
          <p:nvPr/>
        </p:nvSpPr>
        <p:spPr>
          <a:xfrm>
            <a:off x="540544" y="900861"/>
            <a:ext cx="8062912" cy="5447645"/>
          </a:xfrm>
          <a:prstGeom prst="rect">
            <a:avLst/>
          </a:prstGeom>
          <a:noFill/>
        </p:spPr>
        <p:txBody>
          <a:bodyPr wrap="square" rtlCol="0">
            <a:spAutoFit/>
          </a:bodyPr>
          <a:lstStyle/>
          <a:p>
            <a:r>
              <a:rPr lang="en-US" sz="2400" dirty="0"/>
              <a:t>Errors in </a:t>
            </a:r>
            <a:r>
              <a:rPr lang="en-US" sz="2400" dirty="0" err="1"/>
              <a:t>chormosome</a:t>
            </a:r>
            <a:r>
              <a:rPr lang="en-US" sz="2400" dirty="0"/>
              <a:t> number</a:t>
            </a:r>
          </a:p>
          <a:p>
            <a:pPr marL="342900" indent="-342900">
              <a:buFont typeface="Arial" panose="020B0604020202020204" pitchFamily="34" charset="0"/>
              <a:buChar char="•"/>
            </a:pPr>
            <a:r>
              <a:rPr lang="en-US" sz="2000" dirty="0"/>
              <a:t>Euploid - </a:t>
            </a:r>
            <a:r>
              <a:rPr lang="en-US" sz="2000" b="0" i="0" dirty="0">
                <a:solidFill>
                  <a:srgbClr val="000000"/>
                </a:solidFill>
                <a:effectLst/>
              </a:rPr>
              <a:t>an individual with the appropriate number of chromosomes for their species</a:t>
            </a:r>
          </a:p>
          <a:p>
            <a:pPr marL="342900" indent="-342900">
              <a:buFont typeface="Arial" panose="020B0604020202020204" pitchFamily="34" charset="0"/>
              <a:buChar char="•"/>
            </a:pPr>
            <a:r>
              <a:rPr lang="en-US" sz="2000" dirty="0">
                <a:solidFill>
                  <a:srgbClr val="000000"/>
                </a:solidFill>
              </a:rPr>
              <a:t>Autosomes - </a:t>
            </a:r>
            <a:r>
              <a:rPr lang="en-US" sz="2000" b="0" i="0" dirty="0">
                <a:solidFill>
                  <a:srgbClr val="000000"/>
                </a:solidFill>
                <a:effectLst/>
              </a:rPr>
              <a:t>any of the non-sex chromosomes</a:t>
            </a:r>
          </a:p>
          <a:p>
            <a:pPr marL="342900" indent="-342900">
              <a:buFont typeface="Arial" panose="020B0604020202020204" pitchFamily="34" charset="0"/>
              <a:buChar char="•"/>
            </a:pPr>
            <a:r>
              <a:rPr lang="en-US" sz="2000" dirty="0">
                <a:solidFill>
                  <a:srgbClr val="000000"/>
                </a:solidFill>
              </a:rPr>
              <a:t>Aneuploid - </a:t>
            </a:r>
            <a:r>
              <a:rPr lang="en-US" sz="2000" b="0" i="0" dirty="0">
                <a:solidFill>
                  <a:srgbClr val="000000"/>
                </a:solidFill>
                <a:effectLst/>
              </a:rPr>
              <a:t>an individual with an error in chromosome number; includes deletions and duplications of chromosome segments</a:t>
            </a:r>
          </a:p>
          <a:p>
            <a:pPr marL="342900" indent="-342900">
              <a:buFont typeface="Arial" panose="020B0604020202020204" pitchFamily="34" charset="0"/>
              <a:buChar char="•"/>
            </a:pPr>
            <a:r>
              <a:rPr lang="en-US" sz="2000" dirty="0">
                <a:solidFill>
                  <a:srgbClr val="000000"/>
                </a:solidFill>
              </a:rPr>
              <a:t>Monosomy - </a:t>
            </a:r>
            <a:r>
              <a:rPr lang="en-US" sz="2000" b="0" i="0" dirty="0">
                <a:solidFill>
                  <a:srgbClr val="000000"/>
                </a:solidFill>
                <a:effectLst/>
              </a:rPr>
              <a:t>an otherwise diploid genotype in which one chromosome is missing</a:t>
            </a:r>
          </a:p>
          <a:p>
            <a:pPr marL="342900" indent="-342900">
              <a:buFont typeface="Arial" panose="020B0604020202020204" pitchFamily="34" charset="0"/>
              <a:buChar char="•"/>
            </a:pPr>
            <a:r>
              <a:rPr lang="en-US" sz="2000" dirty="0">
                <a:solidFill>
                  <a:srgbClr val="000000"/>
                </a:solidFill>
              </a:rPr>
              <a:t>Trisomy - </a:t>
            </a:r>
            <a:r>
              <a:rPr lang="en-US" sz="2000" b="0" i="0" dirty="0">
                <a:solidFill>
                  <a:srgbClr val="000000"/>
                </a:solidFill>
                <a:effectLst/>
              </a:rPr>
              <a:t>an otherwise diploid genotype in which one entire chromosome is duplicated</a:t>
            </a:r>
          </a:p>
          <a:p>
            <a:pPr marL="342900" indent="-342900">
              <a:buFont typeface="Wingdings" panose="05000000000000000000" pitchFamily="2" charset="2"/>
              <a:buChar char="Ø"/>
            </a:pPr>
            <a:r>
              <a:rPr lang="en-US" sz="2400" dirty="0">
                <a:solidFill>
                  <a:srgbClr val="000000"/>
                </a:solidFill>
              </a:rPr>
              <a:t>Monosomic zygotes fatal because do not have a complete set of chromosomes</a:t>
            </a:r>
          </a:p>
          <a:p>
            <a:pPr marL="342900" indent="-342900">
              <a:buFont typeface="Wingdings" panose="05000000000000000000" pitchFamily="2" charset="2"/>
              <a:buChar char="Ø"/>
            </a:pPr>
            <a:r>
              <a:rPr lang="en-US" sz="2400" dirty="0">
                <a:solidFill>
                  <a:srgbClr val="000000"/>
                </a:solidFill>
              </a:rPr>
              <a:t>Trisomy is also usually fatal but for some chromosomes is tolerated</a:t>
            </a:r>
          </a:p>
          <a:p>
            <a:pPr marL="800100" lvl="1" indent="-342900">
              <a:buFont typeface="Wingdings" panose="05000000000000000000" pitchFamily="2" charset="2"/>
              <a:buChar char="Ø"/>
            </a:pPr>
            <a:r>
              <a:rPr lang="en-US" sz="2400" dirty="0">
                <a:solidFill>
                  <a:srgbClr val="000000"/>
                </a:solidFill>
              </a:rPr>
              <a:t>Trisomy of chromosome 21 leads to Down syndrome</a:t>
            </a:r>
            <a:endParaRPr lang="en-US" sz="2400" dirty="0"/>
          </a:p>
        </p:txBody>
      </p:sp>
      <p:sp>
        <p:nvSpPr>
          <p:cNvPr id="4" name="Disclaimer">
            <a:extLst>
              <a:ext uri="{FF2B5EF4-FFF2-40B4-BE49-F238E27FC236}">
                <a16:creationId xmlns:a16="http://schemas.microsoft.com/office/drawing/2014/main" id="{EC678AF5-2BD1-420D-B3A6-ECD1613425FE}"/>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496876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sclaimer">
            <a:extLst>
              <a:ext uri="{FF2B5EF4-FFF2-40B4-BE49-F238E27FC236}">
                <a16:creationId xmlns:a16="http://schemas.microsoft.com/office/drawing/2014/main" id="{FF441348-FF52-47E3-9BB6-9AFED242325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 name="Footer Placeholder 1">
            <a:extLst>
              <a:ext uri="{FF2B5EF4-FFF2-40B4-BE49-F238E27FC236}">
                <a16:creationId xmlns:a16="http://schemas.microsoft.com/office/drawing/2014/main" id="{40B717C2-F868-FF4F-AE8D-090A88213B50}"/>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Figure Number"/>
          <p:cNvSpPr>
            <a:spLocks noGrp="1"/>
          </p:cNvSpPr>
          <p:nvPr>
            <p:ph type="title"/>
          </p:nvPr>
        </p:nvSpPr>
        <p:spPr/>
        <p:txBody>
          <a:bodyPr>
            <a:normAutofit/>
          </a:bodyPr>
          <a:lstStyle/>
          <a:p>
            <a:r>
              <a:rPr lang="en-US" dirty="0"/>
              <a:t>Figure 7.9</a:t>
            </a:r>
          </a:p>
        </p:txBody>
      </p:sp>
      <p:pic>
        <p:nvPicPr>
          <p:cNvPr id="6" name="Figure" descr="This graph shows the risk of Down’s syndrome in the fetus by maternal age. Risk dramatically increases past a maternal age of 35."/>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5855" b="25855"/>
          <a:stretch>
            <a:fillRect/>
          </a:stretch>
        </p:blipFill>
        <p:spPr/>
      </p:pic>
      <p:sp>
        <p:nvSpPr>
          <p:cNvPr id="7" name="Figure Legend"/>
          <p:cNvSpPr>
            <a:spLocks noGrp="1"/>
          </p:cNvSpPr>
          <p:nvPr>
            <p:ph type="body" sz="quarter" idx="14"/>
          </p:nvPr>
        </p:nvSpPr>
        <p:spPr/>
        <p:txBody>
          <a:bodyPr>
            <a:normAutofit/>
          </a:bodyPr>
          <a:lstStyle/>
          <a:p>
            <a:r>
              <a:rPr lang="en-US" sz="1600" dirty="0"/>
              <a:t>The incidence of having a fetus with trisomy 21 increases dramatically with maternal age.</a:t>
            </a:r>
          </a:p>
        </p:txBody>
      </p:sp>
    </p:spTree>
    <p:extLst>
      <p:ext uri="{BB962C8B-B14F-4D97-AF65-F5344CB8AC3E}">
        <p14:creationId xmlns:p14="http://schemas.microsoft.com/office/powerpoint/2010/main" val="747424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BD8A847-60EA-2548-86C7-64CCE84F5616}"/>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Title 4">
            <a:extLst>
              <a:ext uri="{FF2B5EF4-FFF2-40B4-BE49-F238E27FC236}">
                <a16:creationId xmlns:a16="http://schemas.microsoft.com/office/drawing/2014/main" id="{5AD75B82-1274-400F-981F-7C55F29EA1D3}"/>
              </a:ext>
            </a:extLst>
          </p:cNvPr>
          <p:cNvSpPr>
            <a:spLocks noGrp="1"/>
          </p:cNvSpPr>
          <p:nvPr>
            <p:ph type="title"/>
          </p:nvPr>
        </p:nvSpPr>
        <p:spPr/>
        <p:txBody>
          <a:bodyPr>
            <a:normAutofit/>
          </a:bodyPr>
          <a:lstStyle/>
          <a:p>
            <a:r>
              <a:rPr lang="en-US" dirty="0"/>
              <a:t>7.3 errors in meiosis</a:t>
            </a:r>
          </a:p>
        </p:txBody>
      </p:sp>
      <p:sp>
        <p:nvSpPr>
          <p:cNvPr id="2" name="TextBox 1">
            <a:extLst>
              <a:ext uri="{FF2B5EF4-FFF2-40B4-BE49-F238E27FC236}">
                <a16:creationId xmlns:a16="http://schemas.microsoft.com/office/drawing/2014/main" id="{3C8A05DE-8A24-4BFB-ADE0-5112CF3FF4AD}"/>
              </a:ext>
            </a:extLst>
          </p:cNvPr>
          <p:cNvSpPr txBox="1"/>
          <p:nvPr/>
        </p:nvSpPr>
        <p:spPr>
          <a:xfrm>
            <a:off x="540544" y="900861"/>
            <a:ext cx="8062912" cy="3785652"/>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t>Trisomy or monosomy of the sex chromosomes is often tolerated</a:t>
            </a:r>
          </a:p>
          <a:p>
            <a:pPr marL="800100" lvl="1" indent="-342900">
              <a:buFont typeface="Arial" panose="020B0604020202020204" pitchFamily="34" charset="0"/>
              <a:buChar char="•"/>
            </a:pPr>
            <a:r>
              <a:rPr lang="en-US" sz="2400" dirty="0"/>
              <a:t>X inactivation - </a:t>
            </a:r>
            <a:r>
              <a:rPr lang="en-US" sz="2400" b="0" i="0" dirty="0">
                <a:solidFill>
                  <a:srgbClr val="000000"/>
                </a:solidFill>
                <a:effectLst/>
              </a:rPr>
              <a:t>the condensation of X chromosomes into Barr bodies during embryonic development in females to compensate for the double genetic dose</a:t>
            </a:r>
          </a:p>
          <a:p>
            <a:pPr marL="800100" lvl="1" indent="-342900">
              <a:buFont typeface="Arial" panose="020B0604020202020204" pitchFamily="34" charset="0"/>
              <a:buChar char="•"/>
            </a:pPr>
            <a:endParaRPr lang="en-US" sz="2400" dirty="0">
              <a:solidFill>
                <a:srgbClr val="000000"/>
              </a:solidFill>
            </a:endParaRPr>
          </a:p>
          <a:p>
            <a:pPr marL="800100" lvl="1" indent="-342900">
              <a:buFont typeface="Wingdings" panose="05000000000000000000" pitchFamily="2" charset="2"/>
              <a:buChar char="Ø"/>
            </a:pPr>
            <a:r>
              <a:rPr lang="en-US" sz="2400" dirty="0">
                <a:solidFill>
                  <a:srgbClr val="000000"/>
                </a:solidFill>
              </a:rPr>
              <a:t>Example – tortoise shell cats – random X inactivation gives rise to variegation in coat color, but only in females</a:t>
            </a:r>
            <a:endParaRPr lang="en-US" sz="2400" b="0" i="0" dirty="0">
              <a:solidFill>
                <a:srgbClr val="000000"/>
              </a:solidFill>
              <a:effectLst/>
            </a:endParaRPr>
          </a:p>
          <a:p>
            <a:pPr marL="800100" lvl="1" indent="-342900">
              <a:buFont typeface="Arial" panose="020B0604020202020204" pitchFamily="34" charset="0"/>
              <a:buChar char="•"/>
            </a:pPr>
            <a:endParaRPr lang="en-US" sz="2400" dirty="0"/>
          </a:p>
        </p:txBody>
      </p:sp>
      <p:sp>
        <p:nvSpPr>
          <p:cNvPr id="4" name="Disclaimer">
            <a:extLst>
              <a:ext uri="{FF2B5EF4-FFF2-40B4-BE49-F238E27FC236}">
                <a16:creationId xmlns:a16="http://schemas.microsoft.com/office/drawing/2014/main" id="{A68B7E71-6CE2-49DA-A1A9-0768F714BBDE}"/>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285702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id="{2980A751-F276-4B35-8812-A434FDB8A4F0}"/>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 name="Figure Number"/>
          <p:cNvSpPr>
            <a:spLocks noGrp="1"/>
          </p:cNvSpPr>
          <p:nvPr>
            <p:ph type="title"/>
          </p:nvPr>
        </p:nvSpPr>
        <p:spPr/>
        <p:txBody>
          <a:bodyPr>
            <a:normAutofit/>
          </a:bodyPr>
          <a:lstStyle/>
          <a:p>
            <a:pPr algn="r"/>
            <a:endParaRPr lang="en-US" sz="2400" dirty="0">
              <a:solidFill>
                <a:srgbClr val="6CB255"/>
              </a:solidFill>
            </a:endParaRPr>
          </a:p>
        </p:txBody>
      </p:sp>
      <p:sp>
        <p:nvSpPr>
          <p:cNvPr id="2" name="Footer Placeholder 1">
            <a:extLst>
              <a:ext uri="{FF2B5EF4-FFF2-40B4-BE49-F238E27FC236}">
                <a16:creationId xmlns:a16="http://schemas.microsoft.com/office/drawing/2014/main" id="{D2FB374E-ADA4-F149-949E-9FD930004E25}"/>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pic>
        <p:nvPicPr>
          <p:cNvPr id="4" name="Figure" descr="Photo of a tortoiseshell ca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283" r="1283"/>
          <a:stretch>
            <a:fillRect/>
          </a:stretch>
        </p:blipFill>
        <p:spPr>
          <a:xfrm>
            <a:off x="4488656" y="1249816"/>
            <a:ext cx="4031619" cy="4607689"/>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Embryonic inactivation of one of two different X chromosomes encoding different coat colors gives rise to the tortoiseshell phenotype in cats. (credit: Michael Bodega)</a:t>
            </a:r>
          </a:p>
        </p:txBody>
      </p:sp>
    </p:spTree>
    <p:extLst>
      <p:ext uri="{BB962C8B-B14F-4D97-AF65-F5344CB8AC3E}">
        <p14:creationId xmlns:p14="http://schemas.microsoft.com/office/powerpoint/2010/main" val="1523789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3A5E5D6-F465-2C4F-83D0-CB92AEFB6FF9}"/>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Title 4">
            <a:extLst>
              <a:ext uri="{FF2B5EF4-FFF2-40B4-BE49-F238E27FC236}">
                <a16:creationId xmlns:a16="http://schemas.microsoft.com/office/drawing/2014/main" id="{5AD75B82-1274-400F-981F-7C55F29EA1D3}"/>
              </a:ext>
            </a:extLst>
          </p:cNvPr>
          <p:cNvSpPr>
            <a:spLocks noGrp="1"/>
          </p:cNvSpPr>
          <p:nvPr>
            <p:ph type="title"/>
          </p:nvPr>
        </p:nvSpPr>
        <p:spPr/>
        <p:txBody>
          <a:bodyPr>
            <a:normAutofit/>
          </a:bodyPr>
          <a:lstStyle/>
          <a:p>
            <a:r>
              <a:rPr lang="en-US" dirty="0"/>
              <a:t>7.3 errors in meiosis</a:t>
            </a:r>
          </a:p>
        </p:txBody>
      </p:sp>
      <p:sp>
        <p:nvSpPr>
          <p:cNvPr id="2" name="TextBox 1">
            <a:extLst>
              <a:ext uri="{FF2B5EF4-FFF2-40B4-BE49-F238E27FC236}">
                <a16:creationId xmlns:a16="http://schemas.microsoft.com/office/drawing/2014/main" id="{3C8A05DE-8A24-4BFB-ADE0-5112CF3FF4AD}"/>
              </a:ext>
            </a:extLst>
          </p:cNvPr>
          <p:cNvSpPr txBox="1"/>
          <p:nvPr/>
        </p:nvSpPr>
        <p:spPr>
          <a:xfrm>
            <a:off x="540544" y="900861"/>
            <a:ext cx="8062912" cy="5632311"/>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t>Trisomy of X, all but one copy inactivated with mild developmental defects (</a:t>
            </a:r>
            <a:r>
              <a:rPr lang="en-US" sz="2400" dirty="0" err="1"/>
              <a:t>triplo</a:t>
            </a:r>
            <a:r>
              <a:rPr lang="en-US" sz="2400" dirty="0"/>
              <a:t>-X) developmental delays and sterility</a:t>
            </a:r>
          </a:p>
          <a:p>
            <a:pPr marL="342900" indent="-342900">
              <a:buFont typeface="Wingdings" panose="05000000000000000000" pitchFamily="2" charset="2"/>
              <a:buChar char="Ø"/>
            </a:pPr>
            <a:r>
              <a:rPr lang="en-US" sz="2400" b="0" i="0" dirty="0">
                <a:solidFill>
                  <a:srgbClr val="000000"/>
                </a:solidFill>
                <a:effectLst/>
              </a:rPr>
              <a:t>Lack of X is fatal</a:t>
            </a:r>
          </a:p>
          <a:p>
            <a:pPr marL="342900" indent="-342900">
              <a:buFont typeface="Wingdings" panose="05000000000000000000" pitchFamily="2" charset="2"/>
              <a:buChar char="Ø"/>
            </a:pPr>
            <a:r>
              <a:rPr lang="en-US" sz="2400" dirty="0">
                <a:solidFill>
                  <a:srgbClr val="000000"/>
                </a:solidFill>
              </a:rPr>
              <a:t>XXY (Klinefelter syndrome) in males – small testes, </a:t>
            </a:r>
            <a:r>
              <a:rPr lang="en-US" sz="2400" dirty="0" err="1">
                <a:solidFill>
                  <a:srgbClr val="000000"/>
                </a:solidFill>
              </a:rPr>
              <a:t>enloarged</a:t>
            </a:r>
            <a:r>
              <a:rPr lang="en-US" sz="2400" dirty="0">
                <a:solidFill>
                  <a:srgbClr val="000000"/>
                </a:solidFill>
              </a:rPr>
              <a:t> breasts, reduced body hair</a:t>
            </a:r>
          </a:p>
          <a:p>
            <a:pPr marL="342900" indent="-342900">
              <a:buFont typeface="Wingdings" panose="05000000000000000000" pitchFamily="2" charset="2"/>
              <a:buChar char="Ø"/>
            </a:pPr>
            <a:r>
              <a:rPr lang="en-US" sz="2400" b="0" i="0" dirty="0">
                <a:solidFill>
                  <a:srgbClr val="000000"/>
                </a:solidFill>
                <a:effectLst/>
              </a:rPr>
              <a:t>X</a:t>
            </a:r>
            <a:r>
              <a:rPr lang="en-US" sz="2400" dirty="0">
                <a:solidFill>
                  <a:srgbClr val="000000"/>
                </a:solidFill>
              </a:rPr>
              <a:t>0 (Turner syndrome) in females – have short stature, webbed neck, hearing and cardiac impairment, sterility</a:t>
            </a:r>
          </a:p>
          <a:p>
            <a:pPr marL="342900" indent="-342900">
              <a:buFont typeface="Wingdings" panose="05000000000000000000" pitchFamily="2" charset="2"/>
              <a:buChar char="Ø"/>
            </a:pPr>
            <a:endParaRPr lang="en-US" sz="2400" b="0" i="0" dirty="0">
              <a:solidFill>
                <a:srgbClr val="000000"/>
              </a:solidFill>
              <a:effectLst/>
            </a:endParaRPr>
          </a:p>
          <a:p>
            <a:pPr marL="342900" indent="-342900">
              <a:buFont typeface="Arial" panose="020B0604020202020204" pitchFamily="34" charset="0"/>
              <a:buChar char="•"/>
            </a:pPr>
            <a:r>
              <a:rPr lang="en-US" sz="2400" dirty="0"/>
              <a:t>Polyploid - </a:t>
            </a:r>
            <a:r>
              <a:rPr lang="en-US" sz="2400" b="0" i="0" dirty="0">
                <a:solidFill>
                  <a:srgbClr val="000000"/>
                </a:solidFill>
                <a:effectLst/>
              </a:rPr>
              <a:t>an individual with an incorrect number of chromosome sets</a:t>
            </a:r>
            <a:r>
              <a:rPr lang="en-US" sz="2400" dirty="0"/>
              <a:t> </a:t>
            </a:r>
          </a:p>
          <a:p>
            <a:pPr marL="800100" lvl="1" indent="-342900">
              <a:buFont typeface="Wingdings" panose="05000000000000000000" pitchFamily="2" charset="2"/>
              <a:buChar char="Ø"/>
            </a:pPr>
            <a:r>
              <a:rPr lang="en-US" sz="2400" b="0" i="0" dirty="0">
                <a:solidFill>
                  <a:srgbClr val="000000"/>
                </a:solidFill>
                <a:effectLst/>
              </a:rPr>
              <a:t>Very rare in animals, but common and tolerated in plants</a:t>
            </a:r>
          </a:p>
          <a:p>
            <a:endParaRPr lang="en-US" sz="2400" b="0" i="0" dirty="0">
              <a:solidFill>
                <a:srgbClr val="000000"/>
              </a:solidFill>
              <a:effectLst/>
            </a:endParaRPr>
          </a:p>
          <a:p>
            <a:pPr marL="800100" lvl="1" indent="-342900">
              <a:buFont typeface="Arial" panose="020B0604020202020204" pitchFamily="34" charset="0"/>
              <a:buChar char="•"/>
            </a:pPr>
            <a:endParaRPr lang="en-US" sz="2400" dirty="0"/>
          </a:p>
        </p:txBody>
      </p:sp>
      <p:sp>
        <p:nvSpPr>
          <p:cNvPr id="4" name="Disclaimer">
            <a:extLst>
              <a:ext uri="{FF2B5EF4-FFF2-40B4-BE49-F238E27FC236}">
                <a16:creationId xmlns:a16="http://schemas.microsoft.com/office/drawing/2014/main" id="{08D9B4E5-73F6-471E-9A0A-FD6D8C7AF80B}"/>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795762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EF21FCB-E1B1-A848-9E31-46BB3FFDC156}"/>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Title 4">
            <a:extLst>
              <a:ext uri="{FF2B5EF4-FFF2-40B4-BE49-F238E27FC236}">
                <a16:creationId xmlns:a16="http://schemas.microsoft.com/office/drawing/2014/main" id="{5AD75B82-1274-400F-981F-7C55F29EA1D3}"/>
              </a:ext>
            </a:extLst>
          </p:cNvPr>
          <p:cNvSpPr>
            <a:spLocks noGrp="1"/>
          </p:cNvSpPr>
          <p:nvPr>
            <p:ph type="title"/>
          </p:nvPr>
        </p:nvSpPr>
        <p:spPr/>
        <p:txBody>
          <a:bodyPr>
            <a:normAutofit/>
          </a:bodyPr>
          <a:lstStyle/>
          <a:p>
            <a:r>
              <a:rPr lang="en-US" dirty="0"/>
              <a:t>7.1 Sexual Reproduction</a:t>
            </a:r>
          </a:p>
        </p:txBody>
      </p:sp>
      <p:sp>
        <p:nvSpPr>
          <p:cNvPr id="8" name="TextBox 7">
            <a:extLst>
              <a:ext uri="{FF2B5EF4-FFF2-40B4-BE49-F238E27FC236}">
                <a16:creationId xmlns:a16="http://schemas.microsoft.com/office/drawing/2014/main" id="{F922FBFD-1FA9-4331-ADD3-14457C57DCFC}"/>
              </a:ext>
            </a:extLst>
          </p:cNvPr>
          <p:cNvSpPr txBox="1"/>
          <p:nvPr/>
        </p:nvSpPr>
        <p:spPr>
          <a:xfrm>
            <a:off x="457200" y="1126273"/>
            <a:ext cx="8062912" cy="4524315"/>
          </a:xfrm>
          <a:prstGeom prst="rect">
            <a:avLst/>
          </a:prstGeom>
          <a:noFill/>
        </p:spPr>
        <p:txBody>
          <a:bodyPr wrap="square" rtlCol="0">
            <a:spAutoFit/>
          </a:bodyPr>
          <a:lstStyle/>
          <a:p>
            <a:r>
              <a:rPr lang="en-US" sz="2400" dirty="0"/>
              <a:t>Disadvantages of Sexual Reproduction/Advantages of Asexual Reproduction</a:t>
            </a:r>
          </a:p>
          <a:p>
            <a:pPr marL="342900" indent="-342900">
              <a:buFont typeface="Wingdings" panose="05000000000000000000" pitchFamily="2" charset="2"/>
              <a:buChar char="Ø"/>
            </a:pPr>
            <a:r>
              <a:rPr lang="en-US" sz="2400" dirty="0"/>
              <a:t>Genetically identical offspring may be as successful as the parent</a:t>
            </a:r>
          </a:p>
          <a:p>
            <a:pPr marL="342900" indent="-342900">
              <a:buFont typeface="Wingdings" panose="05000000000000000000" pitchFamily="2" charset="2"/>
              <a:buChar char="Ø"/>
            </a:pPr>
            <a:r>
              <a:rPr lang="en-US" sz="2400" dirty="0"/>
              <a:t>Does not require individual of opposite sex, so no energy spent on mating</a:t>
            </a:r>
          </a:p>
          <a:p>
            <a:pPr marL="342900" indent="-342900">
              <a:buFont typeface="Wingdings" panose="05000000000000000000" pitchFamily="2" charset="2"/>
              <a:buChar char="Ø"/>
            </a:pPr>
            <a:r>
              <a:rPr lang="en-US" sz="2400" dirty="0"/>
              <a:t>Produce more offspring</a:t>
            </a:r>
          </a:p>
          <a:p>
            <a:pPr marL="342900" indent="-342900">
              <a:buFont typeface="Wingdings" panose="05000000000000000000" pitchFamily="2" charset="2"/>
              <a:buChar char="Ø"/>
            </a:pPr>
            <a:r>
              <a:rPr lang="en-US" sz="2400" dirty="0"/>
              <a:t>Asexual populations all individuals are female and can reproduce</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a:t>However, few multicellular organisms reproduce asexually.  Why?</a:t>
            </a:r>
          </a:p>
        </p:txBody>
      </p:sp>
      <p:sp>
        <p:nvSpPr>
          <p:cNvPr id="4" name="Disclaimer">
            <a:extLst>
              <a:ext uri="{FF2B5EF4-FFF2-40B4-BE49-F238E27FC236}">
                <a16:creationId xmlns:a16="http://schemas.microsoft.com/office/drawing/2014/main" id="{C075A695-F9ED-4ABB-BFA1-51F8DEB5A02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9669194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4BD9C7B-4A39-3A46-A9EC-01732AC5EFBE}"/>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Title 4">
            <a:extLst>
              <a:ext uri="{FF2B5EF4-FFF2-40B4-BE49-F238E27FC236}">
                <a16:creationId xmlns:a16="http://schemas.microsoft.com/office/drawing/2014/main" id="{5AD75B82-1274-400F-981F-7C55F29EA1D3}"/>
              </a:ext>
            </a:extLst>
          </p:cNvPr>
          <p:cNvSpPr>
            <a:spLocks noGrp="1"/>
          </p:cNvSpPr>
          <p:nvPr>
            <p:ph type="title"/>
          </p:nvPr>
        </p:nvSpPr>
        <p:spPr/>
        <p:txBody>
          <a:bodyPr>
            <a:normAutofit/>
          </a:bodyPr>
          <a:lstStyle/>
          <a:p>
            <a:r>
              <a:rPr lang="en-US" dirty="0"/>
              <a:t>7.3 errors in meiosis</a:t>
            </a:r>
          </a:p>
        </p:txBody>
      </p:sp>
      <p:sp>
        <p:nvSpPr>
          <p:cNvPr id="3" name="TextBox 2">
            <a:extLst>
              <a:ext uri="{FF2B5EF4-FFF2-40B4-BE49-F238E27FC236}">
                <a16:creationId xmlns:a16="http://schemas.microsoft.com/office/drawing/2014/main" id="{9DA1A6A3-CABB-4635-8DD0-F9AF0DA96C86}"/>
              </a:ext>
            </a:extLst>
          </p:cNvPr>
          <p:cNvSpPr txBox="1"/>
          <p:nvPr/>
        </p:nvSpPr>
        <p:spPr>
          <a:xfrm>
            <a:off x="579863" y="1338146"/>
            <a:ext cx="8062912" cy="3785652"/>
          </a:xfrm>
          <a:prstGeom prst="rect">
            <a:avLst/>
          </a:prstGeom>
          <a:noFill/>
        </p:spPr>
        <p:txBody>
          <a:bodyPr wrap="square" rtlCol="0">
            <a:spAutoFit/>
          </a:bodyPr>
          <a:lstStyle/>
          <a:p>
            <a:r>
              <a:rPr lang="en-US" sz="2400" dirty="0"/>
              <a:t>Chromosome Structural Rearrangements</a:t>
            </a:r>
          </a:p>
          <a:p>
            <a:pPr marL="800100" lvl="1" indent="-342900">
              <a:buFont typeface="Wingdings" panose="05000000000000000000" pitchFamily="2" charset="2"/>
              <a:buChar char="Ø"/>
            </a:pPr>
            <a:r>
              <a:rPr lang="en-US" sz="2400" dirty="0"/>
              <a:t>Duplications, deletions, inversions, translocations</a:t>
            </a:r>
          </a:p>
          <a:p>
            <a:pPr marL="800100" lvl="1" indent="-342900">
              <a:buFont typeface="Wingdings" panose="05000000000000000000" pitchFamily="2" charset="2"/>
              <a:buChar char="Ø"/>
            </a:pPr>
            <a:r>
              <a:rPr lang="en-US" sz="2400" dirty="0"/>
              <a:t>Not usually fatal but have physical and mental abnormalities</a:t>
            </a:r>
          </a:p>
          <a:p>
            <a:pPr marL="800100" lvl="1" indent="-342900">
              <a:buFont typeface="Wingdings" panose="05000000000000000000" pitchFamily="2" charset="2"/>
              <a:buChar char="Ø"/>
            </a:pPr>
            <a:r>
              <a:rPr lang="en-US" sz="2400" dirty="0"/>
              <a:t>Deletion of most of the small are of chromosome 5 give rise to Cri-du-chat syndrome (cry of the cat, French)</a:t>
            </a:r>
          </a:p>
          <a:p>
            <a:pPr marL="1257300" lvl="2" indent="-342900">
              <a:buFont typeface="Wingdings" panose="05000000000000000000" pitchFamily="2" charset="2"/>
              <a:buChar char="Ø"/>
            </a:pPr>
            <a:r>
              <a:rPr lang="en-US" sz="2400" dirty="0"/>
              <a:t>Individuals manifest with nervous system abnormalities and characteristic physical traits; have a high-pitched cry that sounds like a cat</a:t>
            </a:r>
          </a:p>
        </p:txBody>
      </p:sp>
      <p:sp>
        <p:nvSpPr>
          <p:cNvPr id="4" name="Disclaimer">
            <a:extLst>
              <a:ext uri="{FF2B5EF4-FFF2-40B4-BE49-F238E27FC236}">
                <a16:creationId xmlns:a16="http://schemas.microsoft.com/office/drawing/2014/main" id="{D387A139-B733-46E8-9802-A7BC885E341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79731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id="{3C3B4853-39E3-4AB0-B3F3-725A0103AB3D}"/>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 name="Figure Number"/>
          <p:cNvSpPr>
            <a:spLocks noGrp="1"/>
          </p:cNvSpPr>
          <p:nvPr>
            <p:ph type="title"/>
          </p:nvPr>
        </p:nvSpPr>
        <p:spPr/>
        <p:txBody>
          <a:bodyPr>
            <a:normAutofit/>
          </a:bodyPr>
          <a:lstStyle/>
          <a:p>
            <a:endParaRPr lang="en-US" sz="2400" dirty="0">
              <a:solidFill>
                <a:srgbClr val="6CB255"/>
              </a:solidFill>
            </a:endParaRPr>
          </a:p>
        </p:txBody>
      </p:sp>
      <p:sp>
        <p:nvSpPr>
          <p:cNvPr id="4" name="Footer Placeholder 3">
            <a:extLst>
              <a:ext uri="{FF2B5EF4-FFF2-40B4-BE49-F238E27FC236}">
                <a16:creationId xmlns:a16="http://schemas.microsoft.com/office/drawing/2014/main" id="{FA83C1DA-FFE2-D14D-B2DE-2AEA3B5BC0AF}"/>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pic>
        <p:nvPicPr>
          <p:cNvPr id="2" name="Figure" descr="Photo shows boy with cri-du-chat syndrome at four different ages (ages two, four, nine, and twelv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457201" y="1107616"/>
            <a:ext cx="3777778" cy="5027779"/>
          </a:xfrm>
        </p:spPr>
      </p:pic>
      <p:sp>
        <p:nvSpPr>
          <p:cNvPr id="14" name="Figure Legend"/>
          <p:cNvSpPr>
            <a:spLocks noGrp="1"/>
          </p:cNvSpPr>
          <p:nvPr>
            <p:ph type="body" sz="quarter" idx="14"/>
          </p:nvPr>
        </p:nvSpPr>
        <p:spPr>
          <a:xfrm>
            <a:off x="4606925" y="1107617"/>
            <a:ext cx="3913188" cy="5256973"/>
          </a:xfrm>
        </p:spPr>
        <p:txBody>
          <a:bodyPr>
            <a:noAutofit/>
          </a:bodyPr>
          <a:lstStyle/>
          <a:p>
            <a:r>
              <a:rPr lang="en-US" sz="1550" dirty="0">
                <a:solidFill>
                  <a:srgbClr val="000000"/>
                </a:solidFill>
              </a:rPr>
              <a:t>This individual with cri-du-chat syndrome is shown at various ages: </a:t>
            </a:r>
            <a:r>
              <a:rPr lang="en-US" sz="1550" dirty="0">
                <a:solidFill>
                  <a:srgbClr val="6CB255"/>
                </a:solidFill>
              </a:rPr>
              <a:t>(A) </a:t>
            </a:r>
            <a:r>
              <a:rPr lang="en-US" sz="1550" dirty="0">
                <a:solidFill>
                  <a:srgbClr val="000000"/>
                </a:solidFill>
              </a:rPr>
              <a:t>age two, </a:t>
            </a:r>
            <a:r>
              <a:rPr lang="en-US" sz="1550" dirty="0">
                <a:solidFill>
                  <a:srgbClr val="6CB255"/>
                </a:solidFill>
              </a:rPr>
              <a:t>(B) </a:t>
            </a:r>
            <a:r>
              <a:rPr lang="en-US" sz="1550" dirty="0">
                <a:solidFill>
                  <a:srgbClr val="000000"/>
                </a:solidFill>
              </a:rPr>
              <a:t>age four, </a:t>
            </a:r>
            <a:r>
              <a:rPr lang="en-US" sz="1550" dirty="0">
                <a:solidFill>
                  <a:srgbClr val="6CB255"/>
                </a:solidFill>
              </a:rPr>
              <a:t>(C) </a:t>
            </a:r>
            <a:r>
              <a:rPr lang="en-US" sz="1550" dirty="0">
                <a:solidFill>
                  <a:srgbClr val="000000"/>
                </a:solidFill>
              </a:rPr>
              <a:t>age nine, and</a:t>
            </a:r>
            <a:r>
              <a:rPr lang="en-US" sz="1550" dirty="0">
                <a:solidFill>
                  <a:srgbClr val="6CB255"/>
                </a:solidFill>
              </a:rPr>
              <a:t> (D) </a:t>
            </a:r>
            <a:r>
              <a:rPr lang="en-US" sz="1550" dirty="0">
                <a:solidFill>
                  <a:srgbClr val="000000"/>
                </a:solidFill>
              </a:rPr>
              <a:t>age 12. (credit: Paola </a:t>
            </a:r>
            <a:r>
              <a:rPr lang="en-US" sz="1550" dirty="0" err="1">
                <a:solidFill>
                  <a:srgbClr val="000000"/>
                </a:solidFill>
              </a:rPr>
              <a:t>Cerruti</a:t>
            </a:r>
            <a:r>
              <a:rPr lang="en-US" sz="1550" dirty="0">
                <a:solidFill>
                  <a:srgbClr val="000000"/>
                </a:solidFill>
              </a:rPr>
              <a:t> </a:t>
            </a:r>
            <a:r>
              <a:rPr lang="en-US" sz="1550" dirty="0" err="1">
                <a:solidFill>
                  <a:srgbClr val="000000"/>
                </a:solidFill>
              </a:rPr>
              <a:t>Mainardi</a:t>
            </a:r>
            <a:r>
              <a:rPr lang="en-US" sz="1550" dirty="0">
                <a:solidFill>
                  <a:srgbClr val="000000"/>
                </a:solidFill>
              </a:rPr>
              <a:t>)</a:t>
            </a:r>
            <a:endParaRPr lang="en-US" sz="1550" b="0" dirty="0">
              <a:solidFill>
                <a:srgbClr val="000000"/>
              </a:solidFill>
            </a:endParaRPr>
          </a:p>
        </p:txBody>
      </p:sp>
    </p:spTree>
    <p:extLst>
      <p:ext uri="{BB962C8B-B14F-4D97-AF65-F5344CB8AC3E}">
        <p14:creationId xmlns:p14="http://schemas.microsoft.com/office/powerpoint/2010/main" val="3898300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AA0F24F-D96A-8746-8225-8FAE695DA3C2}"/>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Title 4">
            <a:extLst>
              <a:ext uri="{FF2B5EF4-FFF2-40B4-BE49-F238E27FC236}">
                <a16:creationId xmlns:a16="http://schemas.microsoft.com/office/drawing/2014/main" id="{5AD75B82-1274-400F-981F-7C55F29EA1D3}"/>
              </a:ext>
            </a:extLst>
          </p:cNvPr>
          <p:cNvSpPr>
            <a:spLocks noGrp="1"/>
          </p:cNvSpPr>
          <p:nvPr>
            <p:ph type="title"/>
          </p:nvPr>
        </p:nvSpPr>
        <p:spPr/>
        <p:txBody>
          <a:bodyPr>
            <a:normAutofit/>
          </a:bodyPr>
          <a:lstStyle/>
          <a:p>
            <a:r>
              <a:rPr lang="en-US" dirty="0"/>
              <a:t>7.3 errors in meiosis</a:t>
            </a:r>
          </a:p>
        </p:txBody>
      </p:sp>
      <p:sp>
        <p:nvSpPr>
          <p:cNvPr id="3" name="TextBox 2">
            <a:extLst>
              <a:ext uri="{FF2B5EF4-FFF2-40B4-BE49-F238E27FC236}">
                <a16:creationId xmlns:a16="http://schemas.microsoft.com/office/drawing/2014/main" id="{9DA1A6A3-CABB-4635-8DD0-F9AF0DA96C86}"/>
              </a:ext>
            </a:extLst>
          </p:cNvPr>
          <p:cNvSpPr txBox="1"/>
          <p:nvPr/>
        </p:nvSpPr>
        <p:spPr>
          <a:xfrm>
            <a:off x="579863" y="1338146"/>
            <a:ext cx="8062912" cy="3416320"/>
          </a:xfrm>
          <a:prstGeom prst="rect">
            <a:avLst/>
          </a:prstGeom>
          <a:noFill/>
        </p:spPr>
        <p:txBody>
          <a:bodyPr wrap="square" rtlCol="0">
            <a:spAutoFit/>
          </a:bodyPr>
          <a:lstStyle/>
          <a:p>
            <a:r>
              <a:rPr lang="en-US" sz="2400" dirty="0"/>
              <a:t>Chromosome Structural Rearrangements</a:t>
            </a:r>
          </a:p>
          <a:p>
            <a:pPr marL="800100" lvl="1" indent="-342900">
              <a:buFont typeface="Arial" panose="020B0604020202020204" pitchFamily="34" charset="0"/>
              <a:buChar char="•"/>
            </a:pPr>
            <a:r>
              <a:rPr lang="en-US" sz="2400" dirty="0"/>
              <a:t>Chromosome inversion - </a:t>
            </a:r>
            <a:r>
              <a:rPr lang="en-US" sz="2400" b="0" i="0" dirty="0">
                <a:solidFill>
                  <a:srgbClr val="000000"/>
                </a:solidFill>
                <a:effectLst/>
              </a:rPr>
              <a:t>the detachment, 180° rotation, and reinsertion of a chromosome arm</a:t>
            </a:r>
          </a:p>
          <a:p>
            <a:pPr marL="800100" lvl="1" indent="-342900">
              <a:buFont typeface="Arial" panose="020B0604020202020204" pitchFamily="34" charset="0"/>
              <a:buChar char="•"/>
            </a:pPr>
            <a:r>
              <a:rPr lang="en-US" sz="2400" dirty="0">
                <a:solidFill>
                  <a:srgbClr val="000000"/>
                </a:solidFill>
              </a:rPr>
              <a:t>Translocation - </a:t>
            </a:r>
            <a:r>
              <a:rPr lang="en-US" sz="2400" b="0" i="0" dirty="0">
                <a:solidFill>
                  <a:srgbClr val="000000"/>
                </a:solidFill>
                <a:effectLst/>
              </a:rPr>
              <a:t>the process by which one segment of a chromosome dissociates and reattaches to a different, nonhomologous chromosome</a:t>
            </a:r>
          </a:p>
          <a:p>
            <a:pPr marL="1257300" lvl="2" indent="-342900">
              <a:buFont typeface="Wingdings" panose="05000000000000000000" pitchFamily="2" charset="2"/>
              <a:buChar char="Ø"/>
            </a:pPr>
            <a:r>
              <a:rPr lang="en-US" sz="2400" dirty="0">
                <a:solidFill>
                  <a:srgbClr val="000000"/>
                </a:solidFill>
              </a:rPr>
              <a:t>Can have benign or devastating effects</a:t>
            </a:r>
          </a:p>
          <a:p>
            <a:pPr marL="1714500" lvl="3" indent="-342900">
              <a:buFont typeface="Wingdings" panose="05000000000000000000" pitchFamily="2" charset="2"/>
              <a:buChar char="Ø"/>
            </a:pPr>
            <a:r>
              <a:rPr lang="en-US" sz="2400" dirty="0">
                <a:solidFill>
                  <a:srgbClr val="000000"/>
                </a:solidFill>
              </a:rPr>
              <a:t>Associated with some cancers and schizophrenia</a:t>
            </a:r>
            <a:endParaRPr lang="en-US" sz="2400" dirty="0"/>
          </a:p>
        </p:txBody>
      </p:sp>
      <p:sp>
        <p:nvSpPr>
          <p:cNvPr id="4" name="Disclaimer">
            <a:extLst>
              <a:ext uri="{FF2B5EF4-FFF2-40B4-BE49-F238E27FC236}">
                <a16:creationId xmlns:a16="http://schemas.microsoft.com/office/drawing/2014/main" id="{0FD07EDA-DC17-4752-A682-F3D6121E1A7A}"/>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9403261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sclaimer">
            <a:extLst>
              <a:ext uri="{FF2B5EF4-FFF2-40B4-BE49-F238E27FC236}">
                <a16:creationId xmlns:a16="http://schemas.microsoft.com/office/drawing/2014/main" id="{82F0A04E-7699-4AB3-B19F-8BDA231F991A}"/>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 name="Footer Placeholder 1">
            <a:extLst>
              <a:ext uri="{FF2B5EF4-FFF2-40B4-BE49-F238E27FC236}">
                <a16:creationId xmlns:a16="http://schemas.microsoft.com/office/drawing/2014/main" id="{CD673392-6078-6C40-B3E3-21E1DCE09A67}"/>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Figure Number"/>
          <p:cNvSpPr>
            <a:spLocks noGrp="1"/>
          </p:cNvSpPr>
          <p:nvPr>
            <p:ph type="title"/>
          </p:nvPr>
        </p:nvSpPr>
        <p:spPr/>
        <p:txBody>
          <a:bodyPr>
            <a:normAutofit/>
          </a:bodyPr>
          <a:lstStyle/>
          <a:p>
            <a:r>
              <a:rPr lang="en-US" dirty="0"/>
              <a:t>Figure 7.12</a:t>
            </a:r>
          </a:p>
        </p:txBody>
      </p:sp>
      <p:pic>
        <p:nvPicPr>
          <p:cNvPr id="9" name="Figure" descr="Part a shows an inversion in a chromosome. Two identical chromosomes are shown, except for a small section that has been inverted in the second chromosome. Part b shows a reciprocal translocation, in which DNA is transferred from one chromosome to another. No genetic information is gained or lost in the proces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788" r="5788"/>
          <a:stretch>
            <a:fillRect/>
          </a:stretch>
        </p:blipFill>
        <p:spPr/>
      </p:pic>
      <p:sp>
        <p:nvSpPr>
          <p:cNvPr id="7" name="Figure Legend"/>
          <p:cNvSpPr>
            <a:spLocks noGrp="1"/>
          </p:cNvSpPr>
          <p:nvPr>
            <p:ph type="body" sz="quarter" idx="14"/>
          </p:nvPr>
        </p:nvSpPr>
        <p:spPr/>
        <p:txBody>
          <a:bodyPr>
            <a:noAutofit/>
          </a:bodyPr>
          <a:lstStyle/>
          <a:p>
            <a:r>
              <a:rPr lang="en-US" sz="1500" dirty="0"/>
              <a:t>An </a:t>
            </a:r>
            <a:r>
              <a:rPr lang="en-US" sz="1500" dirty="0">
                <a:solidFill>
                  <a:srgbClr val="6CB255"/>
                </a:solidFill>
              </a:rPr>
              <a:t>(a) </a:t>
            </a:r>
            <a:r>
              <a:rPr lang="en-US" sz="1500" dirty="0"/>
              <a:t>inversion occurs when a chromosome segment breaks from the chromosome, reverses its orientation, and then reattaches in the original position. A</a:t>
            </a:r>
            <a:r>
              <a:rPr lang="en-US" sz="1500" dirty="0">
                <a:solidFill>
                  <a:srgbClr val="6CB255"/>
                </a:solidFill>
              </a:rPr>
              <a:t> (b) </a:t>
            </a:r>
            <a:r>
              <a:rPr lang="en-US" sz="1500" dirty="0"/>
              <a:t>reciprocal translocation occurs between two </a:t>
            </a:r>
            <a:r>
              <a:rPr lang="en-US" sz="1500" dirty="0" err="1"/>
              <a:t>nonhomologous</a:t>
            </a:r>
            <a:r>
              <a:rPr lang="en-US" sz="1500" dirty="0"/>
              <a:t> chromosomes and does not cause any genetic information to be lost or duplicated. (credit: modification of work by National Human Genome Research Institute (USA))</a:t>
            </a:r>
            <a:endParaRPr lang="en-US" sz="1500" dirty="0">
              <a:solidFill>
                <a:schemeClr val="tx1"/>
              </a:solidFill>
            </a:endParaRPr>
          </a:p>
        </p:txBody>
      </p:sp>
    </p:spTree>
    <p:extLst>
      <p:ext uri="{BB962C8B-B14F-4D97-AF65-F5344CB8AC3E}">
        <p14:creationId xmlns:p14="http://schemas.microsoft.com/office/powerpoint/2010/main" val="22519661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485BAD5-F697-5E4F-B7D6-E8021E660680}"/>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Title 4">
            <a:extLst>
              <a:ext uri="{FF2B5EF4-FFF2-40B4-BE49-F238E27FC236}">
                <a16:creationId xmlns:a16="http://schemas.microsoft.com/office/drawing/2014/main" id="{5AD75B82-1274-400F-981F-7C55F29EA1D3}"/>
              </a:ext>
            </a:extLst>
          </p:cNvPr>
          <p:cNvSpPr>
            <a:spLocks noGrp="1"/>
          </p:cNvSpPr>
          <p:nvPr>
            <p:ph type="title"/>
          </p:nvPr>
        </p:nvSpPr>
        <p:spPr/>
        <p:txBody>
          <a:bodyPr>
            <a:normAutofit/>
          </a:bodyPr>
          <a:lstStyle/>
          <a:p>
            <a:r>
              <a:rPr lang="en-US" dirty="0"/>
              <a:t>7.3 errors in meiosis</a:t>
            </a:r>
          </a:p>
        </p:txBody>
      </p:sp>
      <p:sp>
        <p:nvSpPr>
          <p:cNvPr id="3" name="TextBox 2">
            <a:extLst>
              <a:ext uri="{FF2B5EF4-FFF2-40B4-BE49-F238E27FC236}">
                <a16:creationId xmlns:a16="http://schemas.microsoft.com/office/drawing/2014/main" id="{9DA1A6A3-CABB-4635-8DD0-F9AF0DA96C86}"/>
              </a:ext>
            </a:extLst>
          </p:cNvPr>
          <p:cNvSpPr txBox="1"/>
          <p:nvPr/>
        </p:nvSpPr>
        <p:spPr>
          <a:xfrm>
            <a:off x="579863" y="1338146"/>
            <a:ext cx="8062912" cy="3785652"/>
          </a:xfrm>
          <a:prstGeom prst="rect">
            <a:avLst/>
          </a:prstGeom>
          <a:noFill/>
        </p:spPr>
        <p:txBody>
          <a:bodyPr wrap="square" rtlCol="0">
            <a:spAutoFit/>
          </a:bodyPr>
          <a:lstStyle/>
          <a:p>
            <a:r>
              <a:rPr lang="en-US" sz="2400" dirty="0"/>
              <a:t>Current Affairs – </a:t>
            </a:r>
          </a:p>
          <a:p>
            <a:endParaRPr lang="en-US" sz="2400" dirty="0"/>
          </a:p>
          <a:p>
            <a:r>
              <a:rPr lang="en-US" sz="2400" dirty="0">
                <a:hlinkClick r:id="rId2"/>
              </a:rPr>
              <a:t>https://en.wikipedia.org/wiki/Fluorescence_in_situ_hybridization#See_also</a:t>
            </a:r>
            <a:endParaRPr lang="en-US" sz="2400" dirty="0"/>
          </a:p>
          <a:p>
            <a:endParaRPr lang="en-US" sz="2400" dirty="0"/>
          </a:p>
          <a:p>
            <a:endParaRPr lang="en-US" sz="2400" dirty="0"/>
          </a:p>
          <a:p>
            <a:r>
              <a:rPr lang="en-US" sz="2400" dirty="0"/>
              <a:t>Critical Thinking - </a:t>
            </a:r>
            <a:r>
              <a:rPr lang="en-US" sz="2400" b="0" i="0" dirty="0">
                <a:solidFill>
                  <a:srgbClr val="424242"/>
                </a:solidFill>
                <a:effectLst/>
              </a:rPr>
              <a:t>Explain how the random alignment of homologous chromosomes during metaphase I contributes to variation in gametes produced by meiosis.</a:t>
            </a:r>
            <a:endParaRPr lang="en-US" sz="2400" dirty="0"/>
          </a:p>
          <a:p>
            <a:endParaRPr lang="en-US" sz="2400" dirty="0"/>
          </a:p>
        </p:txBody>
      </p:sp>
      <p:sp>
        <p:nvSpPr>
          <p:cNvPr id="4" name="Disclaimer">
            <a:extLst>
              <a:ext uri="{FF2B5EF4-FFF2-40B4-BE49-F238E27FC236}">
                <a16:creationId xmlns:a16="http://schemas.microsoft.com/office/drawing/2014/main" id="{0FD07EDA-DC17-4752-A682-F3D6121E1A7A}"/>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4195161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6F52E07-EFDC-4042-ABF3-319C02D61791}"/>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Title 4">
            <a:extLst>
              <a:ext uri="{FF2B5EF4-FFF2-40B4-BE49-F238E27FC236}">
                <a16:creationId xmlns:a16="http://schemas.microsoft.com/office/drawing/2014/main" id="{5AD75B82-1274-400F-981F-7C55F29EA1D3}"/>
              </a:ext>
            </a:extLst>
          </p:cNvPr>
          <p:cNvSpPr>
            <a:spLocks noGrp="1"/>
          </p:cNvSpPr>
          <p:nvPr>
            <p:ph type="title"/>
          </p:nvPr>
        </p:nvSpPr>
        <p:spPr/>
        <p:txBody>
          <a:bodyPr>
            <a:normAutofit/>
          </a:bodyPr>
          <a:lstStyle/>
          <a:p>
            <a:r>
              <a:rPr lang="en-US" dirty="0"/>
              <a:t>7.1 Sexual Reproduction</a:t>
            </a:r>
          </a:p>
        </p:txBody>
      </p:sp>
      <p:sp>
        <p:nvSpPr>
          <p:cNvPr id="8" name="TextBox 7">
            <a:extLst>
              <a:ext uri="{FF2B5EF4-FFF2-40B4-BE49-F238E27FC236}">
                <a16:creationId xmlns:a16="http://schemas.microsoft.com/office/drawing/2014/main" id="{F922FBFD-1FA9-4331-ADD3-14457C57DCFC}"/>
              </a:ext>
            </a:extLst>
          </p:cNvPr>
          <p:cNvSpPr txBox="1"/>
          <p:nvPr/>
        </p:nvSpPr>
        <p:spPr>
          <a:xfrm>
            <a:off x="457200" y="1126273"/>
            <a:ext cx="8062912" cy="4524315"/>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t>May be because genetic variation introduced by sexual reproduction is critical for survival and success</a:t>
            </a:r>
          </a:p>
          <a:p>
            <a:pPr marL="342900" indent="-342900">
              <a:buFont typeface="Arial" panose="020B0604020202020204" pitchFamily="34" charset="0"/>
              <a:buChar char="•"/>
            </a:pPr>
            <a:r>
              <a:rPr lang="en-US" sz="2400" dirty="0"/>
              <a:t>Meiosis - </a:t>
            </a:r>
            <a:r>
              <a:rPr lang="en-US" sz="2400" b="0" i="0" dirty="0">
                <a:solidFill>
                  <a:srgbClr val="000000"/>
                </a:solidFill>
                <a:effectLst/>
              </a:rPr>
              <a:t>a nuclear division process that results in four haploid cells</a:t>
            </a:r>
          </a:p>
          <a:p>
            <a:pPr marL="342900" indent="-342900">
              <a:buFont typeface="Arial" panose="020B0604020202020204" pitchFamily="34" charset="0"/>
              <a:buChar char="•"/>
            </a:pPr>
            <a:r>
              <a:rPr lang="en-US" sz="2400" dirty="0">
                <a:solidFill>
                  <a:srgbClr val="000000"/>
                </a:solidFill>
              </a:rPr>
              <a:t>Life cycle - </a:t>
            </a:r>
            <a:r>
              <a:rPr lang="en-US" sz="2400" b="0" i="0" dirty="0">
                <a:solidFill>
                  <a:srgbClr val="000000"/>
                </a:solidFill>
                <a:effectLst/>
              </a:rPr>
              <a:t>the sequence of events in the development of an organism and the production of cells that produce offspring</a:t>
            </a:r>
          </a:p>
          <a:p>
            <a:pPr marL="800100" lvl="1" indent="-342900">
              <a:buFont typeface="Wingdings" panose="05000000000000000000" pitchFamily="2" charset="2"/>
              <a:buChar char="Ø"/>
            </a:pPr>
            <a:r>
              <a:rPr lang="en-US" sz="2400" dirty="0">
                <a:solidFill>
                  <a:srgbClr val="000000"/>
                </a:solidFill>
              </a:rPr>
              <a:t>In sexual reproduction, fertilization and meiosis alternate</a:t>
            </a:r>
          </a:p>
          <a:p>
            <a:pPr marL="1257300" lvl="2" indent="-342900">
              <a:buFont typeface="Wingdings" panose="05000000000000000000" pitchFamily="2" charset="2"/>
              <a:buChar char="Ø"/>
            </a:pPr>
            <a:r>
              <a:rPr lang="en-US" sz="2400" dirty="0">
                <a:solidFill>
                  <a:srgbClr val="000000"/>
                </a:solidFill>
              </a:rPr>
              <a:t>Meiosis generates haploid gametes (male and female) that merge to </a:t>
            </a:r>
            <a:r>
              <a:rPr lang="en-US" sz="2400" dirty="0" err="1">
                <a:solidFill>
                  <a:srgbClr val="000000"/>
                </a:solidFill>
              </a:rPr>
              <a:t>restor</a:t>
            </a:r>
            <a:r>
              <a:rPr lang="en-US" sz="2400" dirty="0">
                <a:solidFill>
                  <a:srgbClr val="000000"/>
                </a:solidFill>
              </a:rPr>
              <a:t> the diploid state in the fertilized egg</a:t>
            </a:r>
            <a:endParaRPr lang="en-US" sz="2400" dirty="0"/>
          </a:p>
        </p:txBody>
      </p:sp>
      <p:sp>
        <p:nvSpPr>
          <p:cNvPr id="4" name="Disclaimer">
            <a:extLst>
              <a:ext uri="{FF2B5EF4-FFF2-40B4-BE49-F238E27FC236}">
                <a16:creationId xmlns:a16="http://schemas.microsoft.com/office/drawing/2014/main" id="{122D8990-152E-44B8-AEEA-B88E93DB41E2}"/>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903028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7F4B6E7-34C2-EE46-AC00-48D0371879AA}"/>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Title 4">
            <a:extLst>
              <a:ext uri="{FF2B5EF4-FFF2-40B4-BE49-F238E27FC236}">
                <a16:creationId xmlns:a16="http://schemas.microsoft.com/office/drawing/2014/main" id="{5AD75B82-1274-400F-981F-7C55F29EA1D3}"/>
              </a:ext>
            </a:extLst>
          </p:cNvPr>
          <p:cNvSpPr>
            <a:spLocks noGrp="1"/>
          </p:cNvSpPr>
          <p:nvPr>
            <p:ph type="title"/>
          </p:nvPr>
        </p:nvSpPr>
        <p:spPr/>
        <p:txBody>
          <a:bodyPr>
            <a:normAutofit/>
          </a:bodyPr>
          <a:lstStyle/>
          <a:p>
            <a:r>
              <a:rPr lang="en-US" dirty="0"/>
              <a:t>7.1 Sexual Reproduction</a:t>
            </a:r>
          </a:p>
        </p:txBody>
      </p:sp>
      <p:sp>
        <p:nvSpPr>
          <p:cNvPr id="8" name="TextBox 7">
            <a:extLst>
              <a:ext uri="{FF2B5EF4-FFF2-40B4-BE49-F238E27FC236}">
                <a16:creationId xmlns:a16="http://schemas.microsoft.com/office/drawing/2014/main" id="{F922FBFD-1FA9-4331-ADD3-14457C57DCFC}"/>
              </a:ext>
            </a:extLst>
          </p:cNvPr>
          <p:cNvSpPr txBox="1"/>
          <p:nvPr/>
        </p:nvSpPr>
        <p:spPr>
          <a:xfrm>
            <a:off x="457200" y="1126273"/>
            <a:ext cx="8062912" cy="4524315"/>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t>May be because genetic variation introduced by sexual reproduction is critical for survival and success</a:t>
            </a:r>
          </a:p>
          <a:p>
            <a:pPr marL="342900" indent="-342900">
              <a:buFont typeface="Arial" panose="020B0604020202020204" pitchFamily="34" charset="0"/>
              <a:buChar char="•"/>
            </a:pPr>
            <a:r>
              <a:rPr lang="en-US" sz="2400" dirty="0"/>
              <a:t>Meiosis - </a:t>
            </a:r>
            <a:r>
              <a:rPr lang="en-US" sz="2400" b="0" i="0" dirty="0">
                <a:solidFill>
                  <a:srgbClr val="000000"/>
                </a:solidFill>
                <a:effectLst/>
              </a:rPr>
              <a:t>a nuclear division process that results in four haploid cells</a:t>
            </a:r>
          </a:p>
          <a:p>
            <a:pPr marL="342900" indent="-342900">
              <a:buFont typeface="Arial" panose="020B0604020202020204" pitchFamily="34" charset="0"/>
              <a:buChar char="•"/>
            </a:pPr>
            <a:r>
              <a:rPr lang="en-US" sz="2400" dirty="0">
                <a:solidFill>
                  <a:srgbClr val="000000"/>
                </a:solidFill>
              </a:rPr>
              <a:t>Life cycle - </a:t>
            </a:r>
            <a:r>
              <a:rPr lang="en-US" sz="2400" b="0" i="0" dirty="0">
                <a:solidFill>
                  <a:srgbClr val="000000"/>
                </a:solidFill>
                <a:effectLst/>
              </a:rPr>
              <a:t>the sequence of events in the development of an organism and the production of cells that produce offspring</a:t>
            </a:r>
          </a:p>
          <a:p>
            <a:pPr marL="800100" lvl="1" indent="-342900">
              <a:buFont typeface="Wingdings" panose="05000000000000000000" pitchFamily="2" charset="2"/>
              <a:buChar char="Ø"/>
            </a:pPr>
            <a:r>
              <a:rPr lang="en-US" sz="2400" dirty="0">
                <a:solidFill>
                  <a:srgbClr val="000000"/>
                </a:solidFill>
              </a:rPr>
              <a:t>In sexual reproduction, fertilization and meiosis alternate</a:t>
            </a:r>
          </a:p>
          <a:p>
            <a:pPr marL="1257300" lvl="2" indent="-342900">
              <a:buFont typeface="Wingdings" panose="05000000000000000000" pitchFamily="2" charset="2"/>
              <a:buChar char="Ø"/>
            </a:pPr>
            <a:r>
              <a:rPr lang="en-US" sz="2400" dirty="0">
                <a:solidFill>
                  <a:srgbClr val="000000"/>
                </a:solidFill>
              </a:rPr>
              <a:t>Meiosis generates haploid gametes (male and female) that merge to </a:t>
            </a:r>
            <a:r>
              <a:rPr lang="en-US" sz="2400" dirty="0" err="1">
                <a:solidFill>
                  <a:srgbClr val="000000"/>
                </a:solidFill>
              </a:rPr>
              <a:t>restor</a:t>
            </a:r>
            <a:r>
              <a:rPr lang="en-US" sz="2400" dirty="0">
                <a:solidFill>
                  <a:srgbClr val="000000"/>
                </a:solidFill>
              </a:rPr>
              <a:t> the diploid state in the fertilized egg</a:t>
            </a:r>
            <a:endParaRPr lang="en-US" sz="2400" dirty="0"/>
          </a:p>
        </p:txBody>
      </p:sp>
      <p:sp>
        <p:nvSpPr>
          <p:cNvPr id="4" name="Disclaimer">
            <a:extLst>
              <a:ext uri="{FF2B5EF4-FFF2-40B4-BE49-F238E27FC236}">
                <a16:creationId xmlns:a16="http://schemas.microsoft.com/office/drawing/2014/main" id="{B8002517-1D5D-4E10-8BD1-E5C34518FCE0}"/>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390650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id="{DE832B8E-FB5F-4EA6-A03B-87CDB5168FD9}"/>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 name="Figure Number"/>
          <p:cNvSpPr>
            <a:spLocks noGrp="1"/>
          </p:cNvSpPr>
          <p:nvPr>
            <p:ph type="title"/>
          </p:nvPr>
        </p:nvSpPr>
        <p:spPr/>
        <p:txBody>
          <a:bodyPr>
            <a:normAutofit/>
          </a:bodyPr>
          <a:lstStyle/>
          <a:p>
            <a:r>
              <a:rPr lang="en-US" sz="2400" dirty="0">
                <a:solidFill>
                  <a:srgbClr val="6CB255"/>
                </a:solidFill>
              </a:rPr>
              <a:t>Figure </a:t>
            </a:r>
            <a:r>
              <a:rPr lang="en-US" dirty="0"/>
              <a:t>7.2</a:t>
            </a:r>
            <a:endParaRPr lang="en-US" sz="2400" dirty="0">
              <a:solidFill>
                <a:srgbClr val="6CB255"/>
              </a:solidFill>
            </a:endParaRPr>
          </a:p>
        </p:txBody>
      </p:sp>
      <p:sp>
        <p:nvSpPr>
          <p:cNvPr id="2" name="Footer Placeholder 1">
            <a:extLst>
              <a:ext uri="{FF2B5EF4-FFF2-40B4-BE49-F238E27FC236}">
                <a16:creationId xmlns:a16="http://schemas.microsoft.com/office/drawing/2014/main" id="{16AD7B86-D5A3-D847-BF48-8465C5866317}"/>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pic>
        <p:nvPicPr>
          <p:cNvPr id="4" name="Figure" descr="Part a shows the life cycle of animals. Through meiosis, adult males produce haploid (1n) sperm, and adult females produce haploid eggs. Upon fertilization, a diploid (2n) zygote forms, which grows into an adult through mitosis and cell division. Part b shows the life cycle of fungi. In fungi, the diploid (2n) zygospore undergoes meiosis to form haploid (1n) spores. Mitosis of the spores occurs to form hyphae. Hyphae can undergo asexual reproduction to form more spores, or they form plus and minus mating types that undergo nuclear fusion to form a zygospore. Part c shows the life cycle of fern plants. The diploid (2n) zygote undergoes mitosis to produce the sphorophyte, which is the familiar, leafy plant. Sporangia form on the underside of the leaves of the sphorophyte. Sporangia undergo meiosis to form haploid (1n) spores. The spores germinate and undergo mitosis to form a multicellular, leafy gametophyte. The gametophyte produces eggs and sperm. Upon fertilization, the egg and sperm form a diploid zygot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2817" b="22817"/>
          <a:stretch>
            <a:fillRect/>
          </a:stretch>
        </p:blipFill>
        <p:spPr/>
      </p:pic>
      <p:sp>
        <p:nvSpPr>
          <p:cNvPr id="14" name="Figure Legend"/>
          <p:cNvSpPr>
            <a:spLocks noGrp="1"/>
          </p:cNvSpPr>
          <p:nvPr>
            <p:ph type="body" sz="quarter" idx="14"/>
          </p:nvPr>
        </p:nvSpPr>
        <p:spPr>
          <a:xfrm>
            <a:off x="4606925" y="1107617"/>
            <a:ext cx="3913188" cy="5256973"/>
          </a:xfrm>
        </p:spPr>
        <p:txBody>
          <a:bodyPr>
            <a:noAutofit/>
          </a:bodyPr>
          <a:lstStyle/>
          <a:p>
            <a:pPr marL="342900" indent="-342900">
              <a:buAutoNum type="alphaLcParenBoth"/>
            </a:pPr>
            <a:r>
              <a:rPr lang="en-US" sz="1550" dirty="0">
                <a:solidFill>
                  <a:srgbClr val="000000"/>
                </a:solidFill>
              </a:rPr>
              <a:t>In animals, sexually reproducing adults form haploid gametes from diploid germ cells.</a:t>
            </a:r>
          </a:p>
          <a:p>
            <a:pPr marL="342900" indent="-342900">
              <a:buAutoNum type="alphaLcParenBoth"/>
            </a:pPr>
            <a:r>
              <a:rPr lang="en-US" sz="1550" dirty="0">
                <a:solidFill>
                  <a:srgbClr val="000000"/>
                </a:solidFill>
              </a:rPr>
              <a:t>Fungi, such as black bread mold (</a:t>
            </a:r>
            <a:r>
              <a:rPr lang="en-US" sz="1550" i="1" dirty="0" err="1">
                <a:solidFill>
                  <a:srgbClr val="000000"/>
                </a:solidFill>
              </a:rPr>
              <a:t>Rhizopus</a:t>
            </a:r>
            <a:r>
              <a:rPr lang="en-US" sz="1550" i="1" dirty="0">
                <a:solidFill>
                  <a:srgbClr val="000000"/>
                </a:solidFill>
              </a:rPr>
              <a:t> </a:t>
            </a:r>
            <a:r>
              <a:rPr lang="en-US" sz="1550" i="1" dirty="0" err="1">
                <a:solidFill>
                  <a:srgbClr val="000000"/>
                </a:solidFill>
              </a:rPr>
              <a:t>nigricans</a:t>
            </a:r>
            <a:r>
              <a:rPr lang="en-US" sz="1550" dirty="0">
                <a:solidFill>
                  <a:srgbClr val="000000"/>
                </a:solidFill>
              </a:rPr>
              <a:t>), have haploid-dominant life cycles.</a:t>
            </a:r>
          </a:p>
          <a:p>
            <a:pPr marL="342900" indent="-342900">
              <a:buAutoNum type="alphaLcParenBoth"/>
            </a:pPr>
            <a:r>
              <a:rPr lang="en-US" sz="1550" dirty="0">
                <a:solidFill>
                  <a:srgbClr val="000000"/>
                </a:solidFill>
              </a:rPr>
              <a:t>Plants have a life cycle that alternates between a multicellular haploid organism and a multicellular diploid organism. (credit c “fern”: modification of work by Cory </a:t>
            </a:r>
            <a:r>
              <a:rPr lang="en-US" sz="1550" dirty="0" err="1">
                <a:solidFill>
                  <a:srgbClr val="000000"/>
                </a:solidFill>
              </a:rPr>
              <a:t>Zanker</a:t>
            </a:r>
            <a:r>
              <a:rPr lang="en-US" sz="1550" dirty="0">
                <a:solidFill>
                  <a:srgbClr val="000000"/>
                </a:solidFill>
              </a:rPr>
              <a:t>; credit c “gametophyte”: modification of work by “</a:t>
            </a:r>
            <a:r>
              <a:rPr lang="en-US" sz="1550" dirty="0" err="1">
                <a:solidFill>
                  <a:srgbClr val="000000"/>
                </a:solidFill>
              </a:rPr>
              <a:t>Vlmastra</a:t>
            </a:r>
            <a:r>
              <a:rPr lang="en-US" sz="1550" dirty="0">
                <a:solidFill>
                  <a:srgbClr val="000000"/>
                </a:solidFill>
              </a:rPr>
              <a:t>”/Wikimedia Commons)</a:t>
            </a:r>
            <a:endParaRPr lang="en-US" sz="1550" b="0" dirty="0">
              <a:solidFill>
                <a:srgbClr val="000000"/>
              </a:solidFill>
            </a:endParaRPr>
          </a:p>
        </p:txBody>
      </p:sp>
    </p:spTree>
    <p:extLst>
      <p:ext uri="{BB962C8B-B14F-4D97-AF65-F5344CB8AC3E}">
        <p14:creationId xmlns:p14="http://schemas.microsoft.com/office/powerpoint/2010/main" val="1821640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1086328-45E9-3646-9F21-22A5A3EC33C0}"/>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Title 4">
            <a:extLst>
              <a:ext uri="{FF2B5EF4-FFF2-40B4-BE49-F238E27FC236}">
                <a16:creationId xmlns:a16="http://schemas.microsoft.com/office/drawing/2014/main" id="{5AD75B82-1274-400F-981F-7C55F29EA1D3}"/>
              </a:ext>
            </a:extLst>
          </p:cNvPr>
          <p:cNvSpPr>
            <a:spLocks noGrp="1"/>
          </p:cNvSpPr>
          <p:nvPr>
            <p:ph type="title"/>
          </p:nvPr>
        </p:nvSpPr>
        <p:spPr/>
        <p:txBody>
          <a:bodyPr>
            <a:normAutofit/>
          </a:bodyPr>
          <a:lstStyle/>
          <a:p>
            <a:r>
              <a:rPr lang="en-US" dirty="0"/>
              <a:t>7.1 Sexual Reproduction</a:t>
            </a:r>
          </a:p>
        </p:txBody>
      </p:sp>
      <p:sp>
        <p:nvSpPr>
          <p:cNvPr id="8" name="TextBox 7">
            <a:extLst>
              <a:ext uri="{FF2B5EF4-FFF2-40B4-BE49-F238E27FC236}">
                <a16:creationId xmlns:a16="http://schemas.microsoft.com/office/drawing/2014/main" id="{F922FBFD-1FA9-4331-ADD3-14457C57DCFC}"/>
              </a:ext>
            </a:extLst>
          </p:cNvPr>
          <p:cNvSpPr txBox="1"/>
          <p:nvPr/>
        </p:nvSpPr>
        <p:spPr>
          <a:xfrm>
            <a:off x="457200" y="814039"/>
            <a:ext cx="8062912" cy="1569660"/>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t>3 main categories of lice cycles</a:t>
            </a:r>
          </a:p>
          <a:p>
            <a:pPr marL="342900" indent="-342900">
              <a:buFont typeface="Arial" panose="020B0604020202020204" pitchFamily="34" charset="0"/>
              <a:buChar char="•"/>
            </a:pPr>
            <a:r>
              <a:rPr lang="en-US" sz="2400" dirty="0"/>
              <a:t>Diploid dominant - </a:t>
            </a:r>
            <a:r>
              <a:rPr lang="en-US" sz="2400" b="0" i="0" dirty="0">
                <a:solidFill>
                  <a:srgbClr val="000000"/>
                </a:solidFill>
                <a:effectLst/>
              </a:rPr>
              <a:t>a life-cycle type in which the multicellular diploid stage is prevalent</a:t>
            </a:r>
          </a:p>
          <a:p>
            <a:pPr marL="800100" lvl="1" indent="-342900">
              <a:buFont typeface="Wingdings" panose="05000000000000000000" pitchFamily="2" charset="2"/>
              <a:buChar char="Ø"/>
            </a:pPr>
            <a:r>
              <a:rPr lang="en-US" sz="2400" dirty="0">
                <a:solidFill>
                  <a:srgbClr val="000000"/>
                </a:solidFill>
              </a:rPr>
              <a:t>Only haploid cells are the gametes</a:t>
            </a:r>
            <a:endParaRPr lang="en-US" sz="2400" dirty="0"/>
          </a:p>
        </p:txBody>
      </p:sp>
      <p:pic>
        <p:nvPicPr>
          <p:cNvPr id="6" name="Picture 5">
            <a:extLst>
              <a:ext uri="{FF2B5EF4-FFF2-40B4-BE49-F238E27FC236}">
                <a16:creationId xmlns:a16="http://schemas.microsoft.com/office/drawing/2014/main" id="{9379B7C9-0281-4237-9035-AC312AF5A313}"/>
              </a:ext>
            </a:extLst>
          </p:cNvPr>
          <p:cNvPicPr>
            <a:picLocks noChangeAspect="1"/>
          </p:cNvPicPr>
          <p:nvPr/>
        </p:nvPicPr>
        <p:blipFill rotWithShape="1">
          <a:blip r:embed="rId2"/>
          <a:srcRect b="66667"/>
          <a:stretch/>
        </p:blipFill>
        <p:spPr>
          <a:xfrm>
            <a:off x="1571859" y="2350251"/>
            <a:ext cx="5821400" cy="4065119"/>
          </a:xfrm>
          <a:prstGeom prst="rect">
            <a:avLst/>
          </a:prstGeom>
        </p:spPr>
      </p:pic>
      <p:sp>
        <p:nvSpPr>
          <p:cNvPr id="7" name="Disclaimer">
            <a:extLst>
              <a:ext uri="{FF2B5EF4-FFF2-40B4-BE49-F238E27FC236}">
                <a16:creationId xmlns:a16="http://schemas.microsoft.com/office/drawing/2014/main" id="{1A84B141-C60F-4906-AF18-EE8A90565CE1}"/>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83290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8C83EBA-CE66-2A46-BB2C-0E38BFE7D015}"/>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Title 4">
            <a:extLst>
              <a:ext uri="{FF2B5EF4-FFF2-40B4-BE49-F238E27FC236}">
                <a16:creationId xmlns:a16="http://schemas.microsoft.com/office/drawing/2014/main" id="{5AD75B82-1274-400F-981F-7C55F29EA1D3}"/>
              </a:ext>
            </a:extLst>
          </p:cNvPr>
          <p:cNvSpPr>
            <a:spLocks noGrp="1"/>
          </p:cNvSpPr>
          <p:nvPr>
            <p:ph type="title"/>
          </p:nvPr>
        </p:nvSpPr>
        <p:spPr/>
        <p:txBody>
          <a:bodyPr>
            <a:normAutofit/>
          </a:bodyPr>
          <a:lstStyle/>
          <a:p>
            <a:r>
              <a:rPr lang="en-US" dirty="0"/>
              <a:t>7.1 Sexual Reproduction</a:t>
            </a:r>
          </a:p>
        </p:txBody>
      </p:sp>
      <p:sp>
        <p:nvSpPr>
          <p:cNvPr id="8" name="TextBox 7">
            <a:extLst>
              <a:ext uri="{FF2B5EF4-FFF2-40B4-BE49-F238E27FC236}">
                <a16:creationId xmlns:a16="http://schemas.microsoft.com/office/drawing/2014/main" id="{F922FBFD-1FA9-4331-ADD3-14457C57DCFC}"/>
              </a:ext>
            </a:extLst>
          </p:cNvPr>
          <p:cNvSpPr txBox="1"/>
          <p:nvPr/>
        </p:nvSpPr>
        <p:spPr>
          <a:xfrm>
            <a:off x="457200" y="791737"/>
            <a:ext cx="8062912" cy="1938992"/>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t>3 main categories of lice cycles</a:t>
            </a:r>
          </a:p>
          <a:p>
            <a:pPr marL="342900" indent="-342900">
              <a:buFont typeface="Arial" panose="020B0604020202020204" pitchFamily="34" charset="0"/>
              <a:buChar char="•"/>
            </a:pPr>
            <a:r>
              <a:rPr lang="en-US" sz="2400" dirty="0"/>
              <a:t>Haploid dominant - </a:t>
            </a:r>
            <a:r>
              <a:rPr lang="en-US" sz="2400" b="0" i="0" dirty="0">
                <a:solidFill>
                  <a:srgbClr val="000000"/>
                </a:solidFill>
                <a:effectLst/>
              </a:rPr>
              <a:t>a life-cycle type in which the multicellular haploid stage is prevalent</a:t>
            </a:r>
          </a:p>
          <a:p>
            <a:pPr marL="800100" lvl="1" indent="-342900">
              <a:buFont typeface="Wingdings" panose="05000000000000000000" pitchFamily="2" charset="2"/>
              <a:buChar char="Ø"/>
            </a:pPr>
            <a:r>
              <a:rPr lang="en-US" sz="2400" dirty="0">
                <a:solidFill>
                  <a:srgbClr val="000000"/>
                </a:solidFill>
              </a:rPr>
              <a:t>Multicellular body is haploid, zygote undergoes meiosis to form spores</a:t>
            </a:r>
            <a:endParaRPr lang="en-US" sz="2400" dirty="0"/>
          </a:p>
        </p:txBody>
      </p:sp>
      <p:pic>
        <p:nvPicPr>
          <p:cNvPr id="6" name="Picture 5">
            <a:extLst>
              <a:ext uri="{FF2B5EF4-FFF2-40B4-BE49-F238E27FC236}">
                <a16:creationId xmlns:a16="http://schemas.microsoft.com/office/drawing/2014/main" id="{9379B7C9-0281-4237-9035-AC312AF5A313}"/>
              </a:ext>
            </a:extLst>
          </p:cNvPr>
          <p:cNvPicPr>
            <a:picLocks noChangeAspect="1"/>
          </p:cNvPicPr>
          <p:nvPr/>
        </p:nvPicPr>
        <p:blipFill rotWithShape="1">
          <a:blip r:embed="rId2"/>
          <a:srcRect t="34960" b="30243"/>
          <a:stretch/>
        </p:blipFill>
        <p:spPr>
          <a:xfrm>
            <a:off x="2168157" y="2753032"/>
            <a:ext cx="5002075" cy="3646330"/>
          </a:xfrm>
          <a:prstGeom prst="rect">
            <a:avLst/>
          </a:prstGeom>
        </p:spPr>
      </p:pic>
      <p:sp>
        <p:nvSpPr>
          <p:cNvPr id="7" name="Disclaimer">
            <a:extLst>
              <a:ext uri="{FF2B5EF4-FFF2-40B4-BE49-F238E27FC236}">
                <a16:creationId xmlns:a16="http://schemas.microsoft.com/office/drawing/2014/main" id="{8C4DB6BD-6E6D-4AF2-B01C-E0A7E9C80889}"/>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799592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9C759AB-95C7-B346-BA56-489239792549}"/>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Title 4">
            <a:extLst>
              <a:ext uri="{FF2B5EF4-FFF2-40B4-BE49-F238E27FC236}">
                <a16:creationId xmlns:a16="http://schemas.microsoft.com/office/drawing/2014/main" id="{5AD75B82-1274-400F-981F-7C55F29EA1D3}"/>
              </a:ext>
            </a:extLst>
          </p:cNvPr>
          <p:cNvSpPr>
            <a:spLocks noGrp="1"/>
          </p:cNvSpPr>
          <p:nvPr>
            <p:ph type="title"/>
          </p:nvPr>
        </p:nvSpPr>
        <p:spPr>
          <a:xfrm>
            <a:off x="457200" y="-15151"/>
            <a:ext cx="8062912" cy="659535"/>
          </a:xfrm>
        </p:spPr>
        <p:txBody>
          <a:bodyPr>
            <a:normAutofit/>
          </a:bodyPr>
          <a:lstStyle/>
          <a:p>
            <a:r>
              <a:rPr lang="en-US" dirty="0"/>
              <a:t>7.1 Sexual Reproduction</a:t>
            </a:r>
          </a:p>
        </p:txBody>
      </p:sp>
      <p:sp>
        <p:nvSpPr>
          <p:cNvPr id="8" name="TextBox 7">
            <a:extLst>
              <a:ext uri="{FF2B5EF4-FFF2-40B4-BE49-F238E27FC236}">
                <a16:creationId xmlns:a16="http://schemas.microsoft.com/office/drawing/2014/main" id="{F922FBFD-1FA9-4331-ADD3-14457C57DCFC}"/>
              </a:ext>
            </a:extLst>
          </p:cNvPr>
          <p:cNvSpPr txBox="1"/>
          <p:nvPr/>
        </p:nvSpPr>
        <p:spPr>
          <a:xfrm>
            <a:off x="457200" y="535262"/>
            <a:ext cx="8062912" cy="3046988"/>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t>3 main categories of lice cycles</a:t>
            </a:r>
          </a:p>
          <a:p>
            <a:pPr marL="342900" indent="-342900">
              <a:buFont typeface="Arial" panose="020B0604020202020204" pitchFamily="34" charset="0"/>
              <a:buChar char="•"/>
            </a:pPr>
            <a:r>
              <a:rPr lang="en-US" sz="2400" dirty="0"/>
              <a:t>Alteration of generations - </a:t>
            </a:r>
            <a:r>
              <a:rPr lang="en-US" sz="2400" b="0" i="0" dirty="0">
                <a:solidFill>
                  <a:srgbClr val="000000"/>
                </a:solidFill>
                <a:effectLst/>
              </a:rPr>
              <a:t>a life-cycle type in which the diploid and haploid stages alternate</a:t>
            </a:r>
          </a:p>
          <a:p>
            <a:pPr marL="800100" lvl="1" indent="-342900">
              <a:buFont typeface="Wingdings" panose="05000000000000000000" pitchFamily="2" charset="2"/>
              <a:buChar char="Ø"/>
            </a:pPr>
            <a:r>
              <a:rPr lang="en-US" sz="2400" dirty="0">
                <a:solidFill>
                  <a:srgbClr val="000000"/>
                </a:solidFill>
              </a:rPr>
              <a:t>Both haploid and diploid multicellular organisms</a:t>
            </a:r>
          </a:p>
          <a:p>
            <a:pPr marL="1257300" lvl="2" indent="-342900">
              <a:buFont typeface="Arial" panose="020B0604020202020204" pitchFamily="34" charset="0"/>
              <a:buChar char="•"/>
            </a:pPr>
            <a:r>
              <a:rPr lang="en-US" sz="2400" dirty="0">
                <a:solidFill>
                  <a:srgbClr val="000000"/>
                </a:solidFill>
              </a:rPr>
              <a:t>Gametophytes - </a:t>
            </a:r>
            <a:r>
              <a:rPr lang="en-US" sz="2400" b="0" i="0" dirty="0">
                <a:solidFill>
                  <a:srgbClr val="000000"/>
                </a:solidFill>
                <a:effectLst/>
              </a:rPr>
              <a:t>a multicellular haploid life-cycle stage that produces gametes</a:t>
            </a:r>
          </a:p>
          <a:p>
            <a:pPr marL="1257300" lvl="2" indent="-342900">
              <a:buFont typeface="Arial" panose="020B0604020202020204" pitchFamily="34" charset="0"/>
              <a:buChar char="•"/>
            </a:pPr>
            <a:r>
              <a:rPr lang="en-US" sz="2400" dirty="0">
                <a:solidFill>
                  <a:srgbClr val="000000"/>
                </a:solidFill>
              </a:rPr>
              <a:t>Sporophytes - </a:t>
            </a:r>
            <a:r>
              <a:rPr lang="en-US" sz="2400" b="0" i="0" dirty="0">
                <a:solidFill>
                  <a:srgbClr val="000000"/>
                </a:solidFill>
                <a:effectLst/>
              </a:rPr>
              <a:t>a multicellular diploid life-cycle stage that produces spores</a:t>
            </a:r>
            <a:endParaRPr lang="en-US" sz="2400" dirty="0"/>
          </a:p>
        </p:txBody>
      </p:sp>
      <p:pic>
        <p:nvPicPr>
          <p:cNvPr id="6" name="Picture 5">
            <a:extLst>
              <a:ext uri="{FF2B5EF4-FFF2-40B4-BE49-F238E27FC236}">
                <a16:creationId xmlns:a16="http://schemas.microsoft.com/office/drawing/2014/main" id="{9379B7C9-0281-4237-9035-AC312AF5A313}"/>
              </a:ext>
            </a:extLst>
          </p:cNvPr>
          <p:cNvPicPr>
            <a:picLocks noChangeAspect="1"/>
          </p:cNvPicPr>
          <p:nvPr/>
        </p:nvPicPr>
        <p:blipFill rotWithShape="1">
          <a:blip r:embed="rId2"/>
          <a:srcRect t="70894"/>
          <a:stretch/>
        </p:blipFill>
        <p:spPr>
          <a:xfrm>
            <a:off x="2115857" y="3526493"/>
            <a:ext cx="4745598" cy="2893583"/>
          </a:xfrm>
          <a:prstGeom prst="rect">
            <a:avLst/>
          </a:prstGeom>
        </p:spPr>
      </p:pic>
      <p:sp>
        <p:nvSpPr>
          <p:cNvPr id="7" name="Disclaimer">
            <a:extLst>
              <a:ext uri="{FF2B5EF4-FFF2-40B4-BE49-F238E27FC236}">
                <a16:creationId xmlns:a16="http://schemas.microsoft.com/office/drawing/2014/main" id="{232BCEA9-6000-4AA9-A29F-FF895CAED7BA}"/>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177669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928</TotalTime>
  <Words>3304</Words>
  <Application>Microsoft Macintosh PowerPoint</Application>
  <PresentationFormat>On-screen Show (4:3)</PresentationFormat>
  <Paragraphs>233</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Wingdings</vt:lpstr>
      <vt:lpstr>Office Theme</vt:lpstr>
      <vt:lpstr>BIOL 1010 Module 7</vt:lpstr>
      <vt:lpstr>Figure 7.1</vt:lpstr>
      <vt:lpstr>7.1 Sexual Reproduction</vt:lpstr>
      <vt:lpstr>7.1 Sexual Reproduction</vt:lpstr>
      <vt:lpstr>7.1 Sexual Reproduction</vt:lpstr>
      <vt:lpstr>Figure 7.2</vt:lpstr>
      <vt:lpstr>7.1 Sexual Reproduction</vt:lpstr>
      <vt:lpstr>7.1 Sexual Reproduction</vt:lpstr>
      <vt:lpstr>7.1 Sexual Reproduction</vt:lpstr>
      <vt:lpstr>7.2 Meiosis</vt:lpstr>
      <vt:lpstr>7.2 Meiosis</vt:lpstr>
      <vt:lpstr>7.2 Meiosis</vt:lpstr>
      <vt:lpstr>7.2 Meiosis</vt:lpstr>
      <vt:lpstr>PowerPoint Presentation</vt:lpstr>
      <vt:lpstr>7.2 Meiosis</vt:lpstr>
      <vt:lpstr>Figure 7.4</vt:lpstr>
      <vt:lpstr>7.2 Meiosis</vt:lpstr>
      <vt:lpstr>Figure 7.5</vt:lpstr>
      <vt:lpstr>7.2 Meiosis</vt:lpstr>
      <vt:lpstr>Figure 7.6</vt:lpstr>
      <vt:lpstr>7.3 errors in meiosis</vt:lpstr>
      <vt:lpstr>Figure 7.7</vt:lpstr>
      <vt:lpstr>7.3 errors in meiosis</vt:lpstr>
      <vt:lpstr>Figure 7.8</vt:lpstr>
      <vt:lpstr>7.3 errors in meiosis</vt:lpstr>
      <vt:lpstr>Figure 7.9</vt:lpstr>
      <vt:lpstr>7.3 errors in meiosis</vt:lpstr>
      <vt:lpstr>PowerPoint Presentation</vt:lpstr>
      <vt:lpstr>7.3 errors in meiosis</vt:lpstr>
      <vt:lpstr>7.3 errors in meiosis</vt:lpstr>
      <vt:lpstr>PowerPoint Presentation</vt:lpstr>
      <vt:lpstr>7.3 errors in meiosis</vt:lpstr>
      <vt:lpstr>Figure 7.12</vt:lpstr>
      <vt:lpstr>7.3 errors in meiosis</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Concepts of Biology - Chapter 7 - THE CELLULAR BASIS OF INHERITANCE</dc:title>
  <dc:creator>Spuddy McSpare</dc:creator>
  <cp:lastModifiedBy>Blaudow, Robert A.</cp:lastModifiedBy>
  <cp:revision>164</cp:revision>
  <cp:lastPrinted>2013-07-08T20:39:44Z</cp:lastPrinted>
  <dcterms:created xsi:type="dcterms:W3CDTF">2012-06-04T02:13:36Z</dcterms:created>
  <dcterms:modified xsi:type="dcterms:W3CDTF">2022-01-28T22:11:05Z</dcterms:modified>
</cp:coreProperties>
</file>