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39"/>
  </p:notesMasterIdLst>
  <p:handoutMasterIdLst>
    <p:handoutMasterId r:id="rId40"/>
  </p:handoutMasterIdLst>
  <p:sldIdLst>
    <p:sldId id="256" r:id="rId2"/>
    <p:sldId id="277" r:id="rId3"/>
    <p:sldId id="321" r:id="rId4"/>
    <p:sldId id="322" r:id="rId5"/>
    <p:sldId id="283" r:id="rId6"/>
    <p:sldId id="323" r:id="rId7"/>
    <p:sldId id="284" r:id="rId8"/>
    <p:sldId id="324" r:id="rId9"/>
    <p:sldId id="325" r:id="rId10"/>
    <p:sldId id="326" r:id="rId11"/>
    <p:sldId id="285" r:id="rId12"/>
    <p:sldId id="327" r:id="rId13"/>
    <p:sldId id="328" r:id="rId14"/>
    <p:sldId id="329" r:id="rId15"/>
    <p:sldId id="330" r:id="rId16"/>
    <p:sldId id="331" r:id="rId17"/>
    <p:sldId id="332" r:id="rId18"/>
    <p:sldId id="333" r:id="rId19"/>
    <p:sldId id="317" r:id="rId20"/>
    <p:sldId id="334" r:id="rId21"/>
    <p:sldId id="335" r:id="rId22"/>
    <p:sldId id="318" r:id="rId23"/>
    <p:sldId id="336" r:id="rId24"/>
    <p:sldId id="319" r:id="rId25"/>
    <p:sldId id="337" r:id="rId26"/>
    <p:sldId id="338" r:id="rId27"/>
    <p:sldId id="339" r:id="rId28"/>
    <p:sldId id="340" r:id="rId29"/>
    <p:sldId id="341" r:id="rId30"/>
    <p:sldId id="342" r:id="rId31"/>
    <p:sldId id="320" r:id="rId32"/>
    <p:sldId id="343" r:id="rId33"/>
    <p:sldId id="344" r:id="rId34"/>
    <p:sldId id="345" r:id="rId35"/>
    <p:sldId id="306" r:id="rId36"/>
    <p:sldId id="346" r:id="rId37"/>
    <p:sldId id="34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94" autoAdjust="0"/>
  </p:normalViewPr>
  <p:slideViewPr>
    <p:cSldViewPr snapToGrid="0" snapToObjects="1">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1/28/22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EA744A-A394-9D43-8DFE-31843F23B108}" type="datetimeFigureOut">
              <a:rPr lang="en-US" smtClean="0"/>
              <a:t>1/28/22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5DC2E-B165-5743-BA59-017AC310D903}" type="slidenum">
              <a:rPr lang="en-US" smtClean="0"/>
              <a:t>‹#›</a:t>
            </a:fld>
            <a:endParaRPr lang="en-US"/>
          </a:p>
        </p:txBody>
      </p:sp>
    </p:spTree>
    <p:extLst>
      <p:ext uri="{BB962C8B-B14F-4D97-AF65-F5344CB8AC3E}">
        <p14:creationId xmlns:p14="http://schemas.microsoft.com/office/powerpoint/2010/main" val="2900347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246F-C422-8340-B680-6C8043D517A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3B06BB7-321E-F048-B1E8-C109992E9E3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C751E65-1AA6-1F46-9AA2-B04B37A6F534}"/>
              </a:ext>
            </a:extLst>
          </p:cNvPr>
          <p:cNvSpPr>
            <a:spLocks noGrp="1"/>
          </p:cNvSpPr>
          <p:nvPr>
            <p:ph type="dt" sz="half" idx="10"/>
          </p:nvPr>
        </p:nvSpPr>
        <p:spPr/>
        <p:txBody>
          <a:bodyPr/>
          <a:lstStyle/>
          <a:p>
            <a:fld id="{F53E35D5-D28C-0C4B-A6DD-939338DA3B19}" type="datetime4">
              <a:rPr lang="en-US" smtClean="0"/>
              <a:t>January 28, 2022</a:t>
            </a:fld>
            <a:endParaRPr lang="en-US" dirty="0"/>
          </a:p>
        </p:txBody>
      </p:sp>
      <p:sp>
        <p:nvSpPr>
          <p:cNvPr id="5" name="Footer Placeholder 4">
            <a:extLst>
              <a:ext uri="{FF2B5EF4-FFF2-40B4-BE49-F238E27FC236}">
                <a16:creationId xmlns:a16="http://schemas.microsoft.com/office/drawing/2014/main" id="{EF87C341-61EA-7341-B142-73FCC934DD8D}"/>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endParaRPr lang="en-US" dirty="0"/>
          </a:p>
        </p:txBody>
      </p:sp>
      <p:sp>
        <p:nvSpPr>
          <p:cNvPr id="6" name="Slide Number Placeholder 5">
            <a:extLst>
              <a:ext uri="{FF2B5EF4-FFF2-40B4-BE49-F238E27FC236}">
                <a16:creationId xmlns:a16="http://schemas.microsoft.com/office/drawing/2014/main" id="{65D1D377-A5F5-314B-AD05-FE3F97A4EE5B}"/>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3567753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0EA05-A3CA-1F43-AA95-2F459E1452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78AE2F-89CD-264B-84D5-E5FD255311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692664-5589-1B43-8E64-48715191829E}"/>
              </a:ext>
            </a:extLst>
          </p:cNvPr>
          <p:cNvSpPr>
            <a:spLocks noGrp="1"/>
          </p:cNvSpPr>
          <p:nvPr>
            <p:ph type="dt" sz="half" idx="10"/>
          </p:nvPr>
        </p:nvSpPr>
        <p:spPr/>
        <p:txBody>
          <a:bodyPr/>
          <a:lstStyle/>
          <a:p>
            <a:fld id="{F00BDDF8-B137-C940-ACEC-0D26EFAFB332}" type="datetime4">
              <a:rPr lang="en-US" smtClean="0"/>
              <a:t>January 28, 2022</a:t>
            </a:fld>
            <a:endParaRPr lang="en-US" dirty="0"/>
          </a:p>
        </p:txBody>
      </p:sp>
      <p:sp>
        <p:nvSpPr>
          <p:cNvPr id="5" name="Footer Placeholder 4">
            <a:extLst>
              <a:ext uri="{FF2B5EF4-FFF2-40B4-BE49-F238E27FC236}">
                <a16:creationId xmlns:a16="http://schemas.microsoft.com/office/drawing/2014/main" id="{AC6D0D6F-7322-0540-899B-BC2A19942233}"/>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endParaRPr lang="en-US" dirty="0"/>
          </a:p>
        </p:txBody>
      </p:sp>
      <p:sp>
        <p:nvSpPr>
          <p:cNvPr id="6" name="Slide Number Placeholder 5">
            <a:extLst>
              <a:ext uri="{FF2B5EF4-FFF2-40B4-BE49-F238E27FC236}">
                <a16:creationId xmlns:a16="http://schemas.microsoft.com/office/drawing/2014/main" id="{7DCD66C1-5C76-A046-AE89-5996BAAA7793}"/>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12199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1FD7D2-6176-2C4F-8CC6-FD844FA40DC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420648-83A6-8747-B88C-295364AEE08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F6ECA9-68DC-6447-95AB-4C8953361424}"/>
              </a:ext>
            </a:extLst>
          </p:cNvPr>
          <p:cNvSpPr>
            <a:spLocks noGrp="1"/>
          </p:cNvSpPr>
          <p:nvPr>
            <p:ph type="dt" sz="half" idx="10"/>
          </p:nvPr>
        </p:nvSpPr>
        <p:spPr/>
        <p:txBody>
          <a:bodyPr/>
          <a:lstStyle/>
          <a:p>
            <a:fld id="{F806628B-BF08-0B43-888F-8F21F35134A6}" type="datetime4">
              <a:rPr lang="en-US" smtClean="0"/>
              <a:t>January 28, 2022</a:t>
            </a:fld>
            <a:endParaRPr lang="en-US" dirty="0"/>
          </a:p>
        </p:txBody>
      </p:sp>
      <p:sp>
        <p:nvSpPr>
          <p:cNvPr id="5" name="Footer Placeholder 4">
            <a:extLst>
              <a:ext uri="{FF2B5EF4-FFF2-40B4-BE49-F238E27FC236}">
                <a16:creationId xmlns:a16="http://schemas.microsoft.com/office/drawing/2014/main" id="{9E614E00-B854-F549-843C-7083B69D0BC6}"/>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endParaRPr lang="en-US" dirty="0"/>
          </a:p>
        </p:txBody>
      </p:sp>
      <p:sp>
        <p:nvSpPr>
          <p:cNvPr id="6" name="Slide Number Placeholder 5">
            <a:extLst>
              <a:ext uri="{FF2B5EF4-FFF2-40B4-BE49-F238E27FC236}">
                <a16:creationId xmlns:a16="http://schemas.microsoft.com/office/drawing/2014/main" id="{7A786746-90C3-4A40-9D68-D6E8779B7777}"/>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850559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566932D-9333-8449-9610-F3A23897708C}" type="datetime4">
              <a:rPr lang="en-US" smtClean="0"/>
              <a:t>January 28, 2022</a:t>
            </a:fld>
            <a:endParaRPr lang="en-US" dirty="0"/>
          </a:p>
        </p:txBody>
      </p:sp>
      <p:sp>
        <p:nvSpPr>
          <p:cNvPr id="5" name="Footer Placeholder 4"/>
          <p:cNvSpPr>
            <a:spLocks noGrp="1"/>
          </p:cNvSpPr>
          <p:nvPr>
            <p:ph type="ftr" sz="quarter" idx="11"/>
          </p:nvPr>
        </p:nvSpPr>
        <p:spPr/>
        <p:txBody>
          <a:bodyPr/>
          <a:lstStyle/>
          <a:p>
            <a:r>
              <a:rPr lang="en-US"/>
              <a:t>Fowler, S., Roush, R., &amp; Wise, J. (2013). Concepts of Biology. Houston: OpenStax. Retrieved from https://openstax.org/details/books/concepts-biology</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extLst>
      <p:ext uri="{BB962C8B-B14F-4D97-AF65-F5344CB8AC3E}">
        <p14:creationId xmlns:p14="http://schemas.microsoft.com/office/powerpoint/2010/main" val="563195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CF9297F-25E8-1E4D-AC6C-224B57AAB2DE}" type="datetime4">
              <a:rPr lang="en-US" smtClean="0"/>
              <a:t>January 28, 2022</a:t>
            </a:fld>
            <a:endParaRPr lang="en-US"/>
          </a:p>
        </p:txBody>
      </p:sp>
      <p:sp>
        <p:nvSpPr>
          <p:cNvPr id="5" name="Footer Placeholder 4"/>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19803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2D44F9C9-B971-A745-BFD1-771ECE7A23AE}" type="datetime4">
              <a:rPr lang="en-US" smtClean="0"/>
              <a:t>January 28, 2022</a:t>
            </a:fld>
            <a:endParaRPr lang="en-US"/>
          </a:p>
        </p:txBody>
      </p:sp>
      <p:sp>
        <p:nvSpPr>
          <p:cNvPr id="6" name="Footer Placeholder 5"/>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86450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5C154A-1D4C-4646-8268-7DBCB4A051EB}" type="datetime4">
              <a:rPr lang="en-US" smtClean="0"/>
              <a:t>January 28, 2022</a:t>
            </a:fld>
            <a:endParaRPr lang="en-US"/>
          </a:p>
        </p:txBody>
      </p:sp>
      <p:sp>
        <p:nvSpPr>
          <p:cNvPr id="6" name="Footer Placeholder 5"/>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3581E-65EA-4E47-991C-0E5564BA6A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5C2DF0-575A-F241-9CCF-4219322FE9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217B6-3EFD-8546-907A-866CE8918034}"/>
              </a:ext>
            </a:extLst>
          </p:cNvPr>
          <p:cNvSpPr>
            <a:spLocks noGrp="1"/>
          </p:cNvSpPr>
          <p:nvPr>
            <p:ph type="dt" sz="half" idx="10"/>
          </p:nvPr>
        </p:nvSpPr>
        <p:spPr/>
        <p:txBody>
          <a:bodyPr/>
          <a:lstStyle/>
          <a:p>
            <a:fld id="{FD487720-4F8A-7A42-B3A7-9B58DA51E0BE}" type="datetime4">
              <a:rPr lang="en-US" smtClean="0"/>
              <a:t>January 28, 2022</a:t>
            </a:fld>
            <a:endParaRPr lang="en-US" dirty="0"/>
          </a:p>
        </p:txBody>
      </p:sp>
      <p:sp>
        <p:nvSpPr>
          <p:cNvPr id="5" name="Footer Placeholder 4">
            <a:extLst>
              <a:ext uri="{FF2B5EF4-FFF2-40B4-BE49-F238E27FC236}">
                <a16:creationId xmlns:a16="http://schemas.microsoft.com/office/drawing/2014/main" id="{FF8436B0-86D4-FA43-9624-BC62510D5465}"/>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endParaRPr lang="en-US" dirty="0"/>
          </a:p>
        </p:txBody>
      </p:sp>
      <p:sp>
        <p:nvSpPr>
          <p:cNvPr id="6" name="Slide Number Placeholder 5">
            <a:extLst>
              <a:ext uri="{FF2B5EF4-FFF2-40B4-BE49-F238E27FC236}">
                <a16:creationId xmlns:a16="http://schemas.microsoft.com/office/drawing/2014/main" id="{9DE0DC34-CAFB-674C-BCD4-F553C47AC026}"/>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402620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5E82B-98DD-3F4A-B819-FB1DC8F7C32B}"/>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19EC5C8-AF92-8B46-A163-2B70B795CCD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1E79D4-14EC-7B45-8CC6-9D18B5916301}"/>
              </a:ext>
            </a:extLst>
          </p:cNvPr>
          <p:cNvSpPr>
            <a:spLocks noGrp="1"/>
          </p:cNvSpPr>
          <p:nvPr>
            <p:ph type="dt" sz="half" idx="10"/>
          </p:nvPr>
        </p:nvSpPr>
        <p:spPr/>
        <p:txBody>
          <a:bodyPr/>
          <a:lstStyle/>
          <a:p>
            <a:fld id="{0287A0AD-C697-9B46-B9F9-275454C890E7}" type="datetime4">
              <a:rPr lang="en-US" smtClean="0"/>
              <a:t>January 28, 2022</a:t>
            </a:fld>
            <a:endParaRPr lang="en-US" dirty="0"/>
          </a:p>
        </p:txBody>
      </p:sp>
      <p:sp>
        <p:nvSpPr>
          <p:cNvPr id="5" name="Footer Placeholder 4">
            <a:extLst>
              <a:ext uri="{FF2B5EF4-FFF2-40B4-BE49-F238E27FC236}">
                <a16:creationId xmlns:a16="http://schemas.microsoft.com/office/drawing/2014/main" id="{E4869412-1799-064F-B744-A3C3F61E04D3}"/>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endParaRPr lang="en-US" dirty="0"/>
          </a:p>
        </p:txBody>
      </p:sp>
      <p:sp>
        <p:nvSpPr>
          <p:cNvPr id="6" name="Slide Number Placeholder 5">
            <a:extLst>
              <a:ext uri="{FF2B5EF4-FFF2-40B4-BE49-F238E27FC236}">
                <a16:creationId xmlns:a16="http://schemas.microsoft.com/office/drawing/2014/main" id="{31C4C145-D32D-A94A-86EA-C5025E777F6B}"/>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42965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391F9-92A7-1C40-87C5-1C14B4BB0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5236FF-48D4-7440-A723-69294990482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EB5302-92D0-7349-9A99-07C45A00E1D0}"/>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5C9B1-42CE-8F46-838A-D0DC76A2BEDB}"/>
              </a:ext>
            </a:extLst>
          </p:cNvPr>
          <p:cNvSpPr>
            <a:spLocks noGrp="1"/>
          </p:cNvSpPr>
          <p:nvPr>
            <p:ph type="dt" sz="half" idx="10"/>
          </p:nvPr>
        </p:nvSpPr>
        <p:spPr/>
        <p:txBody>
          <a:bodyPr/>
          <a:lstStyle/>
          <a:p>
            <a:fld id="{A2316E16-67FB-6044-9253-468407F5F322}" type="datetime4">
              <a:rPr lang="en-US" smtClean="0"/>
              <a:t>January 28, 2022</a:t>
            </a:fld>
            <a:endParaRPr lang="en-US" dirty="0"/>
          </a:p>
        </p:txBody>
      </p:sp>
      <p:sp>
        <p:nvSpPr>
          <p:cNvPr id="6" name="Footer Placeholder 5">
            <a:extLst>
              <a:ext uri="{FF2B5EF4-FFF2-40B4-BE49-F238E27FC236}">
                <a16:creationId xmlns:a16="http://schemas.microsoft.com/office/drawing/2014/main" id="{C9230A23-CCCE-EC43-B35D-18B27FF4F5E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endParaRPr lang="en-US" dirty="0"/>
          </a:p>
        </p:txBody>
      </p:sp>
      <p:sp>
        <p:nvSpPr>
          <p:cNvPr id="7" name="Slide Number Placeholder 6">
            <a:extLst>
              <a:ext uri="{FF2B5EF4-FFF2-40B4-BE49-F238E27FC236}">
                <a16:creationId xmlns:a16="http://schemas.microsoft.com/office/drawing/2014/main" id="{6FD79656-5C3D-4745-9CA1-1A3F625B9BEB}"/>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62016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2602C-4B07-B84A-9200-A075B133446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F80DB4-FA4F-984F-A1FE-A701EBAAC71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3120C-1233-9B41-B09D-0A7E8BD0B69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93ED58-2D5F-D44D-AB76-6AF2D555FE3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980178C-7667-6A45-8288-CA6015D685C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646680-15F4-604D-B076-028173D41C2B}"/>
              </a:ext>
            </a:extLst>
          </p:cNvPr>
          <p:cNvSpPr>
            <a:spLocks noGrp="1"/>
          </p:cNvSpPr>
          <p:nvPr>
            <p:ph type="dt" sz="half" idx="10"/>
          </p:nvPr>
        </p:nvSpPr>
        <p:spPr/>
        <p:txBody>
          <a:bodyPr/>
          <a:lstStyle/>
          <a:p>
            <a:fld id="{8189FB05-FEEF-5143-8CCD-418F0C11E666}" type="datetime4">
              <a:rPr lang="en-US" smtClean="0"/>
              <a:t>January 28, 2022</a:t>
            </a:fld>
            <a:endParaRPr lang="en-US" dirty="0"/>
          </a:p>
        </p:txBody>
      </p:sp>
      <p:sp>
        <p:nvSpPr>
          <p:cNvPr id="8" name="Footer Placeholder 7">
            <a:extLst>
              <a:ext uri="{FF2B5EF4-FFF2-40B4-BE49-F238E27FC236}">
                <a16:creationId xmlns:a16="http://schemas.microsoft.com/office/drawing/2014/main" id="{EBA9A7D6-FB86-3043-B504-17640147DC5E}"/>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endParaRPr lang="en-US" dirty="0"/>
          </a:p>
        </p:txBody>
      </p:sp>
      <p:sp>
        <p:nvSpPr>
          <p:cNvPr id="9" name="Slide Number Placeholder 8">
            <a:extLst>
              <a:ext uri="{FF2B5EF4-FFF2-40B4-BE49-F238E27FC236}">
                <a16:creationId xmlns:a16="http://schemas.microsoft.com/office/drawing/2014/main" id="{0C28A196-F4DF-7A42-8680-D35EC320DCA9}"/>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469765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E2D4D-A9CC-2645-8904-AA53195E7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4E1DA5-853B-0641-BCC2-9C646DA2CAF0}"/>
              </a:ext>
            </a:extLst>
          </p:cNvPr>
          <p:cNvSpPr>
            <a:spLocks noGrp="1"/>
          </p:cNvSpPr>
          <p:nvPr>
            <p:ph type="dt" sz="half" idx="10"/>
          </p:nvPr>
        </p:nvSpPr>
        <p:spPr/>
        <p:txBody>
          <a:bodyPr/>
          <a:lstStyle/>
          <a:p>
            <a:fld id="{88823047-A03B-8E42-A63A-3049A6489401}" type="datetime4">
              <a:rPr lang="en-US" smtClean="0"/>
              <a:t>January 28, 2022</a:t>
            </a:fld>
            <a:endParaRPr lang="en-US" dirty="0"/>
          </a:p>
        </p:txBody>
      </p:sp>
      <p:sp>
        <p:nvSpPr>
          <p:cNvPr id="4" name="Footer Placeholder 3">
            <a:extLst>
              <a:ext uri="{FF2B5EF4-FFF2-40B4-BE49-F238E27FC236}">
                <a16:creationId xmlns:a16="http://schemas.microsoft.com/office/drawing/2014/main" id="{284E2D7D-E376-FF4E-9A4E-A9BA49823807}"/>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endParaRPr lang="en-US" dirty="0"/>
          </a:p>
        </p:txBody>
      </p:sp>
      <p:sp>
        <p:nvSpPr>
          <p:cNvPr id="5" name="Slide Number Placeholder 4">
            <a:extLst>
              <a:ext uri="{FF2B5EF4-FFF2-40B4-BE49-F238E27FC236}">
                <a16:creationId xmlns:a16="http://schemas.microsoft.com/office/drawing/2014/main" id="{9A133E60-8861-9A4C-A8DD-134AD55625EA}"/>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33889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94FCEA-C915-6A42-B486-B7256C095ABC}"/>
              </a:ext>
            </a:extLst>
          </p:cNvPr>
          <p:cNvSpPr>
            <a:spLocks noGrp="1"/>
          </p:cNvSpPr>
          <p:nvPr>
            <p:ph type="dt" sz="half" idx="10"/>
          </p:nvPr>
        </p:nvSpPr>
        <p:spPr/>
        <p:txBody>
          <a:bodyPr/>
          <a:lstStyle/>
          <a:p>
            <a:fld id="{107C6270-183F-194B-B4E8-2EE29663AC0E}" type="datetime4">
              <a:rPr lang="en-US" smtClean="0"/>
              <a:t>January 28, 2022</a:t>
            </a:fld>
            <a:endParaRPr lang="en-US" dirty="0"/>
          </a:p>
        </p:txBody>
      </p:sp>
      <p:sp>
        <p:nvSpPr>
          <p:cNvPr id="3" name="Footer Placeholder 2">
            <a:extLst>
              <a:ext uri="{FF2B5EF4-FFF2-40B4-BE49-F238E27FC236}">
                <a16:creationId xmlns:a16="http://schemas.microsoft.com/office/drawing/2014/main" id="{FFDAB37C-AF5A-364D-9663-B71FD9B8D7EA}"/>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endParaRPr lang="en-US" dirty="0"/>
          </a:p>
        </p:txBody>
      </p:sp>
      <p:sp>
        <p:nvSpPr>
          <p:cNvPr id="4" name="Slide Number Placeholder 3">
            <a:extLst>
              <a:ext uri="{FF2B5EF4-FFF2-40B4-BE49-F238E27FC236}">
                <a16:creationId xmlns:a16="http://schemas.microsoft.com/office/drawing/2014/main" id="{4ABE547C-5ACF-7B42-A369-4111B20E6386}"/>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328593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77EA-2F3E-A640-A8F8-FC45F23E5B0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271F2BC-1F88-D547-B4FF-C01766CA196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3344FA-9488-DC49-B8E2-FD3261834D9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B6FEEB1-62CA-C944-8E18-518A0F1E7B4F}"/>
              </a:ext>
            </a:extLst>
          </p:cNvPr>
          <p:cNvSpPr>
            <a:spLocks noGrp="1"/>
          </p:cNvSpPr>
          <p:nvPr>
            <p:ph type="dt" sz="half" idx="10"/>
          </p:nvPr>
        </p:nvSpPr>
        <p:spPr/>
        <p:txBody>
          <a:bodyPr/>
          <a:lstStyle/>
          <a:p>
            <a:fld id="{AA6F81F4-F179-4940-91A8-B4B3ADD8B6AC}" type="datetime4">
              <a:rPr lang="en-US" smtClean="0"/>
              <a:t>January 28, 2022</a:t>
            </a:fld>
            <a:endParaRPr lang="en-US"/>
          </a:p>
        </p:txBody>
      </p:sp>
      <p:sp>
        <p:nvSpPr>
          <p:cNvPr id="6" name="Footer Placeholder 5">
            <a:extLst>
              <a:ext uri="{FF2B5EF4-FFF2-40B4-BE49-F238E27FC236}">
                <a16:creationId xmlns:a16="http://schemas.microsoft.com/office/drawing/2014/main" id="{D30840DD-9D13-6145-84A8-D8783220090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7" name="Slide Number Placeholder 6">
            <a:extLst>
              <a:ext uri="{FF2B5EF4-FFF2-40B4-BE49-F238E27FC236}">
                <a16:creationId xmlns:a16="http://schemas.microsoft.com/office/drawing/2014/main" id="{5F403A87-9F2A-0749-BD74-B66BA15E0030}"/>
              </a:ext>
            </a:extLst>
          </p:cNvPr>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4079655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A7030-105B-0148-B84D-A102925C1AE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C0719E3-30AA-A34E-B7BE-E5F8728B9E6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2BF274A-1FEA-6047-9948-9D4FECEDA9C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4DE94B8-BDBA-D649-B99C-61A307FD85B7}"/>
              </a:ext>
            </a:extLst>
          </p:cNvPr>
          <p:cNvSpPr>
            <a:spLocks noGrp="1"/>
          </p:cNvSpPr>
          <p:nvPr>
            <p:ph type="dt" sz="half" idx="10"/>
          </p:nvPr>
        </p:nvSpPr>
        <p:spPr/>
        <p:txBody>
          <a:bodyPr/>
          <a:lstStyle/>
          <a:p>
            <a:fld id="{2AAB17D7-CE15-1544-B1FB-D0797453268D}" type="datetime4">
              <a:rPr lang="en-US" smtClean="0"/>
              <a:t>January 28, 2022</a:t>
            </a:fld>
            <a:endParaRPr lang="en-US" dirty="0"/>
          </a:p>
        </p:txBody>
      </p:sp>
      <p:sp>
        <p:nvSpPr>
          <p:cNvPr id="6" name="Footer Placeholder 5">
            <a:extLst>
              <a:ext uri="{FF2B5EF4-FFF2-40B4-BE49-F238E27FC236}">
                <a16:creationId xmlns:a16="http://schemas.microsoft.com/office/drawing/2014/main" id="{5F61CDBC-8F66-D441-9434-F8B81CA42365}"/>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endParaRPr lang="en-US" dirty="0"/>
          </a:p>
        </p:txBody>
      </p:sp>
      <p:sp>
        <p:nvSpPr>
          <p:cNvPr id="7" name="Slide Number Placeholder 6">
            <a:extLst>
              <a:ext uri="{FF2B5EF4-FFF2-40B4-BE49-F238E27FC236}">
                <a16:creationId xmlns:a16="http://schemas.microsoft.com/office/drawing/2014/main" id="{6729BE3E-BEAB-3448-B8CE-AAB0D1C998E8}"/>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52715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236531-0C15-0C4B-9171-0AF551C3A08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2E0F28-1492-3949-8AF3-5ACDCFD9090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4E18D-AE80-FE4F-B35B-472BA540AB1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4E03836-C788-DD4C-9DF1-DB181B323F98}" type="datetime4">
              <a:rPr lang="en-US" smtClean="0"/>
              <a:t>January 28, 2022</a:t>
            </a:fld>
            <a:endParaRPr lang="en-US" dirty="0"/>
          </a:p>
        </p:txBody>
      </p:sp>
      <p:sp>
        <p:nvSpPr>
          <p:cNvPr id="5" name="Footer Placeholder 4">
            <a:extLst>
              <a:ext uri="{FF2B5EF4-FFF2-40B4-BE49-F238E27FC236}">
                <a16:creationId xmlns:a16="http://schemas.microsoft.com/office/drawing/2014/main" id="{3A0A3A8C-D518-324B-8A72-6F32581C684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Fowler, S., Roush, R., &amp; Wise, J. (2013). Concepts of Biology. Houston: OpenStax. Retrieved from https://openstax.org/details/books/concepts-biology</a:t>
            </a:r>
            <a:endParaRPr lang="en-US" dirty="0"/>
          </a:p>
        </p:txBody>
      </p:sp>
      <p:sp>
        <p:nvSpPr>
          <p:cNvPr id="6" name="Slide Number Placeholder 5">
            <a:extLst>
              <a:ext uri="{FF2B5EF4-FFF2-40B4-BE49-F238E27FC236}">
                <a16:creationId xmlns:a16="http://schemas.microsoft.com/office/drawing/2014/main" id="{F16EF37E-6B0C-5847-A0CA-E8DE1401DF5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0629542"/>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 id="2147483949" r:id="rId13"/>
    <p:sldLayoutId id="2147483950" r:id="rId14"/>
    <p:sldLayoutId id="2147483920" r:id="rId15"/>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labs.bio.unc.edu/Salmon/mitosis/mitosismovies.html"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f-ldPgEfAHI"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hyperlink" Target="https://en.wikipedia.org/wiki/Walther_Flemming"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hapter Title"/>
          <p:cNvSpPr txBox="1">
            <a:spLocks/>
          </p:cNvSpPr>
          <p:nvPr/>
        </p:nvSpPr>
        <p:spPr>
          <a:xfrm>
            <a:off x="0" y="2471682"/>
            <a:ext cx="9144000" cy="1301532"/>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400" cap="none" dirty="0">
                <a:solidFill>
                  <a:srgbClr val="212F62"/>
                </a:solidFill>
                <a:latin typeface="+mn-lt"/>
              </a:rPr>
              <a:t>OpenStax</a:t>
            </a:r>
          </a:p>
          <a:p>
            <a:pPr algn="ctr"/>
            <a:r>
              <a:rPr lang="en-US" sz="2400" cap="none" dirty="0">
                <a:solidFill>
                  <a:srgbClr val="212F62"/>
                </a:solidFill>
                <a:latin typeface="+mn-lt"/>
              </a:rPr>
              <a:t>Concepts of Biology</a:t>
            </a:r>
          </a:p>
          <a:p>
            <a:pPr algn="ctr"/>
            <a:r>
              <a:rPr lang="en-US" sz="2400" cap="none" dirty="0">
                <a:solidFill>
                  <a:srgbClr val="212F62"/>
                </a:solidFill>
                <a:latin typeface="+mn-lt"/>
              </a:rPr>
              <a:t>Chapter 6: Reproduction at the Cellular Level</a:t>
            </a:r>
          </a:p>
        </p:txBody>
      </p:sp>
      <p:sp>
        <p:nvSpPr>
          <p:cNvPr id="2" name="Footer Placeholder 1">
            <a:extLst>
              <a:ext uri="{FF2B5EF4-FFF2-40B4-BE49-F238E27FC236}">
                <a16:creationId xmlns:a16="http://schemas.microsoft.com/office/drawing/2014/main" id="{BDD37A0C-A6DA-3A44-9EFD-95E95AA5965F}"/>
              </a:ext>
            </a:extLst>
          </p:cNvPr>
          <p:cNvSpPr>
            <a:spLocks noGrp="1"/>
          </p:cNvSpPr>
          <p:nvPr>
            <p:ph type="ftr" sz="quarter" idx="11"/>
          </p:nvPr>
        </p:nvSpPr>
        <p:spPr/>
        <p:txBody>
          <a:bodyPr/>
          <a:lstStyle/>
          <a:p>
            <a:r>
              <a:rPr lang="en-US" dirty="0"/>
              <a:t>Fowler, S., Roush, R., &amp; Wise, J. (2013). Concepts of Biology. Houston: OpenStax. Retrieved from https://</a:t>
            </a:r>
            <a:r>
              <a:rPr lang="en-US" dirty="0" err="1"/>
              <a:t>openstax.org</a:t>
            </a:r>
            <a:r>
              <a:rPr lang="en-US" dirty="0"/>
              <a:t>/details/books/concepts-biology</a:t>
            </a:r>
          </a:p>
        </p:txBody>
      </p:sp>
      <p:sp>
        <p:nvSpPr>
          <p:cNvPr id="9" name="Title">
            <a:extLst>
              <a:ext uri="{FF2B5EF4-FFF2-40B4-BE49-F238E27FC236}">
                <a16:creationId xmlns:a16="http://schemas.microsoft.com/office/drawing/2014/main" id="{511EDF82-B60B-4C77-B16B-44F8F022F7A7}"/>
              </a:ext>
            </a:extLst>
          </p:cNvPr>
          <p:cNvSpPr>
            <a:spLocks noGrp="1"/>
          </p:cNvSpPr>
          <p:nvPr>
            <p:ph type="title" idx="4294967295"/>
          </p:nvPr>
        </p:nvSpPr>
        <p:spPr>
          <a:xfrm>
            <a:off x="0" y="690563"/>
            <a:ext cx="9144000" cy="1631950"/>
          </a:xfrm>
        </p:spPr>
        <p:txBody>
          <a:bodyPr>
            <a:noAutofit/>
          </a:bodyPr>
          <a:lstStyle/>
          <a:p>
            <a:pPr algn="ctr"/>
            <a:r>
              <a:rPr lang="en-US" sz="6000" dirty="0"/>
              <a:t>BIOL 1010</a:t>
            </a:r>
            <a:br>
              <a:rPr lang="en-US" sz="6000" dirty="0"/>
            </a:br>
            <a:r>
              <a:rPr lang="en-US" sz="6000" dirty="0"/>
              <a:t>Module 6</a:t>
            </a:r>
          </a:p>
        </p:txBody>
      </p:sp>
      <p:sp>
        <p:nvSpPr>
          <p:cNvPr id="7" name="Disclaimer">
            <a:extLst>
              <a:ext uri="{FF2B5EF4-FFF2-40B4-BE49-F238E27FC236}">
                <a16:creationId xmlns:a16="http://schemas.microsoft.com/office/drawing/2014/main" id="{8B6023AA-029E-4C97-A083-742263B4396B}"/>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DF75C13-B8D8-6B44-BCC4-3C35EF74328D}"/>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457200" y="1174282"/>
            <a:ext cx="8062912" cy="452431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M phase </a:t>
            </a:r>
          </a:p>
          <a:p>
            <a:pPr marL="800100" lvl="1" indent="-342900">
              <a:buFont typeface="Wingdings" panose="05000000000000000000" pitchFamily="2" charset="2"/>
              <a:buChar char="Ø"/>
            </a:pPr>
            <a:r>
              <a:rPr lang="en-US" sz="2400" b="0" i="0" dirty="0">
                <a:solidFill>
                  <a:srgbClr val="000000"/>
                </a:solidFill>
                <a:effectLst/>
              </a:rPr>
              <a:t>2 parts</a:t>
            </a:r>
          </a:p>
          <a:p>
            <a:pPr marL="1371600" lvl="2" indent="-457200">
              <a:buFont typeface="+mj-lt"/>
              <a:buAutoNum type="arabicPeriod"/>
            </a:pPr>
            <a:r>
              <a:rPr lang="en-US" sz="2400" dirty="0">
                <a:solidFill>
                  <a:srgbClr val="000000"/>
                </a:solidFill>
              </a:rPr>
              <a:t>Mitosis – division of nuclear contents involving alignment and equal division of chromosomes</a:t>
            </a:r>
          </a:p>
          <a:p>
            <a:pPr marL="1371600" lvl="2" indent="-457200">
              <a:buFont typeface="+mj-lt"/>
              <a:buAutoNum type="arabicPeriod"/>
            </a:pPr>
            <a:r>
              <a:rPr lang="en-US" sz="2400" b="0" i="0" dirty="0">
                <a:solidFill>
                  <a:srgbClr val="000000"/>
                </a:solidFill>
                <a:effectLst/>
              </a:rPr>
              <a:t>Cytokinesis – division of cytoplasm</a:t>
            </a:r>
          </a:p>
          <a:p>
            <a:pPr marL="1828800" lvl="3" indent="-457200">
              <a:buFont typeface="Arial" panose="020B0604020202020204" pitchFamily="34" charset="0"/>
              <a:buChar char="•"/>
            </a:pPr>
            <a:r>
              <a:rPr lang="en-US" sz="2400" dirty="0">
                <a:solidFill>
                  <a:srgbClr val="000000"/>
                </a:solidFill>
              </a:rPr>
              <a:t>Mitosis - </a:t>
            </a:r>
            <a:r>
              <a:rPr lang="en-US" sz="2400" b="0" i="0" dirty="0">
                <a:solidFill>
                  <a:srgbClr val="000000"/>
                </a:solidFill>
                <a:effectLst/>
              </a:rPr>
              <a:t>the period of the cell cycle at which the duplicated chromosomes are separated into identical nuclei; includes prophase, prometaphase, metaphase, anaphase, and telophase</a:t>
            </a:r>
          </a:p>
          <a:p>
            <a:pPr marL="1828800" lvl="3" indent="-457200">
              <a:buFont typeface="Wingdings" panose="05000000000000000000" pitchFamily="2" charset="2"/>
              <a:buChar char="Ø"/>
            </a:pPr>
            <a:r>
              <a:rPr lang="en-US" sz="2400" dirty="0">
                <a:solidFill>
                  <a:srgbClr val="000000"/>
                </a:solidFill>
              </a:rPr>
              <a:t>5 phases – Prophase, Prometaphase, Metaphase, Anaphase, Telophase</a:t>
            </a:r>
            <a:endParaRPr lang="en-US" sz="2400" b="0" i="0" dirty="0">
              <a:solidFill>
                <a:srgbClr val="000000"/>
              </a:solidFill>
              <a:effectLst/>
            </a:endParaRPr>
          </a:p>
        </p:txBody>
      </p:sp>
      <p:sp>
        <p:nvSpPr>
          <p:cNvPr id="4" name="Disclaimer">
            <a:extLst>
              <a:ext uri="{FF2B5EF4-FFF2-40B4-BE49-F238E27FC236}">
                <a16:creationId xmlns:a16="http://schemas.microsoft.com/office/drawing/2014/main" id="{DF6C8CB0-26D7-4E85-AC2C-7B673EC35E6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74193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9F6D5B23-35CA-42C6-B603-52859F21A3F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B8A10350-9856-B84C-9DF5-3A983BC0CC24}"/>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Figure Number"/>
          <p:cNvSpPr>
            <a:spLocks noGrp="1"/>
          </p:cNvSpPr>
          <p:nvPr>
            <p:ph type="title"/>
          </p:nvPr>
        </p:nvSpPr>
        <p:spPr/>
        <p:txBody>
          <a:bodyPr/>
          <a:lstStyle/>
          <a:p>
            <a:r>
              <a:rPr lang="en-US" dirty="0"/>
              <a:t>Figure 6.4</a:t>
            </a:r>
          </a:p>
        </p:txBody>
      </p:sp>
      <p:pic>
        <p:nvPicPr>
          <p:cNvPr id="9" name="Figure" descr="This diagram shows the five phases of mitosis, and cytokinesis. During prophase, the chromosomes condense and become visible, spindle fibers emerge from the centrosomes, the centrosomes move toward opposite poles, and the nuclear envelope breaks down. During prometaphase, the chromosomes continue to condense and kinetochores appear at the centromeres. Mitotic spindle microtubules attach to the kinetochores. During metaphase, the centrosomes are at opposite poles of the cell. Chromosomes line up at the metaphase plate and each sister chromatid is attached to spindle fibers originating from the opposite poles. During anaphase, the centromeres split in two. The sister chromatids, which are now called chromosomes, move toward opposite poles of the cell. Certain spindle fibers lengthen, elongating the cell. During telophase, the chromosomes arrive at the opposite poles and begin to decondense. The nuclear envelope re-forms. During cytokinesis in animals, a cleavage furrow separates the two daughter cells. In plants, a cell plate—the precursor to a new cell wall—separates the two daughter cells."/>
          <p:cNvPicPr>
            <a:picLocks noGrp="1" noChangeAspect="1"/>
          </p:cNvPicPr>
          <p:nvPr>
            <p:ph type="pic" sz="quarter" idx="13"/>
          </p:nvPr>
        </p:nvPicPr>
        <p:blipFill rotWithShape="1">
          <a:blip r:embed="rId2" cstate="email">
            <a:extLst>
              <a:ext uri="{28A0092B-C50C-407E-A947-70E740481C1C}">
                <a14:useLocalDpi xmlns:a14="http://schemas.microsoft.com/office/drawing/2010/main" val="0"/>
              </a:ext>
            </a:extLst>
          </a:blip>
          <a:srcRect t="21820" b="21820"/>
          <a:stretch/>
        </p:blipFill>
        <p:spPr/>
      </p:pic>
      <p:sp>
        <p:nvSpPr>
          <p:cNvPr id="7" name="Figure Legend"/>
          <p:cNvSpPr>
            <a:spLocks noGrp="1"/>
          </p:cNvSpPr>
          <p:nvPr>
            <p:ph type="body" sz="quarter" idx="14"/>
          </p:nvPr>
        </p:nvSpPr>
        <p:spPr/>
        <p:txBody>
          <a:bodyPr>
            <a:noAutofit/>
          </a:bodyPr>
          <a:lstStyle/>
          <a:p>
            <a:r>
              <a:rPr lang="en-US" sz="1220" dirty="0"/>
              <a:t>Animal cell mitosis is divided into five stages—prophase, </a:t>
            </a:r>
            <a:r>
              <a:rPr lang="en-US" sz="1220" dirty="0" err="1"/>
              <a:t>prometaphase</a:t>
            </a:r>
            <a:r>
              <a:rPr lang="en-US" sz="1220" dirty="0"/>
              <a:t>, metaphase, anaphase, and </a:t>
            </a:r>
            <a:r>
              <a:rPr lang="en-US" sz="1220" dirty="0" err="1"/>
              <a:t>telophase</a:t>
            </a:r>
            <a:r>
              <a:rPr lang="en-US" sz="1220" dirty="0"/>
              <a:t>—visualized here by light microscopy with fluorescence. Mitosis is usually accompanied by cytokinesis, shown here by a transmission electron microscope. (credit “diagrams”: modification of work by Mariana Ruiz </a:t>
            </a:r>
            <a:r>
              <a:rPr lang="en-US" sz="1220" dirty="0" err="1"/>
              <a:t>Villareal</a:t>
            </a:r>
            <a:r>
              <a:rPr lang="en-US" sz="1220" dirty="0"/>
              <a:t>; credit “mitosis micrographs”: modification of work by Roy van </a:t>
            </a:r>
            <a:r>
              <a:rPr lang="en-US" sz="1220" dirty="0" err="1"/>
              <a:t>Heesbeen</a:t>
            </a:r>
            <a:r>
              <a:rPr lang="en-US" sz="1220" dirty="0"/>
              <a:t>; credit “cytokinesis micrograph”: modification of work by the Wadsworth Center, NY State Department of Health; donated to the Wikimedia foundation; scale-bar data from Matt Russell)</a:t>
            </a:r>
          </a:p>
        </p:txBody>
      </p:sp>
    </p:spTree>
    <p:extLst>
      <p:ext uri="{BB962C8B-B14F-4D97-AF65-F5344CB8AC3E}">
        <p14:creationId xmlns:p14="http://schemas.microsoft.com/office/powerpoint/2010/main" val="2023719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E72552E-7D97-2945-9CB7-801F441BA3A3}"/>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pic>
        <p:nvPicPr>
          <p:cNvPr id="4" name="Figure" descr="This diagram shows the five phases of mitosis, and cytokinesis. During prophase, the chromosomes condense and become visible, spindle fibers emerge from the centrosomes, the centrosomes move toward opposite poles, and the nuclear envelope breaks down. During prometaphase, the chromosomes continue to condense and kinetochores appear at the centromeres. Mitotic spindle microtubules attach to the kinetochores. During metaphase, the centrosomes are at opposite poles of the cell. Chromosomes line up at the metaphase plate and each sister chromatid is attached to spindle fibers originating from the opposite poles. During anaphase, the centromeres split in two. The sister chromatids, which are now called chromosomes, move toward opposite poles of the cell. Certain spindle fibers lengthen, elongating the cell. During telophase, the chromosomes arrive at the opposite poles and begin to decondense. The nuclear envelope re-forms. During cytokinesis in animals, a cleavage furrow separates the two daughter cells. In plants, a cell plate—the precursor to a new cell wall—separates the two daughter cells.">
            <a:extLst>
              <a:ext uri="{FF2B5EF4-FFF2-40B4-BE49-F238E27FC236}">
                <a16:creationId xmlns:a16="http://schemas.microsoft.com/office/drawing/2014/main" id="{E86761CE-DEFD-4F92-A558-DE85A48204DD}"/>
              </a:ext>
            </a:extLst>
          </p:cNvPr>
          <p:cNvPicPr>
            <a:picLocks noGrp="1" noChangeAspect="1"/>
          </p:cNvPicPr>
          <p:nvPr>
            <p:ph type="pic" sz="quarter" idx="13"/>
          </p:nvPr>
        </p:nvPicPr>
        <p:blipFill rotWithShape="1">
          <a:blip r:embed="rId2" cstate="email">
            <a:extLst>
              <a:ext uri="{28A0092B-C50C-407E-A947-70E740481C1C}">
                <a14:useLocalDpi xmlns:a14="http://schemas.microsoft.com/office/drawing/2010/main" val="0"/>
              </a:ext>
            </a:extLst>
          </a:blip>
          <a:srcRect l="-277" r="82895" b="8592"/>
          <a:stretch/>
        </p:blipFill>
        <p:spPr>
          <a:xfrm>
            <a:off x="457200" y="1661566"/>
            <a:ext cx="1222409" cy="4955108"/>
          </a:xfrm>
        </p:spPr>
      </p:pic>
      <p:sp>
        <p:nvSpPr>
          <p:cNvPr id="2" name="TextBox 1">
            <a:extLst>
              <a:ext uri="{FF2B5EF4-FFF2-40B4-BE49-F238E27FC236}">
                <a16:creationId xmlns:a16="http://schemas.microsoft.com/office/drawing/2014/main" id="{CB4CE7A1-C5B3-4E08-92EA-C88752B28F02}"/>
              </a:ext>
            </a:extLst>
          </p:cNvPr>
          <p:cNvSpPr txBox="1"/>
          <p:nvPr/>
        </p:nvSpPr>
        <p:spPr>
          <a:xfrm>
            <a:off x="1511166" y="1174282"/>
            <a:ext cx="7008946" cy="452431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Mitosis</a:t>
            </a:r>
          </a:p>
          <a:p>
            <a:pPr marL="914400" lvl="1" indent="-457200">
              <a:buFont typeface="+mj-lt"/>
              <a:buAutoNum type="arabicPeriod"/>
            </a:pPr>
            <a:r>
              <a:rPr lang="en-US" sz="2400" dirty="0">
                <a:solidFill>
                  <a:srgbClr val="000000"/>
                </a:solidFill>
              </a:rPr>
              <a:t>Prophase - </a:t>
            </a:r>
            <a:r>
              <a:rPr lang="en-US" sz="2400" b="0" i="0" dirty="0">
                <a:solidFill>
                  <a:srgbClr val="000000"/>
                </a:solidFill>
                <a:effectLst/>
              </a:rPr>
              <a:t>the stage of mitosis during which chromosomes condense and the mitotic spindle begins to form</a:t>
            </a:r>
          </a:p>
          <a:p>
            <a:pPr marL="1371600" lvl="2" indent="-457200">
              <a:buFont typeface="Wingdings" panose="05000000000000000000" pitchFamily="2" charset="2"/>
              <a:buChar char="Ø"/>
            </a:pPr>
            <a:r>
              <a:rPr lang="en-US" sz="2400" dirty="0">
                <a:solidFill>
                  <a:srgbClr val="000000"/>
                </a:solidFill>
              </a:rPr>
              <a:t>Nuclear envelope breaks down</a:t>
            </a:r>
          </a:p>
          <a:p>
            <a:pPr marL="1371600" lvl="2" indent="-457200">
              <a:buFont typeface="Wingdings" panose="05000000000000000000" pitchFamily="2" charset="2"/>
              <a:buChar char="Ø"/>
            </a:pPr>
            <a:r>
              <a:rPr lang="en-US" sz="2400" dirty="0">
                <a:solidFill>
                  <a:srgbClr val="000000"/>
                </a:solidFill>
              </a:rPr>
              <a:t>Golgi and Endoplasmic Reticulum fragment</a:t>
            </a:r>
          </a:p>
          <a:p>
            <a:pPr marL="1371600" lvl="2" indent="-457200">
              <a:buFont typeface="Wingdings" panose="05000000000000000000" pitchFamily="2" charset="2"/>
              <a:buChar char="Ø"/>
            </a:pPr>
            <a:r>
              <a:rPr lang="en-US" sz="2400" dirty="0">
                <a:solidFill>
                  <a:srgbClr val="000000"/>
                </a:solidFill>
              </a:rPr>
              <a:t>Nucleolus disappears</a:t>
            </a:r>
          </a:p>
          <a:p>
            <a:pPr marL="1371600" lvl="2" indent="-457200">
              <a:buFont typeface="Wingdings" panose="05000000000000000000" pitchFamily="2" charset="2"/>
              <a:buChar char="Ø"/>
            </a:pPr>
            <a:r>
              <a:rPr lang="en-US" sz="2400" dirty="0">
                <a:solidFill>
                  <a:srgbClr val="000000"/>
                </a:solidFill>
              </a:rPr>
              <a:t>Chromosomes condense to visible structures under light </a:t>
            </a:r>
            <a:r>
              <a:rPr lang="en-US" sz="2400" dirty="0" err="1">
                <a:solidFill>
                  <a:srgbClr val="000000"/>
                </a:solidFill>
              </a:rPr>
              <a:t>miscroscope</a:t>
            </a:r>
            <a:endParaRPr lang="en-US" sz="2400" dirty="0">
              <a:solidFill>
                <a:srgbClr val="000000"/>
              </a:solidFill>
            </a:endParaRPr>
          </a:p>
          <a:p>
            <a:pPr marL="1371600" lvl="2" indent="-457200">
              <a:buFont typeface="Wingdings" panose="05000000000000000000" pitchFamily="2" charset="2"/>
              <a:buChar char="Ø"/>
            </a:pPr>
            <a:r>
              <a:rPr lang="en-US" sz="2400" dirty="0">
                <a:solidFill>
                  <a:srgbClr val="000000"/>
                </a:solidFill>
              </a:rPr>
              <a:t>Centrosomes move to opposite poles of cell</a:t>
            </a:r>
          </a:p>
        </p:txBody>
      </p:sp>
      <p:sp>
        <p:nvSpPr>
          <p:cNvPr id="6" name="Disclaimer">
            <a:extLst>
              <a:ext uri="{FF2B5EF4-FFF2-40B4-BE49-F238E27FC236}">
                <a16:creationId xmlns:a16="http://schemas.microsoft.com/office/drawing/2014/main" id="{6193431C-82F2-484E-8E7F-E71A821E897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sources.</a:t>
            </a:r>
          </a:p>
        </p:txBody>
      </p:sp>
    </p:spTree>
    <p:extLst>
      <p:ext uri="{BB962C8B-B14F-4D97-AF65-F5344CB8AC3E}">
        <p14:creationId xmlns:p14="http://schemas.microsoft.com/office/powerpoint/2010/main" val="3222711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5995128-22CC-CB45-B42A-D013E9ABCC35}"/>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1511166" y="1174282"/>
            <a:ext cx="7008946" cy="4893647"/>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Mitosis</a:t>
            </a:r>
          </a:p>
          <a:p>
            <a:pPr marL="914400" lvl="1" indent="-457200">
              <a:buFont typeface="+mj-lt"/>
              <a:buAutoNum type="arabicPeriod" startAt="2"/>
            </a:pPr>
            <a:r>
              <a:rPr lang="en-US" sz="2400" dirty="0">
                <a:solidFill>
                  <a:srgbClr val="000000"/>
                </a:solidFill>
              </a:rPr>
              <a:t>Prometaphase - </a:t>
            </a:r>
            <a:r>
              <a:rPr lang="en-US" sz="2400" b="0" i="0" dirty="0">
                <a:solidFill>
                  <a:srgbClr val="000000"/>
                </a:solidFill>
                <a:effectLst/>
              </a:rPr>
              <a:t>the stage of mitosis during which mitotic spindle fibers attach to kinetochores</a:t>
            </a:r>
          </a:p>
          <a:p>
            <a:pPr marL="1371600" lvl="2" indent="-457200">
              <a:buFont typeface="Wingdings" panose="05000000000000000000" pitchFamily="2" charset="2"/>
              <a:buChar char="Ø"/>
            </a:pPr>
            <a:r>
              <a:rPr lang="en-US" sz="2400" dirty="0">
                <a:solidFill>
                  <a:srgbClr val="000000"/>
                </a:solidFill>
              </a:rPr>
              <a:t>Nuclear envelop breaks down</a:t>
            </a:r>
          </a:p>
          <a:p>
            <a:pPr marL="1371600" lvl="2" indent="-457200">
              <a:buFont typeface="Wingdings" panose="05000000000000000000" pitchFamily="2" charset="2"/>
              <a:buChar char="Ø"/>
            </a:pPr>
            <a:r>
              <a:rPr lang="en-US" sz="2400" b="0" i="0" dirty="0">
                <a:solidFill>
                  <a:srgbClr val="000000"/>
                </a:solidFill>
                <a:effectLst/>
              </a:rPr>
              <a:t>Spindle fibers (microtubules) extend from centrosome and attach to each chromosome at the centromere via the kinetochore</a:t>
            </a:r>
          </a:p>
          <a:p>
            <a:pPr marL="1257300" lvl="2" indent="-342900">
              <a:buFont typeface="Arial" panose="020B0604020202020204" pitchFamily="34" charset="0"/>
              <a:buChar char="•"/>
            </a:pPr>
            <a:r>
              <a:rPr lang="en-US" sz="2400" dirty="0">
                <a:solidFill>
                  <a:srgbClr val="000000"/>
                </a:solidFill>
              </a:rPr>
              <a:t>Kinetochore - </a:t>
            </a:r>
            <a:r>
              <a:rPr lang="en-US" sz="2400" b="0" i="0" dirty="0">
                <a:solidFill>
                  <a:srgbClr val="000000"/>
                </a:solidFill>
                <a:effectLst/>
              </a:rPr>
              <a:t>a protein structure in the centromere of each sister chromatid that attracts and binds spindle microtubules during prometaphase</a:t>
            </a:r>
          </a:p>
        </p:txBody>
      </p:sp>
      <p:pic>
        <p:nvPicPr>
          <p:cNvPr id="7" name="Picture 6">
            <a:extLst>
              <a:ext uri="{FF2B5EF4-FFF2-40B4-BE49-F238E27FC236}">
                <a16:creationId xmlns:a16="http://schemas.microsoft.com/office/drawing/2014/main" id="{ED9B79B6-0FF2-4F9C-B98D-EBE711E89A53}"/>
              </a:ext>
            </a:extLst>
          </p:cNvPr>
          <p:cNvPicPr>
            <a:picLocks noChangeAspect="1"/>
          </p:cNvPicPr>
          <p:nvPr/>
        </p:nvPicPr>
        <p:blipFill rotWithShape="1">
          <a:blip r:embed="rId2"/>
          <a:srcRect l="19170" r="65513" b="7985"/>
          <a:stretch/>
        </p:blipFill>
        <p:spPr>
          <a:xfrm>
            <a:off x="457199" y="1699935"/>
            <a:ext cx="1121343" cy="4809306"/>
          </a:xfrm>
          <a:prstGeom prst="rect">
            <a:avLst/>
          </a:prstGeom>
        </p:spPr>
      </p:pic>
      <p:sp>
        <p:nvSpPr>
          <p:cNvPr id="6" name="Disclaimer">
            <a:extLst>
              <a:ext uri="{FF2B5EF4-FFF2-40B4-BE49-F238E27FC236}">
                <a16:creationId xmlns:a16="http://schemas.microsoft.com/office/drawing/2014/main" id="{E86EB822-04F3-408B-A314-5C76255F60C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0480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4A02293-ACF8-0744-A3B1-913EF45D114B}"/>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1511166" y="1174282"/>
            <a:ext cx="7008946" cy="3785652"/>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Mitosis</a:t>
            </a:r>
          </a:p>
          <a:p>
            <a:pPr marL="914400" lvl="1" indent="-457200">
              <a:buFont typeface="+mj-lt"/>
              <a:buAutoNum type="arabicPeriod" startAt="3"/>
            </a:pPr>
            <a:r>
              <a:rPr lang="en-US" sz="2400" dirty="0">
                <a:solidFill>
                  <a:srgbClr val="000000"/>
                </a:solidFill>
              </a:rPr>
              <a:t>Metaphase - </a:t>
            </a:r>
            <a:r>
              <a:rPr lang="en-US" sz="2400" b="0" i="0" dirty="0">
                <a:solidFill>
                  <a:srgbClr val="000000"/>
                </a:solidFill>
                <a:effectLst/>
              </a:rPr>
              <a:t>the stage of mitosis during which chromosomes are lined up at the metaphase plate</a:t>
            </a:r>
            <a:r>
              <a:rPr lang="en-US" sz="2400" dirty="0">
                <a:solidFill>
                  <a:srgbClr val="000000"/>
                </a:solidFill>
              </a:rPr>
              <a:t> </a:t>
            </a:r>
          </a:p>
          <a:p>
            <a:pPr marL="1371600" lvl="2" indent="-457200">
              <a:buFont typeface="Wingdings" panose="05000000000000000000" pitchFamily="2" charset="2"/>
              <a:buChar char="Ø"/>
            </a:pPr>
            <a:r>
              <a:rPr lang="en-US" sz="2400" b="0" i="0" dirty="0">
                <a:solidFill>
                  <a:srgbClr val="000000"/>
                </a:solidFill>
                <a:effectLst/>
              </a:rPr>
              <a:t>Chromosomes alig</a:t>
            </a:r>
            <a:r>
              <a:rPr lang="en-US" sz="2400" dirty="0">
                <a:solidFill>
                  <a:srgbClr val="000000"/>
                </a:solidFill>
              </a:rPr>
              <a:t>n at cell equator, or metaphase plate</a:t>
            </a:r>
          </a:p>
          <a:p>
            <a:pPr marL="1371600" lvl="2" indent="-457200">
              <a:buFont typeface="Arial" panose="020B0604020202020204" pitchFamily="34" charset="0"/>
              <a:buChar char="•"/>
            </a:pPr>
            <a:r>
              <a:rPr lang="en-US" sz="2400" b="0" i="0" dirty="0">
                <a:solidFill>
                  <a:srgbClr val="000000"/>
                </a:solidFill>
                <a:effectLst/>
              </a:rPr>
              <a:t>Metaphase plate - the equatorial plane midway between two poles of a cell where the chromosomes align during metaphase</a:t>
            </a:r>
          </a:p>
        </p:txBody>
      </p:sp>
      <p:pic>
        <p:nvPicPr>
          <p:cNvPr id="3" name="Picture 2">
            <a:extLst>
              <a:ext uri="{FF2B5EF4-FFF2-40B4-BE49-F238E27FC236}">
                <a16:creationId xmlns:a16="http://schemas.microsoft.com/office/drawing/2014/main" id="{551093DB-FBEA-4B2C-9E80-3CD22FB10D4E}"/>
              </a:ext>
            </a:extLst>
          </p:cNvPr>
          <p:cNvPicPr>
            <a:picLocks noChangeAspect="1"/>
          </p:cNvPicPr>
          <p:nvPr/>
        </p:nvPicPr>
        <p:blipFill rotWithShape="1">
          <a:blip r:embed="rId2"/>
          <a:srcRect l="34683" r="50000" b="8811"/>
          <a:stretch/>
        </p:blipFill>
        <p:spPr>
          <a:xfrm>
            <a:off x="457200" y="1666572"/>
            <a:ext cx="1150219" cy="4888906"/>
          </a:xfrm>
          <a:prstGeom prst="rect">
            <a:avLst/>
          </a:prstGeom>
        </p:spPr>
      </p:pic>
      <p:sp>
        <p:nvSpPr>
          <p:cNvPr id="6" name="Disclaimer">
            <a:extLst>
              <a:ext uri="{FF2B5EF4-FFF2-40B4-BE49-F238E27FC236}">
                <a16:creationId xmlns:a16="http://schemas.microsoft.com/office/drawing/2014/main" id="{D7952D73-B2E7-431A-992B-1DAD471950E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671639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0F83CDD-4AD6-1A48-A547-AEDDBC4D0C24}"/>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1511166" y="1174282"/>
            <a:ext cx="7008946" cy="3785652"/>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Mitosis</a:t>
            </a:r>
          </a:p>
          <a:p>
            <a:pPr marL="914400" lvl="1" indent="-457200">
              <a:buFont typeface="+mj-lt"/>
              <a:buAutoNum type="arabicPeriod" startAt="4"/>
            </a:pPr>
            <a:r>
              <a:rPr lang="en-US" sz="2400" dirty="0">
                <a:solidFill>
                  <a:srgbClr val="000000"/>
                </a:solidFill>
              </a:rPr>
              <a:t>Anaphase - </a:t>
            </a:r>
            <a:r>
              <a:rPr lang="en-US" sz="2400" b="0" i="0" dirty="0">
                <a:solidFill>
                  <a:srgbClr val="000000"/>
                </a:solidFill>
                <a:effectLst/>
              </a:rPr>
              <a:t>the stage of mitosis during which sister chromatids are separated from each other</a:t>
            </a:r>
            <a:r>
              <a:rPr lang="en-US" sz="2400" dirty="0">
                <a:solidFill>
                  <a:srgbClr val="000000"/>
                </a:solidFill>
              </a:rPr>
              <a:t> </a:t>
            </a:r>
          </a:p>
          <a:p>
            <a:pPr marL="1371600" lvl="2" indent="-457200">
              <a:buFont typeface="Wingdings" panose="05000000000000000000" pitchFamily="2" charset="2"/>
              <a:buChar char="Ø"/>
            </a:pPr>
            <a:r>
              <a:rPr lang="en-US" sz="2400" b="0" i="0" dirty="0">
                <a:solidFill>
                  <a:srgbClr val="000000"/>
                </a:solidFill>
                <a:effectLst/>
              </a:rPr>
              <a:t>Chromosomes are pushed and pulled apart by kinetochor</a:t>
            </a:r>
            <a:r>
              <a:rPr lang="en-US" sz="2400" dirty="0">
                <a:solidFill>
                  <a:srgbClr val="000000"/>
                </a:solidFill>
              </a:rPr>
              <a:t>e microtubules at the centromere and travel to opposite poles of the cell</a:t>
            </a:r>
          </a:p>
          <a:p>
            <a:pPr marL="1371600" lvl="2" indent="-457200">
              <a:buFont typeface="Wingdings" panose="05000000000000000000" pitchFamily="2" charset="2"/>
              <a:buChar char="Ø"/>
            </a:pPr>
            <a:r>
              <a:rPr lang="en-US" sz="2400" b="0" i="0" dirty="0">
                <a:solidFill>
                  <a:srgbClr val="000000"/>
                </a:solidFill>
                <a:effectLst/>
              </a:rPr>
              <a:t>Cell elongates as spindle mi</a:t>
            </a:r>
            <a:r>
              <a:rPr lang="en-US" sz="2400" dirty="0">
                <a:solidFill>
                  <a:srgbClr val="000000"/>
                </a:solidFill>
              </a:rPr>
              <a:t>crotubules push centrosomes apart</a:t>
            </a:r>
            <a:endParaRPr lang="en-US" sz="2400" b="0" i="0" dirty="0">
              <a:solidFill>
                <a:srgbClr val="000000"/>
              </a:solidFill>
              <a:effectLst/>
            </a:endParaRPr>
          </a:p>
        </p:txBody>
      </p:sp>
      <p:pic>
        <p:nvPicPr>
          <p:cNvPr id="4" name="Picture 3">
            <a:extLst>
              <a:ext uri="{FF2B5EF4-FFF2-40B4-BE49-F238E27FC236}">
                <a16:creationId xmlns:a16="http://schemas.microsoft.com/office/drawing/2014/main" id="{DEDF7716-275E-4331-983E-99C1AD2A47CC}"/>
              </a:ext>
            </a:extLst>
          </p:cNvPr>
          <p:cNvPicPr>
            <a:picLocks noChangeAspect="1"/>
          </p:cNvPicPr>
          <p:nvPr/>
        </p:nvPicPr>
        <p:blipFill rotWithShape="1">
          <a:blip r:embed="rId2"/>
          <a:srcRect l="50000" r="34880" b="7693"/>
          <a:stretch/>
        </p:blipFill>
        <p:spPr>
          <a:xfrm>
            <a:off x="457200" y="1594085"/>
            <a:ext cx="1130968" cy="5006168"/>
          </a:xfrm>
          <a:prstGeom prst="rect">
            <a:avLst/>
          </a:prstGeom>
        </p:spPr>
      </p:pic>
      <p:sp>
        <p:nvSpPr>
          <p:cNvPr id="6" name="Disclaimer">
            <a:extLst>
              <a:ext uri="{FF2B5EF4-FFF2-40B4-BE49-F238E27FC236}">
                <a16:creationId xmlns:a16="http://schemas.microsoft.com/office/drawing/2014/main" id="{93D14397-3327-4E2D-AAF5-1A0B4C8546F2}"/>
              </a:ext>
            </a:extLst>
          </p:cNvPr>
          <p:cNvSpPr txBox="1">
            <a:spLocks/>
          </p:cNvSpPr>
          <p:nvPr/>
        </p:nvSpPr>
        <p:spPr>
          <a:xfrm>
            <a:off x="457200" y="6600253"/>
            <a:ext cx="7686943" cy="189834"/>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847866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9262350-87C0-274F-86A6-6BEC113FF87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1511166" y="1174282"/>
            <a:ext cx="7008946" cy="3416320"/>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Mitosis</a:t>
            </a:r>
          </a:p>
          <a:p>
            <a:pPr marL="914400" lvl="1" indent="-457200">
              <a:buFont typeface="+mj-lt"/>
              <a:buAutoNum type="arabicPeriod" startAt="5"/>
            </a:pPr>
            <a:r>
              <a:rPr lang="en-US" sz="2400" dirty="0">
                <a:solidFill>
                  <a:srgbClr val="000000"/>
                </a:solidFill>
              </a:rPr>
              <a:t>Telophase - </a:t>
            </a:r>
            <a:r>
              <a:rPr lang="en-US" sz="2400" b="0" i="0" dirty="0">
                <a:solidFill>
                  <a:srgbClr val="000000"/>
                </a:solidFill>
                <a:effectLst/>
              </a:rPr>
              <a:t>the stage of mitosis during which chromosomes arrive at opposite poles, decondense, and are surrounded by new nuclear envelopes</a:t>
            </a:r>
          </a:p>
          <a:p>
            <a:pPr marL="1371600" lvl="2" indent="-457200">
              <a:buFont typeface="Wingdings" panose="05000000000000000000" pitchFamily="2" charset="2"/>
              <a:buChar char="Ø"/>
            </a:pPr>
            <a:r>
              <a:rPr lang="en-US" sz="2400" dirty="0">
                <a:solidFill>
                  <a:srgbClr val="000000"/>
                </a:solidFill>
              </a:rPr>
              <a:t>Chromosomes arrive at opposite poles of the cell and decondense</a:t>
            </a:r>
          </a:p>
          <a:p>
            <a:pPr marL="1371600" lvl="2" indent="-457200">
              <a:buFont typeface="Wingdings" panose="05000000000000000000" pitchFamily="2" charset="2"/>
              <a:buChar char="Ø"/>
            </a:pPr>
            <a:r>
              <a:rPr lang="en-US" sz="2400" b="0" i="0" dirty="0">
                <a:solidFill>
                  <a:srgbClr val="000000"/>
                </a:solidFill>
                <a:effectLst/>
              </a:rPr>
              <a:t>Mitotic spindle breaks down</a:t>
            </a:r>
          </a:p>
          <a:p>
            <a:pPr marL="1371600" lvl="2" indent="-457200">
              <a:buFont typeface="Wingdings" panose="05000000000000000000" pitchFamily="2" charset="2"/>
              <a:buChar char="Ø"/>
            </a:pPr>
            <a:r>
              <a:rPr lang="en-US" sz="2400" dirty="0">
                <a:solidFill>
                  <a:srgbClr val="000000"/>
                </a:solidFill>
              </a:rPr>
              <a:t>New nuclear envelope forms</a:t>
            </a:r>
            <a:endParaRPr lang="en-US" sz="2400" b="0" i="0" dirty="0">
              <a:solidFill>
                <a:srgbClr val="000000"/>
              </a:solidFill>
              <a:effectLst/>
            </a:endParaRPr>
          </a:p>
        </p:txBody>
      </p:sp>
      <p:pic>
        <p:nvPicPr>
          <p:cNvPr id="3" name="Picture 2">
            <a:extLst>
              <a:ext uri="{FF2B5EF4-FFF2-40B4-BE49-F238E27FC236}">
                <a16:creationId xmlns:a16="http://schemas.microsoft.com/office/drawing/2014/main" id="{02BD8183-07A3-4AFB-8177-554C699AE5FE}"/>
              </a:ext>
            </a:extLst>
          </p:cNvPr>
          <p:cNvPicPr>
            <a:picLocks noChangeAspect="1"/>
          </p:cNvPicPr>
          <p:nvPr/>
        </p:nvPicPr>
        <p:blipFill rotWithShape="1">
          <a:blip r:embed="rId2"/>
          <a:srcRect l="65317" r="19170" b="8992"/>
          <a:stretch/>
        </p:blipFill>
        <p:spPr>
          <a:xfrm>
            <a:off x="457200" y="1598665"/>
            <a:ext cx="1159844" cy="4857721"/>
          </a:xfrm>
          <a:prstGeom prst="rect">
            <a:avLst/>
          </a:prstGeom>
        </p:spPr>
      </p:pic>
      <p:sp>
        <p:nvSpPr>
          <p:cNvPr id="6" name="Disclaimer">
            <a:extLst>
              <a:ext uri="{FF2B5EF4-FFF2-40B4-BE49-F238E27FC236}">
                <a16:creationId xmlns:a16="http://schemas.microsoft.com/office/drawing/2014/main" id="{D11EAF24-52FF-4D3C-B93B-11FFB931894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33224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96F4A8E-B50B-8846-A2EF-2F58B5EE0E24}"/>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548640" y="1174282"/>
            <a:ext cx="7671335" cy="1938992"/>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Mitosis</a:t>
            </a:r>
          </a:p>
          <a:p>
            <a:pPr marL="342900" indent="-342900">
              <a:buFont typeface="Wingdings" panose="05000000000000000000" pitchFamily="2" charset="2"/>
              <a:buChar char="Ø"/>
            </a:pPr>
            <a:endParaRPr lang="en-US" sz="2400" dirty="0">
              <a:solidFill>
                <a:srgbClr val="000000"/>
              </a:solidFill>
            </a:endParaRPr>
          </a:p>
          <a:p>
            <a:pPr marL="342900" indent="-342900">
              <a:buFont typeface="Wingdings" panose="05000000000000000000" pitchFamily="2" charset="2"/>
              <a:buChar char="Ø"/>
            </a:pPr>
            <a:r>
              <a:rPr lang="en-US" sz="2400" dirty="0">
                <a:solidFill>
                  <a:srgbClr val="000000"/>
                </a:solidFill>
                <a:hlinkClick r:id="rId2"/>
              </a:rPr>
              <a:t>http://labs.bio.unc.edu/Salmon/mitosis/mitosismovies.html</a:t>
            </a:r>
            <a:endParaRPr lang="en-US" sz="2400" dirty="0">
              <a:solidFill>
                <a:srgbClr val="000000"/>
              </a:solidFill>
            </a:endParaRPr>
          </a:p>
          <a:p>
            <a:pPr marL="342900" indent="-342900">
              <a:buFont typeface="Wingdings" panose="05000000000000000000" pitchFamily="2" charset="2"/>
              <a:buChar char="Ø"/>
            </a:pPr>
            <a:endParaRPr lang="en-US" sz="2400" dirty="0">
              <a:solidFill>
                <a:srgbClr val="000000"/>
              </a:solidFill>
            </a:endParaRPr>
          </a:p>
        </p:txBody>
      </p:sp>
      <p:sp>
        <p:nvSpPr>
          <p:cNvPr id="4" name="Disclaimer">
            <a:extLst>
              <a:ext uri="{FF2B5EF4-FFF2-40B4-BE49-F238E27FC236}">
                <a16:creationId xmlns:a16="http://schemas.microsoft.com/office/drawing/2014/main" id="{5FFE575A-C3D3-4A73-861C-C9461418B94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717880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5A59F00-1CC7-514B-9CEE-5295736F68C6}"/>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577516" y="1174282"/>
            <a:ext cx="7942596"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0000"/>
                </a:solidFill>
              </a:rPr>
              <a:t>Cytokinesis - </a:t>
            </a:r>
            <a:r>
              <a:rPr lang="en-US" sz="2400" b="0" i="0" dirty="0">
                <a:solidFill>
                  <a:srgbClr val="000000"/>
                </a:solidFill>
                <a:effectLst/>
              </a:rPr>
              <a:t>the division of the cytoplasm following mitosis to form two daughter cells</a:t>
            </a:r>
          </a:p>
          <a:p>
            <a:pPr marL="800100" lvl="1" indent="-342900">
              <a:buFont typeface="Wingdings" panose="05000000000000000000" pitchFamily="2" charset="2"/>
              <a:buChar char="Ø"/>
            </a:pPr>
            <a:r>
              <a:rPr lang="en-US" sz="2400" dirty="0">
                <a:solidFill>
                  <a:srgbClr val="000000"/>
                </a:solidFill>
              </a:rPr>
              <a:t>Different in eukaryotes depending on the presence of a cell wall</a:t>
            </a: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Wingdings" panose="05000000000000000000" pitchFamily="2" charset="2"/>
              <a:buChar char="Ø"/>
            </a:pPr>
            <a:r>
              <a:rPr lang="en-US" sz="2400" dirty="0">
                <a:solidFill>
                  <a:srgbClr val="000000"/>
                </a:solidFill>
              </a:rPr>
              <a:t>In cells with no cell walls:</a:t>
            </a:r>
          </a:p>
          <a:p>
            <a:pPr marL="1257300" lvl="2" indent="-342900">
              <a:buFont typeface="Wingdings" panose="05000000000000000000" pitchFamily="2" charset="2"/>
              <a:buChar char="Ø"/>
            </a:pPr>
            <a:r>
              <a:rPr lang="en-US" sz="2400" b="0" i="0" dirty="0">
                <a:solidFill>
                  <a:srgbClr val="000000"/>
                </a:solidFill>
                <a:effectLst/>
              </a:rPr>
              <a:t>Begins during anaphase</a:t>
            </a:r>
          </a:p>
          <a:p>
            <a:pPr marL="1257300" lvl="2" indent="-342900">
              <a:buFont typeface="Wingdings" panose="05000000000000000000" pitchFamily="2" charset="2"/>
              <a:buChar char="Ø"/>
            </a:pPr>
            <a:r>
              <a:rPr lang="en-US" sz="2400" dirty="0">
                <a:solidFill>
                  <a:srgbClr val="000000"/>
                </a:solidFill>
              </a:rPr>
              <a:t>A contractile ring of actin forms around the cell at the metaphase plate</a:t>
            </a:r>
          </a:p>
          <a:p>
            <a:pPr marL="1257300" lvl="2" indent="-342900">
              <a:buFont typeface="Wingdings" panose="05000000000000000000" pitchFamily="2" charset="2"/>
              <a:buChar char="Ø"/>
            </a:pPr>
            <a:r>
              <a:rPr lang="en-US" sz="2400" b="0" i="0" dirty="0">
                <a:solidFill>
                  <a:srgbClr val="000000"/>
                </a:solidFill>
                <a:effectLst/>
              </a:rPr>
              <a:t>As the rin</a:t>
            </a:r>
            <a:r>
              <a:rPr lang="en-US" sz="2400" dirty="0">
                <a:solidFill>
                  <a:srgbClr val="000000"/>
                </a:solidFill>
              </a:rPr>
              <a:t>g contracts, it forms an </a:t>
            </a:r>
            <a:r>
              <a:rPr lang="en-US" sz="2400" dirty="0" err="1">
                <a:solidFill>
                  <a:srgbClr val="000000"/>
                </a:solidFill>
              </a:rPr>
              <a:t>indentiation</a:t>
            </a:r>
            <a:r>
              <a:rPr lang="en-US" sz="2400" dirty="0">
                <a:solidFill>
                  <a:srgbClr val="000000"/>
                </a:solidFill>
              </a:rPr>
              <a:t> that eventually pinches off to form 2 new cells</a:t>
            </a:r>
          </a:p>
          <a:p>
            <a:pPr marL="1714500" lvl="3" indent="-342900">
              <a:buFont typeface="Arial" panose="020B0604020202020204" pitchFamily="34" charset="0"/>
              <a:buChar char="•"/>
            </a:pPr>
            <a:r>
              <a:rPr lang="en-US" sz="2400" b="0" i="0" dirty="0">
                <a:solidFill>
                  <a:srgbClr val="000000"/>
                </a:solidFill>
                <a:effectLst/>
              </a:rPr>
              <a:t>Cleavage furrow - a constriction formed by the actin ring during animal-cell cytokinesis that leads to cytoplasmic division</a:t>
            </a:r>
          </a:p>
        </p:txBody>
      </p:sp>
      <p:sp>
        <p:nvSpPr>
          <p:cNvPr id="4" name="Disclaimer">
            <a:extLst>
              <a:ext uri="{FF2B5EF4-FFF2-40B4-BE49-F238E27FC236}">
                <a16:creationId xmlns:a16="http://schemas.microsoft.com/office/drawing/2014/main" id="{09BFD303-3257-48BA-B38F-21B0A46567A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061615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39BF8197-140F-448B-A6B0-3CA000A1084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1F768783-844D-C84B-A6DF-62DB6465ACFB}"/>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Figure Number"/>
          <p:cNvSpPr>
            <a:spLocks noGrp="1"/>
          </p:cNvSpPr>
          <p:nvPr>
            <p:ph type="title"/>
          </p:nvPr>
        </p:nvSpPr>
        <p:spPr/>
        <p:txBody>
          <a:bodyPr/>
          <a:lstStyle/>
          <a:p>
            <a:r>
              <a:rPr lang="en-US" dirty="0"/>
              <a:t>Figure 6.5</a:t>
            </a:r>
          </a:p>
        </p:txBody>
      </p:sp>
      <p:pic>
        <p:nvPicPr>
          <p:cNvPr id="3" name="Figure" descr="This illustration shows cytokinesis in a typical animal cell and a typical plant cell. In an animal cell, a contractile ring of actin filaments forms a cleavage furrow that divides the cell in two. In a plant cell, Golgi vesicles coalesce at the metaphase plate. A cell plate grows from the center outward, and the vesicles form a plasma membrane that divides the cytoplasm."/>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8293" b="28293"/>
          <a:stretch>
            <a:fillRect/>
          </a:stretch>
        </p:blipFill>
        <p:spPr/>
      </p:pic>
      <p:sp>
        <p:nvSpPr>
          <p:cNvPr id="7" name="Figure Legend"/>
          <p:cNvSpPr>
            <a:spLocks noGrp="1"/>
          </p:cNvSpPr>
          <p:nvPr>
            <p:ph type="body" sz="quarter" idx="14"/>
          </p:nvPr>
        </p:nvSpPr>
        <p:spPr/>
        <p:txBody>
          <a:bodyPr>
            <a:normAutofit/>
          </a:bodyPr>
          <a:lstStyle/>
          <a:p>
            <a:r>
              <a:rPr lang="en-US" sz="1400" dirty="0"/>
              <a:t>In part </a:t>
            </a:r>
            <a:r>
              <a:rPr lang="en-US" sz="1400" dirty="0">
                <a:solidFill>
                  <a:srgbClr val="6CB255"/>
                </a:solidFill>
              </a:rPr>
              <a:t>(a)</a:t>
            </a:r>
            <a:r>
              <a:rPr lang="en-US" sz="1400" dirty="0"/>
              <a:t>, a cleavage furrow forms at the former metaphase plate in the animal cell. The plasma membrane is drawn in by a ring of actin fibers contracting just inside the membrane. The cleavage furrow deepens until the cells are pinched in two. In part</a:t>
            </a:r>
            <a:r>
              <a:rPr lang="en-US" sz="1400" dirty="0">
                <a:solidFill>
                  <a:srgbClr val="6CB255"/>
                </a:solidFill>
              </a:rPr>
              <a:t> (b)</a:t>
            </a:r>
            <a:r>
              <a:rPr lang="en-US" sz="1400" dirty="0"/>
              <a:t>, Golgi vesicles coalesce at the former metaphase plate in a plant cell. The vesicles fuse and form the cell plate. The cell plate grows from the center toward the cell walls. New cell walls are made from the vesicle contents.</a:t>
            </a:r>
          </a:p>
        </p:txBody>
      </p:sp>
      <p:pic>
        <p:nvPicPr>
          <p:cNvPr id="8" name="Picture 7">
            <a:extLst>
              <a:ext uri="{FF2B5EF4-FFF2-40B4-BE49-F238E27FC236}">
                <a16:creationId xmlns:a16="http://schemas.microsoft.com/office/drawing/2014/main" id="{13766465-BC7C-F346-95FA-E10283CD873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747424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EEE7A892-CDAC-43B0-B75B-00ACC7863B8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F528B46D-B2BD-304E-B768-E9BB3B001F70}"/>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Figure Number"/>
          <p:cNvSpPr>
            <a:spLocks noGrp="1"/>
          </p:cNvSpPr>
          <p:nvPr>
            <p:ph type="title"/>
          </p:nvPr>
        </p:nvSpPr>
        <p:spPr/>
        <p:txBody>
          <a:bodyPr/>
          <a:lstStyle/>
          <a:p>
            <a:r>
              <a:rPr lang="en-US" dirty="0"/>
              <a:t>Figure 6.1</a:t>
            </a:r>
          </a:p>
        </p:txBody>
      </p:sp>
      <p:pic>
        <p:nvPicPr>
          <p:cNvPr id="9" name="Figure" descr="Image A shows two conjoined cells forming a dumbbell shape; the fertilization envelope has been removed so that the mesh-like outer layer can be seen. Image B shows the sea urchin embryo when it has divided into 16 conjoined cells; the overall shape is rounder than in image A. Image C shows a “water melon” sea urchin which appears as a peach-colored ball covered in white protruding spin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6522" r="16522"/>
          <a:stretch>
            <a:fillRect/>
          </a:stretch>
        </p:blipFill>
        <p:spPr/>
      </p:pic>
      <p:sp>
        <p:nvSpPr>
          <p:cNvPr id="7" name="Figure Legend"/>
          <p:cNvSpPr>
            <a:spLocks noGrp="1"/>
          </p:cNvSpPr>
          <p:nvPr>
            <p:ph type="body" sz="quarter" idx="14"/>
          </p:nvPr>
        </p:nvSpPr>
        <p:spPr>
          <a:xfrm>
            <a:off x="5750893" y="4968643"/>
            <a:ext cx="3091055" cy="891632"/>
          </a:xfrm>
        </p:spPr>
        <p:txBody>
          <a:bodyPr>
            <a:normAutofit fontScale="77500" lnSpcReduction="20000"/>
          </a:bodyPr>
          <a:lstStyle/>
          <a:p>
            <a:r>
              <a:rPr lang="en-US" sz="1000" dirty="0"/>
              <a:t>A sea urchin begins life as a single cell that </a:t>
            </a:r>
            <a:r>
              <a:rPr lang="en-US" sz="1000" dirty="0">
                <a:solidFill>
                  <a:srgbClr val="6CB255"/>
                </a:solidFill>
              </a:rPr>
              <a:t>(a) </a:t>
            </a:r>
            <a:r>
              <a:rPr lang="en-US" sz="1000" dirty="0"/>
              <a:t>divides to form two cells, visible by scanning electron microscopy. After four rounds of cell division, </a:t>
            </a:r>
            <a:r>
              <a:rPr lang="en-US" sz="1000" dirty="0">
                <a:solidFill>
                  <a:srgbClr val="6CB255"/>
                </a:solidFill>
              </a:rPr>
              <a:t>(b) </a:t>
            </a:r>
            <a:r>
              <a:rPr lang="en-US" sz="1000" dirty="0"/>
              <a:t>there are 16 cells, as seen in this SEM image. After many rounds of cell division, the individual develops into a complex, multicellular organism, as seen in this </a:t>
            </a:r>
            <a:r>
              <a:rPr lang="en-US" sz="1000" dirty="0">
                <a:solidFill>
                  <a:srgbClr val="6CB255"/>
                </a:solidFill>
              </a:rPr>
              <a:t>(c) </a:t>
            </a:r>
            <a:r>
              <a:rPr lang="en-US" sz="1000" dirty="0"/>
              <a:t>mature sea urchin. (credit a: modification of work by Evelyn Spiegel, Louisa Howard; credit b: modification of work by Evelyn Spiegel, Louisa Howard; credit c: modification of work by Marco </a:t>
            </a:r>
            <a:r>
              <a:rPr lang="en-US" sz="1000" dirty="0" err="1"/>
              <a:t>Busdraghi</a:t>
            </a:r>
            <a:r>
              <a:rPr lang="en-US" sz="1000" dirty="0"/>
              <a:t>; scale-bar data from Matt Russell)</a:t>
            </a:r>
          </a:p>
        </p:txBody>
      </p:sp>
      <p:sp>
        <p:nvSpPr>
          <p:cNvPr id="3" name="TextBox 2">
            <a:extLst>
              <a:ext uri="{FF2B5EF4-FFF2-40B4-BE49-F238E27FC236}">
                <a16:creationId xmlns:a16="http://schemas.microsoft.com/office/drawing/2014/main" id="{8F1F7FF2-BBCC-487C-BFEB-25ECB56E13C4}"/>
              </a:ext>
            </a:extLst>
          </p:cNvPr>
          <p:cNvSpPr txBox="1"/>
          <p:nvPr/>
        </p:nvSpPr>
        <p:spPr>
          <a:xfrm>
            <a:off x="457201" y="4259766"/>
            <a:ext cx="5377775" cy="1477328"/>
          </a:xfrm>
          <a:prstGeom prst="rect">
            <a:avLst/>
          </a:prstGeom>
          <a:noFill/>
        </p:spPr>
        <p:txBody>
          <a:bodyPr wrap="square" rtlCol="0">
            <a:spAutoFit/>
          </a:bodyPr>
          <a:lstStyle/>
          <a:p>
            <a:r>
              <a:rPr lang="en-US" dirty="0"/>
              <a:t>Learning Outcomes:</a:t>
            </a:r>
          </a:p>
          <a:p>
            <a:pPr marL="342900" indent="-342900">
              <a:buAutoNum type="arabicPeriod"/>
            </a:pPr>
            <a:r>
              <a:rPr lang="en-US" dirty="0"/>
              <a:t>Describe the prokaryotic and eukaryotic genome</a:t>
            </a:r>
          </a:p>
          <a:p>
            <a:pPr marL="342900" indent="-342900">
              <a:buAutoNum type="arabicPeriod"/>
            </a:pPr>
            <a:r>
              <a:rPr lang="en-US" dirty="0"/>
              <a:t>Distinguish between chromosomes, genes, and traits</a:t>
            </a:r>
          </a:p>
        </p:txBody>
      </p:sp>
      <p:sp>
        <p:nvSpPr>
          <p:cNvPr id="4" name="TextBox 3">
            <a:extLst>
              <a:ext uri="{FF2B5EF4-FFF2-40B4-BE49-F238E27FC236}">
                <a16:creationId xmlns:a16="http://schemas.microsoft.com/office/drawing/2014/main" id="{5973C81A-6C3B-4D3D-903C-A3E904817884}"/>
              </a:ext>
            </a:extLst>
          </p:cNvPr>
          <p:cNvSpPr txBox="1"/>
          <p:nvPr/>
        </p:nvSpPr>
        <p:spPr>
          <a:xfrm>
            <a:off x="457199" y="716821"/>
            <a:ext cx="8062911" cy="369332"/>
          </a:xfrm>
          <a:prstGeom prst="rect">
            <a:avLst/>
          </a:prstGeom>
          <a:noFill/>
        </p:spPr>
        <p:txBody>
          <a:bodyPr wrap="square" rtlCol="0">
            <a:spAutoFit/>
          </a:bodyPr>
          <a:lstStyle/>
          <a:p>
            <a:r>
              <a:rPr lang="en-US" dirty="0"/>
              <a:t>Section 6.1  The Genome</a:t>
            </a:r>
          </a:p>
        </p:txBody>
      </p:sp>
    </p:spTree>
    <p:extLst>
      <p:ext uri="{BB962C8B-B14F-4D97-AF65-F5344CB8AC3E}">
        <p14:creationId xmlns:p14="http://schemas.microsoft.com/office/powerpoint/2010/main" val="1039996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166BD8E-B9D3-9B40-A9D1-A4E3A78EA016}"/>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577516" y="795140"/>
            <a:ext cx="7942596" cy="5632311"/>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In cells with cell walls (plant cells), a cleavage furrow cannot form because of the rigidity of the cell wall</a:t>
            </a:r>
          </a:p>
          <a:p>
            <a:pPr marL="800100" lvl="1" indent="-342900">
              <a:buFont typeface="Wingdings" panose="05000000000000000000" pitchFamily="2" charset="2"/>
              <a:buChar char="Ø"/>
            </a:pPr>
            <a:r>
              <a:rPr lang="en-US" sz="2400" dirty="0">
                <a:solidFill>
                  <a:srgbClr val="000000"/>
                </a:solidFill>
              </a:rPr>
              <a:t>In interphase, the Golgi fragments and vesicles move to the sides of the cell</a:t>
            </a:r>
          </a:p>
          <a:p>
            <a:pPr marL="800100" lvl="1" indent="-342900">
              <a:buFont typeface="Wingdings" panose="05000000000000000000" pitchFamily="2" charset="2"/>
              <a:buChar char="Ø"/>
            </a:pPr>
            <a:r>
              <a:rPr lang="en-US" sz="2400" dirty="0">
                <a:solidFill>
                  <a:srgbClr val="000000"/>
                </a:solidFill>
              </a:rPr>
              <a:t>In telophase, Golgi vesicles collect at the metaphase plate and fuse from the center of the cell to the cell walls, forming the cell plate</a:t>
            </a:r>
          </a:p>
          <a:p>
            <a:pPr marL="1257300" lvl="2" indent="-342900">
              <a:buFont typeface="Arial" panose="020B0604020202020204" pitchFamily="34" charset="0"/>
              <a:buChar char="•"/>
            </a:pPr>
            <a:r>
              <a:rPr lang="en-US" sz="2400" dirty="0">
                <a:solidFill>
                  <a:srgbClr val="000000"/>
                </a:solidFill>
              </a:rPr>
              <a:t>Cell plate - </a:t>
            </a:r>
            <a:r>
              <a:rPr lang="en-US" sz="2400" b="0" i="0" dirty="0">
                <a:solidFill>
                  <a:srgbClr val="000000"/>
                </a:solidFill>
                <a:effectLst/>
              </a:rPr>
              <a:t>a structure formed during plant-cell cytokinesis by Golgi vesicles fusing at the metaphase plate; will ultimately lead to formation of a cell wall to separate the two daughter cells</a:t>
            </a:r>
            <a:r>
              <a:rPr lang="en-US" sz="2400" dirty="0">
                <a:solidFill>
                  <a:srgbClr val="000000"/>
                </a:solidFill>
              </a:rPr>
              <a:t> </a:t>
            </a:r>
          </a:p>
          <a:p>
            <a:pPr marL="800100" lvl="1" indent="-342900">
              <a:buFont typeface="Wingdings" panose="05000000000000000000" pitchFamily="2" charset="2"/>
              <a:buChar char="Ø"/>
            </a:pPr>
            <a:r>
              <a:rPr lang="en-US" sz="2400" b="0" i="0" dirty="0">
                <a:solidFill>
                  <a:srgbClr val="000000"/>
                </a:solidFill>
                <a:effectLst/>
              </a:rPr>
              <a:t>New cell wall is formed from glucose accumulated during interphase (cellulose) and </a:t>
            </a:r>
            <a:r>
              <a:rPr lang="en-US" sz="2400" dirty="0">
                <a:solidFill>
                  <a:srgbClr val="000000"/>
                </a:solidFill>
              </a:rPr>
              <a:t>membranes form new cell wall</a:t>
            </a:r>
            <a:endParaRPr lang="en-US" sz="2400" b="0" i="0" dirty="0">
              <a:solidFill>
                <a:srgbClr val="000000"/>
              </a:solidFill>
              <a:effectLst/>
            </a:endParaRPr>
          </a:p>
        </p:txBody>
      </p:sp>
      <p:sp>
        <p:nvSpPr>
          <p:cNvPr id="4" name="Disclaimer">
            <a:extLst>
              <a:ext uri="{FF2B5EF4-FFF2-40B4-BE49-F238E27FC236}">
                <a16:creationId xmlns:a16="http://schemas.microsoft.com/office/drawing/2014/main" id="{19F1F065-BCA5-41CB-A58A-0636E35D5A48}"/>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800744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6F9005C-A4C0-EE4D-9631-623E77B72F73}"/>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577516" y="1174282"/>
            <a:ext cx="7942596" cy="2677656"/>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Not all cells divide</a:t>
            </a:r>
          </a:p>
          <a:p>
            <a:pPr marL="800100" lvl="1" indent="-342900">
              <a:buFont typeface="Wingdings" panose="05000000000000000000" pitchFamily="2" charset="2"/>
              <a:buChar char="Ø"/>
            </a:pPr>
            <a:r>
              <a:rPr lang="en-US" sz="2400" b="0" i="0" dirty="0">
                <a:solidFill>
                  <a:srgbClr val="000000"/>
                </a:solidFill>
                <a:effectLst/>
              </a:rPr>
              <a:t>Most somatic cells do not divide</a:t>
            </a:r>
          </a:p>
          <a:p>
            <a:pPr marL="800100" lvl="1" indent="-342900">
              <a:buFont typeface="Wingdings" panose="05000000000000000000" pitchFamily="2" charset="2"/>
              <a:buChar char="Ø"/>
            </a:pPr>
            <a:r>
              <a:rPr lang="en-US" sz="2400" dirty="0">
                <a:solidFill>
                  <a:srgbClr val="000000"/>
                </a:solidFill>
              </a:rPr>
              <a:t>Arrest in G1, exiting the cell cycle</a:t>
            </a:r>
          </a:p>
          <a:p>
            <a:pPr marL="800100" lvl="1" indent="-342900">
              <a:buFont typeface="Wingdings" panose="05000000000000000000" pitchFamily="2" charset="2"/>
              <a:buChar char="Ø"/>
            </a:pPr>
            <a:r>
              <a:rPr lang="en-US" sz="2400" b="0" i="0" dirty="0">
                <a:solidFill>
                  <a:srgbClr val="000000"/>
                </a:solidFill>
                <a:effectLst/>
              </a:rPr>
              <a:t>Termed G0</a:t>
            </a:r>
          </a:p>
          <a:p>
            <a:pPr marL="1257300" lvl="2" indent="-342900">
              <a:buFont typeface="Arial" panose="020B0604020202020204" pitchFamily="34" charset="0"/>
              <a:buChar char="•"/>
            </a:pPr>
            <a:r>
              <a:rPr lang="en-US" sz="2400" dirty="0">
                <a:solidFill>
                  <a:srgbClr val="000000"/>
                </a:solidFill>
              </a:rPr>
              <a:t>G0 - </a:t>
            </a:r>
            <a:r>
              <a:rPr lang="en-US" sz="2400" b="0" i="0" dirty="0">
                <a:solidFill>
                  <a:srgbClr val="000000"/>
                </a:solidFill>
                <a:effectLst/>
              </a:rPr>
              <a:t>a cell-cycle phase distinct from the G</a:t>
            </a:r>
            <a:r>
              <a:rPr lang="en-US" sz="2400" b="0" i="0" baseline="-25000" dirty="0">
                <a:solidFill>
                  <a:srgbClr val="000000"/>
                </a:solidFill>
                <a:effectLst/>
              </a:rPr>
              <a:t>1</a:t>
            </a:r>
            <a:r>
              <a:rPr lang="en-US" sz="2400" b="0" i="0" dirty="0">
                <a:solidFill>
                  <a:srgbClr val="000000"/>
                </a:solidFill>
                <a:effectLst/>
              </a:rPr>
              <a:t> phase of interphase; a cell in G</a:t>
            </a:r>
            <a:r>
              <a:rPr lang="en-US" sz="2400" b="0" i="0" baseline="-25000" dirty="0">
                <a:solidFill>
                  <a:srgbClr val="000000"/>
                </a:solidFill>
                <a:effectLst/>
              </a:rPr>
              <a:t>0</a:t>
            </a:r>
            <a:r>
              <a:rPr lang="en-US" sz="2400" b="0" i="0" dirty="0">
                <a:solidFill>
                  <a:srgbClr val="000000"/>
                </a:solidFill>
                <a:effectLst/>
              </a:rPr>
              <a:t> is not preparing to divide</a:t>
            </a:r>
          </a:p>
        </p:txBody>
      </p:sp>
      <p:sp>
        <p:nvSpPr>
          <p:cNvPr id="4" name="Disclaimer">
            <a:extLst>
              <a:ext uri="{FF2B5EF4-FFF2-40B4-BE49-F238E27FC236}">
                <a16:creationId xmlns:a16="http://schemas.microsoft.com/office/drawing/2014/main" id="{BD4F64B3-CCC8-4E2A-876E-8A67B0EC0AC9}"/>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249316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554E3996-DEA6-43F3-84C6-CFB65A16C25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48032196-E14E-3D45-A421-3210C98F0DF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Figure Number"/>
          <p:cNvSpPr>
            <a:spLocks noGrp="1"/>
          </p:cNvSpPr>
          <p:nvPr>
            <p:ph type="title"/>
          </p:nvPr>
        </p:nvSpPr>
        <p:spPr/>
        <p:txBody>
          <a:bodyPr/>
          <a:lstStyle/>
          <a:p>
            <a:r>
              <a:rPr lang="en-US" dirty="0"/>
              <a:t>Figure 6.6</a:t>
            </a:r>
          </a:p>
        </p:txBody>
      </p:sp>
      <p:pic>
        <p:nvPicPr>
          <p:cNvPr id="4" name="Figure" descr="The cell cycle is shown in a circular graphic, with four stages. The S stage accounts for about 40 percent of the cycle. The G2 stage accounts for about 19 percent. Mitosis accounts for 2 percent, and G1 accounts for 39 percent. An arrow is shown exiting the G1 stage that points to the G0 stage outside the circle, in which cells are not actively dividing. Another arrow points from the G0 stage back into the G1 stage, where cells may re-enter the cycl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5045" b="25045"/>
          <a:stretch>
            <a:fillRect/>
          </a:stretch>
        </p:blipFill>
        <p:spPr/>
      </p:pic>
      <p:sp>
        <p:nvSpPr>
          <p:cNvPr id="7" name="Figure Legend"/>
          <p:cNvSpPr>
            <a:spLocks noGrp="1"/>
          </p:cNvSpPr>
          <p:nvPr>
            <p:ph type="body" sz="quarter" idx="14"/>
          </p:nvPr>
        </p:nvSpPr>
        <p:spPr/>
        <p:txBody>
          <a:bodyPr>
            <a:normAutofit/>
          </a:bodyPr>
          <a:lstStyle/>
          <a:p>
            <a:r>
              <a:rPr lang="en-US" sz="1600" dirty="0">
                <a:solidFill>
                  <a:schemeClr val="tx1"/>
                </a:solidFill>
              </a:rPr>
              <a:t>Cells that are not actively preparing to divide enter an alternate phase called G</a:t>
            </a:r>
            <a:r>
              <a:rPr lang="en-US" sz="1600" baseline="-25000" dirty="0">
                <a:solidFill>
                  <a:schemeClr val="tx1"/>
                </a:solidFill>
              </a:rPr>
              <a:t>0</a:t>
            </a:r>
            <a:r>
              <a:rPr lang="en-US" sz="1600" dirty="0">
                <a:solidFill>
                  <a:schemeClr val="tx1"/>
                </a:solidFill>
              </a:rPr>
              <a:t>. In some cases, this is a temporary condition until triggered to enter G</a:t>
            </a:r>
            <a:r>
              <a:rPr lang="en-US" sz="1600" baseline="-25000" dirty="0">
                <a:solidFill>
                  <a:schemeClr val="tx1"/>
                </a:solidFill>
              </a:rPr>
              <a:t>1</a:t>
            </a:r>
            <a:r>
              <a:rPr lang="en-US" sz="1600" dirty="0">
                <a:solidFill>
                  <a:schemeClr val="tx1"/>
                </a:solidFill>
              </a:rPr>
              <a:t>. In other cases, the cell will remain in G</a:t>
            </a:r>
            <a:r>
              <a:rPr lang="en-US" sz="1600" baseline="-25000" dirty="0">
                <a:solidFill>
                  <a:schemeClr val="tx1"/>
                </a:solidFill>
              </a:rPr>
              <a:t>0</a:t>
            </a:r>
            <a:r>
              <a:rPr lang="en-US" sz="1600" dirty="0">
                <a:solidFill>
                  <a:schemeClr val="tx1"/>
                </a:solidFill>
              </a:rPr>
              <a:t> permanently.</a:t>
            </a:r>
          </a:p>
        </p:txBody>
      </p:sp>
    </p:spTree>
    <p:extLst>
      <p:ext uri="{BB962C8B-B14F-4D97-AF65-F5344CB8AC3E}">
        <p14:creationId xmlns:p14="http://schemas.microsoft.com/office/powerpoint/2010/main" val="2251966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926CB85-68C5-4E42-A486-4C8FF8A91BEF}"/>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577516" y="1174282"/>
            <a:ext cx="7942596" cy="2308324"/>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Control of the cell cycle</a:t>
            </a:r>
          </a:p>
          <a:p>
            <a:pPr marL="800100" lvl="1" indent="-342900">
              <a:buFont typeface="Wingdings" panose="05000000000000000000" pitchFamily="2" charset="2"/>
              <a:buChar char="Ø"/>
            </a:pPr>
            <a:r>
              <a:rPr lang="en-US" sz="2400" b="0" i="0" dirty="0">
                <a:solidFill>
                  <a:srgbClr val="000000"/>
                </a:solidFill>
                <a:effectLst/>
              </a:rPr>
              <a:t>Rate varies with developmental stage and cell type</a:t>
            </a:r>
          </a:p>
          <a:p>
            <a:pPr marL="1257300" lvl="2" indent="-342900">
              <a:buFont typeface="Wingdings" panose="05000000000000000000" pitchFamily="2" charset="2"/>
              <a:buChar char="Ø"/>
            </a:pPr>
            <a:r>
              <a:rPr lang="en-US" sz="2400" dirty="0">
                <a:solidFill>
                  <a:srgbClr val="000000"/>
                </a:solidFill>
              </a:rPr>
              <a:t>Embryonic cells ≈ 2 hours</a:t>
            </a:r>
          </a:p>
          <a:p>
            <a:pPr marL="1257300" lvl="2" indent="-342900">
              <a:buFont typeface="Wingdings" panose="05000000000000000000" pitchFamily="2" charset="2"/>
              <a:buChar char="Ø"/>
            </a:pPr>
            <a:r>
              <a:rPr lang="en-US" sz="2400" b="0" i="0" dirty="0">
                <a:solidFill>
                  <a:srgbClr val="000000"/>
                </a:solidFill>
                <a:effectLst/>
              </a:rPr>
              <a:t>Epithelial cells </a:t>
            </a:r>
            <a:r>
              <a:rPr lang="en-US" sz="2400" dirty="0">
                <a:solidFill>
                  <a:srgbClr val="000000"/>
                </a:solidFill>
              </a:rPr>
              <a:t>≈ 2 – 5 days</a:t>
            </a:r>
          </a:p>
          <a:p>
            <a:pPr marL="1257300" lvl="2" indent="-342900">
              <a:buFont typeface="Wingdings" panose="05000000000000000000" pitchFamily="2" charset="2"/>
              <a:buChar char="Ø"/>
            </a:pPr>
            <a:r>
              <a:rPr lang="en-US" sz="2400" b="0" i="0" dirty="0">
                <a:solidFill>
                  <a:srgbClr val="000000"/>
                </a:solidFill>
                <a:effectLst/>
              </a:rPr>
              <a:t>Some never</a:t>
            </a:r>
          </a:p>
          <a:p>
            <a:pPr marL="800100" lvl="1" indent="-342900">
              <a:buFont typeface="Wingdings" panose="05000000000000000000" pitchFamily="2" charset="2"/>
              <a:buChar char="Ø"/>
            </a:pPr>
            <a:r>
              <a:rPr lang="en-US" sz="2400" dirty="0">
                <a:solidFill>
                  <a:srgbClr val="000000"/>
                </a:solidFill>
              </a:rPr>
              <a:t>Also varies in length of time spent in cell cycle</a:t>
            </a:r>
            <a:endParaRPr lang="en-US" sz="2400" b="0" i="0" dirty="0">
              <a:solidFill>
                <a:srgbClr val="000000"/>
              </a:solidFill>
              <a:effectLst/>
            </a:endParaRPr>
          </a:p>
        </p:txBody>
      </p:sp>
      <p:sp>
        <p:nvSpPr>
          <p:cNvPr id="4" name="Disclaimer">
            <a:extLst>
              <a:ext uri="{FF2B5EF4-FFF2-40B4-BE49-F238E27FC236}">
                <a16:creationId xmlns:a16="http://schemas.microsoft.com/office/drawing/2014/main" id="{31877BC9-6BDD-4CC9-BCD3-2101A71424D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377655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11C07D87-C5AE-4F3E-9777-8CB3222A59D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DF2E9A01-0799-4547-B3C5-35A1DC601951}"/>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Figure Number"/>
          <p:cNvSpPr>
            <a:spLocks noGrp="1"/>
          </p:cNvSpPr>
          <p:nvPr>
            <p:ph type="title"/>
          </p:nvPr>
        </p:nvSpPr>
        <p:spPr/>
        <p:txBody>
          <a:bodyPr/>
          <a:lstStyle/>
          <a:p>
            <a:r>
              <a:rPr lang="en-US" dirty="0"/>
              <a:t>Figure 6.7</a:t>
            </a:r>
          </a:p>
        </p:txBody>
      </p:sp>
      <p:pic>
        <p:nvPicPr>
          <p:cNvPr id="3" name="Figure" descr="This illustration shows the three major check points of the cell cycle, which occur in G1, G2, and mitosi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1584" b="21584"/>
          <a:stretch>
            <a:fillRect/>
          </a:stretch>
        </p:blipFill>
        <p:spPr/>
      </p:pic>
      <p:sp>
        <p:nvSpPr>
          <p:cNvPr id="7" name="Figure Legend"/>
          <p:cNvSpPr>
            <a:spLocks noGrp="1"/>
          </p:cNvSpPr>
          <p:nvPr>
            <p:ph type="body" sz="quarter" idx="14"/>
          </p:nvPr>
        </p:nvSpPr>
        <p:spPr/>
        <p:txBody>
          <a:bodyPr>
            <a:normAutofit/>
          </a:bodyPr>
          <a:lstStyle/>
          <a:p>
            <a:r>
              <a:rPr lang="en-US" sz="1600" dirty="0"/>
              <a:t>The cell cycle is controlled at three checkpoints. Integrity of the DNA is assessed at the G</a:t>
            </a:r>
            <a:r>
              <a:rPr lang="en-US" sz="1600" baseline="-25000" dirty="0"/>
              <a:t>1</a:t>
            </a:r>
            <a:r>
              <a:rPr lang="en-US" sz="1600" dirty="0"/>
              <a:t> checkpoint. Proper chromosome duplication is assessed at the G</a:t>
            </a:r>
            <a:r>
              <a:rPr lang="en-US" sz="1600" baseline="-25000" dirty="0"/>
              <a:t>2</a:t>
            </a:r>
            <a:r>
              <a:rPr lang="en-US" sz="1600" dirty="0"/>
              <a:t> checkpoint. Attachment of each kinetochore to a spindle fiber is assessed at the M checkpoint.</a:t>
            </a:r>
            <a:endParaRPr lang="en-US" sz="1600" dirty="0">
              <a:solidFill>
                <a:schemeClr val="tx1"/>
              </a:solidFill>
            </a:endParaRPr>
          </a:p>
        </p:txBody>
      </p:sp>
    </p:spTree>
    <p:extLst>
      <p:ext uri="{BB962C8B-B14F-4D97-AF65-F5344CB8AC3E}">
        <p14:creationId xmlns:p14="http://schemas.microsoft.com/office/powerpoint/2010/main" val="636485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F8E7E0D-829D-354A-B6AD-2F9AE3E91852}"/>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577516" y="1174282"/>
            <a:ext cx="7942596" cy="2308324"/>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Regulation of the cell cycle</a:t>
            </a:r>
          </a:p>
          <a:p>
            <a:pPr marL="800100" lvl="1" indent="-342900">
              <a:buFont typeface="Wingdings" panose="05000000000000000000" pitchFamily="2" charset="2"/>
              <a:buChar char="Ø"/>
            </a:pPr>
            <a:r>
              <a:rPr lang="en-US" sz="2400" b="0" i="0" dirty="0">
                <a:solidFill>
                  <a:srgbClr val="000000"/>
                </a:solidFill>
                <a:effectLst/>
              </a:rPr>
              <a:t>In order to ensure exact genetic copies and identical cells, the cycle must be regulated</a:t>
            </a:r>
          </a:p>
          <a:p>
            <a:pPr marL="800100" lvl="1" indent="-342900">
              <a:buFont typeface="Arial" panose="020B0604020202020204" pitchFamily="34" charset="0"/>
              <a:buChar char="•"/>
            </a:pPr>
            <a:r>
              <a:rPr lang="en-US" sz="2400" dirty="0">
                <a:solidFill>
                  <a:srgbClr val="000000"/>
                </a:solidFill>
              </a:rPr>
              <a:t>Cell cycle checkpoints - </a:t>
            </a:r>
            <a:r>
              <a:rPr lang="en-US" sz="2400" b="0" i="0" dirty="0">
                <a:solidFill>
                  <a:srgbClr val="000000"/>
                </a:solidFill>
                <a:effectLst/>
              </a:rPr>
              <a:t>mechanisms that monitor the preparedness of a eukaryotic cell to advance through the various cell cycle stages</a:t>
            </a:r>
          </a:p>
        </p:txBody>
      </p:sp>
      <p:sp>
        <p:nvSpPr>
          <p:cNvPr id="4" name="Disclaimer">
            <a:extLst>
              <a:ext uri="{FF2B5EF4-FFF2-40B4-BE49-F238E27FC236}">
                <a16:creationId xmlns:a16="http://schemas.microsoft.com/office/drawing/2014/main" id="{F4FD621A-5412-46F4-B9DD-45537B186C5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4189881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D9BAC1E-8697-9241-8F2F-08361A45C4BE}"/>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577516" y="900861"/>
            <a:ext cx="7942596" cy="6001643"/>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Cell Cycle Checkpoints</a:t>
            </a:r>
          </a:p>
          <a:p>
            <a:pPr marL="800100" lvl="1" indent="-342900">
              <a:buFont typeface="Wingdings" panose="05000000000000000000" pitchFamily="2" charset="2"/>
              <a:buChar char="Ø"/>
            </a:pPr>
            <a:r>
              <a:rPr lang="en-US" sz="2400" b="0" i="0" dirty="0">
                <a:solidFill>
                  <a:srgbClr val="000000"/>
                </a:solidFill>
                <a:effectLst/>
              </a:rPr>
              <a:t>G1 checkpoint (restriction point) – determines whether a cell can progress to S phase</a:t>
            </a:r>
          </a:p>
          <a:p>
            <a:pPr marL="1257300" lvl="2" indent="-342900">
              <a:buFont typeface="Wingdings" panose="05000000000000000000" pitchFamily="2" charset="2"/>
              <a:buChar char="Ø"/>
            </a:pPr>
            <a:r>
              <a:rPr lang="en-US" sz="2400" dirty="0">
                <a:solidFill>
                  <a:srgbClr val="000000"/>
                </a:solidFill>
              </a:rPr>
              <a:t>After passing, a cell is committed to division</a:t>
            </a:r>
          </a:p>
          <a:p>
            <a:pPr marL="1257300" lvl="2" indent="-342900">
              <a:buFont typeface="Wingdings" panose="05000000000000000000" pitchFamily="2" charset="2"/>
              <a:buChar char="Ø"/>
            </a:pPr>
            <a:r>
              <a:rPr lang="en-US" sz="2400" b="0" i="0" dirty="0">
                <a:solidFill>
                  <a:srgbClr val="000000"/>
                </a:solidFill>
                <a:effectLst/>
              </a:rPr>
              <a:t>Assesses energy reserves, cell size, and DNA damage</a:t>
            </a:r>
          </a:p>
          <a:p>
            <a:pPr marL="800100" lvl="1" indent="-342900">
              <a:buFont typeface="Wingdings" panose="05000000000000000000" pitchFamily="2" charset="2"/>
              <a:buChar char="Ø"/>
            </a:pPr>
            <a:r>
              <a:rPr lang="en-US" sz="2400" dirty="0">
                <a:solidFill>
                  <a:srgbClr val="000000"/>
                </a:solidFill>
              </a:rPr>
              <a:t>G2-M checkpoint – stops entry into M phase</a:t>
            </a:r>
          </a:p>
          <a:p>
            <a:pPr marL="1257300" lvl="2" indent="-342900">
              <a:buFont typeface="Wingdings" panose="05000000000000000000" pitchFamily="2" charset="2"/>
              <a:buChar char="Ø"/>
            </a:pPr>
            <a:r>
              <a:rPr lang="en-US" sz="2400" b="0" i="0" dirty="0">
                <a:solidFill>
                  <a:srgbClr val="000000"/>
                </a:solidFill>
                <a:effectLst/>
              </a:rPr>
              <a:t>Assesses cell size and protein reserves</a:t>
            </a:r>
          </a:p>
          <a:p>
            <a:pPr marL="1257300" lvl="2" indent="-342900">
              <a:buFont typeface="Wingdings" panose="05000000000000000000" pitchFamily="2" charset="2"/>
              <a:buChar char="Ø"/>
            </a:pPr>
            <a:r>
              <a:rPr lang="en-US" sz="2400" dirty="0">
                <a:solidFill>
                  <a:srgbClr val="000000"/>
                </a:solidFill>
              </a:rPr>
              <a:t>Ensures replication of chromosomes and no damage to DNA</a:t>
            </a:r>
          </a:p>
          <a:p>
            <a:pPr marL="800100" lvl="1" indent="-342900">
              <a:buFont typeface="Wingdings" panose="05000000000000000000" pitchFamily="2" charset="2"/>
              <a:buChar char="Ø"/>
            </a:pPr>
            <a:r>
              <a:rPr lang="en-US" sz="2400" b="0" i="0" dirty="0">
                <a:solidFill>
                  <a:srgbClr val="000000"/>
                </a:solidFill>
                <a:effectLst/>
              </a:rPr>
              <a:t>M checkpoint – at the end of metaphase (spindle checkpoint</a:t>
            </a:r>
            <a:r>
              <a:rPr lang="en-US" sz="2400" dirty="0">
                <a:solidFill>
                  <a:srgbClr val="000000"/>
                </a:solidFill>
              </a:rPr>
              <a:t>)</a:t>
            </a:r>
          </a:p>
          <a:p>
            <a:pPr marL="1257300" lvl="2" indent="-342900">
              <a:buFont typeface="Wingdings" panose="05000000000000000000" pitchFamily="2" charset="2"/>
              <a:buChar char="Ø"/>
            </a:pPr>
            <a:r>
              <a:rPr lang="en-US" sz="2400" b="0" i="0" dirty="0">
                <a:solidFill>
                  <a:srgbClr val="000000"/>
                </a:solidFill>
                <a:effectLst/>
              </a:rPr>
              <a:t>Assesses whether chromosomes are correctly attached to spind</a:t>
            </a:r>
            <a:r>
              <a:rPr lang="en-US" sz="2400" dirty="0">
                <a:solidFill>
                  <a:srgbClr val="000000"/>
                </a:solidFill>
              </a:rPr>
              <a:t>le</a:t>
            </a:r>
          </a:p>
          <a:p>
            <a:pPr marL="1257300" lvl="2" indent="-342900">
              <a:buFont typeface="Wingdings" panose="05000000000000000000" pitchFamily="2" charset="2"/>
              <a:buChar char="Ø"/>
            </a:pPr>
            <a:r>
              <a:rPr lang="en-US" sz="2400" b="0" i="0" dirty="0">
                <a:solidFill>
                  <a:srgbClr val="000000"/>
                </a:solidFill>
                <a:effectLst/>
                <a:hlinkClick r:id="rId2"/>
              </a:rPr>
              <a:t>https://www.youtube.com/watch?v=f-ldPgEfAHI</a:t>
            </a:r>
            <a:endParaRPr lang="en-US" sz="2400" b="0" i="0" dirty="0">
              <a:solidFill>
                <a:srgbClr val="000000"/>
              </a:solidFill>
              <a:effectLst/>
            </a:endParaRPr>
          </a:p>
          <a:p>
            <a:pPr lvl="2"/>
            <a:endParaRPr lang="en-US" sz="2400" b="0" i="0" dirty="0">
              <a:solidFill>
                <a:srgbClr val="000000"/>
              </a:solidFill>
              <a:effectLst/>
            </a:endParaRPr>
          </a:p>
        </p:txBody>
      </p:sp>
      <p:sp>
        <p:nvSpPr>
          <p:cNvPr id="4" name="Disclaimer">
            <a:extLst>
              <a:ext uri="{FF2B5EF4-FFF2-40B4-BE49-F238E27FC236}">
                <a16:creationId xmlns:a16="http://schemas.microsoft.com/office/drawing/2014/main" id="{63AC6BC0-611E-44E5-92D6-01B1ADA4A67C}"/>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661192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0674F7F-7A22-AD44-B8C6-3C50DDAE824B}"/>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6.3 Cancer and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577516" y="1174282"/>
            <a:ext cx="7942596" cy="3416320"/>
          </a:xfrm>
          <a:prstGeom prst="rect">
            <a:avLst/>
          </a:prstGeom>
          <a:noFill/>
        </p:spPr>
        <p:txBody>
          <a:bodyPr wrap="square" rtlCol="0">
            <a:spAutoFit/>
          </a:bodyPr>
          <a:lstStyle/>
          <a:p>
            <a:pPr algn="l"/>
            <a:r>
              <a:rPr lang="en-US" sz="2400" b="0" i="0" dirty="0">
                <a:solidFill>
                  <a:srgbClr val="424242"/>
                </a:solidFill>
                <a:effectLst/>
              </a:rPr>
              <a:t>Learning Outcomes:</a:t>
            </a:r>
          </a:p>
          <a:p>
            <a:pPr marL="342900" indent="-342900" algn="l">
              <a:buFont typeface="Arial" panose="020B0604020202020204" pitchFamily="34" charset="0"/>
              <a:buChar char="•"/>
            </a:pPr>
            <a:endParaRPr lang="en-US" sz="2400" dirty="0">
              <a:solidFill>
                <a:srgbClr val="424242"/>
              </a:solidFill>
            </a:endParaRPr>
          </a:p>
          <a:p>
            <a:pPr marL="342900" indent="-342900" algn="l">
              <a:buFont typeface="Arial" panose="020B0604020202020204" pitchFamily="34" charset="0"/>
              <a:buChar char="•"/>
            </a:pPr>
            <a:r>
              <a:rPr lang="en-US" sz="2400" b="0" i="0" dirty="0">
                <a:solidFill>
                  <a:srgbClr val="424242"/>
                </a:solidFill>
                <a:effectLst/>
              </a:rPr>
              <a:t>Explain how cancer is caused by uncontrolled cell division</a:t>
            </a:r>
          </a:p>
          <a:p>
            <a:pPr marL="342900" indent="-342900" algn="l">
              <a:buFont typeface="Arial" panose="020B0604020202020204" pitchFamily="34" charset="0"/>
              <a:buChar char="•"/>
            </a:pPr>
            <a:r>
              <a:rPr lang="en-US" sz="2400" b="0" i="0" dirty="0">
                <a:solidFill>
                  <a:srgbClr val="424242"/>
                </a:solidFill>
                <a:effectLst/>
              </a:rPr>
              <a:t>Understand how proto-oncogenes are normal cell genes that, when mutated, become oncogenes</a:t>
            </a:r>
          </a:p>
          <a:p>
            <a:pPr marL="342900" indent="-342900" algn="l">
              <a:buFont typeface="Arial" panose="020B0604020202020204" pitchFamily="34" charset="0"/>
              <a:buChar char="•"/>
            </a:pPr>
            <a:r>
              <a:rPr lang="en-US" sz="2400" b="0" i="0" dirty="0">
                <a:solidFill>
                  <a:srgbClr val="424242"/>
                </a:solidFill>
                <a:effectLst/>
              </a:rPr>
              <a:t>Describe how tumor suppressors function to stop the cell cycle until certain events are completed</a:t>
            </a:r>
          </a:p>
          <a:p>
            <a:pPr marL="342900" indent="-342900" algn="l">
              <a:buFont typeface="Arial" panose="020B0604020202020204" pitchFamily="34" charset="0"/>
              <a:buChar char="•"/>
            </a:pPr>
            <a:r>
              <a:rPr lang="en-US" sz="2400" b="0" i="0" dirty="0">
                <a:solidFill>
                  <a:srgbClr val="424242"/>
                </a:solidFill>
                <a:effectLst/>
              </a:rPr>
              <a:t>Explain how mutant tumor suppressors cause cancer</a:t>
            </a:r>
          </a:p>
        </p:txBody>
      </p:sp>
      <p:sp>
        <p:nvSpPr>
          <p:cNvPr id="4" name="Disclaimer">
            <a:extLst>
              <a:ext uri="{FF2B5EF4-FFF2-40B4-BE49-F238E27FC236}">
                <a16:creationId xmlns:a16="http://schemas.microsoft.com/office/drawing/2014/main" id="{00C0769D-506B-46B5-9875-F257601D78F9}"/>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816005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33AFCF9-455A-3B45-8CA6-D8F320525506}"/>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6.3 Cancer and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577516" y="1174282"/>
            <a:ext cx="7942596" cy="4154984"/>
          </a:xfrm>
          <a:prstGeom prst="rect">
            <a:avLst/>
          </a:prstGeom>
          <a:noFill/>
        </p:spPr>
        <p:txBody>
          <a:bodyPr wrap="square" rtlCol="0">
            <a:spAutoFit/>
          </a:bodyPr>
          <a:lstStyle/>
          <a:p>
            <a:pPr marL="342900" indent="-342900" algn="l">
              <a:buFont typeface="Arial" panose="020B0604020202020204" pitchFamily="34" charset="0"/>
              <a:buChar char="•"/>
            </a:pPr>
            <a:r>
              <a:rPr lang="en-US" sz="2400" b="0" i="0" dirty="0">
                <a:solidFill>
                  <a:srgbClr val="424242"/>
                </a:solidFill>
                <a:effectLst/>
              </a:rPr>
              <a:t>Cancer – a set of diseases caused by uncontrolled cell division</a:t>
            </a:r>
          </a:p>
          <a:p>
            <a:pPr marL="342900" indent="-342900" algn="l">
              <a:buFont typeface="Wingdings" panose="05000000000000000000" pitchFamily="2" charset="2"/>
              <a:buChar char="Ø"/>
            </a:pPr>
            <a:r>
              <a:rPr lang="en-US" sz="2400" dirty="0">
                <a:solidFill>
                  <a:srgbClr val="424242"/>
                </a:solidFill>
              </a:rPr>
              <a:t>Despite checkpoints, some replication errors (mutations) occur and are passed on</a:t>
            </a:r>
          </a:p>
          <a:p>
            <a:pPr marL="800100" lvl="1" indent="-342900">
              <a:buFont typeface="Wingdings" panose="05000000000000000000" pitchFamily="2" charset="2"/>
              <a:buChar char="Ø"/>
            </a:pPr>
            <a:r>
              <a:rPr lang="en-US" sz="2400" b="0" i="0" dirty="0">
                <a:solidFill>
                  <a:srgbClr val="424242"/>
                </a:solidFill>
                <a:effectLst/>
              </a:rPr>
              <a:t>Mutat</a:t>
            </a:r>
            <a:r>
              <a:rPr lang="en-US" sz="2400" dirty="0">
                <a:solidFill>
                  <a:srgbClr val="424242"/>
                </a:solidFill>
              </a:rPr>
              <a:t>ions that occur in genes can lead to mutant proteins that may cause cancer</a:t>
            </a:r>
          </a:p>
          <a:p>
            <a:pPr marL="1257300" lvl="2" indent="-342900">
              <a:buFont typeface="Wingdings" panose="05000000000000000000" pitchFamily="2" charset="2"/>
              <a:buChar char="Ø"/>
            </a:pPr>
            <a:r>
              <a:rPr lang="en-US" sz="2400" b="0" i="0" dirty="0">
                <a:solidFill>
                  <a:srgbClr val="424242"/>
                </a:solidFill>
                <a:effectLst/>
              </a:rPr>
              <a:t>Can have a sno</a:t>
            </a:r>
            <a:r>
              <a:rPr lang="en-US" sz="2400" dirty="0">
                <a:solidFill>
                  <a:srgbClr val="424242"/>
                </a:solidFill>
              </a:rPr>
              <a:t>wball effect, where one mutation can affect checkpoints leading to more mutations being perpetuated</a:t>
            </a:r>
          </a:p>
          <a:p>
            <a:pPr marL="1257300" lvl="2" indent="-342900">
              <a:buFont typeface="Wingdings" panose="05000000000000000000" pitchFamily="2" charset="2"/>
              <a:buChar char="Ø"/>
            </a:pPr>
            <a:r>
              <a:rPr lang="en-US" sz="2400" b="0" i="0" dirty="0">
                <a:solidFill>
                  <a:srgbClr val="424242"/>
                </a:solidFill>
                <a:effectLst/>
              </a:rPr>
              <a:t>Ca</a:t>
            </a:r>
            <a:r>
              <a:rPr lang="en-US" sz="2400" dirty="0">
                <a:solidFill>
                  <a:srgbClr val="424242"/>
                </a:solidFill>
              </a:rPr>
              <a:t>n affect pace of cell cycle and overcome regulation</a:t>
            </a:r>
            <a:endParaRPr lang="en-US" sz="2400" b="0" i="0" dirty="0">
              <a:solidFill>
                <a:srgbClr val="424242"/>
              </a:solidFill>
              <a:effectLst/>
            </a:endParaRPr>
          </a:p>
        </p:txBody>
      </p:sp>
      <p:sp>
        <p:nvSpPr>
          <p:cNvPr id="4" name="Disclaimer">
            <a:extLst>
              <a:ext uri="{FF2B5EF4-FFF2-40B4-BE49-F238E27FC236}">
                <a16:creationId xmlns:a16="http://schemas.microsoft.com/office/drawing/2014/main" id="{F6AC6BD9-FCCE-4B3F-BD64-B855407E133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834062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5646D53-7FBE-5547-8163-A48647099687}"/>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6.3 Cancer and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577516" y="1174282"/>
            <a:ext cx="7942596" cy="4524315"/>
          </a:xfrm>
          <a:prstGeom prst="rect">
            <a:avLst/>
          </a:prstGeom>
          <a:noFill/>
        </p:spPr>
        <p:txBody>
          <a:bodyPr wrap="square" rtlCol="0">
            <a:spAutoFit/>
          </a:bodyPr>
          <a:lstStyle/>
          <a:p>
            <a:pPr marL="342900" indent="-342900" algn="l">
              <a:buFont typeface="Wingdings" panose="05000000000000000000" pitchFamily="2" charset="2"/>
              <a:buChar char="Ø"/>
            </a:pPr>
            <a:r>
              <a:rPr lang="en-US" sz="2400" b="0" i="0" dirty="0">
                <a:solidFill>
                  <a:srgbClr val="424242"/>
                </a:solidFill>
                <a:effectLst/>
              </a:rPr>
              <a:t>Proto-oncogenes</a:t>
            </a:r>
          </a:p>
          <a:p>
            <a:pPr marL="800100" lvl="1" indent="-342900">
              <a:buFont typeface="Arial" panose="020B0604020202020204" pitchFamily="34" charset="0"/>
              <a:buChar char="•"/>
            </a:pPr>
            <a:r>
              <a:rPr lang="en-US" sz="2400" dirty="0">
                <a:solidFill>
                  <a:srgbClr val="424242"/>
                </a:solidFill>
              </a:rPr>
              <a:t>Proto-oncogenes - </a:t>
            </a:r>
            <a:r>
              <a:rPr lang="en-US" sz="2400" b="0" i="0" dirty="0">
                <a:solidFill>
                  <a:srgbClr val="000000"/>
                </a:solidFill>
                <a:effectLst/>
              </a:rPr>
              <a:t>a normal gene that controls cell division by regulating the cell cycle that becomes an oncogene if it is mutated</a:t>
            </a:r>
          </a:p>
          <a:p>
            <a:pPr marL="800100" lvl="1" indent="-342900">
              <a:buFont typeface="Arial" panose="020B0604020202020204" pitchFamily="34" charset="0"/>
              <a:buChar char="•"/>
            </a:pPr>
            <a:r>
              <a:rPr lang="en-US" sz="2400" dirty="0">
                <a:solidFill>
                  <a:srgbClr val="000000"/>
                </a:solidFill>
              </a:rPr>
              <a:t>Oncogene - </a:t>
            </a:r>
            <a:r>
              <a:rPr lang="en-US" sz="2400" b="0" i="0" dirty="0">
                <a:solidFill>
                  <a:srgbClr val="000000"/>
                </a:solidFill>
                <a:effectLst/>
              </a:rPr>
              <a:t>a mutated version of a proto-oncogene, which allows for uncontrolled progression of the cell cycle, or uncontrolled cell reproduction</a:t>
            </a:r>
          </a:p>
          <a:p>
            <a:pPr marL="800100" lvl="1" indent="-342900">
              <a:buFont typeface="Wingdings" panose="05000000000000000000" pitchFamily="2" charset="2"/>
              <a:buChar char="Ø"/>
            </a:pPr>
            <a:r>
              <a:rPr lang="en-US" sz="2400" dirty="0">
                <a:solidFill>
                  <a:srgbClr val="000000"/>
                </a:solidFill>
              </a:rPr>
              <a:t>Mutation usually results in less functional protein that may not be perpetuated (cell cannot divide)</a:t>
            </a:r>
          </a:p>
          <a:p>
            <a:pPr marL="800100" lvl="1" indent="-342900">
              <a:buFont typeface="Wingdings" panose="05000000000000000000" pitchFamily="2" charset="2"/>
              <a:buChar char="Ø"/>
            </a:pPr>
            <a:r>
              <a:rPr lang="en-US" sz="2400" b="0" i="0" dirty="0">
                <a:solidFill>
                  <a:srgbClr val="000000"/>
                </a:solidFill>
                <a:effectLst/>
              </a:rPr>
              <a:t>If gene increases activity of a positive regulator of the cell cycle, it can overcome checkpoints</a:t>
            </a:r>
            <a:endParaRPr lang="en-US" sz="2400" b="0" i="0" dirty="0">
              <a:solidFill>
                <a:srgbClr val="424242"/>
              </a:solidFill>
              <a:effectLst/>
            </a:endParaRPr>
          </a:p>
        </p:txBody>
      </p:sp>
      <p:sp>
        <p:nvSpPr>
          <p:cNvPr id="4" name="Disclaimer">
            <a:extLst>
              <a:ext uri="{FF2B5EF4-FFF2-40B4-BE49-F238E27FC236}">
                <a16:creationId xmlns:a16="http://schemas.microsoft.com/office/drawing/2014/main" id="{506441B1-410F-4EA4-883D-17EC3DCC91AF}"/>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a:t>
            </a:r>
          </a:p>
        </p:txBody>
      </p:sp>
    </p:spTree>
    <p:extLst>
      <p:ext uri="{BB962C8B-B14F-4D97-AF65-F5344CB8AC3E}">
        <p14:creationId xmlns:p14="http://schemas.microsoft.com/office/powerpoint/2010/main" val="3533639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4B039F9-3147-BF41-A95C-B8E931F71343}"/>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6.1 The Genome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a:t>Genome – a cell’s complete complement of DNA</a:t>
            </a:r>
          </a:p>
          <a:p>
            <a:pPr marL="800100" lvl="1" indent="-342900">
              <a:buFont typeface="Wingdings" panose="05000000000000000000" pitchFamily="2" charset="2"/>
              <a:buChar char="Ø"/>
            </a:pPr>
            <a:r>
              <a:rPr lang="en-US" sz="2400" dirty="0"/>
              <a:t>Prokaryotes – single, circular DNA molecule</a:t>
            </a:r>
          </a:p>
          <a:p>
            <a:pPr marL="1257300" lvl="2" indent="-342900">
              <a:buFont typeface="Wingdings" panose="05000000000000000000" pitchFamily="2" charset="2"/>
              <a:buChar char="Ø"/>
            </a:pPr>
            <a:r>
              <a:rPr lang="en-US" sz="2400" dirty="0"/>
              <a:t>No nucleus, but found in an area known as the nucleoid</a:t>
            </a:r>
          </a:p>
          <a:p>
            <a:pPr marL="800100" lvl="1" indent="-342900">
              <a:buFont typeface="Wingdings" panose="05000000000000000000" pitchFamily="2" charset="2"/>
              <a:buChar char="Ø"/>
            </a:pPr>
            <a:r>
              <a:rPr lang="en-US" sz="2400" dirty="0"/>
              <a:t>Eukaryotes – 2 or more linear DNA molecules with associated proteins</a:t>
            </a:r>
          </a:p>
          <a:p>
            <a:pPr marL="1200150" lvl="2" indent="-285750">
              <a:buFont typeface="Arial" panose="020B0604020202020204" pitchFamily="34" charset="0"/>
              <a:buChar char="•"/>
            </a:pPr>
            <a:r>
              <a:rPr lang="en-US" sz="2400" dirty="0"/>
              <a:t>Chromosomes – DNA </a:t>
            </a:r>
            <a:r>
              <a:rPr lang="en-US" sz="2400" dirty="0" err="1"/>
              <a:t>molceules</a:t>
            </a:r>
            <a:r>
              <a:rPr lang="en-US" sz="2400" dirty="0"/>
              <a:t> and associated proteins organized into compacted structures</a:t>
            </a:r>
          </a:p>
          <a:p>
            <a:pPr marL="1257300" lvl="2" indent="-342900">
              <a:buFont typeface="Wingdings" panose="05000000000000000000" pitchFamily="2" charset="2"/>
              <a:buChar char="Ø"/>
            </a:pPr>
            <a:r>
              <a:rPr lang="en-US" sz="2400" dirty="0"/>
              <a:t>Humans have 46</a:t>
            </a:r>
          </a:p>
        </p:txBody>
      </p:sp>
      <p:sp>
        <p:nvSpPr>
          <p:cNvPr id="4" name="Disclaimer">
            <a:extLst>
              <a:ext uri="{FF2B5EF4-FFF2-40B4-BE49-F238E27FC236}">
                <a16:creationId xmlns:a16="http://schemas.microsoft.com/office/drawing/2014/main" id="{2F5C3092-4118-4243-A62C-7A1E168B9CBC}"/>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9669194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96CA3D1-820B-4B4B-B031-EEB1DA35646D}"/>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6.3 Cancer and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577516" y="1174282"/>
            <a:ext cx="7942596" cy="4524315"/>
          </a:xfrm>
          <a:prstGeom prst="rect">
            <a:avLst/>
          </a:prstGeom>
          <a:noFill/>
        </p:spPr>
        <p:txBody>
          <a:bodyPr wrap="square" rtlCol="0">
            <a:spAutoFit/>
          </a:bodyPr>
          <a:lstStyle/>
          <a:p>
            <a:pPr marL="342900" indent="-342900" algn="l">
              <a:buFont typeface="Wingdings" panose="05000000000000000000" pitchFamily="2" charset="2"/>
              <a:buChar char="Ø"/>
            </a:pPr>
            <a:r>
              <a:rPr lang="en-US" sz="2400" b="0" i="0" dirty="0">
                <a:solidFill>
                  <a:srgbClr val="424242"/>
                </a:solidFill>
                <a:effectLst/>
              </a:rPr>
              <a:t>Tumor Suppressor Genes</a:t>
            </a:r>
          </a:p>
          <a:p>
            <a:pPr marL="800100" lvl="1" indent="-342900">
              <a:buFont typeface="Arial" panose="020B0604020202020204" pitchFamily="34" charset="0"/>
              <a:buChar char="•"/>
            </a:pPr>
            <a:r>
              <a:rPr lang="en-US" sz="2400" dirty="0">
                <a:solidFill>
                  <a:srgbClr val="424242"/>
                </a:solidFill>
              </a:rPr>
              <a:t>Tumor Suppressor Gene - </a:t>
            </a:r>
            <a:r>
              <a:rPr lang="en-US" sz="2400" b="0" i="0" dirty="0">
                <a:solidFill>
                  <a:srgbClr val="000000"/>
                </a:solidFill>
                <a:effectLst/>
              </a:rPr>
              <a:t>a gene that codes for regulator proteins that prevent the cell from undergoing uncontrolled division</a:t>
            </a:r>
          </a:p>
          <a:p>
            <a:pPr marL="800100" lvl="1" indent="-342900">
              <a:buFont typeface="Wingdings" panose="05000000000000000000" pitchFamily="2" charset="2"/>
              <a:buChar char="Ø"/>
            </a:pPr>
            <a:r>
              <a:rPr lang="en-US" sz="2400" dirty="0">
                <a:solidFill>
                  <a:srgbClr val="000000"/>
                </a:solidFill>
              </a:rPr>
              <a:t>Stop progression through the cell cycle</a:t>
            </a:r>
          </a:p>
          <a:p>
            <a:pPr marL="800100" lvl="1" indent="-342900">
              <a:buFont typeface="Wingdings" panose="05000000000000000000" pitchFamily="2" charset="2"/>
              <a:buChar char="Ø"/>
            </a:pPr>
            <a:r>
              <a:rPr lang="en-US" sz="2400" b="0" i="0" dirty="0">
                <a:solidFill>
                  <a:srgbClr val="000000"/>
                </a:solidFill>
                <a:effectLst/>
              </a:rPr>
              <a:t>Example:  </a:t>
            </a:r>
            <a:r>
              <a:rPr lang="en-US" sz="2400" b="0" i="1" dirty="0">
                <a:solidFill>
                  <a:srgbClr val="000000"/>
                </a:solidFill>
                <a:effectLst/>
              </a:rPr>
              <a:t>p53</a:t>
            </a:r>
          </a:p>
          <a:p>
            <a:pPr marL="1257300" lvl="2" indent="-342900">
              <a:buFont typeface="Wingdings" panose="05000000000000000000" pitchFamily="2" charset="2"/>
              <a:buChar char="Ø"/>
            </a:pPr>
            <a:r>
              <a:rPr lang="en-US" sz="2400" dirty="0">
                <a:solidFill>
                  <a:srgbClr val="000000"/>
                </a:solidFill>
              </a:rPr>
              <a:t>This regulator is mutated in more than half of all human tumors</a:t>
            </a:r>
          </a:p>
          <a:p>
            <a:pPr marL="1257300" lvl="2" indent="-342900">
              <a:buFont typeface="Wingdings" panose="05000000000000000000" pitchFamily="2" charset="2"/>
              <a:buChar char="Ø"/>
            </a:pPr>
            <a:r>
              <a:rPr lang="en-US" sz="2400" b="0" i="0" dirty="0">
                <a:solidFill>
                  <a:srgbClr val="000000"/>
                </a:solidFill>
                <a:effectLst/>
              </a:rPr>
              <a:t>Plays a role in the G1 checkpoint, initiating the process to halt the cell cycle, allowing time for DNA repair or to initiate cell death if DNA cannot be repaired</a:t>
            </a:r>
            <a:endParaRPr lang="en-US" sz="2400" b="0" i="0" dirty="0">
              <a:solidFill>
                <a:srgbClr val="424242"/>
              </a:solidFill>
              <a:effectLst/>
            </a:endParaRPr>
          </a:p>
        </p:txBody>
      </p:sp>
      <p:sp>
        <p:nvSpPr>
          <p:cNvPr id="4" name="Disclaimer">
            <a:extLst>
              <a:ext uri="{FF2B5EF4-FFF2-40B4-BE49-F238E27FC236}">
                <a16:creationId xmlns:a16="http://schemas.microsoft.com/office/drawing/2014/main" id="{69DA2135-1A08-4DC7-9255-F609077FD8DC}"/>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021171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540CD30E-ACE3-4465-94C4-D722F1DE659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8F1013FE-77C4-954E-A0B3-42D2737257CB}"/>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Figure Number"/>
          <p:cNvSpPr>
            <a:spLocks noGrp="1"/>
          </p:cNvSpPr>
          <p:nvPr>
            <p:ph type="title"/>
          </p:nvPr>
        </p:nvSpPr>
        <p:spPr/>
        <p:txBody>
          <a:bodyPr/>
          <a:lstStyle/>
          <a:p>
            <a:r>
              <a:rPr lang="en-US" dirty="0"/>
              <a:t>Figure 6.8</a:t>
            </a:r>
          </a:p>
        </p:txBody>
      </p:sp>
      <p:pic>
        <p:nvPicPr>
          <p:cNvPr id="4" name="Figure" descr="This illustration shows cell cycle regulation by p53. The p53 protein normally arrests the cell cycle in response to DNA damage, cell cycle abnormalities, or hypoxia. Once the damage is repaired, the cell cycle restarts. If the damage cannot be repaired, apoptosis (programmed cell death) occurs. Mutated p53 does not arrest the cell cycle in response to cellular damage. As a result, the cell cycle continues and the cell may become cancerou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0979" b="20979"/>
          <a:stretch>
            <a:fillRect/>
          </a:stretch>
        </p:blipFill>
        <p:spPr/>
      </p:pic>
      <p:sp>
        <p:nvSpPr>
          <p:cNvPr id="7" name="Figure Legend"/>
          <p:cNvSpPr>
            <a:spLocks noGrp="1"/>
          </p:cNvSpPr>
          <p:nvPr>
            <p:ph type="body" sz="quarter" idx="14"/>
          </p:nvPr>
        </p:nvSpPr>
        <p:spPr/>
        <p:txBody>
          <a:bodyPr>
            <a:normAutofit fontScale="92500"/>
          </a:bodyPr>
          <a:lstStyle/>
          <a:p>
            <a:pPr marL="342900" indent="-342900">
              <a:buAutoNum type="alphaLcParenBoth"/>
            </a:pPr>
            <a:r>
              <a:rPr lang="en-US" sz="1600" dirty="0"/>
              <a:t>The role of p53 is to monitor DNA. If damage is detected, p53 triggers repair mechanisms. If repairs are unsuccessful, p53 signals apoptosis.</a:t>
            </a:r>
          </a:p>
          <a:p>
            <a:pPr marL="342900" indent="-342900">
              <a:buAutoNum type="alphaLcParenBoth"/>
            </a:pPr>
            <a:r>
              <a:rPr lang="en-US" sz="1600" dirty="0"/>
              <a:t>A cell with an abnormal p53 protein cannot repair damaged DNA and cannot signal apoptosis. Cells with abnormal p53 can become cancerous. (credit: modification of work by Thierry </a:t>
            </a:r>
            <a:r>
              <a:rPr lang="en-US" sz="1600" dirty="0" err="1"/>
              <a:t>Soussi</a:t>
            </a:r>
            <a:r>
              <a:rPr lang="en-US" sz="1600" dirty="0"/>
              <a:t>)</a:t>
            </a:r>
            <a:endParaRPr lang="en-US" sz="1600" dirty="0">
              <a:solidFill>
                <a:schemeClr val="tx1"/>
              </a:solidFill>
            </a:endParaRPr>
          </a:p>
        </p:txBody>
      </p:sp>
    </p:spTree>
    <p:extLst>
      <p:ext uri="{BB962C8B-B14F-4D97-AF65-F5344CB8AC3E}">
        <p14:creationId xmlns:p14="http://schemas.microsoft.com/office/powerpoint/2010/main" val="2794438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1D5410B-AC08-8F4A-A4CB-5F95E7E1495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6.4 The Prokaryotic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577516" y="1174282"/>
            <a:ext cx="7942596" cy="1938992"/>
          </a:xfrm>
          <a:prstGeom prst="rect">
            <a:avLst/>
          </a:prstGeom>
          <a:noFill/>
        </p:spPr>
        <p:txBody>
          <a:bodyPr wrap="square" rtlCol="0">
            <a:spAutoFit/>
          </a:bodyPr>
          <a:lstStyle/>
          <a:p>
            <a:pPr algn="l"/>
            <a:r>
              <a:rPr lang="en-US" sz="2400" b="0" i="0" dirty="0">
                <a:solidFill>
                  <a:srgbClr val="424242"/>
                </a:solidFill>
                <a:effectLst/>
              </a:rPr>
              <a:t>Learning Outcomes:</a:t>
            </a:r>
          </a:p>
          <a:p>
            <a:pPr marL="342900" indent="-342900" algn="l">
              <a:buFont typeface="Arial" panose="020B0604020202020204" pitchFamily="34" charset="0"/>
              <a:buChar char="•"/>
            </a:pPr>
            <a:r>
              <a:rPr lang="en-US" sz="2400" b="0" i="0" dirty="0">
                <a:solidFill>
                  <a:srgbClr val="424242"/>
                </a:solidFill>
                <a:effectLst/>
              </a:rPr>
              <a:t>Describe the process of binary fission in prokaryotes</a:t>
            </a:r>
          </a:p>
          <a:p>
            <a:pPr marL="342900" indent="-342900" algn="l">
              <a:buFont typeface="Arial" panose="020B0604020202020204" pitchFamily="34" charset="0"/>
              <a:buChar char="•"/>
            </a:pPr>
            <a:r>
              <a:rPr lang="en-US" sz="2400" b="0" i="0" dirty="0">
                <a:solidFill>
                  <a:srgbClr val="424242"/>
                </a:solidFill>
                <a:effectLst/>
              </a:rPr>
              <a:t>Explain how </a:t>
            </a:r>
            <a:r>
              <a:rPr lang="en-US" sz="2400" b="0" i="0" dirty="0" err="1">
                <a:solidFill>
                  <a:srgbClr val="424242"/>
                </a:solidFill>
                <a:effectLst/>
              </a:rPr>
              <a:t>FtsZ</a:t>
            </a:r>
            <a:r>
              <a:rPr lang="en-US" sz="2400" b="0" i="0" dirty="0">
                <a:solidFill>
                  <a:srgbClr val="424242"/>
                </a:solidFill>
                <a:effectLst/>
              </a:rPr>
              <a:t> and tubulin proteins are examples of homology</a:t>
            </a:r>
          </a:p>
          <a:p>
            <a:pPr algn="l"/>
            <a:endParaRPr lang="en-US" sz="2400" b="0" i="0" dirty="0">
              <a:solidFill>
                <a:srgbClr val="424242"/>
              </a:solidFill>
              <a:effectLst/>
            </a:endParaRPr>
          </a:p>
        </p:txBody>
      </p:sp>
      <p:sp>
        <p:nvSpPr>
          <p:cNvPr id="4" name="Disclaimer">
            <a:extLst>
              <a:ext uri="{FF2B5EF4-FFF2-40B4-BE49-F238E27FC236}">
                <a16:creationId xmlns:a16="http://schemas.microsoft.com/office/drawing/2014/main" id="{E73DF7F9-2DB1-4075-8DC4-A57F8FC86CA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570722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051CC1-0705-A846-883E-3C685AEC074C}"/>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a:xfrm>
            <a:off x="457200" y="90971"/>
            <a:ext cx="8062912" cy="659535"/>
          </a:xfrm>
        </p:spPr>
        <p:txBody>
          <a:bodyPr/>
          <a:lstStyle/>
          <a:p>
            <a:r>
              <a:rPr lang="en-US" dirty="0"/>
              <a:t>6.4 The Prokaryotic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600702" y="797510"/>
            <a:ext cx="7942596" cy="2677656"/>
          </a:xfrm>
          <a:prstGeom prst="rect">
            <a:avLst/>
          </a:prstGeom>
          <a:noFill/>
        </p:spPr>
        <p:txBody>
          <a:bodyPr wrap="square" rtlCol="0">
            <a:spAutoFit/>
          </a:bodyPr>
          <a:lstStyle/>
          <a:p>
            <a:pPr marL="342900" indent="-342900" algn="l">
              <a:buFont typeface="Arial" panose="020B0604020202020204" pitchFamily="34" charset="0"/>
              <a:buChar char="•"/>
            </a:pPr>
            <a:r>
              <a:rPr lang="en-US" sz="2400" b="0" i="0" dirty="0">
                <a:solidFill>
                  <a:srgbClr val="424242"/>
                </a:solidFill>
                <a:effectLst/>
              </a:rPr>
              <a:t>Binary fission - </a:t>
            </a:r>
            <a:r>
              <a:rPr lang="en-US" sz="2400" b="0" i="0" dirty="0">
                <a:solidFill>
                  <a:srgbClr val="000000"/>
                </a:solidFill>
                <a:effectLst/>
              </a:rPr>
              <a:t>the process of prokaryotic cell division</a:t>
            </a:r>
          </a:p>
          <a:p>
            <a:pPr marL="342900" indent="-342900" algn="l">
              <a:buFont typeface="Wingdings" panose="05000000000000000000" pitchFamily="2" charset="2"/>
              <a:buChar char="Ø"/>
            </a:pPr>
            <a:r>
              <a:rPr lang="en-US" sz="2400" dirty="0">
                <a:solidFill>
                  <a:srgbClr val="000000"/>
                </a:solidFill>
              </a:rPr>
              <a:t>Prokaryotes have a single circular chromosome, so mitosis is not required</a:t>
            </a:r>
          </a:p>
          <a:p>
            <a:pPr marL="342900" indent="-342900" algn="l">
              <a:buFont typeface="Wingdings" panose="05000000000000000000" pitchFamily="2" charset="2"/>
              <a:buChar char="Ø"/>
            </a:pPr>
            <a:r>
              <a:rPr lang="en-US" sz="2400" b="0" i="0" dirty="0">
                <a:solidFill>
                  <a:srgbClr val="000000"/>
                </a:solidFill>
                <a:effectLst/>
              </a:rPr>
              <a:t>Process is much less complicated and quicker, allowing bacteria to grow more quickly than eukaryotic cells</a:t>
            </a:r>
          </a:p>
          <a:p>
            <a:pPr lvl="1"/>
            <a:endParaRPr lang="en-US" sz="2400" b="0" i="0" dirty="0">
              <a:solidFill>
                <a:srgbClr val="424242"/>
              </a:solidFill>
              <a:effectLst/>
            </a:endParaRPr>
          </a:p>
        </p:txBody>
      </p:sp>
      <p:sp>
        <p:nvSpPr>
          <p:cNvPr id="4" name="Disclaimer">
            <a:extLst>
              <a:ext uri="{FF2B5EF4-FFF2-40B4-BE49-F238E27FC236}">
                <a16:creationId xmlns:a16="http://schemas.microsoft.com/office/drawing/2014/main" id="{CD26696E-15DF-402E-B432-2567E814B5F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a:t>
            </a:r>
          </a:p>
        </p:txBody>
      </p:sp>
    </p:spTree>
    <p:extLst>
      <p:ext uri="{BB962C8B-B14F-4D97-AF65-F5344CB8AC3E}">
        <p14:creationId xmlns:p14="http://schemas.microsoft.com/office/powerpoint/2010/main" val="3506737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F40777D-CBEF-4949-8AE8-A616EFE01521}"/>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a:xfrm>
            <a:off x="457200" y="90971"/>
            <a:ext cx="8062912" cy="659535"/>
          </a:xfrm>
        </p:spPr>
        <p:txBody>
          <a:bodyPr/>
          <a:lstStyle/>
          <a:p>
            <a:r>
              <a:rPr lang="en-US" dirty="0"/>
              <a:t>6.4 The Prokaryotic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600702" y="797510"/>
            <a:ext cx="7942596" cy="4893647"/>
          </a:xfrm>
          <a:prstGeom prst="rect">
            <a:avLst/>
          </a:prstGeom>
          <a:noFill/>
        </p:spPr>
        <p:txBody>
          <a:bodyPr wrap="square" rtlCol="0">
            <a:spAutoFit/>
          </a:bodyPr>
          <a:lstStyle/>
          <a:p>
            <a:pPr marL="342900" indent="-342900" algn="l">
              <a:buFont typeface="Wingdings" panose="05000000000000000000" pitchFamily="2" charset="2"/>
              <a:buChar char="Ø"/>
            </a:pPr>
            <a:r>
              <a:rPr lang="en-US" sz="2400" dirty="0">
                <a:solidFill>
                  <a:srgbClr val="000000"/>
                </a:solidFill>
              </a:rPr>
              <a:t>DNA replication begins at a single point in the chromosome</a:t>
            </a:r>
          </a:p>
          <a:p>
            <a:pPr marL="800100" lvl="1" indent="-342900">
              <a:buFont typeface="Arial" panose="020B0604020202020204" pitchFamily="34" charset="0"/>
              <a:buChar char="•"/>
            </a:pPr>
            <a:r>
              <a:rPr lang="en-US" sz="2400" b="0" i="0" dirty="0">
                <a:solidFill>
                  <a:srgbClr val="000000"/>
                </a:solidFill>
                <a:effectLst/>
              </a:rPr>
              <a:t>Origin (of replication) - the region of the prokaryotic chromosome at which replication begins</a:t>
            </a:r>
          </a:p>
          <a:p>
            <a:pPr marL="800100" lvl="1" indent="-342900">
              <a:buFont typeface="Wingdings" panose="05000000000000000000" pitchFamily="2" charset="2"/>
              <a:buChar char="Ø"/>
            </a:pPr>
            <a:r>
              <a:rPr lang="en-US" sz="2400" b="0" i="0" dirty="0">
                <a:solidFill>
                  <a:srgbClr val="000000"/>
                </a:solidFill>
                <a:effectLst/>
              </a:rPr>
              <a:t>Replication occurs in both directions simultaneously and new </a:t>
            </a:r>
            <a:r>
              <a:rPr lang="en-US" sz="2400" b="0" i="0" dirty="0" err="1">
                <a:solidFill>
                  <a:srgbClr val="000000"/>
                </a:solidFill>
                <a:effectLst/>
              </a:rPr>
              <a:t>chrromosomes</a:t>
            </a:r>
            <a:r>
              <a:rPr lang="en-US" sz="2400" b="0" i="0" dirty="0">
                <a:solidFill>
                  <a:srgbClr val="000000"/>
                </a:solidFill>
                <a:effectLst/>
              </a:rPr>
              <a:t> are separated via attachments to the cell wall in </a:t>
            </a:r>
            <a:r>
              <a:rPr lang="en-US" sz="2400" b="0" i="0" dirty="0" err="1">
                <a:solidFill>
                  <a:srgbClr val="000000"/>
                </a:solidFill>
                <a:effectLst/>
              </a:rPr>
              <a:t>enlongating</a:t>
            </a:r>
            <a:r>
              <a:rPr lang="en-US" sz="2400" b="0" i="0" dirty="0">
                <a:solidFill>
                  <a:srgbClr val="000000"/>
                </a:solidFill>
                <a:effectLst/>
              </a:rPr>
              <a:t> cell</a:t>
            </a:r>
          </a:p>
          <a:p>
            <a:pPr marL="342900" indent="-342900">
              <a:buFont typeface="Wingdings" panose="05000000000000000000" pitchFamily="2" charset="2"/>
              <a:buChar char="Ø"/>
            </a:pPr>
            <a:r>
              <a:rPr lang="en-US" sz="2400" dirty="0">
                <a:solidFill>
                  <a:srgbClr val="000000"/>
                </a:solidFill>
              </a:rPr>
              <a:t>After chromosomes clear the midpoint, division of cytoplasm begins with septum formation</a:t>
            </a:r>
          </a:p>
          <a:p>
            <a:pPr marL="800100" lvl="1" indent="-342900">
              <a:buFont typeface="Arial" panose="020B0604020202020204" pitchFamily="34" charset="0"/>
              <a:buChar char="•"/>
            </a:pPr>
            <a:r>
              <a:rPr lang="en-US" sz="2400" b="0" i="0" dirty="0">
                <a:solidFill>
                  <a:srgbClr val="000000"/>
                </a:solidFill>
                <a:effectLst/>
              </a:rPr>
              <a:t>Septum - a wall formed between bacterial daughter cells as a precursor to cell separation</a:t>
            </a:r>
          </a:p>
          <a:p>
            <a:pPr lvl="1"/>
            <a:endParaRPr lang="en-US" sz="2400" b="0" i="0" dirty="0">
              <a:solidFill>
                <a:srgbClr val="424242"/>
              </a:solidFill>
              <a:effectLst/>
            </a:endParaRPr>
          </a:p>
        </p:txBody>
      </p:sp>
      <p:sp>
        <p:nvSpPr>
          <p:cNvPr id="4" name="Disclaimer">
            <a:extLst>
              <a:ext uri="{FF2B5EF4-FFF2-40B4-BE49-F238E27FC236}">
                <a16:creationId xmlns:a16="http://schemas.microsoft.com/office/drawing/2014/main" id="{14C78884-4876-4609-90E8-908BACEDDA6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a:t>
            </a:r>
          </a:p>
        </p:txBody>
      </p:sp>
    </p:spTree>
    <p:extLst>
      <p:ext uri="{BB962C8B-B14F-4D97-AF65-F5344CB8AC3E}">
        <p14:creationId xmlns:p14="http://schemas.microsoft.com/office/powerpoint/2010/main" val="1169824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807B5E49-BCBE-4B60-93EC-57C3D375D8E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a:t>
            </a:r>
          </a:p>
        </p:txBody>
      </p:sp>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6.9</a:t>
            </a:r>
            <a:endParaRPr lang="en-US" sz="2400" dirty="0">
              <a:solidFill>
                <a:srgbClr val="6CB255"/>
              </a:solidFill>
            </a:endParaRPr>
          </a:p>
        </p:txBody>
      </p:sp>
      <p:sp>
        <p:nvSpPr>
          <p:cNvPr id="3" name="Footer Placeholder 2">
            <a:extLst>
              <a:ext uri="{FF2B5EF4-FFF2-40B4-BE49-F238E27FC236}">
                <a16:creationId xmlns:a16="http://schemas.microsoft.com/office/drawing/2014/main" id="{9EAA0E4D-44E6-7543-9C1B-D78C0FFD1982}"/>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pic>
        <p:nvPicPr>
          <p:cNvPr id="2" name="Figure" descr="This illustration shows binary fission in prokaryotes. Replication of the single, circular chromosome begins at the origin of replication and continues simultaneously in both directions. As the DNA is replicated, the cell elongates and FtsZ proteins migrate toward the center of the cell, where they form a ring. The FtsZ ring directs the formation of a septum that divides the cell in two once DNA replication is comple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2060" b="12060"/>
          <a:stretch>
            <a:fillRect/>
          </a:stretch>
        </p:blipFill>
        <p:spPr/>
      </p:pic>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The binary fission of a bacterium is outlined in five steps. (credit: modification of work by “</a:t>
            </a:r>
            <a:r>
              <a:rPr lang="en-US" sz="1600" dirty="0" err="1">
                <a:solidFill>
                  <a:schemeClr val="tx1"/>
                </a:solidFill>
              </a:rPr>
              <a:t>Mcstrother</a:t>
            </a:r>
            <a:r>
              <a:rPr lang="en-US" sz="1600" dirty="0">
                <a:solidFill>
                  <a:schemeClr val="tx1"/>
                </a:solidFill>
              </a:rPr>
              <a:t>”/Wikimedia Commons)</a:t>
            </a:r>
            <a:endParaRPr lang="en-US" sz="1600" b="0" dirty="0">
              <a:solidFill>
                <a:schemeClr val="tx1"/>
              </a:solidFill>
            </a:endParaRPr>
          </a:p>
        </p:txBody>
      </p:sp>
    </p:spTree>
    <p:extLst>
      <p:ext uri="{BB962C8B-B14F-4D97-AF65-F5344CB8AC3E}">
        <p14:creationId xmlns:p14="http://schemas.microsoft.com/office/powerpoint/2010/main" val="20466632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3496187-4805-064B-A672-FC852C844358}"/>
              </a:ext>
            </a:extLst>
          </p:cNvPr>
          <p:cNvSpPr>
            <a:spLocks noGrp="1"/>
          </p:cNvSpPr>
          <p:nvPr>
            <p:ph type="ftr" sz="quarter" idx="11"/>
          </p:nvPr>
        </p:nvSpPr>
        <p:spPr/>
        <p:txBody>
          <a:bodyPr/>
          <a:lstStyle/>
          <a:p>
            <a:r>
              <a:rPr lang="en-US" dirty="0"/>
              <a:t>Fowler, S., Roush, R., &amp; Wise, J. (2013). Concepts of Biology. Houston: OpenStax. Retrieved from https://</a:t>
            </a:r>
            <a:r>
              <a:rPr lang="en-US" dirty="0" err="1"/>
              <a:t>openstax.org</a:t>
            </a:r>
            <a:r>
              <a:rPr lang="en-US" dirty="0"/>
              <a:t>/details/books/concepts-biology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a:xfrm>
            <a:off x="457200" y="90971"/>
            <a:ext cx="8062912" cy="659535"/>
          </a:xfrm>
        </p:spPr>
        <p:txBody>
          <a:bodyPr>
            <a:normAutofit fontScale="90000"/>
          </a:bodyPr>
          <a:lstStyle/>
          <a:p>
            <a:r>
              <a:rPr lang="en-US" dirty="0"/>
              <a:t>6.4 The Prokaryotic cell cycle</a:t>
            </a:r>
            <a:br>
              <a:rPr lang="en-US" dirty="0"/>
            </a:br>
            <a:r>
              <a:rPr lang="en-US" dirty="0"/>
              <a:t>Table 6.1</a:t>
            </a:r>
          </a:p>
        </p:txBody>
      </p:sp>
      <p:graphicFrame>
        <p:nvGraphicFramePr>
          <p:cNvPr id="9" name="Table 8">
            <a:extLst>
              <a:ext uri="{FF2B5EF4-FFF2-40B4-BE49-F238E27FC236}">
                <a16:creationId xmlns:a16="http://schemas.microsoft.com/office/drawing/2014/main" id="{A1D86D93-0F3F-46D0-8CCC-A8D24969C192}"/>
              </a:ext>
            </a:extLst>
          </p:cNvPr>
          <p:cNvGraphicFramePr>
            <a:graphicFrameLocks noGrp="1"/>
          </p:cNvGraphicFramePr>
          <p:nvPr>
            <p:extLst>
              <p:ext uri="{D42A27DB-BD31-4B8C-83A1-F6EECF244321}">
                <p14:modId xmlns:p14="http://schemas.microsoft.com/office/powerpoint/2010/main" val="1381077338"/>
              </p:ext>
            </p:extLst>
          </p:nvPr>
        </p:nvGraphicFramePr>
        <p:xfrm>
          <a:off x="548640" y="1752600"/>
          <a:ext cx="8181476" cy="4411086"/>
        </p:xfrm>
        <a:graphic>
          <a:graphicData uri="http://schemas.openxmlformats.org/drawingml/2006/table">
            <a:tbl>
              <a:tblPr/>
              <a:tblGrid>
                <a:gridCol w="2045369">
                  <a:extLst>
                    <a:ext uri="{9D8B030D-6E8A-4147-A177-3AD203B41FA5}">
                      <a16:colId xmlns:a16="http://schemas.microsoft.com/office/drawing/2014/main" val="18776062"/>
                    </a:ext>
                  </a:extLst>
                </a:gridCol>
                <a:gridCol w="2045369">
                  <a:extLst>
                    <a:ext uri="{9D8B030D-6E8A-4147-A177-3AD203B41FA5}">
                      <a16:colId xmlns:a16="http://schemas.microsoft.com/office/drawing/2014/main" val="3991424953"/>
                    </a:ext>
                  </a:extLst>
                </a:gridCol>
                <a:gridCol w="2045369">
                  <a:extLst>
                    <a:ext uri="{9D8B030D-6E8A-4147-A177-3AD203B41FA5}">
                      <a16:colId xmlns:a16="http://schemas.microsoft.com/office/drawing/2014/main" val="1066573842"/>
                    </a:ext>
                  </a:extLst>
                </a:gridCol>
                <a:gridCol w="2045369">
                  <a:extLst>
                    <a:ext uri="{9D8B030D-6E8A-4147-A177-3AD203B41FA5}">
                      <a16:colId xmlns:a16="http://schemas.microsoft.com/office/drawing/2014/main" val="2027654547"/>
                    </a:ext>
                  </a:extLst>
                </a:gridCol>
              </a:tblGrid>
              <a:tr h="887623">
                <a:tc>
                  <a:txBody>
                    <a:bodyPr/>
                    <a:lstStyle/>
                    <a:p>
                      <a:pPr fontAlgn="ctr"/>
                      <a:r>
                        <a:rPr lang="en-US" sz="1100" dirty="0">
                          <a:effectLst/>
                        </a:rPr>
                        <a:t>Prokaryotes</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tc>
                  <a:txBody>
                    <a:bodyPr/>
                    <a:lstStyle/>
                    <a:p>
                      <a:pPr fontAlgn="ctr"/>
                      <a:r>
                        <a:rPr lang="en-US" sz="1100" dirty="0">
                          <a:effectLst/>
                        </a:rPr>
                        <a:t>There is no nucleus. The single, circular chromosome exists in a region of cytoplasm called the nucleoid.</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tc>
                  <a:txBody>
                    <a:bodyPr/>
                    <a:lstStyle/>
                    <a:p>
                      <a:pPr fontAlgn="ctr"/>
                      <a:r>
                        <a:rPr lang="en-US" sz="1100" dirty="0">
                          <a:effectLst/>
                        </a:rPr>
                        <a:t>Occurs through binary fission. As the chromosome is replicated, the two copies move to opposite ends of the cell by an unknown mechanism.</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tc>
                  <a:txBody>
                    <a:bodyPr/>
                    <a:lstStyle/>
                    <a:p>
                      <a:pPr fontAlgn="ctr"/>
                      <a:r>
                        <a:rPr lang="en-US" sz="1100" dirty="0" err="1">
                          <a:effectLst/>
                        </a:rPr>
                        <a:t>FtsZ</a:t>
                      </a:r>
                      <a:r>
                        <a:rPr lang="en-US" sz="1100" dirty="0">
                          <a:effectLst/>
                        </a:rPr>
                        <a:t> proteins assemble into a ring that pinches the cell in two.</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extLst>
                  <a:ext uri="{0D108BD9-81ED-4DB2-BD59-A6C34878D82A}">
                    <a16:rowId xmlns:a16="http://schemas.microsoft.com/office/drawing/2014/main" val="4193360391"/>
                  </a:ext>
                </a:extLst>
              </a:tr>
              <a:tr h="1081287">
                <a:tc>
                  <a:txBody>
                    <a:bodyPr/>
                    <a:lstStyle/>
                    <a:p>
                      <a:pPr fontAlgn="ctr"/>
                      <a:r>
                        <a:rPr lang="en-US" sz="1100" dirty="0">
                          <a:effectLst/>
                        </a:rPr>
                        <a:t>Some protists</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tc>
                  <a:txBody>
                    <a:bodyPr/>
                    <a:lstStyle/>
                    <a:p>
                      <a:pPr fontAlgn="ctr"/>
                      <a:r>
                        <a:rPr lang="en-US" sz="1100" dirty="0">
                          <a:effectLst/>
                        </a:rPr>
                        <a:t>Linear chromosomes exist in the nucleus.</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tc>
                  <a:txBody>
                    <a:bodyPr/>
                    <a:lstStyle/>
                    <a:p>
                      <a:pPr fontAlgn="ctr"/>
                      <a:r>
                        <a:rPr lang="en-US" sz="1100" dirty="0">
                          <a:effectLst/>
                        </a:rPr>
                        <a:t>Chromosomes attach to the nuclear envelope, which remains intact. The mitotic spindle passes through the envelope and elongates the cell. No centrioles exist.</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tc>
                  <a:txBody>
                    <a:bodyPr/>
                    <a:lstStyle/>
                    <a:p>
                      <a:pPr fontAlgn="ctr"/>
                      <a:r>
                        <a:rPr lang="en-US" sz="1100" dirty="0">
                          <a:effectLst/>
                        </a:rPr>
                        <a:t>Microfilaments form a cleavage furrow that pinches the cell in two.</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extLst>
                  <a:ext uri="{0D108BD9-81ED-4DB2-BD59-A6C34878D82A}">
                    <a16:rowId xmlns:a16="http://schemas.microsoft.com/office/drawing/2014/main" val="989348553"/>
                  </a:ext>
                </a:extLst>
              </a:tr>
              <a:tr h="1420198">
                <a:tc>
                  <a:txBody>
                    <a:bodyPr/>
                    <a:lstStyle/>
                    <a:p>
                      <a:pPr fontAlgn="ctr"/>
                      <a:r>
                        <a:rPr lang="en-US" sz="1100" dirty="0">
                          <a:effectLst/>
                        </a:rPr>
                        <a:t>Other protists</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tc>
                  <a:txBody>
                    <a:bodyPr/>
                    <a:lstStyle/>
                    <a:p>
                      <a:pPr fontAlgn="ctr"/>
                      <a:r>
                        <a:rPr lang="en-US" sz="1100" dirty="0">
                          <a:effectLst/>
                        </a:rPr>
                        <a:t>Linear chromosomes exist in the nucleus.</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tc>
                  <a:txBody>
                    <a:bodyPr/>
                    <a:lstStyle/>
                    <a:p>
                      <a:pPr fontAlgn="ctr"/>
                      <a:r>
                        <a:rPr lang="en-US" sz="1100" dirty="0">
                          <a:effectLst/>
                        </a:rPr>
                        <a:t>A mitotic spindle forms from the centrioles and passes through the nuclear membrane, which remains intact. Chromosomes attach to the mitotic spindle. The mitotic spindle separates the chromosomes and elongates the cell.</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tc>
                  <a:txBody>
                    <a:bodyPr/>
                    <a:lstStyle/>
                    <a:p>
                      <a:pPr fontAlgn="ctr"/>
                      <a:r>
                        <a:rPr lang="en-US" sz="1100" dirty="0">
                          <a:effectLst/>
                        </a:rPr>
                        <a:t>Microfilaments form a cleavage furrow that pinches the cell in two.</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extLst>
                  <a:ext uri="{0D108BD9-81ED-4DB2-BD59-A6C34878D82A}">
                    <a16:rowId xmlns:a16="http://schemas.microsoft.com/office/drawing/2014/main" val="2261682137"/>
                  </a:ext>
                </a:extLst>
              </a:tr>
              <a:tr h="984455">
                <a:tc>
                  <a:txBody>
                    <a:bodyPr/>
                    <a:lstStyle/>
                    <a:p>
                      <a:pPr fontAlgn="ctr"/>
                      <a:r>
                        <a:rPr lang="en-US" sz="1100" dirty="0">
                          <a:effectLst/>
                        </a:rPr>
                        <a:t>Animal cells</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tc>
                  <a:txBody>
                    <a:bodyPr/>
                    <a:lstStyle/>
                    <a:p>
                      <a:pPr fontAlgn="ctr"/>
                      <a:r>
                        <a:rPr lang="en-US" sz="1100" dirty="0">
                          <a:effectLst/>
                        </a:rPr>
                        <a:t>Linear chromosomes exist in the nucleus.</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tc>
                  <a:txBody>
                    <a:bodyPr/>
                    <a:lstStyle/>
                    <a:p>
                      <a:pPr fontAlgn="ctr"/>
                      <a:r>
                        <a:rPr lang="en-US" sz="1100" dirty="0">
                          <a:effectLst/>
                        </a:rPr>
                        <a:t>A mitotic spindle forms from the centrioles. The nuclear envelope dissolves. Chromosomes attach to the mitotic spindle, which separates them and elongates the cell.</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tc>
                  <a:txBody>
                    <a:bodyPr/>
                    <a:lstStyle/>
                    <a:p>
                      <a:pPr fontAlgn="ctr"/>
                      <a:r>
                        <a:rPr lang="en-US" sz="1100" dirty="0">
                          <a:effectLst/>
                        </a:rPr>
                        <a:t>Microfilaments form a cleavage furrow that pinches the cell in two.</a:t>
                      </a:r>
                    </a:p>
                  </a:txBody>
                  <a:tcPr marL="16139" marR="16139" marT="8069" marB="8069"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DEDED"/>
                    </a:solidFill>
                  </a:tcPr>
                </a:tc>
                <a:extLst>
                  <a:ext uri="{0D108BD9-81ED-4DB2-BD59-A6C34878D82A}">
                    <a16:rowId xmlns:a16="http://schemas.microsoft.com/office/drawing/2014/main" val="2358975196"/>
                  </a:ext>
                </a:extLst>
              </a:tr>
            </a:tbl>
          </a:graphicData>
        </a:graphic>
      </p:graphicFrame>
      <p:graphicFrame>
        <p:nvGraphicFramePr>
          <p:cNvPr id="10" name="Table 9">
            <a:extLst>
              <a:ext uri="{FF2B5EF4-FFF2-40B4-BE49-F238E27FC236}">
                <a16:creationId xmlns:a16="http://schemas.microsoft.com/office/drawing/2014/main" id="{D314029C-BBEB-43F7-B8F0-799746CFE440}"/>
              </a:ext>
            </a:extLst>
          </p:cNvPr>
          <p:cNvGraphicFramePr>
            <a:graphicFrameLocks noGrp="1"/>
          </p:cNvGraphicFramePr>
          <p:nvPr>
            <p:extLst>
              <p:ext uri="{D42A27DB-BD31-4B8C-83A1-F6EECF244321}">
                <p14:modId xmlns:p14="http://schemas.microsoft.com/office/powerpoint/2010/main" val="3628885009"/>
              </p:ext>
            </p:extLst>
          </p:nvPr>
        </p:nvGraphicFramePr>
        <p:xfrm>
          <a:off x="548640" y="1299412"/>
          <a:ext cx="2030931" cy="462012"/>
        </p:xfrm>
        <a:graphic>
          <a:graphicData uri="http://schemas.openxmlformats.org/drawingml/2006/table">
            <a:tbl>
              <a:tblPr/>
              <a:tblGrid>
                <a:gridCol w="2030931">
                  <a:extLst>
                    <a:ext uri="{9D8B030D-6E8A-4147-A177-3AD203B41FA5}">
                      <a16:colId xmlns:a16="http://schemas.microsoft.com/office/drawing/2014/main" val="3844168552"/>
                    </a:ext>
                  </a:extLst>
                </a:gridCol>
              </a:tblGrid>
              <a:tr h="462012">
                <a:tc>
                  <a:txBody>
                    <a:bodyPr/>
                    <a:lstStyle/>
                    <a:p>
                      <a:endParaRPr lang="en-US" dirty="0"/>
                    </a:p>
                  </a:txBody>
                  <a:tcPr>
                    <a:lnL w="38100" cmpd="sng">
                      <a:solidFill>
                        <a:schemeClr val="tx1"/>
                      </a:solidFill>
                      <a:prstDash val="solid"/>
                    </a:lnL>
                    <a:lnR w="38100" cmpd="sng">
                      <a:solidFill>
                        <a:schemeClr val="tx1"/>
                      </a:solidFill>
                      <a:prstDash val="solid"/>
                    </a:lnR>
                    <a:lnT w="38100" cap="flat" cmpd="sng" algn="ctr">
                      <a:solidFill>
                        <a:schemeClr val="tx1"/>
                      </a:solidFill>
                      <a:prstDash val="solid"/>
                      <a:round/>
                      <a:headEnd type="none" w="med" len="med"/>
                      <a:tailEnd type="none" w="med" len="med"/>
                    </a:lnT>
                    <a:lnB w="38100" cmpd="sng">
                      <a:solidFill>
                        <a:schemeClr val="tx1"/>
                      </a:solidFill>
                      <a:prstDash val="solid"/>
                    </a:lnB>
                  </a:tcPr>
                </a:tc>
                <a:extLst>
                  <a:ext uri="{0D108BD9-81ED-4DB2-BD59-A6C34878D82A}">
                    <a16:rowId xmlns:a16="http://schemas.microsoft.com/office/drawing/2014/main" val="3915174201"/>
                  </a:ext>
                </a:extLst>
              </a:tr>
            </a:tbl>
          </a:graphicData>
        </a:graphic>
      </p:graphicFrame>
      <p:graphicFrame>
        <p:nvGraphicFramePr>
          <p:cNvPr id="11" name="Table 10">
            <a:extLst>
              <a:ext uri="{FF2B5EF4-FFF2-40B4-BE49-F238E27FC236}">
                <a16:creationId xmlns:a16="http://schemas.microsoft.com/office/drawing/2014/main" id="{23CDB5EF-9E64-4498-952E-F810598B00D6}"/>
              </a:ext>
            </a:extLst>
          </p:cNvPr>
          <p:cNvGraphicFramePr>
            <a:graphicFrameLocks noGrp="1"/>
          </p:cNvGraphicFramePr>
          <p:nvPr>
            <p:extLst>
              <p:ext uri="{D42A27DB-BD31-4B8C-83A1-F6EECF244321}">
                <p14:modId xmlns:p14="http://schemas.microsoft.com/office/powerpoint/2010/main" val="3028920363"/>
              </p:ext>
            </p:extLst>
          </p:nvPr>
        </p:nvGraphicFramePr>
        <p:xfrm>
          <a:off x="2598821" y="1299412"/>
          <a:ext cx="2040556" cy="423512"/>
        </p:xfrm>
        <a:graphic>
          <a:graphicData uri="http://schemas.openxmlformats.org/drawingml/2006/table">
            <a:tbl>
              <a:tblPr/>
              <a:tblGrid>
                <a:gridCol w="2040556">
                  <a:extLst>
                    <a:ext uri="{9D8B030D-6E8A-4147-A177-3AD203B41FA5}">
                      <a16:colId xmlns:a16="http://schemas.microsoft.com/office/drawing/2014/main" val="2123202735"/>
                    </a:ext>
                  </a:extLst>
                </a:gridCol>
              </a:tblGrid>
              <a:tr h="423512">
                <a:tc>
                  <a:txBody>
                    <a:bodyPr/>
                    <a:lstStyle/>
                    <a:p>
                      <a:r>
                        <a:rPr lang="en-US" sz="1200" dirty="0"/>
                        <a:t>Structure of genetic material</a:t>
                      </a:r>
                    </a:p>
                  </a:txBody>
                  <a:tcPr>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extLst>
                  <a:ext uri="{0D108BD9-81ED-4DB2-BD59-A6C34878D82A}">
                    <a16:rowId xmlns:a16="http://schemas.microsoft.com/office/drawing/2014/main" val="4251151929"/>
                  </a:ext>
                </a:extLst>
              </a:tr>
            </a:tbl>
          </a:graphicData>
        </a:graphic>
      </p:graphicFrame>
      <p:graphicFrame>
        <p:nvGraphicFramePr>
          <p:cNvPr id="12" name="Table 11">
            <a:extLst>
              <a:ext uri="{FF2B5EF4-FFF2-40B4-BE49-F238E27FC236}">
                <a16:creationId xmlns:a16="http://schemas.microsoft.com/office/drawing/2014/main" id="{C1E78A04-800A-4AF5-B1D0-CE9E69F5556A}"/>
              </a:ext>
            </a:extLst>
          </p:cNvPr>
          <p:cNvGraphicFramePr>
            <a:graphicFrameLocks noGrp="1"/>
          </p:cNvGraphicFramePr>
          <p:nvPr>
            <p:extLst>
              <p:ext uri="{D42A27DB-BD31-4B8C-83A1-F6EECF244321}">
                <p14:modId xmlns:p14="http://schemas.microsoft.com/office/powerpoint/2010/main" val="2453349245"/>
              </p:ext>
            </p:extLst>
          </p:nvPr>
        </p:nvGraphicFramePr>
        <p:xfrm>
          <a:off x="4649002" y="1299412"/>
          <a:ext cx="2030931" cy="452386"/>
        </p:xfrm>
        <a:graphic>
          <a:graphicData uri="http://schemas.openxmlformats.org/drawingml/2006/table">
            <a:tbl>
              <a:tblPr/>
              <a:tblGrid>
                <a:gridCol w="2030931">
                  <a:extLst>
                    <a:ext uri="{9D8B030D-6E8A-4147-A177-3AD203B41FA5}">
                      <a16:colId xmlns:a16="http://schemas.microsoft.com/office/drawing/2014/main" val="674340009"/>
                    </a:ext>
                  </a:extLst>
                </a:gridCol>
              </a:tblGrid>
              <a:tr h="452386">
                <a:tc>
                  <a:txBody>
                    <a:bodyPr/>
                    <a:lstStyle/>
                    <a:p>
                      <a:r>
                        <a:rPr lang="en-US" sz="1200" dirty="0"/>
                        <a:t>Division of nuclear material</a:t>
                      </a:r>
                    </a:p>
                  </a:txBody>
                  <a:tcPr>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extLst>
                  <a:ext uri="{0D108BD9-81ED-4DB2-BD59-A6C34878D82A}">
                    <a16:rowId xmlns:a16="http://schemas.microsoft.com/office/drawing/2014/main" val="979153417"/>
                  </a:ext>
                </a:extLst>
              </a:tr>
            </a:tbl>
          </a:graphicData>
        </a:graphic>
      </p:graphicFrame>
      <p:graphicFrame>
        <p:nvGraphicFramePr>
          <p:cNvPr id="13" name="Table 12">
            <a:extLst>
              <a:ext uri="{FF2B5EF4-FFF2-40B4-BE49-F238E27FC236}">
                <a16:creationId xmlns:a16="http://schemas.microsoft.com/office/drawing/2014/main" id="{3081AD69-96AF-452D-B5E6-74EE880C9EDC}"/>
              </a:ext>
            </a:extLst>
          </p:cNvPr>
          <p:cNvGraphicFramePr>
            <a:graphicFrameLocks noGrp="1"/>
          </p:cNvGraphicFramePr>
          <p:nvPr>
            <p:extLst>
              <p:ext uri="{D42A27DB-BD31-4B8C-83A1-F6EECF244321}">
                <p14:modId xmlns:p14="http://schemas.microsoft.com/office/powerpoint/2010/main" val="1591581145"/>
              </p:ext>
            </p:extLst>
          </p:nvPr>
        </p:nvGraphicFramePr>
        <p:xfrm>
          <a:off x="6689559" y="1299412"/>
          <a:ext cx="2040558" cy="437950"/>
        </p:xfrm>
        <a:graphic>
          <a:graphicData uri="http://schemas.openxmlformats.org/drawingml/2006/table">
            <a:tbl>
              <a:tblPr/>
              <a:tblGrid>
                <a:gridCol w="2040558">
                  <a:extLst>
                    <a:ext uri="{9D8B030D-6E8A-4147-A177-3AD203B41FA5}">
                      <a16:colId xmlns:a16="http://schemas.microsoft.com/office/drawing/2014/main" val="2856833547"/>
                    </a:ext>
                  </a:extLst>
                </a:gridCol>
              </a:tblGrid>
              <a:tr h="437950">
                <a:tc>
                  <a:txBody>
                    <a:bodyPr/>
                    <a:lstStyle/>
                    <a:p>
                      <a:r>
                        <a:rPr lang="en-US" sz="1200" dirty="0"/>
                        <a:t>Separation of daughter cells</a:t>
                      </a:r>
                    </a:p>
                  </a:txBody>
                  <a:tcPr>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extLst>
                  <a:ext uri="{0D108BD9-81ED-4DB2-BD59-A6C34878D82A}">
                    <a16:rowId xmlns:a16="http://schemas.microsoft.com/office/drawing/2014/main" val="227313802"/>
                  </a:ext>
                </a:extLst>
              </a:tr>
            </a:tbl>
          </a:graphicData>
        </a:graphic>
      </p:graphicFrame>
      <p:sp>
        <p:nvSpPr>
          <p:cNvPr id="8" name="Disclaimer">
            <a:extLst>
              <a:ext uri="{FF2B5EF4-FFF2-40B4-BE49-F238E27FC236}">
                <a16:creationId xmlns:a16="http://schemas.microsoft.com/office/drawing/2014/main" id="{FA64FA41-B756-4A2D-B10C-90AB2F8FC74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608387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1F4293C-1C94-5441-8AE7-123831ACA60F}"/>
              </a:ext>
            </a:extLst>
          </p:cNvPr>
          <p:cNvSpPr>
            <a:spLocks noGrp="1"/>
          </p:cNvSpPr>
          <p:nvPr>
            <p:ph type="ftr" sz="quarter" idx="11"/>
          </p:nvPr>
        </p:nvSpPr>
        <p:spPr/>
        <p:txBody>
          <a:bodyPr/>
          <a:lstStyle/>
          <a:p>
            <a:r>
              <a:rPr lang="en-US" dirty="0"/>
              <a:t>Fowler, S., Roush, R., &amp; Wise, J. (2013). Concepts of Biology. Houston: OpenStax. Retrieved from https://</a:t>
            </a:r>
            <a:r>
              <a:rPr lang="en-US" dirty="0" err="1"/>
              <a:t>openstax.org</a:t>
            </a:r>
            <a:r>
              <a:rPr lang="en-US" dirty="0"/>
              <a:t>/details/books/concepts-biology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a:xfrm>
            <a:off x="457200" y="90971"/>
            <a:ext cx="8062912" cy="659535"/>
          </a:xfrm>
        </p:spPr>
        <p:txBody>
          <a:bodyPr/>
          <a:lstStyle/>
          <a:p>
            <a:r>
              <a:rPr lang="en-US" dirty="0"/>
              <a:t>6.4 The Prokaryotic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600702" y="797510"/>
            <a:ext cx="7942596" cy="4154984"/>
          </a:xfrm>
          <a:prstGeom prst="rect">
            <a:avLst/>
          </a:prstGeom>
          <a:noFill/>
        </p:spPr>
        <p:txBody>
          <a:bodyPr wrap="square" rtlCol="0">
            <a:spAutoFit/>
          </a:bodyPr>
          <a:lstStyle/>
          <a:p>
            <a:pPr marL="342900" indent="-342900" algn="l">
              <a:buFont typeface="Wingdings" panose="05000000000000000000" pitchFamily="2" charset="2"/>
              <a:buChar char="Ø"/>
            </a:pPr>
            <a:r>
              <a:rPr lang="en-US" sz="2400" dirty="0">
                <a:solidFill>
                  <a:srgbClr val="000000"/>
                </a:solidFill>
              </a:rPr>
              <a:t>Historical Perspectives</a:t>
            </a:r>
          </a:p>
          <a:p>
            <a:pPr marL="342900" indent="-342900" algn="l">
              <a:buFont typeface="Wingdings" panose="05000000000000000000" pitchFamily="2" charset="2"/>
              <a:buChar char="Ø"/>
            </a:pPr>
            <a:endParaRPr lang="en-US" sz="2400" b="0" i="0" dirty="0">
              <a:solidFill>
                <a:srgbClr val="000000"/>
              </a:solidFill>
              <a:effectLst/>
            </a:endParaRPr>
          </a:p>
          <a:p>
            <a:pPr marL="342900" indent="-342900" algn="l">
              <a:buFont typeface="Wingdings" panose="05000000000000000000" pitchFamily="2" charset="2"/>
              <a:buChar char="Ø"/>
            </a:pPr>
            <a:r>
              <a:rPr lang="en-US" sz="2400" b="0" i="0" dirty="0">
                <a:solidFill>
                  <a:srgbClr val="000000"/>
                </a:solidFill>
                <a:effectLst/>
                <a:hlinkClick r:id="rId2"/>
              </a:rPr>
              <a:t>https://en.wikipedia.org/wiki/Walther_Flemming</a:t>
            </a:r>
            <a:endParaRPr lang="en-US" sz="2400" dirty="0">
              <a:solidFill>
                <a:srgbClr val="000000"/>
              </a:solidFill>
            </a:endParaRPr>
          </a:p>
          <a:p>
            <a:pPr marL="342900" indent="-342900" algn="l">
              <a:buFont typeface="Wingdings" panose="05000000000000000000" pitchFamily="2" charset="2"/>
              <a:buChar char="Ø"/>
            </a:pPr>
            <a:endParaRPr lang="en-US" sz="2400" b="0" i="0" dirty="0">
              <a:solidFill>
                <a:srgbClr val="000000"/>
              </a:solidFill>
              <a:effectLst/>
            </a:endParaRPr>
          </a:p>
          <a:p>
            <a:pPr marL="342900" indent="-342900" algn="l">
              <a:buFont typeface="Wingdings" panose="05000000000000000000" pitchFamily="2" charset="2"/>
              <a:buChar char="Ø"/>
            </a:pPr>
            <a:endParaRPr lang="en-US" sz="2400" dirty="0">
              <a:solidFill>
                <a:srgbClr val="000000"/>
              </a:solidFill>
            </a:endParaRPr>
          </a:p>
          <a:p>
            <a:pPr marL="342900" indent="-342900" algn="l">
              <a:buFont typeface="Wingdings" panose="05000000000000000000" pitchFamily="2" charset="2"/>
              <a:buChar char="Ø"/>
            </a:pPr>
            <a:endParaRPr lang="en-US" sz="2400" b="0" i="0" dirty="0">
              <a:solidFill>
                <a:srgbClr val="000000"/>
              </a:solidFill>
              <a:effectLst/>
            </a:endParaRPr>
          </a:p>
          <a:p>
            <a:pPr marL="342900" indent="-342900" algn="l">
              <a:buFont typeface="Wingdings" panose="05000000000000000000" pitchFamily="2" charset="2"/>
              <a:buChar char="Ø"/>
            </a:pPr>
            <a:endParaRPr lang="en-US" sz="2400" dirty="0">
              <a:solidFill>
                <a:srgbClr val="000000"/>
              </a:solidFill>
            </a:endParaRPr>
          </a:p>
          <a:p>
            <a:pPr marL="342900" indent="-342900" algn="l">
              <a:buFont typeface="Wingdings" panose="05000000000000000000" pitchFamily="2" charset="2"/>
              <a:buChar char="Ø"/>
            </a:pPr>
            <a:r>
              <a:rPr lang="en-US" sz="2400" b="0" i="0" dirty="0">
                <a:solidFill>
                  <a:srgbClr val="000000"/>
                </a:solidFill>
                <a:effectLst/>
              </a:rPr>
              <a:t>Critical thinking - </a:t>
            </a:r>
            <a:r>
              <a:rPr lang="en-US" sz="2400" b="0" i="0" dirty="0">
                <a:solidFill>
                  <a:srgbClr val="424242"/>
                </a:solidFill>
                <a:effectLst/>
              </a:rPr>
              <a:t>Describe the similarities and differences between the cytokinesis mechanisms found in animal cells versus those in plant cells.</a:t>
            </a:r>
            <a:endParaRPr lang="en-US" sz="2400" b="0" i="0" dirty="0">
              <a:solidFill>
                <a:srgbClr val="000000"/>
              </a:solidFill>
              <a:effectLst/>
            </a:endParaRPr>
          </a:p>
          <a:p>
            <a:pPr lvl="1"/>
            <a:endParaRPr lang="en-US" sz="2400" b="0" i="0" dirty="0">
              <a:solidFill>
                <a:srgbClr val="424242"/>
              </a:solidFill>
              <a:effectLst/>
            </a:endParaRPr>
          </a:p>
        </p:txBody>
      </p:sp>
      <p:sp>
        <p:nvSpPr>
          <p:cNvPr id="4" name="Disclaimer">
            <a:extLst>
              <a:ext uri="{FF2B5EF4-FFF2-40B4-BE49-F238E27FC236}">
                <a16:creationId xmlns:a16="http://schemas.microsoft.com/office/drawing/2014/main" id="{14C78884-4876-4609-90E8-908BACEDDA6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5673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741981E-050C-3F4B-A379-DFA8E7A22AE9}"/>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6.1 The Genome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3416320"/>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t>Chromosomes</a:t>
            </a:r>
          </a:p>
          <a:p>
            <a:pPr marL="800100" lvl="1" indent="-342900">
              <a:buFont typeface="Wingdings" panose="05000000000000000000" pitchFamily="2" charset="2"/>
              <a:buChar char="Ø"/>
            </a:pPr>
            <a:r>
              <a:rPr lang="en-US" sz="2400" dirty="0"/>
              <a:t>Exist in matched pairs</a:t>
            </a:r>
          </a:p>
          <a:p>
            <a:pPr marL="800100" lvl="1" indent="-342900">
              <a:buFont typeface="Arial" panose="020B0604020202020204" pitchFamily="34" charset="0"/>
              <a:buChar char="•"/>
            </a:pPr>
            <a:r>
              <a:rPr lang="en-US" sz="2400" dirty="0"/>
              <a:t>Diploid – 2n – where each cell has a pair of chromosomes carrying information about the same genetic traits</a:t>
            </a:r>
          </a:p>
          <a:p>
            <a:pPr marL="800100" lvl="1" indent="-342900">
              <a:buFont typeface="Arial" panose="020B0604020202020204" pitchFamily="34" charset="0"/>
              <a:buChar char="•"/>
            </a:pPr>
            <a:r>
              <a:rPr lang="en-US" sz="2400" dirty="0"/>
              <a:t>Haploid – n – a single set of chromosomes</a:t>
            </a:r>
          </a:p>
          <a:p>
            <a:pPr marL="800100" lvl="1" indent="-342900">
              <a:buFont typeface="Arial" panose="020B0604020202020204" pitchFamily="34" charset="0"/>
              <a:buChar char="•"/>
            </a:pPr>
            <a:r>
              <a:rPr lang="en-US" sz="2400" dirty="0"/>
              <a:t>Somatic cells – cells of the body that are diploid</a:t>
            </a:r>
          </a:p>
          <a:p>
            <a:pPr marL="800100" lvl="1" indent="-342900">
              <a:buFont typeface="Arial" panose="020B0604020202020204" pitchFamily="34" charset="0"/>
              <a:buChar char="•"/>
            </a:pPr>
            <a:r>
              <a:rPr lang="en-US" sz="2400" dirty="0"/>
              <a:t>Gametes – sex cells that are haploid (egg and sperm in humans)</a:t>
            </a:r>
          </a:p>
        </p:txBody>
      </p:sp>
      <p:sp>
        <p:nvSpPr>
          <p:cNvPr id="4" name="Disclaimer">
            <a:extLst>
              <a:ext uri="{FF2B5EF4-FFF2-40B4-BE49-F238E27FC236}">
                <a16:creationId xmlns:a16="http://schemas.microsoft.com/office/drawing/2014/main" id="{3F7A4F8D-AC8B-457F-A358-BABA8D174B9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86891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F7602930-8155-44E6-9E8E-B85E66AC4B1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C63DBC2E-5395-0E43-B92D-1C5FD85A955C}"/>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Figure Number"/>
          <p:cNvSpPr>
            <a:spLocks noGrp="1"/>
          </p:cNvSpPr>
          <p:nvPr>
            <p:ph type="title"/>
          </p:nvPr>
        </p:nvSpPr>
        <p:spPr/>
        <p:txBody>
          <a:bodyPr/>
          <a:lstStyle/>
          <a:p>
            <a:r>
              <a:rPr lang="en-US" dirty="0"/>
              <a:t>Figure 6.2 – human karyotype</a:t>
            </a:r>
          </a:p>
        </p:txBody>
      </p:sp>
      <p:pic>
        <p:nvPicPr>
          <p:cNvPr id="6" name="Figure" descr="Chromosomes from a human female are shown in a nucleus, scattered outside the nucleus, and arranged in numerical order, from 1–22 followed by X. Each chromosome is stained a different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2552" b="22552"/>
          <a:stretch>
            <a:fillRect/>
          </a:stretch>
        </p:blipFill>
        <p:spPr/>
      </p:pic>
      <p:sp>
        <p:nvSpPr>
          <p:cNvPr id="7" name="Figure Legend"/>
          <p:cNvSpPr>
            <a:spLocks noGrp="1"/>
          </p:cNvSpPr>
          <p:nvPr>
            <p:ph type="body" sz="quarter" idx="14"/>
          </p:nvPr>
        </p:nvSpPr>
        <p:spPr/>
        <p:txBody>
          <a:bodyPr>
            <a:normAutofit lnSpcReduction="10000"/>
          </a:bodyPr>
          <a:lstStyle/>
          <a:p>
            <a:r>
              <a:rPr lang="en-US" sz="1600" dirty="0"/>
              <a:t>There are 23 pairs of homologous chromosomes in a female human somatic cell. These chromosomes are viewed within the nucleus (top), removed from a cell in mitosis (right), and arranged according to length (left) in an arrangement called a karyotype. In this image, the chromosomes were exposed to fluorescent stains to distinguish them. (credit: “718 Bot”/Wikimedia Commons, National Human Genome Research)</a:t>
            </a:r>
          </a:p>
        </p:txBody>
      </p:sp>
    </p:spTree>
    <p:extLst>
      <p:ext uri="{BB962C8B-B14F-4D97-AF65-F5344CB8AC3E}">
        <p14:creationId xmlns:p14="http://schemas.microsoft.com/office/powerpoint/2010/main" val="30145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AA07C66-2FA6-5C4D-AE34-B624BA0E4591}"/>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6.1 The Genome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4154984"/>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t>Chromosomes</a:t>
            </a:r>
          </a:p>
          <a:p>
            <a:pPr marL="800100" lvl="1" indent="-342900">
              <a:buFont typeface="Arial" panose="020B0604020202020204" pitchFamily="34" charset="0"/>
              <a:buChar char="•"/>
            </a:pPr>
            <a:r>
              <a:rPr lang="en-US" sz="2400" dirty="0"/>
              <a:t>Homologous chromosomes – chromosomes similar in size and position of centromere carrying information about the same genetic traits</a:t>
            </a:r>
          </a:p>
          <a:p>
            <a:pPr marL="800100" lvl="1" indent="-342900">
              <a:buFont typeface="Arial" panose="020B0604020202020204" pitchFamily="34" charset="0"/>
              <a:buChar char="•"/>
            </a:pPr>
            <a:r>
              <a:rPr lang="en-US" sz="2400" dirty="0"/>
              <a:t>Genes – functional units of chromosomes that code for specific proteins</a:t>
            </a:r>
          </a:p>
          <a:p>
            <a:pPr marL="1257300" lvl="2" indent="-342900">
              <a:buFont typeface="Arial" panose="020B0604020202020204" pitchFamily="34" charset="0"/>
              <a:buChar char="•"/>
            </a:pPr>
            <a:r>
              <a:rPr lang="en-US" sz="2400" dirty="0"/>
              <a:t>Locus – the location of a gene on a chromosome</a:t>
            </a:r>
          </a:p>
          <a:p>
            <a:pPr marL="1257300" lvl="2" indent="-342900">
              <a:buFont typeface="Arial" panose="020B0604020202020204" pitchFamily="34" charset="0"/>
              <a:buChar char="•"/>
            </a:pPr>
            <a:r>
              <a:rPr lang="en-US" sz="2400" dirty="0"/>
              <a:t>Traits – characteristics</a:t>
            </a:r>
          </a:p>
          <a:p>
            <a:pPr marL="800100" lvl="1" indent="-342900">
              <a:buFont typeface="Wingdings" panose="05000000000000000000" pitchFamily="2" charset="2"/>
              <a:buChar char="Ø"/>
            </a:pPr>
            <a:r>
              <a:rPr lang="en-US" sz="2400" dirty="0"/>
              <a:t>One of each of the homologous chromosomes comes from each parent, so information on the chromosomes is not identical</a:t>
            </a:r>
          </a:p>
        </p:txBody>
      </p:sp>
      <p:sp>
        <p:nvSpPr>
          <p:cNvPr id="4" name="Disclaimer">
            <a:extLst>
              <a:ext uri="{FF2B5EF4-FFF2-40B4-BE49-F238E27FC236}">
                <a16:creationId xmlns:a16="http://schemas.microsoft.com/office/drawing/2014/main" id="{895EC775-BD24-464F-AFC3-1E8012517AE1}"/>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318530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25394268-1CA1-4F35-AC0F-CAC97F48773B}"/>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 name="Footer Placeholder 2">
            <a:extLst>
              <a:ext uri="{FF2B5EF4-FFF2-40B4-BE49-F238E27FC236}">
                <a16:creationId xmlns:a16="http://schemas.microsoft.com/office/drawing/2014/main" id="{EA200AB5-1D33-D942-9861-ACF7D5EB6AC0}"/>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Figure Number"/>
          <p:cNvSpPr>
            <a:spLocks noGrp="1"/>
          </p:cNvSpPr>
          <p:nvPr>
            <p:ph type="title"/>
          </p:nvPr>
        </p:nvSpPr>
        <p:spPr/>
        <p:txBody>
          <a:bodyPr>
            <a:normAutofit fontScale="90000"/>
          </a:bodyPr>
          <a:lstStyle/>
          <a:p>
            <a:br>
              <a:rPr lang="en-US" dirty="0"/>
            </a:br>
            <a:r>
              <a:rPr lang="en-US" dirty="0"/>
              <a:t>6.2 The cell cycle</a:t>
            </a:r>
            <a:br>
              <a:rPr lang="en-US" dirty="0"/>
            </a:br>
            <a:r>
              <a:rPr lang="en-US" dirty="0"/>
              <a:t>Figure 6.3</a:t>
            </a:r>
          </a:p>
        </p:txBody>
      </p:sp>
      <p:pic>
        <p:nvPicPr>
          <p:cNvPr id="9" name="Figure" descr="This illustration shows the cell cycle, which consists of interphase and the mitotic phase. Interphase is subdivided into G1, S, and G2 phases. Cell growth occurs during G1 and G2, and DNA synthesis occurs during S. The mitotic phase consists of mitosis, in which the nuclear chromatin is divided, and cytokinesis, in which the cytoplasm is divided resulting in two daughter cells."/>
          <p:cNvPicPr>
            <a:picLocks noGrp="1" noChangeAspect="1"/>
          </p:cNvPicPr>
          <p:nvPr>
            <p:ph type="pic" sz="quarter" idx="13"/>
          </p:nvPr>
        </p:nvPicPr>
        <p:blipFill rotWithShape="1">
          <a:blip r:embed="rId2" cstate="email">
            <a:extLst>
              <a:ext uri="{28A0092B-C50C-407E-A947-70E740481C1C}">
                <a14:useLocalDpi xmlns:a14="http://schemas.microsoft.com/office/drawing/2010/main" val="0"/>
              </a:ext>
            </a:extLst>
          </a:blip>
          <a:srcRect l="-281" r="-34"/>
          <a:stretch/>
        </p:blipFill>
        <p:spPr>
          <a:xfrm>
            <a:off x="3679902" y="787134"/>
            <a:ext cx="5006898" cy="3500071"/>
          </a:xfrm>
        </p:spPr>
      </p:pic>
      <p:sp>
        <p:nvSpPr>
          <p:cNvPr id="7" name="Figure Legend"/>
          <p:cNvSpPr>
            <a:spLocks noGrp="1"/>
          </p:cNvSpPr>
          <p:nvPr>
            <p:ph type="body" sz="quarter" idx="14"/>
          </p:nvPr>
        </p:nvSpPr>
        <p:spPr>
          <a:xfrm>
            <a:off x="5813659" y="4745255"/>
            <a:ext cx="3112372" cy="1760987"/>
          </a:xfrm>
        </p:spPr>
        <p:txBody>
          <a:bodyPr>
            <a:normAutofit fontScale="70000" lnSpcReduction="20000"/>
          </a:bodyPr>
          <a:lstStyle/>
          <a:p>
            <a:r>
              <a:rPr lang="en-US" sz="1600" dirty="0"/>
              <a:t>A cell moves through a series of phases in an orderly manner. During interphase, G</a:t>
            </a:r>
            <a:r>
              <a:rPr lang="en-US" sz="1600" baseline="-25000" dirty="0"/>
              <a:t>1</a:t>
            </a:r>
            <a:r>
              <a:rPr lang="en-US" sz="1600" dirty="0"/>
              <a:t> involves cell growth and protein synthesis, the S phase involves DNA replication and the replication of the centrosome, and G</a:t>
            </a:r>
            <a:r>
              <a:rPr lang="en-US" sz="1600" baseline="-25000" dirty="0"/>
              <a:t>2</a:t>
            </a:r>
            <a:r>
              <a:rPr lang="en-US" sz="1600" dirty="0"/>
              <a:t> involves further growth and protein synthesis. The mitotic phase follows interphase. Mitosis is nuclear division during which duplicated chromosomes are segregated and distributed into daughter nuclei. Usually the cell will divide after mitosis in a process called cytokinesis in which the cytoplasm is divided and two daughter cells are formed.</a:t>
            </a:r>
          </a:p>
        </p:txBody>
      </p:sp>
      <p:sp>
        <p:nvSpPr>
          <p:cNvPr id="2" name="TextBox 1">
            <a:extLst>
              <a:ext uri="{FF2B5EF4-FFF2-40B4-BE49-F238E27FC236}">
                <a16:creationId xmlns:a16="http://schemas.microsoft.com/office/drawing/2014/main" id="{5FAF9B5A-7423-4F8E-B754-771911973726}"/>
              </a:ext>
            </a:extLst>
          </p:cNvPr>
          <p:cNvSpPr txBox="1"/>
          <p:nvPr/>
        </p:nvSpPr>
        <p:spPr>
          <a:xfrm>
            <a:off x="457200" y="3643920"/>
            <a:ext cx="5139322" cy="2862322"/>
          </a:xfrm>
          <a:prstGeom prst="rect">
            <a:avLst/>
          </a:prstGeom>
          <a:noFill/>
        </p:spPr>
        <p:txBody>
          <a:bodyPr wrap="square" rtlCol="0">
            <a:spAutoFit/>
          </a:bodyPr>
          <a:lstStyle/>
          <a:p>
            <a:r>
              <a:rPr lang="en-US" dirty="0"/>
              <a:t>Learning Outcomes:</a:t>
            </a:r>
          </a:p>
          <a:p>
            <a:pPr marL="285750" indent="-285750" algn="l">
              <a:buFont typeface="Arial" panose="020B0604020202020204" pitchFamily="34" charset="0"/>
              <a:buChar char="•"/>
            </a:pPr>
            <a:r>
              <a:rPr lang="en-US" b="0" i="0" dirty="0">
                <a:solidFill>
                  <a:srgbClr val="424242"/>
                </a:solidFill>
                <a:effectLst/>
              </a:rPr>
              <a:t>Describe the three stages of interphase</a:t>
            </a:r>
          </a:p>
          <a:p>
            <a:pPr marL="285750" indent="-285750" algn="l">
              <a:buFont typeface="Arial" panose="020B0604020202020204" pitchFamily="34" charset="0"/>
              <a:buChar char="•"/>
            </a:pPr>
            <a:r>
              <a:rPr lang="en-US" b="0" i="0" dirty="0">
                <a:solidFill>
                  <a:srgbClr val="424242"/>
                </a:solidFill>
                <a:effectLst/>
              </a:rPr>
              <a:t>Discuss the behavior of chromosomes during mitosis and how the cytoplasmic content divides during cytokinesis</a:t>
            </a:r>
          </a:p>
          <a:p>
            <a:pPr marL="285750" indent="-285750" algn="l">
              <a:buFont typeface="Arial" panose="020B0604020202020204" pitchFamily="34" charset="0"/>
              <a:buChar char="•"/>
            </a:pPr>
            <a:r>
              <a:rPr lang="en-US" b="0" i="0" dirty="0">
                <a:solidFill>
                  <a:srgbClr val="424242"/>
                </a:solidFill>
                <a:effectLst/>
              </a:rPr>
              <a:t>Define the quiescent G</a:t>
            </a:r>
            <a:r>
              <a:rPr lang="en-US" b="0" i="0" baseline="-25000" dirty="0">
                <a:solidFill>
                  <a:srgbClr val="424242"/>
                </a:solidFill>
                <a:effectLst/>
              </a:rPr>
              <a:t>0</a:t>
            </a:r>
            <a:r>
              <a:rPr lang="en-US" b="0" i="0" dirty="0">
                <a:solidFill>
                  <a:srgbClr val="424242"/>
                </a:solidFill>
                <a:effectLst/>
              </a:rPr>
              <a:t> phase</a:t>
            </a:r>
          </a:p>
          <a:p>
            <a:pPr marL="285750" indent="-285750" algn="l">
              <a:buFont typeface="Arial" panose="020B0604020202020204" pitchFamily="34" charset="0"/>
              <a:buChar char="•"/>
            </a:pPr>
            <a:r>
              <a:rPr lang="en-US" b="0" i="0" dirty="0">
                <a:solidFill>
                  <a:srgbClr val="424242"/>
                </a:solidFill>
                <a:effectLst/>
              </a:rPr>
              <a:t>Explain how the three internal control checkpoints occur at the end of G</a:t>
            </a:r>
            <a:r>
              <a:rPr lang="en-US" b="0" i="0" baseline="-25000" dirty="0">
                <a:solidFill>
                  <a:srgbClr val="424242"/>
                </a:solidFill>
                <a:effectLst/>
              </a:rPr>
              <a:t>1</a:t>
            </a:r>
            <a:r>
              <a:rPr lang="en-US" b="0" i="0" dirty="0">
                <a:solidFill>
                  <a:srgbClr val="424242"/>
                </a:solidFill>
                <a:effectLst/>
              </a:rPr>
              <a:t>, at the G</a:t>
            </a:r>
            <a:r>
              <a:rPr lang="en-US" b="0" i="0" baseline="-25000" dirty="0">
                <a:solidFill>
                  <a:srgbClr val="424242"/>
                </a:solidFill>
                <a:effectLst/>
              </a:rPr>
              <a:t>2</a:t>
            </a:r>
            <a:r>
              <a:rPr lang="en-US" b="0" i="0" dirty="0">
                <a:solidFill>
                  <a:srgbClr val="424242"/>
                </a:solidFill>
                <a:effectLst/>
              </a:rPr>
              <a:t>–M transition, and during metaphase</a:t>
            </a:r>
          </a:p>
          <a:p>
            <a:endParaRPr lang="en-US" dirty="0"/>
          </a:p>
        </p:txBody>
      </p:sp>
    </p:spTree>
    <p:extLst>
      <p:ext uri="{BB962C8B-B14F-4D97-AF65-F5344CB8AC3E}">
        <p14:creationId xmlns:p14="http://schemas.microsoft.com/office/powerpoint/2010/main" val="4043117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2367AE0-68A4-CE4A-A1CF-A9B7E818057A}"/>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457200" y="1174282"/>
            <a:ext cx="8062912" cy="3785652"/>
          </a:xfrm>
          <a:prstGeom prst="rect">
            <a:avLst/>
          </a:prstGeom>
          <a:noFill/>
        </p:spPr>
        <p:txBody>
          <a:bodyPr wrap="square" rtlCol="0">
            <a:spAutoFit/>
          </a:bodyPr>
          <a:lstStyle/>
          <a:p>
            <a:pPr marL="285750" indent="-285750">
              <a:buFont typeface="Arial" panose="020B0604020202020204" pitchFamily="34" charset="0"/>
              <a:buChar char="•"/>
            </a:pPr>
            <a:r>
              <a:rPr lang="en-US" sz="2400" b="0" i="0" dirty="0">
                <a:solidFill>
                  <a:srgbClr val="000000"/>
                </a:solidFill>
                <a:effectLst/>
              </a:rPr>
              <a:t>Cell cycle – the ordered sequence of events that a cell passes through between one cell division and the next</a:t>
            </a:r>
          </a:p>
          <a:p>
            <a:pPr marL="742950" lvl="1" indent="-285750">
              <a:buFont typeface="Wingdings" panose="05000000000000000000" pitchFamily="2" charset="2"/>
              <a:buChar char="Ø"/>
            </a:pPr>
            <a:r>
              <a:rPr lang="en-US" sz="2400" dirty="0">
                <a:solidFill>
                  <a:srgbClr val="000000"/>
                </a:solidFill>
              </a:rPr>
              <a:t>Carefully regulated series of events involving DNA replication and production of 2 genetically identical daughter cells from a single cells</a:t>
            </a:r>
          </a:p>
          <a:p>
            <a:pPr marL="742950" lvl="1" indent="-285750">
              <a:buFont typeface="Wingdings" panose="05000000000000000000" pitchFamily="2" charset="2"/>
              <a:buChar char="Ø"/>
            </a:pPr>
            <a:r>
              <a:rPr lang="en-US" sz="2400" dirty="0">
                <a:solidFill>
                  <a:srgbClr val="000000"/>
                </a:solidFill>
              </a:rPr>
              <a:t>2 phases:</a:t>
            </a:r>
          </a:p>
          <a:p>
            <a:pPr marL="1257300" lvl="2" indent="-342900">
              <a:buFont typeface="+mj-lt"/>
              <a:buAutoNum type="arabicPeriod"/>
            </a:pPr>
            <a:r>
              <a:rPr lang="en-US" sz="2400" dirty="0">
                <a:solidFill>
                  <a:srgbClr val="000000"/>
                </a:solidFill>
              </a:rPr>
              <a:t>Interphase – cell growth and DNA replication</a:t>
            </a:r>
          </a:p>
          <a:p>
            <a:pPr marL="1257300" lvl="2" indent="-342900">
              <a:buFont typeface="+mj-lt"/>
              <a:buAutoNum type="arabicPeriod"/>
            </a:pPr>
            <a:r>
              <a:rPr lang="en-US" sz="2400" dirty="0">
                <a:solidFill>
                  <a:srgbClr val="000000"/>
                </a:solidFill>
              </a:rPr>
              <a:t>M phase – mitotic phase – division of chromosomes (mitosis) and cell contents (cytokinesis)</a:t>
            </a:r>
          </a:p>
        </p:txBody>
      </p:sp>
      <p:sp>
        <p:nvSpPr>
          <p:cNvPr id="4" name="Disclaimer">
            <a:extLst>
              <a:ext uri="{FF2B5EF4-FFF2-40B4-BE49-F238E27FC236}">
                <a16:creationId xmlns:a16="http://schemas.microsoft.com/office/drawing/2014/main" id="{E2C02725-AF80-45A9-BE41-9E715AB6146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15616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19A9932-B336-5C4E-B77A-7B75C4C4531A}"/>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6.2 The cell cycle</a:t>
            </a:r>
          </a:p>
        </p:txBody>
      </p:sp>
      <p:sp>
        <p:nvSpPr>
          <p:cNvPr id="2" name="TextBox 1">
            <a:extLst>
              <a:ext uri="{FF2B5EF4-FFF2-40B4-BE49-F238E27FC236}">
                <a16:creationId xmlns:a16="http://schemas.microsoft.com/office/drawing/2014/main" id="{CB4CE7A1-C5B3-4E08-92EA-C88752B28F02}"/>
              </a:ext>
            </a:extLst>
          </p:cNvPr>
          <p:cNvSpPr txBox="1"/>
          <p:nvPr/>
        </p:nvSpPr>
        <p:spPr>
          <a:xfrm>
            <a:off x="457199" y="773430"/>
            <a:ext cx="8176661" cy="5632311"/>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Interphase</a:t>
            </a:r>
          </a:p>
          <a:p>
            <a:pPr marL="800100" lvl="1" indent="-342900">
              <a:buFont typeface="Wingdings" panose="05000000000000000000" pitchFamily="2" charset="2"/>
              <a:buChar char="Ø"/>
            </a:pPr>
            <a:r>
              <a:rPr lang="en-US" sz="2400" b="0" i="0" dirty="0">
                <a:solidFill>
                  <a:srgbClr val="000000"/>
                </a:solidFill>
                <a:effectLst/>
              </a:rPr>
              <a:t>G1 (Gap 1</a:t>
            </a:r>
            <a:r>
              <a:rPr lang="en-US" sz="2400" dirty="0">
                <a:solidFill>
                  <a:srgbClr val="000000"/>
                </a:solidFill>
              </a:rPr>
              <a:t>) – cell is biochemically active, synthesizing molecules needed for DNA replication and storing energy</a:t>
            </a:r>
          </a:p>
          <a:p>
            <a:pPr marL="800100" lvl="1" indent="-342900">
              <a:buFont typeface="Wingdings" panose="05000000000000000000" pitchFamily="2" charset="2"/>
              <a:buChar char="Ø"/>
            </a:pPr>
            <a:r>
              <a:rPr lang="en-US" sz="2400" b="0" i="0" dirty="0">
                <a:solidFill>
                  <a:srgbClr val="000000"/>
                </a:solidFill>
                <a:effectLst/>
              </a:rPr>
              <a:t>S (synthesis) – production of 2 identical copies of chromosomes, joined at a condensed region (centromere)</a:t>
            </a:r>
          </a:p>
          <a:p>
            <a:pPr marL="1257300" lvl="2" indent="-342900">
              <a:buFont typeface="Arial" panose="020B0604020202020204" pitchFamily="34" charset="0"/>
              <a:buChar char="•"/>
            </a:pPr>
            <a:r>
              <a:rPr lang="en-US" sz="2400" dirty="0">
                <a:solidFill>
                  <a:srgbClr val="000000"/>
                </a:solidFill>
              </a:rPr>
              <a:t>Sister chromatids – identical copies of chromosomes</a:t>
            </a:r>
          </a:p>
          <a:p>
            <a:pPr marL="1257300" lvl="2" indent="-342900">
              <a:buFont typeface="Wingdings" panose="05000000000000000000" pitchFamily="2" charset="2"/>
              <a:buChar char="Ø"/>
            </a:pPr>
            <a:r>
              <a:rPr lang="en-US" sz="2400" b="0" i="0" dirty="0">
                <a:solidFill>
                  <a:srgbClr val="000000"/>
                </a:solidFill>
                <a:effectLst/>
              </a:rPr>
              <a:t>Also have duplication of centrosome and structures involved in separating chromosomes during mitosis</a:t>
            </a:r>
          </a:p>
          <a:p>
            <a:pPr marL="800100" lvl="1" indent="-342900">
              <a:buFont typeface="Wingdings" panose="05000000000000000000" pitchFamily="2" charset="2"/>
              <a:buChar char="Ø"/>
            </a:pPr>
            <a:r>
              <a:rPr lang="en-US" sz="2400" dirty="0">
                <a:solidFill>
                  <a:srgbClr val="000000"/>
                </a:solidFill>
              </a:rPr>
              <a:t>G2 (Gap 2) – synthesis of proteins for chromosome and cell division, replenish energy stores, duplication of organelles, disassembly of cytoskeleton</a:t>
            </a:r>
            <a:endParaRPr lang="en-US" sz="2400" b="0" i="0" dirty="0">
              <a:solidFill>
                <a:srgbClr val="000000"/>
              </a:solidFill>
              <a:effectLst/>
            </a:endParaRPr>
          </a:p>
        </p:txBody>
      </p:sp>
      <p:sp>
        <p:nvSpPr>
          <p:cNvPr id="4" name="Disclaimer">
            <a:extLst>
              <a:ext uri="{FF2B5EF4-FFF2-40B4-BE49-F238E27FC236}">
                <a16:creationId xmlns:a16="http://schemas.microsoft.com/office/drawing/2014/main" id="{B7F7FA8C-0E01-40BF-94D5-3030E2E05301}"/>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975981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3416</TotalTime>
  <Words>3998</Words>
  <Application>Microsoft Macintosh PowerPoint</Application>
  <PresentationFormat>On-screen Show (4:3)</PresentationFormat>
  <Paragraphs>261</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Wingdings</vt:lpstr>
      <vt:lpstr>Office Theme</vt:lpstr>
      <vt:lpstr>BIOL 1010 Module 6</vt:lpstr>
      <vt:lpstr>Figure 6.1</vt:lpstr>
      <vt:lpstr>6.1 The Genome</vt:lpstr>
      <vt:lpstr>6.1 The Genome</vt:lpstr>
      <vt:lpstr>Figure 6.2 – human karyotype</vt:lpstr>
      <vt:lpstr>6.1 The Genome</vt:lpstr>
      <vt:lpstr> 6.2 The cell cycle Figure 6.3</vt:lpstr>
      <vt:lpstr>6.2 The cell cycle</vt:lpstr>
      <vt:lpstr>6.2 The cell cycle</vt:lpstr>
      <vt:lpstr>6.2 The cell cycle</vt:lpstr>
      <vt:lpstr>Figure 6.4</vt:lpstr>
      <vt:lpstr>6.2 The cell cycle</vt:lpstr>
      <vt:lpstr>6.2 The cell cycle</vt:lpstr>
      <vt:lpstr>6.2 The cell cycle</vt:lpstr>
      <vt:lpstr>6.2 The cell cycle</vt:lpstr>
      <vt:lpstr>6.2 The cell cycle</vt:lpstr>
      <vt:lpstr>6.2 The cell cycle</vt:lpstr>
      <vt:lpstr>6.2 The cell cycle</vt:lpstr>
      <vt:lpstr>Figure 6.5</vt:lpstr>
      <vt:lpstr>6.2 The cell cycle</vt:lpstr>
      <vt:lpstr>6.2 The cell cycle</vt:lpstr>
      <vt:lpstr>Figure 6.6</vt:lpstr>
      <vt:lpstr>6.2 The cell cycle</vt:lpstr>
      <vt:lpstr>Figure 6.7</vt:lpstr>
      <vt:lpstr>6.2 The cell cycle</vt:lpstr>
      <vt:lpstr>6.2 The cell cycle</vt:lpstr>
      <vt:lpstr>6.3 Cancer and the cell cycle</vt:lpstr>
      <vt:lpstr>6.3 Cancer and the cell cycle</vt:lpstr>
      <vt:lpstr>6.3 Cancer and the cell cycle</vt:lpstr>
      <vt:lpstr>6.3 Cancer and the cell cycle</vt:lpstr>
      <vt:lpstr>Figure 6.8</vt:lpstr>
      <vt:lpstr>6.4 The Prokaryotic cell cycle</vt:lpstr>
      <vt:lpstr>6.4 The Prokaryotic cell cycle</vt:lpstr>
      <vt:lpstr>6.4 The Prokaryotic cell cycle</vt:lpstr>
      <vt:lpstr>Figure 6.9</vt:lpstr>
      <vt:lpstr>6.4 The Prokaryotic cell cycle Table 6.1</vt:lpstr>
      <vt:lpstr>6.4 The Prokaryotic cell cycle</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6 - REPRODUCTION AT THE CELLULAR LEVEL</dc:title>
  <dc:creator>Spuddy McSpare</dc:creator>
  <cp:lastModifiedBy>Blaudow, Robert A.</cp:lastModifiedBy>
  <cp:revision>143</cp:revision>
  <cp:lastPrinted>2013-07-08T20:18:38Z</cp:lastPrinted>
  <dcterms:created xsi:type="dcterms:W3CDTF">2012-06-04T02:13:36Z</dcterms:created>
  <dcterms:modified xsi:type="dcterms:W3CDTF">2022-01-28T22:41:31Z</dcterms:modified>
</cp:coreProperties>
</file>