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 id="289" r:id="rId32"/>
    <p:sldId id="288" r:id="rId33"/>
    <p:sldId id="290" r:id="rId34"/>
    <p:sldId id="287"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33"/>
    <p:restoredTop sz="94694"/>
  </p:normalViewPr>
  <p:slideViewPr>
    <p:cSldViewPr snapToGrid="0" snapToObjects="1">
      <p:cViewPr varScale="1">
        <p:scale>
          <a:sx n="106" d="100"/>
          <a:sy n="106" d="100"/>
        </p:scale>
        <p:origin x="184"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D060B-F76D-D841-86BF-9275B00373B4}" type="datetimeFigureOut">
              <a:rPr lang="en-US" smtClean="0"/>
              <a:t>1/28/22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F2E5EF-D701-3B44-8384-BF662ABD13A1}" type="slidenum">
              <a:rPr lang="en-US" smtClean="0"/>
              <a:t>‹#›</a:t>
            </a:fld>
            <a:endParaRPr lang="en-US"/>
          </a:p>
        </p:txBody>
      </p:sp>
    </p:spTree>
    <p:extLst>
      <p:ext uri="{BB962C8B-B14F-4D97-AF65-F5344CB8AC3E}">
        <p14:creationId xmlns:p14="http://schemas.microsoft.com/office/powerpoint/2010/main" val="10103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F8CB0-9C4B-1445-99CA-6C6F388040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93CB43-89AA-1443-A441-61270B448E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25152C-0717-E54D-A2B4-373A74784D4B}"/>
              </a:ext>
            </a:extLst>
          </p:cNvPr>
          <p:cNvSpPr>
            <a:spLocks noGrp="1"/>
          </p:cNvSpPr>
          <p:nvPr>
            <p:ph type="dt" sz="half" idx="10"/>
          </p:nvPr>
        </p:nvSpPr>
        <p:spPr/>
        <p:txBody>
          <a:bodyPr/>
          <a:lstStyle/>
          <a:p>
            <a:fld id="{6458E053-0A15-5541-B78E-72D8F758B53F}" type="datetime1">
              <a:rPr lang="en-US" smtClean="0"/>
              <a:t>1/28/22</a:t>
            </a:fld>
            <a:endParaRPr lang="en-US"/>
          </a:p>
        </p:txBody>
      </p:sp>
      <p:sp>
        <p:nvSpPr>
          <p:cNvPr id="5" name="Footer Placeholder 4">
            <a:extLst>
              <a:ext uri="{FF2B5EF4-FFF2-40B4-BE49-F238E27FC236}">
                <a16:creationId xmlns:a16="http://schemas.microsoft.com/office/drawing/2014/main" id="{A57B9B77-F802-F443-B4EE-3E15344C6A9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C08B219A-D4EC-1B4B-A07F-3F88C40A721C}"/>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192909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CBE42-2B2A-B941-B5F7-64D1D5FEAD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170D8A-9523-D44B-B189-BB06277483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361CD-F356-0B41-9511-CFBD8E96991B}"/>
              </a:ext>
            </a:extLst>
          </p:cNvPr>
          <p:cNvSpPr>
            <a:spLocks noGrp="1"/>
          </p:cNvSpPr>
          <p:nvPr>
            <p:ph type="dt" sz="half" idx="10"/>
          </p:nvPr>
        </p:nvSpPr>
        <p:spPr/>
        <p:txBody>
          <a:bodyPr/>
          <a:lstStyle/>
          <a:p>
            <a:fld id="{16E01128-343D-5148-85AD-4F8DA3BA5153}" type="datetime1">
              <a:rPr lang="en-US" smtClean="0"/>
              <a:t>1/28/22</a:t>
            </a:fld>
            <a:endParaRPr lang="en-US"/>
          </a:p>
        </p:txBody>
      </p:sp>
      <p:sp>
        <p:nvSpPr>
          <p:cNvPr id="5" name="Footer Placeholder 4">
            <a:extLst>
              <a:ext uri="{FF2B5EF4-FFF2-40B4-BE49-F238E27FC236}">
                <a16:creationId xmlns:a16="http://schemas.microsoft.com/office/drawing/2014/main" id="{CB4D7603-E68A-E446-B6A4-DBE9EFC4957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EF4FBA95-81DA-2E45-B16F-511C8FCA56FB}"/>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2335744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D04FC5-3618-BD4A-BB77-BC2FC3A9FA1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95A977-B98C-7846-B06F-403594ED4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037903-6C17-994A-B52F-E67AC59FB28F}"/>
              </a:ext>
            </a:extLst>
          </p:cNvPr>
          <p:cNvSpPr>
            <a:spLocks noGrp="1"/>
          </p:cNvSpPr>
          <p:nvPr>
            <p:ph type="dt" sz="half" idx="10"/>
          </p:nvPr>
        </p:nvSpPr>
        <p:spPr/>
        <p:txBody>
          <a:bodyPr/>
          <a:lstStyle/>
          <a:p>
            <a:fld id="{928B7B3D-8C6B-F343-9719-898BBEEA936D}" type="datetime1">
              <a:rPr lang="en-US" smtClean="0"/>
              <a:t>1/28/22</a:t>
            </a:fld>
            <a:endParaRPr lang="en-US"/>
          </a:p>
        </p:txBody>
      </p:sp>
      <p:sp>
        <p:nvSpPr>
          <p:cNvPr id="5" name="Footer Placeholder 4">
            <a:extLst>
              <a:ext uri="{FF2B5EF4-FFF2-40B4-BE49-F238E27FC236}">
                <a16:creationId xmlns:a16="http://schemas.microsoft.com/office/drawing/2014/main" id="{4EF71E3A-6CE3-0240-ADC2-5C6E8D68F4F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D564A830-CD2F-2740-B2A6-8E7CCF489706}"/>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155996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43CAA-8A00-D145-926A-7824B82E7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06262A-CC15-CF47-8398-916D05BE19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1F5F0-F929-6643-91FF-1F3F2549539A}"/>
              </a:ext>
            </a:extLst>
          </p:cNvPr>
          <p:cNvSpPr>
            <a:spLocks noGrp="1"/>
          </p:cNvSpPr>
          <p:nvPr>
            <p:ph type="dt" sz="half" idx="10"/>
          </p:nvPr>
        </p:nvSpPr>
        <p:spPr/>
        <p:txBody>
          <a:bodyPr/>
          <a:lstStyle/>
          <a:p>
            <a:fld id="{EE102EA0-7BCC-6B4C-81FA-BA7249A9386D}" type="datetime1">
              <a:rPr lang="en-US" smtClean="0"/>
              <a:t>1/28/22</a:t>
            </a:fld>
            <a:endParaRPr lang="en-US"/>
          </a:p>
        </p:txBody>
      </p:sp>
      <p:sp>
        <p:nvSpPr>
          <p:cNvPr id="5" name="Footer Placeholder 4">
            <a:extLst>
              <a:ext uri="{FF2B5EF4-FFF2-40B4-BE49-F238E27FC236}">
                <a16:creationId xmlns:a16="http://schemas.microsoft.com/office/drawing/2014/main" id="{B4202BBB-E3B4-A54C-ACD7-23B579D61D6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067941B5-E3D4-484A-BB7F-32928E327947}"/>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158700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9D46E-4DAF-1143-AFB1-6699C2AD69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46ECE3-6B86-8447-82E7-AECFA62B8F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949644-BC98-0C43-A49A-FEA23755338B}"/>
              </a:ext>
            </a:extLst>
          </p:cNvPr>
          <p:cNvSpPr>
            <a:spLocks noGrp="1"/>
          </p:cNvSpPr>
          <p:nvPr>
            <p:ph type="dt" sz="half" idx="10"/>
          </p:nvPr>
        </p:nvSpPr>
        <p:spPr/>
        <p:txBody>
          <a:bodyPr/>
          <a:lstStyle/>
          <a:p>
            <a:fld id="{97CB1097-6517-BC4B-8DE8-690B11C11533}" type="datetime1">
              <a:rPr lang="en-US" smtClean="0"/>
              <a:t>1/28/22</a:t>
            </a:fld>
            <a:endParaRPr lang="en-US"/>
          </a:p>
        </p:txBody>
      </p:sp>
      <p:sp>
        <p:nvSpPr>
          <p:cNvPr id="5" name="Footer Placeholder 4">
            <a:extLst>
              <a:ext uri="{FF2B5EF4-FFF2-40B4-BE49-F238E27FC236}">
                <a16:creationId xmlns:a16="http://schemas.microsoft.com/office/drawing/2014/main" id="{52F4D34E-A8FC-E544-BF58-21C7C06495D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619A65A8-5DB8-F443-8034-41E6B2687F30}"/>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187045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3EFF5-12AE-4943-B854-746D9B74B2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CBD0B2-B924-604B-9452-CBF745A5F8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627BE1-C1FD-4040-AC8A-BF38F4496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A9F98E-9331-2C44-B3AA-20EF6CE898BF}"/>
              </a:ext>
            </a:extLst>
          </p:cNvPr>
          <p:cNvSpPr>
            <a:spLocks noGrp="1"/>
          </p:cNvSpPr>
          <p:nvPr>
            <p:ph type="dt" sz="half" idx="10"/>
          </p:nvPr>
        </p:nvSpPr>
        <p:spPr/>
        <p:txBody>
          <a:bodyPr/>
          <a:lstStyle/>
          <a:p>
            <a:fld id="{2C9BE45D-CD2D-8B4C-81EA-28DCA29C0ABF}" type="datetime1">
              <a:rPr lang="en-US" smtClean="0"/>
              <a:t>1/28/22</a:t>
            </a:fld>
            <a:endParaRPr lang="en-US"/>
          </a:p>
        </p:txBody>
      </p:sp>
      <p:sp>
        <p:nvSpPr>
          <p:cNvPr id="6" name="Footer Placeholder 5">
            <a:extLst>
              <a:ext uri="{FF2B5EF4-FFF2-40B4-BE49-F238E27FC236}">
                <a16:creationId xmlns:a16="http://schemas.microsoft.com/office/drawing/2014/main" id="{785C7B37-07F9-414C-8D8B-7EECD06160C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D072112B-D03B-164F-9EDE-89F836FFB41A}"/>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1577357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B7F7C-61AE-0441-B962-DC20C8888D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EA5549-B721-124F-97DA-51165F8B3B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DAFD45-A7A8-CD45-B677-393355FF1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8FA49B-D477-FF45-8FF4-9BFF35F002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07F285-C8CB-9C43-B74F-44D58EB0D2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033CBE-4843-234A-8B35-8CD3746B2E77}"/>
              </a:ext>
            </a:extLst>
          </p:cNvPr>
          <p:cNvSpPr>
            <a:spLocks noGrp="1"/>
          </p:cNvSpPr>
          <p:nvPr>
            <p:ph type="dt" sz="half" idx="10"/>
          </p:nvPr>
        </p:nvSpPr>
        <p:spPr/>
        <p:txBody>
          <a:bodyPr/>
          <a:lstStyle/>
          <a:p>
            <a:fld id="{1A5BA4CE-70C5-7540-B7A8-18E5E78B3CA5}" type="datetime1">
              <a:rPr lang="en-US" smtClean="0"/>
              <a:t>1/28/22</a:t>
            </a:fld>
            <a:endParaRPr lang="en-US"/>
          </a:p>
        </p:txBody>
      </p:sp>
      <p:sp>
        <p:nvSpPr>
          <p:cNvPr id="8" name="Footer Placeholder 7">
            <a:extLst>
              <a:ext uri="{FF2B5EF4-FFF2-40B4-BE49-F238E27FC236}">
                <a16:creationId xmlns:a16="http://schemas.microsoft.com/office/drawing/2014/main" id="{6A485FA3-C3B1-4A4F-82D1-E7CB6688D25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9" name="Slide Number Placeholder 8">
            <a:extLst>
              <a:ext uri="{FF2B5EF4-FFF2-40B4-BE49-F238E27FC236}">
                <a16:creationId xmlns:a16="http://schemas.microsoft.com/office/drawing/2014/main" id="{A0E7EC7D-B65A-9142-A57B-9EAC86066710}"/>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2193235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E3525-18AD-F740-A5DB-41C3019FF7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EB948D-303F-5640-AE86-FF0955DBC846}"/>
              </a:ext>
            </a:extLst>
          </p:cNvPr>
          <p:cNvSpPr>
            <a:spLocks noGrp="1"/>
          </p:cNvSpPr>
          <p:nvPr>
            <p:ph type="dt" sz="half" idx="10"/>
          </p:nvPr>
        </p:nvSpPr>
        <p:spPr/>
        <p:txBody>
          <a:bodyPr/>
          <a:lstStyle/>
          <a:p>
            <a:fld id="{43B0D172-6803-6D40-B5F7-31274A0BDD85}" type="datetime1">
              <a:rPr lang="en-US" smtClean="0"/>
              <a:t>1/28/22</a:t>
            </a:fld>
            <a:endParaRPr lang="en-US"/>
          </a:p>
        </p:txBody>
      </p:sp>
      <p:sp>
        <p:nvSpPr>
          <p:cNvPr id="4" name="Footer Placeholder 3">
            <a:extLst>
              <a:ext uri="{FF2B5EF4-FFF2-40B4-BE49-F238E27FC236}">
                <a16:creationId xmlns:a16="http://schemas.microsoft.com/office/drawing/2014/main" id="{E09C304A-E3ED-0A44-BF99-3A9611FAF6A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5" name="Slide Number Placeholder 4">
            <a:extLst>
              <a:ext uri="{FF2B5EF4-FFF2-40B4-BE49-F238E27FC236}">
                <a16:creationId xmlns:a16="http://schemas.microsoft.com/office/drawing/2014/main" id="{8FBDE24E-A0C0-6349-9747-0015A1996DA9}"/>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1277537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7B4173-D8D3-454D-9D5A-00886C3B0DE1}"/>
              </a:ext>
            </a:extLst>
          </p:cNvPr>
          <p:cNvSpPr>
            <a:spLocks noGrp="1"/>
          </p:cNvSpPr>
          <p:nvPr>
            <p:ph type="dt" sz="half" idx="10"/>
          </p:nvPr>
        </p:nvSpPr>
        <p:spPr/>
        <p:txBody>
          <a:bodyPr/>
          <a:lstStyle/>
          <a:p>
            <a:fld id="{D6F993A1-1228-8847-AD36-07A863E5A498}" type="datetime1">
              <a:rPr lang="en-US" smtClean="0"/>
              <a:t>1/28/22</a:t>
            </a:fld>
            <a:endParaRPr lang="en-US"/>
          </a:p>
        </p:txBody>
      </p:sp>
      <p:sp>
        <p:nvSpPr>
          <p:cNvPr id="3" name="Footer Placeholder 2">
            <a:extLst>
              <a:ext uri="{FF2B5EF4-FFF2-40B4-BE49-F238E27FC236}">
                <a16:creationId xmlns:a16="http://schemas.microsoft.com/office/drawing/2014/main" id="{59DD7E77-7E5F-CE46-989C-EDC92F94B63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4" name="Slide Number Placeholder 3">
            <a:extLst>
              <a:ext uri="{FF2B5EF4-FFF2-40B4-BE49-F238E27FC236}">
                <a16:creationId xmlns:a16="http://schemas.microsoft.com/office/drawing/2014/main" id="{08EBF6D4-4949-FF4E-BC0C-1668792BAD51}"/>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211870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B780-8443-1D43-A4DD-5E67F2D1AE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7C9146-8618-0746-BFC1-1BCF673210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C0360C-90DD-9641-87B5-E1EA79442B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F88E70-427F-3A4C-89E5-4627764C2064}"/>
              </a:ext>
            </a:extLst>
          </p:cNvPr>
          <p:cNvSpPr>
            <a:spLocks noGrp="1"/>
          </p:cNvSpPr>
          <p:nvPr>
            <p:ph type="dt" sz="half" idx="10"/>
          </p:nvPr>
        </p:nvSpPr>
        <p:spPr/>
        <p:txBody>
          <a:bodyPr/>
          <a:lstStyle/>
          <a:p>
            <a:fld id="{677FD406-DAEA-5341-99C7-549ADFA2FFB5}" type="datetime1">
              <a:rPr lang="en-US" smtClean="0"/>
              <a:t>1/28/22</a:t>
            </a:fld>
            <a:endParaRPr lang="en-US"/>
          </a:p>
        </p:txBody>
      </p:sp>
      <p:sp>
        <p:nvSpPr>
          <p:cNvPr id="6" name="Footer Placeholder 5">
            <a:extLst>
              <a:ext uri="{FF2B5EF4-FFF2-40B4-BE49-F238E27FC236}">
                <a16:creationId xmlns:a16="http://schemas.microsoft.com/office/drawing/2014/main" id="{35B7FE41-CAB7-394F-9252-63D9E404A15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62847F64-7A57-934A-9189-846A6DBE0EAE}"/>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1785673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FD770-CF79-ED4B-9589-314D7F0439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67DF12A-656F-3B46-B516-C6E828BECA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0F4F65-1CD6-8042-ABDE-310F01D3A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1CD6F9-B767-B542-858B-0A8589A53298}"/>
              </a:ext>
            </a:extLst>
          </p:cNvPr>
          <p:cNvSpPr>
            <a:spLocks noGrp="1"/>
          </p:cNvSpPr>
          <p:nvPr>
            <p:ph type="dt" sz="half" idx="10"/>
          </p:nvPr>
        </p:nvSpPr>
        <p:spPr/>
        <p:txBody>
          <a:bodyPr/>
          <a:lstStyle/>
          <a:p>
            <a:fld id="{A32D7738-593A-F24D-82AE-F829EB5E6E90}" type="datetime1">
              <a:rPr lang="en-US" smtClean="0"/>
              <a:t>1/28/22</a:t>
            </a:fld>
            <a:endParaRPr lang="en-US"/>
          </a:p>
        </p:txBody>
      </p:sp>
      <p:sp>
        <p:nvSpPr>
          <p:cNvPr id="6" name="Footer Placeholder 5">
            <a:extLst>
              <a:ext uri="{FF2B5EF4-FFF2-40B4-BE49-F238E27FC236}">
                <a16:creationId xmlns:a16="http://schemas.microsoft.com/office/drawing/2014/main" id="{497FAC4C-C6A2-904E-9546-6E5C3DC43FA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7" name="Slide Number Placeholder 6">
            <a:extLst>
              <a:ext uri="{FF2B5EF4-FFF2-40B4-BE49-F238E27FC236}">
                <a16:creationId xmlns:a16="http://schemas.microsoft.com/office/drawing/2014/main" id="{17621C40-CA49-2D44-9E2A-6C71FBBF528F}"/>
              </a:ext>
            </a:extLst>
          </p:cNvPr>
          <p:cNvSpPr>
            <a:spLocks noGrp="1"/>
          </p:cNvSpPr>
          <p:nvPr>
            <p:ph type="sldNum" sz="quarter" idx="12"/>
          </p:nvPr>
        </p:nvSpPr>
        <p:spPr/>
        <p:txBody>
          <a:bodyPr/>
          <a:lstStyle/>
          <a:p>
            <a:fld id="{71430B0A-8F94-F745-8EA2-0C418D6522F3}" type="slidenum">
              <a:rPr lang="en-US" smtClean="0"/>
              <a:t>‹#›</a:t>
            </a:fld>
            <a:endParaRPr lang="en-US"/>
          </a:p>
        </p:txBody>
      </p:sp>
    </p:spTree>
    <p:extLst>
      <p:ext uri="{BB962C8B-B14F-4D97-AF65-F5344CB8AC3E}">
        <p14:creationId xmlns:p14="http://schemas.microsoft.com/office/powerpoint/2010/main" val="72358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14BE2-2296-D344-B056-C8C72DD05E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5E31A3-5490-EE49-A43C-E8E683FF4C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DCEB3-0C0B-0C48-BA5D-C0429E2345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69342-1AD2-E244-B297-DE4502F504F0}" type="datetime1">
              <a:rPr lang="en-US" smtClean="0"/>
              <a:t>1/28/22</a:t>
            </a:fld>
            <a:endParaRPr lang="en-US"/>
          </a:p>
        </p:txBody>
      </p:sp>
      <p:sp>
        <p:nvSpPr>
          <p:cNvPr id="5" name="Footer Placeholder 4">
            <a:extLst>
              <a:ext uri="{FF2B5EF4-FFF2-40B4-BE49-F238E27FC236}">
                <a16:creationId xmlns:a16="http://schemas.microsoft.com/office/drawing/2014/main" id="{262D6D17-8F63-3548-8E5B-43DECF2C3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Clark, M. A., Douglas, M., &amp; Choi, J. C. (2018). Biology 2e. Houston, Texas: OpenStax. Retrieved from https://openstax.org/books/biology-2e/pages/1-introduction</a:t>
            </a:r>
          </a:p>
          <a:p>
            <a:r>
              <a:rPr lang="en-US"/>
              <a:t>
</a:t>
            </a:r>
          </a:p>
        </p:txBody>
      </p:sp>
      <p:sp>
        <p:nvSpPr>
          <p:cNvPr id="6" name="Slide Number Placeholder 5">
            <a:extLst>
              <a:ext uri="{FF2B5EF4-FFF2-40B4-BE49-F238E27FC236}">
                <a16:creationId xmlns:a16="http://schemas.microsoft.com/office/drawing/2014/main" id="{0CCDC1DA-F556-C643-99C4-D1D49A00F0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430B0A-8F94-F745-8EA2-0C418D6522F3}" type="slidenum">
              <a:rPr lang="en-US" smtClean="0"/>
              <a:t>‹#›</a:t>
            </a:fld>
            <a:endParaRPr lang="en-US"/>
          </a:p>
        </p:txBody>
      </p:sp>
    </p:spTree>
    <p:extLst>
      <p:ext uri="{BB962C8B-B14F-4D97-AF65-F5344CB8AC3E}">
        <p14:creationId xmlns:p14="http://schemas.microsoft.com/office/powerpoint/2010/main" val="104382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s://openstax.org/apps/archive/20210823.155019/resources/9936992d1d9048a421ba2a39f2f2edb5c2d96df3" TargetMode="Externa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https://openstax.org/apps/archive/20210823.155019/resources/fcc1c19beb06e764577c876b3f4b4f69d20fa444"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https://openstax.org/apps/archive/20210823.155019/resources/71ff79c9a8f8a24d71fc2fac8f8405a07dc7d88b"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https://openstax.org/apps/archive/20210823.155019/resources/d985b82f4ac322a5c1b79be395b065d01ba84a72"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https://openstax.org/apps/archive/20210823.155019/resources/544869222299197c04f854f532422e3e3aeefba7"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https://openstax.org/apps/archive/20210823.155019/resources/2288c8146bdb1b80ab733f0121f238aefa7c025d"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https://openstax.org/apps/archive/20210823.155019/resources/d7daf750b3b359ed75cbc12dd0fbeec458be465a"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https://openstax.org/apps/archive/20210823.155019/resources/52bfcab8c986c794f20141487ae15a68f1ac7ac4"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https://openstax.org/apps/archive/20210823.155019/resources/3f7762833cd40062a0698991f8c32f5b8f76a18f"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https://openstax.org/apps/archive/20210823.155019/resources/62aa684e3a10abaf74e10f639002d38acffd7c0b" TargetMode="External"/><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https://openstax.org/apps/archive/20210823.155019/resources/bfdfe6bd8884d2a763bd63c1c6ec4a8c591bc8fd"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https://openstax.org/apps/archive/20210823.155019/resources/362daceca6c99d523c62a456a4456397e6b3ffec" TargetMode="Externa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https://openstax.org/apps/archive/20210823.155019/resources/93295b66b30f71a4fb195c3cc5968fa57f5fe5e4"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s://openstax.org/apps/archive/20210823.155019/resources/7689106f83a8a6f1ebb0af268000cee27ca1aeb2"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https://openstax.org/apps/archive/20210823.155019/resources/8e5fdb50e7b56f449fc66675e0eb7420c2a60021"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DD7F-AB1F-1D4C-82E8-E3EE89312BB1}"/>
              </a:ext>
            </a:extLst>
          </p:cNvPr>
          <p:cNvSpPr>
            <a:spLocks noGrp="1"/>
          </p:cNvSpPr>
          <p:nvPr>
            <p:ph type="ctrTitle"/>
          </p:nvPr>
        </p:nvSpPr>
        <p:spPr/>
        <p:txBody>
          <a:bodyPr/>
          <a:lstStyle/>
          <a:p>
            <a:r>
              <a:rPr lang="en-US" dirty="0"/>
              <a:t>BIOL 1010</a:t>
            </a:r>
            <a:br>
              <a:rPr lang="en-US" dirty="0"/>
            </a:br>
            <a:r>
              <a:rPr lang="en-US" dirty="0"/>
              <a:t>Module 5</a:t>
            </a:r>
          </a:p>
        </p:txBody>
      </p:sp>
      <p:sp>
        <p:nvSpPr>
          <p:cNvPr id="3" name="Subtitle 2">
            <a:extLst>
              <a:ext uri="{FF2B5EF4-FFF2-40B4-BE49-F238E27FC236}">
                <a16:creationId xmlns:a16="http://schemas.microsoft.com/office/drawing/2014/main" id="{E61F45AB-90AE-7E41-812D-40E8DC432E84}"/>
              </a:ext>
            </a:extLst>
          </p:cNvPr>
          <p:cNvSpPr>
            <a:spLocks noGrp="1"/>
          </p:cNvSpPr>
          <p:nvPr>
            <p:ph type="subTitle" idx="1"/>
          </p:nvPr>
        </p:nvSpPr>
        <p:spPr/>
        <p:txBody>
          <a:bodyPr/>
          <a:lstStyle/>
          <a:p>
            <a:r>
              <a:rPr lang="en-US" dirty="0"/>
              <a:t>OpenStax</a:t>
            </a:r>
          </a:p>
          <a:p>
            <a:r>
              <a:rPr lang="en-US" dirty="0"/>
              <a:t>Biology 2e</a:t>
            </a:r>
          </a:p>
          <a:p>
            <a:r>
              <a:rPr lang="en-US" dirty="0"/>
              <a:t>Chapter 5: Structure and Function of </a:t>
            </a:r>
            <a:r>
              <a:rPr lang="en-US"/>
              <a:t>Plasma Membranes</a:t>
            </a:r>
            <a:endParaRPr lang="en-US" dirty="0"/>
          </a:p>
        </p:txBody>
      </p:sp>
      <p:sp>
        <p:nvSpPr>
          <p:cNvPr id="4" name="Footer Placeholder 3">
            <a:extLst>
              <a:ext uri="{FF2B5EF4-FFF2-40B4-BE49-F238E27FC236}">
                <a16:creationId xmlns:a16="http://schemas.microsoft.com/office/drawing/2014/main" id="{EBC3930E-C4C2-6641-8A24-C40FBFB085E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850241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D26A-7EA3-E345-8C23-D9F90D8E9FAE}"/>
              </a:ext>
            </a:extLst>
          </p:cNvPr>
          <p:cNvSpPr>
            <a:spLocks noGrp="1"/>
          </p:cNvSpPr>
          <p:nvPr>
            <p:ph type="title"/>
          </p:nvPr>
        </p:nvSpPr>
        <p:spPr/>
        <p:txBody>
          <a:bodyPr/>
          <a:lstStyle/>
          <a:p>
            <a:pPr algn="ctr"/>
            <a:r>
              <a:rPr lang="en-US" dirty="0"/>
              <a:t>Selective Permeability</a:t>
            </a:r>
          </a:p>
        </p:txBody>
      </p:sp>
      <p:sp>
        <p:nvSpPr>
          <p:cNvPr id="3" name="Content Placeholder 2">
            <a:extLst>
              <a:ext uri="{FF2B5EF4-FFF2-40B4-BE49-F238E27FC236}">
                <a16:creationId xmlns:a16="http://schemas.microsoft.com/office/drawing/2014/main" id="{C06BA57B-4E74-0D45-8C46-583F996958B4}"/>
              </a:ext>
            </a:extLst>
          </p:cNvPr>
          <p:cNvSpPr>
            <a:spLocks noGrp="1"/>
          </p:cNvSpPr>
          <p:nvPr>
            <p:ph idx="1"/>
          </p:nvPr>
        </p:nvSpPr>
        <p:spPr/>
        <p:txBody>
          <a:bodyPr>
            <a:normAutofit/>
          </a:bodyPr>
          <a:lstStyle/>
          <a:p>
            <a:r>
              <a:rPr lang="en-US" dirty="0"/>
              <a:t>The hydrophilic and hydrophobic regions helps move some materials through the membrane and hinders the movement of others.</a:t>
            </a:r>
          </a:p>
          <a:p>
            <a:r>
              <a:rPr lang="en-US" dirty="0"/>
              <a:t>Non-polar and lipid-soluble material with a low molecular weight can easily slip through the membrane's hydrophobic lipid core.</a:t>
            </a:r>
          </a:p>
          <a:p>
            <a:r>
              <a:rPr lang="en-US" dirty="0"/>
              <a:t>Substances such as the fat-soluble vitamins A, D, E, and K readily pass through the plasma membranes in the digestive tract and other tissues. Fat-soluble drugs and hormones also gain easy entry into cells and readily transport themselves into the body’s tissues and organs.</a:t>
            </a:r>
          </a:p>
          <a:p>
            <a:r>
              <a:rPr lang="en-US" dirty="0"/>
              <a:t>Oxygen and carbon dioxide molecules have no charge and pass through membranes by simple diffusion.</a:t>
            </a:r>
          </a:p>
          <a:p>
            <a:endParaRPr lang="en-US" dirty="0"/>
          </a:p>
        </p:txBody>
      </p:sp>
      <p:sp>
        <p:nvSpPr>
          <p:cNvPr id="4" name="Footer Placeholder 3">
            <a:extLst>
              <a:ext uri="{FF2B5EF4-FFF2-40B4-BE49-F238E27FC236}">
                <a16:creationId xmlns:a16="http://schemas.microsoft.com/office/drawing/2014/main" id="{A4F0A579-2E20-A644-86C2-186FBD736AC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383942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D76F0-4291-EC4B-AACC-B3D244E31017}"/>
              </a:ext>
            </a:extLst>
          </p:cNvPr>
          <p:cNvSpPr>
            <a:spLocks noGrp="1"/>
          </p:cNvSpPr>
          <p:nvPr>
            <p:ph type="title"/>
          </p:nvPr>
        </p:nvSpPr>
        <p:spPr/>
        <p:txBody>
          <a:bodyPr/>
          <a:lstStyle/>
          <a:p>
            <a:pPr algn="ctr"/>
            <a:r>
              <a:rPr lang="en-US" dirty="0"/>
              <a:t>Selective Permeability</a:t>
            </a:r>
          </a:p>
        </p:txBody>
      </p:sp>
      <p:sp>
        <p:nvSpPr>
          <p:cNvPr id="3" name="Content Placeholder 2">
            <a:extLst>
              <a:ext uri="{FF2B5EF4-FFF2-40B4-BE49-F238E27FC236}">
                <a16:creationId xmlns:a16="http://schemas.microsoft.com/office/drawing/2014/main" id="{9CA651A3-3B32-A94A-BE5D-37BFA98A8BB8}"/>
              </a:ext>
            </a:extLst>
          </p:cNvPr>
          <p:cNvSpPr>
            <a:spLocks noGrp="1"/>
          </p:cNvSpPr>
          <p:nvPr>
            <p:ph idx="1"/>
          </p:nvPr>
        </p:nvSpPr>
        <p:spPr/>
        <p:txBody>
          <a:bodyPr>
            <a:normAutofit lnSpcReduction="10000"/>
          </a:bodyPr>
          <a:lstStyle/>
          <a:p>
            <a:r>
              <a:rPr lang="en-US" dirty="0"/>
              <a:t>Polar substances present problems for the membrane.</a:t>
            </a:r>
          </a:p>
          <a:p>
            <a:r>
              <a:rPr lang="en-US" dirty="0"/>
              <a:t>Some polar molecules connect easily with the cell's outside but cannot readily pass through the plasma membrane's lipid core.</a:t>
            </a:r>
          </a:p>
          <a:p>
            <a:r>
              <a:rPr lang="en-US" dirty="0"/>
              <a:t>Small ions could easily slip through the spaces in the membrane's mosaic, their charge prevents them from doing so.</a:t>
            </a:r>
          </a:p>
          <a:p>
            <a:r>
              <a:rPr lang="en-US" dirty="0"/>
              <a:t>Ions such as sodium, potassium, calcium, and chloride must have special means of penetrating plasma membranes.</a:t>
            </a:r>
          </a:p>
          <a:p>
            <a:r>
              <a:rPr lang="en-US" dirty="0"/>
              <a:t>Simple sugars and amino acids also need the help of various transmembrane proteins (channels) to transport themselves across plasma membranes.</a:t>
            </a:r>
          </a:p>
          <a:p>
            <a:endParaRPr lang="en-US" dirty="0"/>
          </a:p>
        </p:txBody>
      </p:sp>
      <p:sp>
        <p:nvSpPr>
          <p:cNvPr id="4" name="Footer Placeholder 3">
            <a:extLst>
              <a:ext uri="{FF2B5EF4-FFF2-40B4-BE49-F238E27FC236}">
                <a16:creationId xmlns:a16="http://schemas.microsoft.com/office/drawing/2014/main" id="{4643C6E6-8A4C-6D42-AF83-AF9B8968425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89905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848E9-101D-BF4E-B8B2-78AD219BE39B}"/>
              </a:ext>
            </a:extLst>
          </p:cNvPr>
          <p:cNvSpPr>
            <a:spLocks noGrp="1"/>
          </p:cNvSpPr>
          <p:nvPr>
            <p:ph type="title"/>
          </p:nvPr>
        </p:nvSpPr>
        <p:spPr/>
        <p:txBody>
          <a:bodyPr/>
          <a:lstStyle/>
          <a:p>
            <a:pPr algn="ctr"/>
            <a:r>
              <a:rPr lang="en-US" dirty="0"/>
              <a:t>Diffusion</a:t>
            </a:r>
          </a:p>
        </p:txBody>
      </p:sp>
      <p:sp>
        <p:nvSpPr>
          <p:cNvPr id="3" name="Content Placeholder 2">
            <a:extLst>
              <a:ext uri="{FF2B5EF4-FFF2-40B4-BE49-F238E27FC236}">
                <a16:creationId xmlns:a16="http://schemas.microsoft.com/office/drawing/2014/main" id="{CD9EFE6E-F287-F940-A2A9-986B7B9D96E0}"/>
              </a:ext>
            </a:extLst>
          </p:cNvPr>
          <p:cNvSpPr>
            <a:spLocks noGrp="1"/>
          </p:cNvSpPr>
          <p:nvPr>
            <p:ph idx="1"/>
          </p:nvPr>
        </p:nvSpPr>
        <p:spPr/>
        <p:txBody>
          <a:bodyPr>
            <a:normAutofit/>
          </a:bodyPr>
          <a:lstStyle/>
          <a:p>
            <a:r>
              <a:rPr lang="en-US" dirty="0"/>
              <a:t>Diffusion is a passive process of solute transport.</a:t>
            </a:r>
          </a:p>
          <a:p>
            <a:r>
              <a:rPr lang="en-US" dirty="0"/>
              <a:t>A single substance moves from a high concentration to a low concentration area until the concentration is equal across a space. </a:t>
            </a:r>
          </a:p>
          <a:p>
            <a:r>
              <a:rPr lang="en-US" dirty="0"/>
              <a:t>Diffusion expends no energy.</a:t>
            </a:r>
          </a:p>
          <a:p>
            <a:r>
              <a:rPr lang="en-US" dirty="0"/>
              <a:t>Concentration gradients are a form of potential energy, which dissipates as the gradient is eliminated.</a:t>
            </a:r>
          </a:p>
          <a:p>
            <a:r>
              <a:rPr lang="en-US" dirty="0"/>
              <a:t>Each separate substance in a medium has its own concentration gradient, independent of another material’s concentration gradient.</a:t>
            </a:r>
          </a:p>
        </p:txBody>
      </p:sp>
      <p:sp>
        <p:nvSpPr>
          <p:cNvPr id="4" name="Footer Placeholder 3">
            <a:extLst>
              <a:ext uri="{FF2B5EF4-FFF2-40B4-BE49-F238E27FC236}">
                <a16:creationId xmlns:a16="http://schemas.microsoft.com/office/drawing/2014/main" id="{FD9590CD-0397-1A47-884A-A87C6857693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058238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6580BC9-D778-CA4E-B9BB-C84455A6CA2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8BE8E0EA-3515-814D-A97D-C665B13836A8}"/>
              </a:ext>
            </a:extLst>
          </p:cNvPr>
          <p:cNvSpPr>
            <a:spLocks noChangeArrowheads="1"/>
          </p:cNvSpPr>
          <p:nvPr/>
        </p:nvSpPr>
        <p:spPr bwMode="auto">
          <a:xfrm>
            <a:off x="453341" y="365124"/>
            <a:ext cx="2217590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Picture 24" descr="The left part of this illustration shows a substance on one side of a membrane only, in the extracellular fluid. The middle part shows that, after some time, some of the substance has diffused across the plasma membrane, from the extracellular fluid and into the cytoplasm. The right part shows that, after more time, an equal amount of the substance is on each side of the membrane.">
            <a:extLst>
              <a:ext uri="{FF2B5EF4-FFF2-40B4-BE49-F238E27FC236}">
                <a16:creationId xmlns:a16="http://schemas.microsoft.com/office/drawing/2014/main" id="{DA08FFE4-6915-1B42-B7B3-8D638E43F98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53341" y="365124"/>
            <a:ext cx="11285318" cy="4919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67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CF3AE-FF62-4640-B5EA-61EB4FFBF790}"/>
              </a:ext>
            </a:extLst>
          </p:cNvPr>
          <p:cNvSpPr>
            <a:spLocks noGrp="1"/>
          </p:cNvSpPr>
          <p:nvPr>
            <p:ph type="title"/>
          </p:nvPr>
        </p:nvSpPr>
        <p:spPr/>
        <p:txBody>
          <a:bodyPr/>
          <a:lstStyle/>
          <a:p>
            <a:pPr algn="ctr"/>
            <a:r>
              <a:rPr lang="en-US" dirty="0"/>
              <a:t>Factors Affecting Diffusion</a:t>
            </a:r>
          </a:p>
        </p:txBody>
      </p:sp>
      <p:sp>
        <p:nvSpPr>
          <p:cNvPr id="3" name="Content Placeholder 2">
            <a:extLst>
              <a:ext uri="{FF2B5EF4-FFF2-40B4-BE49-F238E27FC236}">
                <a16:creationId xmlns:a16="http://schemas.microsoft.com/office/drawing/2014/main" id="{750EE352-65CF-AA48-939A-CD71F10BEB74}"/>
              </a:ext>
            </a:extLst>
          </p:cNvPr>
          <p:cNvSpPr>
            <a:spLocks noGrp="1"/>
          </p:cNvSpPr>
          <p:nvPr>
            <p:ph idx="1"/>
          </p:nvPr>
        </p:nvSpPr>
        <p:spPr/>
        <p:txBody>
          <a:bodyPr>
            <a:normAutofit/>
          </a:bodyPr>
          <a:lstStyle/>
          <a:p>
            <a:r>
              <a:rPr lang="en-US" dirty="0"/>
              <a:t>Extent of the concentration gradient</a:t>
            </a:r>
          </a:p>
          <a:p>
            <a:r>
              <a:rPr lang="en-US" dirty="0"/>
              <a:t>Mass of the molecules diffusing</a:t>
            </a:r>
          </a:p>
          <a:p>
            <a:r>
              <a:rPr lang="en-US" dirty="0"/>
              <a:t>Temperature</a:t>
            </a:r>
          </a:p>
          <a:p>
            <a:r>
              <a:rPr lang="en-US" dirty="0"/>
              <a:t>Solvent density</a:t>
            </a:r>
          </a:p>
          <a:p>
            <a:r>
              <a:rPr lang="en-US" dirty="0"/>
              <a:t>Solubility</a:t>
            </a:r>
          </a:p>
          <a:p>
            <a:r>
              <a:rPr lang="en-US" dirty="0"/>
              <a:t>Surface area and plasma membrane thickness</a:t>
            </a:r>
          </a:p>
          <a:p>
            <a:r>
              <a:rPr lang="en-US" dirty="0"/>
              <a:t>Distance travelled</a:t>
            </a:r>
          </a:p>
        </p:txBody>
      </p:sp>
      <p:sp>
        <p:nvSpPr>
          <p:cNvPr id="4" name="Footer Placeholder 3">
            <a:extLst>
              <a:ext uri="{FF2B5EF4-FFF2-40B4-BE49-F238E27FC236}">
                <a16:creationId xmlns:a16="http://schemas.microsoft.com/office/drawing/2014/main" id="{8AE954B6-9569-9B4A-8F4D-E00722CB80E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4624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9BD2B-BE32-4444-B4D4-FE68215DA663}"/>
              </a:ext>
            </a:extLst>
          </p:cNvPr>
          <p:cNvSpPr>
            <a:spLocks noGrp="1"/>
          </p:cNvSpPr>
          <p:nvPr>
            <p:ph type="title"/>
          </p:nvPr>
        </p:nvSpPr>
        <p:spPr/>
        <p:txBody>
          <a:bodyPr/>
          <a:lstStyle/>
          <a:p>
            <a:pPr algn="ctr"/>
            <a:r>
              <a:rPr lang="en-US" dirty="0"/>
              <a:t>Facilitated Transport</a:t>
            </a:r>
          </a:p>
        </p:txBody>
      </p:sp>
      <p:sp>
        <p:nvSpPr>
          <p:cNvPr id="3" name="Content Placeholder 2">
            <a:extLst>
              <a:ext uri="{FF2B5EF4-FFF2-40B4-BE49-F238E27FC236}">
                <a16:creationId xmlns:a16="http://schemas.microsoft.com/office/drawing/2014/main" id="{3B74D916-9AAC-C244-9DA5-BEF91D2AE380}"/>
              </a:ext>
            </a:extLst>
          </p:cNvPr>
          <p:cNvSpPr>
            <a:spLocks noGrp="1"/>
          </p:cNvSpPr>
          <p:nvPr>
            <p:ph idx="1"/>
          </p:nvPr>
        </p:nvSpPr>
        <p:spPr/>
        <p:txBody>
          <a:bodyPr>
            <a:normAutofit fontScale="92500"/>
          </a:bodyPr>
          <a:lstStyle/>
          <a:p>
            <a:r>
              <a:rPr lang="en-US" dirty="0"/>
              <a:t>In facilitated transport, or facilitated diffusion, materials diffuse across the plasma membrane with the help of membrane proteins.</a:t>
            </a:r>
          </a:p>
          <a:p>
            <a:r>
              <a:rPr lang="en-US" dirty="0"/>
              <a:t>A concentration gradient exists that would allow these materials to diffuse into the cell without expending cellular energy. </a:t>
            </a:r>
          </a:p>
          <a:p>
            <a:r>
              <a:rPr lang="en-US" dirty="0"/>
              <a:t>Facilitated transport proteins shield polar molecules from the membrane’s repulsive hydrophobic force, allowing them to diffuse into the cell. </a:t>
            </a:r>
          </a:p>
          <a:p>
            <a:r>
              <a:rPr lang="en-US" dirty="0"/>
              <a:t>The transported material first attaches to protein or glycoprotein receptors on the plasma membrane's exterior surface.</a:t>
            </a:r>
          </a:p>
          <a:p>
            <a:r>
              <a:rPr lang="en-US" dirty="0"/>
              <a:t>The substances then pass to specific integral proteins that facilitate their passage.</a:t>
            </a:r>
          </a:p>
          <a:p>
            <a:endParaRPr lang="en-US" dirty="0"/>
          </a:p>
        </p:txBody>
      </p:sp>
      <p:sp>
        <p:nvSpPr>
          <p:cNvPr id="4" name="Footer Placeholder 3">
            <a:extLst>
              <a:ext uri="{FF2B5EF4-FFF2-40B4-BE49-F238E27FC236}">
                <a16:creationId xmlns:a16="http://schemas.microsoft.com/office/drawing/2014/main" id="{79C94A6A-CEFF-644B-AB71-C79DEA539F1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418577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4DCE-2C49-FF42-B16A-DBFAF2152857}"/>
              </a:ext>
            </a:extLst>
          </p:cNvPr>
          <p:cNvSpPr>
            <a:spLocks noGrp="1"/>
          </p:cNvSpPr>
          <p:nvPr>
            <p:ph type="title"/>
          </p:nvPr>
        </p:nvSpPr>
        <p:spPr/>
        <p:txBody>
          <a:bodyPr/>
          <a:lstStyle/>
          <a:p>
            <a:pPr algn="ctr"/>
            <a:r>
              <a:rPr lang="en-US" dirty="0"/>
              <a:t>Channel Proteins</a:t>
            </a:r>
          </a:p>
        </p:txBody>
      </p:sp>
      <p:sp>
        <p:nvSpPr>
          <p:cNvPr id="3" name="Content Placeholder 2">
            <a:extLst>
              <a:ext uri="{FF2B5EF4-FFF2-40B4-BE49-F238E27FC236}">
                <a16:creationId xmlns:a16="http://schemas.microsoft.com/office/drawing/2014/main" id="{DB2AF959-1C09-BA4D-A012-BA88BD25878D}"/>
              </a:ext>
            </a:extLst>
          </p:cNvPr>
          <p:cNvSpPr>
            <a:spLocks noGrp="1"/>
          </p:cNvSpPr>
          <p:nvPr>
            <p:ph idx="1"/>
          </p:nvPr>
        </p:nvSpPr>
        <p:spPr/>
        <p:txBody>
          <a:bodyPr>
            <a:normAutofit fontScale="85000" lnSpcReduction="20000"/>
          </a:bodyPr>
          <a:lstStyle/>
          <a:p>
            <a:r>
              <a:rPr lang="en-US" dirty="0"/>
              <a:t>Some integral proteins are collections of beta-pleated sheets that form a pore or channel through the phospholipid bilayer.</a:t>
            </a:r>
          </a:p>
          <a:p>
            <a:r>
              <a:rPr lang="en-US" dirty="0"/>
              <a:t>Channels are specific for the transported substance and have a hydrophilic channel through their core that provides a hydrated opening through the membrane layers.</a:t>
            </a:r>
          </a:p>
          <a:p>
            <a:r>
              <a:rPr lang="en-US" dirty="0"/>
              <a:t>Passage through the channel allows polar compounds to avoid the plasma membrane's nonpolar central layer that would otherwise slow or prevent their entry into the cell.</a:t>
            </a:r>
          </a:p>
          <a:p>
            <a:r>
              <a:rPr lang="en-US" dirty="0"/>
              <a:t>Aquaporins are channel proteins that allow water to pass through the membrane at a very high rate.</a:t>
            </a:r>
          </a:p>
          <a:p>
            <a:r>
              <a:rPr lang="en-US" dirty="0"/>
              <a:t>Channel proteins are either open at all times or they are “gated,” which controls the channel's opening. </a:t>
            </a:r>
          </a:p>
          <a:p>
            <a:r>
              <a:rPr lang="en-US" dirty="0"/>
              <a:t>When a particular ion attaches to the channel protein it may control the opening, or other mechanisms or substances may be involved.</a:t>
            </a:r>
          </a:p>
        </p:txBody>
      </p:sp>
      <p:sp>
        <p:nvSpPr>
          <p:cNvPr id="4" name="Footer Placeholder 3">
            <a:extLst>
              <a:ext uri="{FF2B5EF4-FFF2-40B4-BE49-F238E27FC236}">
                <a16:creationId xmlns:a16="http://schemas.microsoft.com/office/drawing/2014/main" id="{D5C6D4DF-65D0-9541-8413-6362A0B99F0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005266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3ADAAB-26FC-DD40-98FA-7FD62828A3C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D4EF17C8-B3B1-5642-BE3B-BEB59D0C8FC0}"/>
              </a:ext>
            </a:extLst>
          </p:cNvPr>
          <p:cNvSpPr>
            <a:spLocks noChangeArrowheads="1"/>
          </p:cNvSpPr>
          <p:nvPr/>
        </p:nvSpPr>
        <p:spPr bwMode="auto">
          <a:xfrm>
            <a:off x="2220759" y="136525"/>
            <a:ext cx="2320724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7" name="Picture 25" descr="This illustration shows two channel proteins in the plasma membrane. One protein is labeled gate closed, and there is no space for particles to pass through.  The other is labeled gate open, and there is a space for substances to pass through.  Substances of the same type appear on both sides of the membrane near the open-gated protein.">
            <a:extLst>
              <a:ext uri="{FF2B5EF4-FFF2-40B4-BE49-F238E27FC236}">
                <a16:creationId xmlns:a16="http://schemas.microsoft.com/office/drawing/2014/main" id="{7B247BE1-5486-D74A-B0C8-6C56A1DE39AC}"/>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20759" y="136526"/>
            <a:ext cx="7750482" cy="5812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07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B9339-9192-FB40-9C10-27CA6FA216B3}"/>
              </a:ext>
            </a:extLst>
          </p:cNvPr>
          <p:cNvSpPr>
            <a:spLocks noGrp="1"/>
          </p:cNvSpPr>
          <p:nvPr>
            <p:ph type="title"/>
          </p:nvPr>
        </p:nvSpPr>
        <p:spPr/>
        <p:txBody>
          <a:bodyPr/>
          <a:lstStyle/>
          <a:p>
            <a:pPr algn="ctr"/>
            <a:r>
              <a:rPr lang="en-US" dirty="0"/>
              <a:t>Carrier Proteins</a:t>
            </a:r>
          </a:p>
        </p:txBody>
      </p:sp>
      <p:sp>
        <p:nvSpPr>
          <p:cNvPr id="3" name="Content Placeholder 2">
            <a:extLst>
              <a:ext uri="{FF2B5EF4-FFF2-40B4-BE49-F238E27FC236}">
                <a16:creationId xmlns:a16="http://schemas.microsoft.com/office/drawing/2014/main" id="{249B135D-8718-5049-862C-555B7EEF9736}"/>
              </a:ext>
            </a:extLst>
          </p:cNvPr>
          <p:cNvSpPr>
            <a:spLocks noGrp="1"/>
          </p:cNvSpPr>
          <p:nvPr>
            <p:ph idx="1"/>
          </p:nvPr>
        </p:nvSpPr>
        <p:spPr/>
        <p:txBody>
          <a:bodyPr>
            <a:normAutofit fontScale="92500"/>
          </a:bodyPr>
          <a:lstStyle/>
          <a:p>
            <a:r>
              <a:rPr lang="en-US" dirty="0"/>
              <a:t>A Carrier protein binds a substance and triggers a change of its own shape, moving the bound molecule from the cell's outside to its interior.</a:t>
            </a:r>
          </a:p>
          <a:p>
            <a:r>
              <a:rPr lang="en-US" dirty="0"/>
              <a:t>Depending on the gradient, the material may move in the opposite direction.</a:t>
            </a:r>
          </a:p>
          <a:p>
            <a:r>
              <a:rPr lang="en-US" dirty="0"/>
              <a:t>Carrier proteins are typically specific for a single substance.</a:t>
            </a:r>
          </a:p>
          <a:p>
            <a:r>
              <a:rPr lang="en-US" dirty="0"/>
              <a:t>When all of the proteins are bound to their ligands, they are saturated and the rate of transport is at its maximum. Increasing the concentration gradient at this point will not result in an increased transport rate.</a:t>
            </a:r>
          </a:p>
          <a:p>
            <a:r>
              <a:rPr lang="en-US" dirty="0"/>
              <a:t>Channel and carrier proteins transport material at different rates.</a:t>
            </a:r>
          </a:p>
          <a:p>
            <a:r>
              <a:rPr lang="en-US" dirty="0"/>
              <a:t>Channel proteins transport much more quickly than carrier proteins.</a:t>
            </a:r>
          </a:p>
        </p:txBody>
      </p:sp>
      <p:sp>
        <p:nvSpPr>
          <p:cNvPr id="4" name="Footer Placeholder 3">
            <a:extLst>
              <a:ext uri="{FF2B5EF4-FFF2-40B4-BE49-F238E27FC236}">
                <a16:creationId xmlns:a16="http://schemas.microsoft.com/office/drawing/2014/main" id="{5069FF49-4053-E646-A145-80F004EC086B}"/>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4223175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79E2235-25CA-6A4B-9E19-D89F95C7CC4F}"/>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B7C357A8-C2CB-CD48-AC38-BDB0C0CABE52}"/>
              </a:ext>
            </a:extLst>
          </p:cNvPr>
          <p:cNvSpPr>
            <a:spLocks noChangeArrowheads="1"/>
          </p:cNvSpPr>
          <p:nvPr/>
        </p:nvSpPr>
        <p:spPr bwMode="auto">
          <a:xfrm>
            <a:off x="2047138" y="136525"/>
            <a:ext cx="159077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21" name="Picture 26" descr="This illustration shows a carrier protein embedded in the membrane with an opening that initially faces the extracellular surface, labeled the hydrophilic pocket. After a substance binds the carrier, it changes shape so that the opening faces the cytoplasm. The change id labeled conformational change. After the newly, and the substance is released.">
            <a:extLst>
              <a:ext uri="{FF2B5EF4-FFF2-40B4-BE49-F238E27FC236}">
                <a16:creationId xmlns:a16="http://schemas.microsoft.com/office/drawing/2014/main" id="{7FFCB6F6-2163-1B49-AB45-CA9A84DB7E0D}"/>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47138" y="136525"/>
            <a:ext cx="7792924" cy="5844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2996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D9053-7D4A-4A4A-8713-0EB64DBE5B6A}"/>
              </a:ext>
            </a:extLst>
          </p:cNvPr>
          <p:cNvSpPr>
            <a:spLocks noGrp="1"/>
          </p:cNvSpPr>
          <p:nvPr>
            <p:ph type="title"/>
          </p:nvPr>
        </p:nvSpPr>
        <p:spPr/>
        <p:txBody>
          <a:bodyPr/>
          <a:lstStyle/>
          <a:p>
            <a:pPr algn="ctr"/>
            <a:r>
              <a:rPr lang="en-US" dirty="0"/>
              <a:t>Fluid Mosaic Model</a:t>
            </a:r>
          </a:p>
        </p:txBody>
      </p:sp>
      <p:sp>
        <p:nvSpPr>
          <p:cNvPr id="3" name="Content Placeholder 2">
            <a:extLst>
              <a:ext uri="{FF2B5EF4-FFF2-40B4-BE49-F238E27FC236}">
                <a16:creationId xmlns:a16="http://schemas.microsoft.com/office/drawing/2014/main" id="{83B9302C-5608-2D45-9CD7-AAB605195297}"/>
              </a:ext>
            </a:extLst>
          </p:cNvPr>
          <p:cNvSpPr>
            <a:spLocks noGrp="1"/>
          </p:cNvSpPr>
          <p:nvPr>
            <p:ph idx="1"/>
          </p:nvPr>
        </p:nvSpPr>
        <p:spPr/>
        <p:txBody>
          <a:bodyPr>
            <a:normAutofit fontScale="85000" lnSpcReduction="20000"/>
          </a:bodyPr>
          <a:lstStyle/>
          <a:p>
            <a:r>
              <a:rPr lang="en-US" dirty="0"/>
              <a:t>The fluid mosaic model describes the plasma membrane structure as a mosaic of components—including phospholipids, cholesterol, proteins, and carbohydrates—that gives the membrane a fluid character.</a:t>
            </a:r>
          </a:p>
          <a:p>
            <a:r>
              <a:rPr lang="en-US" dirty="0"/>
              <a:t>Plasma membranes range from 5 to 10 nm in thickness. </a:t>
            </a:r>
          </a:p>
          <a:p>
            <a:r>
              <a:rPr lang="en-US" dirty="0"/>
              <a:t>A plasma membrane's principal components are lipids (phospholipids and cholesterol), proteins, and carbohydrates attached to some of the lipids and proteins.</a:t>
            </a:r>
          </a:p>
          <a:p>
            <a:r>
              <a:rPr lang="en-US" dirty="0"/>
              <a:t>Protein, lipid, and carbohydrate proportions in the plasma membrane vary with cell type, but for a typical human cell, protein accounts for about 50 percent of the composition by mass, lipids (of all types) account for about 40 percent, and carbohydrates comprise the remaining 10 percent.</a:t>
            </a:r>
          </a:p>
          <a:p>
            <a:r>
              <a:rPr lang="en-US" dirty="0"/>
              <a:t>Carbohydrates are present only on the plasma membrane's exterior surface and are attached to proteins, forming glycoproteins, or attached to lipids, forming glycolipids.</a:t>
            </a:r>
          </a:p>
        </p:txBody>
      </p:sp>
      <p:sp>
        <p:nvSpPr>
          <p:cNvPr id="4" name="Footer Placeholder 3">
            <a:extLst>
              <a:ext uri="{FF2B5EF4-FFF2-40B4-BE49-F238E27FC236}">
                <a16:creationId xmlns:a16="http://schemas.microsoft.com/office/drawing/2014/main" id="{47D54488-D80D-0247-AF78-56D243F694F3}"/>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4013672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A8A0-E998-6E43-A55A-CC27E637ABED}"/>
              </a:ext>
            </a:extLst>
          </p:cNvPr>
          <p:cNvSpPr>
            <a:spLocks noGrp="1"/>
          </p:cNvSpPr>
          <p:nvPr>
            <p:ph type="title"/>
          </p:nvPr>
        </p:nvSpPr>
        <p:spPr/>
        <p:txBody>
          <a:bodyPr/>
          <a:lstStyle/>
          <a:p>
            <a:pPr algn="ctr"/>
            <a:r>
              <a:rPr lang="en-US" dirty="0"/>
              <a:t>Osmosis</a:t>
            </a:r>
          </a:p>
        </p:txBody>
      </p:sp>
      <p:sp>
        <p:nvSpPr>
          <p:cNvPr id="3" name="Content Placeholder 2">
            <a:extLst>
              <a:ext uri="{FF2B5EF4-FFF2-40B4-BE49-F238E27FC236}">
                <a16:creationId xmlns:a16="http://schemas.microsoft.com/office/drawing/2014/main" id="{700FA6B8-4A81-3343-8063-6BAC88605B9D}"/>
              </a:ext>
            </a:extLst>
          </p:cNvPr>
          <p:cNvSpPr>
            <a:spLocks noGrp="1"/>
          </p:cNvSpPr>
          <p:nvPr>
            <p:ph idx="1"/>
          </p:nvPr>
        </p:nvSpPr>
        <p:spPr/>
        <p:txBody>
          <a:bodyPr>
            <a:normAutofit/>
          </a:bodyPr>
          <a:lstStyle/>
          <a:p>
            <a:r>
              <a:rPr lang="en-US" dirty="0"/>
              <a:t>Osmosis is the movement of free water molecules through a semipermeable membrane according to the water's concentration gradient across the membrane, which is inversely proportional to the solutes' concentration.</a:t>
            </a:r>
          </a:p>
          <a:p>
            <a:r>
              <a:rPr lang="en-US" dirty="0"/>
              <a:t>Osmosis transports </a:t>
            </a:r>
            <a:r>
              <a:rPr lang="en-US" i="1" dirty="0"/>
              <a:t>only water</a:t>
            </a:r>
            <a:r>
              <a:rPr lang="en-US" dirty="0"/>
              <a:t> across a membrane and the membrane limits the solutes' diffusion in the water.</a:t>
            </a:r>
          </a:p>
          <a:p>
            <a:r>
              <a:rPr lang="en-US" dirty="0"/>
              <a:t>Osmosis is a special case of diffusion.</a:t>
            </a:r>
          </a:p>
          <a:p>
            <a:r>
              <a:rPr lang="en-US" dirty="0"/>
              <a:t>Water, like other substances, moves from an area of high concentration of free water molecules to one of low free water molecule concentration.</a:t>
            </a:r>
          </a:p>
        </p:txBody>
      </p:sp>
      <p:sp>
        <p:nvSpPr>
          <p:cNvPr id="4" name="Footer Placeholder 3">
            <a:extLst>
              <a:ext uri="{FF2B5EF4-FFF2-40B4-BE49-F238E27FC236}">
                <a16:creationId xmlns:a16="http://schemas.microsoft.com/office/drawing/2014/main" id="{4535BA1F-FA99-E141-B3FA-E92DE84B65BF}"/>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45265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709E7A-03F9-F94F-8585-5A647955C4F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BC97A056-844A-2D48-8C21-4637911D2A15}"/>
              </a:ext>
            </a:extLst>
          </p:cNvPr>
          <p:cNvSpPr>
            <a:spLocks noChangeArrowheads="1"/>
          </p:cNvSpPr>
          <p:nvPr/>
        </p:nvSpPr>
        <p:spPr bwMode="auto">
          <a:xfrm>
            <a:off x="1315655" y="353550"/>
            <a:ext cx="2868206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6145" name="Picture 27" descr="This illustration shows a container whose contents are separated by a semipermeable membrane. Initially, there is a high concentration of solute on the right side of the membrane and a low concentration of the left. Over time, water diffuses across the membrane toward the side of the container that initially had a higher concentration of solute (lower concentration of water). As a result of osmosis, the water level is higher on this side of the membrane, and the solute concentration is the same on both sides.">
            <a:extLst>
              <a:ext uri="{FF2B5EF4-FFF2-40B4-BE49-F238E27FC236}">
                <a16:creationId xmlns:a16="http://schemas.microsoft.com/office/drawing/2014/main" id="{8F041A32-F85C-8749-B556-3E066077848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315655" y="353550"/>
            <a:ext cx="9560689" cy="5407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76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55C0-BDB7-4F4D-A2FD-0FC9E235D806}"/>
              </a:ext>
            </a:extLst>
          </p:cNvPr>
          <p:cNvSpPr>
            <a:spLocks noGrp="1"/>
          </p:cNvSpPr>
          <p:nvPr>
            <p:ph type="title"/>
          </p:nvPr>
        </p:nvSpPr>
        <p:spPr/>
        <p:txBody>
          <a:bodyPr/>
          <a:lstStyle/>
          <a:p>
            <a:pPr algn="ctr"/>
            <a:r>
              <a:rPr lang="en-US" dirty="0"/>
              <a:t>Tonicity</a:t>
            </a:r>
          </a:p>
        </p:txBody>
      </p:sp>
      <p:sp>
        <p:nvSpPr>
          <p:cNvPr id="3" name="Content Placeholder 2">
            <a:extLst>
              <a:ext uri="{FF2B5EF4-FFF2-40B4-BE49-F238E27FC236}">
                <a16:creationId xmlns:a16="http://schemas.microsoft.com/office/drawing/2014/main" id="{69D60B69-C7FF-0141-A1C7-56E4C5EEF1C3}"/>
              </a:ext>
            </a:extLst>
          </p:cNvPr>
          <p:cNvSpPr>
            <a:spLocks noGrp="1"/>
          </p:cNvSpPr>
          <p:nvPr>
            <p:ph idx="1"/>
          </p:nvPr>
        </p:nvSpPr>
        <p:spPr/>
        <p:txBody>
          <a:bodyPr>
            <a:normAutofit/>
          </a:bodyPr>
          <a:lstStyle/>
          <a:p>
            <a:r>
              <a:rPr lang="en-US" dirty="0"/>
              <a:t>Tonicity describes how an extracellular solution can change a cell's volume by affecting osmosis.</a:t>
            </a:r>
          </a:p>
          <a:p>
            <a:r>
              <a:rPr lang="en-US" dirty="0"/>
              <a:t>Osmolarity describes the solution's total solute concentration.</a:t>
            </a:r>
          </a:p>
          <a:p>
            <a:pPr lvl="1"/>
            <a:r>
              <a:rPr lang="en-US" dirty="0"/>
              <a:t>A solution with low osmolarity has a greater number of water molecules relative to the number of solute particles.</a:t>
            </a:r>
          </a:p>
          <a:p>
            <a:pPr lvl="1"/>
            <a:r>
              <a:rPr lang="en-US" dirty="0"/>
              <a:t>A solution with high osmolarity has fewer water molecules with respect to solute particles.</a:t>
            </a:r>
          </a:p>
          <a:p>
            <a:pPr lvl="1"/>
            <a:r>
              <a:rPr lang="en-US" dirty="0"/>
              <a:t>For a membrane permeable to water only, </a:t>
            </a:r>
            <a:r>
              <a:rPr lang="en-US" dirty="0" err="1"/>
              <a:t>watermolecules</a:t>
            </a:r>
            <a:r>
              <a:rPr lang="en-US" dirty="0"/>
              <a:t> will move from the membrane's side with lower osmolarity (and more water) to the side with higher osmolarity (and less water). </a:t>
            </a:r>
          </a:p>
        </p:txBody>
      </p:sp>
      <p:sp>
        <p:nvSpPr>
          <p:cNvPr id="4" name="Footer Placeholder 3">
            <a:extLst>
              <a:ext uri="{FF2B5EF4-FFF2-40B4-BE49-F238E27FC236}">
                <a16:creationId xmlns:a16="http://schemas.microsoft.com/office/drawing/2014/main" id="{8164168B-16A0-8143-A038-8A7A5C12CA8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41097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C0D8E-55D6-DF4F-98DB-1DAA5CBA96E7}"/>
              </a:ext>
            </a:extLst>
          </p:cNvPr>
          <p:cNvSpPr>
            <a:spLocks noGrp="1"/>
          </p:cNvSpPr>
          <p:nvPr>
            <p:ph type="title"/>
          </p:nvPr>
        </p:nvSpPr>
        <p:spPr/>
        <p:txBody>
          <a:bodyPr/>
          <a:lstStyle/>
          <a:p>
            <a:pPr algn="ctr"/>
            <a:r>
              <a:rPr lang="en-US" dirty="0"/>
              <a:t>Tonicity</a:t>
            </a:r>
          </a:p>
        </p:txBody>
      </p:sp>
      <p:sp>
        <p:nvSpPr>
          <p:cNvPr id="3" name="Content Placeholder 2">
            <a:extLst>
              <a:ext uri="{FF2B5EF4-FFF2-40B4-BE49-F238E27FC236}">
                <a16:creationId xmlns:a16="http://schemas.microsoft.com/office/drawing/2014/main" id="{2EBA401C-8D19-E646-8FF8-B86FD1B814CA}"/>
              </a:ext>
            </a:extLst>
          </p:cNvPr>
          <p:cNvSpPr>
            <a:spLocks noGrp="1"/>
          </p:cNvSpPr>
          <p:nvPr>
            <p:ph sz="half" idx="1"/>
          </p:nvPr>
        </p:nvSpPr>
        <p:spPr/>
        <p:txBody>
          <a:bodyPr>
            <a:normAutofit fontScale="92500" lnSpcReduction="20000"/>
          </a:bodyPr>
          <a:lstStyle/>
          <a:p>
            <a:r>
              <a:rPr lang="en-US" dirty="0"/>
              <a:t>Hypotonic solutions – the extracellular fluid has lower osmolarity than the fluid inside the cell, and water enters the cell.</a:t>
            </a:r>
            <a:endParaRPr lang="en-US" b="1" dirty="0"/>
          </a:p>
          <a:p>
            <a:r>
              <a:rPr lang="en-US" dirty="0"/>
              <a:t>Hypertonic solution - the extracellular fluid having a higher osmolarity than the cell’s cytoplasm, and water will leave the cell.</a:t>
            </a:r>
          </a:p>
          <a:p>
            <a:r>
              <a:rPr lang="en-US" dirty="0"/>
              <a:t>Isotonic solution - the extracellular fluid has the same osmolarity as the cell, and there will be no net movement of water into or out of the cell.</a:t>
            </a:r>
          </a:p>
        </p:txBody>
      </p:sp>
      <p:sp>
        <p:nvSpPr>
          <p:cNvPr id="4" name="Content Placeholder 3">
            <a:extLst>
              <a:ext uri="{FF2B5EF4-FFF2-40B4-BE49-F238E27FC236}">
                <a16:creationId xmlns:a16="http://schemas.microsoft.com/office/drawing/2014/main" id="{56BC35C7-BA9E-5240-8289-21E38E1D0B8C}"/>
              </a:ext>
            </a:extLst>
          </p:cNvPr>
          <p:cNvSpPr>
            <a:spLocks noGrp="1"/>
          </p:cNvSpPr>
          <p:nvPr>
            <p:ph sz="half" idx="2"/>
          </p:nvPr>
        </p:nvSpPr>
        <p:spPr>
          <a:xfrm>
            <a:off x="12344402" y="3885919"/>
            <a:ext cx="5181600" cy="4351338"/>
          </a:xfrm>
        </p:spPr>
        <p:txBody>
          <a:bodyPr>
            <a:normAutofit fontScale="92500" lnSpcReduction="20000"/>
          </a:bodyPr>
          <a:lstStyle/>
          <a:p>
            <a:endParaRPr lang="en-US" dirty="0"/>
          </a:p>
        </p:txBody>
      </p:sp>
      <p:sp>
        <p:nvSpPr>
          <p:cNvPr id="5" name="Footer Placeholder 4">
            <a:extLst>
              <a:ext uri="{FF2B5EF4-FFF2-40B4-BE49-F238E27FC236}">
                <a16:creationId xmlns:a16="http://schemas.microsoft.com/office/drawing/2014/main" id="{6B804E5C-4A51-D447-B232-E7776D495B4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6" name="Rectangle 2">
            <a:extLst>
              <a:ext uri="{FF2B5EF4-FFF2-40B4-BE49-F238E27FC236}">
                <a16:creationId xmlns:a16="http://schemas.microsoft.com/office/drawing/2014/main" id="{7D968613-4788-3240-BD8F-F20BD95852CD}"/>
              </a:ext>
            </a:extLst>
          </p:cNvPr>
          <p:cNvSpPr>
            <a:spLocks noChangeArrowheads="1"/>
          </p:cNvSpPr>
          <p:nvPr/>
        </p:nvSpPr>
        <p:spPr bwMode="auto">
          <a:xfrm>
            <a:off x="6172202" y="206029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28" descr="The left part of this illustration shows shriveled red blood cells bathed in a hypertonic solution. The middle part shows healthy red blood cells bathed in an isotonic solution, and the right part shows bloated red blood cells bathed in a hypotonic solution.">
            <a:extLst>
              <a:ext uri="{FF2B5EF4-FFF2-40B4-BE49-F238E27FC236}">
                <a16:creationId xmlns:a16="http://schemas.microsoft.com/office/drawing/2014/main" id="{A1CE1B46-B4C9-2748-9C40-6578EF459DA1}"/>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172202" y="2060294"/>
            <a:ext cx="48260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00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5C6CB-424B-4D4C-A66D-00F7C804C28F}"/>
              </a:ext>
            </a:extLst>
          </p:cNvPr>
          <p:cNvSpPr>
            <a:spLocks noGrp="1"/>
          </p:cNvSpPr>
          <p:nvPr>
            <p:ph type="title"/>
          </p:nvPr>
        </p:nvSpPr>
        <p:spPr/>
        <p:txBody>
          <a:bodyPr/>
          <a:lstStyle/>
          <a:p>
            <a:r>
              <a:rPr lang="en-US" dirty="0"/>
              <a:t>Tonicity in Living Systems</a:t>
            </a:r>
          </a:p>
        </p:txBody>
      </p:sp>
      <p:sp>
        <p:nvSpPr>
          <p:cNvPr id="3" name="Content Placeholder 2">
            <a:extLst>
              <a:ext uri="{FF2B5EF4-FFF2-40B4-BE49-F238E27FC236}">
                <a16:creationId xmlns:a16="http://schemas.microsoft.com/office/drawing/2014/main" id="{11248394-DEDB-FE4B-B8CA-7E4FACAA938F}"/>
              </a:ext>
            </a:extLst>
          </p:cNvPr>
          <p:cNvSpPr>
            <a:spLocks noGrp="1"/>
          </p:cNvSpPr>
          <p:nvPr>
            <p:ph idx="1"/>
          </p:nvPr>
        </p:nvSpPr>
        <p:spPr/>
        <p:txBody>
          <a:bodyPr>
            <a:normAutofit fontScale="92500" lnSpcReduction="10000"/>
          </a:bodyPr>
          <a:lstStyle/>
          <a:p>
            <a:r>
              <a:rPr lang="en-US" dirty="0"/>
              <a:t>A red blood cell will burst, or lyse, when it swells beyond the plasma membrane’s capability to expand.</a:t>
            </a:r>
          </a:p>
          <a:p>
            <a:r>
              <a:rPr lang="en-US" dirty="0"/>
              <a:t>When excessive water leaves a red blood cell, the cell shrinks, or </a:t>
            </a:r>
            <a:r>
              <a:rPr lang="en-US" dirty="0" err="1"/>
              <a:t>crenates</a:t>
            </a:r>
            <a:r>
              <a:rPr lang="en-US" dirty="0"/>
              <a:t>. </a:t>
            </a:r>
          </a:p>
          <a:p>
            <a:r>
              <a:rPr lang="en-US" dirty="0"/>
              <a:t>Various living things have ways of controlling the effects of osmosis—a mechanism we call osmoregulation.</a:t>
            </a:r>
          </a:p>
          <a:p>
            <a:r>
              <a:rPr lang="en-US" dirty="0"/>
              <a:t>Some organisms, such as plants, fungi, bacteria, and some protists, have cell walls that surround the plasma membrane and prevent cell lysis in a hypotonic solution.</a:t>
            </a:r>
          </a:p>
          <a:p>
            <a:r>
              <a:rPr lang="en-US" dirty="0"/>
              <a:t>The cytoplasm in plants is always slightly hypertonic to the cellular environment, and water will always enter a cell if water is available. This water inflow produces turgor pressure, which stiffens the plant's cell walls.</a:t>
            </a:r>
          </a:p>
        </p:txBody>
      </p:sp>
      <p:sp>
        <p:nvSpPr>
          <p:cNvPr id="4" name="Footer Placeholder 3">
            <a:extLst>
              <a:ext uri="{FF2B5EF4-FFF2-40B4-BE49-F238E27FC236}">
                <a16:creationId xmlns:a16="http://schemas.microsoft.com/office/drawing/2014/main" id="{58C73968-7ABE-EC42-8685-552F5AB9587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607140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A7EFE6-05BD-3B42-A45A-4010A6E22B5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D71AD281-E67F-4040-A2A0-14E9B56215B7}"/>
              </a:ext>
            </a:extLst>
          </p:cNvPr>
          <p:cNvSpPr>
            <a:spLocks noChangeArrowheads="1"/>
          </p:cNvSpPr>
          <p:nvPr/>
        </p:nvSpPr>
        <p:spPr bwMode="auto">
          <a:xfrm>
            <a:off x="405114" y="1200872"/>
            <a:ext cx="2766153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8193" name="Picture 29" descr="The left part of this image shows a plant cell bathed in a hypertonic solution so that the plasma membrane has pulled away completely from the cell wall, and the central vacuole has shrunk. The middle part shows a plant cell bathed in an isotonic solution; the plasma membrane has pulled away from the cell wall a bit, and the central vacuole has shrunk. The right part shows a plant cell in a hypotonic solution. The central vacuole is large, and the plasma membrane is pressed against the cell wall.">
            <a:extLst>
              <a:ext uri="{FF2B5EF4-FFF2-40B4-BE49-F238E27FC236}">
                <a16:creationId xmlns:a16="http://schemas.microsoft.com/office/drawing/2014/main" id="{C95E7B59-3845-7C43-AE56-70ADAAA8923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5114" y="1200873"/>
            <a:ext cx="11593504" cy="445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662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EF7CD-6275-4845-8DD5-6B002BF15BE7}"/>
              </a:ext>
            </a:extLst>
          </p:cNvPr>
          <p:cNvSpPr>
            <a:spLocks noGrp="1"/>
          </p:cNvSpPr>
          <p:nvPr>
            <p:ph type="title"/>
          </p:nvPr>
        </p:nvSpPr>
        <p:spPr/>
        <p:txBody>
          <a:bodyPr/>
          <a:lstStyle/>
          <a:p>
            <a:pPr algn="ctr"/>
            <a:r>
              <a:rPr lang="en-US" dirty="0"/>
              <a:t>Tonicity</a:t>
            </a:r>
          </a:p>
        </p:txBody>
      </p:sp>
      <p:sp>
        <p:nvSpPr>
          <p:cNvPr id="3" name="Content Placeholder 2">
            <a:extLst>
              <a:ext uri="{FF2B5EF4-FFF2-40B4-BE49-F238E27FC236}">
                <a16:creationId xmlns:a16="http://schemas.microsoft.com/office/drawing/2014/main" id="{D7C3CE85-5033-534D-A19F-F411E252E898}"/>
              </a:ext>
            </a:extLst>
          </p:cNvPr>
          <p:cNvSpPr>
            <a:spLocks noGrp="1"/>
          </p:cNvSpPr>
          <p:nvPr>
            <p:ph idx="1"/>
          </p:nvPr>
        </p:nvSpPr>
        <p:spPr/>
        <p:txBody>
          <a:bodyPr>
            <a:normAutofit/>
          </a:bodyPr>
          <a:lstStyle/>
          <a:p>
            <a:r>
              <a:rPr lang="en-US" dirty="0"/>
              <a:t>Paramecia and amoebas, which are protists that lack cell walls, have contractile vacuoles that collect excess water from the cell and pumps it out, keeping the cell from lysing as it takes on water from its environment.</a:t>
            </a:r>
          </a:p>
          <a:p>
            <a:r>
              <a:rPr lang="en-US" dirty="0"/>
              <a:t>Many marine invertebrates have internal salt levels matched to their environments, making them isotonic with the water in which they live.</a:t>
            </a:r>
          </a:p>
          <a:p>
            <a:r>
              <a:rPr lang="en-US" dirty="0"/>
              <a:t>In vertebrates, the kidneys regulate the water amount in the body. Osmoreceptors are specialized cells in the brain that monitor solute concentration in the blood.</a:t>
            </a:r>
          </a:p>
        </p:txBody>
      </p:sp>
      <p:sp>
        <p:nvSpPr>
          <p:cNvPr id="4" name="Footer Placeholder 3">
            <a:extLst>
              <a:ext uri="{FF2B5EF4-FFF2-40B4-BE49-F238E27FC236}">
                <a16:creationId xmlns:a16="http://schemas.microsoft.com/office/drawing/2014/main" id="{86871653-CBDB-1A48-B0A1-84BB6C8589F7}"/>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031795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6E68F-1415-7240-B222-59EFBFD8A168}"/>
              </a:ext>
            </a:extLst>
          </p:cNvPr>
          <p:cNvSpPr>
            <a:spLocks noGrp="1"/>
          </p:cNvSpPr>
          <p:nvPr>
            <p:ph type="title"/>
          </p:nvPr>
        </p:nvSpPr>
        <p:spPr/>
        <p:txBody>
          <a:bodyPr/>
          <a:lstStyle/>
          <a:p>
            <a:r>
              <a:rPr lang="en-US" dirty="0"/>
              <a:t>Active Transport</a:t>
            </a:r>
          </a:p>
        </p:txBody>
      </p:sp>
      <p:sp>
        <p:nvSpPr>
          <p:cNvPr id="3" name="Content Placeholder 2">
            <a:extLst>
              <a:ext uri="{FF2B5EF4-FFF2-40B4-BE49-F238E27FC236}">
                <a16:creationId xmlns:a16="http://schemas.microsoft.com/office/drawing/2014/main" id="{79CA946C-575F-2B4E-86FB-4BFBBE26BCA2}"/>
              </a:ext>
            </a:extLst>
          </p:cNvPr>
          <p:cNvSpPr>
            <a:spLocks noGrp="1"/>
          </p:cNvSpPr>
          <p:nvPr>
            <p:ph idx="1"/>
          </p:nvPr>
        </p:nvSpPr>
        <p:spPr/>
        <p:txBody>
          <a:bodyPr/>
          <a:lstStyle/>
          <a:p>
            <a:r>
              <a:rPr lang="en-US" dirty="0"/>
              <a:t>Active transport mechanisms require the cell’s energy, usually in the form of adenosine triphosphate (ATP).</a:t>
            </a:r>
          </a:p>
          <a:p>
            <a:r>
              <a:rPr lang="en-US" dirty="0"/>
              <a:t>If a substance must move into the cell against its concentration gradient—that is, if the substance's concentration inside the cell is greater than its concentration in the extracellular fluid (and vice versa)—the cell must use energy to move the substance.</a:t>
            </a:r>
          </a:p>
          <a:p>
            <a:r>
              <a:rPr lang="en-US" dirty="0"/>
              <a:t>Some active transport mechanisms move small-molecular weight materials, such as ions, through the membrane.</a:t>
            </a:r>
          </a:p>
          <a:p>
            <a:r>
              <a:rPr lang="en-US" dirty="0"/>
              <a:t>Other mechanisms transport much larger molecules.</a:t>
            </a:r>
          </a:p>
        </p:txBody>
      </p:sp>
      <p:sp>
        <p:nvSpPr>
          <p:cNvPr id="4" name="Footer Placeholder 3">
            <a:extLst>
              <a:ext uri="{FF2B5EF4-FFF2-40B4-BE49-F238E27FC236}">
                <a16:creationId xmlns:a16="http://schemas.microsoft.com/office/drawing/2014/main" id="{990FCFD9-C9D6-C34D-9E64-BE73298B8B1F}"/>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673727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7D4EE-8CE9-5F48-8C15-1B8935C34123}"/>
              </a:ext>
            </a:extLst>
          </p:cNvPr>
          <p:cNvSpPr>
            <a:spLocks noGrp="1"/>
          </p:cNvSpPr>
          <p:nvPr>
            <p:ph type="title"/>
          </p:nvPr>
        </p:nvSpPr>
        <p:spPr/>
        <p:txBody>
          <a:bodyPr/>
          <a:lstStyle/>
          <a:p>
            <a:pPr algn="ctr"/>
            <a:r>
              <a:rPr lang="en-US" dirty="0"/>
              <a:t>Electrochemical Gradient</a:t>
            </a:r>
          </a:p>
        </p:txBody>
      </p:sp>
      <p:sp>
        <p:nvSpPr>
          <p:cNvPr id="3" name="Content Placeholder 2">
            <a:extLst>
              <a:ext uri="{FF2B5EF4-FFF2-40B4-BE49-F238E27FC236}">
                <a16:creationId xmlns:a16="http://schemas.microsoft.com/office/drawing/2014/main" id="{B287CD6A-C49A-8849-82AF-FA9681529AD4}"/>
              </a:ext>
            </a:extLst>
          </p:cNvPr>
          <p:cNvSpPr>
            <a:spLocks noGrp="1"/>
          </p:cNvSpPr>
          <p:nvPr>
            <p:ph idx="1"/>
          </p:nvPr>
        </p:nvSpPr>
        <p:spPr/>
        <p:txBody>
          <a:bodyPr>
            <a:normAutofit fontScale="77500" lnSpcReduction="20000"/>
          </a:bodyPr>
          <a:lstStyle/>
          <a:p>
            <a:r>
              <a:rPr lang="en-US" dirty="0"/>
              <a:t>In living systems, concentration gradients are complex.</a:t>
            </a:r>
          </a:p>
          <a:p>
            <a:r>
              <a:rPr lang="en-US" dirty="0"/>
              <a:t>Because ions move into and out of cells and because cells contain proteins that do not move across the membrane and are mostly negatively charged, there is also an electrical gradient, a difference of charge, across the plasma membrane. </a:t>
            </a:r>
          </a:p>
          <a:p>
            <a:r>
              <a:rPr lang="en-US" dirty="0"/>
              <a:t>The interior of living cells is electrically negative with respect to the extracellular fluid in which they are bathed, and at the same time, cells have higher concentrations of potassium (K</a:t>
            </a:r>
            <a:r>
              <a:rPr lang="en-US" baseline="30000" dirty="0"/>
              <a:t>+</a:t>
            </a:r>
            <a:r>
              <a:rPr lang="en-US" dirty="0"/>
              <a:t>) and lower concentrations of sodium (Na</a:t>
            </a:r>
            <a:r>
              <a:rPr lang="en-US" baseline="30000" dirty="0"/>
              <a:t>+</a:t>
            </a:r>
            <a:r>
              <a:rPr lang="en-US" dirty="0"/>
              <a:t>) than the extracellular fluid.</a:t>
            </a:r>
          </a:p>
          <a:p>
            <a:r>
              <a:rPr lang="en-US" dirty="0"/>
              <a:t>Thus in a living cell, the concentration gradient of Na</a:t>
            </a:r>
            <a:r>
              <a:rPr lang="en-US" baseline="30000" dirty="0"/>
              <a:t>+</a:t>
            </a:r>
            <a:r>
              <a:rPr lang="en-US" dirty="0"/>
              <a:t> tends to drive it into the cell, and its electrical gradient (a positive ion) also drives it inward to the negatively charged interior.</a:t>
            </a:r>
          </a:p>
          <a:p>
            <a:r>
              <a:rPr lang="en-US" dirty="0"/>
              <a:t>The electrical gradient of K</a:t>
            </a:r>
            <a:r>
              <a:rPr lang="en-US" baseline="30000" dirty="0"/>
              <a:t>+</a:t>
            </a:r>
            <a:r>
              <a:rPr lang="en-US" dirty="0"/>
              <a:t>, a positive ion, also drives it into the cell, but the concentration gradient of K</a:t>
            </a:r>
            <a:r>
              <a:rPr lang="en-US" baseline="30000" dirty="0"/>
              <a:t>+</a:t>
            </a:r>
            <a:r>
              <a:rPr lang="en-US" dirty="0"/>
              <a:t> drives K</a:t>
            </a:r>
            <a:r>
              <a:rPr lang="en-US" baseline="30000" dirty="0"/>
              <a:t>+</a:t>
            </a:r>
            <a:r>
              <a:rPr lang="en-US" dirty="0"/>
              <a:t> </a:t>
            </a:r>
            <a:r>
              <a:rPr lang="en-US" i="1" dirty="0"/>
              <a:t>out</a:t>
            </a:r>
            <a:r>
              <a:rPr lang="en-US" dirty="0"/>
              <a:t> of the cell.</a:t>
            </a:r>
          </a:p>
          <a:p>
            <a:r>
              <a:rPr lang="en-US" dirty="0"/>
              <a:t>We call the combined concentration gradient and electrical charge that affects an ion its electrochemical gradient.</a:t>
            </a:r>
          </a:p>
        </p:txBody>
      </p:sp>
      <p:sp>
        <p:nvSpPr>
          <p:cNvPr id="4" name="Footer Placeholder 3">
            <a:extLst>
              <a:ext uri="{FF2B5EF4-FFF2-40B4-BE49-F238E27FC236}">
                <a16:creationId xmlns:a16="http://schemas.microsoft.com/office/drawing/2014/main" id="{3365A27B-050F-AF43-8F49-228DEC97033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700222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63CB20B-FF44-E142-963B-D2DA512FC14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CA24915D-6FFE-4B48-93F2-E0DD31F305B9}"/>
              </a:ext>
            </a:extLst>
          </p:cNvPr>
          <p:cNvSpPr>
            <a:spLocks noChangeArrowheads="1"/>
          </p:cNvSpPr>
          <p:nvPr/>
        </p:nvSpPr>
        <p:spPr bwMode="auto">
          <a:xfrm>
            <a:off x="2195331" y="136524"/>
            <a:ext cx="160027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9217" name="Picture 30" descr="This illustration shows a membrane bilayer with a potassium channel embedded in it. The cytoplasm has a high concentration of potassium associated with a negatively charged molecule. The extracellular fluid has a high concentration of sodium associated with chlorine ions.">
            <a:extLst>
              <a:ext uri="{FF2B5EF4-FFF2-40B4-BE49-F238E27FC236}">
                <a16:creationId xmlns:a16="http://schemas.microsoft.com/office/drawing/2014/main" id="{8DE3AB7D-F360-5F44-8829-F95CF39DBF64}"/>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95331" y="136525"/>
            <a:ext cx="7801337" cy="586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B9B091-3427-4244-903C-636F6973E21D}"/>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6D3AA72D-427C-1A44-8A42-43F2F37D3854}"/>
              </a:ext>
            </a:extLst>
          </p:cNvPr>
          <p:cNvSpPr>
            <a:spLocks noChangeArrowheads="1"/>
          </p:cNvSpPr>
          <p:nvPr/>
        </p:nvSpPr>
        <p:spPr bwMode="auto">
          <a:xfrm>
            <a:off x="1454552" y="136525"/>
            <a:ext cx="190418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22" descr="This illustration shows a phospholipid bilayer with proteins and cholesterol embedded in it. Integral membrane proteins span the entire membrane. Protein channels are integral membrane proteins with a central pore through which molecules can pass. Peripheral proteins are associated with the phospholipid head groups on one side of the membrane only. A glycoprotein is shown with the protein portion of the molecule embedded in the membrane and the carbohydrate portion jutting out from the membrane. A glycolipid is also shown with the lipid portion embedded in the membrane and the carbohydrate portion jutting out of the membrane.">
            <a:extLst>
              <a:ext uri="{FF2B5EF4-FFF2-40B4-BE49-F238E27FC236}">
                <a16:creationId xmlns:a16="http://schemas.microsoft.com/office/drawing/2014/main" id="{0CAEEAF5-022F-6240-96FB-8E8A3193FC20}"/>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454552" y="136525"/>
            <a:ext cx="9282896" cy="5930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60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A1953-FD14-7F4A-B5A4-190E4F62D1CF}"/>
              </a:ext>
            </a:extLst>
          </p:cNvPr>
          <p:cNvSpPr>
            <a:spLocks noGrp="1"/>
          </p:cNvSpPr>
          <p:nvPr>
            <p:ph type="title"/>
          </p:nvPr>
        </p:nvSpPr>
        <p:spPr/>
        <p:txBody>
          <a:bodyPr/>
          <a:lstStyle/>
          <a:p>
            <a:pPr algn="ctr"/>
            <a:r>
              <a:rPr lang="en-US" dirty="0"/>
              <a:t>Moving Against a Gradient</a:t>
            </a:r>
          </a:p>
        </p:txBody>
      </p:sp>
      <p:sp>
        <p:nvSpPr>
          <p:cNvPr id="3" name="Content Placeholder 2">
            <a:extLst>
              <a:ext uri="{FF2B5EF4-FFF2-40B4-BE49-F238E27FC236}">
                <a16:creationId xmlns:a16="http://schemas.microsoft.com/office/drawing/2014/main" id="{AD79DE6B-0209-9244-ABEB-F85DE61614B8}"/>
              </a:ext>
            </a:extLst>
          </p:cNvPr>
          <p:cNvSpPr>
            <a:spLocks noGrp="1"/>
          </p:cNvSpPr>
          <p:nvPr>
            <p:ph idx="1"/>
          </p:nvPr>
        </p:nvSpPr>
        <p:spPr/>
        <p:txBody>
          <a:bodyPr>
            <a:normAutofit/>
          </a:bodyPr>
          <a:lstStyle/>
          <a:p>
            <a:r>
              <a:rPr lang="en-US" dirty="0"/>
              <a:t>To move substances against a concentration or electrochemical gradient, the cell must use energy using ATP for energy.</a:t>
            </a:r>
          </a:p>
          <a:p>
            <a:r>
              <a:rPr lang="en-US" dirty="0"/>
              <a:t>Active transport mechanisms, or pumps, work against electrochemical gradients.</a:t>
            </a:r>
          </a:p>
          <a:p>
            <a:r>
              <a:rPr lang="en-US" dirty="0"/>
              <a:t>Small substances constantly pass through plasma membranes.</a:t>
            </a:r>
          </a:p>
          <a:p>
            <a:r>
              <a:rPr lang="en-US" dirty="0"/>
              <a:t>Active transport maintains concentrations of ions and other substances that living cells require in the face of these passive movements. </a:t>
            </a:r>
          </a:p>
          <a:p>
            <a:endParaRPr lang="en-US" dirty="0"/>
          </a:p>
        </p:txBody>
      </p:sp>
      <p:sp>
        <p:nvSpPr>
          <p:cNvPr id="4" name="Footer Placeholder 3">
            <a:extLst>
              <a:ext uri="{FF2B5EF4-FFF2-40B4-BE49-F238E27FC236}">
                <a16:creationId xmlns:a16="http://schemas.microsoft.com/office/drawing/2014/main" id="{03BE3DFA-C226-2C48-9807-E450974E1F64}"/>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42444981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00ED-61FD-9049-B2B5-BC4537020284}"/>
              </a:ext>
            </a:extLst>
          </p:cNvPr>
          <p:cNvSpPr>
            <a:spLocks noGrp="1"/>
          </p:cNvSpPr>
          <p:nvPr>
            <p:ph type="title"/>
          </p:nvPr>
        </p:nvSpPr>
        <p:spPr/>
        <p:txBody>
          <a:bodyPr/>
          <a:lstStyle/>
          <a:p>
            <a:r>
              <a:rPr lang="en-US" dirty="0"/>
              <a:t>Carrier Proteins for Active Transport</a:t>
            </a:r>
          </a:p>
        </p:txBody>
      </p:sp>
      <p:sp>
        <p:nvSpPr>
          <p:cNvPr id="3" name="Content Placeholder 2">
            <a:extLst>
              <a:ext uri="{FF2B5EF4-FFF2-40B4-BE49-F238E27FC236}">
                <a16:creationId xmlns:a16="http://schemas.microsoft.com/office/drawing/2014/main" id="{669C23CD-5A7E-A04B-A70E-F6F82C1ECA29}"/>
              </a:ext>
            </a:extLst>
          </p:cNvPr>
          <p:cNvSpPr>
            <a:spLocks noGrp="1"/>
          </p:cNvSpPr>
          <p:nvPr>
            <p:ph sz="half" idx="1"/>
          </p:nvPr>
        </p:nvSpPr>
        <p:spPr/>
        <p:txBody>
          <a:bodyPr>
            <a:normAutofit fontScale="77500" lnSpcReduction="20000"/>
          </a:bodyPr>
          <a:lstStyle/>
          <a:p>
            <a:r>
              <a:rPr lang="en-US" dirty="0"/>
              <a:t>Uniporter carries one specific ion or molecule. </a:t>
            </a:r>
          </a:p>
          <a:p>
            <a:r>
              <a:rPr lang="en-US" dirty="0"/>
              <a:t>Symporter carries two different ions or molecules, both in the same direction</a:t>
            </a:r>
          </a:p>
          <a:p>
            <a:r>
              <a:rPr lang="en-US" dirty="0"/>
              <a:t>An antiporter also carries two different ions or molecules, but in different directions.</a:t>
            </a:r>
          </a:p>
          <a:p>
            <a:r>
              <a:rPr lang="en-US" dirty="0"/>
              <a:t>All of these transporters can also transport small, uncharged organic molecules like glucose.</a:t>
            </a:r>
          </a:p>
          <a:p>
            <a:r>
              <a:rPr lang="en-US" dirty="0"/>
              <a:t>These three types of carrier proteins are also in facilitated diffusion, but they do not require ATP to work in that process.</a:t>
            </a:r>
          </a:p>
        </p:txBody>
      </p:sp>
      <p:sp>
        <p:nvSpPr>
          <p:cNvPr id="5" name="Footer Placeholder 4">
            <a:extLst>
              <a:ext uri="{FF2B5EF4-FFF2-40B4-BE49-F238E27FC236}">
                <a16:creationId xmlns:a16="http://schemas.microsoft.com/office/drawing/2014/main" id="{2943119B-80A0-AC46-90DD-A305BAE47CE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pic>
        <p:nvPicPr>
          <p:cNvPr id="6" name="Picture 31" descr="This illustration shows a plasma membrane with three transport proteins embedded in it. The left image shows a uniporter that transports a substance in one direction. The middle image shows a symporter that transports two different substances in the same direction. The right image shows an antiporter that transports two different substances in opposite directions.">
            <a:extLst>
              <a:ext uri="{FF2B5EF4-FFF2-40B4-BE49-F238E27FC236}">
                <a16:creationId xmlns:a16="http://schemas.microsoft.com/office/drawing/2014/main" id="{51C8819F-ADEF-CC47-9A6C-FC8CE76C6D12}"/>
              </a:ext>
            </a:extLst>
          </p:cNvPr>
          <p:cNvPicPr>
            <a:picLocks noGrp="1" noChangeAspect="1" noChangeArrowheads="1"/>
          </p:cNvPicPr>
          <p:nvPr>
            <p:ph sz="half" idx="2"/>
          </p:nvPr>
        </p:nvPicPr>
        <p:blipFill>
          <a:blip r:embed="rId2" r:link="rId3">
            <a:extLst>
              <a:ext uri="{28A0092B-C50C-407E-A947-70E740481C1C}">
                <a14:useLocalDpi xmlns:a14="http://schemas.microsoft.com/office/drawing/2010/main" val="0"/>
              </a:ext>
            </a:extLst>
          </a:blip>
          <a:srcRect/>
          <a:stretch>
            <a:fillRect/>
          </a:stretch>
        </p:blipFill>
        <p:spPr bwMode="auto">
          <a:xfrm>
            <a:off x="5992221" y="2459098"/>
            <a:ext cx="5361579" cy="2280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10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0A7AD-E0D8-7E47-AFBF-74CF573E25E1}"/>
              </a:ext>
            </a:extLst>
          </p:cNvPr>
          <p:cNvSpPr>
            <a:spLocks noGrp="1"/>
          </p:cNvSpPr>
          <p:nvPr>
            <p:ph type="title"/>
          </p:nvPr>
        </p:nvSpPr>
        <p:spPr/>
        <p:txBody>
          <a:bodyPr/>
          <a:lstStyle/>
          <a:p>
            <a:pPr algn="ctr"/>
            <a:r>
              <a:rPr lang="en-US" dirty="0"/>
              <a:t>Primary Active Transport</a:t>
            </a:r>
          </a:p>
        </p:txBody>
      </p:sp>
      <p:sp>
        <p:nvSpPr>
          <p:cNvPr id="3" name="Content Placeholder 2">
            <a:extLst>
              <a:ext uri="{FF2B5EF4-FFF2-40B4-BE49-F238E27FC236}">
                <a16:creationId xmlns:a16="http://schemas.microsoft.com/office/drawing/2014/main" id="{CBCC3A04-420C-3D4A-9030-E66AE0345A81}"/>
              </a:ext>
            </a:extLst>
          </p:cNvPr>
          <p:cNvSpPr>
            <a:spLocks noGrp="1"/>
          </p:cNvSpPr>
          <p:nvPr>
            <p:ph idx="1"/>
          </p:nvPr>
        </p:nvSpPr>
        <p:spPr/>
        <p:txBody>
          <a:bodyPr>
            <a:normAutofit fontScale="92500" lnSpcReduction="10000"/>
          </a:bodyPr>
          <a:lstStyle/>
          <a:p>
            <a:r>
              <a:rPr lang="en-US" dirty="0"/>
              <a:t>One of the most important pumps in animal cells is the sodium-potassium pump (Na</a:t>
            </a:r>
            <a:r>
              <a:rPr lang="en-US" baseline="30000" dirty="0"/>
              <a:t>+</a:t>
            </a:r>
            <a:r>
              <a:rPr lang="en-US" dirty="0"/>
              <a:t>-K</a:t>
            </a:r>
            <a:r>
              <a:rPr lang="en-US" baseline="30000" dirty="0"/>
              <a:t>+</a:t>
            </a:r>
            <a:r>
              <a:rPr lang="en-US" dirty="0"/>
              <a:t> ATPase), which maintains the electrochemical gradient (and the correct concentrations of Na</a:t>
            </a:r>
            <a:r>
              <a:rPr lang="en-US" baseline="30000" dirty="0"/>
              <a:t>+</a:t>
            </a:r>
            <a:r>
              <a:rPr lang="en-US" dirty="0"/>
              <a:t> and K</a:t>
            </a:r>
            <a:r>
              <a:rPr lang="en-US" baseline="30000" dirty="0"/>
              <a:t>+</a:t>
            </a:r>
            <a:r>
              <a:rPr lang="en-US" dirty="0"/>
              <a:t>) in living cells.</a:t>
            </a:r>
          </a:p>
          <a:p>
            <a:r>
              <a:rPr lang="en-US" dirty="0"/>
              <a:t>The sodium-potassium pump moves K</a:t>
            </a:r>
            <a:r>
              <a:rPr lang="en-US" baseline="30000" dirty="0"/>
              <a:t>+</a:t>
            </a:r>
            <a:r>
              <a:rPr lang="en-US" dirty="0"/>
              <a:t> into the cell while moving Na</a:t>
            </a:r>
            <a:r>
              <a:rPr lang="en-US" baseline="30000" dirty="0"/>
              <a:t>+</a:t>
            </a:r>
            <a:r>
              <a:rPr lang="en-US" dirty="0"/>
              <a:t> out at the same time, at a ratio of three Na</a:t>
            </a:r>
            <a:r>
              <a:rPr lang="en-US" baseline="30000" dirty="0"/>
              <a:t>+</a:t>
            </a:r>
            <a:r>
              <a:rPr lang="en-US" dirty="0"/>
              <a:t> for every two K</a:t>
            </a:r>
            <a:r>
              <a:rPr lang="en-US" baseline="30000" dirty="0"/>
              <a:t>+</a:t>
            </a:r>
            <a:r>
              <a:rPr lang="en-US" dirty="0"/>
              <a:t> ions moved in.</a:t>
            </a:r>
          </a:p>
          <a:p>
            <a:r>
              <a:rPr lang="en-US" dirty="0"/>
              <a:t>The Na</a:t>
            </a:r>
            <a:r>
              <a:rPr lang="en-US" baseline="30000" dirty="0"/>
              <a:t>+</a:t>
            </a:r>
            <a:r>
              <a:rPr lang="en-US" dirty="0"/>
              <a:t>-K</a:t>
            </a:r>
            <a:r>
              <a:rPr lang="en-US" baseline="30000" dirty="0"/>
              <a:t>+</a:t>
            </a:r>
            <a:r>
              <a:rPr lang="en-US" dirty="0"/>
              <a:t> ATPase exists in two forms, depending on its orientation to the cell's interior or exterior and its affinity for either sodium or potassium ions.</a:t>
            </a:r>
          </a:p>
          <a:p>
            <a:r>
              <a:rPr lang="en-US" dirty="0"/>
              <a:t>The sodium-potassium pump is an electrogenic pump (a pump that creates a charge imbalance), creating an electrical imbalance across the membrane and contributing to the membrane potential.</a:t>
            </a:r>
          </a:p>
          <a:p>
            <a:endParaRPr lang="en-US" dirty="0"/>
          </a:p>
        </p:txBody>
      </p:sp>
      <p:sp>
        <p:nvSpPr>
          <p:cNvPr id="4" name="Footer Placeholder 3">
            <a:extLst>
              <a:ext uri="{FF2B5EF4-FFF2-40B4-BE49-F238E27FC236}">
                <a16:creationId xmlns:a16="http://schemas.microsoft.com/office/drawing/2014/main" id="{08110E3A-F9A4-DA48-9957-AEDCB863087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68506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98359-F043-3B49-B6FA-E328EA7B8D8D}"/>
              </a:ext>
            </a:extLst>
          </p:cNvPr>
          <p:cNvSpPr>
            <a:spLocks noGrp="1"/>
          </p:cNvSpPr>
          <p:nvPr>
            <p:ph type="title"/>
          </p:nvPr>
        </p:nvSpPr>
        <p:spPr/>
        <p:txBody>
          <a:bodyPr/>
          <a:lstStyle/>
          <a:p>
            <a:pPr algn="ctr"/>
            <a:r>
              <a:rPr lang="en-US" dirty="0"/>
              <a:t>Primary Active Transport Steps</a:t>
            </a:r>
          </a:p>
        </p:txBody>
      </p:sp>
      <p:sp>
        <p:nvSpPr>
          <p:cNvPr id="3" name="Content Placeholder 2">
            <a:extLst>
              <a:ext uri="{FF2B5EF4-FFF2-40B4-BE49-F238E27FC236}">
                <a16:creationId xmlns:a16="http://schemas.microsoft.com/office/drawing/2014/main" id="{55BCC81C-2CF1-A240-9D8D-85E6F3A5C6AE}"/>
              </a:ext>
            </a:extLst>
          </p:cNvPr>
          <p:cNvSpPr>
            <a:spLocks noGrp="1"/>
          </p:cNvSpPr>
          <p:nvPr>
            <p:ph idx="1"/>
          </p:nvPr>
        </p:nvSpPr>
        <p:spPr/>
        <p:txBody>
          <a:bodyPr>
            <a:normAutofit fontScale="77500" lnSpcReduction="20000"/>
          </a:bodyPr>
          <a:lstStyle/>
          <a:p>
            <a:pPr marL="514350" indent="-514350">
              <a:buFont typeface="+mj-lt"/>
              <a:buAutoNum type="arabicPeriod"/>
            </a:pPr>
            <a:r>
              <a:rPr lang="en-US" dirty="0"/>
              <a:t>With the enzyme oriented towards the cell's interior, the carrier has a high affinity for sodium ions. Three ions bind to the protein.</a:t>
            </a:r>
          </a:p>
          <a:p>
            <a:pPr marL="514350" indent="-514350">
              <a:buFont typeface="+mj-lt"/>
              <a:buAutoNum type="arabicPeriod"/>
            </a:pPr>
            <a:r>
              <a:rPr lang="en-US" dirty="0"/>
              <a:t>The protein carrier hydrolyzes ATP and a low-energy phosphate group attaches to it.</a:t>
            </a:r>
          </a:p>
          <a:p>
            <a:pPr marL="514350" indent="-514350">
              <a:buFont typeface="+mj-lt"/>
              <a:buAutoNum type="arabicPeriod"/>
            </a:pPr>
            <a:r>
              <a:rPr lang="en-US" dirty="0"/>
              <a:t>As a result, the carrier changes shape and reorients itself towards the membrane's exterior. The protein’s affinity for sodium decreases and the three sodium ions leave the carrier.</a:t>
            </a:r>
          </a:p>
          <a:p>
            <a:pPr marL="514350" indent="-514350">
              <a:buFont typeface="+mj-lt"/>
              <a:buAutoNum type="arabicPeriod"/>
            </a:pPr>
            <a:r>
              <a:rPr lang="en-US" dirty="0"/>
              <a:t>The shape change increases the carrier’s affinity for potassium ions, and two such ions attach to the protein. Subsequently, the low-energy phosphate group detaches from the carrier.</a:t>
            </a:r>
          </a:p>
          <a:p>
            <a:pPr marL="514350" indent="-514350">
              <a:buFont typeface="+mj-lt"/>
              <a:buAutoNum type="arabicPeriod"/>
            </a:pPr>
            <a:r>
              <a:rPr lang="en-US" dirty="0"/>
              <a:t>With the phosphate group removed and potassium ions attached, the carrier protein repositions itself towards the cell's interior.</a:t>
            </a:r>
          </a:p>
          <a:p>
            <a:pPr marL="514350" indent="-514350">
              <a:buFont typeface="+mj-lt"/>
              <a:buAutoNum type="arabicPeriod"/>
            </a:pPr>
            <a:r>
              <a:rPr lang="en-US" dirty="0"/>
              <a:t>The carrier protein, in its new configuration, has a decreased affinity for potassium, and the two ions moves into the cytoplasm. The protein now has a higher affinity for sodium ions, and the process starts again.</a:t>
            </a:r>
          </a:p>
          <a:p>
            <a:endParaRPr lang="en-US" dirty="0"/>
          </a:p>
        </p:txBody>
      </p:sp>
      <p:sp>
        <p:nvSpPr>
          <p:cNvPr id="4" name="Footer Placeholder 3">
            <a:extLst>
              <a:ext uri="{FF2B5EF4-FFF2-40B4-BE49-F238E27FC236}">
                <a16:creationId xmlns:a16="http://schemas.microsoft.com/office/drawing/2014/main" id="{26AE53E7-67E7-9245-9CA6-6B28615CE3DE}"/>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959043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09FBB43-E760-AF42-978A-C68943D4047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B8646E78-977A-DA44-979E-0F6A222C8E3A}"/>
              </a:ext>
            </a:extLst>
          </p:cNvPr>
          <p:cNvSpPr>
            <a:spLocks noChangeArrowheads="1"/>
          </p:cNvSpPr>
          <p:nvPr/>
        </p:nvSpPr>
        <p:spPr bwMode="auto">
          <a:xfrm>
            <a:off x="1602298" y="1018571"/>
            <a:ext cx="2639027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4" name="Rectangle 4">
            <a:extLst>
              <a:ext uri="{FF2B5EF4-FFF2-40B4-BE49-F238E27FC236}">
                <a16:creationId xmlns:a16="http://schemas.microsoft.com/office/drawing/2014/main" id="{2C1A222C-FCFB-4B42-ABC8-64114FAB6F65}"/>
              </a:ext>
            </a:extLst>
          </p:cNvPr>
          <p:cNvSpPr>
            <a:spLocks noChangeArrowheads="1"/>
          </p:cNvSpPr>
          <p:nvPr/>
        </p:nvSpPr>
        <p:spPr bwMode="auto">
          <a:xfrm>
            <a:off x="2120095" y="136524"/>
            <a:ext cx="1631140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43" name="Picture 32" descr="This illustration shows the sodium-potassium pump. Initially, the pumps opening faces the cytoplasm, where three sodium ions bind to it. The antiporter hydrolyzes and A T P to A D P and, as a result, undergoes a conformational change. The sodium ions are released into the extracellular space. Two potassium ions from the extracellular space now bind the antiporter, which changes conformation again, releasing the potassium ions into the cytoplasm.">
            <a:extLst>
              <a:ext uri="{FF2B5EF4-FFF2-40B4-BE49-F238E27FC236}">
                <a16:creationId xmlns:a16="http://schemas.microsoft.com/office/drawing/2014/main" id="{5E28724D-4714-9447-AA25-3461B99FF17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120096" y="136525"/>
            <a:ext cx="7951808" cy="5963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297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FF1B7-FDB0-6244-9334-AA235E1EE194}"/>
              </a:ext>
            </a:extLst>
          </p:cNvPr>
          <p:cNvSpPr>
            <a:spLocks noGrp="1"/>
          </p:cNvSpPr>
          <p:nvPr>
            <p:ph type="title"/>
          </p:nvPr>
        </p:nvSpPr>
        <p:spPr/>
        <p:txBody>
          <a:bodyPr/>
          <a:lstStyle/>
          <a:p>
            <a:pPr algn="ctr"/>
            <a:r>
              <a:rPr lang="en-US" dirty="0"/>
              <a:t>Secondary Active Transport (Co-</a:t>
            </a:r>
            <a:r>
              <a:rPr lang="en-US" dirty="0" err="1"/>
              <a:t>Trasnport</a:t>
            </a:r>
            <a:r>
              <a:rPr lang="en-US" dirty="0"/>
              <a:t>)</a:t>
            </a:r>
          </a:p>
        </p:txBody>
      </p:sp>
      <p:sp>
        <p:nvSpPr>
          <p:cNvPr id="3" name="Content Placeholder 2">
            <a:extLst>
              <a:ext uri="{FF2B5EF4-FFF2-40B4-BE49-F238E27FC236}">
                <a16:creationId xmlns:a16="http://schemas.microsoft.com/office/drawing/2014/main" id="{5FC6F53E-E763-6140-B092-17A3903CA13B}"/>
              </a:ext>
            </a:extLst>
          </p:cNvPr>
          <p:cNvSpPr>
            <a:spLocks noGrp="1"/>
          </p:cNvSpPr>
          <p:nvPr>
            <p:ph idx="1"/>
          </p:nvPr>
        </p:nvSpPr>
        <p:spPr/>
        <p:txBody>
          <a:bodyPr>
            <a:normAutofit fontScale="85000" lnSpcReduction="20000"/>
          </a:bodyPr>
          <a:lstStyle/>
          <a:p>
            <a:r>
              <a:rPr lang="en-US" dirty="0"/>
              <a:t>Secondary active transport uses the kinetic energy of sodium ions to bring other compounds, against their concentration gradient into the cell. </a:t>
            </a:r>
          </a:p>
          <a:p>
            <a:r>
              <a:rPr lang="en-US" dirty="0"/>
              <a:t>As sodium ion concentrations build outside of the plasma membrane because of the primary active transport process, this creates an electrochemical gradient.</a:t>
            </a:r>
          </a:p>
          <a:p>
            <a:r>
              <a:rPr lang="en-US" dirty="0"/>
              <a:t>If a channel protein exists and is open, the sodium ions will move down its concentration gradient across the membrane.</a:t>
            </a:r>
          </a:p>
          <a:p>
            <a:r>
              <a:rPr lang="en-US" dirty="0"/>
              <a:t>This movement transports other substances that must be attached to the same transport protein in order for the sodium ions to move across the membrane.</a:t>
            </a:r>
          </a:p>
          <a:p>
            <a:r>
              <a:rPr lang="en-US" dirty="0"/>
              <a:t>Many amino acids, as well as glucose, enter a cell this way.</a:t>
            </a:r>
          </a:p>
          <a:p>
            <a:r>
              <a:rPr lang="en-US" dirty="0"/>
              <a:t>This secondary process also stores high-energy hydrogen ions in the mitochondria of plant and animal cells in order to produce ATP. The potential energy that accumulates in the stored hydrogen ions translates into kinetic energy as the ions surge through the channel protein ATP synthase, and that energy then converts ADP into ATP.</a:t>
            </a:r>
          </a:p>
        </p:txBody>
      </p:sp>
      <p:sp>
        <p:nvSpPr>
          <p:cNvPr id="4" name="Footer Placeholder 3">
            <a:extLst>
              <a:ext uri="{FF2B5EF4-FFF2-40B4-BE49-F238E27FC236}">
                <a16:creationId xmlns:a16="http://schemas.microsoft.com/office/drawing/2014/main" id="{391B5CDF-09B4-DF45-B049-1C894FB9D77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065883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4A2B9-5AAB-3049-A9E9-9A36CE670363}"/>
              </a:ext>
            </a:extLst>
          </p:cNvPr>
          <p:cNvSpPr>
            <a:spLocks noGrp="1"/>
          </p:cNvSpPr>
          <p:nvPr>
            <p:ph type="title"/>
          </p:nvPr>
        </p:nvSpPr>
        <p:spPr/>
        <p:txBody>
          <a:bodyPr/>
          <a:lstStyle/>
          <a:p>
            <a:pPr algn="ctr"/>
            <a:r>
              <a:rPr lang="en-US" dirty="0"/>
              <a:t>Endocytosis</a:t>
            </a:r>
          </a:p>
        </p:txBody>
      </p:sp>
      <p:sp>
        <p:nvSpPr>
          <p:cNvPr id="3" name="Content Placeholder 2">
            <a:extLst>
              <a:ext uri="{FF2B5EF4-FFF2-40B4-BE49-F238E27FC236}">
                <a16:creationId xmlns:a16="http://schemas.microsoft.com/office/drawing/2014/main" id="{F012D622-9482-D94A-AA3F-6D5204D6A0AD}"/>
              </a:ext>
            </a:extLst>
          </p:cNvPr>
          <p:cNvSpPr>
            <a:spLocks noGrp="1"/>
          </p:cNvSpPr>
          <p:nvPr>
            <p:ph idx="1"/>
          </p:nvPr>
        </p:nvSpPr>
        <p:spPr/>
        <p:txBody>
          <a:bodyPr>
            <a:normAutofit/>
          </a:bodyPr>
          <a:lstStyle/>
          <a:p>
            <a:r>
              <a:rPr lang="en-US" dirty="0"/>
              <a:t>Endocytosis is a type of active transport that moves particles, such as large molecules, parts of cells, and even whole cells, into a cell</a:t>
            </a:r>
          </a:p>
          <a:p>
            <a:r>
              <a:rPr lang="en-US" dirty="0" err="1"/>
              <a:t>Indocytosis</a:t>
            </a:r>
            <a:r>
              <a:rPr lang="en-US" dirty="0"/>
              <a:t> variations share a common characteristic: the cell's plasma membrane invaginates, forming a pocket around the target particle.</a:t>
            </a:r>
          </a:p>
          <a:p>
            <a:r>
              <a:rPr lang="en-US" dirty="0"/>
              <a:t>The pocket pinches off, resulting in the particle containing itself in a newly created intracellular vesicle formed from the plasma membrane.</a:t>
            </a:r>
          </a:p>
          <a:p>
            <a:pPr marL="0" indent="0">
              <a:buNone/>
            </a:pPr>
            <a:endParaRPr lang="en-US" dirty="0"/>
          </a:p>
        </p:txBody>
      </p:sp>
      <p:sp>
        <p:nvSpPr>
          <p:cNvPr id="4" name="Footer Placeholder 3">
            <a:extLst>
              <a:ext uri="{FF2B5EF4-FFF2-40B4-BE49-F238E27FC236}">
                <a16:creationId xmlns:a16="http://schemas.microsoft.com/office/drawing/2014/main" id="{2F5987AD-2AF8-AA4A-AEB0-7FC61EBCA89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9667804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AC74-CDF1-2C48-A3FF-3EE53D0AB9D9}"/>
              </a:ext>
            </a:extLst>
          </p:cNvPr>
          <p:cNvSpPr>
            <a:spLocks noGrp="1"/>
          </p:cNvSpPr>
          <p:nvPr>
            <p:ph type="title"/>
          </p:nvPr>
        </p:nvSpPr>
        <p:spPr/>
        <p:txBody>
          <a:bodyPr/>
          <a:lstStyle/>
          <a:p>
            <a:pPr algn="ctr"/>
            <a:r>
              <a:rPr lang="en-US" dirty="0"/>
              <a:t>Phagocytosis</a:t>
            </a:r>
          </a:p>
        </p:txBody>
      </p:sp>
      <p:sp>
        <p:nvSpPr>
          <p:cNvPr id="3" name="Content Placeholder 2">
            <a:extLst>
              <a:ext uri="{FF2B5EF4-FFF2-40B4-BE49-F238E27FC236}">
                <a16:creationId xmlns:a16="http://schemas.microsoft.com/office/drawing/2014/main" id="{0C727AF3-726E-F249-A74C-38D5AF4253A7}"/>
              </a:ext>
            </a:extLst>
          </p:cNvPr>
          <p:cNvSpPr>
            <a:spLocks noGrp="1"/>
          </p:cNvSpPr>
          <p:nvPr>
            <p:ph idx="1"/>
          </p:nvPr>
        </p:nvSpPr>
        <p:spPr/>
        <p:txBody>
          <a:bodyPr>
            <a:normAutofit/>
          </a:bodyPr>
          <a:lstStyle/>
          <a:p>
            <a:r>
              <a:rPr lang="en-US" dirty="0"/>
              <a:t>A portion of the plasma membrane's inward-facing surface becomes coated with the protein </a:t>
            </a:r>
            <a:r>
              <a:rPr lang="en-US" dirty="0" err="1"/>
              <a:t>clathrin</a:t>
            </a:r>
            <a:r>
              <a:rPr lang="en-US" dirty="0"/>
              <a:t>, which stabilizes this membrane's section.</a:t>
            </a:r>
          </a:p>
          <a:p>
            <a:r>
              <a:rPr lang="en-US" dirty="0"/>
              <a:t>The membrane's coated portion then extends from the cell's body and surrounds the particle, eventually enclosing it.</a:t>
            </a:r>
          </a:p>
          <a:p>
            <a:r>
              <a:rPr lang="en-US" dirty="0"/>
              <a:t>Once inside the cell, the </a:t>
            </a:r>
            <a:r>
              <a:rPr lang="en-US" dirty="0" err="1"/>
              <a:t>clathrin</a:t>
            </a:r>
            <a:r>
              <a:rPr lang="en-US" dirty="0"/>
              <a:t> disengages from the membrane and the vesicle merges with a lysosome forming an endosome. </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222C27B2-3153-5A41-9F21-25D3AC080700}"/>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952763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6CA331-831F-9241-B4E1-DCBFE3193A8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D452210F-C3AA-E94E-94C2-A7B2A1630906}"/>
              </a:ext>
            </a:extLst>
          </p:cNvPr>
          <p:cNvSpPr>
            <a:spLocks noChangeArrowheads="1"/>
          </p:cNvSpPr>
          <p:nvPr/>
        </p:nvSpPr>
        <p:spPr bwMode="auto">
          <a:xfrm>
            <a:off x="3240912" y="136525"/>
            <a:ext cx="151762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289" name="Picture 33" descr="This illustration shows a plasma membrane forming a pocket around a particle in the extracellular fluid. The membrane subsequently engulfs the particle, which becomes trapped in a vacuole.">
            <a:extLst>
              <a:ext uri="{FF2B5EF4-FFF2-40B4-BE49-F238E27FC236}">
                <a16:creationId xmlns:a16="http://schemas.microsoft.com/office/drawing/2014/main" id="{1BC01031-0D32-8048-8CAF-1F0DCA804BD8}"/>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240911" y="136525"/>
            <a:ext cx="6007261" cy="5785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4400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384EE-DE47-5A4F-91D8-BECC0C77AFF9}"/>
              </a:ext>
            </a:extLst>
          </p:cNvPr>
          <p:cNvSpPr>
            <a:spLocks noGrp="1"/>
          </p:cNvSpPr>
          <p:nvPr>
            <p:ph type="title"/>
          </p:nvPr>
        </p:nvSpPr>
        <p:spPr/>
        <p:txBody>
          <a:bodyPr/>
          <a:lstStyle/>
          <a:p>
            <a:r>
              <a:rPr lang="en-US" dirty="0" err="1"/>
              <a:t>Pinocyctosis</a:t>
            </a:r>
            <a:endParaRPr lang="en-US" dirty="0"/>
          </a:p>
        </p:txBody>
      </p:sp>
      <p:sp>
        <p:nvSpPr>
          <p:cNvPr id="3" name="Content Placeholder 2">
            <a:extLst>
              <a:ext uri="{FF2B5EF4-FFF2-40B4-BE49-F238E27FC236}">
                <a16:creationId xmlns:a16="http://schemas.microsoft.com/office/drawing/2014/main" id="{230690F6-CC46-FE47-9B72-FC6CEA4FBFA6}"/>
              </a:ext>
            </a:extLst>
          </p:cNvPr>
          <p:cNvSpPr>
            <a:spLocks noGrp="1"/>
          </p:cNvSpPr>
          <p:nvPr>
            <p:ph idx="1"/>
          </p:nvPr>
        </p:nvSpPr>
        <p:spPr/>
        <p:txBody>
          <a:bodyPr>
            <a:normAutofit/>
          </a:bodyPr>
          <a:lstStyle/>
          <a:p>
            <a:r>
              <a:rPr lang="en-US" dirty="0"/>
              <a:t>Pinocytosis results in a much smaller vesicle than phagocytosis.</a:t>
            </a:r>
          </a:p>
          <a:p>
            <a:r>
              <a:rPr lang="en-US" dirty="0"/>
              <a:t>The vesicle does not merge with a lysosome.</a:t>
            </a:r>
          </a:p>
          <a:p>
            <a:r>
              <a:rPr lang="en-US" dirty="0" err="1"/>
              <a:t>Potocytosis</a:t>
            </a:r>
            <a:r>
              <a:rPr lang="en-US" dirty="0"/>
              <a:t> uses a coating protein, caveolin, on the plasma membrane's cytoplasmic side, which performs a similar function to </a:t>
            </a:r>
            <a:r>
              <a:rPr lang="en-US" dirty="0" err="1"/>
              <a:t>clathrin</a:t>
            </a:r>
            <a:r>
              <a:rPr lang="en-US" dirty="0"/>
              <a:t>.</a:t>
            </a:r>
          </a:p>
          <a:p>
            <a:r>
              <a:rPr lang="en-US" dirty="0" err="1"/>
              <a:t>Potocytosis</a:t>
            </a:r>
            <a:r>
              <a:rPr lang="en-US" dirty="0"/>
              <a:t> brings small molecules into the cell and transports them through the cell for their release on the other side, a process we call transcytosis.</a:t>
            </a:r>
          </a:p>
        </p:txBody>
      </p:sp>
      <p:sp>
        <p:nvSpPr>
          <p:cNvPr id="4" name="Footer Placeholder 3">
            <a:extLst>
              <a:ext uri="{FF2B5EF4-FFF2-40B4-BE49-F238E27FC236}">
                <a16:creationId xmlns:a16="http://schemas.microsoft.com/office/drawing/2014/main" id="{184ED933-CF5D-6F49-A655-A8211287D3D1}"/>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550305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3D8BC-45A3-B04A-8736-8EE71E5FA8A5}"/>
              </a:ext>
            </a:extLst>
          </p:cNvPr>
          <p:cNvSpPr>
            <a:spLocks noGrp="1"/>
          </p:cNvSpPr>
          <p:nvPr>
            <p:ph type="title"/>
          </p:nvPr>
        </p:nvSpPr>
        <p:spPr/>
        <p:txBody>
          <a:bodyPr/>
          <a:lstStyle/>
          <a:p>
            <a:pPr algn="ctr"/>
            <a:r>
              <a:rPr lang="en-US" dirty="0"/>
              <a:t>Membrane Proteins</a:t>
            </a:r>
          </a:p>
        </p:txBody>
      </p:sp>
      <p:sp>
        <p:nvSpPr>
          <p:cNvPr id="3" name="Content Placeholder 2">
            <a:extLst>
              <a:ext uri="{FF2B5EF4-FFF2-40B4-BE49-F238E27FC236}">
                <a16:creationId xmlns:a16="http://schemas.microsoft.com/office/drawing/2014/main" id="{A81322AB-F5F0-0E4F-B346-1F50E93BADA3}"/>
              </a:ext>
            </a:extLst>
          </p:cNvPr>
          <p:cNvSpPr>
            <a:spLocks noGrp="1"/>
          </p:cNvSpPr>
          <p:nvPr>
            <p:ph idx="1"/>
          </p:nvPr>
        </p:nvSpPr>
        <p:spPr/>
        <p:txBody>
          <a:bodyPr>
            <a:normAutofit fontScale="77500" lnSpcReduction="20000"/>
          </a:bodyPr>
          <a:lstStyle/>
          <a:p>
            <a:r>
              <a:rPr lang="en-US" dirty="0"/>
              <a:t>Integral proteins, or integrins, as their name suggests, integrate completely into the membrane structure, and their hydrophobic membrane-spanning regions interact with the phospholipid bilayer's hydrophobic region.</a:t>
            </a:r>
          </a:p>
          <a:p>
            <a:r>
              <a:rPr lang="en-US" dirty="0"/>
              <a:t>Single-pass integral membrane proteins usually have a hydrophobic transmembrane segment that consists of 20–25 amino acids and span only part of the membrane—associating with a single layer—while others stretch from one side to the other.</a:t>
            </a:r>
          </a:p>
          <a:p>
            <a:r>
              <a:rPr lang="en-US" dirty="0"/>
              <a:t>Multiple-pass protein types have hydrophilic regions oriented protein's hydrophobic region adjacent to the phospholipids' tails and the protein's hydrophilic region or regions protruding from the membrane and in contact with the cytosol or extracellular fluid.</a:t>
            </a:r>
          </a:p>
          <a:p>
            <a:r>
              <a:rPr lang="en-US" dirty="0"/>
              <a:t> Peripheral proteins are on the membranes' exterior and interior surfaces, attached either to integral proteins or to phospholipids.</a:t>
            </a:r>
          </a:p>
          <a:p>
            <a:r>
              <a:rPr lang="en-US" dirty="0"/>
              <a:t>Peripheral proteins, along with integral proteins, may serve as enzymes, as structural attachments for the cytoskeleton's fibers, or as part of the cell’s recognition sites.</a:t>
            </a:r>
          </a:p>
        </p:txBody>
      </p:sp>
      <p:sp>
        <p:nvSpPr>
          <p:cNvPr id="4" name="Footer Placeholder 3">
            <a:extLst>
              <a:ext uri="{FF2B5EF4-FFF2-40B4-BE49-F238E27FC236}">
                <a16:creationId xmlns:a16="http://schemas.microsoft.com/office/drawing/2014/main" id="{01588BFB-3E93-024A-B2B2-A8E1B698C73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063040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F6A5E2-BCCE-0840-9DF0-BB47394C26E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CBE8E97B-D5F8-6E4B-85FC-40BDE8B2C07F}"/>
              </a:ext>
            </a:extLst>
          </p:cNvPr>
          <p:cNvSpPr>
            <a:spLocks noChangeArrowheads="1"/>
          </p:cNvSpPr>
          <p:nvPr/>
        </p:nvSpPr>
        <p:spPr bwMode="auto">
          <a:xfrm>
            <a:off x="3426105" y="58396"/>
            <a:ext cx="1475772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3313" name="Picture 34" descr="This illustration shows a plasma membrane forming a pocket around fluid in the extracellular fluid. The membrane subsequently engulfs the fluid, which becomes trapped in a vacuole.">
            <a:extLst>
              <a:ext uri="{FF2B5EF4-FFF2-40B4-BE49-F238E27FC236}">
                <a16:creationId xmlns:a16="http://schemas.microsoft.com/office/drawing/2014/main" id="{194389F8-9959-1144-AF7A-D441C7A5488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26105" y="58397"/>
            <a:ext cx="4919241" cy="582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255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679AD-E161-114E-9B57-F2E19F868433}"/>
              </a:ext>
            </a:extLst>
          </p:cNvPr>
          <p:cNvSpPr>
            <a:spLocks noGrp="1"/>
          </p:cNvSpPr>
          <p:nvPr>
            <p:ph type="title"/>
          </p:nvPr>
        </p:nvSpPr>
        <p:spPr/>
        <p:txBody>
          <a:bodyPr/>
          <a:lstStyle/>
          <a:p>
            <a:pPr algn="ctr"/>
            <a:r>
              <a:rPr lang="en-US" dirty="0"/>
              <a:t>Receptor-Mediated Endocytosis</a:t>
            </a:r>
          </a:p>
        </p:txBody>
      </p:sp>
      <p:sp>
        <p:nvSpPr>
          <p:cNvPr id="3" name="Content Placeholder 2">
            <a:extLst>
              <a:ext uri="{FF2B5EF4-FFF2-40B4-BE49-F238E27FC236}">
                <a16:creationId xmlns:a16="http://schemas.microsoft.com/office/drawing/2014/main" id="{49DBAA87-F14B-3442-9813-9DC5C58C11BA}"/>
              </a:ext>
            </a:extLst>
          </p:cNvPr>
          <p:cNvSpPr>
            <a:spLocks noGrp="1"/>
          </p:cNvSpPr>
          <p:nvPr>
            <p:ph idx="1"/>
          </p:nvPr>
        </p:nvSpPr>
        <p:spPr/>
        <p:txBody>
          <a:bodyPr>
            <a:normAutofit fontScale="77500" lnSpcReduction="20000"/>
          </a:bodyPr>
          <a:lstStyle/>
          <a:p>
            <a:r>
              <a:rPr lang="en-US" dirty="0"/>
              <a:t>A targeted variation of endocytosis employs receptor proteins in the plasma membrane that have a specific binding affinity for certain substances.</a:t>
            </a:r>
          </a:p>
          <a:p>
            <a:r>
              <a:rPr lang="en-US" dirty="0"/>
              <a:t>In receptor-mediated endocytosis, </a:t>
            </a:r>
            <a:r>
              <a:rPr lang="en-US" dirty="0" err="1"/>
              <a:t>clathrin</a:t>
            </a:r>
            <a:r>
              <a:rPr lang="en-US" dirty="0"/>
              <a:t> attaches to the plasma membrane's cytoplasmic side. </a:t>
            </a:r>
          </a:p>
          <a:p>
            <a:r>
              <a:rPr lang="en-US" dirty="0"/>
              <a:t> The failure of receptor-mediated endocytosis causes some human diseases. For example, receptor mediated endocytosis removes low density lipoprotein or LDL (or "bad" cholesterol) from the blood.</a:t>
            </a:r>
          </a:p>
          <a:p>
            <a:r>
              <a:rPr lang="en-US" dirty="0"/>
              <a:t>In the human genetic disease familial hypercholesterolemia, the LDL receptors are defective or missing entirely. People with this condition have life-threatening levels of cholesterol in their blood, because their cells cannot clear LDL particles.</a:t>
            </a:r>
          </a:p>
          <a:p>
            <a:r>
              <a:rPr lang="en-US" dirty="0"/>
              <a:t>Although receptor-mediated endocytosis is designed to bring specific substances that are normally in the extracellular fluid into the cell, other substances may gain entry into the cell at the same site.</a:t>
            </a:r>
          </a:p>
          <a:p>
            <a:r>
              <a:rPr lang="en-US" dirty="0"/>
              <a:t>Flu viruses, diphtheria, and cholera toxin all have sites that cross-react with normal receptor-binding sites and gain entry into cells.</a:t>
            </a:r>
          </a:p>
          <a:p>
            <a:endParaRPr lang="en-US" dirty="0"/>
          </a:p>
        </p:txBody>
      </p:sp>
      <p:sp>
        <p:nvSpPr>
          <p:cNvPr id="4" name="Footer Placeholder 3">
            <a:extLst>
              <a:ext uri="{FF2B5EF4-FFF2-40B4-BE49-F238E27FC236}">
                <a16:creationId xmlns:a16="http://schemas.microsoft.com/office/drawing/2014/main" id="{B48E102C-277D-6D49-80F8-0329088C5A1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9559486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482E0F-4850-9D4D-84D3-4D6D79ECAF58}"/>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24EA6814-F550-214C-A8E4-A3EAF1826A21}"/>
              </a:ext>
            </a:extLst>
          </p:cNvPr>
          <p:cNvSpPr>
            <a:spLocks noChangeArrowheads="1"/>
          </p:cNvSpPr>
          <p:nvPr/>
        </p:nvSpPr>
        <p:spPr bwMode="auto">
          <a:xfrm>
            <a:off x="3877519" y="-1"/>
            <a:ext cx="1234440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4337" name="Picture 35" descr="This illustration shows a part of the plasma membrane that is clathrin-coated on the cytoplasmic side and has receptors on the extracellular side. The receptors bind a substance, then pinch off to form a vesicle.">
            <a:extLst>
              <a:ext uri="{FF2B5EF4-FFF2-40B4-BE49-F238E27FC236}">
                <a16:creationId xmlns:a16="http://schemas.microsoft.com/office/drawing/2014/main" id="{EDCFDE4F-B58C-EA47-96A7-C4C66685824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877519" y="0"/>
            <a:ext cx="4114800" cy="588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98307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46C1E-0E21-8E42-8FD8-A6A3B035ED40}"/>
              </a:ext>
            </a:extLst>
          </p:cNvPr>
          <p:cNvSpPr>
            <a:spLocks noGrp="1"/>
          </p:cNvSpPr>
          <p:nvPr>
            <p:ph type="title"/>
          </p:nvPr>
        </p:nvSpPr>
        <p:spPr/>
        <p:txBody>
          <a:bodyPr/>
          <a:lstStyle/>
          <a:p>
            <a:pPr algn="ctr"/>
            <a:r>
              <a:rPr lang="en-US" dirty="0"/>
              <a:t>Exocytosis</a:t>
            </a:r>
          </a:p>
        </p:txBody>
      </p:sp>
      <p:sp>
        <p:nvSpPr>
          <p:cNvPr id="3" name="Content Placeholder 2">
            <a:extLst>
              <a:ext uri="{FF2B5EF4-FFF2-40B4-BE49-F238E27FC236}">
                <a16:creationId xmlns:a16="http://schemas.microsoft.com/office/drawing/2014/main" id="{557AD2D9-F852-FB45-9CB2-25D5D4DDEAC2}"/>
              </a:ext>
            </a:extLst>
          </p:cNvPr>
          <p:cNvSpPr>
            <a:spLocks noGrp="1"/>
          </p:cNvSpPr>
          <p:nvPr>
            <p:ph idx="1"/>
          </p:nvPr>
        </p:nvSpPr>
        <p:spPr/>
        <p:txBody>
          <a:bodyPr/>
          <a:lstStyle/>
          <a:p>
            <a:r>
              <a:rPr lang="en-US" dirty="0"/>
              <a:t>Exocytosis is the opposite of the endocytosis.</a:t>
            </a:r>
          </a:p>
          <a:p>
            <a:r>
              <a:rPr lang="en-US" dirty="0"/>
              <a:t>Waste material is enveloped in a membrane and fuses with the plasma membrane's interior.</a:t>
            </a:r>
          </a:p>
          <a:p>
            <a:r>
              <a:rPr lang="en-US" dirty="0"/>
              <a:t>This fusion opens the membranous envelope on the cell's exterior, and the waste material expels into the extracellular space.</a:t>
            </a:r>
          </a:p>
          <a:p>
            <a:r>
              <a:rPr lang="en-US" dirty="0"/>
              <a:t>Examples of exocytosis include extracellular matrix protein secretion and neurotransmitter secretion into the synaptic cleft by synaptic vesicles.</a:t>
            </a:r>
          </a:p>
        </p:txBody>
      </p:sp>
      <p:sp>
        <p:nvSpPr>
          <p:cNvPr id="4" name="Footer Placeholder 3">
            <a:extLst>
              <a:ext uri="{FF2B5EF4-FFF2-40B4-BE49-F238E27FC236}">
                <a16:creationId xmlns:a16="http://schemas.microsoft.com/office/drawing/2014/main" id="{DCDCA584-E466-EE44-9595-08D1BCA3135A}"/>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3580480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D9D0B7-1764-BC47-98C5-3B4BEAF828B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4D8FAE20-BD56-5E4F-9D7F-9B9C609FC442}"/>
              </a:ext>
            </a:extLst>
          </p:cNvPr>
          <p:cNvSpPr>
            <a:spLocks noChangeArrowheads="1"/>
          </p:cNvSpPr>
          <p:nvPr/>
        </p:nvSpPr>
        <p:spPr bwMode="auto">
          <a:xfrm>
            <a:off x="3113588" y="-1"/>
            <a:ext cx="1371417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5361" name="Picture 36" descr="This illustration shows vesicles fusing with the plasma membrane and releasing their contents to the extracellular fluid.">
            <a:extLst>
              <a:ext uri="{FF2B5EF4-FFF2-40B4-BE49-F238E27FC236}">
                <a16:creationId xmlns:a16="http://schemas.microsoft.com/office/drawing/2014/main" id="{7C9E6D78-5734-F34E-B495-CD11FDBBECAF}"/>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113588" y="0"/>
            <a:ext cx="5428527" cy="5899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663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93AD81C-5549-EF48-8FAF-A2DF9993DC62}"/>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
        <p:nvSpPr>
          <p:cNvPr id="3" name="Rectangle 2">
            <a:extLst>
              <a:ext uri="{FF2B5EF4-FFF2-40B4-BE49-F238E27FC236}">
                <a16:creationId xmlns:a16="http://schemas.microsoft.com/office/drawing/2014/main" id="{139DEBF9-7761-AC45-A9C0-588D6C2B059E}"/>
              </a:ext>
            </a:extLst>
          </p:cNvPr>
          <p:cNvSpPr>
            <a:spLocks noChangeArrowheads="1"/>
          </p:cNvSpPr>
          <p:nvPr/>
        </p:nvSpPr>
        <p:spPr bwMode="auto">
          <a:xfrm>
            <a:off x="2268637" y="636607"/>
            <a:ext cx="2201825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Picture 23" descr="The left part of this illustration shows an integral membrane protein with a single alpha-helix that spans the membrane. The middle part shows a protein with several alpha-helices spanning the membrane. The right part shows a protein with two beta-sheets spanning the membrane.">
            <a:extLst>
              <a:ext uri="{FF2B5EF4-FFF2-40B4-BE49-F238E27FC236}">
                <a16:creationId xmlns:a16="http://schemas.microsoft.com/office/drawing/2014/main" id="{B0C7B0BD-66DA-0E4C-AD26-7638CF5B150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268638" y="636607"/>
            <a:ext cx="7454096" cy="477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002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6BF03-88AD-7746-8086-9625A0B551AF}"/>
              </a:ext>
            </a:extLst>
          </p:cNvPr>
          <p:cNvSpPr>
            <a:spLocks noGrp="1"/>
          </p:cNvSpPr>
          <p:nvPr>
            <p:ph type="title"/>
          </p:nvPr>
        </p:nvSpPr>
        <p:spPr/>
        <p:txBody>
          <a:bodyPr/>
          <a:lstStyle/>
          <a:p>
            <a:pPr algn="ctr"/>
            <a:r>
              <a:rPr lang="en-US" dirty="0"/>
              <a:t>Carbohydrates</a:t>
            </a:r>
          </a:p>
        </p:txBody>
      </p:sp>
      <p:sp>
        <p:nvSpPr>
          <p:cNvPr id="3" name="Content Placeholder 2">
            <a:extLst>
              <a:ext uri="{FF2B5EF4-FFF2-40B4-BE49-F238E27FC236}">
                <a16:creationId xmlns:a16="http://schemas.microsoft.com/office/drawing/2014/main" id="{A92BCB4E-59E9-AF4B-97B7-53A59154B229}"/>
              </a:ext>
            </a:extLst>
          </p:cNvPr>
          <p:cNvSpPr>
            <a:spLocks noGrp="1"/>
          </p:cNvSpPr>
          <p:nvPr>
            <p:ph idx="1"/>
          </p:nvPr>
        </p:nvSpPr>
        <p:spPr/>
        <p:txBody>
          <a:bodyPr>
            <a:normAutofit fontScale="62500" lnSpcReduction="20000"/>
          </a:bodyPr>
          <a:lstStyle/>
          <a:p>
            <a:r>
              <a:rPr lang="en-US" dirty="0"/>
              <a:t>Carbohydrates are are always present on the cells' exterior surface and are bound either to proteins (forming glycoproteins) or to lipids (forming glycolipids).</a:t>
            </a:r>
          </a:p>
          <a:p>
            <a:r>
              <a:rPr lang="en-US" dirty="0"/>
              <a:t>These carbohydrate chains may consist of 2–60 monosaccharide units and can be either straight or branched.</a:t>
            </a:r>
          </a:p>
          <a:p>
            <a:r>
              <a:rPr lang="en-US" dirty="0"/>
              <a:t>Carbohydrates form specialized sites on the cell surface that allow cells to recognize each other by forming unique patterns that allow for cell recognition, much the way that the facial features unique to each person allow individuals to recognize him or her.</a:t>
            </a:r>
          </a:p>
          <a:p>
            <a:r>
              <a:rPr lang="en-US" dirty="0"/>
              <a:t>Carbohydrates allow the immune system to differentiate between body cells (“self”) and foreign cells or tissues (“non-self”).</a:t>
            </a:r>
          </a:p>
          <a:p>
            <a:r>
              <a:rPr lang="en-US" dirty="0"/>
              <a:t>Glycoprotein and glycolipid types are on the surfaces of viruses and may change frequently, preventing immune cells from recognizing and attacking them.</a:t>
            </a:r>
          </a:p>
          <a:p>
            <a:r>
              <a:rPr lang="en-US" dirty="0"/>
              <a:t>We collectively refer to these carbohydrates on the cell's exterior surface as the glycocalyx (meaning “sugar coating”).</a:t>
            </a:r>
          </a:p>
          <a:p>
            <a:r>
              <a:rPr lang="en-US" dirty="0"/>
              <a:t>The glycocalyx is highly hydrophilic and attracts large amounts of water to the cell's surface.</a:t>
            </a:r>
          </a:p>
          <a:p>
            <a:r>
              <a:rPr lang="en-US" dirty="0"/>
              <a:t>The glycocalyx aids in the cell's interaction with its watery environment and in the cell’s ability to obtain substances dissolved in the water. </a:t>
            </a:r>
          </a:p>
        </p:txBody>
      </p:sp>
      <p:sp>
        <p:nvSpPr>
          <p:cNvPr id="4" name="Footer Placeholder 3">
            <a:extLst>
              <a:ext uri="{FF2B5EF4-FFF2-40B4-BE49-F238E27FC236}">
                <a16:creationId xmlns:a16="http://schemas.microsoft.com/office/drawing/2014/main" id="{34931284-9138-5C46-9B4E-CEC34A00A7A5}"/>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408188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46529-4C76-234C-BB7A-844A134E91F3}"/>
              </a:ext>
            </a:extLst>
          </p:cNvPr>
          <p:cNvSpPr>
            <a:spLocks noGrp="1"/>
          </p:cNvSpPr>
          <p:nvPr>
            <p:ph type="title"/>
          </p:nvPr>
        </p:nvSpPr>
        <p:spPr/>
        <p:txBody>
          <a:bodyPr/>
          <a:lstStyle/>
          <a:p>
            <a:pPr algn="ctr"/>
            <a:r>
              <a:rPr lang="en-US" dirty="0"/>
              <a:t>Membrane Fluidity</a:t>
            </a:r>
          </a:p>
        </p:txBody>
      </p:sp>
      <p:sp>
        <p:nvSpPr>
          <p:cNvPr id="3" name="Content Placeholder 2">
            <a:extLst>
              <a:ext uri="{FF2B5EF4-FFF2-40B4-BE49-F238E27FC236}">
                <a16:creationId xmlns:a16="http://schemas.microsoft.com/office/drawing/2014/main" id="{FAFDD46F-01B6-B544-98FB-13901E17DC5F}"/>
              </a:ext>
            </a:extLst>
          </p:cNvPr>
          <p:cNvSpPr>
            <a:spLocks noGrp="1"/>
          </p:cNvSpPr>
          <p:nvPr>
            <p:ph idx="1"/>
          </p:nvPr>
        </p:nvSpPr>
        <p:spPr/>
        <p:txBody>
          <a:bodyPr>
            <a:normAutofit/>
          </a:bodyPr>
          <a:lstStyle/>
          <a:p>
            <a:r>
              <a:rPr lang="en-US" dirty="0"/>
              <a:t>Integral proteins and lipids exist in the membrane as separate but loosely attached molecules.</a:t>
            </a:r>
          </a:p>
          <a:p>
            <a:r>
              <a:rPr lang="en-US" dirty="0"/>
              <a:t>These resemble the separate, multicolored tiles of a mosaic picture, and they float, moving somewhat with respect to one another.</a:t>
            </a:r>
          </a:p>
          <a:p>
            <a:r>
              <a:rPr lang="en-US" dirty="0"/>
              <a:t>The membrane is fairly rigid and can burst if penetrated or if a cell takes in too much water.</a:t>
            </a:r>
          </a:p>
          <a:p>
            <a:r>
              <a:rPr lang="en-US" dirty="0"/>
              <a:t>A very fine needle can easily penetrate a plasma membrane without causing it to burst, and the membrane will flow and self-seal when one extracts the needle.</a:t>
            </a:r>
          </a:p>
        </p:txBody>
      </p:sp>
      <p:sp>
        <p:nvSpPr>
          <p:cNvPr id="4" name="Footer Placeholder 3">
            <a:extLst>
              <a:ext uri="{FF2B5EF4-FFF2-40B4-BE49-F238E27FC236}">
                <a16:creationId xmlns:a16="http://schemas.microsoft.com/office/drawing/2014/main" id="{0F8343B0-0871-6A4A-B0CD-CBB1DE18D846}"/>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05387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E8534-4533-B041-97B6-EF0BEA4E8263}"/>
              </a:ext>
            </a:extLst>
          </p:cNvPr>
          <p:cNvSpPr>
            <a:spLocks noGrp="1"/>
          </p:cNvSpPr>
          <p:nvPr>
            <p:ph type="title"/>
          </p:nvPr>
        </p:nvSpPr>
        <p:spPr/>
        <p:txBody>
          <a:bodyPr/>
          <a:lstStyle/>
          <a:p>
            <a:pPr algn="ctr"/>
            <a:r>
              <a:rPr lang="en-US" dirty="0"/>
              <a:t>Membrane Fluidity</a:t>
            </a:r>
          </a:p>
        </p:txBody>
      </p:sp>
      <p:sp>
        <p:nvSpPr>
          <p:cNvPr id="3" name="Content Placeholder 2">
            <a:extLst>
              <a:ext uri="{FF2B5EF4-FFF2-40B4-BE49-F238E27FC236}">
                <a16:creationId xmlns:a16="http://schemas.microsoft.com/office/drawing/2014/main" id="{FAF09867-FF4A-CA45-A4D0-AFC46184B625}"/>
              </a:ext>
            </a:extLst>
          </p:cNvPr>
          <p:cNvSpPr>
            <a:spLocks noGrp="1"/>
          </p:cNvSpPr>
          <p:nvPr>
            <p:ph idx="1"/>
          </p:nvPr>
        </p:nvSpPr>
        <p:spPr/>
        <p:txBody>
          <a:bodyPr>
            <a:normAutofit fontScale="92500" lnSpcReduction="10000"/>
          </a:bodyPr>
          <a:lstStyle/>
          <a:p>
            <a:r>
              <a:rPr lang="en-US" dirty="0"/>
              <a:t>Saturated fatty acids with straight tails make a dense and fairly rigid membrane.</a:t>
            </a:r>
          </a:p>
          <a:p>
            <a:r>
              <a:rPr lang="en-US" dirty="0"/>
              <a:t>Unsaturated fatty acids with “kinks” in their tails elbow adjacent phospholipid molecules away, maintaining some space between the phospholipid molecules creating a less compact membrane environment.</a:t>
            </a:r>
          </a:p>
          <a:p>
            <a:r>
              <a:rPr lang="en-US" dirty="0"/>
              <a:t>Cholesterol (in animals) intercalates alongside the phospholipids in the membrane and tends to dampen temperature effects on the membrane. </a:t>
            </a:r>
          </a:p>
          <a:p>
            <a:r>
              <a:rPr lang="en-US" dirty="0"/>
              <a:t>Cholesterol extends the temperature range in which the membrane is appropriately fluid and consequently functional.</a:t>
            </a:r>
          </a:p>
          <a:p>
            <a:r>
              <a:rPr lang="en-US" dirty="0"/>
              <a:t>Cholesterol also serves other functions, such as organizing clusters of transmembrane proteins into lipid rafts.</a:t>
            </a:r>
          </a:p>
          <a:p>
            <a:endParaRPr lang="en-US" dirty="0"/>
          </a:p>
        </p:txBody>
      </p:sp>
      <p:sp>
        <p:nvSpPr>
          <p:cNvPr id="4" name="Footer Placeholder 3">
            <a:extLst>
              <a:ext uri="{FF2B5EF4-FFF2-40B4-BE49-F238E27FC236}">
                <a16:creationId xmlns:a16="http://schemas.microsoft.com/office/drawing/2014/main" id="{F1F08A52-705E-9846-AC6D-EA165550912C}"/>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2637755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65AF2-B913-D849-9FBC-DCC2620B0A01}"/>
              </a:ext>
            </a:extLst>
          </p:cNvPr>
          <p:cNvSpPr>
            <a:spLocks noGrp="1"/>
          </p:cNvSpPr>
          <p:nvPr>
            <p:ph type="title"/>
          </p:nvPr>
        </p:nvSpPr>
        <p:spPr/>
        <p:txBody>
          <a:bodyPr/>
          <a:lstStyle/>
          <a:p>
            <a:pPr algn="ctr"/>
            <a:r>
              <a:rPr lang="en-US" dirty="0"/>
              <a:t>Membrane Permeability</a:t>
            </a:r>
          </a:p>
        </p:txBody>
      </p:sp>
      <p:sp>
        <p:nvSpPr>
          <p:cNvPr id="3" name="Content Placeholder 2">
            <a:extLst>
              <a:ext uri="{FF2B5EF4-FFF2-40B4-BE49-F238E27FC236}">
                <a16:creationId xmlns:a16="http://schemas.microsoft.com/office/drawing/2014/main" id="{CC4402F9-7210-D149-80CC-0DAC46A4AACC}"/>
              </a:ext>
            </a:extLst>
          </p:cNvPr>
          <p:cNvSpPr>
            <a:spLocks noGrp="1"/>
          </p:cNvSpPr>
          <p:nvPr>
            <p:ph idx="1"/>
          </p:nvPr>
        </p:nvSpPr>
        <p:spPr/>
        <p:txBody>
          <a:bodyPr>
            <a:normAutofit fontScale="85000" lnSpcReduction="10000"/>
          </a:bodyPr>
          <a:lstStyle/>
          <a:p>
            <a:r>
              <a:rPr lang="en-US" dirty="0"/>
              <a:t>Plasma membranes are selectively permeable—they allow some substances to pass through, but not others. If they were to lose this selectivity, the cell would no longer be able to sustain itself, and it would be destroyed.</a:t>
            </a:r>
          </a:p>
          <a:p>
            <a:r>
              <a:rPr lang="en-US" dirty="0"/>
              <a:t>Important substances require hydrolyzing adenosine triphosphate (ATP) to transport these materials.</a:t>
            </a:r>
          </a:p>
          <a:p>
            <a:r>
              <a:rPr lang="en-US" dirty="0"/>
              <a:t>Most cells spend most of their energy maintaining an imbalance of sodium and potassium ions between the cell's interior and exterior and protein synthesis.</a:t>
            </a:r>
          </a:p>
          <a:p>
            <a:r>
              <a:rPr lang="en-US" dirty="0"/>
              <a:t>Passive transport is a naturally occurring phenomenon and does not require the cell to exert any of its energy to accomplish the movement.</a:t>
            </a:r>
          </a:p>
          <a:p>
            <a:r>
              <a:rPr lang="en-US" dirty="0"/>
              <a:t>In passive transport, substances move from an area of higher concentration to an area of lower concentration moving down their concentration gradient.</a:t>
            </a:r>
          </a:p>
        </p:txBody>
      </p:sp>
      <p:sp>
        <p:nvSpPr>
          <p:cNvPr id="4" name="Footer Placeholder 3">
            <a:extLst>
              <a:ext uri="{FF2B5EF4-FFF2-40B4-BE49-F238E27FC236}">
                <a16:creationId xmlns:a16="http://schemas.microsoft.com/office/drawing/2014/main" id="{99C230B8-6F73-7F49-9BBA-186FB02964D9}"/>
              </a:ext>
            </a:extLst>
          </p:cNvPr>
          <p:cNvSpPr>
            <a:spLocks noGrp="1"/>
          </p:cNvSpPr>
          <p:nvPr>
            <p:ph type="ftr" sz="quarter" idx="11"/>
          </p:nvPr>
        </p:nvSpPr>
        <p:spPr/>
        <p:txBody>
          <a:bodyPr/>
          <a:lstStyle/>
          <a:p>
            <a:r>
              <a:rPr lang="en-US"/>
              <a:t>Clark, M. A., Douglas, M., &amp; Choi, J. C. (2018). Biology 2e. Houston, Texas: OpenStax. Retrieved from https://openstax.org/books/biology-2e/pages/1-introduction</a:t>
            </a:r>
          </a:p>
          <a:p>
            <a:r>
              <a:rPr lang="en-US"/>
              <a:t>
</a:t>
            </a:r>
          </a:p>
        </p:txBody>
      </p:sp>
    </p:spTree>
    <p:extLst>
      <p:ext uri="{BB962C8B-B14F-4D97-AF65-F5344CB8AC3E}">
        <p14:creationId xmlns:p14="http://schemas.microsoft.com/office/powerpoint/2010/main" val="17259670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5286</Words>
  <Application>Microsoft Macintosh PowerPoint</Application>
  <PresentationFormat>Widescreen</PresentationFormat>
  <Paragraphs>267</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BIOL 1010 Module 5</vt:lpstr>
      <vt:lpstr>Fluid Mosaic Model</vt:lpstr>
      <vt:lpstr>PowerPoint Presentation</vt:lpstr>
      <vt:lpstr>Membrane Proteins</vt:lpstr>
      <vt:lpstr>PowerPoint Presentation</vt:lpstr>
      <vt:lpstr>Carbohydrates</vt:lpstr>
      <vt:lpstr>Membrane Fluidity</vt:lpstr>
      <vt:lpstr>Membrane Fluidity</vt:lpstr>
      <vt:lpstr>Membrane Permeability</vt:lpstr>
      <vt:lpstr>Selective Permeability</vt:lpstr>
      <vt:lpstr>Selective Permeability</vt:lpstr>
      <vt:lpstr>Diffusion</vt:lpstr>
      <vt:lpstr>PowerPoint Presentation</vt:lpstr>
      <vt:lpstr>Factors Affecting Diffusion</vt:lpstr>
      <vt:lpstr>Facilitated Transport</vt:lpstr>
      <vt:lpstr>Channel Proteins</vt:lpstr>
      <vt:lpstr>PowerPoint Presentation</vt:lpstr>
      <vt:lpstr>Carrier Proteins</vt:lpstr>
      <vt:lpstr>PowerPoint Presentation</vt:lpstr>
      <vt:lpstr>Osmosis</vt:lpstr>
      <vt:lpstr>PowerPoint Presentation</vt:lpstr>
      <vt:lpstr>Tonicity</vt:lpstr>
      <vt:lpstr>Tonicity</vt:lpstr>
      <vt:lpstr>Tonicity in Living Systems</vt:lpstr>
      <vt:lpstr>PowerPoint Presentation</vt:lpstr>
      <vt:lpstr>Tonicity</vt:lpstr>
      <vt:lpstr>Active Transport</vt:lpstr>
      <vt:lpstr>Electrochemical Gradient</vt:lpstr>
      <vt:lpstr>PowerPoint Presentation</vt:lpstr>
      <vt:lpstr>Moving Against a Gradient</vt:lpstr>
      <vt:lpstr>Carrier Proteins for Active Transport</vt:lpstr>
      <vt:lpstr>Primary Active Transport</vt:lpstr>
      <vt:lpstr>Primary Active Transport Steps</vt:lpstr>
      <vt:lpstr>PowerPoint Presentation</vt:lpstr>
      <vt:lpstr>Secondary Active Transport (Co-Trasnport)</vt:lpstr>
      <vt:lpstr>Endocytosis</vt:lpstr>
      <vt:lpstr>Phagocytosis</vt:lpstr>
      <vt:lpstr>PowerPoint Presentation</vt:lpstr>
      <vt:lpstr>Pinocyctosis</vt:lpstr>
      <vt:lpstr>PowerPoint Presentation</vt:lpstr>
      <vt:lpstr>Receptor-Mediated Endocytosis</vt:lpstr>
      <vt:lpstr>PowerPoint Presentation</vt:lpstr>
      <vt:lpstr>Exocytosis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Blaudow, Robert A.</dc:creator>
  <cp:lastModifiedBy>Blaudow, Robert A.</cp:lastModifiedBy>
  <cp:revision>40</cp:revision>
  <dcterms:created xsi:type="dcterms:W3CDTF">2022-01-26T20:37:02Z</dcterms:created>
  <dcterms:modified xsi:type="dcterms:W3CDTF">2022-01-28T21:55:28Z</dcterms:modified>
</cp:coreProperties>
</file>