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8" r:id="rId3"/>
    <p:sldId id="259" r:id="rId4"/>
    <p:sldId id="260" r:id="rId5"/>
    <p:sldId id="262" r:id="rId6"/>
    <p:sldId id="263" r:id="rId7"/>
    <p:sldId id="265" r:id="rId8"/>
    <p:sldId id="267" r:id="rId9"/>
    <p:sldId id="268" r:id="rId10"/>
    <p:sldId id="266" r:id="rId11"/>
    <p:sldId id="269" r:id="rId12"/>
    <p:sldId id="270" r:id="rId13"/>
    <p:sldId id="271" r:id="rId14"/>
    <p:sldId id="272" r:id="rId15"/>
    <p:sldId id="273" r:id="rId16"/>
    <p:sldId id="274" r:id="rId17"/>
    <p:sldId id="275" r:id="rId18"/>
    <p:sldId id="276" r:id="rId19"/>
    <p:sldId id="277" r:id="rId20"/>
    <p:sldId id="278" r:id="rId21"/>
    <p:sldId id="280" r:id="rId22"/>
    <p:sldId id="282" r:id="rId23"/>
    <p:sldId id="290" r:id="rId24"/>
    <p:sldId id="299" r:id="rId25"/>
    <p:sldId id="281" r:id="rId26"/>
    <p:sldId id="283" r:id="rId27"/>
    <p:sldId id="284" r:id="rId28"/>
    <p:sldId id="285" r:id="rId29"/>
    <p:sldId id="286" r:id="rId30"/>
    <p:sldId id="287" r:id="rId31"/>
    <p:sldId id="288" r:id="rId32"/>
    <p:sldId id="289" r:id="rId33"/>
    <p:sldId id="291" r:id="rId34"/>
    <p:sldId id="292" r:id="rId35"/>
    <p:sldId id="293" r:id="rId36"/>
    <p:sldId id="294" r:id="rId37"/>
    <p:sldId id="295" r:id="rId38"/>
    <p:sldId id="296" r:id="rId39"/>
    <p:sldId id="297" r:id="rId40"/>
    <p:sldId id="298" r:id="rId41"/>
    <p:sldId id="27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55"/>
    <p:restoredTop sz="94694"/>
  </p:normalViewPr>
  <p:slideViewPr>
    <p:cSldViewPr snapToGrid="0" snapToObjects="1">
      <p:cViewPr varScale="1">
        <p:scale>
          <a:sx n="100" d="100"/>
          <a:sy n="100" d="100"/>
        </p:scale>
        <p:origin x="184"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D503F-ED23-3246-8360-0E71A7EBF31F}" type="datetimeFigureOut">
              <a:rPr lang="en-US" smtClean="0"/>
              <a:t>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07371-EFCA-BB45-A633-1460095CD815}" type="slidenum">
              <a:rPr lang="en-US" smtClean="0"/>
              <a:t>‹#›</a:t>
            </a:fld>
            <a:endParaRPr lang="en-US"/>
          </a:p>
        </p:txBody>
      </p:sp>
    </p:spTree>
    <p:extLst>
      <p:ext uri="{BB962C8B-B14F-4D97-AF65-F5344CB8AC3E}">
        <p14:creationId xmlns:p14="http://schemas.microsoft.com/office/powerpoint/2010/main" val="149738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55B2-4724-8541-9D8D-4D7188D28C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3383F6-8E65-4946-9186-F3F82C06F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7988F6-9E92-0446-9B3B-5DCE148846BB}"/>
              </a:ext>
            </a:extLst>
          </p:cNvPr>
          <p:cNvSpPr>
            <a:spLocks noGrp="1"/>
          </p:cNvSpPr>
          <p:nvPr>
            <p:ph type="dt" sz="half" idx="10"/>
          </p:nvPr>
        </p:nvSpPr>
        <p:spPr/>
        <p:txBody>
          <a:bodyPr/>
          <a:lstStyle/>
          <a:p>
            <a:fld id="{70994B16-D96D-664D-A69B-5BCC2B933E2B}" type="datetime1">
              <a:rPr lang="en-US" smtClean="0"/>
              <a:t>1/28/22</a:t>
            </a:fld>
            <a:endParaRPr lang="en-US"/>
          </a:p>
        </p:txBody>
      </p:sp>
      <p:sp>
        <p:nvSpPr>
          <p:cNvPr id="5" name="Footer Placeholder 4">
            <a:extLst>
              <a:ext uri="{FF2B5EF4-FFF2-40B4-BE49-F238E27FC236}">
                <a16:creationId xmlns:a16="http://schemas.microsoft.com/office/drawing/2014/main" id="{8C439257-851E-AB4E-BEF0-3BE7BB11C6AF}"/>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18F228FD-DD40-4346-BC59-42116CE163D5}"/>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355270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1292-16F4-0B43-92A7-A8607538FB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48130B-E0E5-4145-A8AF-C7DE70E4A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A9338-C6C7-7943-8751-7180BD621B82}"/>
              </a:ext>
            </a:extLst>
          </p:cNvPr>
          <p:cNvSpPr>
            <a:spLocks noGrp="1"/>
          </p:cNvSpPr>
          <p:nvPr>
            <p:ph type="dt" sz="half" idx="10"/>
          </p:nvPr>
        </p:nvSpPr>
        <p:spPr/>
        <p:txBody>
          <a:bodyPr/>
          <a:lstStyle/>
          <a:p>
            <a:fld id="{5A9C4B32-A854-4549-AEB9-7461051F177A}" type="datetime1">
              <a:rPr lang="en-US" smtClean="0"/>
              <a:t>1/28/22</a:t>
            </a:fld>
            <a:endParaRPr lang="en-US"/>
          </a:p>
        </p:txBody>
      </p:sp>
      <p:sp>
        <p:nvSpPr>
          <p:cNvPr id="5" name="Footer Placeholder 4">
            <a:extLst>
              <a:ext uri="{FF2B5EF4-FFF2-40B4-BE49-F238E27FC236}">
                <a16:creationId xmlns:a16="http://schemas.microsoft.com/office/drawing/2014/main" id="{2B0DD372-4AF5-EA4C-AB0D-9FDC73EE72A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D8C0C2D5-BC4A-964E-9719-A678BB1A1F06}"/>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2023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65DF1-494D-194E-AF9F-DB330C7101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77E701-B4B8-9043-B9C8-6335003CB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73338-61CF-8243-B1A8-147385CE00CD}"/>
              </a:ext>
            </a:extLst>
          </p:cNvPr>
          <p:cNvSpPr>
            <a:spLocks noGrp="1"/>
          </p:cNvSpPr>
          <p:nvPr>
            <p:ph type="dt" sz="half" idx="10"/>
          </p:nvPr>
        </p:nvSpPr>
        <p:spPr/>
        <p:txBody>
          <a:bodyPr/>
          <a:lstStyle/>
          <a:p>
            <a:fld id="{A4CF62EA-C2D1-CD44-8A2F-D6991BC127F2}" type="datetime1">
              <a:rPr lang="en-US" smtClean="0"/>
              <a:t>1/28/22</a:t>
            </a:fld>
            <a:endParaRPr lang="en-US"/>
          </a:p>
        </p:txBody>
      </p:sp>
      <p:sp>
        <p:nvSpPr>
          <p:cNvPr id="5" name="Footer Placeholder 4">
            <a:extLst>
              <a:ext uri="{FF2B5EF4-FFF2-40B4-BE49-F238E27FC236}">
                <a16:creationId xmlns:a16="http://schemas.microsoft.com/office/drawing/2014/main" id="{061D7682-3F5F-3743-8993-C5BB67B5EC8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11BB32D8-BB80-E74E-8388-FEB92A0CE221}"/>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288060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5F3F-1A62-AE4D-9954-06B2CAA8E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D32F2-C238-FA4D-BD24-5F67F237E2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2F6CA-CAF8-CA42-A97D-E8CDAB15C12F}"/>
              </a:ext>
            </a:extLst>
          </p:cNvPr>
          <p:cNvSpPr>
            <a:spLocks noGrp="1"/>
          </p:cNvSpPr>
          <p:nvPr>
            <p:ph type="dt" sz="half" idx="10"/>
          </p:nvPr>
        </p:nvSpPr>
        <p:spPr/>
        <p:txBody>
          <a:bodyPr/>
          <a:lstStyle/>
          <a:p>
            <a:fld id="{AC4C3CEB-7695-4641-906B-684A4F6EC0B1}" type="datetime1">
              <a:rPr lang="en-US" smtClean="0"/>
              <a:t>1/28/22</a:t>
            </a:fld>
            <a:endParaRPr lang="en-US"/>
          </a:p>
        </p:txBody>
      </p:sp>
      <p:sp>
        <p:nvSpPr>
          <p:cNvPr id="5" name="Footer Placeholder 4">
            <a:extLst>
              <a:ext uri="{FF2B5EF4-FFF2-40B4-BE49-F238E27FC236}">
                <a16:creationId xmlns:a16="http://schemas.microsoft.com/office/drawing/2014/main" id="{045D5E92-3FF4-AA44-85BB-AE141E8D3FB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D5BA7639-443B-D749-A852-FE1015324CE8}"/>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260192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05D4-2871-1344-A506-9CCA54AD4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31CA53-68B6-DB4C-AC80-3ED104214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E691DD-A734-2443-86E0-31F0B6BA978D}"/>
              </a:ext>
            </a:extLst>
          </p:cNvPr>
          <p:cNvSpPr>
            <a:spLocks noGrp="1"/>
          </p:cNvSpPr>
          <p:nvPr>
            <p:ph type="dt" sz="half" idx="10"/>
          </p:nvPr>
        </p:nvSpPr>
        <p:spPr/>
        <p:txBody>
          <a:bodyPr/>
          <a:lstStyle/>
          <a:p>
            <a:fld id="{305697C9-E30F-B248-AD4E-3673D8192836}" type="datetime1">
              <a:rPr lang="en-US" smtClean="0"/>
              <a:t>1/28/22</a:t>
            </a:fld>
            <a:endParaRPr lang="en-US"/>
          </a:p>
        </p:txBody>
      </p:sp>
      <p:sp>
        <p:nvSpPr>
          <p:cNvPr id="5" name="Footer Placeholder 4">
            <a:extLst>
              <a:ext uri="{FF2B5EF4-FFF2-40B4-BE49-F238E27FC236}">
                <a16:creationId xmlns:a16="http://schemas.microsoft.com/office/drawing/2014/main" id="{46BACD0F-F7A3-1048-88CA-F95423A6D52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A7747757-B6B0-574C-A073-8124FFFD510A}"/>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20934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B7DD-310F-084F-946E-51A9EC83A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7B5B5C-CF71-EA4F-B916-99F4C58A0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C452D9-B70C-6844-A859-22D2F61A33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4DE50F-B3BE-7D42-BAFE-6978F1381DFB}"/>
              </a:ext>
            </a:extLst>
          </p:cNvPr>
          <p:cNvSpPr>
            <a:spLocks noGrp="1"/>
          </p:cNvSpPr>
          <p:nvPr>
            <p:ph type="dt" sz="half" idx="10"/>
          </p:nvPr>
        </p:nvSpPr>
        <p:spPr/>
        <p:txBody>
          <a:bodyPr/>
          <a:lstStyle/>
          <a:p>
            <a:fld id="{ED4652FD-C8DC-5542-8C7D-019480B1AC79}" type="datetime1">
              <a:rPr lang="en-US" smtClean="0"/>
              <a:t>1/28/22</a:t>
            </a:fld>
            <a:endParaRPr lang="en-US"/>
          </a:p>
        </p:txBody>
      </p:sp>
      <p:sp>
        <p:nvSpPr>
          <p:cNvPr id="6" name="Footer Placeholder 5">
            <a:extLst>
              <a:ext uri="{FF2B5EF4-FFF2-40B4-BE49-F238E27FC236}">
                <a16:creationId xmlns:a16="http://schemas.microsoft.com/office/drawing/2014/main" id="{07F162F7-C1BB-574B-A712-F0528F2C487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Slide Number Placeholder 6">
            <a:extLst>
              <a:ext uri="{FF2B5EF4-FFF2-40B4-BE49-F238E27FC236}">
                <a16:creationId xmlns:a16="http://schemas.microsoft.com/office/drawing/2014/main" id="{500F23B7-E65A-FC48-8DE9-6062163B893B}"/>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100096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EAECB-1966-524F-8AD3-2B0D782415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3035D-F5F1-F841-B018-F031116487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61344-54D3-CD40-8FF2-13824DE9FC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361CC7-97C1-EC44-A7D6-EA7BA0660B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5D533F-7482-D449-89D7-5C9B32A8A6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3C5203-7C17-8943-BAB2-EDD2DA586FC4}"/>
              </a:ext>
            </a:extLst>
          </p:cNvPr>
          <p:cNvSpPr>
            <a:spLocks noGrp="1"/>
          </p:cNvSpPr>
          <p:nvPr>
            <p:ph type="dt" sz="half" idx="10"/>
          </p:nvPr>
        </p:nvSpPr>
        <p:spPr/>
        <p:txBody>
          <a:bodyPr/>
          <a:lstStyle/>
          <a:p>
            <a:fld id="{48A0F775-EE5B-F846-ADCE-2E13880CC12B}" type="datetime1">
              <a:rPr lang="en-US" smtClean="0"/>
              <a:t>1/28/22</a:t>
            </a:fld>
            <a:endParaRPr lang="en-US"/>
          </a:p>
        </p:txBody>
      </p:sp>
      <p:sp>
        <p:nvSpPr>
          <p:cNvPr id="8" name="Footer Placeholder 7">
            <a:extLst>
              <a:ext uri="{FF2B5EF4-FFF2-40B4-BE49-F238E27FC236}">
                <a16:creationId xmlns:a16="http://schemas.microsoft.com/office/drawing/2014/main" id="{1CE67888-D198-0245-BFB3-62116AD8AB7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9" name="Slide Number Placeholder 8">
            <a:extLst>
              <a:ext uri="{FF2B5EF4-FFF2-40B4-BE49-F238E27FC236}">
                <a16:creationId xmlns:a16="http://schemas.microsoft.com/office/drawing/2014/main" id="{84933BA5-1041-D443-953D-4C387D315629}"/>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137173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97DA-2282-1441-884F-4A751510F9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579B00-E5C6-F549-83D1-7E564C605F61}"/>
              </a:ext>
            </a:extLst>
          </p:cNvPr>
          <p:cNvSpPr>
            <a:spLocks noGrp="1"/>
          </p:cNvSpPr>
          <p:nvPr>
            <p:ph type="dt" sz="half" idx="10"/>
          </p:nvPr>
        </p:nvSpPr>
        <p:spPr/>
        <p:txBody>
          <a:bodyPr/>
          <a:lstStyle/>
          <a:p>
            <a:fld id="{779F331E-DEE7-3746-ABE3-DFC83D2D805D}" type="datetime1">
              <a:rPr lang="en-US" smtClean="0"/>
              <a:t>1/28/22</a:t>
            </a:fld>
            <a:endParaRPr lang="en-US"/>
          </a:p>
        </p:txBody>
      </p:sp>
      <p:sp>
        <p:nvSpPr>
          <p:cNvPr id="4" name="Footer Placeholder 3">
            <a:extLst>
              <a:ext uri="{FF2B5EF4-FFF2-40B4-BE49-F238E27FC236}">
                <a16:creationId xmlns:a16="http://schemas.microsoft.com/office/drawing/2014/main" id="{736FA703-1AB3-5441-A514-24211339822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5" name="Slide Number Placeholder 4">
            <a:extLst>
              <a:ext uri="{FF2B5EF4-FFF2-40B4-BE49-F238E27FC236}">
                <a16:creationId xmlns:a16="http://schemas.microsoft.com/office/drawing/2014/main" id="{E370F270-5802-904B-965F-755CDFFB6BD2}"/>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269275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A483B0-D36E-4B49-B08A-E1568EEF733A}"/>
              </a:ext>
            </a:extLst>
          </p:cNvPr>
          <p:cNvSpPr>
            <a:spLocks noGrp="1"/>
          </p:cNvSpPr>
          <p:nvPr>
            <p:ph type="dt" sz="half" idx="10"/>
          </p:nvPr>
        </p:nvSpPr>
        <p:spPr/>
        <p:txBody>
          <a:bodyPr/>
          <a:lstStyle/>
          <a:p>
            <a:fld id="{FCC9C72C-790F-AC49-8D6D-ECBF1D0F9B72}" type="datetime1">
              <a:rPr lang="en-US" smtClean="0"/>
              <a:t>1/28/22</a:t>
            </a:fld>
            <a:endParaRPr lang="en-US"/>
          </a:p>
        </p:txBody>
      </p:sp>
      <p:sp>
        <p:nvSpPr>
          <p:cNvPr id="3" name="Footer Placeholder 2">
            <a:extLst>
              <a:ext uri="{FF2B5EF4-FFF2-40B4-BE49-F238E27FC236}">
                <a16:creationId xmlns:a16="http://schemas.microsoft.com/office/drawing/2014/main" id="{97119E1A-9791-8942-892F-6FD48D82A03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4" name="Slide Number Placeholder 3">
            <a:extLst>
              <a:ext uri="{FF2B5EF4-FFF2-40B4-BE49-F238E27FC236}">
                <a16:creationId xmlns:a16="http://schemas.microsoft.com/office/drawing/2014/main" id="{23BC0B29-3986-D140-905D-5F3780829404}"/>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133015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61EC-483A-7F43-86A1-E446581727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CB5482-7566-E645-8FD7-EEC48D548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A45329-B4E4-014C-B83F-01F7DA7F4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3A7E3D-B4C7-D642-A383-32C21FEAF795}"/>
              </a:ext>
            </a:extLst>
          </p:cNvPr>
          <p:cNvSpPr>
            <a:spLocks noGrp="1"/>
          </p:cNvSpPr>
          <p:nvPr>
            <p:ph type="dt" sz="half" idx="10"/>
          </p:nvPr>
        </p:nvSpPr>
        <p:spPr/>
        <p:txBody>
          <a:bodyPr/>
          <a:lstStyle/>
          <a:p>
            <a:fld id="{13B1FFEC-4B33-484B-8C0A-18D75B2AE86B}" type="datetime1">
              <a:rPr lang="en-US" smtClean="0"/>
              <a:t>1/28/22</a:t>
            </a:fld>
            <a:endParaRPr lang="en-US"/>
          </a:p>
        </p:txBody>
      </p:sp>
      <p:sp>
        <p:nvSpPr>
          <p:cNvPr id="6" name="Footer Placeholder 5">
            <a:extLst>
              <a:ext uri="{FF2B5EF4-FFF2-40B4-BE49-F238E27FC236}">
                <a16:creationId xmlns:a16="http://schemas.microsoft.com/office/drawing/2014/main" id="{9B005F9C-2D5F-CE41-AFE2-AEB3352C98D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Slide Number Placeholder 6">
            <a:extLst>
              <a:ext uri="{FF2B5EF4-FFF2-40B4-BE49-F238E27FC236}">
                <a16:creationId xmlns:a16="http://schemas.microsoft.com/office/drawing/2014/main" id="{34B6CC50-1411-5B4C-90C2-83F103FD7538}"/>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214414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95D-ED35-EB49-B477-7C0063E77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65F630-8981-2742-9CC3-33B458943A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A5E7E1-6787-DD4C-92A1-2AF37974D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3DA52-1C26-2A4A-8DD2-8A066EDA34AC}"/>
              </a:ext>
            </a:extLst>
          </p:cNvPr>
          <p:cNvSpPr>
            <a:spLocks noGrp="1"/>
          </p:cNvSpPr>
          <p:nvPr>
            <p:ph type="dt" sz="half" idx="10"/>
          </p:nvPr>
        </p:nvSpPr>
        <p:spPr/>
        <p:txBody>
          <a:bodyPr/>
          <a:lstStyle/>
          <a:p>
            <a:fld id="{3F399C4F-41FE-8547-89BD-B8EEE535E388}" type="datetime1">
              <a:rPr lang="en-US" smtClean="0"/>
              <a:t>1/28/22</a:t>
            </a:fld>
            <a:endParaRPr lang="en-US"/>
          </a:p>
        </p:txBody>
      </p:sp>
      <p:sp>
        <p:nvSpPr>
          <p:cNvPr id="6" name="Footer Placeholder 5">
            <a:extLst>
              <a:ext uri="{FF2B5EF4-FFF2-40B4-BE49-F238E27FC236}">
                <a16:creationId xmlns:a16="http://schemas.microsoft.com/office/drawing/2014/main" id="{A2A5C4BB-0CFC-DE48-AECF-091949DB289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Slide Number Placeholder 6">
            <a:extLst>
              <a:ext uri="{FF2B5EF4-FFF2-40B4-BE49-F238E27FC236}">
                <a16:creationId xmlns:a16="http://schemas.microsoft.com/office/drawing/2014/main" id="{0F5919C6-A06F-A244-A67A-0BF24AC20D32}"/>
              </a:ext>
            </a:extLst>
          </p:cNvPr>
          <p:cNvSpPr>
            <a:spLocks noGrp="1"/>
          </p:cNvSpPr>
          <p:nvPr>
            <p:ph type="sldNum" sz="quarter" idx="12"/>
          </p:nvPr>
        </p:nvSpPr>
        <p:spPr/>
        <p:txBody>
          <a:bodyPr/>
          <a:lstStyle/>
          <a:p>
            <a:fld id="{38891124-E8D1-034D-852B-DC7A49DA3E82}" type="slidenum">
              <a:rPr lang="en-US" smtClean="0"/>
              <a:t>‹#›</a:t>
            </a:fld>
            <a:endParaRPr lang="en-US"/>
          </a:p>
        </p:txBody>
      </p:sp>
    </p:spTree>
    <p:extLst>
      <p:ext uri="{BB962C8B-B14F-4D97-AF65-F5344CB8AC3E}">
        <p14:creationId xmlns:p14="http://schemas.microsoft.com/office/powerpoint/2010/main" val="342875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337F5-8EED-544A-B782-4FEB6C2A7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3D2FA4-C87C-BC48-9779-07CA3CB1F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D2D0E-CA71-BE40-8363-6C40282A6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E222B-2CD6-5D4D-8D86-8E24D4641F77}" type="datetime1">
              <a:rPr lang="en-US" smtClean="0"/>
              <a:t>1/28/22</a:t>
            </a:fld>
            <a:endParaRPr lang="en-US"/>
          </a:p>
        </p:txBody>
      </p:sp>
      <p:sp>
        <p:nvSpPr>
          <p:cNvPr id="5" name="Footer Placeholder 4">
            <a:extLst>
              <a:ext uri="{FF2B5EF4-FFF2-40B4-BE49-F238E27FC236}">
                <a16:creationId xmlns:a16="http://schemas.microsoft.com/office/drawing/2014/main" id="{90BEF569-2B29-3B4C-89BD-2ECFFCFFBD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40689057-B642-EB48-92D0-33270BEFD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91124-E8D1-034D-852B-DC7A49DA3E82}" type="slidenum">
              <a:rPr lang="en-US" smtClean="0"/>
              <a:t>‹#›</a:t>
            </a:fld>
            <a:endParaRPr lang="en-US"/>
          </a:p>
        </p:txBody>
      </p:sp>
    </p:spTree>
    <p:extLst>
      <p:ext uri="{BB962C8B-B14F-4D97-AF65-F5344CB8AC3E}">
        <p14:creationId xmlns:p14="http://schemas.microsoft.com/office/powerpoint/2010/main" val="350690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s://openstax.org/apps/archive/20210823.155019/resources/b0832d089940498d2af7e0ede67ea21a26ed3bdc"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https://openstax.org/apps/archive/20210823.155019/resources/de9726d2bc6b966f638a4dd00f3a899bb955c006"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s://openstax.org/apps/archive/20210823.155019/resources/c2a1ec5fe59a9573e0133deb6a3bea65bacf2f63"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s://openstax.org/apps/archive/20210823.155019/resources/00abe6130e466e45f70e9e3b98dca42bdcd1409a"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https://openstax.org/apps/archive/20210823.155019/resources/cc2dc3348feb3d2ec6b7428f83003ae738adb325"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s://openstax.org/apps/archive/20210823.155019/resources/121468e0c591edb846f9dae4a7336d65786c4bd1"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s://openstax.org/apps/archive/20210823.155019/resources/8d7863d89a8e434e8c28518ade3ccc6e5d59a960"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s://openstax.org/apps/archive/20210823.155019/resources/0e7712c6240a56b256c4573381256187248b3cc6"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s://openstax.org/apps/archive/20210823.155019/resources/b418a9bbe85611fce4bfe8b1a7f3f4c3281ee10a"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https://openstax.org/apps/archive/20210823.155019/resources/52136adc87535a72ba5e08790e914afbb6a442e2"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https://openstax.org/apps/archive/20210823.155019/resources/9d0770781a05e1c64f06eaaa50bca61f89d0bb1a"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https://openstax.org/apps/archive/20210823.155019/resources/8d5ae0f6a1c76543feac0d8e5efc860ffa8a5cb1"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https://openstax.org/apps/archive/20210823.155019/resources/bac1a6fccfa335d873e7169c867584728ab944e7"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https://openstax.org/apps/archive/20210823.155019/resources/0e014077961864c6160913c7f5c4d13a15945dab"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https://openstax.org/apps/archive/20210823.155019/resources/8304a12174b3a2a047389ec6f185a9c6b10d7b3b"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https://openstax.org/apps/archive/20210823.155019/resources/c8a2be148a7f04acc501c48625515bb0a507f71b"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https://openstax.org/apps/archive/20210823.155019/resources/e84487e39d8aedcd7ff918339b884d365a122918" TargetMode="External"/><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https://openstax.org/apps/archive/20210823.155019/resources/50163f8ff80f335574f41bfc10cc49a1e87cf9df"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https://openstax.org/apps/archive/20210823.155019/resources/07b21776858173731d2afd4b07d25300ca673a9c"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openstax.org/apps/archive/20210823.155019/resources/cfcddc2f9771c9b78b782121ca741d3d39d760e5"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https://openstax.org/apps/archive/20210823.155019/resources/c6c4df582eab01ae81196d6c55cc5d86f61a2eb6"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4C4F-0FB0-494C-8E43-9AA9E0EF221E}"/>
              </a:ext>
            </a:extLst>
          </p:cNvPr>
          <p:cNvSpPr>
            <a:spLocks noGrp="1"/>
          </p:cNvSpPr>
          <p:nvPr>
            <p:ph type="ctrTitle"/>
          </p:nvPr>
        </p:nvSpPr>
        <p:spPr/>
        <p:txBody>
          <a:bodyPr/>
          <a:lstStyle/>
          <a:p>
            <a:r>
              <a:rPr lang="en-US"/>
              <a:t>BIOL 1010</a:t>
            </a:r>
            <a:br>
              <a:rPr lang="en-US"/>
            </a:br>
            <a:r>
              <a:rPr lang="en-US"/>
              <a:t>Module 4</a:t>
            </a:r>
            <a:endParaRPr lang="en-US" dirty="0"/>
          </a:p>
        </p:txBody>
      </p:sp>
      <p:sp>
        <p:nvSpPr>
          <p:cNvPr id="3" name="Subtitle 2">
            <a:extLst>
              <a:ext uri="{FF2B5EF4-FFF2-40B4-BE49-F238E27FC236}">
                <a16:creationId xmlns:a16="http://schemas.microsoft.com/office/drawing/2014/main" id="{B4C14816-2314-3544-84BA-09E72F934C0C}"/>
              </a:ext>
            </a:extLst>
          </p:cNvPr>
          <p:cNvSpPr>
            <a:spLocks noGrp="1"/>
          </p:cNvSpPr>
          <p:nvPr>
            <p:ph type="subTitle" idx="1"/>
          </p:nvPr>
        </p:nvSpPr>
        <p:spPr/>
        <p:txBody>
          <a:bodyPr/>
          <a:lstStyle/>
          <a:p>
            <a:r>
              <a:rPr lang="en-US" dirty="0"/>
              <a:t>OpenStax</a:t>
            </a:r>
          </a:p>
          <a:p>
            <a:r>
              <a:rPr lang="en-US" dirty="0"/>
              <a:t>Biology 2e</a:t>
            </a:r>
          </a:p>
          <a:p>
            <a:r>
              <a:rPr lang="en-US" dirty="0"/>
              <a:t>Chapter 4: The Cell</a:t>
            </a:r>
          </a:p>
        </p:txBody>
      </p:sp>
      <p:sp>
        <p:nvSpPr>
          <p:cNvPr id="4" name="Footer Placeholder 3">
            <a:extLst>
              <a:ext uri="{FF2B5EF4-FFF2-40B4-BE49-F238E27FC236}">
                <a16:creationId xmlns:a16="http://schemas.microsoft.com/office/drawing/2014/main" id="{0B08541A-5F57-5541-B2ED-F22281A41CF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88978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1542-4B43-3544-A841-E51402773149}"/>
              </a:ext>
            </a:extLst>
          </p:cNvPr>
          <p:cNvSpPr>
            <a:spLocks noGrp="1"/>
          </p:cNvSpPr>
          <p:nvPr>
            <p:ph type="title"/>
          </p:nvPr>
        </p:nvSpPr>
        <p:spPr/>
        <p:txBody>
          <a:bodyPr/>
          <a:lstStyle/>
          <a:p>
            <a:pPr algn="ctr"/>
            <a:r>
              <a:rPr lang="en-US" dirty="0"/>
              <a:t>The Plasma Membrane</a:t>
            </a:r>
          </a:p>
        </p:txBody>
      </p:sp>
      <p:sp>
        <p:nvSpPr>
          <p:cNvPr id="3" name="Content Placeholder 2">
            <a:extLst>
              <a:ext uri="{FF2B5EF4-FFF2-40B4-BE49-F238E27FC236}">
                <a16:creationId xmlns:a16="http://schemas.microsoft.com/office/drawing/2014/main" id="{EC68D88E-6507-9045-83DD-C1EEB05A7B2D}"/>
              </a:ext>
            </a:extLst>
          </p:cNvPr>
          <p:cNvSpPr>
            <a:spLocks noGrp="1"/>
          </p:cNvSpPr>
          <p:nvPr>
            <p:ph idx="1"/>
          </p:nvPr>
        </p:nvSpPr>
        <p:spPr/>
        <p:txBody>
          <a:bodyPr>
            <a:normAutofit fontScale="92500" lnSpcReduction="20000"/>
          </a:bodyPr>
          <a:lstStyle/>
          <a:p>
            <a:r>
              <a:rPr lang="en-US" dirty="0"/>
              <a:t>Prokaryotic and  eukaryotic cells have a plasma membrane - a phospholipid bilayer with embedded proteins that separates the internal contents of the cell from its surrounding environment.</a:t>
            </a:r>
          </a:p>
          <a:p>
            <a:r>
              <a:rPr lang="en-US" dirty="0"/>
              <a:t>Recall – a phospholipid is a lipid molecule with two fatty acid chains and a phosphate-containing group</a:t>
            </a:r>
          </a:p>
          <a:p>
            <a:r>
              <a:rPr lang="en-US" dirty="0"/>
              <a:t>Plasma membranes control the passage of organic molecules, ions, water, and oxygen into and out of the cell.</a:t>
            </a:r>
          </a:p>
          <a:p>
            <a:r>
              <a:rPr lang="en-US" dirty="0"/>
              <a:t>Wastes (such as carbon dioxide and ammonia) also leave the cell by passing through the plasma membrane.</a:t>
            </a:r>
          </a:p>
          <a:p>
            <a:r>
              <a:rPr lang="en-US" dirty="0"/>
              <a:t>The plasma membranes of cells that specialize in absorption fold into fingerlike projections that we call microvilli (singular = microvillus). Such cells typically line the small intestine, the organ that absorbs nutrients from digested food.</a:t>
            </a:r>
          </a:p>
        </p:txBody>
      </p:sp>
      <p:sp>
        <p:nvSpPr>
          <p:cNvPr id="4" name="Footer Placeholder 3">
            <a:extLst>
              <a:ext uri="{FF2B5EF4-FFF2-40B4-BE49-F238E27FC236}">
                <a16:creationId xmlns:a16="http://schemas.microsoft.com/office/drawing/2014/main" id="{50599F6F-55AD-9142-B80F-2578E59629B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89549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A46A9C-C85B-D14F-B45E-52400303E2F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CAFFCAB6-55B4-6544-A0CD-5F1FA950ADA4}"/>
              </a:ext>
            </a:extLst>
          </p:cNvPr>
          <p:cNvSpPr>
            <a:spLocks noChangeArrowheads="1"/>
          </p:cNvSpPr>
          <p:nvPr/>
        </p:nvSpPr>
        <p:spPr bwMode="auto">
          <a:xfrm>
            <a:off x="264544" y="136525"/>
            <a:ext cx="23923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3" name="Picture 7" descr="The plasma membrane is composed of a phospholipid bilayer. In the bilayer, the two long hydrophobic tails of phospholipids face toward the center, and the hydrophilic head group faces the exterior. Integral membrane proteins and protein channels span the entire bilayer. Protein channels have a pore in the middle. Peripheral membrane proteins sit on the surface of the phospholipids, and are associated with the phospholipid head groups. On the exterior side of the membrane, carbohydrates are attached to certain proteins and lipids. Filaments of the cytoskeleton line the interior of the membrane.">
            <a:extLst>
              <a:ext uri="{FF2B5EF4-FFF2-40B4-BE49-F238E27FC236}">
                <a16:creationId xmlns:a16="http://schemas.microsoft.com/office/drawing/2014/main" id="{A8C94684-F1E1-624E-91C7-F6EEFEE7362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4543" y="136525"/>
            <a:ext cx="11662913" cy="565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58A3-534E-5843-B1F7-2575B574659C}"/>
              </a:ext>
            </a:extLst>
          </p:cNvPr>
          <p:cNvSpPr>
            <a:spLocks noGrp="1"/>
          </p:cNvSpPr>
          <p:nvPr>
            <p:ph type="title"/>
          </p:nvPr>
        </p:nvSpPr>
        <p:spPr/>
        <p:txBody>
          <a:bodyPr/>
          <a:lstStyle/>
          <a:p>
            <a:pPr algn="ctr"/>
            <a:r>
              <a:rPr lang="en-US" dirty="0"/>
              <a:t>Cytoplasm</a:t>
            </a:r>
          </a:p>
        </p:txBody>
      </p:sp>
      <p:sp>
        <p:nvSpPr>
          <p:cNvPr id="3" name="Content Placeholder 2">
            <a:extLst>
              <a:ext uri="{FF2B5EF4-FFF2-40B4-BE49-F238E27FC236}">
                <a16:creationId xmlns:a16="http://schemas.microsoft.com/office/drawing/2014/main" id="{83DDFF78-1B19-494C-B5B8-B70E72AD25AB}"/>
              </a:ext>
            </a:extLst>
          </p:cNvPr>
          <p:cNvSpPr>
            <a:spLocks noGrp="1"/>
          </p:cNvSpPr>
          <p:nvPr>
            <p:ph idx="1"/>
          </p:nvPr>
        </p:nvSpPr>
        <p:spPr/>
        <p:txBody>
          <a:bodyPr>
            <a:normAutofit/>
          </a:bodyPr>
          <a:lstStyle/>
          <a:p>
            <a:r>
              <a:rPr lang="en-US" dirty="0"/>
              <a:t>The cytoplasm is the cell's entire region between the plasma membrane and the nuclear envelope (a structure we will discuss shortly).</a:t>
            </a:r>
          </a:p>
          <a:p>
            <a:r>
              <a:rPr lang="en-US" dirty="0"/>
              <a:t>Organelles are suspended in a gel-like cytosol and the cytoskeleton.</a:t>
            </a:r>
          </a:p>
          <a:p>
            <a:r>
              <a:rPr lang="en-US" dirty="0"/>
              <a:t>The cytoplasm consists of 70 to 80 percent water but has a semi-solid consistency, which comes from the proteins within it. </a:t>
            </a:r>
          </a:p>
          <a:p>
            <a:r>
              <a:rPr lang="en-US" dirty="0"/>
              <a:t>Many metabolic reactions, including protein synthesis, take place in the cytoplasm.</a:t>
            </a:r>
          </a:p>
        </p:txBody>
      </p:sp>
      <p:sp>
        <p:nvSpPr>
          <p:cNvPr id="4" name="Footer Placeholder 3">
            <a:extLst>
              <a:ext uri="{FF2B5EF4-FFF2-40B4-BE49-F238E27FC236}">
                <a16:creationId xmlns:a16="http://schemas.microsoft.com/office/drawing/2014/main" id="{9452A848-C9BB-1244-B05A-5656C57458F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696556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8714-AC12-0F44-86FC-97F35BFABE31}"/>
              </a:ext>
            </a:extLst>
          </p:cNvPr>
          <p:cNvSpPr>
            <a:spLocks noGrp="1"/>
          </p:cNvSpPr>
          <p:nvPr>
            <p:ph type="title"/>
          </p:nvPr>
        </p:nvSpPr>
        <p:spPr/>
        <p:txBody>
          <a:bodyPr/>
          <a:lstStyle/>
          <a:p>
            <a:pPr algn="ctr"/>
            <a:r>
              <a:rPr lang="en-US" dirty="0"/>
              <a:t>The Nucleus</a:t>
            </a:r>
          </a:p>
        </p:txBody>
      </p:sp>
      <p:sp>
        <p:nvSpPr>
          <p:cNvPr id="3" name="Content Placeholder 2">
            <a:extLst>
              <a:ext uri="{FF2B5EF4-FFF2-40B4-BE49-F238E27FC236}">
                <a16:creationId xmlns:a16="http://schemas.microsoft.com/office/drawing/2014/main" id="{09540758-F2B7-594D-B178-09AB9A8B97B3}"/>
              </a:ext>
            </a:extLst>
          </p:cNvPr>
          <p:cNvSpPr>
            <a:spLocks noGrp="1"/>
          </p:cNvSpPr>
          <p:nvPr>
            <p:ph sz="half" idx="1"/>
          </p:nvPr>
        </p:nvSpPr>
        <p:spPr/>
        <p:txBody>
          <a:bodyPr>
            <a:normAutofit fontScale="92500" lnSpcReduction="20000"/>
          </a:bodyPr>
          <a:lstStyle/>
          <a:p>
            <a:r>
              <a:rPr lang="en-US" dirty="0"/>
              <a:t>The nucleus houses the cell’s DNA and directs the synthesis of ribosomes and proteins.</a:t>
            </a:r>
          </a:p>
          <a:p>
            <a:r>
              <a:rPr lang="en-US" dirty="0"/>
              <a:t>The nuclear envelope is a phospholipid bilayer.</a:t>
            </a:r>
          </a:p>
          <a:p>
            <a:r>
              <a:rPr lang="en-US" dirty="0"/>
              <a:t>The nuclear envelope's inner and outer membranes are phospholipid bilayers.</a:t>
            </a:r>
          </a:p>
          <a:p>
            <a:r>
              <a:rPr lang="en-US" dirty="0"/>
              <a:t>The nuclear envelope is punctuated with pores that control the passage of ions, molecules, and RNA between the nucleoplasm and cytoplasm.</a:t>
            </a:r>
          </a:p>
          <a:p>
            <a:endParaRPr lang="en-US" dirty="0"/>
          </a:p>
        </p:txBody>
      </p:sp>
      <p:sp>
        <p:nvSpPr>
          <p:cNvPr id="4" name="Content Placeholder 3">
            <a:extLst>
              <a:ext uri="{FF2B5EF4-FFF2-40B4-BE49-F238E27FC236}">
                <a16:creationId xmlns:a16="http://schemas.microsoft.com/office/drawing/2014/main" id="{60475F8B-309A-4047-ABF9-ACC7D3D98E1F}"/>
              </a:ext>
            </a:extLst>
          </p:cNvPr>
          <p:cNvSpPr>
            <a:spLocks noGrp="1"/>
          </p:cNvSpPr>
          <p:nvPr>
            <p:ph sz="half" idx="2"/>
          </p:nvPr>
        </p:nvSpPr>
        <p:spPr/>
        <p:txBody>
          <a:bodyPr>
            <a:normAutofit fontScale="92500" lnSpcReduction="20000"/>
          </a:bodyPr>
          <a:lstStyle/>
          <a:p>
            <a:r>
              <a:rPr lang="en-US" dirty="0"/>
              <a:t>Nucleoplasm is the semi-solid fluid inside the nucleus, where we find chromatin and the nucleolus.</a:t>
            </a:r>
          </a:p>
          <a:p>
            <a:r>
              <a:rPr lang="en-US" dirty="0"/>
              <a:t>Some chromosomes have sections of DNA that encode ribosomal RNA.</a:t>
            </a:r>
          </a:p>
          <a:p>
            <a:r>
              <a:rPr lang="en-US" dirty="0"/>
              <a:t>The darkly staining area within the nucleus called the nucleolus aggregates the ribosomal RNA with associated proteins to assemble the ribosomal subunits that are then transported out through the pores in the nuclear envelope to the cytoplasm.</a:t>
            </a:r>
          </a:p>
        </p:txBody>
      </p:sp>
      <p:sp>
        <p:nvSpPr>
          <p:cNvPr id="5" name="Footer Placeholder 4">
            <a:extLst>
              <a:ext uri="{FF2B5EF4-FFF2-40B4-BE49-F238E27FC236}">
                <a16:creationId xmlns:a16="http://schemas.microsoft.com/office/drawing/2014/main" id="{9F99AAE6-94F2-F74F-A0CA-81839C5A512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69190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8B5D85-55A2-1546-AF0B-9F968AB8C84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966AB037-5CD2-F24B-8A00-193CA54F0441}"/>
              </a:ext>
            </a:extLst>
          </p:cNvPr>
          <p:cNvSpPr>
            <a:spLocks noChangeArrowheads="1"/>
          </p:cNvSpPr>
          <p:nvPr/>
        </p:nvSpPr>
        <p:spPr bwMode="auto">
          <a:xfrm>
            <a:off x="1588167" y="136525"/>
            <a:ext cx="238596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1" name="Picture 8" descr="The two-dimensional image depicts the nucleus of a cell as a circular object with two membranes; several gaps appear in the circle, representing nuclear pores. Surrounding the nucleus are membranous sacks representing the endoplasmic reticulum. Inside the nucleus is another circle, approximately ten percent of the total size of the nucleus, representing the nucleolus.">
            <a:extLst>
              <a:ext uri="{FF2B5EF4-FFF2-40B4-BE49-F238E27FC236}">
                <a16:creationId xmlns:a16="http://schemas.microsoft.com/office/drawing/2014/main" id="{593EF376-FF4B-2145-8E9D-711212D7A4A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88168" y="136526"/>
            <a:ext cx="8698832" cy="586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7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CB9D-AF2F-3448-81EC-8AF2BA8526AD}"/>
              </a:ext>
            </a:extLst>
          </p:cNvPr>
          <p:cNvSpPr>
            <a:spLocks noGrp="1"/>
          </p:cNvSpPr>
          <p:nvPr>
            <p:ph type="title"/>
          </p:nvPr>
        </p:nvSpPr>
        <p:spPr/>
        <p:txBody>
          <a:bodyPr/>
          <a:lstStyle/>
          <a:p>
            <a:pPr algn="ctr"/>
            <a:r>
              <a:rPr lang="en-US" dirty="0"/>
              <a:t>Ribosomes</a:t>
            </a:r>
          </a:p>
        </p:txBody>
      </p:sp>
      <p:sp>
        <p:nvSpPr>
          <p:cNvPr id="3" name="Content Placeholder 2">
            <a:extLst>
              <a:ext uri="{FF2B5EF4-FFF2-40B4-BE49-F238E27FC236}">
                <a16:creationId xmlns:a16="http://schemas.microsoft.com/office/drawing/2014/main" id="{EA7A2733-E546-014E-9865-73A587B7B416}"/>
              </a:ext>
            </a:extLst>
          </p:cNvPr>
          <p:cNvSpPr>
            <a:spLocks noGrp="1"/>
          </p:cNvSpPr>
          <p:nvPr>
            <p:ph idx="1"/>
          </p:nvPr>
        </p:nvSpPr>
        <p:spPr/>
        <p:txBody>
          <a:bodyPr>
            <a:normAutofit/>
          </a:bodyPr>
          <a:lstStyle/>
          <a:p>
            <a:r>
              <a:rPr lang="en-US" dirty="0"/>
              <a:t>Ribosomes are the cellular structures responsible for protein synthesis. </a:t>
            </a:r>
          </a:p>
          <a:p>
            <a:r>
              <a:rPr lang="en-US" dirty="0"/>
              <a:t>Ribosomes are large protein and RNA complexes, consist of two subunits, large and small.</a:t>
            </a:r>
          </a:p>
          <a:p>
            <a:r>
              <a:rPr lang="en-US" dirty="0"/>
              <a:t>Ribosomes translate mRNA into proteins guided by complimentary matching tRNA at the ribosome’s enzyme active site.</a:t>
            </a:r>
          </a:p>
          <a:p>
            <a:r>
              <a:rPr lang="en-US" dirty="0"/>
              <a:t>Ribosomes are particularly abundant in cells that synthesize large amounts of protein.</a:t>
            </a:r>
          </a:p>
        </p:txBody>
      </p:sp>
      <p:sp>
        <p:nvSpPr>
          <p:cNvPr id="4" name="Footer Placeholder 3">
            <a:extLst>
              <a:ext uri="{FF2B5EF4-FFF2-40B4-BE49-F238E27FC236}">
                <a16:creationId xmlns:a16="http://schemas.microsoft.com/office/drawing/2014/main" id="{C399C90A-9657-6C46-AEA2-8AD8D99DA76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952996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5D63D2-37A4-2949-8EEA-25F04E2DC90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0563394A-30E2-B546-8C31-D8D841E4B35A}"/>
              </a:ext>
            </a:extLst>
          </p:cNvPr>
          <p:cNvSpPr>
            <a:spLocks noChangeArrowheads="1"/>
          </p:cNvSpPr>
          <p:nvPr/>
        </p:nvSpPr>
        <p:spPr bwMode="auto">
          <a:xfrm>
            <a:off x="2504572" y="136525"/>
            <a:ext cx="197015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265" name="Picture 9" descr="The ribosome consists of a small subunit and a large subunit, which is about three times as big as the small one. The large subunit sits on top of the small one. A chain of m R N A threads between the large and small subunits. A protein chain extends from the top of the large subunit.">
            <a:extLst>
              <a:ext uri="{FF2B5EF4-FFF2-40B4-BE49-F238E27FC236}">
                <a16:creationId xmlns:a16="http://schemas.microsoft.com/office/drawing/2014/main" id="{E2A07085-CE18-4744-ACD5-4770E2CEE8B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04573" y="136526"/>
            <a:ext cx="7182853" cy="580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89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944F-3D1C-6B45-94FC-A3A7D078FBF0}"/>
              </a:ext>
            </a:extLst>
          </p:cNvPr>
          <p:cNvSpPr>
            <a:spLocks noGrp="1"/>
          </p:cNvSpPr>
          <p:nvPr>
            <p:ph type="title"/>
          </p:nvPr>
        </p:nvSpPr>
        <p:spPr/>
        <p:txBody>
          <a:bodyPr/>
          <a:lstStyle/>
          <a:p>
            <a:r>
              <a:rPr lang="en-US" dirty="0"/>
              <a:t>Mitochondria</a:t>
            </a:r>
          </a:p>
        </p:txBody>
      </p:sp>
      <p:sp>
        <p:nvSpPr>
          <p:cNvPr id="3" name="Content Placeholder 2">
            <a:extLst>
              <a:ext uri="{FF2B5EF4-FFF2-40B4-BE49-F238E27FC236}">
                <a16:creationId xmlns:a16="http://schemas.microsoft.com/office/drawing/2014/main" id="{63298983-FD87-E842-9CE9-D9278B41D90D}"/>
              </a:ext>
            </a:extLst>
          </p:cNvPr>
          <p:cNvSpPr>
            <a:spLocks noGrp="1"/>
          </p:cNvSpPr>
          <p:nvPr>
            <p:ph idx="1"/>
          </p:nvPr>
        </p:nvSpPr>
        <p:spPr/>
        <p:txBody>
          <a:bodyPr>
            <a:normAutofit lnSpcReduction="10000"/>
          </a:bodyPr>
          <a:lstStyle/>
          <a:p>
            <a:r>
              <a:rPr lang="en-US" dirty="0"/>
              <a:t>Often called “powerhouses” or “energy factories” of both plant and animal cells because they are responsible for making adenosine triphosphate (ATP), the cell’s main energy-carrying molecule.</a:t>
            </a:r>
          </a:p>
          <a:p>
            <a:r>
              <a:rPr lang="en-US" dirty="0"/>
              <a:t>ATP represents the cell's short-term stored energy.</a:t>
            </a:r>
          </a:p>
          <a:p>
            <a:r>
              <a:rPr lang="en-US" dirty="0"/>
              <a:t>Cellular respiration is the process of making ATP using the chemical energy in glucose and other nutrients.</a:t>
            </a:r>
          </a:p>
          <a:p>
            <a:r>
              <a:rPr lang="en-US" dirty="0"/>
              <a:t>In mitochondria, this process uses oxygen and produces carbon dioxide as a waste product.</a:t>
            </a:r>
          </a:p>
          <a:p>
            <a:r>
              <a:rPr lang="en-US" dirty="0"/>
              <a:t>Muscle cells have a very high concentration of mitochondria that produce ATP because they need considerable energy.</a:t>
            </a:r>
          </a:p>
          <a:p>
            <a:endParaRPr lang="en-US" dirty="0"/>
          </a:p>
        </p:txBody>
      </p:sp>
      <p:sp>
        <p:nvSpPr>
          <p:cNvPr id="4" name="Footer Placeholder 3">
            <a:extLst>
              <a:ext uri="{FF2B5EF4-FFF2-40B4-BE49-F238E27FC236}">
                <a16:creationId xmlns:a16="http://schemas.microsoft.com/office/drawing/2014/main" id="{2EBA56F1-9864-8848-A626-34869C8998D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468582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14E2-7FEB-C34B-8D21-AD78C7C8827D}"/>
              </a:ext>
            </a:extLst>
          </p:cNvPr>
          <p:cNvSpPr>
            <a:spLocks noGrp="1"/>
          </p:cNvSpPr>
          <p:nvPr>
            <p:ph type="title"/>
          </p:nvPr>
        </p:nvSpPr>
        <p:spPr/>
        <p:txBody>
          <a:bodyPr/>
          <a:lstStyle/>
          <a:p>
            <a:pPr algn="ctr"/>
            <a:r>
              <a:rPr lang="en-US" dirty="0"/>
              <a:t>Mitochondria</a:t>
            </a:r>
          </a:p>
        </p:txBody>
      </p:sp>
      <p:sp>
        <p:nvSpPr>
          <p:cNvPr id="3" name="Content Placeholder 2">
            <a:extLst>
              <a:ext uri="{FF2B5EF4-FFF2-40B4-BE49-F238E27FC236}">
                <a16:creationId xmlns:a16="http://schemas.microsoft.com/office/drawing/2014/main" id="{6086C495-57FD-8D4D-972A-562AB39CB2D1}"/>
              </a:ext>
            </a:extLst>
          </p:cNvPr>
          <p:cNvSpPr>
            <a:spLocks noGrp="1"/>
          </p:cNvSpPr>
          <p:nvPr>
            <p:ph idx="1"/>
          </p:nvPr>
        </p:nvSpPr>
        <p:spPr/>
        <p:txBody>
          <a:bodyPr/>
          <a:lstStyle/>
          <a:p>
            <a:r>
              <a:rPr lang="en-US" dirty="0"/>
              <a:t>Mitochondria are oval-shaped, double membrane organelles that have their own ribosomes and DNA.</a:t>
            </a:r>
          </a:p>
          <a:p>
            <a:r>
              <a:rPr lang="en-US" dirty="0"/>
              <a:t>Each membrane is a phospholipid bilayer embedded with proteins. The inner layer has folds called cristae.</a:t>
            </a:r>
          </a:p>
          <a:p>
            <a:r>
              <a:rPr lang="en-US" dirty="0"/>
              <a:t>We call the area surrounded by the folds the mitochondrial matrix. </a:t>
            </a:r>
          </a:p>
          <a:p>
            <a:r>
              <a:rPr lang="en-US" dirty="0"/>
              <a:t>The cristae and the matrix have different roles in cellular respiration.</a:t>
            </a:r>
          </a:p>
          <a:p>
            <a:endParaRPr lang="en-US" dirty="0"/>
          </a:p>
        </p:txBody>
      </p:sp>
      <p:sp>
        <p:nvSpPr>
          <p:cNvPr id="4" name="Footer Placeholder 3">
            <a:extLst>
              <a:ext uri="{FF2B5EF4-FFF2-40B4-BE49-F238E27FC236}">
                <a16:creationId xmlns:a16="http://schemas.microsoft.com/office/drawing/2014/main" id="{F4C2112E-A7E3-AD45-9B3E-DCE2A1C218F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46826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FA1503-D47D-CD41-AFBF-7A8F7B6025E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0245FA53-1C16-0E49-BFAB-A234F0879DB3}"/>
              </a:ext>
            </a:extLst>
          </p:cNvPr>
          <p:cNvSpPr>
            <a:spLocks noChangeArrowheads="1"/>
          </p:cNvSpPr>
          <p:nvPr/>
        </p:nvSpPr>
        <p:spPr bwMode="auto">
          <a:xfrm>
            <a:off x="1321686" y="974557"/>
            <a:ext cx="230676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289" name="Picture 10" descr="This transmission electron micrograph of a mitochondrion shows an oval outer membrane and an inner membrane with many folds called cristae. Inside the inner membrane is a space called the mitochondrial matrix.">
            <a:extLst>
              <a:ext uri="{FF2B5EF4-FFF2-40B4-BE49-F238E27FC236}">
                <a16:creationId xmlns:a16="http://schemas.microsoft.com/office/drawing/2014/main" id="{22D12177-10F9-C94D-8A64-39BBB1FB012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21685" y="974558"/>
            <a:ext cx="9548629" cy="428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2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0BDA-4943-4F4B-A0BA-66D4FCB8C94D}"/>
              </a:ext>
            </a:extLst>
          </p:cNvPr>
          <p:cNvSpPr>
            <a:spLocks noGrp="1"/>
          </p:cNvSpPr>
          <p:nvPr>
            <p:ph type="title"/>
          </p:nvPr>
        </p:nvSpPr>
        <p:spPr/>
        <p:txBody>
          <a:bodyPr/>
          <a:lstStyle/>
          <a:p>
            <a:pPr algn="ctr"/>
            <a:r>
              <a:rPr lang="en-US" dirty="0"/>
              <a:t>Light Microscopy</a:t>
            </a:r>
          </a:p>
        </p:txBody>
      </p:sp>
      <p:sp>
        <p:nvSpPr>
          <p:cNvPr id="3" name="Content Placeholder 2">
            <a:extLst>
              <a:ext uri="{FF2B5EF4-FFF2-40B4-BE49-F238E27FC236}">
                <a16:creationId xmlns:a16="http://schemas.microsoft.com/office/drawing/2014/main" id="{76E5D4FD-E1CF-4F42-9972-3620C9B8434F}"/>
              </a:ext>
            </a:extLst>
          </p:cNvPr>
          <p:cNvSpPr>
            <a:spLocks noGrp="1"/>
          </p:cNvSpPr>
          <p:nvPr>
            <p:ph sz="half" idx="1"/>
          </p:nvPr>
        </p:nvSpPr>
        <p:spPr/>
        <p:txBody>
          <a:bodyPr>
            <a:normAutofit fontScale="92500" lnSpcReduction="20000"/>
          </a:bodyPr>
          <a:lstStyle/>
          <a:p>
            <a:r>
              <a:rPr lang="en-US" dirty="0"/>
              <a:t>Microscopes magnify objects we cannot see with the naked eye, which includes nearly all cells.</a:t>
            </a:r>
          </a:p>
          <a:p>
            <a:r>
              <a:rPr lang="en-US" dirty="0"/>
              <a:t>Visible light passes through light microscopes and bends through the lens system to enable the user to see the specimen.</a:t>
            </a:r>
          </a:p>
          <a:p>
            <a:r>
              <a:rPr lang="en-US" dirty="0"/>
              <a:t>Light microscopes are advantageous for viewing living organisms, but since individual cells are generally transparent, their components are not distinguishable unless they are colored with special stains.</a:t>
            </a:r>
          </a:p>
        </p:txBody>
      </p:sp>
      <p:sp>
        <p:nvSpPr>
          <p:cNvPr id="4" name="Content Placeholder 3">
            <a:extLst>
              <a:ext uri="{FF2B5EF4-FFF2-40B4-BE49-F238E27FC236}">
                <a16:creationId xmlns:a16="http://schemas.microsoft.com/office/drawing/2014/main" id="{188574F4-28D3-7B45-99F7-43F7AD403646}"/>
              </a:ext>
            </a:extLst>
          </p:cNvPr>
          <p:cNvSpPr>
            <a:spLocks noGrp="1"/>
          </p:cNvSpPr>
          <p:nvPr>
            <p:ph sz="half" idx="2"/>
          </p:nvPr>
        </p:nvSpPr>
        <p:spPr/>
        <p:txBody>
          <a:bodyPr>
            <a:normAutofit fontScale="92500" lnSpcReduction="20000"/>
          </a:bodyPr>
          <a:lstStyle/>
          <a:p>
            <a:r>
              <a:rPr lang="en-US" dirty="0"/>
              <a:t>Two important parameters: magnification and resolving power.</a:t>
            </a:r>
          </a:p>
          <a:p>
            <a:r>
              <a:rPr lang="en-US" dirty="0"/>
              <a:t>Magnification is the process of enlarging an object in appearance. </a:t>
            </a:r>
          </a:p>
          <a:p>
            <a:r>
              <a:rPr lang="en-US" dirty="0"/>
              <a:t>Resolving power is the microscope's ability to distinguish two adjacent structures as separate.</a:t>
            </a:r>
          </a:p>
          <a:p>
            <a:r>
              <a:rPr lang="en-US" dirty="0"/>
              <a:t>The higher the resolution, the better the image's clarity and detail.</a:t>
            </a:r>
          </a:p>
        </p:txBody>
      </p:sp>
      <p:sp>
        <p:nvSpPr>
          <p:cNvPr id="5" name="Footer Placeholder 4">
            <a:extLst>
              <a:ext uri="{FF2B5EF4-FFF2-40B4-BE49-F238E27FC236}">
                <a16:creationId xmlns:a16="http://schemas.microsoft.com/office/drawing/2014/main" id="{7068B1A3-4115-D343-A82A-5D7B465FD0A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820449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58B8-9CD1-394E-8E88-0F35131DBBE4}"/>
              </a:ext>
            </a:extLst>
          </p:cNvPr>
          <p:cNvSpPr>
            <a:spLocks noGrp="1"/>
          </p:cNvSpPr>
          <p:nvPr>
            <p:ph type="title"/>
          </p:nvPr>
        </p:nvSpPr>
        <p:spPr/>
        <p:txBody>
          <a:bodyPr/>
          <a:lstStyle/>
          <a:p>
            <a:pPr algn="ctr"/>
            <a:r>
              <a:rPr lang="en-US" dirty="0"/>
              <a:t>Peroxisomes, Vesicles and Vacuoles</a:t>
            </a:r>
          </a:p>
        </p:txBody>
      </p:sp>
      <p:sp>
        <p:nvSpPr>
          <p:cNvPr id="3" name="Content Placeholder 2">
            <a:extLst>
              <a:ext uri="{FF2B5EF4-FFF2-40B4-BE49-F238E27FC236}">
                <a16:creationId xmlns:a16="http://schemas.microsoft.com/office/drawing/2014/main" id="{5E37DF4E-6F9F-5D4B-BA3E-1D564A809EC7}"/>
              </a:ext>
            </a:extLst>
          </p:cNvPr>
          <p:cNvSpPr>
            <a:spLocks noGrp="1"/>
          </p:cNvSpPr>
          <p:nvPr>
            <p:ph sz="half" idx="1"/>
          </p:nvPr>
        </p:nvSpPr>
        <p:spPr/>
        <p:txBody>
          <a:bodyPr>
            <a:normAutofit fontScale="92500" lnSpcReduction="20000"/>
          </a:bodyPr>
          <a:lstStyle/>
          <a:p>
            <a:r>
              <a:rPr lang="en-US" dirty="0"/>
              <a:t>Peroxisomes are small, round organelles enclosed by single membranes that carry out oxidation reactions that break down fatty acids and amino acids.</a:t>
            </a:r>
          </a:p>
          <a:p>
            <a:r>
              <a:rPr lang="en-US" dirty="0"/>
              <a:t>Peroxisomes also detoxify.</a:t>
            </a:r>
          </a:p>
          <a:p>
            <a:r>
              <a:rPr lang="en-US" dirty="0"/>
              <a:t>Oxidation reactions of peroxisomes release hydrogen peroxide (H</a:t>
            </a:r>
            <a:r>
              <a:rPr lang="en-US" baseline="-25000" dirty="0"/>
              <a:t>2</a:t>
            </a:r>
            <a:r>
              <a:rPr lang="en-US" dirty="0"/>
              <a:t>O</a:t>
            </a:r>
            <a:r>
              <a:rPr lang="en-US" baseline="-25000" dirty="0"/>
              <a:t>2</a:t>
            </a:r>
            <a:r>
              <a:rPr lang="en-US" dirty="0"/>
              <a:t>), which damages cells.</a:t>
            </a:r>
          </a:p>
          <a:p>
            <a:r>
              <a:rPr lang="en-US" dirty="0"/>
              <a:t>When these reactions are confined to peroxisomes, enzymes safely break down the H</a:t>
            </a:r>
            <a:r>
              <a:rPr lang="en-US" baseline="-25000" dirty="0"/>
              <a:t>2</a:t>
            </a:r>
            <a:r>
              <a:rPr lang="en-US" dirty="0"/>
              <a:t>O</a:t>
            </a:r>
            <a:r>
              <a:rPr lang="en-US" baseline="-25000" dirty="0"/>
              <a:t>2</a:t>
            </a:r>
            <a:r>
              <a:rPr lang="en-US" dirty="0"/>
              <a:t> into oxygen and water.</a:t>
            </a:r>
          </a:p>
        </p:txBody>
      </p:sp>
      <p:sp>
        <p:nvSpPr>
          <p:cNvPr id="4" name="Content Placeholder 3">
            <a:extLst>
              <a:ext uri="{FF2B5EF4-FFF2-40B4-BE49-F238E27FC236}">
                <a16:creationId xmlns:a16="http://schemas.microsoft.com/office/drawing/2014/main" id="{CDEB2CF3-D373-5243-BB42-200FCC98D9F4}"/>
              </a:ext>
            </a:extLst>
          </p:cNvPr>
          <p:cNvSpPr>
            <a:spLocks noGrp="1"/>
          </p:cNvSpPr>
          <p:nvPr>
            <p:ph sz="half" idx="2"/>
          </p:nvPr>
        </p:nvSpPr>
        <p:spPr/>
        <p:txBody>
          <a:bodyPr>
            <a:normAutofit fontScale="92500" lnSpcReduction="20000"/>
          </a:bodyPr>
          <a:lstStyle/>
          <a:p>
            <a:r>
              <a:rPr lang="en-US" dirty="0"/>
              <a:t>Vesicles and vacuoles are membrane-bound sacs that function in storage and transport.</a:t>
            </a:r>
          </a:p>
          <a:p>
            <a:r>
              <a:rPr lang="en-US" dirty="0"/>
              <a:t>Vesicle membranes can fuse with either the plasma membrane or other membrane systems within the cell.</a:t>
            </a:r>
          </a:p>
          <a:p>
            <a:r>
              <a:rPr lang="en-US" dirty="0"/>
              <a:t>Enzymes within plant vacuoles break down macromolecules.</a:t>
            </a:r>
          </a:p>
        </p:txBody>
      </p:sp>
      <p:sp>
        <p:nvSpPr>
          <p:cNvPr id="5" name="Footer Placeholder 4">
            <a:extLst>
              <a:ext uri="{FF2B5EF4-FFF2-40B4-BE49-F238E27FC236}">
                <a16:creationId xmlns:a16="http://schemas.microsoft.com/office/drawing/2014/main" id="{E287D6E6-E9C0-A94A-B617-BC55BB63165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754751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F0DA-8D3C-BF49-9DE0-BE8B07EF9C66}"/>
              </a:ext>
            </a:extLst>
          </p:cNvPr>
          <p:cNvSpPr>
            <a:spLocks noGrp="1"/>
          </p:cNvSpPr>
          <p:nvPr>
            <p:ph type="title"/>
          </p:nvPr>
        </p:nvSpPr>
        <p:spPr/>
        <p:txBody>
          <a:bodyPr/>
          <a:lstStyle/>
          <a:p>
            <a:pPr algn="ctr"/>
            <a:r>
              <a:rPr lang="en-US" dirty="0"/>
              <a:t>Centrosomes</a:t>
            </a:r>
          </a:p>
        </p:txBody>
      </p:sp>
      <p:sp>
        <p:nvSpPr>
          <p:cNvPr id="3" name="Content Placeholder 2">
            <a:extLst>
              <a:ext uri="{FF2B5EF4-FFF2-40B4-BE49-F238E27FC236}">
                <a16:creationId xmlns:a16="http://schemas.microsoft.com/office/drawing/2014/main" id="{B9812C30-061D-B042-93F6-CC941255D916}"/>
              </a:ext>
            </a:extLst>
          </p:cNvPr>
          <p:cNvSpPr>
            <a:spLocks noGrp="1"/>
          </p:cNvSpPr>
          <p:nvPr>
            <p:ph sz="half" idx="1"/>
          </p:nvPr>
        </p:nvSpPr>
        <p:spPr/>
        <p:txBody>
          <a:bodyPr>
            <a:normAutofit fontScale="92500" lnSpcReduction="10000"/>
          </a:bodyPr>
          <a:lstStyle/>
          <a:p>
            <a:r>
              <a:rPr lang="en-US" dirty="0"/>
              <a:t>The centrosome is a microtubule-organizing center found near the nuclei of animal cells.</a:t>
            </a:r>
          </a:p>
          <a:p>
            <a:r>
              <a:rPr lang="en-US" dirty="0"/>
              <a:t>Contains a pair of centrioles, two microtubule structures that lie perpendicular to each other.</a:t>
            </a:r>
          </a:p>
          <a:p>
            <a:r>
              <a:rPr lang="en-US" dirty="0"/>
              <a:t>The </a:t>
            </a:r>
            <a:r>
              <a:rPr lang="en-US" dirty="0" err="1"/>
              <a:t>entrosome</a:t>
            </a:r>
            <a:r>
              <a:rPr lang="en-US" dirty="0"/>
              <a:t> replicates itself before a cell divides.</a:t>
            </a:r>
          </a:p>
          <a:p>
            <a:r>
              <a:rPr lang="en-US" dirty="0"/>
              <a:t>Centrioles appear to have some role in pulling the duplicated chromosomes to opposite ends of the dividing cell..</a:t>
            </a:r>
          </a:p>
          <a:p>
            <a:endParaRPr lang="en-US" dirty="0"/>
          </a:p>
        </p:txBody>
      </p:sp>
      <p:sp>
        <p:nvSpPr>
          <p:cNvPr id="4" name="Content Placeholder 3">
            <a:extLst>
              <a:ext uri="{FF2B5EF4-FFF2-40B4-BE49-F238E27FC236}">
                <a16:creationId xmlns:a16="http://schemas.microsoft.com/office/drawing/2014/main" id="{47BACC54-5056-FA40-94E3-2578AEA904DF}"/>
              </a:ext>
            </a:extLst>
          </p:cNvPr>
          <p:cNvSpPr>
            <a:spLocks noGrp="1"/>
          </p:cNvSpPr>
          <p:nvPr>
            <p:ph sz="half" idx="2"/>
          </p:nvPr>
        </p:nvSpPr>
        <p:spPr>
          <a:xfrm>
            <a:off x="12192000" y="3798804"/>
            <a:ext cx="6853738" cy="4822338"/>
          </a:xfrm>
        </p:spPr>
        <p:txBody>
          <a:bodyPr>
            <a:normAutofit fontScale="92500" lnSpcReduction="10000"/>
          </a:bodyPr>
          <a:lstStyle/>
          <a:p>
            <a:endParaRPr lang="en-US" dirty="0"/>
          </a:p>
        </p:txBody>
      </p:sp>
      <p:sp>
        <p:nvSpPr>
          <p:cNvPr id="5" name="Footer Placeholder 4">
            <a:extLst>
              <a:ext uri="{FF2B5EF4-FFF2-40B4-BE49-F238E27FC236}">
                <a16:creationId xmlns:a16="http://schemas.microsoft.com/office/drawing/2014/main" id="{19C3EBE8-EEA4-E44A-9A4D-D28A6292A0B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9C27BC89-087B-5D47-BFE6-492095872017}"/>
              </a:ext>
            </a:extLst>
          </p:cNvPr>
          <p:cNvSpPr>
            <a:spLocks noChangeArrowheads="1"/>
          </p:cNvSpPr>
          <p:nvPr/>
        </p:nvSpPr>
        <p:spPr bwMode="auto">
          <a:xfrm>
            <a:off x="6019800" y="1973178"/>
            <a:ext cx="161264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313" name="Picture 11" descr="The image depicts two tube-like structures, one on top of the other, at right angles. Each of the tubes is labeled as the centriole. Each tube is composed of smaller tubes grouped in threes; these are labeled 'microtubule triplet.' Each centriole tube is composed of nine triplets arranged to form the wall of the tube.">
            <a:extLst>
              <a:ext uri="{FF2B5EF4-FFF2-40B4-BE49-F238E27FC236}">
                <a16:creationId xmlns:a16="http://schemas.microsoft.com/office/drawing/2014/main" id="{82163B88-EBB1-8A46-ABF7-47563AECE1F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19800" y="1973179"/>
            <a:ext cx="5879432" cy="356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06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24EB-6816-C34F-BD52-9B8C0A6701B6}"/>
              </a:ext>
            </a:extLst>
          </p:cNvPr>
          <p:cNvSpPr>
            <a:spLocks noGrp="1"/>
          </p:cNvSpPr>
          <p:nvPr>
            <p:ph type="title"/>
          </p:nvPr>
        </p:nvSpPr>
        <p:spPr/>
        <p:txBody>
          <a:bodyPr/>
          <a:lstStyle/>
          <a:p>
            <a:pPr algn="ctr"/>
            <a:r>
              <a:rPr lang="en-US" dirty="0"/>
              <a:t>Lysosomes</a:t>
            </a:r>
          </a:p>
        </p:txBody>
      </p:sp>
      <p:sp>
        <p:nvSpPr>
          <p:cNvPr id="3" name="Content Placeholder 2">
            <a:extLst>
              <a:ext uri="{FF2B5EF4-FFF2-40B4-BE49-F238E27FC236}">
                <a16:creationId xmlns:a16="http://schemas.microsoft.com/office/drawing/2014/main" id="{C501DF26-4C48-444E-89A2-7CB64B5FD1D2}"/>
              </a:ext>
            </a:extLst>
          </p:cNvPr>
          <p:cNvSpPr>
            <a:spLocks noGrp="1"/>
          </p:cNvSpPr>
          <p:nvPr>
            <p:ph idx="1"/>
          </p:nvPr>
        </p:nvSpPr>
        <p:spPr/>
        <p:txBody>
          <a:bodyPr>
            <a:normAutofit/>
          </a:bodyPr>
          <a:lstStyle/>
          <a:p>
            <a:r>
              <a:rPr lang="en-US" dirty="0"/>
              <a:t>Lysosomes are the animal cell’s “garbage disposal.”</a:t>
            </a:r>
          </a:p>
          <a:p>
            <a:r>
              <a:rPr lang="en-US" dirty="0"/>
              <a:t>Enzymes within the lysosomes aid in breaking down proteins, polysaccharides, lipids, nucleic acids, and even worn-out organelles. </a:t>
            </a:r>
          </a:p>
          <a:p>
            <a:r>
              <a:rPr lang="en-US" dirty="0"/>
              <a:t>Enzyme activity is compartmentalized in lysosomes, where the pH is much lower than the cell’s cytoplasm.</a:t>
            </a:r>
          </a:p>
          <a:p>
            <a:r>
              <a:rPr lang="en-US" dirty="0"/>
              <a:t>Animal cells have another set of organelles that most plant cells do not: lysosomes.</a:t>
            </a:r>
          </a:p>
          <a:p>
            <a:r>
              <a:rPr lang="en-US" dirty="0"/>
              <a:t>In plant cells, the digestive processes take place in vacuoles.</a:t>
            </a:r>
          </a:p>
        </p:txBody>
      </p:sp>
      <p:sp>
        <p:nvSpPr>
          <p:cNvPr id="4" name="Footer Placeholder 3">
            <a:extLst>
              <a:ext uri="{FF2B5EF4-FFF2-40B4-BE49-F238E27FC236}">
                <a16:creationId xmlns:a16="http://schemas.microsoft.com/office/drawing/2014/main" id="{3CEC9D34-929C-AD43-82B8-59263F115EE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937332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6717-A279-0347-8283-E4964B5CF409}"/>
              </a:ext>
            </a:extLst>
          </p:cNvPr>
          <p:cNvSpPr>
            <a:spLocks noGrp="1"/>
          </p:cNvSpPr>
          <p:nvPr>
            <p:ph type="title"/>
          </p:nvPr>
        </p:nvSpPr>
        <p:spPr/>
        <p:txBody>
          <a:bodyPr/>
          <a:lstStyle/>
          <a:p>
            <a:pPr algn="ctr"/>
            <a:r>
              <a:rPr lang="en-US" dirty="0"/>
              <a:t>Lysosomes and Phagocytosis</a:t>
            </a:r>
          </a:p>
        </p:txBody>
      </p:sp>
      <p:sp>
        <p:nvSpPr>
          <p:cNvPr id="3" name="Content Placeholder 2">
            <a:extLst>
              <a:ext uri="{FF2B5EF4-FFF2-40B4-BE49-F238E27FC236}">
                <a16:creationId xmlns:a16="http://schemas.microsoft.com/office/drawing/2014/main" id="{21B420BE-80D2-9546-A7DE-AD34171375AC}"/>
              </a:ext>
            </a:extLst>
          </p:cNvPr>
          <p:cNvSpPr>
            <a:spLocks noGrp="1"/>
          </p:cNvSpPr>
          <p:nvPr>
            <p:ph idx="1"/>
          </p:nvPr>
        </p:nvSpPr>
        <p:spPr/>
        <p:txBody>
          <a:bodyPr>
            <a:normAutofit/>
          </a:bodyPr>
          <a:lstStyle/>
          <a:p>
            <a:r>
              <a:rPr lang="en-US" dirty="0"/>
              <a:t>Lysosomes also use their hydrolytic enzymes to destroy pathogens (disease-causing organisms) that might enter the cell.</a:t>
            </a:r>
          </a:p>
          <a:p>
            <a:r>
              <a:rPr lang="en-US" dirty="0"/>
              <a:t>Macrophages (a group of immune system white blood cells) process phagocytize pathogens by invaginating its plasma membrane.</a:t>
            </a:r>
          </a:p>
          <a:p>
            <a:r>
              <a:rPr lang="en-US" dirty="0"/>
              <a:t>The invaginated section, with the pathogen inside, pinches itself off from the plasma membrane and becomes a vesicle.</a:t>
            </a:r>
          </a:p>
          <a:p>
            <a:r>
              <a:rPr lang="en-US" dirty="0"/>
              <a:t>The vesicle fuses with a lysosome which releases enzymes to destroy the pathogen.</a:t>
            </a:r>
          </a:p>
        </p:txBody>
      </p:sp>
      <p:sp>
        <p:nvSpPr>
          <p:cNvPr id="4" name="Footer Placeholder 3">
            <a:extLst>
              <a:ext uri="{FF2B5EF4-FFF2-40B4-BE49-F238E27FC236}">
                <a16:creationId xmlns:a16="http://schemas.microsoft.com/office/drawing/2014/main" id="{AEDE19B1-5C9E-C549-9549-52F24C87034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6189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8A5F37-8EFE-6D4E-9426-12E5DA36CED2}"/>
              </a:ext>
            </a:extLst>
          </p:cNvPr>
          <p:cNvSpPr>
            <a:spLocks noGrp="1"/>
          </p:cNvSpPr>
          <p:nvPr>
            <p:ph type="ftr" sz="quarter" idx="11"/>
          </p:nvPr>
        </p:nvSpPr>
        <p:spPr/>
        <p:txBody>
          <a:bodyPr/>
          <a:lstStyle/>
          <a:p>
            <a:r>
              <a:rPr lang="en-US" dirty="0"/>
              <a:t>Clark, M. A., Douglas, M., &amp; Choi, J. C. (2018). Biology 2e. Houston, Texas: OpenStax. Retrieved from https://</a:t>
            </a:r>
            <a:r>
              <a:rPr lang="en-US" dirty="0" err="1"/>
              <a:t>openstax.org</a:t>
            </a:r>
            <a:r>
              <a:rPr lang="en-US" dirty="0"/>
              <a:t>/books/biology-2e/pages/1-introduction</a:t>
            </a:r>
          </a:p>
          <a:p>
            <a:r>
              <a:rPr lang="en-US" dirty="0"/>
              <a:t>
</a:t>
            </a:r>
          </a:p>
        </p:txBody>
      </p:sp>
      <p:sp>
        <p:nvSpPr>
          <p:cNvPr id="3" name="Rectangle 2">
            <a:extLst>
              <a:ext uri="{FF2B5EF4-FFF2-40B4-BE49-F238E27FC236}">
                <a16:creationId xmlns:a16="http://schemas.microsoft.com/office/drawing/2014/main" id="{348CBD6B-910F-7643-80C8-5297BB3090CA}"/>
              </a:ext>
            </a:extLst>
          </p:cNvPr>
          <p:cNvSpPr>
            <a:spLocks noChangeArrowheads="1"/>
          </p:cNvSpPr>
          <p:nvPr/>
        </p:nvSpPr>
        <p:spPr bwMode="auto">
          <a:xfrm>
            <a:off x="1756611" y="136525"/>
            <a:ext cx="17952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3553" name="Picture 16" descr="In this illustration, a eukaryotic cell is shown consuming a bacterium. As the bacterium is consumed, it is encapsulated in a vesicle. The vesicle fuses with a lysosome, and proteins inside the lysosome digest the bacterium.">
            <a:extLst>
              <a:ext uri="{FF2B5EF4-FFF2-40B4-BE49-F238E27FC236}">
                <a16:creationId xmlns:a16="http://schemas.microsoft.com/office/drawing/2014/main" id="{D2E09168-B845-8D46-8688-86A6089993E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56610" y="136525"/>
            <a:ext cx="8434137" cy="585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05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8192-8326-144E-B890-52BFAA0C05E0}"/>
              </a:ext>
            </a:extLst>
          </p:cNvPr>
          <p:cNvSpPr>
            <a:spLocks noGrp="1"/>
          </p:cNvSpPr>
          <p:nvPr>
            <p:ph type="title"/>
          </p:nvPr>
        </p:nvSpPr>
        <p:spPr/>
        <p:txBody>
          <a:bodyPr/>
          <a:lstStyle/>
          <a:p>
            <a:pPr algn="ctr"/>
            <a:r>
              <a:rPr lang="en-US" dirty="0"/>
              <a:t>The Cell Wall</a:t>
            </a:r>
          </a:p>
        </p:txBody>
      </p:sp>
      <p:sp>
        <p:nvSpPr>
          <p:cNvPr id="3" name="Content Placeholder 2">
            <a:extLst>
              <a:ext uri="{FF2B5EF4-FFF2-40B4-BE49-F238E27FC236}">
                <a16:creationId xmlns:a16="http://schemas.microsoft.com/office/drawing/2014/main" id="{1051435D-361B-1742-AB29-B3A6534FE7CE}"/>
              </a:ext>
            </a:extLst>
          </p:cNvPr>
          <p:cNvSpPr>
            <a:spLocks noGrp="1"/>
          </p:cNvSpPr>
          <p:nvPr>
            <p:ph sz="half" idx="1"/>
          </p:nvPr>
        </p:nvSpPr>
        <p:spPr/>
        <p:txBody>
          <a:bodyPr>
            <a:normAutofit fontScale="92500" lnSpcReduction="20000"/>
          </a:bodyPr>
          <a:lstStyle/>
          <a:p>
            <a:r>
              <a:rPr lang="en-US" dirty="0"/>
              <a:t>The cell wall is a rigid covering that protects the cell of plants and some </a:t>
            </a:r>
            <a:r>
              <a:rPr lang="en-US" dirty="0" err="1"/>
              <a:t>prokayotes</a:t>
            </a:r>
            <a:r>
              <a:rPr lang="en-US" dirty="0"/>
              <a:t>, protists and fungi.</a:t>
            </a:r>
          </a:p>
          <a:p>
            <a:r>
              <a:rPr lang="en-US" dirty="0"/>
              <a:t>It provides structural support, and gives shape to the cell. Fungal and some protistan cells also have cell walls.</a:t>
            </a:r>
          </a:p>
          <a:p>
            <a:r>
              <a:rPr lang="en-US" dirty="0"/>
              <a:t>The prokaryotic cell wall’s chief component is peptidoglycan and the major organic molecule in the plant (and some protists') cell wall is cellulose.</a:t>
            </a:r>
          </a:p>
        </p:txBody>
      </p:sp>
      <p:sp>
        <p:nvSpPr>
          <p:cNvPr id="4" name="Content Placeholder 3">
            <a:extLst>
              <a:ext uri="{FF2B5EF4-FFF2-40B4-BE49-F238E27FC236}">
                <a16:creationId xmlns:a16="http://schemas.microsoft.com/office/drawing/2014/main" id="{91B49660-C915-314C-AA0E-9DBE316CBB3C}"/>
              </a:ext>
            </a:extLst>
          </p:cNvPr>
          <p:cNvSpPr>
            <a:spLocks noGrp="1"/>
          </p:cNvSpPr>
          <p:nvPr>
            <p:ph sz="half" idx="2"/>
          </p:nvPr>
        </p:nvSpPr>
        <p:spPr>
          <a:xfrm>
            <a:off x="12344402" y="4845551"/>
            <a:ext cx="5181600" cy="4351338"/>
          </a:xfrm>
        </p:spPr>
        <p:txBody>
          <a:bodyPr>
            <a:normAutofit fontScale="92500" lnSpcReduction="20000"/>
          </a:bodyPr>
          <a:lstStyle/>
          <a:p>
            <a:endParaRPr lang="en-US" dirty="0"/>
          </a:p>
        </p:txBody>
      </p:sp>
      <p:sp>
        <p:nvSpPr>
          <p:cNvPr id="5" name="Footer Placeholder 4">
            <a:extLst>
              <a:ext uri="{FF2B5EF4-FFF2-40B4-BE49-F238E27FC236}">
                <a16:creationId xmlns:a16="http://schemas.microsoft.com/office/drawing/2014/main" id="{B0EFE959-05C2-6B4A-9D49-19771B0A104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3C5BB84F-D173-9B4E-AA22-73D8FD6000C3}"/>
              </a:ext>
            </a:extLst>
          </p:cNvPr>
          <p:cNvSpPr>
            <a:spLocks noChangeArrowheads="1"/>
          </p:cNvSpPr>
          <p:nvPr/>
        </p:nvSpPr>
        <p:spPr bwMode="auto">
          <a:xfrm>
            <a:off x="6172202" y="30199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337" name="Picture 12" descr="This illustration shows three glucose subunits that are attached together. Dashed lines at each end indicate that many more subunits make up an entire cellulose fiber. Each glucose subunit is a closed ring composed of carbon, hydrogen, and oxygen atoms.">
            <a:extLst>
              <a:ext uri="{FF2B5EF4-FFF2-40B4-BE49-F238E27FC236}">
                <a16:creationId xmlns:a16="http://schemas.microsoft.com/office/drawing/2014/main" id="{F7C8E8BF-3D2F-2144-8339-85C90417178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72202" y="3019926"/>
            <a:ext cx="5461000" cy="124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409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C0A9-A904-8045-8AEB-F207093281CD}"/>
              </a:ext>
            </a:extLst>
          </p:cNvPr>
          <p:cNvSpPr>
            <a:spLocks noGrp="1"/>
          </p:cNvSpPr>
          <p:nvPr>
            <p:ph type="title"/>
          </p:nvPr>
        </p:nvSpPr>
        <p:spPr/>
        <p:txBody>
          <a:bodyPr/>
          <a:lstStyle/>
          <a:p>
            <a:pPr algn="ctr"/>
            <a:r>
              <a:rPr lang="en-US" dirty="0"/>
              <a:t>Chloroplasts</a:t>
            </a:r>
          </a:p>
        </p:txBody>
      </p:sp>
      <p:sp>
        <p:nvSpPr>
          <p:cNvPr id="3" name="Content Placeholder 2">
            <a:extLst>
              <a:ext uri="{FF2B5EF4-FFF2-40B4-BE49-F238E27FC236}">
                <a16:creationId xmlns:a16="http://schemas.microsoft.com/office/drawing/2014/main" id="{0B01A7F2-B067-2D4B-A387-7D796CB4CD48}"/>
              </a:ext>
            </a:extLst>
          </p:cNvPr>
          <p:cNvSpPr>
            <a:spLocks noGrp="1"/>
          </p:cNvSpPr>
          <p:nvPr>
            <p:ph idx="1"/>
          </p:nvPr>
        </p:nvSpPr>
        <p:spPr/>
        <p:txBody>
          <a:bodyPr>
            <a:normAutofit/>
          </a:bodyPr>
          <a:lstStyle/>
          <a:p>
            <a:r>
              <a:rPr lang="en-US" dirty="0"/>
              <a:t>Chloroplasts have their own DNA and ribosomes, but chloroplasts have an entirely different function.</a:t>
            </a:r>
          </a:p>
          <a:p>
            <a:r>
              <a:rPr lang="en-US" dirty="0"/>
              <a:t>Chloroplasts are plant cell organelles that carry out photosynthesis.</a:t>
            </a:r>
          </a:p>
          <a:p>
            <a:r>
              <a:rPr lang="en-US" dirty="0"/>
              <a:t>Photosynthesis is the series of reactions that use carbon dioxide, water, and light energy to make glucose and oxygen. </a:t>
            </a:r>
          </a:p>
          <a:p>
            <a:r>
              <a:rPr lang="en-US" dirty="0"/>
              <a:t>Plants (autotrophs) are able to make their own food, like sugars used in cellular respiration to provide ATP energy generated in the plant mitochondria.</a:t>
            </a:r>
          </a:p>
          <a:p>
            <a:r>
              <a:rPr lang="en-US" dirty="0"/>
              <a:t>Animals (heterotrophs) must ingest their food.</a:t>
            </a:r>
          </a:p>
        </p:txBody>
      </p:sp>
      <p:sp>
        <p:nvSpPr>
          <p:cNvPr id="4" name="Footer Placeholder 3">
            <a:extLst>
              <a:ext uri="{FF2B5EF4-FFF2-40B4-BE49-F238E27FC236}">
                <a16:creationId xmlns:a16="http://schemas.microsoft.com/office/drawing/2014/main" id="{61C28E33-67F1-644C-A8CA-0D78A9C5913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538237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3825-1085-0148-9C89-A47212E9E02B}"/>
              </a:ext>
            </a:extLst>
          </p:cNvPr>
          <p:cNvSpPr>
            <a:spLocks noGrp="1"/>
          </p:cNvSpPr>
          <p:nvPr>
            <p:ph type="title"/>
          </p:nvPr>
        </p:nvSpPr>
        <p:spPr/>
        <p:txBody>
          <a:bodyPr/>
          <a:lstStyle/>
          <a:p>
            <a:pPr algn="ctr"/>
            <a:r>
              <a:rPr lang="en-US" dirty="0"/>
              <a:t>Chloroplasts</a:t>
            </a:r>
          </a:p>
        </p:txBody>
      </p:sp>
      <p:sp>
        <p:nvSpPr>
          <p:cNvPr id="3" name="Content Placeholder 2">
            <a:extLst>
              <a:ext uri="{FF2B5EF4-FFF2-40B4-BE49-F238E27FC236}">
                <a16:creationId xmlns:a16="http://schemas.microsoft.com/office/drawing/2014/main" id="{AEBDB974-CF83-3947-BF0E-4E80DEE9A228}"/>
              </a:ext>
            </a:extLst>
          </p:cNvPr>
          <p:cNvSpPr>
            <a:spLocks noGrp="1"/>
          </p:cNvSpPr>
          <p:nvPr>
            <p:ph idx="1"/>
          </p:nvPr>
        </p:nvSpPr>
        <p:spPr/>
        <p:txBody>
          <a:bodyPr>
            <a:normAutofit lnSpcReduction="10000"/>
          </a:bodyPr>
          <a:lstStyle/>
          <a:p>
            <a:r>
              <a:rPr lang="en-US" dirty="0"/>
              <a:t>Like mitochondria, chloroplasts have outer and inner membranes.</a:t>
            </a:r>
          </a:p>
          <a:p>
            <a:r>
              <a:rPr lang="en-US" dirty="0"/>
              <a:t>The space enclosed by a chloroplast’s inner membrane is a set of interconnected and stacked fluid-filled membrane sacs we call thylakoids.</a:t>
            </a:r>
          </a:p>
          <a:p>
            <a:r>
              <a:rPr lang="en-US" dirty="0"/>
              <a:t>Each thylakoid stack is a granum (plural = grana).</a:t>
            </a:r>
          </a:p>
          <a:p>
            <a:r>
              <a:rPr lang="en-US" dirty="0"/>
              <a:t>Chloroplasts contain a green pigment, chlorophyll, which captures the light energy that drives the reactions of photosynthesis.</a:t>
            </a:r>
          </a:p>
          <a:p>
            <a:r>
              <a:rPr lang="en-US" dirty="0"/>
              <a:t>Photosynthetic protists also have chloroplasts.</a:t>
            </a:r>
          </a:p>
          <a:p>
            <a:r>
              <a:rPr lang="en-US" dirty="0"/>
              <a:t>Some bacteria perform photosynthesis, but their chlorophyll is not relegated to an organelle.</a:t>
            </a:r>
          </a:p>
          <a:p>
            <a:endParaRPr lang="en-US" dirty="0"/>
          </a:p>
        </p:txBody>
      </p:sp>
      <p:sp>
        <p:nvSpPr>
          <p:cNvPr id="4" name="Footer Placeholder 3">
            <a:extLst>
              <a:ext uri="{FF2B5EF4-FFF2-40B4-BE49-F238E27FC236}">
                <a16:creationId xmlns:a16="http://schemas.microsoft.com/office/drawing/2014/main" id="{163D00C7-C98C-0943-A8BA-A6A9BE8D8A2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757433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230AA0-F083-6E40-9823-7F8C4F0E53B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4224F892-77ED-F94E-B95D-6A3D6D196488}"/>
              </a:ext>
            </a:extLst>
          </p:cNvPr>
          <p:cNvSpPr>
            <a:spLocks noChangeArrowheads="1"/>
          </p:cNvSpPr>
          <p:nvPr/>
        </p:nvSpPr>
        <p:spPr bwMode="auto">
          <a:xfrm>
            <a:off x="2414336" y="136525"/>
            <a:ext cx="201965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5361" name="Picture 13" descr="This illustration shows a chloroplast, which has an outer membrane and an inner membrane. The space between the outer and inner membranes is called the intermembrane space. Inside the inner membrane are flat, pancake-like structures called thylakoids. The thylakoids form stacks called grana. The liquid inside the inner membrane is called the stroma, and the space inside the thylakoids is called the thylakoid space.">
            <a:extLst>
              <a:ext uri="{FF2B5EF4-FFF2-40B4-BE49-F238E27FC236}">
                <a16:creationId xmlns:a16="http://schemas.microsoft.com/office/drawing/2014/main" id="{06F03B65-E9C3-9349-90DE-E49270CE161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14337" y="136525"/>
            <a:ext cx="7363326" cy="580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272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A3B6-FF71-9B4B-85D5-D048C8F40B4C}"/>
              </a:ext>
            </a:extLst>
          </p:cNvPr>
          <p:cNvSpPr>
            <a:spLocks noGrp="1"/>
          </p:cNvSpPr>
          <p:nvPr>
            <p:ph type="title"/>
          </p:nvPr>
        </p:nvSpPr>
        <p:spPr/>
        <p:txBody>
          <a:bodyPr/>
          <a:lstStyle/>
          <a:p>
            <a:pPr algn="ctr"/>
            <a:r>
              <a:rPr lang="en-US" dirty="0"/>
              <a:t>The Central Vacuole</a:t>
            </a:r>
          </a:p>
        </p:txBody>
      </p:sp>
      <p:sp>
        <p:nvSpPr>
          <p:cNvPr id="3" name="Content Placeholder 2">
            <a:extLst>
              <a:ext uri="{FF2B5EF4-FFF2-40B4-BE49-F238E27FC236}">
                <a16:creationId xmlns:a16="http://schemas.microsoft.com/office/drawing/2014/main" id="{4FBC6D2E-B568-A04C-AE09-138293945906}"/>
              </a:ext>
            </a:extLst>
          </p:cNvPr>
          <p:cNvSpPr>
            <a:spLocks noGrp="1"/>
          </p:cNvSpPr>
          <p:nvPr>
            <p:ph idx="1"/>
          </p:nvPr>
        </p:nvSpPr>
        <p:spPr/>
        <p:txBody>
          <a:bodyPr>
            <a:normAutofit/>
          </a:bodyPr>
          <a:lstStyle/>
          <a:p>
            <a:r>
              <a:rPr lang="en-US" dirty="0"/>
              <a:t>Plant cells each have a large central vacuole that occupies most of the cell's area.</a:t>
            </a:r>
          </a:p>
          <a:p>
            <a:r>
              <a:rPr lang="en-US" dirty="0"/>
              <a:t>The central vacuole plays a key role in regulating the cell’s concentration of water in changing environmental conditions.</a:t>
            </a:r>
          </a:p>
          <a:p>
            <a:r>
              <a:rPr lang="en-US" dirty="0"/>
              <a:t>When the water concentration in the soil becomes lower than the water concentration in the plant, water moves out of the central vacuoles and cytoplasm, leaving the cell wall unsupported.</a:t>
            </a:r>
          </a:p>
          <a:p>
            <a:r>
              <a:rPr lang="en-US" dirty="0"/>
              <a:t>When the central vacuole holds more water, the cell becomes larger without having to invest considerable energy in synthesizing new cytoplasm.</a:t>
            </a:r>
          </a:p>
          <a:p>
            <a:endParaRPr lang="en-US" dirty="0"/>
          </a:p>
        </p:txBody>
      </p:sp>
      <p:sp>
        <p:nvSpPr>
          <p:cNvPr id="4" name="Footer Placeholder 3">
            <a:extLst>
              <a:ext uri="{FF2B5EF4-FFF2-40B4-BE49-F238E27FC236}">
                <a16:creationId xmlns:a16="http://schemas.microsoft.com/office/drawing/2014/main" id="{0A3A17D5-0AD7-B84F-A64E-6804E83E1F0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60031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D5B8-5C9A-1443-862D-177FD9C8C30A}"/>
              </a:ext>
            </a:extLst>
          </p:cNvPr>
          <p:cNvSpPr>
            <a:spLocks noGrp="1"/>
          </p:cNvSpPr>
          <p:nvPr>
            <p:ph type="title"/>
          </p:nvPr>
        </p:nvSpPr>
        <p:spPr/>
        <p:txBody>
          <a:bodyPr/>
          <a:lstStyle/>
          <a:p>
            <a:pPr algn="ctr"/>
            <a:r>
              <a:rPr lang="en-US" dirty="0"/>
              <a:t>Electron Microscopes</a:t>
            </a:r>
          </a:p>
        </p:txBody>
      </p:sp>
      <p:sp>
        <p:nvSpPr>
          <p:cNvPr id="3" name="Content Placeholder 2">
            <a:extLst>
              <a:ext uri="{FF2B5EF4-FFF2-40B4-BE49-F238E27FC236}">
                <a16:creationId xmlns:a16="http://schemas.microsoft.com/office/drawing/2014/main" id="{B47A3DB0-1416-8A43-AD93-8B3C925FF9C7}"/>
              </a:ext>
            </a:extLst>
          </p:cNvPr>
          <p:cNvSpPr>
            <a:spLocks noGrp="1"/>
          </p:cNvSpPr>
          <p:nvPr>
            <p:ph sz="half" idx="1"/>
          </p:nvPr>
        </p:nvSpPr>
        <p:spPr/>
        <p:txBody>
          <a:bodyPr>
            <a:normAutofit fontScale="77500" lnSpcReduction="20000"/>
          </a:bodyPr>
          <a:lstStyle/>
          <a:p>
            <a:r>
              <a:rPr lang="en-US" dirty="0"/>
              <a:t>Electron microscopy (EM) uses a beam of electrons instead of a beam of light.</a:t>
            </a:r>
          </a:p>
          <a:p>
            <a:r>
              <a:rPr lang="en-US" dirty="0"/>
              <a:t>Th higher magnification and resolution of EM results in higher resolving power.</a:t>
            </a:r>
          </a:p>
          <a:p>
            <a:r>
              <a:rPr lang="en-US" dirty="0"/>
              <a:t>Electrons have short wavelengths (shorter than photons) that move best in a vacuum, so we cannot view living cells with an electron microscope.</a:t>
            </a:r>
          </a:p>
          <a:p>
            <a:r>
              <a:rPr lang="en-US" dirty="0"/>
              <a:t>Scanning electron microscopy (SEM) uses a beam of electrons moving back and forth across a cell’s surface, creating details of cell surface characteristics.</a:t>
            </a:r>
          </a:p>
          <a:p>
            <a:r>
              <a:rPr lang="en-US" dirty="0"/>
              <a:t>Transmission electron microscopy beam electrons through the cell and provides details of a cell’s internal structures.</a:t>
            </a:r>
          </a:p>
        </p:txBody>
      </p:sp>
      <p:sp>
        <p:nvSpPr>
          <p:cNvPr id="4" name="Content Placeholder 3">
            <a:extLst>
              <a:ext uri="{FF2B5EF4-FFF2-40B4-BE49-F238E27FC236}">
                <a16:creationId xmlns:a16="http://schemas.microsoft.com/office/drawing/2014/main" id="{67948214-4A30-A04E-A91F-AEFDF714252C}"/>
              </a:ext>
            </a:extLst>
          </p:cNvPr>
          <p:cNvSpPr>
            <a:spLocks noGrp="1"/>
          </p:cNvSpPr>
          <p:nvPr>
            <p:ph sz="half" idx="2"/>
          </p:nvPr>
        </p:nvSpPr>
        <p:spPr>
          <a:xfrm>
            <a:off x="12420599" y="3651250"/>
            <a:ext cx="7619679" cy="6135298"/>
          </a:xfrm>
        </p:spPr>
        <p:txBody>
          <a:bodyPr>
            <a:normAutofit fontScale="77500" lnSpcReduction="20000"/>
          </a:bodyPr>
          <a:lstStyle/>
          <a:p>
            <a:endParaRPr lang="en-US" dirty="0"/>
          </a:p>
        </p:txBody>
      </p:sp>
      <p:sp>
        <p:nvSpPr>
          <p:cNvPr id="5" name="Footer Placeholder 4">
            <a:extLst>
              <a:ext uri="{FF2B5EF4-FFF2-40B4-BE49-F238E27FC236}">
                <a16:creationId xmlns:a16="http://schemas.microsoft.com/office/drawing/2014/main" id="{FAAC9590-39BA-F14F-B744-56EDD000303F}"/>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BF39BDC1-560F-C242-B2B5-411E1A1AC8D0}"/>
              </a:ext>
            </a:extLst>
          </p:cNvPr>
          <p:cNvSpPr>
            <a:spLocks noChangeArrowheads="1"/>
          </p:cNvSpPr>
          <p:nvPr/>
        </p:nvSpPr>
        <p:spPr bwMode="auto">
          <a:xfrm>
            <a:off x="6248400" y="1825624"/>
            <a:ext cx="179286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Part a: This light microscope has binocular lenses and four objective lenses. The sample stage is directly beneath the objective lens. The light microscope sits on a tabletop and can be easily carried. Part b: The electron microscope shown here sits in a museum. It is about the size of a desk, and a person can sit in front of it to operate it. A column taller than a person rises from the center of the scope.">
            <a:extLst>
              <a:ext uri="{FF2B5EF4-FFF2-40B4-BE49-F238E27FC236}">
                <a16:creationId xmlns:a16="http://schemas.microsoft.com/office/drawing/2014/main" id="{30F57834-904F-6449-B2A8-66AC96275BF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248400" y="1825625"/>
            <a:ext cx="5181600" cy="419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75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BA12-F578-7A42-B86D-8D41DF51CF39}"/>
              </a:ext>
            </a:extLst>
          </p:cNvPr>
          <p:cNvSpPr>
            <a:spLocks noGrp="1"/>
          </p:cNvSpPr>
          <p:nvPr>
            <p:ph type="title"/>
          </p:nvPr>
        </p:nvSpPr>
        <p:spPr/>
        <p:txBody>
          <a:bodyPr/>
          <a:lstStyle/>
          <a:p>
            <a:pPr algn="ctr"/>
            <a:r>
              <a:rPr lang="en-US" dirty="0"/>
              <a:t>Endoplasmic Reticulum</a:t>
            </a:r>
          </a:p>
        </p:txBody>
      </p:sp>
      <p:sp>
        <p:nvSpPr>
          <p:cNvPr id="3" name="Content Placeholder 2">
            <a:extLst>
              <a:ext uri="{FF2B5EF4-FFF2-40B4-BE49-F238E27FC236}">
                <a16:creationId xmlns:a16="http://schemas.microsoft.com/office/drawing/2014/main" id="{906B3710-94E7-5C4A-B7A4-161BA5ED45EE}"/>
              </a:ext>
            </a:extLst>
          </p:cNvPr>
          <p:cNvSpPr>
            <a:spLocks noGrp="1"/>
          </p:cNvSpPr>
          <p:nvPr>
            <p:ph idx="1"/>
          </p:nvPr>
        </p:nvSpPr>
        <p:spPr/>
        <p:txBody>
          <a:bodyPr/>
          <a:lstStyle/>
          <a:p>
            <a:r>
              <a:rPr lang="en-US" dirty="0"/>
              <a:t>The endoplasmic reticulum (ER) is a series of interconnected membranous sacs and tubules that collectively modifies proteins and synthesizes lipids.</a:t>
            </a:r>
          </a:p>
          <a:p>
            <a:r>
              <a:rPr lang="en-US" dirty="0"/>
              <a:t>These two functions take place in separate areas of the ER: the rough ER and the smooth ER, respectively.</a:t>
            </a:r>
          </a:p>
          <a:p>
            <a:r>
              <a:rPr lang="en-US" dirty="0"/>
              <a:t>We call the ER tubules' hollow portion the lumen or cisternal space. </a:t>
            </a:r>
          </a:p>
          <a:p>
            <a:r>
              <a:rPr lang="en-US" dirty="0"/>
              <a:t>The ER's membrane, which is a phospholipid bilayer embedded with proteins, is continuous with the nuclear envelope.</a:t>
            </a:r>
          </a:p>
          <a:p>
            <a:endParaRPr lang="en-US" dirty="0"/>
          </a:p>
        </p:txBody>
      </p:sp>
      <p:sp>
        <p:nvSpPr>
          <p:cNvPr id="4" name="Footer Placeholder 3">
            <a:extLst>
              <a:ext uri="{FF2B5EF4-FFF2-40B4-BE49-F238E27FC236}">
                <a16:creationId xmlns:a16="http://schemas.microsoft.com/office/drawing/2014/main" id="{7A4118F2-B0F6-314E-85FE-35CEDAE7855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78050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99CD-3B1A-0248-8242-3E7185F41B14}"/>
              </a:ext>
            </a:extLst>
          </p:cNvPr>
          <p:cNvSpPr>
            <a:spLocks noGrp="1"/>
          </p:cNvSpPr>
          <p:nvPr>
            <p:ph type="title"/>
          </p:nvPr>
        </p:nvSpPr>
        <p:spPr/>
        <p:txBody>
          <a:bodyPr/>
          <a:lstStyle/>
          <a:p>
            <a:pPr algn="ctr"/>
            <a:r>
              <a:rPr lang="en-US" dirty="0"/>
              <a:t>Endoplasmic Reticulum</a:t>
            </a:r>
          </a:p>
        </p:txBody>
      </p:sp>
      <p:sp>
        <p:nvSpPr>
          <p:cNvPr id="3" name="Content Placeholder 2">
            <a:extLst>
              <a:ext uri="{FF2B5EF4-FFF2-40B4-BE49-F238E27FC236}">
                <a16:creationId xmlns:a16="http://schemas.microsoft.com/office/drawing/2014/main" id="{696652F8-3F9F-CB46-AC69-82DB8A36C9E5}"/>
              </a:ext>
            </a:extLst>
          </p:cNvPr>
          <p:cNvSpPr>
            <a:spLocks noGrp="1"/>
          </p:cNvSpPr>
          <p:nvPr>
            <p:ph sz="half" idx="1"/>
          </p:nvPr>
        </p:nvSpPr>
        <p:spPr/>
        <p:txBody>
          <a:bodyPr>
            <a:normAutofit fontScale="85000" lnSpcReduction="20000"/>
          </a:bodyPr>
          <a:lstStyle/>
          <a:p>
            <a:r>
              <a:rPr lang="en-US" dirty="0"/>
              <a:t>Rough endoplasmic reticulum (RER) was named because the ribosomes attached to its cytoplasmic surface give it a studded appearance when viewing it through an electron microscope.</a:t>
            </a:r>
          </a:p>
          <a:p>
            <a:r>
              <a:rPr lang="en-US" dirty="0"/>
              <a:t>Ribosomes transfer their newly synthesized proteins into the RER's lumen where they undergo structural modifications, such as folding or acquiring side chains.</a:t>
            </a:r>
          </a:p>
          <a:p>
            <a:r>
              <a:rPr lang="en-US" dirty="0"/>
              <a:t>Secreting cells, like liver cells, are abundant in RER.</a:t>
            </a:r>
          </a:p>
        </p:txBody>
      </p:sp>
      <p:sp>
        <p:nvSpPr>
          <p:cNvPr id="4" name="Content Placeholder 3">
            <a:extLst>
              <a:ext uri="{FF2B5EF4-FFF2-40B4-BE49-F238E27FC236}">
                <a16:creationId xmlns:a16="http://schemas.microsoft.com/office/drawing/2014/main" id="{56705377-3508-474E-BB4C-F7CEE1E14152}"/>
              </a:ext>
            </a:extLst>
          </p:cNvPr>
          <p:cNvSpPr>
            <a:spLocks noGrp="1"/>
          </p:cNvSpPr>
          <p:nvPr>
            <p:ph sz="half" idx="2"/>
          </p:nvPr>
        </p:nvSpPr>
        <p:spPr/>
        <p:txBody>
          <a:bodyPr>
            <a:normAutofit fontScale="85000" lnSpcReduction="20000"/>
          </a:bodyPr>
          <a:lstStyle/>
          <a:p>
            <a:r>
              <a:rPr lang="en-US" dirty="0"/>
              <a:t>smooth endoplasmic reticulum (SER) is continuous with the RER but has few or no ribosomes on its cytoplasmic surface.</a:t>
            </a:r>
          </a:p>
          <a:p>
            <a:r>
              <a:rPr lang="en-US" dirty="0"/>
              <a:t>SER functions include synthesis of carbohydrates, lipids, and steroid hormones; detoxification of medications and poisons; and storing calcium ions.</a:t>
            </a:r>
          </a:p>
          <a:p>
            <a:r>
              <a:rPr lang="en-US" dirty="0"/>
              <a:t>In muscle cells, a specialized SER, the sarcoplasmic reticulum, is responsible for storing calcium ions that are needed to trigger the muscle cells' coordinated contractions.</a:t>
            </a:r>
          </a:p>
          <a:p>
            <a:endParaRPr lang="en-US" dirty="0"/>
          </a:p>
        </p:txBody>
      </p:sp>
      <p:sp>
        <p:nvSpPr>
          <p:cNvPr id="5" name="Footer Placeholder 4">
            <a:extLst>
              <a:ext uri="{FF2B5EF4-FFF2-40B4-BE49-F238E27FC236}">
                <a16:creationId xmlns:a16="http://schemas.microsoft.com/office/drawing/2014/main" id="{BAFE208E-A02D-6D4F-B791-18060987C78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029841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F8F9C2-E674-F840-97A4-7E929ECA255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98F6016C-DF43-4043-93BF-E8916CC57A52}"/>
              </a:ext>
            </a:extLst>
          </p:cNvPr>
          <p:cNvSpPr>
            <a:spLocks noChangeArrowheads="1"/>
          </p:cNvSpPr>
          <p:nvPr/>
        </p:nvSpPr>
        <p:spPr bwMode="auto">
          <a:xfrm>
            <a:off x="796089" y="365124"/>
            <a:ext cx="290737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6385" name="Picture 14" descr="In this transmission electron micrograph, the nucleus is the most prominent feature. The nucleolus is a circular, dark region inside the nucleus. A nuclear pore can be seen in the nuclear envelope that surrounds the nucleus. The rough endoplasmic reticulum surrounds the nucleus, appearing as many layers of membranes. A mitochondrion sits between the layers of the E R membrane.">
            <a:extLst>
              <a:ext uri="{FF2B5EF4-FFF2-40B4-BE49-F238E27FC236}">
                <a16:creationId xmlns:a16="http://schemas.microsoft.com/office/drawing/2014/main" id="{DB0F73D6-305E-CF4C-9F1A-0046AEB9F69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96089" y="365125"/>
            <a:ext cx="10599821" cy="499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10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10A7-3F5B-D54A-AA09-84AA46AB8449}"/>
              </a:ext>
            </a:extLst>
          </p:cNvPr>
          <p:cNvSpPr>
            <a:spLocks noGrp="1"/>
          </p:cNvSpPr>
          <p:nvPr>
            <p:ph type="title"/>
          </p:nvPr>
        </p:nvSpPr>
        <p:spPr/>
        <p:txBody>
          <a:bodyPr/>
          <a:lstStyle/>
          <a:p>
            <a:pPr algn="ctr"/>
            <a:r>
              <a:rPr lang="en-US" dirty="0"/>
              <a:t>The Golgi Apparatus</a:t>
            </a:r>
          </a:p>
        </p:txBody>
      </p:sp>
      <p:sp>
        <p:nvSpPr>
          <p:cNvPr id="3" name="Content Placeholder 2">
            <a:extLst>
              <a:ext uri="{FF2B5EF4-FFF2-40B4-BE49-F238E27FC236}">
                <a16:creationId xmlns:a16="http://schemas.microsoft.com/office/drawing/2014/main" id="{BDAE7A6B-A3F4-134A-9D8A-6F3B40FF684E}"/>
              </a:ext>
            </a:extLst>
          </p:cNvPr>
          <p:cNvSpPr>
            <a:spLocks noGrp="1"/>
          </p:cNvSpPr>
          <p:nvPr>
            <p:ph idx="1"/>
          </p:nvPr>
        </p:nvSpPr>
        <p:spPr/>
        <p:txBody>
          <a:bodyPr>
            <a:normAutofit fontScale="92500" lnSpcReduction="10000"/>
          </a:bodyPr>
          <a:lstStyle/>
          <a:p>
            <a:r>
              <a:rPr lang="en-US" dirty="0"/>
              <a:t>Sorting, tagging, packaging, and distributing lipids and proteins takes place in a series of flattened membranous sacs called the Golgi apparatus (Golgi body).</a:t>
            </a:r>
          </a:p>
          <a:p>
            <a:r>
              <a:rPr lang="en-US" dirty="0"/>
              <a:t>The side of the Golgi apparatus that is closer to the ER is called the </a:t>
            </a:r>
            <a:r>
              <a:rPr lang="en-US" i="1" dirty="0"/>
              <a:t>cis</a:t>
            </a:r>
            <a:r>
              <a:rPr lang="en-US" dirty="0"/>
              <a:t> face. The opposite side is the </a:t>
            </a:r>
            <a:r>
              <a:rPr lang="en-US" i="1" dirty="0"/>
              <a:t>trans</a:t>
            </a:r>
            <a:r>
              <a:rPr lang="en-US" dirty="0"/>
              <a:t> face.</a:t>
            </a:r>
          </a:p>
          <a:p>
            <a:r>
              <a:rPr lang="en-US" dirty="0"/>
              <a:t>Transport vesicles that formed from the ER travel to the </a:t>
            </a:r>
            <a:r>
              <a:rPr lang="en-US" i="1" dirty="0"/>
              <a:t>cis</a:t>
            </a:r>
            <a:r>
              <a:rPr lang="en-US" dirty="0"/>
              <a:t> face, fuse with it, and empty their contents into the Golgi apparatus' lumen.</a:t>
            </a:r>
          </a:p>
          <a:p>
            <a:r>
              <a:rPr lang="en-US" dirty="0"/>
              <a:t>Proteins and lipids travel through the Golgi undergoing further modifications that allow them to be sorted. </a:t>
            </a:r>
          </a:p>
          <a:p>
            <a:r>
              <a:rPr lang="en-US" dirty="0"/>
              <a:t>Finally, the modified and tagged proteins are packaged into secretory vesicles that bud from the Golgi's </a:t>
            </a:r>
            <a:r>
              <a:rPr lang="en-US" i="1" dirty="0"/>
              <a:t>trans</a:t>
            </a:r>
            <a:r>
              <a:rPr lang="en-US" dirty="0"/>
              <a:t> face.</a:t>
            </a:r>
          </a:p>
        </p:txBody>
      </p:sp>
      <p:sp>
        <p:nvSpPr>
          <p:cNvPr id="4" name="Footer Placeholder 3">
            <a:extLst>
              <a:ext uri="{FF2B5EF4-FFF2-40B4-BE49-F238E27FC236}">
                <a16:creationId xmlns:a16="http://schemas.microsoft.com/office/drawing/2014/main" id="{CE4EEBCC-81E9-3B4F-9423-4C0B5DD778C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707803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CD8B-33A7-2B45-8AAD-90F75707B670}"/>
              </a:ext>
            </a:extLst>
          </p:cNvPr>
          <p:cNvSpPr>
            <a:spLocks noGrp="1"/>
          </p:cNvSpPr>
          <p:nvPr>
            <p:ph type="title"/>
          </p:nvPr>
        </p:nvSpPr>
        <p:spPr/>
        <p:txBody>
          <a:bodyPr/>
          <a:lstStyle/>
          <a:p>
            <a:pPr algn="ctr"/>
            <a:r>
              <a:rPr lang="en-US" dirty="0"/>
              <a:t>The Golgi Apparatus</a:t>
            </a:r>
          </a:p>
        </p:txBody>
      </p:sp>
      <p:sp>
        <p:nvSpPr>
          <p:cNvPr id="3" name="Content Placeholder 2">
            <a:extLst>
              <a:ext uri="{FF2B5EF4-FFF2-40B4-BE49-F238E27FC236}">
                <a16:creationId xmlns:a16="http://schemas.microsoft.com/office/drawing/2014/main" id="{97434264-40C1-FA45-89F7-A13D0691A3E2}"/>
              </a:ext>
            </a:extLst>
          </p:cNvPr>
          <p:cNvSpPr>
            <a:spLocks noGrp="1"/>
          </p:cNvSpPr>
          <p:nvPr>
            <p:ph idx="1"/>
          </p:nvPr>
        </p:nvSpPr>
        <p:spPr/>
        <p:txBody>
          <a:bodyPr/>
          <a:lstStyle/>
          <a:p>
            <a:r>
              <a:rPr lang="en-US" dirty="0"/>
              <a:t>Some vesicles deposit their contents into other cell parts where they will be used, other secretory vesicles fuse with the plasma membrane and release their contents outside the cell.</a:t>
            </a:r>
          </a:p>
          <a:p>
            <a:r>
              <a:rPr lang="en-US" dirty="0"/>
              <a:t>Cells engaged in secretory activity (such as salivary gland cells that secrete digestive enzymes or immune system cells that secrete antibodies) have an abundance of Golgi.</a:t>
            </a:r>
          </a:p>
          <a:p>
            <a:r>
              <a:rPr lang="en-US" dirty="0"/>
              <a:t>In plant cells, the Golgi apparatus has the additional role of synthesizing polysaccharides, some of which are incorporated into the cell wall or used elsewhere in the cell.</a:t>
            </a:r>
          </a:p>
          <a:p>
            <a:endParaRPr lang="en-US" dirty="0"/>
          </a:p>
        </p:txBody>
      </p:sp>
      <p:sp>
        <p:nvSpPr>
          <p:cNvPr id="4" name="Footer Placeholder 3">
            <a:extLst>
              <a:ext uri="{FF2B5EF4-FFF2-40B4-BE49-F238E27FC236}">
                <a16:creationId xmlns:a16="http://schemas.microsoft.com/office/drawing/2014/main" id="{1B4B2D57-32E5-1E48-9A5B-C41F2BFE608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290702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FE1A24-A610-2A49-840B-D44ECB1E606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D7832167-D335-134F-9693-96F9F7234BB0}"/>
              </a:ext>
            </a:extLst>
          </p:cNvPr>
          <p:cNvSpPr>
            <a:spLocks noChangeArrowheads="1"/>
          </p:cNvSpPr>
          <p:nvPr/>
        </p:nvSpPr>
        <p:spPr bwMode="auto">
          <a:xfrm>
            <a:off x="1840832" y="136525"/>
            <a:ext cx="317138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7409" name="Picture 15" descr="In this transmission electron micrograph, the Golgi apparatus appears as a stack of membranes surrounded by unnamed organelles.">
            <a:extLst>
              <a:ext uri="{FF2B5EF4-FFF2-40B4-BE49-F238E27FC236}">
                <a16:creationId xmlns:a16="http://schemas.microsoft.com/office/drawing/2014/main" id="{BEBD6EE0-3404-A74F-B30B-70925B7DC8D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32530" y="471003"/>
            <a:ext cx="10126939" cy="5092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00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002C-4A20-2449-952D-5953E42AF5C8}"/>
              </a:ext>
            </a:extLst>
          </p:cNvPr>
          <p:cNvSpPr>
            <a:spLocks noGrp="1"/>
          </p:cNvSpPr>
          <p:nvPr>
            <p:ph type="title"/>
          </p:nvPr>
        </p:nvSpPr>
        <p:spPr/>
        <p:txBody>
          <a:bodyPr/>
          <a:lstStyle/>
          <a:p>
            <a:pPr algn="ctr"/>
            <a:r>
              <a:rPr lang="en-US" dirty="0"/>
              <a:t>Cytoskeleton</a:t>
            </a:r>
          </a:p>
        </p:txBody>
      </p:sp>
      <p:sp>
        <p:nvSpPr>
          <p:cNvPr id="3" name="Content Placeholder 2">
            <a:extLst>
              <a:ext uri="{FF2B5EF4-FFF2-40B4-BE49-F238E27FC236}">
                <a16:creationId xmlns:a16="http://schemas.microsoft.com/office/drawing/2014/main" id="{FEB06CAE-4F9D-4F4C-AE2F-8A8A4B2B00E5}"/>
              </a:ext>
            </a:extLst>
          </p:cNvPr>
          <p:cNvSpPr>
            <a:spLocks noGrp="1"/>
          </p:cNvSpPr>
          <p:nvPr>
            <p:ph sz="half" idx="1"/>
          </p:nvPr>
        </p:nvSpPr>
        <p:spPr/>
        <p:txBody>
          <a:bodyPr/>
          <a:lstStyle/>
          <a:p>
            <a:r>
              <a:rPr lang="en-US" dirty="0"/>
              <a:t>Three types of fibers within the cytoskeleton: microfilaments, intermediate filaments, and microtubules</a:t>
            </a:r>
          </a:p>
        </p:txBody>
      </p:sp>
      <p:sp>
        <p:nvSpPr>
          <p:cNvPr id="4" name="Content Placeholder 3">
            <a:extLst>
              <a:ext uri="{FF2B5EF4-FFF2-40B4-BE49-F238E27FC236}">
                <a16:creationId xmlns:a16="http://schemas.microsoft.com/office/drawing/2014/main" id="{43033F38-D659-494F-8D58-5C498394036D}"/>
              </a:ext>
            </a:extLst>
          </p:cNvPr>
          <p:cNvSpPr>
            <a:spLocks noGrp="1"/>
          </p:cNvSpPr>
          <p:nvPr>
            <p:ph sz="half" idx="2"/>
          </p:nvPr>
        </p:nvSpPr>
        <p:spPr>
          <a:xfrm>
            <a:off x="13443284" y="3516313"/>
            <a:ext cx="4545924" cy="4005111"/>
          </a:xfrm>
        </p:spPr>
        <p:txBody>
          <a:bodyPr/>
          <a:lstStyle/>
          <a:p>
            <a:endParaRPr lang="en-US" dirty="0"/>
          </a:p>
        </p:txBody>
      </p:sp>
      <p:sp>
        <p:nvSpPr>
          <p:cNvPr id="5" name="Footer Placeholder 4">
            <a:extLst>
              <a:ext uri="{FF2B5EF4-FFF2-40B4-BE49-F238E27FC236}">
                <a16:creationId xmlns:a16="http://schemas.microsoft.com/office/drawing/2014/main" id="{20D3933C-D125-CA43-95D3-B82C66533C9F}"/>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8553D226-4E6C-3049-A92D-1290F0F389FE}"/>
              </a:ext>
            </a:extLst>
          </p:cNvPr>
          <p:cNvSpPr>
            <a:spLocks noChangeArrowheads="1"/>
          </p:cNvSpPr>
          <p:nvPr/>
        </p:nvSpPr>
        <p:spPr bwMode="auto">
          <a:xfrm>
            <a:off x="7271084" y="1690687"/>
            <a:ext cx="106962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8433" name="Picture 17" descr="Microfilaments line the inside of the plasma membrane, whereas microtubules radiate out from the center of the cell. Intermediate filaments form a network throughout the cell that holds organelles in place.">
            <a:extLst>
              <a:ext uri="{FF2B5EF4-FFF2-40B4-BE49-F238E27FC236}">
                <a16:creationId xmlns:a16="http://schemas.microsoft.com/office/drawing/2014/main" id="{86D24B58-2968-7E49-B605-B86EA7A994F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271084" y="1690688"/>
            <a:ext cx="3214609" cy="409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483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962F-31E2-B44D-AE4B-6032B3AD7239}"/>
              </a:ext>
            </a:extLst>
          </p:cNvPr>
          <p:cNvSpPr>
            <a:spLocks noGrp="1"/>
          </p:cNvSpPr>
          <p:nvPr>
            <p:ph type="title"/>
          </p:nvPr>
        </p:nvSpPr>
        <p:spPr/>
        <p:txBody>
          <a:bodyPr/>
          <a:lstStyle/>
          <a:p>
            <a:pPr algn="ctr"/>
            <a:r>
              <a:rPr lang="en-US" dirty="0"/>
              <a:t>Microfilaments</a:t>
            </a:r>
          </a:p>
        </p:txBody>
      </p:sp>
      <p:sp>
        <p:nvSpPr>
          <p:cNvPr id="3" name="Content Placeholder 2">
            <a:extLst>
              <a:ext uri="{FF2B5EF4-FFF2-40B4-BE49-F238E27FC236}">
                <a16:creationId xmlns:a16="http://schemas.microsoft.com/office/drawing/2014/main" id="{5133E69C-41C6-364C-9197-9B433FC61E30}"/>
              </a:ext>
            </a:extLst>
          </p:cNvPr>
          <p:cNvSpPr>
            <a:spLocks noGrp="1"/>
          </p:cNvSpPr>
          <p:nvPr>
            <p:ph sz="half" idx="1"/>
          </p:nvPr>
        </p:nvSpPr>
        <p:spPr>
          <a:xfrm>
            <a:off x="838200" y="1825625"/>
            <a:ext cx="8137358" cy="4351338"/>
          </a:xfrm>
        </p:spPr>
        <p:txBody>
          <a:bodyPr>
            <a:normAutofit fontScale="62500" lnSpcReduction="20000"/>
          </a:bodyPr>
          <a:lstStyle/>
          <a:p>
            <a:r>
              <a:rPr lang="en-US" dirty="0"/>
              <a:t>Of the three types of protein fibers in the cytoskeleton, microfilaments are the narrowest.</a:t>
            </a:r>
          </a:p>
          <a:p>
            <a:r>
              <a:rPr lang="en-US" dirty="0"/>
              <a:t>They function in cellular movement and have a diameter of about 7 nm, and are comprised of two globular protein intertwined strands of actin proteins.</a:t>
            </a:r>
          </a:p>
          <a:p>
            <a:r>
              <a:rPr lang="en-US" dirty="0"/>
              <a:t>We also call microfilaments actin filaments.</a:t>
            </a:r>
          </a:p>
          <a:p>
            <a:r>
              <a:rPr lang="en-US" dirty="0"/>
              <a:t>ATP powers actin to assemble its filamentous form, which serves as a track for the movement of a motor protein we call myosin.</a:t>
            </a:r>
          </a:p>
          <a:p>
            <a:r>
              <a:rPr lang="en-US" dirty="0"/>
              <a:t>Actin is engaged in cellular events requiring motion, such as cell division in eukaryotic cells and cytoplasmic streaming, </a:t>
            </a:r>
          </a:p>
          <a:p>
            <a:r>
              <a:rPr lang="en-US" dirty="0"/>
              <a:t>Actin and myosin are plentiful in muscle cells. When your actin and myosin filaments slide past each other, your muscles contract.</a:t>
            </a:r>
          </a:p>
          <a:p>
            <a:r>
              <a:rPr lang="en-US" dirty="0"/>
              <a:t>Microfilaments also provide some rigidity and shape to the cell.</a:t>
            </a:r>
          </a:p>
          <a:p>
            <a:r>
              <a:rPr lang="en-US" dirty="0"/>
              <a:t>Actin filaments depolymerize (disassemble) and reform quickly, thus enabling a cell to change its shape and move. </a:t>
            </a:r>
          </a:p>
          <a:p>
            <a:r>
              <a:rPr lang="en-US" dirty="0"/>
              <a:t>White blood cells (your body’s infection-fighting cells) make good use of this ability. They can move to an infection site and phagocytize the pathogen.</a:t>
            </a:r>
          </a:p>
        </p:txBody>
      </p:sp>
      <p:sp>
        <p:nvSpPr>
          <p:cNvPr id="4" name="Content Placeholder 3">
            <a:extLst>
              <a:ext uri="{FF2B5EF4-FFF2-40B4-BE49-F238E27FC236}">
                <a16:creationId xmlns:a16="http://schemas.microsoft.com/office/drawing/2014/main" id="{A335C54D-85E6-9541-AFEA-71230FC26E67}"/>
              </a:ext>
            </a:extLst>
          </p:cNvPr>
          <p:cNvSpPr>
            <a:spLocks noGrp="1"/>
          </p:cNvSpPr>
          <p:nvPr>
            <p:ph sz="half" idx="2"/>
          </p:nvPr>
        </p:nvSpPr>
        <p:spPr>
          <a:xfrm>
            <a:off x="13764126" y="3516314"/>
            <a:ext cx="3855705" cy="3598517"/>
          </a:xfrm>
        </p:spPr>
        <p:txBody>
          <a:bodyPr>
            <a:normAutofit fontScale="62500" lnSpcReduction="20000"/>
          </a:bodyPr>
          <a:lstStyle/>
          <a:p>
            <a:endParaRPr lang="en-US" dirty="0"/>
          </a:p>
        </p:txBody>
      </p:sp>
      <p:sp>
        <p:nvSpPr>
          <p:cNvPr id="5" name="Footer Placeholder 4">
            <a:extLst>
              <a:ext uri="{FF2B5EF4-FFF2-40B4-BE49-F238E27FC236}">
                <a16:creationId xmlns:a16="http://schemas.microsoft.com/office/drawing/2014/main" id="{2E244842-53DF-ED4A-B101-22082A08475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A98BC44F-B408-A94B-943E-F97424BD6BE0}"/>
              </a:ext>
            </a:extLst>
          </p:cNvPr>
          <p:cNvSpPr>
            <a:spLocks noChangeArrowheads="1"/>
          </p:cNvSpPr>
          <p:nvPr/>
        </p:nvSpPr>
        <p:spPr bwMode="auto">
          <a:xfrm>
            <a:off x="7591926" y="1690688"/>
            <a:ext cx="90722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9457" name="Picture 18" descr="This illustration shows two actin filaments wound together. Each actin filament is composed of many actin subunits connected together to form a chain.">
            <a:extLst>
              <a:ext uri="{FF2B5EF4-FFF2-40B4-BE49-F238E27FC236}">
                <a16:creationId xmlns:a16="http://schemas.microsoft.com/office/drawing/2014/main" id="{34AA5A17-28F1-9F4E-846B-73C826499C6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742260" y="1690688"/>
            <a:ext cx="2888266" cy="399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247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20D2-AFEB-7047-AA16-E246E60B39F3}"/>
              </a:ext>
            </a:extLst>
          </p:cNvPr>
          <p:cNvSpPr>
            <a:spLocks noGrp="1"/>
          </p:cNvSpPr>
          <p:nvPr>
            <p:ph type="title"/>
          </p:nvPr>
        </p:nvSpPr>
        <p:spPr/>
        <p:txBody>
          <a:bodyPr/>
          <a:lstStyle/>
          <a:p>
            <a:r>
              <a:rPr lang="en-US" dirty="0"/>
              <a:t>Intermediate Filaments</a:t>
            </a:r>
          </a:p>
        </p:txBody>
      </p:sp>
      <p:sp>
        <p:nvSpPr>
          <p:cNvPr id="3" name="Content Placeholder 2">
            <a:extLst>
              <a:ext uri="{FF2B5EF4-FFF2-40B4-BE49-F238E27FC236}">
                <a16:creationId xmlns:a16="http://schemas.microsoft.com/office/drawing/2014/main" id="{52C1E5B8-43D1-6E49-BCA1-4DF9CEA17F99}"/>
              </a:ext>
            </a:extLst>
          </p:cNvPr>
          <p:cNvSpPr>
            <a:spLocks noGrp="1"/>
          </p:cNvSpPr>
          <p:nvPr>
            <p:ph sz="half" idx="1"/>
          </p:nvPr>
        </p:nvSpPr>
        <p:spPr/>
        <p:txBody>
          <a:bodyPr>
            <a:normAutofit fontScale="85000" lnSpcReduction="20000"/>
          </a:bodyPr>
          <a:lstStyle/>
          <a:p>
            <a:r>
              <a:rPr lang="en-US" dirty="0"/>
              <a:t>Fibrous proteins wound together comprise intermediate filaments.</a:t>
            </a:r>
          </a:p>
          <a:p>
            <a:r>
              <a:rPr lang="en-US" dirty="0"/>
              <a:t>Their diameter, 8 to 10 nm, is between those of microfilaments and microtubules.</a:t>
            </a:r>
          </a:p>
          <a:p>
            <a:r>
              <a:rPr lang="en-US" dirty="0"/>
              <a:t>Intermediate filaments are purely structural. </a:t>
            </a:r>
          </a:p>
          <a:p>
            <a:r>
              <a:rPr lang="en-US" dirty="0"/>
              <a:t>They maintain the cell's shape and anchor the nucleus and other organelles in place. </a:t>
            </a:r>
          </a:p>
          <a:p>
            <a:r>
              <a:rPr lang="en-US" dirty="0"/>
              <a:t>Keratin is a fibrous protein composed of intermediate </a:t>
            </a:r>
            <a:r>
              <a:rPr lang="en-US" dirty="0" err="1"/>
              <a:t>fialments</a:t>
            </a:r>
            <a:r>
              <a:rPr lang="en-US" dirty="0"/>
              <a:t> that strengthens your hair, nails, and the skin's epidermis.</a:t>
            </a:r>
          </a:p>
          <a:p>
            <a:endParaRPr lang="en-US" dirty="0"/>
          </a:p>
        </p:txBody>
      </p:sp>
      <p:sp>
        <p:nvSpPr>
          <p:cNvPr id="4" name="Content Placeholder 3">
            <a:extLst>
              <a:ext uri="{FF2B5EF4-FFF2-40B4-BE49-F238E27FC236}">
                <a16:creationId xmlns:a16="http://schemas.microsoft.com/office/drawing/2014/main" id="{2D0E561C-6E06-C747-A82C-75BE59C6D7D4}"/>
              </a:ext>
            </a:extLst>
          </p:cNvPr>
          <p:cNvSpPr>
            <a:spLocks noGrp="1"/>
          </p:cNvSpPr>
          <p:nvPr>
            <p:ph sz="half" idx="2"/>
          </p:nvPr>
        </p:nvSpPr>
        <p:spPr>
          <a:xfrm>
            <a:off x="13081000" y="5038056"/>
            <a:ext cx="5181600" cy="4351338"/>
          </a:xfrm>
        </p:spPr>
        <p:txBody>
          <a:bodyPr>
            <a:normAutofit fontScale="85000" lnSpcReduction="20000"/>
          </a:bodyPr>
          <a:lstStyle/>
          <a:p>
            <a:endParaRPr lang="en-US" dirty="0"/>
          </a:p>
        </p:txBody>
      </p:sp>
      <p:sp>
        <p:nvSpPr>
          <p:cNvPr id="5" name="Footer Placeholder 4">
            <a:extLst>
              <a:ext uri="{FF2B5EF4-FFF2-40B4-BE49-F238E27FC236}">
                <a16:creationId xmlns:a16="http://schemas.microsoft.com/office/drawing/2014/main" id="{8F651AF0-BF74-504A-9496-CA5DE4EB563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D9D74903-7C65-A54B-A6F4-F7E802F39A04}"/>
              </a:ext>
            </a:extLst>
          </p:cNvPr>
          <p:cNvSpPr>
            <a:spLocks noChangeArrowheads="1"/>
          </p:cNvSpPr>
          <p:nvPr/>
        </p:nvSpPr>
        <p:spPr bwMode="auto">
          <a:xfrm>
            <a:off x="6908800" y="32124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81" name="Picture 19" descr="This illustration shows 10 intermediate filament fibers bundled together.">
            <a:extLst>
              <a:ext uri="{FF2B5EF4-FFF2-40B4-BE49-F238E27FC236}">
                <a16:creationId xmlns:a16="http://schemas.microsoft.com/office/drawing/2014/main" id="{769D680F-1882-BB41-A80D-270758836D0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08800" y="3212431"/>
            <a:ext cx="4445000" cy="93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484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E23F-8481-A940-ACF5-3FF79EBBDEB5}"/>
              </a:ext>
            </a:extLst>
          </p:cNvPr>
          <p:cNvSpPr>
            <a:spLocks noGrp="1"/>
          </p:cNvSpPr>
          <p:nvPr>
            <p:ph type="title"/>
          </p:nvPr>
        </p:nvSpPr>
        <p:spPr/>
        <p:txBody>
          <a:bodyPr/>
          <a:lstStyle/>
          <a:p>
            <a:pPr algn="ctr"/>
            <a:r>
              <a:rPr lang="en-US" dirty="0"/>
              <a:t>Microtubules</a:t>
            </a:r>
          </a:p>
        </p:txBody>
      </p:sp>
      <p:sp>
        <p:nvSpPr>
          <p:cNvPr id="3" name="Content Placeholder 2">
            <a:extLst>
              <a:ext uri="{FF2B5EF4-FFF2-40B4-BE49-F238E27FC236}">
                <a16:creationId xmlns:a16="http://schemas.microsoft.com/office/drawing/2014/main" id="{02CC785E-732F-EF44-BCBE-7E95E50A2420}"/>
              </a:ext>
            </a:extLst>
          </p:cNvPr>
          <p:cNvSpPr>
            <a:spLocks noGrp="1"/>
          </p:cNvSpPr>
          <p:nvPr>
            <p:ph sz="half" idx="1"/>
          </p:nvPr>
        </p:nvSpPr>
        <p:spPr>
          <a:xfrm>
            <a:off x="838200" y="1825625"/>
            <a:ext cx="6007768" cy="4351338"/>
          </a:xfrm>
        </p:spPr>
        <p:txBody>
          <a:bodyPr>
            <a:normAutofit fontScale="70000" lnSpcReduction="20000"/>
          </a:bodyPr>
          <a:lstStyle/>
          <a:p>
            <a:r>
              <a:rPr lang="en-US" dirty="0"/>
              <a:t>Microtubules are small hollow tubes of polymerized dimers of </a:t>
            </a:r>
            <a:r>
              <a:rPr lang="el-GR" dirty="0"/>
              <a:t>α-</a:t>
            </a:r>
            <a:r>
              <a:rPr lang="en-US" dirty="0"/>
              <a:t>tubulin and </a:t>
            </a:r>
            <a:r>
              <a:rPr lang="el-GR" dirty="0"/>
              <a:t>β-</a:t>
            </a:r>
            <a:r>
              <a:rPr lang="en-US" dirty="0"/>
              <a:t>tubulin. </a:t>
            </a:r>
          </a:p>
          <a:p>
            <a:r>
              <a:rPr lang="el-GR" dirty="0"/>
              <a:t>α-</a:t>
            </a:r>
            <a:r>
              <a:rPr lang="en-US" dirty="0"/>
              <a:t>tubulin and </a:t>
            </a:r>
            <a:r>
              <a:rPr lang="el-GR" dirty="0"/>
              <a:t>β-</a:t>
            </a:r>
            <a:r>
              <a:rPr lang="en-US" dirty="0"/>
              <a:t>tubulin are globular proteins that  comprise the microtubule's walls.</a:t>
            </a:r>
          </a:p>
          <a:p>
            <a:r>
              <a:rPr lang="en-US" dirty="0"/>
              <a:t>With a diameter of about 25 nm, microtubules are cytoskeletons' widest components.</a:t>
            </a:r>
          </a:p>
          <a:p>
            <a:r>
              <a:rPr lang="en-US" dirty="0"/>
              <a:t>They resist compression, provide a track along which vesicles move through the cell, and pull replicated chromosomes to opposite ends of a dividing cell.</a:t>
            </a:r>
          </a:p>
          <a:p>
            <a:r>
              <a:rPr lang="en-US" dirty="0"/>
              <a:t>Microfilaments, microtubules can disassemble and reform quickly.</a:t>
            </a:r>
          </a:p>
          <a:p>
            <a:r>
              <a:rPr lang="en-US" dirty="0"/>
              <a:t>Microtubules are also the structural elements of flagella, cilia, and centrioles.</a:t>
            </a:r>
          </a:p>
          <a:p>
            <a:r>
              <a:rPr lang="en-US" dirty="0"/>
              <a:t>In animal cells, the centrosome is the microtubule-organizing center.</a:t>
            </a:r>
          </a:p>
        </p:txBody>
      </p:sp>
      <p:sp>
        <p:nvSpPr>
          <p:cNvPr id="4" name="Content Placeholder 3">
            <a:extLst>
              <a:ext uri="{FF2B5EF4-FFF2-40B4-BE49-F238E27FC236}">
                <a16:creationId xmlns:a16="http://schemas.microsoft.com/office/drawing/2014/main" id="{CDCD25D3-EC16-BC47-BD69-69B5771E1E2A}"/>
              </a:ext>
            </a:extLst>
          </p:cNvPr>
          <p:cNvSpPr>
            <a:spLocks noGrp="1"/>
          </p:cNvSpPr>
          <p:nvPr>
            <p:ph sz="half" idx="2"/>
          </p:nvPr>
        </p:nvSpPr>
        <p:spPr>
          <a:xfrm>
            <a:off x="12268200" y="3895057"/>
            <a:ext cx="3957875" cy="3840876"/>
          </a:xfrm>
        </p:spPr>
        <p:txBody>
          <a:bodyPr>
            <a:normAutofit fontScale="70000" lnSpcReduction="20000"/>
          </a:bodyPr>
          <a:lstStyle/>
          <a:p>
            <a:endParaRPr lang="en-US" dirty="0"/>
          </a:p>
        </p:txBody>
      </p:sp>
      <p:sp>
        <p:nvSpPr>
          <p:cNvPr id="5" name="Footer Placeholder 4">
            <a:extLst>
              <a:ext uri="{FF2B5EF4-FFF2-40B4-BE49-F238E27FC236}">
                <a16:creationId xmlns:a16="http://schemas.microsoft.com/office/drawing/2014/main" id="{A9321185-14D0-6242-889F-DE7674E4FED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AAE44463-59B9-2C4E-B90A-B6CB85484FD3}"/>
              </a:ext>
            </a:extLst>
          </p:cNvPr>
          <p:cNvSpPr>
            <a:spLocks noChangeArrowheads="1"/>
          </p:cNvSpPr>
          <p:nvPr/>
        </p:nvSpPr>
        <p:spPr bwMode="auto">
          <a:xfrm>
            <a:off x="6096000" y="2069431"/>
            <a:ext cx="93126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1505" name="Picture 20" descr="The left part of this figure is a molecular model of 13 polymerized dimers of alpha- and beta-tubulin joined together to form a hollow tube. The right part of this image shows the tubulin structure as a ring of spheres connected together.">
            <a:extLst>
              <a:ext uri="{FF2B5EF4-FFF2-40B4-BE49-F238E27FC236}">
                <a16:creationId xmlns:a16="http://schemas.microsoft.com/office/drawing/2014/main" id="{5A950BE2-76FB-7C43-9137-08D45F07A9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74306" y="2086836"/>
            <a:ext cx="5045242" cy="268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11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40E4-0379-784C-B188-E45A4017779B}"/>
              </a:ext>
            </a:extLst>
          </p:cNvPr>
          <p:cNvSpPr>
            <a:spLocks noGrp="1"/>
          </p:cNvSpPr>
          <p:nvPr>
            <p:ph type="title"/>
          </p:nvPr>
        </p:nvSpPr>
        <p:spPr/>
        <p:txBody>
          <a:bodyPr/>
          <a:lstStyle/>
          <a:p>
            <a:pPr algn="ctr"/>
            <a:r>
              <a:rPr lang="en-US" dirty="0"/>
              <a:t>Cell Theory</a:t>
            </a:r>
          </a:p>
        </p:txBody>
      </p:sp>
      <p:sp>
        <p:nvSpPr>
          <p:cNvPr id="3" name="Content Placeholder 2">
            <a:extLst>
              <a:ext uri="{FF2B5EF4-FFF2-40B4-BE49-F238E27FC236}">
                <a16:creationId xmlns:a16="http://schemas.microsoft.com/office/drawing/2014/main" id="{C9E2E621-2CA0-ED4C-B13B-9B5C27FA7DC4}"/>
              </a:ext>
            </a:extLst>
          </p:cNvPr>
          <p:cNvSpPr>
            <a:spLocks noGrp="1"/>
          </p:cNvSpPr>
          <p:nvPr>
            <p:ph sz="half" idx="1"/>
          </p:nvPr>
        </p:nvSpPr>
        <p:spPr/>
        <p:txBody>
          <a:bodyPr>
            <a:normAutofit fontScale="70000" lnSpcReduction="20000"/>
          </a:bodyPr>
          <a:lstStyle/>
          <a:p>
            <a:r>
              <a:rPr lang="en-US" dirty="0"/>
              <a:t>Antony van Leeuwenhoek was the first to observe movements of single-celled organisms in the first  microscopes with highly polished lenses he created in the late 16</a:t>
            </a:r>
            <a:r>
              <a:rPr lang="en-US" baseline="30000" dirty="0"/>
              <a:t>th</a:t>
            </a:r>
            <a:r>
              <a:rPr lang="en-US" dirty="0"/>
              <a:t> century.</a:t>
            </a:r>
          </a:p>
          <a:p>
            <a:r>
              <a:rPr lang="en-US" dirty="0"/>
              <a:t>Robert Hooke coined the term “cell” for the box-like structures he observed when viewing cork tissue.</a:t>
            </a:r>
          </a:p>
          <a:p>
            <a:r>
              <a:rPr lang="en-US" dirty="0"/>
              <a:t>In the 1670s, van Leeuwenhoek discovered bacteria and protozoa. </a:t>
            </a:r>
          </a:p>
          <a:p>
            <a:r>
              <a:rPr lang="en-US" dirty="0"/>
              <a:t>By the late 1830s, botanist Matthias Schleiden and zoologist Theodor Schwann were studying tissues and proposed the unified cell theory, which states that one or more cells comprise all living things, the cell is the basic unit of life, and new cells arise from existing cells.</a:t>
            </a:r>
          </a:p>
        </p:txBody>
      </p:sp>
      <p:sp>
        <p:nvSpPr>
          <p:cNvPr id="4" name="Content Placeholder 3">
            <a:extLst>
              <a:ext uri="{FF2B5EF4-FFF2-40B4-BE49-F238E27FC236}">
                <a16:creationId xmlns:a16="http://schemas.microsoft.com/office/drawing/2014/main" id="{6F0E0170-C26A-3F4A-810C-037FAA617DC8}"/>
              </a:ext>
            </a:extLst>
          </p:cNvPr>
          <p:cNvSpPr>
            <a:spLocks noGrp="1"/>
          </p:cNvSpPr>
          <p:nvPr>
            <p:ph sz="half" idx="2"/>
          </p:nvPr>
        </p:nvSpPr>
        <p:spPr>
          <a:xfrm>
            <a:off x="12344402" y="4529556"/>
            <a:ext cx="7408924" cy="9886640"/>
          </a:xfrm>
        </p:spPr>
        <p:txBody>
          <a:bodyPr>
            <a:normAutofit fontScale="70000" lnSpcReduction="20000"/>
          </a:bodyPr>
          <a:lstStyle/>
          <a:p>
            <a:endParaRPr lang="en-US" dirty="0"/>
          </a:p>
        </p:txBody>
      </p:sp>
      <p:sp>
        <p:nvSpPr>
          <p:cNvPr id="5" name="Footer Placeholder 4">
            <a:extLst>
              <a:ext uri="{FF2B5EF4-FFF2-40B4-BE49-F238E27FC236}">
                <a16:creationId xmlns:a16="http://schemas.microsoft.com/office/drawing/2014/main" id="{D7E2445C-5998-9340-AE8E-0C7CA1C021A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10972232-8565-4949-AFF1-F83ABD91CFBA}"/>
              </a:ext>
            </a:extLst>
          </p:cNvPr>
          <p:cNvSpPr>
            <a:spLocks noChangeArrowheads="1"/>
          </p:cNvSpPr>
          <p:nvPr/>
        </p:nvSpPr>
        <p:spPr bwMode="auto">
          <a:xfrm>
            <a:off x="6172202" y="2703930"/>
            <a:ext cx="17432762" cy="4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2" descr="Part a: Salmonella through a light microscope appear as tiny purple dots. Part b: In this scanning electron micrograph, bacteria appear as three-dimensional ovals. The human cells are much larger with a complex, folded appearance. Some of the bacteria lie on the surface of the human cells, and some are squeezed between them.">
            <a:extLst>
              <a:ext uri="{FF2B5EF4-FFF2-40B4-BE49-F238E27FC236}">
                <a16:creationId xmlns:a16="http://schemas.microsoft.com/office/drawing/2014/main" id="{E2116007-61F6-9943-9F9A-CEBB6FB6ABC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72202" y="2703931"/>
            <a:ext cx="5835314" cy="236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4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DEC5-E946-2343-BAEB-BC23B1D7A25C}"/>
              </a:ext>
            </a:extLst>
          </p:cNvPr>
          <p:cNvSpPr>
            <a:spLocks noGrp="1"/>
          </p:cNvSpPr>
          <p:nvPr>
            <p:ph type="title"/>
          </p:nvPr>
        </p:nvSpPr>
        <p:spPr/>
        <p:txBody>
          <a:bodyPr/>
          <a:lstStyle/>
          <a:p>
            <a:pPr algn="ctr"/>
            <a:r>
              <a:rPr lang="en-US" dirty="0"/>
              <a:t>Flagella and Cilia</a:t>
            </a:r>
          </a:p>
        </p:txBody>
      </p:sp>
      <p:sp>
        <p:nvSpPr>
          <p:cNvPr id="3" name="Content Placeholder 2">
            <a:extLst>
              <a:ext uri="{FF2B5EF4-FFF2-40B4-BE49-F238E27FC236}">
                <a16:creationId xmlns:a16="http://schemas.microsoft.com/office/drawing/2014/main" id="{A46A1E64-95BE-6141-AFF8-34815EEC1869}"/>
              </a:ext>
            </a:extLst>
          </p:cNvPr>
          <p:cNvSpPr>
            <a:spLocks noGrp="1"/>
          </p:cNvSpPr>
          <p:nvPr>
            <p:ph sz="half" idx="1"/>
          </p:nvPr>
        </p:nvSpPr>
        <p:spPr/>
        <p:txBody>
          <a:bodyPr>
            <a:normAutofit fontScale="62500" lnSpcReduction="20000"/>
          </a:bodyPr>
          <a:lstStyle/>
          <a:p>
            <a:r>
              <a:rPr lang="en-US" dirty="0"/>
              <a:t>Flagella are long, hair-like structures that extend from the plasma membrane and enable an entire cell to move.</a:t>
            </a:r>
          </a:p>
          <a:p>
            <a:r>
              <a:rPr lang="en-US" dirty="0"/>
              <a:t>Sperm, </a:t>
            </a:r>
            <a:r>
              <a:rPr lang="en-US" i="1" dirty="0"/>
              <a:t>Euglena</a:t>
            </a:r>
            <a:r>
              <a:rPr lang="en-US" dirty="0"/>
              <a:t>, and some prokaryotes are examples.</a:t>
            </a:r>
          </a:p>
          <a:p>
            <a:r>
              <a:rPr lang="en-US" dirty="0"/>
              <a:t>Cilia along the plasma membrane's entire surface when present.</a:t>
            </a:r>
          </a:p>
          <a:p>
            <a:r>
              <a:rPr lang="en-US" dirty="0"/>
              <a:t>Cilia are short, hair-like structures that move entire cells (such as paramecia) or substances along the cell's outer surface.</a:t>
            </a:r>
          </a:p>
          <a:p>
            <a:r>
              <a:rPr lang="en-US" dirty="0"/>
              <a:t>Cilia of cells lining the Fallopian tubes move an ovum toward the uterus, or cilia lining the cells of the respiratory tract trap particulate matter and move it toward your nostrils.</a:t>
            </a:r>
          </a:p>
          <a:p>
            <a:r>
              <a:rPr lang="en-US" dirty="0"/>
              <a:t>Flagella and cilia share a common structural arrangement of microtubules called a “9 + 2 </a:t>
            </a:r>
            <a:r>
              <a:rPr lang="en-US"/>
              <a:t>array.”</a:t>
            </a:r>
            <a:endParaRPr lang="en-US" dirty="0"/>
          </a:p>
        </p:txBody>
      </p:sp>
      <p:sp>
        <p:nvSpPr>
          <p:cNvPr id="4" name="Content Placeholder 3">
            <a:extLst>
              <a:ext uri="{FF2B5EF4-FFF2-40B4-BE49-F238E27FC236}">
                <a16:creationId xmlns:a16="http://schemas.microsoft.com/office/drawing/2014/main" id="{A33034A5-BA26-6B4B-842E-2F5E8DD83237}"/>
              </a:ext>
            </a:extLst>
          </p:cNvPr>
          <p:cNvSpPr>
            <a:spLocks noGrp="1"/>
          </p:cNvSpPr>
          <p:nvPr>
            <p:ph sz="half" idx="2"/>
          </p:nvPr>
        </p:nvSpPr>
        <p:spPr>
          <a:xfrm>
            <a:off x="13246767" y="3651251"/>
            <a:ext cx="6104865" cy="4294083"/>
          </a:xfrm>
        </p:spPr>
        <p:txBody>
          <a:bodyPr>
            <a:normAutofit fontScale="62500" lnSpcReduction="20000"/>
          </a:bodyPr>
          <a:lstStyle/>
          <a:p>
            <a:endParaRPr lang="en-US" dirty="0"/>
          </a:p>
        </p:txBody>
      </p:sp>
      <p:sp>
        <p:nvSpPr>
          <p:cNvPr id="5" name="Footer Placeholder 4">
            <a:extLst>
              <a:ext uri="{FF2B5EF4-FFF2-40B4-BE49-F238E27FC236}">
                <a16:creationId xmlns:a16="http://schemas.microsoft.com/office/drawing/2014/main" id="{C79C89FF-1027-EB45-BFD6-E18AFC97263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44133878-6510-AB47-B381-DA011EF59B5D}"/>
              </a:ext>
            </a:extLst>
          </p:cNvPr>
          <p:cNvSpPr>
            <a:spLocks noChangeArrowheads="1"/>
          </p:cNvSpPr>
          <p:nvPr/>
        </p:nvSpPr>
        <p:spPr bwMode="auto">
          <a:xfrm>
            <a:off x="7074567" y="1825625"/>
            <a:ext cx="143643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2529" name="Picture 21" descr="This transmission electron micrograph shows a cross section of nine microtubule doublets that form a hollow tube. Another microtubule doublet sits in the center of the tube.">
            <a:extLst>
              <a:ext uri="{FF2B5EF4-FFF2-40B4-BE49-F238E27FC236}">
                <a16:creationId xmlns:a16="http://schemas.microsoft.com/office/drawing/2014/main" id="{5CCAB583-39DD-2D43-AB49-BE481035A2C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074567" y="1825626"/>
            <a:ext cx="4114799" cy="323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31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9911-79C2-5440-9DB8-112FC459C379}"/>
              </a:ext>
            </a:extLst>
          </p:cNvPr>
          <p:cNvSpPr>
            <a:spLocks noGrp="1"/>
          </p:cNvSpPr>
          <p:nvPr>
            <p:ph type="ctrTitle"/>
          </p:nvPr>
        </p:nvSpPr>
        <p:spPr/>
        <p:txBody>
          <a:bodyPr>
            <a:normAutofit fontScale="90000"/>
          </a:bodyPr>
          <a:lstStyle/>
          <a:p>
            <a:r>
              <a:rPr lang="en-US" dirty="0"/>
              <a:t>What components are common to plant and animal cells?</a:t>
            </a:r>
          </a:p>
        </p:txBody>
      </p:sp>
      <p:sp>
        <p:nvSpPr>
          <p:cNvPr id="3" name="Subtitle 2">
            <a:extLst>
              <a:ext uri="{FF2B5EF4-FFF2-40B4-BE49-F238E27FC236}">
                <a16:creationId xmlns:a16="http://schemas.microsoft.com/office/drawing/2014/main" id="{A8CC5269-C8F4-2248-AF1A-554FFFE79CB6}"/>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29BE60C9-7DC4-E649-8972-D0F850ED823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92946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675B-2A86-6B40-A7F7-55BB58C94A7E}"/>
              </a:ext>
            </a:extLst>
          </p:cNvPr>
          <p:cNvSpPr>
            <a:spLocks noGrp="1"/>
          </p:cNvSpPr>
          <p:nvPr>
            <p:ph type="title"/>
          </p:nvPr>
        </p:nvSpPr>
        <p:spPr/>
        <p:txBody>
          <a:bodyPr/>
          <a:lstStyle/>
          <a:p>
            <a:r>
              <a:rPr lang="en-US" dirty="0"/>
              <a:t>Prokaryotic Cells</a:t>
            </a:r>
          </a:p>
        </p:txBody>
      </p:sp>
      <p:sp>
        <p:nvSpPr>
          <p:cNvPr id="3" name="Content Placeholder 2">
            <a:extLst>
              <a:ext uri="{FF2B5EF4-FFF2-40B4-BE49-F238E27FC236}">
                <a16:creationId xmlns:a16="http://schemas.microsoft.com/office/drawing/2014/main" id="{F620E6A8-A40C-DE48-9789-ED2996DDEBDA}"/>
              </a:ext>
            </a:extLst>
          </p:cNvPr>
          <p:cNvSpPr>
            <a:spLocks noGrp="1"/>
          </p:cNvSpPr>
          <p:nvPr>
            <p:ph sz="half" idx="1"/>
          </p:nvPr>
        </p:nvSpPr>
        <p:spPr/>
        <p:txBody>
          <a:bodyPr>
            <a:normAutofit fontScale="70000" lnSpcReduction="20000"/>
          </a:bodyPr>
          <a:lstStyle/>
          <a:p>
            <a:r>
              <a:rPr lang="en-US" dirty="0"/>
              <a:t>All cells share four common components: 1) a plasma membrane, an outer covering that separates the cell’s interior from its surrounding environment; 2) cytoplasm, consisting of a jelly-like cytosol within the cell in which there are other cellular components; 3) DNA, the cell's genetic material; and 4) ribosomes, which synthesize proteins.</a:t>
            </a:r>
          </a:p>
          <a:p>
            <a:r>
              <a:rPr lang="en-US" dirty="0"/>
              <a:t>Prokaryotes differ from eukaryotic cells in several ways.</a:t>
            </a:r>
          </a:p>
          <a:p>
            <a:r>
              <a:rPr lang="en-US" dirty="0"/>
              <a:t>A prokaryote is a simple, mostly single-celled (unicellular) organism that lacks a nucleus, or any other membrane-bound organelle.</a:t>
            </a:r>
          </a:p>
          <a:p>
            <a:r>
              <a:rPr lang="en-US" dirty="0"/>
              <a:t>Prokaryotic DNA is in the cell's central part: the nucleoid.</a:t>
            </a:r>
          </a:p>
          <a:p>
            <a:endParaRPr lang="en-US" dirty="0"/>
          </a:p>
        </p:txBody>
      </p:sp>
      <p:sp>
        <p:nvSpPr>
          <p:cNvPr id="5" name="Footer Placeholder 4">
            <a:extLst>
              <a:ext uri="{FF2B5EF4-FFF2-40B4-BE49-F238E27FC236}">
                <a16:creationId xmlns:a16="http://schemas.microsoft.com/office/drawing/2014/main" id="{63AD743C-C399-3A40-9CCB-DE9B7F6A4CB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pic>
        <p:nvPicPr>
          <p:cNvPr id="6" name="Picture 3" descr="In this illustration, the prokaryotic cell has an oval shape. The circular chromosome is concentrated in a region called the nucleoid. The fluid inside the cell is called the cytoplasm. Ribosomes, depicted as small circles, float in the cytoplasm. The cytoplasm is encased by a plasma membrane, which in turn is encased by a cell wall. A capsule surrounds the cell wall. The bacterium depicted has a flagellum protruding from one narrow end. Pili are small protrusions that project from the capsule in all directions.">
            <a:extLst>
              <a:ext uri="{FF2B5EF4-FFF2-40B4-BE49-F238E27FC236}">
                <a16:creationId xmlns:a16="http://schemas.microsoft.com/office/drawing/2014/main" id="{8435FBB9-077D-5244-9E1F-10C5B1E74D80}"/>
              </a:ext>
            </a:extLst>
          </p:cNvPr>
          <p:cNvPicPr>
            <a:picLocks noGrp="1" noChangeAspect="1" noChangeArrowheads="1"/>
          </p:cNvPicPr>
          <p:nvPr>
            <p:ph sz="half" idx="2"/>
          </p:nvPr>
        </p:nvPicPr>
        <p:blipFill>
          <a:blip r:embed="rId2" r:link="rId3">
            <a:extLst>
              <a:ext uri="{28A0092B-C50C-407E-A947-70E740481C1C}">
                <a14:useLocalDpi xmlns:a14="http://schemas.microsoft.com/office/drawing/2010/main" val="0"/>
              </a:ext>
            </a:extLst>
          </a:blip>
          <a:srcRect/>
          <a:stretch>
            <a:fillRect/>
          </a:stretch>
        </p:blipFill>
        <p:spPr bwMode="auto">
          <a:xfrm>
            <a:off x="6096000" y="1870075"/>
            <a:ext cx="5653523" cy="394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574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897E-500E-B145-8B98-4400D3711AC0}"/>
              </a:ext>
            </a:extLst>
          </p:cNvPr>
          <p:cNvSpPr>
            <a:spLocks noGrp="1"/>
          </p:cNvSpPr>
          <p:nvPr>
            <p:ph type="title"/>
          </p:nvPr>
        </p:nvSpPr>
        <p:spPr/>
        <p:txBody>
          <a:bodyPr/>
          <a:lstStyle/>
          <a:p>
            <a:pPr algn="ctr"/>
            <a:r>
              <a:rPr lang="en-US" dirty="0"/>
              <a:t>Cell Size</a:t>
            </a:r>
          </a:p>
        </p:txBody>
      </p:sp>
      <p:sp>
        <p:nvSpPr>
          <p:cNvPr id="3" name="Content Placeholder 2">
            <a:extLst>
              <a:ext uri="{FF2B5EF4-FFF2-40B4-BE49-F238E27FC236}">
                <a16:creationId xmlns:a16="http://schemas.microsoft.com/office/drawing/2014/main" id="{53AA2100-D7D2-8F41-808B-30FC306A1B93}"/>
              </a:ext>
            </a:extLst>
          </p:cNvPr>
          <p:cNvSpPr>
            <a:spLocks noGrp="1"/>
          </p:cNvSpPr>
          <p:nvPr>
            <p:ph sz="half" idx="1"/>
          </p:nvPr>
        </p:nvSpPr>
        <p:spPr/>
        <p:txBody>
          <a:bodyPr>
            <a:normAutofit fontScale="85000" lnSpcReduction="20000"/>
          </a:bodyPr>
          <a:lstStyle/>
          <a:p>
            <a:r>
              <a:rPr lang="en-US" dirty="0"/>
              <a:t>Prokaryotic cells are significantly smaller than eukaryotic cells - 0.1 to 5.0 </a:t>
            </a:r>
            <a:r>
              <a:rPr lang="el-GR" dirty="0"/>
              <a:t>μ</a:t>
            </a:r>
            <a:r>
              <a:rPr lang="en-US" dirty="0"/>
              <a:t>m in diameter.</a:t>
            </a:r>
          </a:p>
          <a:p>
            <a:r>
              <a:rPr lang="en-US" dirty="0"/>
              <a:t>Eukaryotic cells have diameters ranging from 10 to 100 </a:t>
            </a:r>
            <a:r>
              <a:rPr lang="el-GR" dirty="0"/>
              <a:t>μ</a:t>
            </a:r>
            <a:r>
              <a:rPr lang="en-US" dirty="0"/>
              <a:t>m.</a:t>
            </a:r>
          </a:p>
          <a:p>
            <a:r>
              <a:rPr lang="en-US" dirty="0"/>
              <a:t>The prokaryotes' small size allows ions and organic molecules that enter them to quickly diffuse to other parts of the cell.</a:t>
            </a:r>
          </a:p>
          <a:p>
            <a:r>
              <a:rPr lang="en-US" dirty="0"/>
              <a:t>Wastes produced within a prokaryotic cell can quickly diffuse. This is not the case in eukaryotic cells, which have developed different structural adaptations to enhance intracellular transport.</a:t>
            </a:r>
          </a:p>
        </p:txBody>
      </p:sp>
      <p:sp>
        <p:nvSpPr>
          <p:cNvPr id="4" name="Content Placeholder 3">
            <a:extLst>
              <a:ext uri="{FF2B5EF4-FFF2-40B4-BE49-F238E27FC236}">
                <a16:creationId xmlns:a16="http://schemas.microsoft.com/office/drawing/2014/main" id="{28B1C383-6EED-F041-970D-379A9CE66AB6}"/>
              </a:ext>
            </a:extLst>
          </p:cNvPr>
          <p:cNvSpPr>
            <a:spLocks noGrp="1"/>
          </p:cNvSpPr>
          <p:nvPr>
            <p:ph sz="half" idx="2"/>
          </p:nvPr>
        </p:nvSpPr>
        <p:spPr>
          <a:xfrm>
            <a:off x="12344402" y="4111625"/>
            <a:ext cx="5181600" cy="4351338"/>
          </a:xfrm>
        </p:spPr>
        <p:txBody>
          <a:bodyPr>
            <a:normAutofit fontScale="85000" lnSpcReduction="20000"/>
          </a:bodyPr>
          <a:lstStyle/>
          <a:p>
            <a:endParaRPr lang="en-US" dirty="0"/>
          </a:p>
        </p:txBody>
      </p:sp>
      <p:sp>
        <p:nvSpPr>
          <p:cNvPr id="5" name="Footer Placeholder 4">
            <a:extLst>
              <a:ext uri="{FF2B5EF4-FFF2-40B4-BE49-F238E27FC236}">
                <a16:creationId xmlns:a16="http://schemas.microsoft.com/office/drawing/2014/main" id="{51CA2518-130E-3D44-B9AA-91EE3B4355A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C4291C9E-6FC6-CE49-B398-3E8A540C8AB6}"/>
              </a:ext>
            </a:extLst>
          </p:cNvPr>
          <p:cNvSpPr>
            <a:spLocks noChangeArrowheads="1"/>
          </p:cNvSpPr>
          <p:nvPr/>
        </p:nvSpPr>
        <p:spPr bwMode="auto">
          <a:xfrm>
            <a:off x="6172202" y="228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4" descr="Part a: Relative sizes on a logarithmic scale, from 0.1 n m to 1 m, are shown. Objects are shown from smallest to largest. The smallest object shown, an atom, is about 1 n m in size. The next largest objects shown are lipids and proteins; these molecules are between 1 and 10 n m. Bacteria are about 100 n m, and mitochondria are about 1 greek mu m. Plant and animal cells are both between 10 and 100 greek mu m. A human egg is between 100 greek mu m and 1 m m. A frog egg is about 1 m m, A chicken egg and an ostrich egg are both between 10 and 100 m m, but a chicken egg is larger. For comparison, a human is approximately 1 m tall.">
            <a:extLst>
              <a:ext uri="{FF2B5EF4-FFF2-40B4-BE49-F238E27FC236}">
                <a16:creationId xmlns:a16="http://schemas.microsoft.com/office/drawing/2014/main" id="{1B2D75AB-FC4B-3648-9D4E-54D7C605D96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72202" y="2286000"/>
            <a:ext cx="57150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3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6CE3-FE2D-B64A-B4D0-07AFB74D8DAF}"/>
              </a:ext>
            </a:extLst>
          </p:cNvPr>
          <p:cNvSpPr>
            <a:spLocks noGrp="1"/>
          </p:cNvSpPr>
          <p:nvPr>
            <p:ph type="title"/>
          </p:nvPr>
        </p:nvSpPr>
        <p:spPr/>
        <p:txBody>
          <a:bodyPr/>
          <a:lstStyle/>
          <a:p>
            <a:pPr algn="ctr"/>
            <a:r>
              <a:rPr lang="en-US" dirty="0"/>
              <a:t>Eukaryotic Cells</a:t>
            </a:r>
          </a:p>
        </p:txBody>
      </p:sp>
      <p:sp>
        <p:nvSpPr>
          <p:cNvPr id="3" name="Content Placeholder 2">
            <a:extLst>
              <a:ext uri="{FF2B5EF4-FFF2-40B4-BE49-F238E27FC236}">
                <a16:creationId xmlns:a16="http://schemas.microsoft.com/office/drawing/2014/main" id="{DEF9128D-7F49-9640-9597-F7E30483BC96}"/>
              </a:ext>
            </a:extLst>
          </p:cNvPr>
          <p:cNvSpPr>
            <a:spLocks noGrp="1"/>
          </p:cNvSpPr>
          <p:nvPr>
            <p:ph idx="1"/>
          </p:nvPr>
        </p:nvSpPr>
        <p:spPr/>
        <p:txBody>
          <a:bodyPr>
            <a:normAutofit fontScale="92500" lnSpcReduction="10000"/>
          </a:bodyPr>
          <a:lstStyle/>
          <a:p>
            <a:r>
              <a:rPr lang="en-US" dirty="0"/>
              <a:t>Eukaryotic cells have: 1) a membrane-bound nucleus; 2) numerous membrane-bound organelles such as the endoplasmic reticulum, Golgi apparatus, chloroplasts, mitochondria, and others; and 3) several, rod-shaped chromosomes.</a:t>
            </a:r>
          </a:p>
          <a:p>
            <a:r>
              <a:rPr lang="en-US" dirty="0"/>
              <a:t>Because a membrane surrounds eukaryotic cell’s nucleus, it has a “true nucleus.”</a:t>
            </a:r>
          </a:p>
          <a:p>
            <a:r>
              <a:rPr lang="en-US" dirty="0"/>
              <a:t>The word “organelle” means “little organ.”</a:t>
            </a:r>
          </a:p>
          <a:p>
            <a:r>
              <a:rPr lang="en-US" dirty="0"/>
              <a:t>Organelles have specialized cellular functions, just as your body's organs have specialized functions.</a:t>
            </a:r>
          </a:p>
          <a:p>
            <a:r>
              <a:rPr lang="en-US" dirty="0"/>
              <a:t>Organelles allow different functions to be compartmentalized in different areas of the cell.</a:t>
            </a:r>
          </a:p>
        </p:txBody>
      </p:sp>
      <p:sp>
        <p:nvSpPr>
          <p:cNvPr id="4" name="Footer Placeholder 3">
            <a:extLst>
              <a:ext uri="{FF2B5EF4-FFF2-40B4-BE49-F238E27FC236}">
                <a16:creationId xmlns:a16="http://schemas.microsoft.com/office/drawing/2014/main" id="{55A2BCE1-D837-5D40-9FD2-1A85FD96D5B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07987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8A7F85-8470-6E4E-ADAC-5CC51E5D61B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6A86B523-059E-8C4B-B8D2-A10829E991C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6" descr="Part a: This illustration shows a typical eukaryotic animal cell, which is egg shaped. The fluid inside the cell is called the cytoplasm, and the cell is surrounded by a cell membrane. The nucleus takes up about one-half the width of the cell. Inside the nucleus is the chromatin, which is composed of DNA and associated proteins. A region of the chromatin is condensed into the nucleolus, a structure where ribosomes are synthesized. The nucleus is encased in a nuclear envelope, which is perforated by protein-lined pores that allow entry of material into the nucleus. The nucleus is surrounded by the rough and smooth endoplasmic reticulum, or ER. The smooth ER is the site of lipid synthesis. The rough ER has embedded ribosomes that give it a bumpy appearance. It synthesizes membrane and secretory proteins. In addition to the ER, many other organelles float inside the cytoplasm. These include the Golgi apparatus, which modifies proteins and lipids synthesized in the ER. The Golgi apparatus is made of layers of flat membranes. Mitochondria, which produce food for the cell, have an outer membrane and a highly folded inner membrane. Other, smaller organelles include peroxisomes that metabolize waste, lysosomes that digest food, and vacuoles. Ribosomes, responsible for protein synthesis, also float freely in the cytoplasm and are depicted as small dots. The last cellular component shown is the cytoskeleton, which has four different types of components: microfilaments, intermediate filaments, microtubules, and centrosomes. Microfilaments are fibrous proteins that line the cell membrane and make up the cellular cortex. Intermediate filaments are fibrous proteins that hold organelles in place. Microtubules form the mitotic spindle and maintain cell shape. Centrosomes are made of two tubular structures at right angles to one another. They form the microtubule-organizing center.">
            <a:extLst>
              <a:ext uri="{FF2B5EF4-FFF2-40B4-BE49-F238E27FC236}">
                <a16:creationId xmlns:a16="http://schemas.microsoft.com/office/drawing/2014/main" id="{04C68F60-BE1F-7B47-9FEF-4B79F4D0D02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48000" y="136525"/>
            <a:ext cx="6096000" cy="590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96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1C7111-4DF0-D04C-97FA-642BAEDC492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52260D4D-4114-2C42-B286-63D48EC2C462}"/>
              </a:ext>
            </a:extLst>
          </p:cNvPr>
          <p:cNvSpPr>
            <a:spLocks noChangeArrowheads="1"/>
          </p:cNvSpPr>
          <p:nvPr/>
        </p:nvSpPr>
        <p:spPr bwMode="auto">
          <a:xfrm>
            <a:off x="2136476" y="136525"/>
            <a:ext cx="178877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169" name="Picture 5" descr="Part b: This illustration depicts a typical eukaryotic plant cell. The nucleus of a plant cell contains chromatin and a nucleolus, the same as an animal cell. Other structures that the plant cell has in common with the animal cell include rough and smooth endoplasmic reticulum, the Golgi apparatus, mitochondria, peroxisomes, and ribosomes. The fluid inside the plant cell is called the cytoplasm, just as it is in an animal cell. The plant cell has three of the four cytoskeletal components found in animal cells: microtubules, intermediate filaments, and microfilaments. Plant cells do not have centrosomes. Plant cells have four structures not found in animals cells: chloroplasts, plastids, a central vacuole, and a cell wall. Chloroplasts are responsible for photosynthesis; they have an outer membrane, an inner membrane, and stack of membranes inside the inner membrane. The central vacuole is a very large, fluid-filled structure that maintains pressure against the cell wall. Plastids store pigments. The cell wall is outside the cell membrane.">
            <a:extLst>
              <a:ext uri="{FF2B5EF4-FFF2-40B4-BE49-F238E27FC236}">
                <a16:creationId xmlns:a16="http://schemas.microsoft.com/office/drawing/2014/main" id="{25AD5015-F81F-9E45-9112-FBC6FE738A0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36475" y="136526"/>
            <a:ext cx="7919049" cy="581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29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4607</Words>
  <Application>Microsoft Macintosh PowerPoint</Application>
  <PresentationFormat>Widescreen</PresentationFormat>
  <Paragraphs>258</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BIOL 1010 Module 4</vt:lpstr>
      <vt:lpstr>Light Microscopy</vt:lpstr>
      <vt:lpstr>Electron Microscopes</vt:lpstr>
      <vt:lpstr>Cell Theory</vt:lpstr>
      <vt:lpstr>Prokaryotic Cells</vt:lpstr>
      <vt:lpstr>Cell Size</vt:lpstr>
      <vt:lpstr>Eukaryotic Cells</vt:lpstr>
      <vt:lpstr>PowerPoint Presentation</vt:lpstr>
      <vt:lpstr>PowerPoint Presentation</vt:lpstr>
      <vt:lpstr>The Plasma Membrane</vt:lpstr>
      <vt:lpstr>PowerPoint Presentation</vt:lpstr>
      <vt:lpstr>Cytoplasm</vt:lpstr>
      <vt:lpstr>The Nucleus</vt:lpstr>
      <vt:lpstr>PowerPoint Presentation</vt:lpstr>
      <vt:lpstr>Ribosomes</vt:lpstr>
      <vt:lpstr>PowerPoint Presentation</vt:lpstr>
      <vt:lpstr>Mitochondria</vt:lpstr>
      <vt:lpstr>Mitochondria</vt:lpstr>
      <vt:lpstr>PowerPoint Presentation</vt:lpstr>
      <vt:lpstr>Peroxisomes, Vesicles and Vacuoles</vt:lpstr>
      <vt:lpstr>Centrosomes</vt:lpstr>
      <vt:lpstr>Lysosomes</vt:lpstr>
      <vt:lpstr>Lysosomes and Phagocytosis</vt:lpstr>
      <vt:lpstr>PowerPoint Presentation</vt:lpstr>
      <vt:lpstr>The Cell Wall</vt:lpstr>
      <vt:lpstr>Chloroplasts</vt:lpstr>
      <vt:lpstr>Chloroplasts</vt:lpstr>
      <vt:lpstr>PowerPoint Presentation</vt:lpstr>
      <vt:lpstr>The Central Vacuole</vt:lpstr>
      <vt:lpstr>Endoplasmic Reticulum</vt:lpstr>
      <vt:lpstr>Endoplasmic Reticulum</vt:lpstr>
      <vt:lpstr>PowerPoint Presentation</vt:lpstr>
      <vt:lpstr>The Golgi Apparatus</vt:lpstr>
      <vt:lpstr>The Golgi Apparatus</vt:lpstr>
      <vt:lpstr>PowerPoint Presentation</vt:lpstr>
      <vt:lpstr>Cytoskeleton</vt:lpstr>
      <vt:lpstr>Microfilaments</vt:lpstr>
      <vt:lpstr>Intermediate Filaments</vt:lpstr>
      <vt:lpstr>Microtubules</vt:lpstr>
      <vt:lpstr>Flagella and Cilia</vt:lpstr>
      <vt:lpstr>What components are common to plant and animal cells?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Blaudow, Robert A.</dc:creator>
  <cp:lastModifiedBy>Blaudow, Robert A.</cp:lastModifiedBy>
  <cp:revision>47</cp:revision>
  <dcterms:created xsi:type="dcterms:W3CDTF">2022-01-25T22:07:27Z</dcterms:created>
  <dcterms:modified xsi:type="dcterms:W3CDTF">2022-01-28T21:54:35Z</dcterms:modified>
</cp:coreProperties>
</file>