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2" r:id="rId7"/>
    <p:sldId id="263" r:id="rId8"/>
    <p:sldId id="265" r:id="rId9"/>
    <p:sldId id="268" r:id="rId10"/>
    <p:sldId id="269" r:id="rId11"/>
    <p:sldId id="270" r:id="rId12"/>
    <p:sldId id="271"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p:restoredTop sz="94694"/>
  </p:normalViewPr>
  <p:slideViewPr>
    <p:cSldViewPr snapToGrid="0" snapToObjects="1">
      <p:cViewPr varScale="1">
        <p:scale>
          <a:sx n="104" d="100"/>
          <a:sy n="104" d="100"/>
        </p:scale>
        <p:origin x="22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42244-8D33-9540-A1BF-8C30ACF79F6F}"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5AB86-81F6-3444-96E1-50AA9F9FF307}" type="slidenum">
              <a:rPr lang="en-US" smtClean="0"/>
              <a:t>‹#›</a:t>
            </a:fld>
            <a:endParaRPr lang="en-US"/>
          </a:p>
        </p:txBody>
      </p:sp>
    </p:spTree>
    <p:extLst>
      <p:ext uri="{BB962C8B-B14F-4D97-AF65-F5344CB8AC3E}">
        <p14:creationId xmlns:p14="http://schemas.microsoft.com/office/powerpoint/2010/main" val="231246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69B7-4F74-D745-831F-436AF4991E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5084DC-B39D-5D4D-AB4F-D716FBBDA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F2D508-46BC-1E4B-9A43-73D3398910E3}"/>
              </a:ext>
            </a:extLst>
          </p:cNvPr>
          <p:cNvSpPr>
            <a:spLocks noGrp="1"/>
          </p:cNvSpPr>
          <p:nvPr>
            <p:ph type="dt" sz="half" idx="10"/>
          </p:nvPr>
        </p:nvSpPr>
        <p:spPr/>
        <p:txBody>
          <a:bodyPr/>
          <a:lstStyle/>
          <a:p>
            <a:fld id="{DE8C034E-71E3-7346-95E8-F707D5F23141}" type="datetime1">
              <a:rPr lang="en-US" smtClean="0"/>
              <a:t>1/28/22</a:t>
            </a:fld>
            <a:endParaRPr lang="en-US"/>
          </a:p>
        </p:txBody>
      </p:sp>
      <p:sp>
        <p:nvSpPr>
          <p:cNvPr id="5" name="Footer Placeholder 4">
            <a:extLst>
              <a:ext uri="{FF2B5EF4-FFF2-40B4-BE49-F238E27FC236}">
                <a16:creationId xmlns:a16="http://schemas.microsoft.com/office/drawing/2014/main" id="{BEAE0966-BB14-CB46-822F-AF706A29F21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1F8FED9E-69C3-4F42-A315-3FA80E6CD379}"/>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395318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8854-44A1-1341-ABFD-17EA1C2F6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CC2954-B9EF-6D46-B2EF-128780886E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B9347-3A14-364E-8737-5295F737CEFB}"/>
              </a:ext>
            </a:extLst>
          </p:cNvPr>
          <p:cNvSpPr>
            <a:spLocks noGrp="1"/>
          </p:cNvSpPr>
          <p:nvPr>
            <p:ph type="dt" sz="half" idx="10"/>
          </p:nvPr>
        </p:nvSpPr>
        <p:spPr/>
        <p:txBody>
          <a:bodyPr/>
          <a:lstStyle/>
          <a:p>
            <a:fld id="{E7FD8B23-5303-DC48-9C95-6D255BA37C53}" type="datetime1">
              <a:rPr lang="en-US" smtClean="0"/>
              <a:t>1/28/22</a:t>
            </a:fld>
            <a:endParaRPr lang="en-US"/>
          </a:p>
        </p:txBody>
      </p:sp>
      <p:sp>
        <p:nvSpPr>
          <p:cNvPr id="5" name="Footer Placeholder 4">
            <a:extLst>
              <a:ext uri="{FF2B5EF4-FFF2-40B4-BE49-F238E27FC236}">
                <a16:creationId xmlns:a16="http://schemas.microsoft.com/office/drawing/2014/main" id="{7B45A94A-0E99-9D4B-826C-64A504323A4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2AEB2423-3489-2542-9BDF-216858B81FF8}"/>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243713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86F49-A418-6B4C-9FBF-5B2385E0A8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E9E0E2-96A7-FF4E-8903-0EDF4D4C9B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22143-E812-F24B-BD8D-14CF68FBB49C}"/>
              </a:ext>
            </a:extLst>
          </p:cNvPr>
          <p:cNvSpPr>
            <a:spLocks noGrp="1"/>
          </p:cNvSpPr>
          <p:nvPr>
            <p:ph type="dt" sz="half" idx="10"/>
          </p:nvPr>
        </p:nvSpPr>
        <p:spPr/>
        <p:txBody>
          <a:bodyPr/>
          <a:lstStyle/>
          <a:p>
            <a:fld id="{C8D6BE43-1F9F-6D43-9270-CDC53BE5D64E}" type="datetime1">
              <a:rPr lang="en-US" smtClean="0"/>
              <a:t>1/28/22</a:t>
            </a:fld>
            <a:endParaRPr lang="en-US"/>
          </a:p>
        </p:txBody>
      </p:sp>
      <p:sp>
        <p:nvSpPr>
          <p:cNvPr id="5" name="Footer Placeholder 4">
            <a:extLst>
              <a:ext uri="{FF2B5EF4-FFF2-40B4-BE49-F238E27FC236}">
                <a16:creationId xmlns:a16="http://schemas.microsoft.com/office/drawing/2014/main" id="{9C983DCB-1043-4C46-BADB-2C1D48E7752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48876A35-4721-C946-B64E-0BC2095C1663}"/>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422552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02C14-8768-0840-90D7-9CF6D16C9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4F426-C325-EE4E-A20F-D490845AA0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29A19-CA52-B14E-B12C-48047DDB7581}"/>
              </a:ext>
            </a:extLst>
          </p:cNvPr>
          <p:cNvSpPr>
            <a:spLocks noGrp="1"/>
          </p:cNvSpPr>
          <p:nvPr>
            <p:ph type="dt" sz="half" idx="10"/>
          </p:nvPr>
        </p:nvSpPr>
        <p:spPr/>
        <p:txBody>
          <a:bodyPr/>
          <a:lstStyle/>
          <a:p>
            <a:fld id="{33DB127B-F2C3-5743-9F4E-19B13FE57E6E}" type="datetime1">
              <a:rPr lang="en-US" smtClean="0"/>
              <a:t>1/28/22</a:t>
            </a:fld>
            <a:endParaRPr lang="en-US"/>
          </a:p>
        </p:txBody>
      </p:sp>
      <p:sp>
        <p:nvSpPr>
          <p:cNvPr id="5" name="Footer Placeholder 4">
            <a:extLst>
              <a:ext uri="{FF2B5EF4-FFF2-40B4-BE49-F238E27FC236}">
                <a16:creationId xmlns:a16="http://schemas.microsoft.com/office/drawing/2014/main" id="{2585DAEA-F314-7E4D-A492-142AD762AE6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085275AC-A5A4-EF42-BE99-D30EED11FFD2}"/>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62952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4F34-B9F5-8641-99AF-F91427170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03622B-1C65-1044-A801-00BD9EE6FE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430D5-22A4-3B4D-9BDA-87B6E7EC6659}"/>
              </a:ext>
            </a:extLst>
          </p:cNvPr>
          <p:cNvSpPr>
            <a:spLocks noGrp="1"/>
          </p:cNvSpPr>
          <p:nvPr>
            <p:ph type="dt" sz="half" idx="10"/>
          </p:nvPr>
        </p:nvSpPr>
        <p:spPr/>
        <p:txBody>
          <a:bodyPr/>
          <a:lstStyle/>
          <a:p>
            <a:fld id="{4BC9A121-E75F-5A4C-9F6F-E042F388C1C0}" type="datetime1">
              <a:rPr lang="en-US" smtClean="0"/>
              <a:t>1/28/22</a:t>
            </a:fld>
            <a:endParaRPr lang="en-US"/>
          </a:p>
        </p:txBody>
      </p:sp>
      <p:sp>
        <p:nvSpPr>
          <p:cNvPr id="5" name="Footer Placeholder 4">
            <a:extLst>
              <a:ext uri="{FF2B5EF4-FFF2-40B4-BE49-F238E27FC236}">
                <a16:creationId xmlns:a16="http://schemas.microsoft.com/office/drawing/2014/main" id="{226332B3-7972-9D4D-B2D3-F714EF9C81B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B2B68507-8E58-A748-893B-AA363CAF0206}"/>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6524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C1AD-2FB9-6747-8DB6-8AD6BCDCC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83ACE-D7FC-014B-B1B6-3120A5F6B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38E27F-B016-9E42-8D07-0F93EE66CE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8A4CAE-AB07-2F4B-A94E-1E0214B3F2C6}"/>
              </a:ext>
            </a:extLst>
          </p:cNvPr>
          <p:cNvSpPr>
            <a:spLocks noGrp="1"/>
          </p:cNvSpPr>
          <p:nvPr>
            <p:ph type="dt" sz="half" idx="10"/>
          </p:nvPr>
        </p:nvSpPr>
        <p:spPr/>
        <p:txBody>
          <a:bodyPr/>
          <a:lstStyle/>
          <a:p>
            <a:fld id="{B898E28E-B298-A540-B157-78676D0ED204}" type="datetime1">
              <a:rPr lang="en-US" smtClean="0"/>
              <a:t>1/28/22</a:t>
            </a:fld>
            <a:endParaRPr lang="en-US"/>
          </a:p>
        </p:txBody>
      </p:sp>
      <p:sp>
        <p:nvSpPr>
          <p:cNvPr id="6" name="Footer Placeholder 5">
            <a:extLst>
              <a:ext uri="{FF2B5EF4-FFF2-40B4-BE49-F238E27FC236}">
                <a16:creationId xmlns:a16="http://schemas.microsoft.com/office/drawing/2014/main" id="{415C0570-76E8-134C-AA78-4AFB548C4A5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5FD9B880-4945-914D-8388-41FC7EBD8B21}"/>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104310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4815-B03C-534C-A7F6-89FBBEA35F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C67514-13DC-914A-85DA-CF40293EF2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83EF01-5569-8E46-95B3-61E67C7DEA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4AE34A-9F27-5749-99A5-2B4E1CA7B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32AE2-0FFE-9442-930E-399C399D2D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C111D6-A058-3C4F-A1EF-42B6574B465F}"/>
              </a:ext>
            </a:extLst>
          </p:cNvPr>
          <p:cNvSpPr>
            <a:spLocks noGrp="1"/>
          </p:cNvSpPr>
          <p:nvPr>
            <p:ph type="dt" sz="half" idx="10"/>
          </p:nvPr>
        </p:nvSpPr>
        <p:spPr/>
        <p:txBody>
          <a:bodyPr/>
          <a:lstStyle/>
          <a:p>
            <a:fld id="{F9213FEF-9ECA-C94A-990C-F56AC56160C1}" type="datetime1">
              <a:rPr lang="en-US" smtClean="0"/>
              <a:t>1/28/22</a:t>
            </a:fld>
            <a:endParaRPr lang="en-US"/>
          </a:p>
        </p:txBody>
      </p:sp>
      <p:sp>
        <p:nvSpPr>
          <p:cNvPr id="8" name="Footer Placeholder 7">
            <a:extLst>
              <a:ext uri="{FF2B5EF4-FFF2-40B4-BE49-F238E27FC236}">
                <a16:creationId xmlns:a16="http://schemas.microsoft.com/office/drawing/2014/main" id="{0A021514-402E-D145-A683-A6810FB6A9D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9" name="Slide Number Placeholder 8">
            <a:extLst>
              <a:ext uri="{FF2B5EF4-FFF2-40B4-BE49-F238E27FC236}">
                <a16:creationId xmlns:a16="http://schemas.microsoft.com/office/drawing/2014/main" id="{95419489-8B6B-3642-BBD3-A8EE9ECF2FBE}"/>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276293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657E-CB54-E54E-B2E2-107CE5B9E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E73551-6D58-3F4B-B21E-6A616E026519}"/>
              </a:ext>
            </a:extLst>
          </p:cNvPr>
          <p:cNvSpPr>
            <a:spLocks noGrp="1"/>
          </p:cNvSpPr>
          <p:nvPr>
            <p:ph type="dt" sz="half" idx="10"/>
          </p:nvPr>
        </p:nvSpPr>
        <p:spPr/>
        <p:txBody>
          <a:bodyPr/>
          <a:lstStyle/>
          <a:p>
            <a:fld id="{E1A95D9C-727C-DA4B-8A6A-55944F382416}" type="datetime1">
              <a:rPr lang="en-US" smtClean="0"/>
              <a:t>1/28/22</a:t>
            </a:fld>
            <a:endParaRPr lang="en-US"/>
          </a:p>
        </p:txBody>
      </p:sp>
      <p:sp>
        <p:nvSpPr>
          <p:cNvPr id="4" name="Footer Placeholder 3">
            <a:extLst>
              <a:ext uri="{FF2B5EF4-FFF2-40B4-BE49-F238E27FC236}">
                <a16:creationId xmlns:a16="http://schemas.microsoft.com/office/drawing/2014/main" id="{E8F20A5A-4A84-B14E-B498-04B88F71D31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5" name="Slide Number Placeholder 4">
            <a:extLst>
              <a:ext uri="{FF2B5EF4-FFF2-40B4-BE49-F238E27FC236}">
                <a16:creationId xmlns:a16="http://schemas.microsoft.com/office/drawing/2014/main" id="{95599115-EE5C-724A-ABA4-244C7CCC2B5B}"/>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280646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0D294-949B-7242-B641-56B22C0A8A07}"/>
              </a:ext>
            </a:extLst>
          </p:cNvPr>
          <p:cNvSpPr>
            <a:spLocks noGrp="1"/>
          </p:cNvSpPr>
          <p:nvPr>
            <p:ph type="dt" sz="half" idx="10"/>
          </p:nvPr>
        </p:nvSpPr>
        <p:spPr/>
        <p:txBody>
          <a:bodyPr/>
          <a:lstStyle/>
          <a:p>
            <a:fld id="{FD03AB06-645C-BB41-B507-3D89875788A1}" type="datetime1">
              <a:rPr lang="en-US" smtClean="0"/>
              <a:t>1/28/22</a:t>
            </a:fld>
            <a:endParaRPr lang="en-US"/>
          </a:p>
        </p:txBody>
      </p:sp>
      <p:sp>
        <p:nvSpPr>
          <p:cNvPr id="3" name="Footer Placeholder 2">
            <a:extLst>
              <a:ext uri="{FF2B5EF4-FFF2-40B4-BE49-F238E27FC236}">
                <a16:creationId xmlns:a16="http://schemas.microsoft.com/office/drawing/2014/main" id="{97C62D91-3918-4C40-BC47-2578A1B9305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4" name="Slide Number Placeholder 3">
            <a:extLst>
              <a:ext uri="{FF2B5EF4-FFF2-40B4-BE49-F238E27FC236}">
                <a16:creationId xmlns:a16="http://schemas.microsoft.com/office/drawing/2014/main" id="{2DF69034-7289-9941-A1A1-0734EE34F0FB}"/>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137333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2BD3-A51F-AA4D-8DF3-7FBA871D2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B19FD-9573-0F4A-BB8B-E1DE10741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11019C-8469-234C-87B7-49313ABA5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87FAF-3362-4A4A-A559-421F755BFF3E}"/>
              </a:ext>
            </a:extLst>
          </p:cNvPr>
          <p:cNvSpPr>
            <a:spLocks noGrp="1"/>
          </p:cNvSpPr>
          <p:nvPr>
            <p:ph type="dt" sz="half" idx="10"/>
          </p:nvPr>
        </p:nvSpPr>
        <p:spPr/>
        <p:txBody>
          <a:bodyPr/>
          <a:lstStyle/>
          <a:p>
            <a:fld id="{641A9B7E-BA11-F943-9339-6358936B154C}" type="datetime1">
              <a:rPr lang="en-US" smtClean="0"/>
              <a:t>1/28/22</a:t>
            </a:fld>
            <a:endParaRPr lang="en-US"/>
          </a:p>
        </p:txBody>
      </p:sp>
      <p:sp>
        <p:nvSpPr>
          <p:cNvPr id="6" name="Footer Placeholder 5">
            <a:extLst>
              <a:ext uri="{FF2B5EF4-FFF2-40B4-BE49-F238E27FC236}">
                <a16:creationId xmlns:a16="http://schemas.microsoft.com/office/drawing/2014/main" id="{C4212976-A609-414D-A746-162DABD9AA5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21AA3D75-4FAB-9043-9499-8D9C6425681C}"/>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129865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17BB-D4C1-7045-81A2-D0A8E577D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FE3D5F-5FA3-3246-A85F-E32CA38A0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E2F370-E7DA-C745-BCDF-C4DA4B1D2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9D328-33AA-4045-AAE6-C2FAE833EB3D}"/>
              </a:ext>
            </a:extLst>
          </p:cNvPr>
          <p:cNvSpPr>
            <a:spLocks noGrp="1"/>
          </p:cNvSpPr>
          <p:nvPr>
            <p:ph type="dt" sz="half" idx="10"/>
          </p:nvPr>
        </p:nvSpPr>
        <p:spPr/>
        <p:txBody>
          <a:bodyPr/>
          <a:lstStyle/>
          <a:p>
            <a:fld id="{D8B65F17-9B9A-A346-9717-EFDFDFC09774}" type="datetime1">
              <a:rPr lang="en-US" smtClean="0"/>
              <a:t>1/28/22</a:t>
            </a:fld>
            <a:endParaRPr lang="en-US"/>
          </a:p>
        </p:txBody>
      </p:sp>
      <p:sp>
        <p:nvSpPr>
          <p:cNvPr id="6" name="Footer Placeholder 5">
            <a:extLst>
              <a:ext uri="{FF2B5EF4-FFF2-40B4-BE49-F238E27FC236}">
                <a16:creationId xmlns:a16="http://schemas.microsoft.com/office/drawing/2014/main" id="{0F4E0D41-DB7F-1D4F-A5A6-497C5E56A20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2A4329F4-5430-8942-A710-EA75AB6B97EF}"/>
              </a:ext>
            </a:extLst>
          </p:cNvPr>
          <p:cNvSpPr>
            <a:spLocks noGrp="1"/>
          </p:cNvSpPr>
          <p:nvPr>
            <p:ph type="sldNum" sz="quarter" idx="12"/>
          </p:nvPr>
        </p:nvSpPr>
        <p:spPr/>
        <p:txBody>
          <a:bodyPr/>
          <a:lstStyle/>
          <a:p>
            <a:fld id="{E20A8B6E-BA6C-8949-B134-DD3BF94F5B3B}" type="slidenum">
              <a:rPr lang="en-US" smtClean="0"/>
              <a:t>‹#›</a:t>
            </a:fld>
            <a:endParaRPr lang="en-US"/>
          </a:p>
        </p:txBody>
      </p:sp>
    </p:spTree>
    <p:extLst>
      <p:ext uri="{BB962C8B-B14F-4D97-AF65-F5344CB8AC3E}">
        <p14:creationId xmlns:p14="http://schemas.microsoft.com/office/powerpoint/2010/main" val="315044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824E1-F1A4-E449-8D32-2F4902E8FD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C03135-5D07-9C42-9DB8-FB73EAF67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C9D40-2278-BA4F-B1AF-AE6FC11E28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7E1BA-E9FC-574C-A9DA-7A390886F778}" type="datetime1">
              <a:rPr lang="en-US" smtClean="0"/>
              <a:t>1/28/22</a:t>
            </a:fld>
            <a:endParaRPr lang="en-US"/>
          </a:p>
        </p:txBody>
      </p:sp>
      <p:sp>
        <p:nvSpPr>
          <p:cNvPr id="5" name="Footer Placeholder 4">
            <a:extLst>
              <a:ext uri="{FF2B5EF4-FFF2-40B4-BE49-F238E27FC236}">
                <a16:creationId xmlns:a16="http://schemas.microsoft.com/office/drawing/2014/main" id="{BA15967E-8D68-8843-9E3E-A02AD606B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8408D62A-6CA4-0C41-A93A-F895C138B4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A8B6E-BA6C-8949-B134-DD3BF94F5B3B}" type="slidenum">
              <a:rPr lang="en-US" smtClean="0"/>
              <a:t>‹#›</a:t>
            </a:fld>
            <a:endParaRPr lang="en-US"/>
          </a:p>
        </p:txBody>
      </p:sp>
    </p:spTree>
    <p:extLst>
      <p:ext uri="{BB962C8B-B14F-4D97-AF65-F5344CB8AC3E}">
        <p14:creationId xmlns:p14="http://schemas.microsoft.com/office/powerpoint/2010/main" val="130110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openstax.org/apps/archive/20210823.155019/resources/f094040a3a45decdfc2e5a47285e71b88647a71b"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https://openstax.org/apps/archive/20210823.155019/resources/9520ab8a0da57a171daf9467aa05200c418fc01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openstax.org/apps/archive/20210823.155019/resources/a3a248d1458641049a62759bb8fad3abeee99fa5"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openstax.org/apps/archive/20210823.155019/resources/ff6c188d4c9aacb32cf1e05574f458ef0d643cfc"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https://openstax.org/apps/archive/20210823.155019/resources/c26a0c1bfcf4afb4693bcd93c9375c12686672bc"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https://openstax.org/apps/archive/20210823.155019/resources/081454d1500dad58c4ff1c93346836d5abf43ed1" TargetMode="Externa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https://openstax.org/apps/archive/20210823.155019/resources/a6ce1093b92eff37d036a63fba463579a6dc506d"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s://openstax.org/apps/archive/20210823.155019/resources/2865acded8ea7aa2d3d546fabbb83fa45b26691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https://openstax.org/apps/archive/20210823.155019/resources/fd303b551ff10833333a999ccbdb817359e0e0a7"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s://openstax.org/apps/archive/20210823.155019/resources/e3a11ffdd00b8aa60b1e19c6fe12da879a237feb"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https://openstax.org/apps/archive/20210823.155019/resources/b6e7d451ac3d8c87ccff305d4448824d1fbd4e1d"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openstax.org/apps/archive/20210823.155019/resources/3127903af94822f1c154da0a75d2739794eb303d"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s://openstax.org/apps/archive/20210823.155019/resources/ffb1b1e615c366cdf8fb148e2080276e88da9921"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s://openstax.org/apps/archive/20210823.155019/resources/0971e65ce62845a3f05154f15975cb3cdbd6c461"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s://openstax.org/apps/archive/20210823.155019/resources/fda7338372e63c2277c31cd6a190a8d7d24b6fc5"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s://openstax.org/apps/archive/20210823.155019/resources/d7875be0401d0b7af58f97b20ca30d1cc1316ef9"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s://openstax.org/apps/archive/20210823.155019/resources/fbf5c6995a82fd3b4f075743c256b2254d7ede11"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s://openstax.org/apps/archive/20210823.155019/resources/c72d3ded305ba3954d7d3fea85c7d9279ad31888"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openstax.org/apps/archive/20210823.155019/resources/953bccc757b6c3a56dcc1dc7b1daa3e4c0462fc7"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https://openstax.org/apps/archive/20210823.155019/resources/cc7d39e40dfa51fcfa54384ed0070c43ff02ba3b"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953F-4AD7-024E-BEC9-A451F0E7042C}"/>
              </a:ext>
            </a:extLst>
          </p:cNvPr>
          <p:cNvSpPr>
            <a:spLocks noGrp="1"/>
          </p:cNvSpPr>
          <p:nvPr>
            <p:ph type="ctrTitle"/>
          </p:nvPr>
        </p:nvSpPr>
        <p:spPr/>
        <p:txBody>
          <a:bodyPr/>
          <a:lstStyle/>
          <a:p>
            <a:r>
              <a:rPr lang="en-US" dirty="0"/>
              <a:t>BIOL 1010</a:t>
            </a:r>
            <a:br>
              <a:rPr lang="en-US" dirty="0"/>
            </a:br>
            <a:r>
              <a:rPr lang="en-US" dirty="0"/>
              <a:t>Module 3</a:t>
            </a:r>
          </a:p>
        </p:txBody>
      </p:sp>
      <p:sp>
        <p:nvSpPr>
          <p:cNvPr id="3" name="Subtitle 2">
            <a:extLst>
              <a:ext uri="{FF2B5EF4-FFF2-40B4-BE49-F238E27FC236}">
                <a16:creationId xmlns:a16="http://schemas.microsoft.com/office/drawing/2014/main" id="{960B223A-DFED-3C42-85BD-BCBBE50289F8}"/>
              </a:ext>
            </a:extLst>
          </p:cNvPr>
          <p:cNvSpPr>
            <a:spLocks noGrp="1"/>
          </p:cNvSpPr>
          <p:nvPr>
            <p:ph type="subTitle" idx="1"/>
          </p:nvPr>
        </p:nvSpPr>
        <p:spPr/>
        <p:txBody>
          <a:bodyPr/>
          <a:lstStyle/>
          <a:p>
            <a:r>
              <a:rPr lang="en-US" dirty="0"/>
              <a:t>OpenStax</a:t>
            </a:r>
          </a:p>
          <a:p>
            <a:r>
              <a:rPr lang="en-US" dirty="0"/>
              <a:t>Biology 2e</a:t>
            </a:r>
          </a:p>
          <a:p>
            <a:r>
              <a:rPr lang="en-US"/>
              <a:t>Chapter 3: Biological </a:t>
            </a:r>
            <a:r>
              <a:rPr lang="en-US" dirty="0"/>
              <a:t>Macromolecules</a:t>
            </a:r>
          </a:p>
        </p:txBody>
      </p:sp>
      <p:sp>
        <p:nvSpPr>
          <p:cNvPr id="4" name="Footer Placeholder 3">
            <a:extLst>
              <a:ext uri="{FF2B5EF4-FFF2-40B4-BE49-F238E27FC236}">
                <a16:creationId xmlns:a16="http://schemas.microsoft.com/office/drawing/2014/main" id="{2FFE1041-2B5D-2242-A01E-628990141B1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77993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576F-6E10-F04B-9830-64F77B805B8F}"/>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550590DD-F8C8-6343-BE63-836D8004A21E}"/>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Are carbohydrates beneficial?</a:t>
            </a:r>
          </a:p>
        </p:txBody>
      </p:sp>
      <p:sp>
        <p:nvSpPr>
          <p:cNvPr id="4" name="Footer Placeholder 3">
            <a:extLst>
              <a:ext uri="{FF2B5EF4-FFF2-40B4-BE49-F238E27FC236}">
                <a16:creationId xmlns:a16="http://schemas.microsoft.com/office/drawing/2014/main" id="{5D642BE8-5622-8242-9D1F-67625CFF7E9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21266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1401-B972-A047-B151-F4E739ECAF11}"/>
              </a:ext>
            </a:extLst>
          </p:cNvPr>
          <p:cNvSpPr>
            <a:spLocks noGrp="1"/>
          </p:cNvSpPr>
          <p:nvPr>
            <p:ph type="title"/>
          </p:nvPr>
        </p:nvSpPr>
        <p:spPr/>
        <p:txBody>
          <a:bodyPr/>
          <a:lstStyle/>
          <a:p>
            <a:pPr algn="ctr"/>
            <a:r>
              <a:rPr lang="en-US" dirty="0"/>
              <a:t>Lipids</a:t>
            </a:r>
          </a:p>
        </p:txBody>
      </p:sp>
      <p:sp>
        <p:nvSpPr>
          <p:cNvPr id="3" name="Content Placeholder 2">
            <a:extLst>
              <a:ext uri="{FF2B5EF4-FFF2-40B4-BE49-F238E27FC236}">
                <a16:creationId xmlns:a16="http://schemas.microsoft.com/office/drawing/2014/main" id="{8E65A86F-5DFE-5D49-A22E-0611C4278B89}"/>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Fats and Oils</a:t>
            </a:r>
          </a:p>
          <a:p>
            <a:pPr marL="0" indent="0" algn="ctr">
              <a:buNone/>
            </a:pPr>
            <a:r>
              <a:rPr lang="en-US" dirty="0"/>
              <a:t>Trans Fats</a:t>
            </a:r>
          </a:p>
          <a:p>
            <a:pPr marL="0" indent="0" algn="ctr">
              <a:buNone/>
            </a:pPr>
            <a:r>
              <a:rPr lang="en-US" dirty="0"/>
              <a:t>Omega Fatty Acids</a:t>
            </a:r>
          </a:p>
          <a:p>
            <a:pPr marL="0" indent="0" algn="ctr">
              <a:buNone/>
            </a:pPr>
            <a:r>
              <a:rPr lang="en-US" dirty="0"/>
              <a:t>Phospholipids</a:t>
            </a:r>
          </a:p>
          <a:p>
            <a:pPr marL="0" indent="0" algn="ctr">
              <a:buNone/>
            </a:pPr>
            <a:r>
              <a:rPr lang="en-US" dirty="0"/>
              <a:t>Steroids</a:t>
            </a:r>
          </a:p>
          <a:p>
            <a:endParaRPr lang="en-US" dirty="0"/>
          </a:p>
        </p:txBody>
      </p:sp>
      <p:sp>
        <p:nvSpPr>
          <p:cNvPr id="4" name="Footer Placeholder 3">
            <a:extLst>
              <a:ext uri="{FF2B5EF4-FFF2-40B4-BE49-F238E27FC236}">
                <a16:creationId xmlns:a16="http://schemas.microsoft.com/office/drawing/2014/main" id="{8E8C56C5-52AF-AB4A-829C-F3FBAA09909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5127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89C8-E104-784D-905B-DBE1BC0CEFE9}"/>
              </a:ext>
            </a:extLst>
          </p:cNvPr>
          <p:cNvSpPr>
            <a:spLocks noGrp="1"/>
          </p:cNvSpPr>
          <p:nvPr>
            <p:ph type="title"/>
          </p:nvPr>
        </p:nvSpPr>
        <p:spPr/>
        <p:txBody>
          <a:bodyPr/>
          <a:lstStyle/>
          <a:p>
            <a:pPr algn="ctr"/>
            <a:r>
              <a:rPr lang="en-US" dirty="0"/>
              <a:t>Lipids Defined</a:t>
            </a:r>
          </a:p>
        </p:txBody>
      </p:sp>
      <p:sp>
        <p:nvSpPr>
          <p:cNvPr id="3" name="Content Placeholder 2">
            <a:extLst>
              <a:ext uri="{FF2B5EF4-FFF2-40B4-BE49-F238E27FC236}">
                <a16:creationId xmlns:a16="http://schemas.microsoft.com/office/drawing/2014/main" id="{20A89BEB-460F-B248-A5B9-9BF832147C35}"/>
              </a:ext>
            </a:extLst>
          </p:cNvPr>
          <p:cNvSpPr>
            <a:spLocks noGrp="1"/>
          </p:cNvSpPr>
          <p:nvPr>
            <p:ph idx="1"/>
          </p:nvPr>
        </p:nvSpPr>
        <p:spPr/>
        <p:txBody>
          <a:bodyPr>
            <a:normAutofit fontScale="92500"/>
          </a:bodyPr>
          <a:lstStyle/>
          <a:p>
            <a:r>
              <a:rPr lang="en-US" dirty="0"/>
              <a:t>Lipids are generally nonpolar hydrocarbons insoluble in water (hydrophobic) mostly composed of carbon-carbon and carbon-hydrogen bonds.</a:t>
            </a:r>
          </a:p>
          <a:p>
            <a:r>
              <a:rPr lang="en-US" dirty="0"/>
              <a:t>Cells store energy for long-term use in the form of fats.</a:t>
            </a:r>
          </a:p>
          <a:p>
            <a:r>
              <a:rPr lang="en-US" dirty="0"/>
              <a:t>Lipids also provide insulation from the environment for plants and animals.</a:t>
            </a:r>
          </a:p>
          <a:p>
            <a:r>
              <a:rPr lang="en-US" dirty="0"/>
              <a:t>They help keep aquatic birds and mammals dry by forming a protective layer over fur or feathers because of their water-repellant hydrophobic nature.</a:t>
            </a:r>
          </a:p>
          <a:p>
            <a:r>
              <a:rPr lang="en-US" dirty="0"/>
              <a:t>Lipids are also the building blocks of many hormones and are an important constituent of all cellular membranes.</a:t>
            </a:r>
          </a:p>
        </p:txBody>
      </p:sp>
      <p:sp>
        <p:nvSpPr>
          <p:cNvPr id="4" name="Footer Placeholder 3">
            <a:extLst>
              <a:ext uri="{FF2B5EF4-FFF2-40B4-BE49-F238E27FC236}">
                <a16:creationId xmlns:a16="http://schemas.microsoft.com/office/drawing/2014/main" id="{057EC3F8-6F00-3846-8431-F4ADF5C055B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78836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9F46-6FA8-B144-AB1E-00CCE390E2FB}"/>
              </a:ext>
            </a:extLst>
          </p:cNvPr>
          <p:cNvSpPr>
            <a:spLocks noGrp="1"/>
          </p:cNvSpPr>
          <p:nvPr>
            <p:ph type="title"/>
          </p:nvPr>
        </p:nvSpPr>
        <p:spPr>
          <a:xfrm>
            <a:off x="838200" y="365125"/>
            <a:ext cx="5334000" cy="1325563"/>
          </a:xfrm>
        </p:spPr>
        <p:txBody>
          <a:bodyPr/>
          <a:lstStyle/>
          <a:p>
            <a:r>
              <a:rPr lang="en-US" dirty="0"/>
              <a:t>Fats and Oils</a:t>
            </a:r>
          </a:p>
        </p:txBody>
      </p:sp>
      <p:sp>
        <p:nvSpPr>
          <p:cNvPr id="3" name="Content Placeholder 2">
            <a:extLst>
              <a:ext uri="{FF2B5EF4-FFF2-40B4-BE49-F238E27FC236}">
                <a16:creationId xmlns:a16="http://schemas.microsoft.com/office/drawing/2014/main" id="{044181A6-515B-F849-8E3F-4CC237F9968C}"/>
              </a:ext>
            </a:extLst>
          </p:cNvPr>
          <p:cNvSpPr>
            <a:spLocks noGrp="1"/>
          </p:cNvSpPr>
          <p:nvPr>
            <p:ph sz="half" idx="1"/>
          </p:nvPr>
        </p:nvSpPr>
        <p:spPr/>
        <p:txBody>
          <a:bodyPr>
            <a:normAutofit fontScale="77500" lnSpcReduction="20000"/>
          </a:bodyPr>
          <a:lstStyle/>
          <a:p>
            <a:r>
              <a:rPr lang="en-US" dirty="0"/>
              <a:t>A fat molecule consists of two main components—glycerol and fatty acids. </a:t>
            </a:r>
          </a:p>
          <a:p>
            <a:r>
              <a:rPr lang="en-US" dirty="0"/>
              <a:t>Fatty acids have a long chain of hydrocarbons to which a carboxyl group is attached, hence the name “fatty acid.”</a:t>
            </a:r>
          </a:p>
          <a:p>
            <a:r>
              <a:rPr lang="en-US" dirty="0"/>
              <a:t>The number of carbons in a fatty acid may range from 4 to 36.</a:t>
            </a:r>
          </a:p>
          <a:p>
            <a:r>
              <a:rPr lang="en-US" dirty="0"/>
              <a:t>In a fatty acid molecule, the fatty acids attach to each of the glycerol molecule's three carbons with an ester bond through an oxygen atom.</a:t>
            </a:r>
          </a:p>
          <a:p>
            <a:r>
              <a:rPr lang="en-US" dirty="0"/>
              <a:t>We also call fats triacylglycerols or triglycerides because of their chemical structure.</a:t>
            </a:r>
          </a:p>
        </p:txBody>
      </p:sp>
      <p:sp>
        <p:nvSpPr>
          <p:cNvPr id="5" name="Footer Placeholder 4">
            <a:extLst>
              <a:ext uri="{FF2B5EF4-FFF2-40B4-BE49-F238E27FC236}">
                <a16:creationId xmlns:a16="http://schemas.microsoft.com/office/drawing/2014/main" id="{799C0ADF-A33E-3246-8F0E-00AF03D0787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Rectangle 4">
            <a:extLst>
              <a:ext uri="{FF2B5EF4-FFF2-40B4-BE49-F238E27FC236}">
                <a16:creationId xmlns:a16="http://schemas.microsoft.com/office/drawing/2014/main" id="{15DDBF73-4E35-C244-A3FA-AF85FEF61691}"/>
              </a:ext>
            </a:extLst>
          </p:cNvPr>
          <p:cNvSpPr>
            <a:spLocks noChangeArrowheads="1"/>
          </p:cNvSpPr>
          <p:nvPr/>
        </p:nvSpPr>
        <p:spPr bwMode="auto">
          <a:xfrm>
            <a:off x="6928339" y="9378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3" name="Picture 4" descr="The structures of glycerol, a fatty acid, and a triacylglycerol are shown. Glycerol is a chain of three carbons, with a hydroxyl (upper O upper H) group attached to each carbon. A fatty acid has an acetyl (upper C upper O upper O upper H) group attached to a long carbon chain. In triacylglycerol, a fatty acid is attached to each of glycerols three hydroxyl groups via the carboxyl group. A water molecule is lost in the reaction so the structure of the linkage is C dash O dash C, with an oxygen double bonded to the second carbon.">
            <a:extLst>
              <a:ext uri="{FF2B5EF4-FFF2-40B4-BE49-F238E27FC236}">
                <a16:creationId xmlns:a16="http://schemas.microsoft.com/office/drawing/2014/main" id="{FFBE1624-9A99-1A49-81A6-189034A42F3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28339" y="937846"/>
            <a:ext cx="35433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9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C8BE-C87B-0940-9FD6-359C149570BA}"/>
              </a:ext>
            </a:extLst>
          </p:cNvPr>
          <p:cNvSpPr>
            <a:spLocks noGrp="1"/>
          </p:cNvSpPr>
          <p:nvPr>
            <p:ph type="title"/>
          </p:nvPr>
        </p:nvSpPr>
        <p:spPr/>
        <p:txBody>
          <a:bodyPr/>
          <a:lstStyle/>
          <a:p>
            <a:pPr algn="ctr"/>
            <a:r>
              <a:rPr lang="en-US" dirty="0"/>
              <a:t>Saturated Fatty Acids</a:t>
            </a:r>
          </a:p>
        </p:txBody>
      </p:sp>
      <p:sp>
        <p:nvSpPr>
          <p:cNvPr id="3" name="Content Placeholder 2">
            <a:extLst>
              <a:ext uri="{FF2B5EF4-FFF2-40B4-BE49-F238E27FC236}">
                <a16:creationId xmlns:a16="http://schemas.microsoft.com/office/drawing/2014/main" id="{EB4200FB-B7F0-8644-8E13-5BE17F55039E}"/>
              </a:ext>
            </a:extLst>
          </p:cNvPr>
          <p:cNvSpPr>
            <a:spLocks noGrp="1"/>
          </p:cNvSpPr>
          <p:nvPr>
            <p:ph idx="1"/>
          </p:nvPr>
        </p:nvSpPr>
        <p:spPr>
          <a:xfrm>
            <a:off x="838200" y="2872153"/>
            <a:ext cx="10515600" cy="3304809"/>
          </a:xfrm>
        </p:spPr>
        <p:txBody>
          <a:bodyPr/>
          <a:lstStyle/>
          <a:p>
            <a:r>
              <a:rPr lang="en-US" dirty="0"/>
              <a:t>Fatty acids may be saturated or unsaturated.</a:t>
            </a:r>
          </a:p>
          <a:p>
            <a:r>
              <a:rPr lang="en-US" dirty="0"/>
              <a:t>If there are only single bonds between neighboring carbons in the hydrocarbon chain, the fatty acid is saturated.</a:t>
            </a:r>
          </a:p>
          <a:p>
            <a:r>
              <a:rPr lang="en-US" dirty="0"/>
              <a:t>Saturated fatty acids are saturated with hydrogen. In other words, the number of hydrogen atoms attached to the carbon skeleton is maximized.</a:t>
            </a:r>
          </a:p>
          <a:p>
            <a:r>
              <a:rPr lang="en-US" dirty="0"/>
              <a:t>Stearic acid is an example of a saturated fatty acid</a:t>
            </a:r>
          </a:p>
        </p:txBody>
      </p:sp>
      <p:sp>
        <p:nvSpPr>
          <p:cNvPr id="4" name="Footer Placeholder 3">
            <a:extLst>
              <a:ext uri="{FF2B5EF4-FFF2-40B4-BE49-F238E27FC236}">
                <a16:creationId xmlns:a16="http://schemas.microsoft.com/office/drawing/2014/main" id="{73AB73CC-4673-624C-B123-AF99DF77E52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Rectangle 4">
            <a:extLst>
              <a:ext uri="{FF2B5EF4-FFF2-40B4-BE49-F238E27FC236}">
                <a16:creationId xmlns:a16="http://schemas.microsoft.com/office/drawing/2014/main" id="{75F15254-F920-5445-A078-6503601B9212}"/>
              </a:ext>
            </a:extLst>
          </p:cNvPr>
          <p:cNvSpPr>
            <a:spLocks noChangeArrowheads="1"/>
          </p:cNvSpPr>
          <p:nvPr/>
        </p:nvSpPr>
        <p:spPr bwMode="auto">
          <a:xfrm>
            <a:off x="3124200" y="16669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7" name="Picture 6" descr="The structure of stearic acid is shown. This fatty acid has a hydrocarbon chain seventeen residues long attached to an acetyl group. All bonds between the carbons are single bonds.">
            <a:extLst>
              <a:ext uri="{FF2B5EF4-FFF2-40B4-BE49-F238E27FC236}">
                <a16:creationId xmlns:a16="http://schemas.microsoft.com/office/drawing/2014/main" id="{2EED9CDB-4697-C24B-88D5-341E2357E28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4200" y="1666908"/>
            <a:ext cx="59436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9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8638-9D15-D945-B0C3-3ADB4878F02D}"/>
              </a:ext>
            </a:extLst>
          </p:cNvPr>
          <p:cNvSpPr>
            <a:spLocks noGrp="1"/>
          </p:cNvSpPr>
          <p:nvPr>
            <p:ph type="title"/>
          </p:nvPr>
        </p:nvSpPr>
        <p:spPr/>
        <p:txBody>
          <a:bodyPr/>
          <a:lstStyle/>
          <a:p>
            <a:pPr algn="ctr"/>
            <a:r>
              <a:rPr lang="en-US" dirty="0"/>
              <a:t>Unsaturated Fatty Acids</a:t>
            </a:r>
          </a:p>
        </p:txBody>
      </p:sp>
      <p:sp>
        <p:nvSpPr>
          <p:cNvPr id="3" name="Content Placeholder 2">
            <a:extLst>
              <a:ext uri="{FF2B5EF4-FFF2-40B4-BE49-F238E27FC236}">
                <a16:creationId xmlns:a16="http://schemas.microsoft.com/office/drawing/2014/main" id="{BF55348D-5148-3046-B26B-2470366E46B8}"/>
              </a:ext>
            </a:extLst>
          </p:cNvPr>
          <p:cNvSpPr>
            <a:spLocks noGrp="1"/>
          </p:cNvSpPr>
          <p:nvPr>
            <p:ph idx="1"/>
          </p:nvPr>
        </p:nvSpPr>
        <p:spPr>
          <a:xfrm>
            <a:off x="838200" y="3012831"/>
            <a:ext cx="10515600" cy="3164132"/>
          </a:xfrm>
        </p:spPr>
        <p:txBody>
          <a:bodyPr/>
          <a:lstStyle/>
          <a:p>
            <a:r>
              <a:rPr lang="en-US" dirty="0"/>
              <a:t>When the hydrocarbon chain contains a double bond, the fatty acid is unsaturated. Oleic acid is an example of an unsaturated fatty acid.</a:t>
            </a:r>
          </a:p>
          <a:p>
            <a:r>
              <a:rPr lang="en-US" dirty="0"/>
              <a:t>Most unsaturated fats are liquid at room temperature. We call these oils.</a:t>
            </a:r>
          </a:p>
          <a:p>
            <a:r>
              <a:rPr lang="en-US" dirty="0"/>
              <a:t>If there is one double bond in the molecule, then it is a monounsaturated fat (e.g., olive oil), and if there is more than one double bond, then it is a polyunsaturated fat (e.g., canola oil).</a:t>
            </a:r>
          </a:p>
        </p:txBody>
      </p:sp>
      <p:sp>
        <p:nvSpPr>
          <p:cNvPr id="4" name="Footer Placeholder 3">
            <a:extLst>
              <a:ext uri="{FF2B5EF4-FFF2-40B4-BE49-F238E27FC236}">
                <a16:creationId xmlns:a16="http://schemas.microsoft.com/office/drawing/2014/main" id="{1C517107-3378-0948-A1D1-E9E4CEA5B4A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2DDF303A-7B36-5141-AFE9-EAB29A96C156}"/>
              </a:ext>
            </a:extLst>
          </p:cNvPr>
          <p:cNvSpPr>
            <a:spLocks noChangeArrowheads="1"/>
          </p:cNvSpPr>
          <p:nvPr/>
        </p:nvSpPr>
        <p:spPr bwMode="auto">
          <a:xfrm>
            <a:off x="3235570" y="17378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7" descr="The structure of oleic acid is shown. This fatty acid has a hydrocarbon chain seventeen residues long attached to an acetyl group. The bond between carbon eight and carbon nine is a double bond.">
            <a:extLst>
              <a:ext uri="{FF2B5EF4-FFF2-40B4-BE49-F238E27FC236}">
                <a16:creationId xmlns:a16="http://schemas.microsoft.com/office/drawing/2014/main" id="{66545940-CE3F-F444-8BF7-668F1825BDD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35570" y="1737858"/>
            <a:ext cx="5943600" cy="92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600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1D6C-00BF-FD41-955D-BD309936B119}"/>
              </a:ext>
            </a:extLst>
          </p:cNvPr>
          <p:cNvSpPr>
            <a:spLocks noGrp="1"/>
          </p:cNvSpPr>
          <p:nvPr>
            <p:ph type="title"/>
          </p:nvPr>
        </p:nvSpPr>
        <p:spPr/>
        <p:txBody>
          <a:bodyPr/>
          <a:lstStyle/>
          <a:p>
            <a:pPr algn="ctr"/>
            <a:r>
              <a:rPr lang="en-US" i="1" dirty="0"/>
              <a:t>Cis</a:t>
            </a:r>
            <a:r>
              <a:rPr lang="en-US" dirty="0"/>
              <a:t> and </a:t>
            </a:r>
            <a:r>
              <a:rPr lang="en-US" i="1" dirty="0"/>
              <a:t>Trans</a:t>
            </a:r>
            <a:r>
              <a:rPr lang="en-US" dirty="0"/>
              <a:t> Fatty Acids</a:t>
            </a:r>
          </a:p>
        </p:txBody>
      </p:sp>
      <p:sp>
        <p:nvSpPr>
          <p:cNvPr id="3" name="Content Placeholder 2">
            <a:extLst>
              <a:ext uri="{FF2B5EF4-FFF2-40B4-BE49-F238E27FC236}">
                <a16:creationId xmlns:a16="http://schemas.microsoft.com/office/drawing/2014/main" id="{CD683A78-BF58-994F-9C74-BEAF8FE1567F}"/>
              </a:ext>
            </a:extLst>
          </p:cNvPr>
          <p:cNvSpPr>
            <a:spLocks noGrp="1"/>
          </p:cNvSpPr>
          <p:nvPr>
            <p:ph idx="1"/>
          </p:nvPr>
        </p:nvSpPr>
        <p:spPr/>
        <p:txBody>
          <a:bodyPr>
            <a:normAutofit fontScale="77500" lnSpcReduction="20000"/>
          </a:bodyPr>
          <a:lstStyle/>
          <a:p>
            <a:r>
              <a:rPr lang="en-US" dirty="0"/>
              <a:t>Long straight fatty acids with single bonds generally pack tightly and are solid at room temperature.</a:t>
            </a:r>
          </a:p>
          <a:p>
            <a:r>
              <a:rPr lang="en-US" dirty="0"/>
              <a:t>Animal fats with stearic acid and palmitic acid (common in meat) and the fat with butyric acid (common in butter) are examples of saturated fats. </a:t>
            </a:r>
          </a:p>
          <a:p>
            <a:r>
              <a:rPr lang="en-US" dirty="0"/>
              <a:t>Unsaturated fats or oils are usually of plant origin and contain </a:t>
            </a:r>
            <a:r>
              <a:rPr lang="en-US" i="1" dirty="0"/>
              <a:t>cis</a:t>
            </a:r>
            <a:r>
              <a:rPr lang="en-US" dirty="0"/>
              <a:t> unsaturated fatty acids.</a:t>
            </a:r>
          </a:p>
          <a:p>
            <a:r>
              <a:rPr lang="en-US" i="1" dirty="0"/>
              <a:t>Cis</a:t>
            </a:r>
            <a:r>
              <a:rPr lang="en-US" dirty="0"/>
              <a:t> and </a:t>
            </a:r>
            <a:r>
              <a:rPr lang="en-US" i="1" dirty="0"/>
              <a:t>trans</a:t>
            </a:r>
            <a:r>
              <a:rPr lang="en-US" dirty="0"/>
              <a:t> indicate the configuration of the molecule around the double bond. </a:t>
            </a:r>
          </a:p>
          <a:p>
            <a:r>
              <a:rPr lang="en-US" dirty="0"/>
              <a:t>If hydrogens are present in the same plane, it is a cis fat. The </a:t>
            </a:r>
            <a:r>
              <a:rPr lang="en-US" i="1" dirty="0"/>
              <a:t>cis</a:t>
            </a:r>
            <a:r>
              <a:rPr lang="en-US" dirty="0"/>
              <a:t> double bond causes a bend or a “kink” that prevents the fatty acids from packing tightly, keeping them liquid at room temperature</a:t>
            </a:r>
          </a:p>
          <a:p>
            <a:r>
              <a:rPr lang="en-US" dirty="0"/>
              <a:t>If the hydrogen atoms are on two different planes, it is a trans fat. Olive oil, corn oil, canola oil, and cod liver oil are examples of unsaturated fats.</a:t>
            </a:r>
          </a:p>
          <a:p>
            <a:r>
              <a:rPr lang="en-US" dirty="0"/>
              <a:t>Unsaturated fats help to lower blood cholesterol levels; saturated fats contribute to plaque formation in the arteries.</a:t>
            </a:r>
          </a:p>
        </p:txBody>
      </p:sp>
      <p:sp>
        <p:nvSpPr>
          <p:cNvPr id="4" name="Footer Placeholder 3">
            <a:extLst>
              <a:ext uri="{FF2B5EF4-FFF2-40B4-BE49-F238E27FC236}">
                <a16:creationId xmlns:a16="http://schemas.microsoft.com/office/drawing/2014/main" id="{BD803032-35C7-7F49-9B57-E1515ADC3BA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62776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EE0280-FC26-9547-9B09-61DDB2BCD6D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TextBox 2">
            <a:extLst>
              <a:ext uri="{FF2B5EF4-FFF2-40B4-BE49-F238E27FC236}">
                <a16:creationId xmlns:a16="http://schemas.microsoft.com/office/drawing/2014/main" id="{C7EC9686-A1E6-1546-BFCB-4E7BE1AA2563}"/>
              </a:ext>
            </a:extLst>
          </p:cNvPr>
          <p:cNvSpPr txBox="1"/>
          <p:nvPr/>
        </p:nvSpPr>
        <p:spPr>
          <a:xfrm>
            <a:off x="785446" y="1184031"/>
            <a:ext cx="184731" cy="369332"/>
          </a:xfrm>
          <a:prstGeom prst="rect">
            <a:avLst/>
          </a:prstGeom>
          <a:noFill/>
        </p:spPr>
        <p:txBody>
          <a:bodyPr wrap="none" rtlCol="0">
            <a:spAutoFit/>
          </a:bodyPr>
          <a:lstStyle/>
          <a:p>
            <a:endParaRPr lang="en-US" dirty="0"/>
          </a:p>
        </p:txBody>
      </p:sp>
      <p:sp>
        <p:nvSpPr>
          <p:cNvPr id="4" name="Rectangle 2">
            <a:extLst>
              <a:ext uri="{FF2B5EF4-FFF2-40B4-BE49-F238E27FC236}">
                <a16:creationId xmlns:a16="http://schemas.microsoft.com/office/drawing/2014/main" id="{74AA3484-CC84-6343-A7BC-C66C452C49EF}"/>
              </a:ext>
            </a:extLst>
          </p:cNvPr>
          <p:cNvSpPr>
            <a:spLocks noChangeArrowheads="1"/>
          </p:cNvSpPr>
          <p:nvPr/>
        </p:nvSpPr>
        <p:spPr bwMode="auto">
          <a:xfrm>
            <a:off x="312420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8" descr="A comparison of saturated and unsaturated fatty acids is shown. Stearic acid, a saturated fatty acid, has a hydrocarbon chain seventeen residues long attached to an acetyl group. Oleic acid also has a seventeen-residue hydrocarbon chain, but a double bond exists between the eighth and ninth carbon in the chain. In cis oleic acid, the hydrogens are on the same side of the double bond.  In the cis oleic acid, the 2 hydrogens on the same side cuase the chain to bend. In trans oleic acid, they are on opposite sides.">
            <a:extLst>
              <a:ext uri="{FF2B5EF4-FFF2-40B4-BE49-F238E27FC236}">
                <a16:creationId xmlns:a16="http://schemas.microsoft.com/office/drawing/2014/main" id="{E56989AB-3F55-0E49-857B-CAA5AFF4FFA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24200" y="0"/>
            <a:ext cx="5943600" cy="603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41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1522-6EC2-9848-9ED0-E9E9A7FE2ECD}"/>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F0891A2A-900A-B74E-83A3-7BF0BD8AEF58}"/>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Omega-3 Fatty Acids</a:t>
            </a:r>
          </a:p>
        </p:txBody>
      </p:sp>
      <p:sp>
        <p:nvSpPr>
          <p:cNvPr id="4" name="Footer Placeholder 3">
            <a:extLst>
              <a:ext uri="{FF2B5EF4-FFF2-40B4-BE49-F238E27FC236}">
                <a16:creationId xmlns:a16="http://schemas.microsoft.com/office/drawing/2014/main" id="{C272D50C-DDB3-EA4F-A43D-CA850516263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78319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9462-2CE2-4548-8BD6-09C00E749658}"/>
              </a:ext>
            </a:extLst>
          </p:cNvPr>
          <p:cNvSpPr>
            <a:spLocks noGrp="1"/>
          </p:cNvSpPr>
          <p:nvPr>
            <p:ph type="title"/>
          </p:nvPr>
        </p:nvSpPr>
        <p:spPr/>
        <p:txBody>
          <a:bodyPr/>
          <a:lstStyle/>
          <a:p>
            <a:pPr algn="ctr"/>
            <a:r>
              <a:rPr lang="en-US" dirty="0" err="1"/>
              <a:t>Phospolipids</a:t>
            </a:r>
            <a:endParaRPr lang="en-US" dirty="0"/>
          </a:p>
        </p:txBody>
      </p:sp>
      <p:sp>
        <p:nvSpPr>
          <p:cNvPr id="3" name="Content Placeholder 2">
            <a:extLst>
              <a:ext uri="{FF2B5EF4-FFF2-40B4-BE49-F238E27FC236}">
                <a16:creationId xmlns:a16="http://schemas.microsoft.com/office/drawing/2014/main" id="{9BCDE3C3-D54F-784E-9DC5-A4A2368E4172}"/>
              </a:ext>
            </a:extLst>
          </p:cNvPr>
          <p:cNvSpPr>
            <a:spLocks noGrp="1"/>
          </p:cNvSpPr>
          <p:nvPr>
            <p:ph idx="1"/>
          </p:nvPr>
        </p:nvSpPr>
        <p:spPr/>
        <p:txBody>
          <a:bodyPr>
            <a:normAutofit fontScale="70000" lnSpcReduction="20000"/>
          </a:bodyPr>
          <a:lstStyle/>
          <a:p>
            <a:r>
              <a:rPr lang="en-US" dirty="0"/>
              <a:t>Phospholipids are major plasma membrane constituents that comprise cells' outermost layer. </a:t>
            </a:r>
          </a:p>
          <a:p>
            <a:r>
              <a:rPr lang="en-US" dirty="0"/>
              <a:t>They are comprised of fatty acid chains attached to a glycerol or sphingosine backbone with two fatty acids forming diacylglycerol, and a modified phosphate group eventually forming molecules like phosphatidylcholine and phosphatidylserine.</a:t>
            </a:r>
          </a:p>
          <a:p>
            <a:r>
              <a:rPr lang="en-US" dirty="0"/>
              <a:t>A phospholipid is an amphipathic molecule, meaning it has a hydrophobic and a hydrophilic part.</a:t>
            </a:r>
          </a:p>
          <a:p>
            <a:r>
              <a:rPr lang="en-US" dirty="0"/>
              <a:t>The fatty acid chains are hydrophobic (tails) and cannot interact with water; the phosphate-containing group is a hydrophilic (head) and interacts with water.</a:t>
            </a:r>
          </a:p>
          <a:p>
            <a:r>
              <a:rPr lang="en-US" dirty="0"/>
              <a:t>In a membrane, a bilayer of phospholipids forms the structure's matrix. Phospholipid fatty acid tails face inside, away from water; the phosphate group faces the outside, aqueous side</a:t>
            </a:r>
          </a:p>
          <a:p>
            <a:r>
              <a:rPr lang="en-US" dirty="0"/>
              <a:t>Phospholipids are responsible for the plasma membrane's dynamic nature.</a:t>
            </a:r>
          </a:p>
          <a:p>
            <a:r>
              <a:rPr lang="en-US" dirty="0"/>
              <a:t>If a drop of phospholipids is placed in water, it spontaneously forms a structure that scientists call a micelle, where the hydrophilic phosphate heads face the outside and the fatty acids face the structure's interior.</a:t>
            </a:r>
          </a:p>
          <a:p>
            <a:endParaRPr lang="en-US" dirty="0"/>
          </a:p>
        </p:txBody>
      </p:sp>
      <p:sp>
        <p:nvSpPr>
          <p:cNvPr id="4" name="Footer Placeholder 3">
            <a:extLst>
              <a:ext uri="{FF2B5EF4-FFF2-40B4-BE49-F238E27FC236}">
                <a16:creationId xmlns:a16="http://schemas.microsoft.com/office/drawing/2014/main" id="{C20B7719-716F-DD4D-BE58-EF3AB9DAC8B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54155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FD7C-340C-BA45-9800-2237383FC2F1}"/>
              </a:ext>
            </a:extLst>
          </p:cNvPr>
          <p:cNvSpPr>
            <a:spLocks noGrp="1"/>
          </p:cNvSpPr>
          <p:nvPr>
            <p:ph type="title"/>
          </p:nvPr>
        </p:nvSpPr>
        <p:spPr/>
        <p:txBody>
          <a:bodyPr/>
          <a:lstStyle/>
          <a:p>
            <a:pPr algn="ctr"/>
            <a:r>
              <a:rPr lang="en-US"/>
              <a:t>Dehydration Synthesis</a:t>
            </a:r>
          </a:p>
        </p:txBody>
      </p:sp>
      <p:sp>
        <p:nvSpPr>
          <p:cNvPr id="3" name="Content Placeholder 2">
            <a:extLst>
              <a:ext uri="{FF2B5EF4-FFF2-40B4-BE49-F238E27FC236}">
                <a16:creationId xmlns:a16="http://schemas.microsoft.com/office/drawing/2014/main" id="{F3D729C9-FEB5-EF4E-B319-3F00818F527D}"/>
              </a:ext>
            </a:extLst>
          </p:cNvPr>
          <p:cNvSpPr>
            <a:spLocks noGrp="1"/>
          </p:cNvSpPr>
          <p:nvPr>
            <p:ph idx="1"/>
          </p:nvPr>
        </p:nvSpPr>
        <p:spPr>
          <a:xfrm>
            <a:off x="838200" y="3173779"/>
            <a:ext cx="10515600" cy="2957390"/>
          </a:xfrm>
        </p:spPr>
        <p:txBody>
          <a:bodyPr/>
          <a:lstStyle/>
          <a:p>
            <a:r>
              <a:rPr lang="en-US" dirty="0"/>
              <a:t>Single subunit (monomer) macromolecules combine to form larger  polymer molecules by a chemical reaction called dehydration synthesis.</a:t>
            </a:r>
          </a:p>
          <a:p>
            <a:r>
              <a:rPr lang="en-US" dirty="0"/>
              <a:t>Hydrogen of one monomer combines with the hydroxyl group of another monomer, releasing a water molecule. At the same time, the monomers share electrons and form covalent bonds. As additional monomers join, this chain of repeating monomers forms a polymer.</a:t>
            </a:r>
          </a:p>
        </p:txBody>
      </p:sp>
      <p:pic>
        <p:nvPicPr>
          <p:cNvPr id="1026" name="Picture 2" descr="Shown is the reaction of two glucose monomers to form maltose. When maltose is formed, a water molecules is released. The components of the linkage are upper case O upper case H from one glucose molecule combining with one upper case H from the second glucose molecule.">
            <a:extLst>
              <a:ext uri="{FF2B5EF4-FFF2-40B4-BE49-F238E27FC236}">
                <a16:creationId xmlns:a16="http://schemas.microsoft.com/office/drawing/2014/main" id="{7057F259-1C9B-454B-9691-32833207D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30325"/>
            <a:ext cx="7620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A37F562-C87A-A04C-A61E-F65458216C7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endParaRPr lang="en-US" dirty="0"/>
          </a:p>
        </p:txBody>
      </p:sp>
    </p:spTree>
    <p:extLst>
      <p:ext uri="{BB962C8B-B14F-4D97-AF65-F5344CB8AC3E}">
        <p14:creationId xmlns:p14="http://schemas.microsoft.com/office/powerpoint/2010/main" val="101840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86819C-9EA3-3C4D-8EEC-797E16287F6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AD3A6450-2362-B147-A883-0B840572267F}"/>
              </a:ext>
            </a:extLst>
          </p:cNvPr>
          <p:cNvSpPr>
            <a:spLocks noChangeArrowheads="1"/>
          </p:cNvSpPr>
          <p:nvPr/>
        </p:nvSpPr>
        <p:spPr bwMode="auto">
          <a:xfrm>
            <a:off x="369276" y="0"/>
            <a:ext cx="183481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Picture 9" descr="The molecular structure of a phospholipid is shown. It consists of two fatty acids attached to the first and second carbons in glycerol, and a phosphate group attached to the third position. The phosphate group may be further modified by addition of another molecule to one of its oxygens. Two molecules that may modify the phosphate group, choline and serine, are shown. Choline consists of a two-carbon chain with a hydroxy group attached to one end and a nitrogen attached to the other. The nitrogen, in turn, has three methyl groups attached to it and has a charge of plus one. Serine consists of a two-carbon chain with a hydroxyl group attached to one end. An amino group and a carboxyl group are attached to the other end.">
            <a:extLst>
              <a:ext uri="{FF2B5EF4-FFF2-40B4-BE49-F238E27FC236}">
                <a16:creationId xmlns:a16="http://schemas.microsoft.com/office/drawing/2014/main" id="{9FFD7BA7-243F-544D-9584-39647371B7F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9277" y="0"/>
            <a:ext cx="8944708" cy="57337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20139B3-33F7-8E43-B2C9-4F9FC0A244B0}"/>
              </a:ext>
            </a:extLst>
          </p:cNvPr>
          <p:cNvSpPr>
            <a:spLocks noChangeArrowheads="1"/>
          </p:cNvSpPr>
          <p:nvPr/>
        </p:nvSpPr>
        <p:spPr bwMode="auto">
          <a:xfrm>
            <a:off x="7505129" y="846832"/>
            <a:ext cx="88274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9" name="Picture 10" descr="An illustration of a phospholipids bilayer is shown. The phospholipids bilayer consists of two layers of phospholipids. The hydrophobic tails of the phospholipids face one another while the hydrophilic head groups face outward.">
            <a:extLst>
              <a:ext uri="{FF2B5EF4-FFF2-40B4-BE49-F238E27FC236}">
                <a16:creationId xmlns:a16="http://schemas.microsoft.com/office/drawing/2014/main" id="{5AA62CC4-6BA0-B740-A299-05A26B22A89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749635" y="445477"/>
            <a:ext cx="4774150" cy="253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0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858FD-A578-3043-A5B9-BF5955DA7FB0}"/>
              </a:ext>
            </a:extLst>
          </p:cNvPr>
          <p:cNvSpPr>
            <a:spLocks noGrp="1"/>
          </p:cNvSpPr>
          <p:nvPr>
            <p:ph type="title"/>
          </p:nvPr>
        </p:nvSpPr>
        <p:spPr/>
        <p:txBody>
          <a:bodyPr/>
          <a:lstStyle/>
          <a:p>
            <a:pPr algn="ctr"/>
            <a:r>
              <a:rPr lang="en-US" dirty="0"/>
              <a:t>Steroids</a:t>
            </a:r>
          </a:p>
        </p:txBody>
      </p:sp>
      <p:sp>
        <p:nvSpPr>
          <p:cNvPr id="3" name="Content Placeholder 2">
            <a:extLst>
              <a:ext uri="{FF2B5EF4-FFF2-40B4-BE49-F238E27FC236}">
                <a16:creationId xmlns:a16="http://schemas.microsoft.com/office/drawing/2014/main" id="{48520640-3BF3-A146-9965-A9B2963E460C}"/>
              </a:ext>
            </a:extLst>
          </p:cNvPr>
          <p:cNvSpPr>
            <a:spLocks noGrp="1"/>
          </p:cNvSpPr>
          <p:nvPr>
            <p:ph idx="1"/>
          </p:nvPr>
        </p:nvSpPr>
        <p:spPr>
          <a:xfrm>
            <a:off x="1049215" y="1580967"/>
            <a:ext cx="6418385" cy="4351338"/>
          </a:xfrm>
        </p:spPr>
        <p:txBody>
          <a:bodyPr>
            <a:normAutofit fontScale="77500" lnSpcReduction="20000"/>
          </a:bodyPr>
          <a:lstStyle/>
          <a:p>
            <a:r>
              <a:rPr lang="en-US" dirty="0"/>
              <a:t>Steroids are lipids with a fused ring structure.</a:t>
            </a:r>
          </a:p>
          <a:p>
            <a:r>
              <a:rPr lang="en-US" dirty="0"/>
              <a:t>They are hydrophobic and insoluble in water.</a:t>
            </a:r>
          </a:p>
          <a:p>
            <a:r>
              <a:rPr lang="en-US" dirty="0"/>
              <a:t>All steroids have four linked carbon rings and several of them, like cholesterol, have a short tail.</a:t>
            </a:r>
          </a:p>
          <a:p>
            <a:r>
              <a:rPr lang="en-US" dirty="0"/>
              <a:t>Cholesterol is the most common steroid. The liver synthesizes cholesterol and is the precursor to many steroid hormones such as testosterone and estradiol, which gonads and endocrine glands secrete. It is also the precursor to Vitamin D. Cholesterol is also the precursor of bile salts, which help emulsifying fats and their subsequent absorption by cells.</a:t>
            </a:r>
          </a:p>
          <a:p>
            <a:r>
              <a:rPr lang="en-US" dirty="0"/>
              <a:t>Sterols (cholesterol in animal cells, phytosterol in plants) are components of the plasma membrane of cells and are found within the phospholipid bilayer.</a:t>
            </a:r>
          </a:p>
        </p:txBody>
      </p:sp>
      <p:sp>
        <p:nvSpPr>
          <p:cNvPr id="4" name="Footer Placeholder 3">
            <a:extLst>
              <a:ext uri="{FF2B5EF4-FFF2-40B4-BE49-F238E27FC236}">
                <a16:creationId xmlns:a16="http://schemas.microsoft.com/office/drawing/2014/main" id="{9AE80846-8B18-4E40-A1B6-4401D217501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9D502B21-9A65-7541-AAAD-63A84896914C}"/>
              </a:ext>
            </a:extLst>
          </p:cNvPr>
          <p:cNvSpPr>
            <a:spLocks noChangeArrowheads="1"/>
          </p:cNvSpPr>
          <p:nvPr/>
        </p:nvSpPr>
        <p:spPr bwMode="auto">
          <a:xfrm>
            <a:off x="7678615" y="12309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1" descr=" The structures of cholesterol and cortisol are shown. Each of these molecules is composed of three six-carbon rings fused to a five-carbon ring. Cholesterol has a branched hydrocarbon attached to the five-carbon ring, and a hydroxyl group attached to the terminal six-carbon ring. Cortisol has a two-carbon chain modified with a double-bonded oxygen, a hydroxyl group attached to the five-carbon ring, and an oxygen double-bonded to the terminal six-carbon ring.">
            <a:extLst>
              <a:ext uri="{FF2B5EF4-FFF2-40B4-BE49-F238E27FC236}">
                <a16:creationId xmlns:a16="http://schemas.microsoft.com/office/drawing/2014/main" id="{FA2CC27C-5CF3-1C44-B348-2AD603B6EF6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78615" y="1388086"/>
            <a:ext cx="4064000" cy="473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11B8-E901-F743-8E1F-DA585D406CF7}"/>
              </a:ext>
            </a:extLst>
          </p:cNvPr>
          <p:cNvSpPr>
            <a:spLocks noGrp="1"/>
          </p:cNvSpPr>
          <p:nvPr>
            <p:ph type="title"/>
          </p:nvPr>
        </p:nvSpPr>
        <p:spPr/>
        <p:txBody>
          <a:bodyPr/>
          <a:lstStyle/>
          <a:p>
            <a:pPr algn="ctr"/>
            <a:r>
              <a:rPr lang="en-US" dirty="0"/>
              <a:t>Proteins</a:t>
            </a:r>
          </a:p>
        </p:txBody>
      </p:sp>
      <p:sp>
        <p:nvSpPr>
          <p:cNvPr id="3" name="Content Placeholder 2">
            <a:extLst>
              <a:ext uri="{FF2B5EF4-FFF2-40B4-BE49-F238E27FC236}">
                <a16:creationId xmlns:a16="http://schemas.microsoft.com/office/drawing/2014/main" id="{E64F63BD-6685-EE40-8597-BC975B18648A}"/>
              </a:ext>
            </a:extLst>
          </p:cNvPr>
          <p:cNvSpPr>
            <a:spLocks noGrp="1"/>
          </p:cNvSpPr>
          <p:nvPr>
            <p:ph idx="1"/>
          </p:nvPr>
        </p:nvSpPr>
        <p:spPr>
          <a:xfrm>
            <a:off x="838200" y="1825625"/>
            <a:ext cx="5527431" cy="4351338"/>
          </a:xfrm>
        </p:spPr>
        <p:txBody>
          <a:bodyPr>
            <a:normAutofit fontScale="92500"/>
          </a:bodyPr>
          <a:lstStyle/>
          <a:p>
            <a:r>
              <a:rPr lang="en-US" dirty="0"/>
              <a:t>Composed of amino acids.</a:t>
            </a:r>
          </a:p>
          <a:p>
            <a:r>
              <a:rPr lang="en-US" dirty="0"/>
              <a:t>Each amino acid has the same fundamental structure, which consists of a central carbon atom, or the alpha (</a:t>
            </a:r>
            <a:r>
              <a:rPr lang="el-GR" i="1" dirty="0"/>
              <a:t>α</a:t>
            </a:r>
            <a:r>
              <a:rPr lang="el-GR" dirty="0"/>
              <a:t>) </a:t>
            </a:r>
            <a:r>
              <a:rPr lang="en-US" dirty="0"/>
              <a:t>carbon, bonded to an amino group (NH</a:t>
            </a:r>
            <a:r>
              <a:rPr lang="en-US" baseline="-25000" dirty="0"/>
              <a:t>2</a:t>
            </a:r>
            <a:r>
              <a:rPr lang="en-US" dirty="0"/>
              <a:t>), a carboxyl group (COOH), and to a hydrogen atom.</a:t>
            </a:r>
          </a:p>
          <a:p>
            <a:r>
              <a:rPr lang="en-US" dirty="0"/>
              <a:t>Every amino acid also has another atom or group of atoms bonded to the central atom known as the R group.</a:t>
            </a:r>
          </a:p>
        </p:txBody>
      </p:sp>
      <p:sp>
        <p:nvSpPr>
          <p:cNvPr id="4" name="Footer Placeholder 3">
            <a:extLst>
              <a:ext uri="{FF2B5EF4-FFF2-40B4-BE49-F238E27FC236}">
                <a16:creationId xmlns:a16="http://schemas.microsoft.com/office/drawing/2014/main" id="{F0D75312-15BF-894C-9D86-C7FB3345AAD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7F52897E-BDB9-A54C-A07D-6A5A5080CD67}"/>
              </a:ext>
            </a:extLst>
          </p:cNvPr>
          <p:cNvSpPr>
            <a:spLocks noChangeArrowheads="1"/>
          </p:cNvSpPr>
          <p:nvPr/>
        </p:nvSpPr>
        <p:spPr bwMode="auto">
          <a:xfrm>
            <a:off x="6682154"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2" descr="The molecular structure of an amino acid is given. An amino acid has an alpha carbon to which an amino group, a carboxyl group, a hydrogen, and a side chain are attached. The side chain varies for different amino acids, and is designated as the R - group.">
            <a:extLst>
              <a:ext uri="{FF2B5EF4-FFF2-40B4-BE49-F238E27FC236}">
                <a16:creationId xmlns:a16="http://schemas.microsoft.com/office/drawing/2014/main" id="{A658E606-0D3A-B64E-BAB8-DAA67E2BBF3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82154" y="1825625"/>
            <a:ext cx="4318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3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0249-EF38-0C49-871F-DA31E3A2A046}"/>
              </a:ext>
            </a:extLst>
          </p:cNvPr>
          <p:cNvSpPr>
            <a:spLocks noGrp="1"/>
          </p:cNvSpPr>
          <p:nvPr>
            <p:ph type="title"/>
          </p:nvPr>
        </p:nvSpPr>
        <p:spPr/>
        <p:txBody>
          <a:bodyPr/>
          <a:lstStyle/>
          <a:p>
            <a:pPr algn="ctr"/>
            <a:r>
              <a:rPr lang="en-US" dirty="0"/>
              <a:t>Amino Acids</a:t>
            </a:r>
          </a:p>
        </p:txBody>
      </p:sp>
      <p:sp>
        <p:nvSpPr>
          <p:cNvPr id="3" name="Content Placeholder 2">
            <a:extLst>
              <a:ext uri="{FF2B5EF4-FFF2-40B4-BE49-F238E27FC236}">
                <a16:creationId xmlns:a16="http://schemas.microsoft.com/office/drawing/2014/main" id="{3172A3D0-0304-834A-A3D2-7032BF1B1CA7}"/>
              </a:ext>
            </a:extLst>
          </p:cNvPr>
          <p:cNvSpPr>
            <a:spLocks noGrp="1"/>
          </p:cNvSpPr>
          <p:nvPr>
            <p:ph idx="1"/>
          </p:nvPr>
        </p:nvSpPr>
        <p:spPr/>
        <p:txBody>
          <a:bodyPr/>
          <a:lstStyle/>
          <a:p>
            <a:r>
              <a:rPr lang="en-US" dirty="0"/>
              <a:t>Amino acids contain both amino group and carboxyl-acid-group in their basic structure.</a:t>
            </a:r>
          </a:p>
          <a:p>
            <a:r>
              <a:rPr lang="en-US" dirty="0"/>
              <a:t>There are 20 common amino acids present in proteins.</a:t>
            </a:r>
          </a:p>
          <a:p>
            <a:r>
              <a:rPr lang="en-US" dirty="0"/>
              <a:t>Nine of these are essential amino acids in humans because the human body cannot produce them and we obtain them from our diet.</a:t>
            </a:r>
          </a:p>
          <a:p>
            <a:r>
              <a:rPr lang="en-US" dirty="0"/>
              <a:t>The chemical nature of the side chain determines the amino acid's nature (that is, whether it is acidic, basic, polar, or nonpolar).</a:t>
            </a:r>
          </a:p>
        </p:txBody>
      </p:sp>
      <p:sp>
        <p:nvSpPr>
          <p:cNvPr id="4" name="Footer Placeholder 3">
            <a:extLst>
              <a:ext uri="{FF2B5EF4-FFF2-40B4-BE49-F238E27FC236}">
                <a16:creationId xmlns:a16="http://schemas.microsoft.com/office/drawing/2014/main" id="{18D337E0-11E6-824D-A531-E8DBF872EA8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239494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312F5E-291D-5347-87E8-B153E4237A8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802A5489-EEEA-394E-9EA8-39C82EDE6454}"/>
              </a:ext>
            </a:extLst>
          </p:cNvPr>
          <p:cNvSpPr>
            <a:spLocks noChangeArrowheads="1"/>
          </p:cNvSpPr>
          <p:nvPr/>
        </p:nvSpPr>
        <p:spPr bwMode="auto">
          <a:xfrm>
            <a:off x="2860431" y="234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13" descr="The molecular structures of the twenty amino acids commonly found in proteins are given. These are divided into five categories: nonpolar aliphatic, polar uncharged, positively charged, negatively charged, and aromatic. Nonpolar aliphatic amino acids include glycine, alanine, valine, leucine, methionine, isoleucine, and proline. Polar uncharged amino acids include serine, threonine, cysteine, asparagine, and glutamine. Positively charged amino acids include lysine, arginine, and histidine. Negatively charged amino acids include aspartate and glutamate. Aromatic amino acids include phenylalanine, tyrosine, and tryptophan.  For example, in the amino acid glycine, the R group is a single hydrogen; but in alanine the R group is upper C upper H subscript 3 baseline.">
            <a:extLst>
              <a:ext uri="{FF2B5EF4-FFF2-40B4-BE49-F238E27FC236}">
                <a16:creationId xmlns:a16="http://schemas.microsoft.com/office/drawing/2014/main" id="{B7BBB98F-E0A0-8F46-BB83-676CEB6161B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60431" y="234461"/>
            <a:ext cx="5943600" cy="551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78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D639-5B7F-7E41-806F-8083D710263C}"/>
              </a:ext>
            </a:extLst>
          </p:cNvPr>
          <p:cNvSpPr>
            <a:spLocks noGrp="1"/>
          </p:cNvSpPr>
          <p:nvPr>
            <p:ph type="title"/>
          </p:nvPr>
        </p:nvSpPr>
        <p:spPr/>
        <p:txBody>
          <a:bodyPr/>
          <a:lstStyle/>
          <a:p>
            <a:pPr algn="ctr"/>
            <a:r>
              <a:rPr lang="en-US" dirty="0"/>
              <a:t>Protein Structure</a:t>
            </a:r>
          </a:p>
        </p:txBody>
      </p:sp>
      <p:sp>
        <p:nvSpPr>
          <p:cNvPr id="3" name="Content Placeholder 2">
            <a:extLst>
              <a:ext uri="{FF2B5EF4-FFF2-40B4-BE49-F238E27FC236}">
                <a16:creationId xmlns:a16="http://schemas.microsoft.com/office/drawing/2014/main" id="{777D92DD-F0F8-CA49-B140-7847752E5501}"/>
              </a:ext>
            </a:extLst>
          </p:cNvPr>
          <p:cNvSpPr>
            <a:spLocks noGrp="1"/>
          </p:cNvSpPr>
          <p:nvPr>
            <p:ph idx="1"/>
          </p:nvPr>
        </p:nvSpPr>
        <p:spPr>
          <a:xfrm>
            <a:off x="838200" y="1825625"/>
            <a:ext cx="6535615" cy="4351338"/>
          </a:xfrm>
        </p:spPr>
        <p:txBody>
          <a:bodyPr>
            <a:normAutofit fontScale="85000" lnSpcReduction="20000"/>
          </a:bodyPr>
          <a:lstStyle/>
          <a:p>
            <a:r>
              <a:rPr lang="en-US" dirty="0"/>
              <a:t>The sequence and the number of amino acids ultimately determine the protein's shape, size, and function.</a:t>
            </a:r>
          </a:p>
          <a:p>
            <a:r>
              <a:rPr lang="en-US" dirty="0"/>
              <a:t>A covalent peptide bond forms when one amino acid's carboxyl group and the incoming amino acid's amino group combine, releasing a water molecule.</a:t>
            </a:r>
          </a:p>
          <a:p>
            <a:r>
              <a:rPr lang="en-US" dirty="0"/>
              <a:t>As more amino acids join to this growing chain, the resulting chain is a polypeptide. </a:t>
            </a:r>
          </a:p>
          <a:p>
            <a:r>
              <a:rPr lang="en-US" dirty="0"/>
              <a:t>A polypeptide is  a polymer of amino acids.</a:t>
            </a:r>
          </a:p>
          <a:p>
            <a:r>
              <a:rPr lang="en-US" dirty="0"/>
              <a:t>A protein is a polypeptide or group of polypeptides that have combined together, often have bound non-peptide prosthetic groups, have a distinct shape, and have a unique function.</a:t>
            </a:r>
          </a:p>
        </p:txBody>
      </p:sp>
      <p:sp>
        <p:nvSpPr>
          <p:cNvPr id="4" name="Footer Placeholder 3">
            <a:extLst>
              <a:ext uri="{FF2B5EF4-FFF2-40B4-BE49-F238E27FC236}">
                <a16:creationId xmlns:a16="http://schemas.microsoft.com/office/drawing/2014/main" id="{BD1235BB-450B-4B4D-B392-A8DDCB63C33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136D640B-B3B1-DF40-81FD-28232501F158}"/>
              </a:ext>
            </a:extLst>
          </p:cNvPr>
          <p:cNvSpPr>
            <a:spLocks noChangeArrowheads="1"/>
          </p:cNvSpPr>
          <p:nvPr/>
        </p:nvSpPr>
        <p:spPr bwMode="auto">
          <a:xfrm>
            <a:off x="7573108" y="23328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4" descr="The formation of a peptide bond between two amino acids is shown. When the peptide bond forms, the carbon from the carbonyl group becomes attached to the nitrogen from the amino group. The upper O upper H from the carboxyl group and an upper H from the amino group form a molecule of water.">
            <a:extLst>
              <a:ext uri="{FF2B5EF4-FFF2-40B4-BE49-F238E27FC236}">
                <a16:creationId xmlns:a16="http://schemas.microsoft.com/office/drawing/2014/main" id="{D339B6F1-005F-E240-8EB3-F6D645082B6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73108" y="2332893"/>
            <a:ext cx="4064000" cy="292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97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7B84-5B0C-EB46-A6DC-A898AF1E208B}"/>
              </a:ext>
            </a:extLst>
          </p:cNvPr>
          <p:cNvSpPr>
            <a:spLocks noGrp="1"/>
          </p:cNvSpPr>
          <p:nvPr>
            <p:ph type="title"/>
          </p:nvPr>
        </p:nvSpPr>
        <p:spPr/>
        <p:txBody>
          <a:bodyPr/>
          <a:lstStyle/>
          <a:p>
            <a:pPr algn="ctr"/>
            <a:r>
              <a:rPr lang="en-US" dirty="0"/>
              <a:t>Primary Structure</a:t>
            </a:r>
          </a:p>
        </p:txBody>
      </p:sp>
      <p:sp>
        <p:nvSpPr>
          <p:cNvPr id="3" name="Content Placeholder 2">
            <a:extLst>
              <a:ext uri="{FF2B5EF4-FFF2-40B4-BE49-F238E27FC236}">
                <a16:creationId xmlns:a16="http://schemas.microsoft.com/office/drawing/2014/main" id="{BD20D51C-2EFA-7F41-A637-5B6EBFC0A676}"/>
              </a:ext>
            </a:extLst>
          </p:cNvPr>
          <p:cNvSpPr>
            <a:spLocks noGrp="1"/>
          </p:cNvSpPr>
          <p:nvPr>
            <p:ph idx="1"/>
          </p:nvPr>
        </p:nvSpPr>
        <p:spPr>
          <a:xfrm>
            <a:off x="838200" y="1825625"/>
            <a:ext cx="6125308" cy="4351338"/>
          </a:xfrm>
        </p:spPr>
        <p:txBody>
          <a:bodyPr/>
          <a:lstStyle/>
          <a:p>
            <a:r>
              <a:rPr lang="en-US" dirty="0"/>
              <a:t>Amino acids' unique sequence in a polypeptide chain is its primary structure.</a:t>
            </a:r>
          </a:p>
          <a:p>
            <a:r>
              <a:rPr lang="en-US" dirty="0"/>
              <a:t>Insulin has two polypeptide chains, A and B, linked together by disulfide bonds.</a:t>
            </a:r>
          </a:p>
          <a:p>
            <a:r>
              <a:rPr lang="en-US" dirty="0"/>
              <a:t>The N terminal amino acid of the A chain is glycine; the C terminal amino acid is asparagine</a:t>
            </a:r>
          </a:p>
        </p:txBody>
      </p:sp>
      <p:sp>
        <p:nvSpPr>
          <p:cNvPr id="4" name="Footer Placeholder 3">
            <a:extLst>
              <a:ext uri="{FF2B5EF4-FFF2-40B4-BE49-F238E27FC236}">
                <a16:creationId xmlns:a16="http://schemas.microsoft.com/office/drawing/2014/main" id="{2173623F-CF0E-E84E-AFBE-B38485C3BA4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CB3D34D6-AA99-874D-9CBB-7B41B14943D7}"/>
              </a:ext>
            </a:extLst>
          </p:cNvPr>
          <p:cNvSpPr>
            <a:spLocks noChangeArrowheads="1"/>
          </p:cNvSpPr>
          <p:nvPr/>
        </p:nvSpPr>
        <p:spPr bwMode="auto">
          <a:xfrm>
            <a:off x="6646985" y="2204793"/>
            <a:ext cx="106789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337" name="Picture 15" descr="The amino acid sequences for the A chain and B chain of bovine insulin are shown. The A chain is 21 amino acids in length, and the B chain is 30 amino acids in length. One disulfide, or S S bond, connects two cysteine residues in the A chain. Two other disulfide linkages connect the A chain to the B chain.">
            <a:extLst>
              <a:ext uri="{FF2B5EF4-FFF2-40B4-BE49-F238E27FC236}">
                <a16:creationId xmlns:a16="http://schemas.microsoft.com/office/drawing/2014/main" id="{25357A8C-7FCE-9645-9747-D51AF70BB6C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46985" y="2204794"/>
            <a:ext cx="5347648" cy="260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1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B07C-D8B8-5A4E-B975-EA99A6093E4A}"/>
              </a:ext>
            </a:extLst>
          </p:cNvPr>
          <p:cNvSpPr>
            <a:spLocks noGrp="1"/>
          </p:cNvSpPr>
          <p:nvPr>
            <p:ph type="title"/>
          </p:nvPr>
        </p:nvSpPr>
        <p:spPr/>
        <p:txBody>
          <a:bodyPr/>
          <a:lstStyle/>
          <a:p>
            <a:pPr algn="ctr"/>
            <a:r>
              <a:rPr lang="en-US" dirty="0"/>
              <a:t>Sickle Cell</a:t>
            </a:r>
          </a:p>
        </p:txBody>
      </p:sp>
      <p:sp>
        <p:nvSpPr>
          <p:cNvPr id="3" name="Content Placeholder 2">
            <a:extLst>
              <a:ext uri="{FF2B5EF4-FFF2-40B4-BE49-F238E27FC236}">
                <a16:creationId xmlns:a16="http://schemas.microsoft.com/office/drawing/2014/main" id="{7DD03F5F-FA4D-8342-816D-D64322B4F402}"/>
              </a:ext>
            </a:extLst>
          </p:cNvPr>
          <p:cNvSpPr>
            <a:spLocks noGrp="1"/>
          </p:cNvSpPr>
          <p:nvPr>
            <p:ph idx="1"/>
          </p:nvPr>
        </p:nvSpPr>
        <p:spPr>
          <a:xfrm>
            <a:off x="838200" y="1825625"/>
            <a:ext cx="6383215" cy="4351338"/>
          </a:xfrm>
        </p:spPr>
        <p:txBody>
          <a:bodyPr>
            <a:normAutofit fontScale="85000" lnSpcReduction="20000"/>
          </a:bodyPr>
          <a:lstStyle/>
          <a:p>
            <a:r>
              <a:rPr lang="en-US" dirty="0"/>
              <a:t>In sickle cell anemia, the hemoglobin </a:t>
            </a:r>
            <a:r>
              <a:rPr lang="el-GR" i="1" dirty="0"/>
              <a:t>β</a:t>
            </a:r>
            <a:r>
              <a:rPr lang="el-GR" dirty="0"/>
              <a:t> </a:t>
            </a:r>
            <a:r>
              <a:rPr lang="en-US" dirty="0"/>
              <a:t>chain has a single amino acid substitution, causing a change in protein structure and function.</a:t>
            </a:r>
          </a:p>
          <a:p>
            <a:r>
              <a:rPr lang="en-US" dirty="0"/>
              <a:t>Specifically, valine in the </a:t>
            </a:r>
            <a:r>
              <a:rPr lang="el-GR" i="1" dirty="0"/>
              <a:t>β</a:t>
            </a:r>
            <a:r>
              <a:rPr lang="el-GR" dirty="0"/>
              <a:t> </a:t>
            </a:r>
            <a:r>
              <a:rPr lang="en-US" dirty="0"/>
              <a:t>chain substitutes the amino acid glutamic. The structural difference between a normal hemoglobin molecule and a sickle cell molecule—which dramatically decreases life expectancy—is a single amino acid of the 600.</a:t>
            </a:r>
          </a:p>
          <a:p>
            <a:r>
              <a:rPr lang="en-US" dirty="0"/>
              <a:t>Because of this change of one amino acid in the chain, hemoglobin molecules form long fibers that distort the biconcave, or disc-shaped, red blood cells and causes them to assume a crescent or “sickle” shape, which clogs blood vessels.</a:t>
            </a:r>
          </a:p>
        </p:txBody>
      </p:sp>
      <p:sp>
        <p:nvSpPr>
          <p:cNvPr id="4" name="Footer Placeholder 3">
            <a:extLst>
              <a:ext uri="{FF2B5EF4-FFF2-40B4-BE49-F238E27FC236}">
                <a16:creationId xmlns:a16="http://schemas.microsoft.com/office/drawing/2014/main" id="{66A53F54-2F7D-4149-A200-6A8F82FC3A5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A35A2573-3865-3147-B761-559936A9C6B4}"/>
              </a:ext>
            </a:extLst>
          </p:cNvPr>
          <p:cNvSpPr>
            <a:spLocks noChangeArrowheads="1"/>
          </p:cNvSpPr>
          <p:nvPr/>
        </p:nvSpPr>
        <p:spPr bwMode="auto">
          <a:xfrm>
            <a:off x="7221415" y="21570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361" name="Picture 16" descr="Several representations of hemoglobin proteins are shown under normal and sickle cell conditions. In primary structure, the sixth amino acid is replaced by valine. In secondary and tertiary structures, the sickle cell is revealed by a misshapen molecule. As a result, in function, normal hemoglobins do not associate with each other, and each can carry oxygen. But in sickle cell conditions, the proteins aggregate into a fiber and oxygen carrying capacity is reduced.">
            <a:extLst>
              <a:ext uri="{FF2B5EF4-FFF2-40B4-BE49-F238E27FC236}">
                <a16:creationId xmlns:a16="http://schemas.microsoft.com/office/drawing/2014/main" id="{905EB441-F0C5-9D47-80A9-A8078A9A0BA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221415" y="2157046"/>
            <a:ext cx="4445000"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11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999B-BD2A-7243-9033-FEF9C7110743}"/>
              </a:ext>
            </a:extLst>
          </p:cNvPr>
          <p:cNvSpPr>
            <a:spLocks noGrp="1"/>
          </p:cNvSpPr>
          <p:nvPr>
            <p:ph type="title"/>
          </p:nvPr>
        </p:nvSpPr>
        <p:spPr/>
        <p:txBody>
          <a:bodyPr/>
          <a:lstStyle/>
          <a:p>
            <a:pPr algn="ctr"/>
            <a:r>
              <a:rPr lang="en-US" dirty="0"/>
              <a:t>Secondary Structure</a:t>
            </a:r>
          </a:p>
        </p:txBody>
      </p:sp>
      <p:sp>
        <p:nvSpPr>
          <p:cNvPr id="3" name="Content Placeholder 2">
            <a:extLst>
              <a:ext uri="{FF2B5EF4-FFF2-40B4-BE49-F238E27FC236}">
                <a16:creationId xmlns:a16="http://schemas.microsoft.com/office/drawing/2014/main" id="{9703D8F2-A78E-B147-8F17-CF09C189571A}"/>
              </a:ext>
            </a:extLst>
          </p:cNvPr>
          <p:cNvSpPr>
            <a:spLocks noGrp="1"/>
          </p:cNvSpPr>
          <p:nvPr>
            <p:ph idx="1"/>
          </p:nvPr>
        </p:nvSpPr>
        <p:spPr>
          <a:xfrm>
            <a:off x="838200" y="1825625"/>
            <a:ext cx="6465277" cy="4351338"/>
          </a:xfrm>
        </p:spPr>
        <p:txBody>
          <a:bodyPr>
            <a:normAutofit fontScale="85000" lnSpcReduction="20000"/>
          </a:bodyPr>
          <a:lstStyle/>
          <a:p>
            <a:r>
              <a:rPr lang="en-US" dirty="0"/>
              <a:t>Folding of a polypeptide in some regions gives rise to the secondary structure of a protein.</a:t>
            </a:r>
          </a:p>
          <a:p>
            <a:r>
              <a:rPr lang="el-GR" i="1" dirty="0"/>
              <a:t>α</a:t>
            </a:r>
            <a:r>
              <a:rPr lang="el-GR" dirty="0"/>
              <a:t>-</a:t>
            </a:r>
            <a:r>
              <a:rPr lang="en-US" dirty="0"/>
              <a:t>helix and </a:t>
            </a:r>
            <a:r>
              <a:rPr lang="el-GR" i="1" dirty="0"/>
              <a:t>β</a:t>
            </a:r>
            <a:r>
              <a:rPr lang="el-GR" dirty="0"/>
              <a:t>-</a:t>
            </a:r>
            <a:r>
              <a:rPr lang="en-US" dirty="0"/>
              <a:t>pleated sheet structures are held in shape by hydrogen bonds. The hydrogen bonds form between the oxygen atom in the carbonyl group in one amino acid and another amino acid that is four amino acids farther along the chain.</a:t>
            </a:r>
          </a:p>
          <a:p>
            <a:r>
              <a:rPr lang="en-US" dirty="0"/>
              <a:t>In the </a:t>
            </a:r>
            <a:r>
              <a:rPr lang="el-GR" i="1" dirty="0"/>
              <a:t>β</a:t>
            </a:r>
            <a:r>
              <a:rPr lang="el-GR" dirty="0"/>
              <a:t>-</a:t>
            </a:r>
            <a:r>
              <a:rPr lang="en-US" dirty="0"/>
              <a:t>pleated sheet, hydrogen bonding between atoms on the polypeptide chain's backbone form the "pleats". </a:t>
            </a:r>
          </a:p>
          <a:p>
            <a:r>
              <a:rPr lang="el-GR" i="1" dirty="0"/>
              <a:t>α</a:t>
            </a:r>
            <a:r>
              <a:rPr lang="el-GR" dirty="0"/>
              <a:t>-</a:t>
            </a:r>
            <a:r>
              <a:rPr lang="en-US" dirty="0"/>
              <a:t>helix and </a:t>
            </a:r>
            <a:r>
              <a:rPr lang="el-GR" i="1" dirty="0"/>
              <a:t>β</a:t>
            </a:r>
            <a:r>
              <a:rPr lang="el-GR" dirty="0"/>
              <a:t>-</a:t>
            </a:r>
            <a:r>
              <a:rPr lang="en-US" dirty="0"/>
              <a:t>pleated sheet structures are in most globular and fibrous proteins and they play an important structural role.</a:t>
            </a:r>
          </a:p>
        </p:txBody>
      </p:sp>
      <p:sp>
        <p:nvSpPr>
          <p:cNvPr id="4" name="Footer Placeholder 3">
            <a:extLst>
              <a:ext uri="{FF2B5EF4-FFF2-40B4-BE49-F238E27FC236}">
                <a16:creationId xmlns:a16="http://schemas.microsoft.com/office/drawing/2014/main" id="{A15DDD62-416F-0E44-BD53-947DC6D4CA2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5DBDEDFB-784A-964A-B368-D593002EBAB6}"/>
              </a:ext>
            </a:extLst>
          </p:cNvPr>
          <p:cNvSpPr>
            <a:spLocks noChangeArrowheads="1"/>
          </p:cNvSpPr>
          <p:nvPr/>
        </p:nvSpPr>
        <p:spPr bwMode="auto">
          <a:xfrm>
            <a:off x="7221414" y="1927981"/>
            <a:ext cx="8792095" cy="4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385" name="Picture 17" descr="The illustration shows an alpha helix protein structure, which coils like a spring, and a beta-pleated sheet structure, which forms flat sheets stacked together. In an alpha-helix, hydrogen bonding occurs between the carbonyl group of one amino acid and the amino group of the amino acid that occurs four residues later. In a beta-pleated sheet, hydrogen bonding occurs between two different lengths of peptide that are antiparallel to one another.">
            <a:extLst>
              <a:ext uri="{FF2B5EF4-FFF2-40B4-BE49-F238E27FC236}">
                <a16:creationId xmlns:a16="http://schemas.microsoft.com/office/drawing/2014/main" id="{C077D20F-9FCE-664E-A130-5A5D96FB6DD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221415" y="1927982"/>
            <a:ext cx="4677508" cy="346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7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8A20-E538-D047-BCC6-50B9C2AE99D6}"/>
              </a:ext>
            </a:extLst>
          </p:cNvPr>
          <p:cNvSpPr>
            <a:spLocks noGrp="1"/>
          </p:cNvSpPr>
          <p:nvPr>
            <p:ph type="title"/>
          </p:nvPr>
        </p:nvSpPr>
        <p:spPr/>
        <p:txBody>
          <a:bodyPr/>
          <a:lstStyle/>
          <a:p>
            <a:pPr algn="ctr"/>
            <a:r>
              <a:rPr lang="en-US" dirty="0"/>
              <a:t>Tertiary Structure</a:t>
            </a:r>
          </a:p>
        </p:txBody>
      </p:sp>
      <p:sp>
        <p:nvSpPr>
          <p:cNvPr id="3" name="Content Placeholder 2">
            <a:extLst>
              <a:ext uri="{FF2B5EF4-FFF2-40B4-BE49-F238E27FC236}">
                <a16:creationId xmlns:a16="http://schemas.microsoft.com/office/drawing/2014/main" id="{EFCF9212-C100-6543-AD79-275834A32285}"/>
              </a:ext>
            </a:extLst>
          </p:cNvPr>
          <p:cNvSpPr>
            <a:spLocks noGrp="1"/>
          </p:cNvSpPr>
          <p:nvPr>
            <p:ph idx="1"/>
          </p:nvPr>
        </p:nvSpPr>
        <p:spPr>
          <a:xfrm>
            <a:off x="838200" y="1825625"/>
            <a:ext cx="6348046" cy="4351338"/>
          </a:xfrm>
        </p:spPr>
        <p:txBody>
          <a:bodyPr>
            <a:normAutofit fontScale="92500" lnSpcReduction="20000"/>
          </a:bodyPr>
          <a:lstStyle/>
          <a:p>
            <a:r>
              <a:rPr lang="en-US" dirty="0"/>
              <a:t>The polypeptide's unique three-dimensional structure is its tertiary structure.</a:t>
            </a:r>
          </a:p>
          <a:p>
            <a:r>
              <a:rPr lang="en-US" dirty="0"/>
              <a:t>Interactions among R groups create the protein's complex three-dimensional tertiary structure.</a:t>
            </a:r>
          </a:p>
          <a:p>
            <a:r>
              <a:rPr lang="en-US" dirty="0"/>
              <a:t>When protein folding takes place, the nonpolar amino acids' hydrophobic R groups lie in the protein's interior; the hydrophilic R groups lie on the outside.</a:t>
            </a:r>
          </a:p>
          <a:p>
            <a:r>
              <a:rPr lang="en-US" dirty="0"/>
              <a:t>Interaction between cysteine side chains forms disulfide linkages in the presence of oxygen, the only covalent bond that forms during protein folding.</a:t>
            </a:r>
          </a:p>
        </p:txBody>
      </p:sp>
      <p:sp>
        <p:nvSpPr>
          <p:cNvPr id="4" name="Footer Placeholder 3">
            <a:extLst>
              <a:ext uri="{FF2B5EF4-FFF2-40B4-BE49-F238E27FC236}">
                <a16:creationId xmlns:a16="http://schemas.microsoft.com/office/drawing/2014/main" id="{DDDB8BFD-FEF6-2647-942A-C9201F6B0D6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85FAA5FD-AF04-BD49-A99F-96028A029D09}"/>
              </a:ext>
            </a:extLst>
          </p:cNvPr>
          <p:cNvSpPr>
            <a:spLocks noChangeArrowheads="1"/>
          </p:cNvSpPr>
          <p:nvPr/>
        </p:nvSpPr>
        <p:spPr bwMode="auto">
          <a:xfrm>
            <a:off x="7098072" y="2259378"/>
            <a:ext cx="55122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09" name="Picture 18" descr="This illustration shows a polypeptide backbone folded into a three-dimensional structure. Chemical interactions between amino acid side chains maintain its shape. These include an ionic bond between an amino group and a carboxyl group, hydrophobic interactions between two hydrophobic side chains, a hydrogen bond between a hydroxyl group and a carbonyl group, and a disulfide linkage.">
            <a:extLst>
              <a:ext uri="{FF2B5EF4-FFF2-40B4-BE49-F238E27FC236}">
                <a16:creationId xmlns:a16="http://schemas.microsoft.com/office/drawing/2014/main" id="{67EFA7A0-10F0-FE42-8E7C-E7F47B54AD4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098073" y="2259379"/>
            <a:ext cx="4871190" cy="277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95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8738-C6B2-1C4B-B8CB-6526ACDBCD9E}"/>
              </a:ext>
            </a:extLst>
          </p:cNvPr>
          <p:cNvSpPr>
            <a:spLocks noGrp="1"/>
          </p:cNvSpPr>
          <p:nvPr>
            <p:ph type="title"/>
          </p:nvPr>
        </p:nvSpPr>
        <p:spPr/>
        <p:txBody>
          <a:bodyPr/>
          <a:lstStyle/>
          <a:p>
            <a:pPr algn="ctr"/>
            <a:r>
              <a:rPr lang="en-US" dirty="0"/>
              <a:t>Hydrolysis</a:t>
            </a:r>
          </a:p>
        </p:txBody>
      </p:sp>
      <p:sp>
        <p:nvSpPr>
          <p:cNvPr id="3" name="Content Placeholder 2">
            <a:extLst>
              <a:ext uri="{FF2B5EF4-FFF2-40B4-BE49-F238E27FC236}">
                <a16:creationId xmlns:a16="http://schemas.microsoft.com/office/drawing/2014/main" id="{67EBD8A1-F8BD-8841-8DC0-F7CCF6FD1BB0}"/>
              </a:ext>
            </a:extLst>
          </p:cNvPr>
          <p:cNvSpPr>
            <a:spLocks noGrp="1"/>
          </p:cNvSpPr>
          <p:nvPr>
            <p:ph idx="1"/>
          </p:nvPr>
        </p:nvSpPr>
        <p:spPr>
          <a:xfrm>
            <a:off x="838200" y="3036277"/>
            <a:ext cx="10515600" cy="3257306"/>
          </a:xfrm>
        </p:spPr>
        <p:txBody>
          <a:bodyPr>
            <a:normAutofit fontScale="92500" lnSpcReduction="10000"/>
          </a:bodyPr>
          <a:lstStyle/>
          <a:p>
            <a:r>
              <a:rPr lang="en-US" dirty="0"/>
              <a:t>Hydrolysis occurs by inserting a water molecule across a polymer bond, breaking a covalent bond with the water molecule. </a:t>
            </a:r>
          </a:p>
          <a:p>
            <a:r>
              <a:rPr lang="en-US" dirty="0"/>
              <a:t>During these reactions, the polymer breaks into two components: one part gains a hydrogen atom (H+) and the other gains a hydroxyl molecule (OH–) from a split water molecule.</a:t>
            </a:r>
          </a:p>
          <a:p>
            <a:r>
              <a:rPr lang="en-US" dirty="0"/>
              <a:t>Dehydration and hydrolysis reactions are catalyzed, or “sped up,” by specific enzymes; dehydration reactions involve the formation of new bonds, requiring energy, while hydrolysis reactions break bonds and release energy.</a:t>
            </a:r>
          </a:p>
        </p:txBody>
      </p:sp>
      <p:pic>
        <p:nvPicPr>
          <p:cNvPr id="2050" name="Picture 2" descr="Shown is the breakdown of maltose to form two glucose monomers. Water is a reactant.  The water molecule, upper case H subscript 2 baseline upper case O, breaks apart, with upper O upper H obtained by one of the glucose molecules, and upper H obtained by the second glucose molecule. ">
            <a:extLst>
              <a:ext uri="{FF2B5EF4-FFF2-40B4-BE49-F238E27FC236}">
                <a16:creationId xmlns:a16="http://schemas.microsoft.com/office/drawing/2014/main" id="{448E8559-127E-8744-88B4-2D0738C54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83677"/>
            <a:ext cx="7620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27406A10-CEF4-A34B-831D-1E2CCAA8A87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740592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E06E-3830-2F45-BCBD-6D627BC2E7B2}"/>
              </a:ext>
            </a:extLst>
          </p:cNvPr>
          <p:cNvSpPr>
            <a:spLocks noGrp="1"/>
          </p:cNvSpPr>
          <p:nvPr>
            <p:ph type="title"/>
          </p:nvPr>
        </p:nvSpPr>
        <p:spPr/>
        <p:txBody>
          <a:bodyPr/>
          <a:lstStyle/>
          <a:p>
            <a:pPr algn="ctr"/>
            <a:r>
              <a:rPr lang="en-US" dirty="0" err="1"/>
              <a:t>Qauternary</a:t>
            </a:r>
            <a:r>
              <a:rPr lang="en-US" dirty="0"/>
              <a:t> Structure</a:t>
            </a:r>
          </a:p>
        </p:txBody>
      </p:sp>
      <p:sp>
        <p:nvSpPr>
          <p:cNvPr id="3" name="Content Placeholder 2">
            <a:extLst>
              <a:ext uri="{FF2B5EF4-FFF2-40B4-BE49-F238E27FC236}">
                <a16:creationId xmlns:a16="http://schemas.microsoft.com/office/drawing/2014/main" id="{576DF384-053D-CD4D-9F98-A1401B810DB3}"/>
              </a:ext>
            </a:extLst>
          </p:cNvPr>
          <p:cNvSpPr>
            <a:spLocks noGrp="1"/>
          </p:cNvSpPr>
          <p:nvPr>
            <p:ph idx="1"/>
          </p:nvPr>
        </p:nvSpPr>
        <p:spPr>
          <a:xfrm>
            <a:off x="838200" y="1825625"/>
            <a:ext cx="5550877" cy="4351338"/>
          </a:xfrm>
        </p:spPr>
        <p:txBody>
          <a:bodyPr>
            <a:normAutofit lnSpcReduction="10000"/>
          </a:bodyPr>
          <a:lstStyle/>
          <a:p>
            <a:r>
              <a:rPr lang="en-US" dirty="0"/>
              <a:t>Some proteins form from several polypeptides, or subunits, and the interaction of these subunits forms the quaternary structure.</a:t>
            </a:r>
          </a:p>
          <a:p>
            <a:r>
              <a:rPr lang="en-US" dirty="0"/>
              <a:t>Weak interactions between the subunits help to stabilize the overall structure.</a:t>
            </a:r>
          </a:p>
          <a:p>
            <a:r>
              <a:rPr lang="en-US" dirty="0"/>
              <a:t>Insulin (a globular protein) has a combination of hydrogen and disulfide bonds that cause it to mostly clump into a ball shape.</a:t>
            </a:r>
          </a:p>
        </p:txBody>
      </p:sp>
      <p:sp>
        <p:nvSpPr>
          <p:cNvPr id="4" name="Footer Placeholder 3">
            <a:extLst>
              <a:ext uri="{FF2B5EF4-FFF2-40B4-BE49-F238E27FC236}">
                <a16:creationId xmlns:a16="http://schemas.microsoft.com/office/drawing/2014/main" id="{52A603A8-18EE-FB49-90FE-109777A1E6F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D5F6F5ED-C2DE-D442-84A0-302267DE1A14}"/>
              </a:ext>
            </a:extLst>
          </p:cNvPr>
          <p:cNvSpPr>
            <a:spLocks noChangeArrowheads="1"/>
          </p:cNvSpPr>
          <p:nvPr/>
        </p:nvSpPr>
        <p:spPr bwMode="auto">
          <a:xfrm>
            <a:off x="6389076" y="1870075"/>
            <a:ext cx="7973725" cy="4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433" name="Picture 19" descr="Shown are the four levels of protein structure. The primary structure is the amino acid sequence. Secondary structure is a regular folding pattern due to hydrogen bonding. Tertiary structure is the three-dimensional folding pattern of the protein due to interactions between amino acid side chains. Quaternary structure is the interaction of two or more polypeptide chains.">
            <a:extLst>
              <a:ext uri="{FF2B5EF4-FFF2-40B4-BE49-F238E27FC236}">
                <a16:creationId xmlns:a16="http://schemas.microsoft.com/office/drawing/2014/main" id="{E8010820-1492-8747-BD8E-218868D0F60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89077" y="1870075"/>
            <a:ext cx="5181600" cy="388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72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833-59E8-3340-A1BB-7F30BA2C63B0}"/>
              </a:ext>
            </a:extLst>
          </p:cNvPr>
          <p:cNvSpPr>
            <a:spLocks noGrp="1"/>
          </p:cNvSpPr>
          <p:nvPr>
            <p:ph type="title"/>
          </p:nvPr>
        </p:nvSpPr>
        <p:spPr/>
        <p:txBody>
          <a:bodyPr/>
          <a:lstStyle/>
          <a:p>
            <a:pPr algn="ctr"/>
            <a:r>
              <a:rPr lang="en-US" dirty="0"/>
              <a:t>Denaturation and Protein Folding</a:t>
            </a:r>
            <a:br>
              <a:rPr lang="en-US" b="1" dirty="0"/>
            </a:br>
            <a:endParaRPr lang="en-US" dirty="0"/>
          </a:p>
        </p:txBody>
      </p:sp>
      <p:sp>
        <p:nvSpPr>
          <p:cNvPr id="3" name="Content Placeholder 2">
            <a:extLst>
              <a:ext uri="{FF2B5EF4-FFF2-40B4-BE49-F238E27FC236}">
                <a16:creationId xmlns:a16="http://schemas.microsoft.com/office/drawing/2014/main" id="{D38181CD-3EA7-4C47-BA0C-92AA524A43D9}"/>
              </a:ext>
            </a:extLst>
          </p:cNvPr>
          <p:cNvSpPr>
            <a:spLocks noGrp="1"/>
          </p:cNvSpPr>
          <p:nvPr>
            <p:ph idx="1"/>
          </p:nvPr>
        </p:nvSpPr>
        <p:spPr/>
        <p:txBody>
          <a:bodyPr/>
          <a:lstStyle/>
          <a:p>
            <a:r>
              <a:rPr lang="en-US" dirty="0"/>
              <a:t>If the protein is subject to changes in temperature, pH, or exposure to chemicals, the protein structure may change, losing its shape without losing its primary sequence in what scientists call denaturation. </a:t>
            </a:r>
          </a:p>
          <a:p>
            <a:r>
              <a:rPr lang="en-US" dirty="0"/>
              <a:t>Denaturation is often reversible because the polypeptide's primary structure is conserved in the process if the denaturing agent is removed, allowing the protein to resume its function.</a:t>
            </a:r>
          </a:p>
          <a:p>
            <a:r>
              <a:rPr lang="en-US" dirty="0"/>
              <a:t>Sometimes denaturation is irreversible, leading to loss of function. </a:t>
            </a:r>
          </a:p>
          <a:p>
            <a:r>
              <a:rPr lang="en-US" dirty="0"/>
              <a:t>One example of irreversible protein denaturation is frying an egg.</a:t>
            </a:r>
          </a:p>
        </p:txBody>
      </p:sp>
      <p:sp>
        <p:nvSpPr>
          <p:cNvPr id="4" name="Footer Placeholder 3">
            <a:extLst>
              <a:ext uri="{FF2B5EF4-FFF2-40B4-BE49-F238E27FC236}">
                <a16:creationId xmlns:a16="http://schemas.microsoft.com/office/drawing/2014/main" id="{91E1BCA1-8E38-1B4A-B4BA-D840F5B6C40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43477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958C-7A86-2D4E-B030-05257E3499A6}"/>
              </a:ext>
            </a:extLst>
          </p:cNvPr>
          <p:cNvSpPr>
            <a:spLocks noGrp="1"/>
          </p:cNvSpPr>
          <p:nvPr>
            <p:ph type="title"/>
          </p:nvPr>
        </p:nvSpPr>
        <p:spPr/>
        <p:txBody>
          <a:bodyPr/>
          <a:lstStyle/>
          <a:p>
            <a:pPr algn="ctr"/>
            <a:r>
              <a:rPr lang="en-US" dirty="0"/>
              <a:t>DNA and RNA</a:t>
            </a:r>
          </a:p>
        </p:txBody>
      </p:sp>
      <p:sp>
        <p:nvSpPr>
          <p:cNvPr id="3" name="Content Placeholder 2">
            <a:extLst>
              <a:ext uri="{FF2B5EF4-FFF2-40B4-BE49-F238E27FC236}">
                <a16:creationId xmlns:a16="http://schemas.microsoft.com/office/drawing/2014/main" id="{D8F8055D-578A-2049-AED5-856A22758854}"/>
              </a:ext>
            </a:extLst>
          </p:cNvPr>
          <p:cNvSpPr>
            <a:spLocks noGrp="1"/>
          </p:cNvSpPr>
          <p:nvPr>
            <p:ph idx="1"/>
          </p:nvPr>
        </p:nvSpPr>
        <p:spPr/>
        <p:txBody>
          <a:bodyPr>
            <a:normAutofit lnSpcReduction="10000"/>
          </a:bodyPr>
          <a:lstStyle/>
          <a:p>
            <a:r>
              <a:rPr lang="en-US" dirty="0"/>
              <a:t>Deoxyribonucleic acid (DNA) and ribonucleic acid (RNA) are nucleic acids responsible for instructing protein synthesis.</a:t>
            </a:r>
          </a:p>
          <a:p>
            <a:r>
              <a:rPr lang="en-US" dirty="0"/>
              <a:t>DNA is the genetic material in all living organisms.</a:t>
            </a:r>
          </a:p>
          <a:p>
            <a:r>
              <a:rPr lang="en-US" dirty="0"/>
              <a:t>Many genes contain the information to make protein products. Other genes code for RNA products.</a:t>
            </a:r>
          </a:p>
          <a:p>
            <a:r>
              <a:rPr lang="en-US" dirty="0"/>
              <a:t>RNA is mostly involved in protein synthesis.</a:t>
            </a:r>
          </a:p>
          <a:p>
            <a:r>
              <a:rPr lang="en-US" dirty="0" err="1"/>
              <a:t>Messneger</a:t>
            </a:r>
            <a:r>
              <a:rPr lang="en-US" dirty="0"/>
              <a:t> RNA (mRNA) is an intermediate nucleotide used to translate the DNA code into protein.</a:t>
            </a:r>
          </a:p>
          <a:p>
            <a:r>
              <a:rPr lang="en-US" dirty="0"/>
              <a:t>Other types of RNA—like rRNA, tRNA, and microRNA—are involved in protein synthesis and its regulation.</a:t>
            </a:r>
          </a:p>
          <a:p>
            <a:endParaRPr lang="en-US" dirty="0"/>
          </a:p>
        </p:txBody>
      </p:sp>
      <p:sp>
        <p:nvSpPr>
          <p:cNvPr id="4" name="Footer Placeholder 3">
            <a:extLst>
              <a:ext uri="{FF2B5EF4-FFF2-40B4-BE49-F238E27FC236}">
                <a16:creationId xmlns:a16="http://schemas.microsoft.com/office/drawing/2014/main" id="{4EA43811-ECBD-0D44-8258-DC8BB3F36A2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92203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1689-2ECE-C240-A853-FB435468D291}"/>
              </a:ext>
            </a:extLst>
          </p:cNvPr>
          <p:cNvSpPr>
            <a:spLocks noGrp="1"/>
          </p:cNvSpPr>
          <p:nvPr>
            <p:ph type="title"/>
          </p:nvPr>
        </p:nvSpPr>
        <p:spPr/>
        <p:txBody>
          <a:bodyPr/>
          <a:lstStyle/>
          <a:p>
            <a:pPr algn="ctr"/>
            <a:r>
              <a:rPr lang="en-US" dirty="0"/>
              <a:t>DNA and RNA</a:t>
            </a:r>
          </a:p>
        </p:txBody>
      </p:sp>
      <p:sp>
        <p:nvSpPr>
          <p:cNvPr id="3" name="Content Placeholder 2">
            <a:extLst>
              <a:ext uri="{FF2B5EF4-FFF2-40B4-BE49-F238E27FC236}">
                <a16:creationId xmlns:a16="http://schemas.microsoft.com/office/drawing/2014/main" id="{B8AC3C31-AB33-F544-BBBD-D0831FCEE241}"/>
              </a:ext>
            </a:extLst>
          </p:cNvPr>
          <p:cNvSpPr>
            <a:spLocks noGrp="1"/>
          </p:cNvSpPr>
          <p:nvPr>
            <p:ph idx="1"/>
          </p:nvPr>
        </p:nvSpPr>
        <p:spPr/>
        <p:txBody>
          <a:bodyPr>
            <a:normAutofit/>
          </a:bodyPr>
          <a:lstStyle/>
          <a:p>
            <a:r>
              <a:rPr lang="en-US" dirty="0"/>
              <a:t>DNA and RNA are comprised of monomers that scientists call nucleotides.</a:t>
            </a:r>
          </a:p>
          <a:p>
            <a:r>
              <a:rPr lang="en-US" dirty="0"/>
              <a:t>Nucleotides combine with each other to form a polynucleotide, DNA or RNA.</a:t>
            </a:r>
          </a:p>
          <a:p>
            <a:r>
              <a:rPr lang="en-US" dirty="0"/>
              <a:t>Three components comprise each nucleotide: a nitrogenous base, a pentose (five-carbon) sugar, and a phosphate group.</a:t>
            </a:r>
          </a:p>
          <a:p>
            <a:r>
              <a:rPr lang="en-US" dirty="0"/>
              <a:t>Each nucleotide in DNA contains one of four possible nitrogenous bases: adenine (A), guanine (G) cytosine (C), and thymine (T).</a:t>
            </a:r>
          </a:p>
          <a:p>
            <a:endParaRPr lang="en-US" dirty="0"/>
          </a:p>
        </p:txBody>
      </p:sp>
      <p:sp>
        <p:nvSpPr>
          <p:cNvPr id="4" name="Footer Placeholder 3">
            <a:extLst>
              <a:ext uri="{FF2B5EF4-FFF2-40B4-BE49-F238E27FC236}">
                <a16:creationId xmlns:a16="http://schemas.microsoft.com/office/drawing/2014/main" id="{35523AA9-35A9-5F4B-A3D9-ACEA9594935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03418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DE05-7207-A24E-94CB-49ED8C2A9E49}"/>
              </a:ext>
            </a:extLst>
          </p:cNvPr>
          <p:cNvSpPr>
            <a:spLocks noGrp="1"/>
          </p:cNvSpPr>
          <p:nvPr>
            <p:ph type="title"/>
          </p:nvPr>
        </p:nvSpPr>
        <p:spPr/>
        <p:txBody>
          <a:bodyPr/>
          <a:lstStyle/>
          <a:p>
            <a:pPr algn="ctr"/>
            <a:r>
              <a:rPr lang="en-US" dirty="0"/>
              <a:t>DNA and RNA</a:t>
            </a:r>
          </a:p>
        </p:txBody>
      </p:sp>
      <p:sp>
        <p:nvSpPr>
          <p:cNvPr id="3" name="Content Placeholder 2">
            <a:extLst>
              <a:ext uri="{FF2B5EF4-FFF2-40B4-BE49-F238E27FC236}">
                <a16:creationId xmlns:a16="http://schemas.microsoft.com/office/drawing/2014/main" id="{D841B7C8-8DF3-244C-AFAB-9B864C349C92}"/>
              </a:ext>
            </a:extLst>
          </p:cNvPr>
          <p:cNvSpPr>
            <a:spLocks noGrp="1"/>
          </p:cNvSpPr>
          <p:nvPr>
            <p:ph idx="1"/>
          </p:nvPr>
        </p:nvSpPr>
        <p:spPr/>
        <p:txBody>
          <a:bodyPr>
            <a:normAutofit fontScale="85000" lnSpcReduction="20000"/>
          </a:bodyPr>
          <a:lstStyle/>
          <a:p>
            <a:r>
              <a:rPr lang="en-US" dirty="0"/>
              <a:t>Adenine and guanine as purines.</a:t>
            </a:r>
          </a:p>
          <a:p>
            <a:r>
              <a:rPr lang="en-US" dirty="0" err="1"/>
              <a:t>Apurine's</a:t>
            </a:r>
            <a:r>
              <a:rPr lang="en-US" dirty="0"/>
              <a:t> primary structure is two carbon-nitrogen rings.</a:t>
            </a:r>
          </a:p>
          <a:p>
            <a:r>
              <a:rPr lang="en-US" dirty="0"/>
              <a:t>Cytosine, thymine, and uracil are pyrimidines which have a single carbon-nitrogen ring as their primary structure.</a:t>
            </a:r>
          </a:p>
          <a:p>
            <a:r>
              <a:rPr lang="en-US" dirty="0"/>
              <a:t>Each of these basic carbon-nitrogen rings has different functional groups attached to it.</a:t>
            </a:r>
          </a:p>
          <a:p>
            <a:r>
              <a:rPr lang="en-US" dirty="0"/>
              <a:t>In molecular biology shorthand, we know the nitrogenous bases by their symbols A, T, G, C, and U. </a:t>
            </a:r>
          </a:p>
          <a:p>
            <a:r>
              <a:rPr lang="en-US" dirty="0"/>
              <a:t>DNA contains A, T, G, and C; RNA contains A, U, G, and C.</a:t>
            </a:r>
          </a:p>
          <a:p>
            <a:r>
              <a:rPr lang="en-US" dirty="0"/>
              <a:t>The pentose sugar in DNA is deoxyribose, and in RNA, the sugar is ribose. </a:t>
            </a:r>
          </a:p>
          <a:p>
            <a:r>
              <a:rPr lang="en-US" dirty="0"/>
              <a:t>The difference between the sugars is the presence of the hydroxyl group on the ribose's second carbon and hydrogen on the deoxyribose's second carbon. </a:t>
            </a:r>
          </a:p>
          <a:p>
            <a:endParaRPr lang="en-US" dirty="0"/>
          </a:p>
        </p:txBody>
      </p:sp>
      <p:sp>
        <p:nvSpPr>
          <p:cNvPr id="4" name="Footer Placeholder 3">
            <a:extLst>
              <a:ext uri="{FF2B5EF4-FFF2-40B4-BE49-F238E27FC236}">
                <a16:creationId xmlns:a16="http://schemas.microsoft.com/office/drawing/2014/main" id="{F3444DA5-2D01-454A-B87B-C87F25D3F96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446573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D2E8CC-99A0-0741-884E-0CA11AD19DF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000C7F25-EF59-2140-AF7E-DAD30D552D00}"/>
              </a:ext>
            </a:extLst>
          </p:cNvPr>
          <p:cNvSpPr>
            <a:spLocks noChangeArrowheads="1"/>
          </p:cNvSpPr>
          <p:nvPr/>
        </p:nvSpPr>
        <p:spPr bwMode="auto">
          <a:xfrm>
            <a:off x="3012831" y="136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20" descr="The molecular structure of a nucleotide is shown. The core of the nucleotide is a pentose whose carbon residues are numbered one prime through five prime. The base is attached to the one prime carbon, and the phosphate is attached to the five prime carbon. Two kinds of pentose are found in nucleotides: ribose and deoxyribose. Deoxyribose has an H instead of O H at the two prime position. Five kinds of base are found in nucleotides. Two of these, adenine and guanine, are purine bases with two rings fused together. The other three, cytosine, thymine and uracil, have one six-membered ring.">
            <a:extLst>
              <a:ext uri="{FF2B5EF4-FFF2-40B4-BE49-F238E27FC236}">
                <a16:creationId xmlns:a16="http://schemas.microsoft.com/office/drawing/2014/main" id="{2A9C108E-55C9-5641-A444-A55FEC099F4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12831" y="136525"/>
            <a:ext cx="5943600" cy="588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53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BEFD-4BD8-AA4C-AC05-E8F774B92D25}"/>
              </a:ext>
            </a:extLst>
          </p:cNvPr>
          <p:cNvSpPr>
            <a:spLocks noGrp="1"/>
          </p:cNvSpPr>
          <p:nvPr>
            <p:ph type="title"/>
          </p:nvPr>
        </p:nvSpPr>
        <p:spPr/>
        <p:txBody>
          <a:bodyPr/>
          <a:lstStyle/>
          <a:p>
            <a:pPr algn="ctr"/>
            <a:r>
              <a:rPr lang="en-US" dirty="0"/>
              <a:t>DNA Double-Helix Structure</a:t>
            </a:r>
          </a:p>
        </p:txBody>
      </p:sp>
      <p:sp>
        <p:nvSpPr>
          <p:cNvPr id="3" name="Content Placeholder 2">
            <a:extLst>
              <a:ext uri="{FF2B5EF4-FFF2-40B4-BE49-F238E27FC236}">
                <a16:creationId xmlns:a16="http://schemas.microsoft.com/office/drawing/2014/main" id="{DA3C9CC2-1A1E-C740-A2C5-CB7F8E4EB8DB}"/>
              </a:ext>
            </a:extLst>
          </p:cNvPr>
          <p:cNvSpPr>
            <a:spLocks noGrp="1"/>
          </p:cNvSpPr>
          <p:nvPr>
            <p:ph idx="1"/>
          </p:nvPr>
        </p:nvSpPr>
        <p:spPr/>
        <p:txBody>
          <a:bodyPr>
            <a:normAutofit fontScale="77500" lnSpcReduction="20000"/>
          </a:bodyPr>
          <a:lstStyle/>
          <a:p>
            <a:r>
              <a:rPr lang="en-US" dirty="0"/>
              <a:t>DNA has a double-helix structure.</a:t>
            </a:r>
          </a:p>
          <a:p>
            <a:r>
              <a:rPr lang="en-US" dirty="0"/>
              <a:t>The sugar and phosphate backbone lie on the outside of the helix.</a:t>
            </a:r>
          </a:p>
          <a:p>
            <a:r>
              <a:rPr lang="en-US" dirty="0"/>
              <a:t>The nitrogenous bases are stacked in the interior, like a pair of staircase steps.</a:t>
            </a:r>
          </a:p>
          <a:p>
            <a:r>
              <a:rPr lang="en-US" dirty="0"/>
              <a:t> Hydrogen bonds bind the pairs to each other.</a:t>
            </a:r>
          </a:p>
          <a:p>
            <a:r>
              <a:rPr lang="en-US" dirty="0"/>
              <a:t>The helix's two strands run in opposite directions, meaning that the 5′ carbon end of one strand will face the 3′ carbon end of its matching strand. (Scientists call this an antiparallel orientation and is important to DNA replication and in many nucleic acid interactions.)</a:t>
            </a:r>
          </a:p>
          <a:p>
            <a:r>
              <a:rPr lang="en-US" dirty="0"/>
              <a:t>Only certain types of base pairing are allowed: A can pair with T, and G can pair with C. This is the base complementary rule.</a:t>
            </a:r>
          </a:p>
          <a:p>
            <a:r>
              <a:rPr lang="en-US" dirty="0"/>
              <a:t>DNA strands are complementary to each other. If the sequence of one strand is AATTGGCC, the complementary strand would have the sequence TTAACCGG.</a:t>
            </a:r>
          </a:p>
          <a:p>
            <a:r>
              <a:rPr lang="en-US" dirty="0"/>
              <a:t>During DNA replication, each strand copies itself, resulting in a daughter DNA double helix containing one parental DNA strand and a newly synthesized strand.</a:t>
            </a:r>
          </a:p>
        </p:txBody>
      </p:sp>
      <p:sp>
        <p:nvSpPr>
          <p:cNvPr id="4" name="Footer Placeholder 3">
            <a:extLst>
              <a:ext uri="{FF2B5EF4-FFF2-40B4-BE49-F238E27FC236}">
                <a16:creationId xmlns:a16="http://schemas.microsoft.com/office/drawing/2014/main" id="{E1DD507A-43C2-2A42-91F6-1F5E09796E6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249841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2BC73F-8142-794C-90BB-154E9B879D3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BBF64D0E-2B5C-B743-A45C-0B76D932BE71}"/>
              </a:ext>
            </a:extLst>
          </p:cNvPr>
          <p:cNvSpPr>
            <a:spLocks noChangeArrowheads="1"/>
          </p:cNvSpPr>
          <p:nvPr/>
        </p:nvSpPr>
        <p:spPr bwMode="auto">
          <a:xfrm>
            <a:off x="3235568" y="269630"/>
            <a:ext cx="19849773" cy="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81" name="Picture 21" descr="The molecular structure of D N A is shown. D N A consists of two antiparallel strands twisted in a double helix. The phosphate backbone is on the outside, and the nitrogenous bases face one another on the inside.  The bases appear as strands between the phosphate backbone of the double helix.">
            <a:extLst>
              <a:ext uri="{FF2B5EF4-FFF2-40B4-BE49-F238E27FC236}">
                <a16:creationId xmlns:a16="http://schemas.microsoft.com/office/drawing/2014/main" id="{F10D048F-03CC-5947-A695-B4D21F4E77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35569" y="269630"/>
            <a:ext cx="5181600" cy="553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57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41B8-F23D-BF46-869F-C856F654507B}"/>
              </a:ext>
            </a:extLst>
          </p:cNvPr>
          <p:cNvSpPr>
            <a:spLocks noGrp="1"/>
          </p:cNvSpPr>
          <p:nvPr>
            <p:ph type="title"/>
          </p:nvPr>
        </p:nvSpPr>
        <p:spPr/>
        <p:txBody>
          <a:bodyPr/>
          <a:lstStyle/>
          <a:p>
            <a:pPr algn="ctr"/>
            <a:r>
              <a:rPr lang="en-US" dirty="0"/>
              <a:t>RNA</a:t>
            </a:r>
          </a:p>
        </p:txBody>
      </p:sp>
      <p:sp>
        <p:nvSpPr>
          <p:cNvPr id="3" name="Content Placeholder 2">
            <a:extLst>
              <a:ext uri="{FF2B5EF4-FFF2-40B4-BE49-F238E27FC236}">
                <a16:creationId xmlns:a16="http://schemas.microsoft.com/office/drawing/2014/main" id="{5E48ECFA-FC31-804D-A528-69D9E2366623}"/>
              </a:ext>
            </a:extLst>
          </p:cNvPr>
          <p:cNvSpPr>
            <a:spLocks noGrp="1"/>
          </p:cNvSpPr>
          <p:nvPr>
            <p:ph idx="1"/>
          </p:nvPr>
        </p:nvSpPr>
        <p:spPr/>
        <p:txBody>
          <a:bodyPr>
            <a:normAutofit/>
          </a:bodyPr>
          <a:lstStyle/>
          <a:p>
            <a:r>
              <a:rPr lang="en-US" dirty="0"/>
              <a:t>Ribonucleic acid, or RNA, is nucleic acid polymer used to direct protein synthesis. </a:t>
            </a:r>
          </a:p>
          <a:p>
            <a:r>
              <a:rPr lang="en-US" dirty="0"/>
              <a:t>RNA is usually single-stranded and is comprised of ribonucleotides that are linked by phosphodiester bonds.</a:t>
            </a:r>
          </a:p>
          <a:p>
            <a:r>
              <a:rPr lang="en-US" dirty="0"/>
              <a:t>A ribonucleotide in the RNA chain contains ribose (the pentose sugar), one of the four nitrogenous bases (A, U, G, and C), and the phosphate group.</a:t>
            </a:r>
          </a:p>
          <a:p>
            <a:r>
              <a:rPr lang="en-US" dirty="0"/>
              <a:t>There are four major types of RNA: messenger RNA (mRNA), ribosomal RNA (rRNA), transfer RNA (tRNA), and microRNA (miRNA).</a:t>
            </a:r>
          </a:p>
          <a:p>
            <a:endParaRPr lang="en-US" dirty="0"/>
          </a:p>
        </p:txBody>
      </p:sp>
      <p:sp>
        <p:nvSpPr>
          <p:cNvPr id="4" name="Footer Placeholder 3">
            <a:extLst>
              <a:ext uri="{FF2B5EF4-FFF2-40B4-BE49-F238E27FC236}">
                <a16:creationId xmlns:a16="http://schemas.microsoft.com/office/drawing/2014/main" id="{6AD64907-18FF-5A41-8A0D-932476F591F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699053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DD7A-FA01-1845-B419-8ED677470300}"/>
              </a:ext>
            </a:extLst>
          </p:cNvPr>
          <p:cNvSpPr>
            <a:spLocks noGrp="1"/>
          </p:cNvSpPr>
          <p:nvPr>
            <p:ph type="title"/>
          </p:nvPr>
        </p:nvSpPr>
        <p:spPr/>
        <p:txBody>
          <a:bodyPr/>
          <a:lstStyle/>
          <a:p>
            <a:pPr algn="ctr"/>
            <a:r>
              <a:rPr lang="en-US" dirty="0"/>
              <a:t>RNA</a:t>
            </a:r>
          </a:p>
        </p:txBody>
      </p:sp>
      <p:sp>
        <p:nvSpPr>
          <p:cNvPr id="3" name="Content Placeholder 2">
            <a:extLst>
              <a:ext uri="{FF2B5EF4-FFF2-40B4-BE49-F238E27FC236}">
                <a16:creationId xmlns:a16="http://schemas.microsoft.com/office/drawing/2014/main" id="{7A9F3AE9-0760-DB40-9C7F-3D0196681688}"/>
              </a:ext>
            </a:extLst>
          </p:cNvPr>
          <p:cNvSpPr>
            <a:spLocks noGrp="1"/>
          </p:cNvSpPr>
          <p:nvPr>
            <p:ph idx="1"/>
          </p:nvPr>
        </p:nvSpPr>
        <p:spPr/>
        <p:txBody>
          <a:bodyPr/>
          <a:lstStyle/>
          <a:p>
            <a:r>
              <a:rPr lang="en-US" dirty="0"/>
              <a:t>mRNA, carries the message from DNA, which controls all of the cellular activities in a cell.</a:t>
            </a:r>
          </a:p>
          <a:p>
            <a:r>
              <a:rPr lang="en-US" dirty="0"/>
              <a:t>An mRNA base sequence is complementary to the DNA's coding sequence (gene) from which it has been copied in a process called transcription.</a:t>
            </a:r>
          </a:p>
          <a:p>
            <a:r>
              <a:rPr lang="en-US" dirty="0"/>
              <a:t>In mRNA, the base T is absent and U is present instead. If the DNA strand has a sequence AATTGCGC, the sequence of the complementary RNA is UUAACGCG. </a:t>
            </a:r>
          </a:p>
          <a:p>
            <a:r>
              <a:rPr lang="en-US" dirty="0"/>
              <a:t>In the cytoplasm, the mRNA interacts with ribosomes and other cellular machinery to synthesize protein by translating the mRNA.</a:t>
            </a:r>
          </a:p>
        </p:txBody>
      </p:sp>
      <p:sp>
        <p:nvSpPr>
          <p:cNvPr id="4" name="Footer Placeholder 3">
            <a:extLst>
              <a:ext uri="{FF2B5EF4-FFF2-40B4-BE49-F238E27FC236}">
                <a16:creationId xmlns:a16="http://schemas.microsoft.com/office/drawing/2014/main" id="{F362807B-4A30-6944-A79C-443B1C3D7AD9}"/>
              </a:ext>
            </a:extLst>
          </p:cNvPr>
          <p:cNvSpPr>
            <a:spLocks noGrp="1"/>
          </p:cNvSpPr>
          <p:nvPr>
            <p:ph type="ftr" sz="quarter" idx="11"/>
          </p:nvPr>
        </p:nvSpPr>
        <p:spPr/>
        <p:txBody>
          <a:bodyPr/>
          <a:lstStyle/>
          <a:p>
            <a:r>
              <a:rPr lang="en-US" dirty="0"/>
              <a:t>Clark, M. A., Douglas, M., &amp; Choi, J. C. (2018). Biology 2e. Houston, Texas: OpenStax. Retrieved from https://</a:t>
            </a:r>
            <a:r>
              <a:rPr lang="en-US" dirty="0" err="1"/>
              <a:t>openstax.org</a:t>
            </a:r>
            <a:r>
              <a:rPr lang="en-US" dirty="0"/>
              <a:t>/books/biology-2e/pages/1-introduction</a:t>
            </a:r>
          </a:p>
          <a:p>
            <a:r>
              <a:rPr lang="en-US" dirty="0"/>
              <a:t>
</a:t>
            </a:r>
          </a:p>
        </p:txBody>
      </p:sp>
    </p:spTree>
    <p:extLst>
      <p:ext uri="{BB962C8B-B14F-4D97-AF65-F5344CB8AC3E}">
        <p14:creationId xmlns:p14="http://schemas.microsoft.com/office/powerpoint/2010/main" val="115517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8C7A-5109-1040-9734-FC537AE1A369}"/>
              </a:ext>
            </a:extLst>
          </p:cNvPr>
          <p:cNvSpPr>
            <a:spLocks noGrp="1"/>
          </p:cNvSpPr>
          <p:nvPr>
            <p:ph type="title"/>
          </p:nvPr>
        </p:nvSpPr>
        <p:spPr/>
        <p:txBody>
          <a:bodyPr/>
          <a:lstStyle/>
          <a:p>
            <a:pPr algn="ctr"/>
            <a:r>
              <a:rPr lang="en-US" dirty="0"/>
              <a:t>Carbohydrates</a:t>
            </a:r>
          </a:p>
        </p:txBody>
      </p:sp>
      <p:sp>
        <p:nvSpPr>
          <p:cNvPr id="3" name="Content Placeholder 2">
            <a:extLst>
              <a:ext uri="{FF2B5EF4-FFF2-40B4-BE49-F238E27FC236}">
                <a16:creationId xmlns:a16="http://schemas.microsoft.com/office/drawing/2014/main" id="{2A54AFD1-B075-9C40-B909-17AFB3227784}"/>
              </a:ext>
            </a:extLst>
          </p:cNvPr>
          <p:cNvSpPr>
            <a:spLocks noGrp="1"/>
          </p:cNvSpPr>
          <p:nvPr>
            <p:ph idx="1"/>
          </p:nvPr>
        </p:nvSpPr>
        <p:spPr/>
        <p:txBody>
          <a:bodyPr/>
          <a:lstStyle/>
          <a:p>
            <a:r>
              <a:rPr lang="en-US" dirty="0"/>
              <a:t>Carbohydrates are classified into three subtypes: monosaccharides, disaccharides, and polysaccharides.</a:t>
            </a:r>
          </a:p>
          <a:p>
            <a:r>
              <a:rPr lang="en-US" dirty="0"/>
              <a:t>Grains, fruits, and vegetables are all natural carbohydrate sources that provide energy to the body, particularly through glucose, a simple sugar that is a component of starch and an ingredient in many staple foods.</a:t>
            </a:r>
          </a:p>
          <a:p>
            <a:r>
              <a:rPr lang="en-US" dirty="0"/>
              <a:t>The stoichiometric formula (CH</a:t>
            </a:r>
            <a:r>
              <a:rPr lang="en-US" baseline="-25000" dirty="0"/>
              <a:t>2</a:t>
            </a:r>
            <a:r>
              <a:rPr lang="en-US" dirty="0"/>
              <a:t>O)</a:t>
            </a:r>
            <a:r>
              <a:rPr lang="en-US" i="1" baseline="-25000" dirty="0"/>
              <a:t>n</a:t>
            </a:r>
            <a:r>
              <a:rPr lang="en-US" dirty="0"/>
              <a:t>, where </a:t>
            </a:r>
            <a:r>
              <a:rPr lang="en-US" i="1" dirty="0"/>
              <a:t>n</a:t>
            </a:r>
            <a:r>
              <a:rPr lang="en-US" dirty="0"/>
              <a:t> is the number of carbons in the molecule represents carbohydrates. </a:t>
            </a:r>
            <a:r>
              <a:rPr lang="en-US"/>
              <a:t>In</a:t>
            </a:r>
            <a:endParaRPr lang="en-US" dirty="0"/>
          </a:p>
        </p:txBody>
      </p:sp>
      <p:sp>
        <p:nvSpPr>
          <p:cNvPr id="4" name="Footer Placeholder 3">
            <a:extLst>
              <a:ext uri="{FF2B5EF4-FFF2-40B4-BE49-F238E27FC236}">
                <a16:creationId xmlns:a16="http://schemas.microsoft.com/office/drawing/2014/main" id="{E5E9685A-EF02-2E4A-BCFA-9A76C988140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652876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CF5D-1109-6C45-88C4-1FC00DBD80C7}"/>
              </a:ext>
            </a:extLst>
          </p:cNvPr>
          <p:cNvSpPr>
            <a:spLocks noGrp="1"/>
          </p:cNvSpPr>
          <p:nvPr>
            <p:ph type="title"/>
          </p:nvPr>
        </p:nvSpPr>
        <p:spPr/>
        <p:txBody>
          <a:bodyPr/>
          <a:lstStyle/>
          <a:p>
            <a:pPr algn="ctr"/>
            <a:r>
              <a:rPr lang="en-US" dirty="0"/>
              <a:t>RNA and Codons</a:t>
            </a:r>
          </a:p>
        </p:txBody>
      </p:sp>
      <p:sp>
        <p:nvSpPr>
          <p:cNvPr id="3" name="Content Placeholder 2">
            <a:extLst>
              <a:ext uri="{FF2B5EF4-FFF2-40B4-BE49-F238E27FC236}">
                <a16:creationId xmlns:a16="http://schemas.microsoft.com/office/drawing/2014/main" id="{305A8E70-68C5-C44E-AA39-3B36A1CB0FFB}"/>
              </a:ext>
            </a:extLst>
          </p:cNvPr>
          <p:cNvSpPr>
            <a:spLocks noGrp="1"/>
          </p:cNvSpPr>
          <p:nvPr>
            <p:ph idx="1"/>
          </p:nvPr>
        </p:nvSpPr>
        <p:spPr/>
        <p:txBody>
          <a:bodyPr>
            <a:normAutofit/>
          </a:bodyPr>
          <a:lstStyle/>
          <a:p>
            <a:r>
              <a:rPr lang="en-US" dirty="0"/>
              <a:t>The mRNA is read in sets of three bases known as codons.</a:t>
            </a:r>
          </a:p>
          <a:p>
            <a:r>
              <a:rPr lang="en-US" dirty="0"/>
              <a:t>Each codon codes for a single amino acid.</a:t>
            </a:r>
          </a:p>
          <a:p>
            <a:r>
              <a:rPr lang="en-US" dirty="0"/>
              <a:t>Ribosomal RNA (rRNA) is a major constituent of ribosomes on which the mRNA binds.</a:t>
            </a:r>
          </a:p>
          <a:p>
            <a:r>
              <a:rPr lang="en-US" dirty="0"/>
              <a:t>rRNA ensures the proper alignment of the mRNA and the Ribosomes.</a:t>
            </a:r>
          </a:p>
          <a:p>
            <a:r>
              <a:rPr lang="en-US" dirty="0"/>
              <a:t>The ribosome's rRNA also has an enzymatic activity. Transfer RNA (tRNA) carries the correct amino acid to the protein synthesis site.</a:t>
            </a:r>
          </a:p>
          <a:p>
            <a:r>
              <a:rPr lang="en-US" dirty="0"/>
              <a:t>Base pairing between the tRNA and mRNA that allows for the correct amino acid to insert itself in the polypeptide chain. </a:t>
            </a:r>
          </a:p>
        </p:txBody>
      </p:sp>
      <p:sp>
        <p:nvSpPr>
          <p:cNvPr id="4" name="Footer Placeholder 3">
            <a:extLst>
              <a:ext uri="{FF2B5EF4-FFF2-40B4-BE49-F238E27FC236}">
                <a16:creationId xmlns:a16="http://schemas.microsoft.com/office/drawing/2014/main" id="{069F8E29-944A-D040-8A4C-7FDB864B954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603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10358E-3A30-544A-AF8F-E88C2ECBA61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73A88755-B760-834C-8C4F-F012F760BDD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22" descr="An illustration of a ribosome is shown. m R N A sits between the large and small subunits. t R N A molecules bind the ribosome and add amino acids to the growing peptide chain.">
            <a:extLst>
              <a:ext uri="{FF2B5EF4-FFF2-40B4-BE49-F238E27FC236}">
                <a16:creationId xmlns:a16="http://schemas.microsoft.com/office/drawing/2014/main" id="{A8925644-8238-1843-89E1-FA774341F88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39477" y="229762"/>
            <a:ext cx="5080000" cy="2425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93F69ECF-5C98-A844-8BBB-AC169901CFA6}"/>
              </a:ext>
            </a:extLst>
          </p:cNvPr>
          <p:cNvGraphicFramePr>
            <a:graphicFrameLocks noGrp="1"/>
          </p:cNvGraphicFramePr>
          <p:nvPr>
            <p:extLst>
              <p:ext uri="{D42A27DB-BD31-4B8C-83A1-F6EECF244321}">
                <p14:modId xmlns:p14="http://schemas.microsoft.com/office/powerpoint/2010/main" val="3611219824"/>
              </p:ext>
            </p:extLst>
          </p:nvPr>
        </p:nvGraphicFramePr>
        <p:xfrm>
          <a:off x="521677" y="3069889"/>
          <a:ext cx="10515600" cy="2560320"/>
        </p:xfrm>
        <a:graphic>
          <a:graphicData uri="http://schemas.openxmlformats.org/drawingml/2006/table">
            <a:tbl>
              <a:tblPr/>
              <a:tblGrid>
                <a:gridCol w="3505200">
                  <a:extLst>
                    <a:ext uri="{9D8B030D-6E8A-4147-A177-3AD203B41FA5}">
                      <a16:colId xmlns:a16="http://schemas.microsoft.com/office/drawing/2014/main" val="1257265610"/>
                    </a:ext>
                  </a:extLst>
                </a:gridCol>
                <a:gridCol w="3505200">
                  <a:extLst>
                    <a:ext uri="{9D8B030D-6E8A-4147-A177-3AD203B41FA5}">
                      <a16:colId xmlns:a16="http://schemas.microsoft.com/office/drawing/2014/main" val="1948732380"/>
                    </a:ext>
                  </a:extLst>
                </a:gridCol>
                <a:gridCol w="3505200">
                  <a:extLst>
                    <a:ext uri="{9D8B030D-6E8A-4147-A177-3AD203B41FA5}">
                      <a16:colId xmlns:a16="http://schemas.microsoft.com/office/drawing/2014/main" val="2910994337"/>
                    </a:ext>
                  </a:extLst>
                </a:gridCol>
              </a:tblGrid>
              <a:tr h="0">
                <a:tc>
                  <a:txBody>
                    <a:bodyPr/>
                    <a:lstStyle/>
                    <a:p>
                      <a:endParaRPr lang="en-US"/>
                    </a:p>
                  </a:txBody>
                  <a:tcPr anchor="ctr">
                    <a:lnL>
                      <a:noFill/>
                    </a:lnL>
                    <a:lnR>
                      <a:noFill/>
                    </a:lnR>
                    <a:lnT>
                      <a:noFill/>
                    </a:lnT>
                    <a:lnB>
                      <a:noFill/>
                    </a:lnB>
                  </a:tcPr>
                </a:tc>
                <a:tc>
                  <a:txBody>
                    <a:bodyPr/>
                    <a:lstStyle/>
                    <a:p>
                      <a:r>
                        <a:rPr lang="en-US"/>
                        <a:t>DNA</a:t>
                      </a:r>
                    </a:p>
                  </a:txBody>
                  <a:tcPr anchor="ctr">
                    <a:lnL>
                      <a:noFill/>
                    </a:lnL>
                    <a:lnR>
                      <a:noFill/>
                    </a:lnR>
                    <a:lnT>
                      <a:noFill/>
                    </a:lnT>
                    <a:lnB>
                      <a:noFill/>
                    </a:lnB>
                  </a:tcPr>
                </a:tc>
                <a:tc>
                  <a:txBody>
                    <a:bodyPr/>
                    <a:lstStyle/>
                    <a:p>
                      <a:r>
                        <a:rPr lang="en-US"/>
                        <a:t>RNA</a:t>
                      </a:r>
                    </a:p>
                  </a:txBody>
                  <a:tcPr anchor="ctr">
                    <a:lnL>
                      <a:noFill/>
                    </a:lnL>
                    <a:lnR>
                      <a:noFill/>
                    </a:lnR>
                    <a:lnT>
                      <a:noFill/>
                    </a:lnT>
                    <a:lnB>
                      <a:noFill/>
                    </a:lnB>
                  </a:tcPr>
                </a:tc>
                <a:extLst>
                  <a:ext uri="{0D108BD9-81ED-4DB2-BD59-A6C34878D82A}">
                    <a16:rowId xmlns:a16="http://schemas.microsoft.com/office/drawing/2014/main" val="1448961390"/>
                  </a:ext>
                </a:extLst>
              </a:tr>
              <a:tr h="0">
                <a:tc>
                  <a:txBody>
                    <a:bodyPr/>
                    <a:lstStyle/>
                    <a:p>
                      <a:r>
                        <a:rPr lang="en-US"/>
                        <a:t>Function</a:t>
                      </a:r>
                    </a:p>
                  </a:txBody>
                  <a:tcPr anchor="ctr">
                    <a:lnL>
                      <a:noFill/>
                    </a:lnL>
                    <a:lnR>
                      <a:noFill/>
                    </a:lnR>
                    <a:lnT>
                      <a:noFill/>
                    </a:lnT>
                    <a:lnB>
                      <a:noFill/>
                    </a:lnB>
                  </a:tcPr>
                </a:tc>
                <a:tc>
                  <a:txBody>
                    <a:bodyPr/>
                    <a:lstStyle/>
                    <a:p>
                      <a:r>
                        <a:rPr lang="en-US"/>
                        <a:t>Carries genetic information</a:t>
                      </a:r>
                    </a:p>
                  </a:txBody>
                  <a:tcPr anchor="ctr">
                    <a:lnL>
                      <a:noFill/>
                    </a:lnL>
                    <a:lnR>
                      <a:noFill/>
                    </a:lnR>
                    <a:lnT>
                      <a:noFill/>
                    </a:lnT>
                    <a:lnB>
                      <a:noFill/>
                    </a:lnB>
                  </a:tcPr>
                </a:tc>
                <a:tc>
                  <a:txBody>
                    <a:bodyPr/>
                    <a:lstStyle/>
                    <a:p>
                      <a:r>
                        <a:rPr lang="en-US"/>
                        <a:t>Involved in protein synthesis</a:t>
                      </a:r>
                    </a:p>
                  </a:txBody>
                  <a:tcPr anchor="ctr">
                    <a:lnL>
                      <a:noFill/>
                    </a:lnL>
                    <a:lnR>
                      <a:noFill/>
                    </a:lnR>
                    <a:lnT>
                      <a:noFill/>
                    </a:lnT>
                    <a:lnB>
                      <a:noFill/>
                    </a:lnB>
                  </a:tcPr>
                </a:tc>
                <a:extLst>
                  <a:ext uri="{0D108BD9-81ED-4DB2-BD59-A6C34878D82A}">
                    <a16:rowId xmlns:a16="http://schemas.microsoft.com/office/drawing/2014/main" val="3140540812"/>
                  </a:ext>
                </a:extLst>
              </a:tr>
              <a:tr h="0">
                <a:tc>
                  <a:txBody>
                    <a:bodyPr/>
                    <a:lstStyle/>
                    <a:p>
                      <a:r>
                        <a:rPr lang="en-US"/>
                        <a:t>Location</a:t>
                      </a:r>
                    </a:p>
                  </a:txBody>
                  <a:tcPr anchor="ctr">
                    <a:lnL>
                      <a:noFill/>
                    </a:lnL>
                    <a:lnR>
                      <a:noFill/>
                    </a:lnR>
                    <a:lnT>
                      <a:noFill/>
                    </a:lnT>
                    <a:lnB>
                      <a:noFill/>
                    </a:lnB>
                  </a:tcPr>
                </a:tc>
                <a:tc>
                  <a:txBody>
                    <a:bodyPr/>
                    <a:lstStyle/>
                    <a:p>
                      <a:r>
                        <a:rPr lang="en-US"/>
                        <a:t>Remains in the nucleus</a:t>
                      </a:r>
                    </a:p>
                  </a:txBody>
                  <a:tcPr anchor="ctr">
                    <a:lnL>
                      <a:noFill/>
                    </a:lnL>
                    <a:lnR>
                      <a:noFill/>
                    </a:lnR>
                    <a:lnT>
                      <a:noFill/>
                    </a:lnT>
                    <a:lnB>
                      <a:noFill/>
                    </a:lnB>
                  </a:tcPr>
                </a:tc>
                <a:tc>
                  <a:txBody>
                    <a:bodyPr/>
                    <a:lstStyle/>
                    <a:p>
                      <a:r>
                        <a:rPr lang="en-US"/>
                        <a:t>Leaves the nucleus</a:t>
                      </a:r>
                    </a:p>
                  </a:txBody>
                  <a:tcPr anchor="ctr">
                    <a:lnL>
                      <a:noFill/>
                    </a:lnL>
                    <a:lnR>
                      <a:noFill/>
                    </a:lnR>
                    <a:lnT>
                      <a:noFill/>
                    </a:lnT>
                    <a:lnB>
                      <a:noFill/>
                    </a:lnB>
                  </a:tcPr>
                </a:tc>
                <a:extLst>
                  <a:ext uri="{0D108BD9-81ED-4DB2-BD59-A6C34878D82A}">
                    <a16:rowId xmlns:a16="http://schemas.microsoft.com/office/drawing/2014/main" val="1671612832"/>
                  </a:ext>
                </a:extLst>
              </a:tr>
              <a:tr h="0">
                <a:tc>
                  <a:txBody>
                    <a:bodyPr/>
                    <a:lstStyle/>
                    <a:p>
                      <a:r>
                        <a:rPr lang="en-US"/>
                        <a:t>Structure</a:t>
                      </a:r>
                    </a:p>
                  </a:txBody>
                  <a:tcPr anchor="ctr">
                    <a:lnL>
                      <a:noFill/>
                    </a:lnL>
                    <a:lnR>
                      <a:noFill/>
                    </a:lnR>
                    <a:lnT>
                      <a:noFill/>
                    </a:lnT>
                    <a:lnB>
                      <a:noFill/>
                    </a:lnB>
                  </a:tcPr>
                </a:tc>
                <a:tc>
                  <a:txBody>
                    <a:bodyPr/>
                    <a:lstStyle/>
                    <a:p>
                      <a:r>
                        <a:rPr lang="en-US"/>
                        <a:t>Double helix</a:t>
                      </a:r>
                    </a:p>
                  </a:txBody>
                  <a:tcPr anchor="ctr">
                    <a:lnL>
                      <a:noFill/>
                    </a:lnL>
                    <a:lnR>
                      <a:noFill/>
                    </a:lnR>
                    <a:lnT>
                      <a:noFill/>
                    </a:lnT>
                    <a:lnB>
                      <a:noFill/>
                    </a:lnB>
                  </a:tcPr>
                </a:tc>
                <a:tc>
                  <a:txBody>
                    <a:bodyPr/>
                    <a:lstStyle/>
                    <a:p>
                      <a:r>
                        <a:rPr lang="en-US"/>
                        <a:t>Usually single-stranded</a:t>
                      </a:r>
                    </a:p>
                  </a:txBody>
                  <a:tcPr anchor="ctr">
                    <a:lnL>
                      <a:noFill/>
                    </a:lnL>
                    <a:lnR>
                      <a:noFill/>
                    </a:lnR>
                    <a:lnT>
                      <a:noFill/>
                    </a:lnT>
                    <a:lnB>
                      <a:noFill/>
                    </a:lnB>
                  </a:tcPr>
                </a:tc>
                <a:extLst>
                  <a:ext uri="{0D108BD9-81ED-4DB2-BD59-A6C34878D82A}">
                    <a16:rowId xmlns:a16="http://schemas.microsoft.com/office/drawing/2014/main" val="1918143584"/>
                  </a:ext>
                </a:extLst>
              </a:tr>
              <a:tr h="0">
                <a:tc>
                  <a:txBody>
                    <a:bodyPr/>
                    <a:lstStyle/>
                    <a:p>
                      <a:r>
                        <a:rPr lang="en-US"/>
                        <a:t>Sugar</a:t>
                      </a:r>
                    </a:p>
                  </a:txBody>
                  <a:tcPr anchor="ctr">
                    <a:lnL>
                      <a:noFill/>
                    </a:lnL>
                    <a:lnR>
                      <a:noFill/>
                    </a:lnR>
                    <a:lnT>
                      <a:noFill/>
                    </a:lnT>
                    <a:lnB>
                      <a:noFill/>
                    </a:lnB>
                  </a:tcPr>
                </a:tc>
                <a:tc>
                  <a:txBody>
                    <a:bodyPr/>
                    <a:lstStyle/>
                    <a:p>
                      <a:r>
                        <a:rPr lang="en-US"/>
                        <a:t>Deoxyribose</a:t>
                      </a:r>
                    </a:p>
                  </a:txBody>
                  <a:tcPr anchor="ctr">
                    <a:lnL>
                      <a:noFill/>
                    </a:lnL>
                    <a:lnR>
                      <a:noFill/>
                    </a:lnR>
                    <a:lnT>
                      <a:noFill/>
                    </a:lnT>
                    <a:lnB>
                      <a:noFill/>
                    </a:lnB>
                  </a:tcPr>
                </a:tc>
                <a:tc>
                  <a:txBody>
                    <a:bodyPr/>
                    <a:lstStyle/>
                    <a:p>
                      <a:r>
                        <a:rPr lang="en-US"/>
                        <a:t>Ribose</a:t>
                      </a:r>
                    </a:p>
                  </a:txBody>
                  <a:tcPr anchor="ctr">
                    <a:lnL>
                      <a:noFill/>
                    </a:lnL>
                    <a:lnR>
                      <a:noFill/>
                    </a:lnR>
                    <a:lnT>
                      <a:noFill/>
                    </a:lnT>
                    <a:lnB>
                      <a:noFill/>
                    </a:lnB>
                  </a:tcPr>
                </a:tc>
                <a:extLst>
                  <a:ext uri="{0D108BD9-81ED-4DB2-BD59-A6C34878D82A}">
                    <a16:rowId xmlns:a16="http://schemas.microsoft.com/office/drawing/2014/main" val="628453490"/>
                  </a:ext>
                </a:extLst>
              </a:tr>
              <a:tr h="0">
                <a:tc>
                  <a:txBody>
                    <a:bodyPr/>
                    <a:lstStyle/>
                    <a:p>
                      <a:r>
                        <a:rPr lang="en-US"/>
                        <a:t>Pyrimidines</a:t>
                      </a:r>
                    </a:p>
                  </a:txBody>
                  <a:tcPr anchor="ctr">
                    <a:lnL>
                      <a:noFill/>
                    </a:lnL>
                    <a:lnR>
                      <a:noFill/>
                    </a:lnR>
                    <a:lnT>
                      <a:noFill/>
                    </a:lnT>
                    <a:lnB>
                      <a:noFill/>
                    </a:lnB>
                  </a:tcPr>
                </a:tc>
                <a:tc>
                  <a:txBody>
                    <a:bodyPr/>
                    <a:lstStyle/>
                    <a:p>
                      <a:r>
                        <a:rPr lang="en-US"/>
                        <a:t>Cytosine, thymine</a:t>
                      </a:r>
                    </a:p>
                  </a:txBody>
                  <a:tcPr anchor="ctr">
                    <a:lnL>
                      <a:noFill/>
                    </a:lnL>
                    <a:lnR>
                      <a:noFill/>
                    </a:lnR>
                    <a:lnT>
                      <a:noFill/>
                    </a:lnT>
                    <a:lnB>
                      <a:noFill/>
                    </a:lnB>
                  </a:tcPr>
                </a:tc>
                <a:tc>
                  <a:txBody>
                    <a:bodyPr/>
                    <a:lstStyle/>
                    <a:p>
                      <a:r>
                        <a:rPr lang="en-US"/>
                        <a:t>Cytosine, uracil</a:t>
                      </a:r>
                    </a:p>
                  </a:txBody>
                  <a:tcPr anchor="ctr">
                    <a:lnL>
                      <a:noFill/>
                    </a:lnL>
                    <a:lnR>
                      <a:noFill/>
                    </a:lnR>
                    <a:lnT>
                      <a:noFill/>
                    </a:lnT>
                    <a:lnB>
                      <a:noFill/>
                    </a:lnB>
                  </a:tcPr>
                </a:tc>
                <a:extLst>
                  <a:ext uri="{0D108BD9-81ED-4DB2-BD59-A6C34878D82A}">
                    <a16:rowId xmlns:a16="http://schemas.microsoft.com/office/drawing/2014/main" val="2435438348"/>
                  </a:ext>
                </a:extLst>
              </a:tr>
              <a:tr h="0">
                <a:tc>
                  <a:txBody>
                    <a:bodyPr/>
                    <a:lstStyle/>
                    <a:p>
                      <a:r>
                        <a:rPr lang="en-US"/>
                        <a:t>Purines</a:t>
                      </a:r>
                    </a:p>
                  </a:txBody>
                  <a:tcPr anchor="ctr">
                    <a:lnL>
                      <a:noFill/>
                    </a:lnL>
                    <a:lnR>
                      <a:noFill/>
                    </a:lnR>
                    <a:lnT>
                      <a:noFill/>
                    </a:lnT>
                    <a:lnB>
                      <a:noFill/>
                    </a:lnB>
                  </a:tcPr>
                </a:tc>
                <a:tc>
                  <a:txBody>
                    <a:bodyPr/>
                    <a:lstStyle/>
                    <a:p>
                      <a:r>
                        <a:rPr lang="en-US"/>
                        <a:t>Adenine, guanine</a:t>
                      </a:r>
                    </a:p>
                  </a:txBody>
                  <a:tcPr anchor="ctr">
                    <a:lnL>
                      <a:noFill/>
                    </a:lnL>
                    <a:lnR>
                      <a:noFill/>
                    </a:lnR>
                    <a:lnT>
                      <a:noFill/>
                    </a:lnT>
                    <a:lnB>
                      <a:noFill/>
                    </a:lnB>
                  </a:tcPr>
                </a:tc>
                <a:tc>
                  <a:txBody>
                    <a:bodyPr/>
                    <a:lstStyle/>
                    <a:p>
                      <a:r>
                        <a:rPr lang="en-US" dirty="0"/>
                        <a:t>Adenine, guanine</a:t>
                      </a:r>
                    </a:p>
                  </a:txBody>
                  <a:tcPr anchor="ctr">
                    <a:lnL>
                      <a:noFill/>
                    </a:lnL>
                    <a:lnR>
                      <a:noFill/>
                    </a:lnR>
                    <a:lnT>
                      <a:noFill/>
                    </a:lnT>
                    <a:lnB>
                      <a:noFill/>
                    </a:lnB>
                  </a:tcPr>
                </a:tc>
                <a:extLst>
                  <a:ext uri="{0D108BD9-81ED-4DB2-BD59-A6C34878D82A}">
                    <a16:rowId xmlns:a16="http://schemas.microsoft.com/office/drawing/2014/main" val="1421916594"/>
                  </a:ext>
                </a:extLst>
              </a:tr>
            </a:tbl>
          </a:graphicData>
        </a:graphic>
      </p:graphicFrame>
    </p:spTree>
    <p:extLst>
      <p:ext uri="{BB962C8B-B14F-4D97-AF65-F5344CB8AC3E}">
        <p14:creationId xmlns:p14="http://schemas.microsoft.com/office/powerpoint/2010/main" val="83754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A50F-45B7-8447-8324-33F173E4FA40}"/>
              </a:ext>
            </a:extLst>
          </p:cNvPr>
          <p:cNvSpPr>
            <a:spLocks noGrp="1"/>
          </p:cNvSpPr>
          <p:nvPr>
            <p:ph type="title"/>
          </p:nvPr>
        </p:nvSpPr>
        <p:spPr/>
        <p:txBody>
          <a:bodyPr/>
          <a:lstStyle/>
          <a:p>
            <a:pPr algn="ctr"/>
            <a:r>
              <a:rPr lang="en-US" dirty="0"/>
              <a:t>Monosaccharides</a:t>
            </a:r>
          </a:p>
        </p:txBody>
      </p:sp>
      <p:sp>
        <p:nvSpPr>
          <p:cNvPr id="3" name="Content Placeholder 2">
            <a:extLst>
              <a:ext uri="{FF2B5EF4-FFF2-40B4-BE49-F238E27FC236}">
                <a16:creationId xmlns:a16="http://schemas.microsoft.com/office/drawing/2014/main" id="{E998014D-5539-5441-BBED-70C8999A0766}"/>
              </a:ext>
            </a:extLst>
          </p:cNvPr>
          <p:cNvSpPr>
            <a:spLocks noGrp="1"/>
          </p:cNvSpPr>
          <p:nvPr>
            <p:ph sz="half" idx="1"/>
          </p:nvPr>
        </p:nvSpPr>
        <p:spPr/>
        <p:txBody>
          <a:bodyPr>
            <a:normAutofit fontScale="62500" lnSpcReduction="20000"/>
          </a:bodyPr>
          <a:lstStyle/>
          <a:p>
            <a:r>
              <a:rPr lang="en-US" sz="3400" dirty="0"/>
              <a:t>Monosaccharides are simple sugars, the most common of which is glucose.</a:t>
            </a:r>
          </a:p>
          <a:p>
            <a:r>
              <a:rPr lang="en-US" sz="3400" dirty="0"/>
              <a:t>The chemical formula for glucose is C</a:t>
            </a:r>
            <a:r>
              <a:rPr lang="en-US" sz="3400" baseline="-25000" dirty="0"/>
              <a:t>6</a:t>
            </a:r>
            <a:r>
              <a:rPr lang="en-US" sz="3400" dirty="0"/>
              <a:t>H</a:t>
            </a:r>
            <a:r>
              <a:rPr lang="en-US" sz="3400" baseline="-25000" dirty="0"/>
              <a:t>12</a:t>
            </a:r>
            <a:r>
              <a:rPr lang="en-US" sz="3400" dirty="0"/>
              <a:t>O</a:t>
            </a:r>
            <a:r>
              <a:rPr lang="en-US" sz="3400" baseline="-25000" dirty="0"/>
              <a:t>6</a:t>
            </a:r>
            <a:r>
              <a:rPr lang="en-US" sz="3400" dirty="0"/>
              <a:t>.</a:t>
            </a:r>
          </a:p>
          <a:p>
            <a:r>
              <a:rPr lang="en-US" sz="3400" dirty="0"/>
              <a:t>In humans, glucose is an important source of energy. During cellular respiration, energy releases from glucose, and that energy helps make adenosine triphosphate (ATP).</a:t>
            </a:r>
          </a:p>
          <a:p>
            <a:r>
              <a:rPr lang="en-US" sz="3400" dirty="0"/>
              <a:t>Plants synthesize glucose using carbon dioxide and water, and glucose in turn provides energy requirements for the plant. </a:t>
            </a:r>
          </a:p>
          <a:p>
            <a:r>
              <a:rPr lang="en-US" sz="3400" dirty="0"/>
              <a:t>Humans and other animals that feed on plants often obtain glucose from catabolized (cell breakdown of larger molecules) starch</a:t>
            </a:r>
            <a:r>
              <a:rPr lang="en-US" dirty="0"/>
              <a:t>.</a:t>
            </a:r>
          </a:p>
        </p:txBody>
      </p:sp>
      <p:sp>
        <p:nvSpPr>
          <p:cNvPr id="5" name="Footer Placeholder 4">
            <a:extLst>
              <a:ext uri="{FF2B5EF4-FFF2-40B4-BE49-F238E27FC236}">
                <a16:creationId xmlns:a16="http://schemas.microsoft.com/office/drawing/2014/main" id="{3054E464-C698-D04B-9322-885465ADE0A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pic>
        <p:nvPicPr>
          <p:cNvPr id="6" name="Picture 2" descr="The molecular structures of glyceraldehyde, an aldose, and dihydroxyacetone, a ketose, are shown. Both sugars have a three-carbon backbone. Glyceraldehyde has a carbonyl group (c double bonded to O) at one end of the carbon chain with hydroxyl (OH) groups attached to the other carbons. Dihydroxyacetone has a carbonyl group in the middle of the chain and alcohol groups at each end. The molecular structures of linear forms of ribose, a pentose, and glucose, a hexose, are also shown. Both ribose and glucose are aldoses with a carbonyl group at the end of chain,and hydroxyl groups attached to the other carbons.">
            <a:extLst>
              <a:ext uri="{FF2B5EF4-FFF2-40B4-BE49-F238E27FC236}">
                <a16:creationId xmlns:a16="http://schemas.microsoft.com/office/drawing/2014/main" id="{C0832F4A-C2BB-7649-ACF9-58A342364B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43897" y="1825625"/>
            <a:ext cx="323820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2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7DC36-CD30-5D49-908E-19DA37115854}"/>
              </a:ext>
            </a:extLst>
          </p:cNvPr>
          <p:cNvSpPr>
            <a:spLocks noGrp="1"/>
          </p:cNvSpPr>
          <p:nvPr>
            <p:ph type="title"/>
          </p:nvPr>
        </p:nvSpPr>
        <p:spPr/>
        <p:txBody>
          <a:bodyPr/>
          <a:lstStyle/>
          <a:p>
            <a:r>
              <a:rPr lang="en-US" dirty="0"/>
              <a:t>Monosaccharides</a:t>
            </a:r>
          </a:p>
        </p:txBody>
      </p:sp>
      <p:sp>
        <p:nvSpPr>
          <p:cNvPr id="3" name="Content Placeholder 2">
            <a:extLst>
              <a:ext uri="{FF2B5EF4-FFF2-40B4-BE49-F238E27FC236}">
                <a16:creationId xmlns:a16="http://schemas.microsoft.com/office/drawing/2014/main" id="{2993A77A-39C7-8448-A15C-194DB15C7FC6}"/>
              </a:ext>
            </a:extLst>
          </p:cNvPr>
          <p:cNvSpPr>
            <a:spLocks noGrp="1"/>
          </p:cNvSpPr>
          <p:nvPr>
            <p:ph sz="half" idx="1"/>
          </p:nvPr>
        </p:nvSpPr>
        <p:spPr/>
        <p:txBody>
          <a:bodyPr>
            <a:normAutofit fontScale="92500" lnSpcReduction="10000"/>
          </a:bodyPr>
          <a:lstStyle/>
          <a:p>
            <a:r>
              <a:rPr lang="en-US" dirty="0"/>
              <a:t>Galactose (part of lactose, or milk sugar) and fructose (found in sucrose, in fruit) are other common monosaccharides.</a:t>
            </a:r>
          </a:p>
          <a:p>
            <a:r>
              <a:rPr lang="en-US" dirty="0"/>
              <a:t>Although glucose, galactose, and fructose all have the same chemical formula (C</a:t>
            </a:r>
            <a:r>
              <a:rPr lang="en-US" baseline="-25000" dirty="0"/>
              <a:t>6</a:t>
            </a:r>
            <a:r>
              <a:rPr lang="en-US" dirty="0"/>
              <a:t>H</a:t>
            </a:r>
            <a:r>
              <a:rPr lang="en-US" baseline="-25000" dirty="0"/>
              <a:t>12</a:t>
            </a:r>
            <a:r>
              <a:rPr lang="en-US" dirty="0"/>
              <a:t>O</a:t>
            </a:r>
            <a:r>
              <a:rPr lang="en-US" baseline="-25000" dirty="0"/>
              <a:t>6</a:t>
            </a:r>
            <a:r>
              <a:rPr lang="en-US" dirty="0"/>
              <a:t>), they differ structurally and chemically (and are isomers) because of the different arrangement of functional groups around the asymmetric carbon.</a:t>
            </a:r>
          </a:p>
        </p:txBody>
      </p:sp>
      <p:sp>
        <p:nvSpPr>
          <p:cNvPr id="5" name="Footer Placeholder 4">
            <a:extLst>
              <a:ext uri="{FF2B5EF4-FFF2-40B4-BE49-F238E27FC236}">
                <a16:creationId xmlns:a16="http://schemas.microsoft.com/office/drawing/2014/main" id="{7F2E00ED-7D67-F847-9889-1217241845A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pic>
        <p:nvPicPr>
          <p:cNvPr id="6" name="Picture 4" descr="The molecular structures of the linear forms of glucose, galactose, and fructose are shown. Glucose and galactose are both aldoses with a carbonyl group (carbon double-bonded to oxygen) at one end of the molecule. A hydroxyl (OH) group is attached to each of the other residues. In glucose, the hydroxyl group attached to the second carbon is on the left side of the molecular structure and all other hydroxyl groups are on the right. In galactose, the hydroxyl groups attached to the third and fourth carbons are on the left, and the hydroxyl groups attached to the second, fifth and sixth carbon are on the right. Frucose is a ketose with C doubled bonded to O at the second carbon. All other carbons have hydroxyl groups associated with them. The hydroxyl group associated with the third carbon is on the left, and all the other hydroxyl groups are on the right.">
            <a:extLst>
              <a:ext uri="{FF2B5EF4-FFF2-40B4-BE49-F238E27FC236}">
                <a16:creationId xmlns:a16="http://schemas.microsoft.com/office/drawing/2014/main" id="{C8BC54E5-9B54-6E4B-B715-24A19A02F7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3774" y="2074985"/>
            <a:ext cx="5130026" cy="389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2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2F9E-A372-4E4B-A247-27C87DC524E0}"/>
              </a:ext>
            </a:extLst>
          </p:cNvPr>
          <p:cNvSpPr>
            <a:spLocks noGrp="1"/>
          </p:cNvSpPr>
          <p:nvPr>
            <p:ph type="title"/>
          </p:nvPr>
        </p:nvSpPr>
        <p:spPr/>
        <p:txBody>
          <a:bodyPr>
            <a:normAutofit/>
          </a:bodyPr>
          <a:lstStyle/>
          <a:p>
            <a:r>
              <a:rPr lang="en-US" sz="2400" dirty="0"/>
              <a:t>Monosaccharides can exist as a linear chain or as ring-shaped molecules. In aqueous solutions they are usually in </a:t>
            </a:r>
            <a:r>
              <a:rPr lang="en-US" sz="2400"/>
              <a:t>ring forms.</a:t>
            </a:r>
            <a:endParaRPr lang="en-US" sz="2400" dirty="0"/>
          </a:p>
        </p:txBody>
      </p:sp>
      <p:sp>
        <p:nvSpPr>
          <p:cNvPr id="4" name="Footer Placeholder 3">
            <a:extLst>
              <a:ext uri="{FF2B5EF4-FFF2-40B4-BE49-F238E27FC236}">
                <a16:creationId xmlns:a16="http://schemas.microsoft.com/office/drawing/2014/main" id="{84DEB4CB-EA71-074E-88F1-3768BBF6263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pic>
        <p:nvPicPr>
          <p:cNvPr id="5" name="Picture 2" descr="The conversion of glucose between linear and ring forms is shown. The glucose ring has five carbons and an oxygen. In alpha glucose, the first hydroxyl group is locked in a down position, and in beta glucose, the ring is locked in an up position. Structures for ring forms of ribose and fructose are also shown. Both sugars have a ring with four carbons and an oxygen.">
            <a:extLst>
              <a:ext uri="{FF2B5EF4-FFF2-40B4-BE49-F238E27FC236}">
                <a16:creationId xmlns:a16="http://schemas.microsoft.com/office/drawing/2014/main" id="{0E87B6C6-C2CE-9144-AF79-BE9E5DF70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3858" y="1591164"/>
            <a:ext cx="36642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88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8C18F-BCD4-6D4C-AE07-1E1AA5066ABE}"/>
              </a:ext>
            </a:extLst>
          </p:cNvPr>
          <p:cNvSpPr>
            <a:spLocks noGrp="1"/>
          </p:cNvSpPr>
          <p:nvPr>
            <p:ph type="title"/>
          </p:nvPr>
        </p:nvSpPr>
        <p:spPr/>
        <p:txBody>
          <a:bodyPr/>
          <a:lstStyle/>
          <a:p>
            <a:pPr algn="ctr"/>
            <a:r>
              <a:rPr lang="en-US" dirty="0"/>
              <a:t>Disaccharides</a:t>
            </a:r>
          </a:p>
        </p:txBody>
      </p:sp>
      <p:sp>
        <p:nvSpPr>
          <p:cNvPr id="3" name="Content Placeholder 2">
            <a:extLst>
              <a:ext uri="{FF2B5EF4-FFF2-40B4-BE49-F238E27FC236}">
                <a16:creationId xmlns:a16="http://schemas.microsoft.com/office/drawing/2014/main" id="{E896DD59-9735-6E42-A944-553E62AFBDCC}"/>
              </a:ext>
            </a:extLst>
          </p:cNvPr>
          <p:cNvSpPr>
            <a:spLocks noGrp="1"/>
          </p:cNvSpPr>
          <p:nvPr>
            <p:ph sz="half" idx="1"/>
          </p:nvPr>
        </p:nvSpPr>
        <p:spPr/>
        <p:txBody>
          <a:bodyPr>
            <a:normAutofit fontScale="92500" lnSpcReduction="20000"/>
          </a:bodyPr>
          <a:lstStyle/>
          <a:p>
            <a:r>
              <a:rPr lang="en-US" dirty="0"/>
              <a:t>Disaccharides form when two monosaccharides undergo a dehydration reaction (or a condensation reaction or dehydration synthesis).</a:t>
            </a:r>
          </a:p>
          <a:p>
            <a:r>
              <a:rPr lang="en-US" dirty="0"/>
              <a:t>One monosaccharide's hydroxyl group combines with another monosaccharide's hydrogen, releasing a water molecule and forming a covalent bond.</a:t>
            </a:r>
          </a:p>
          <a:p>
            <a:r>
              <a:rPr lang="en-US" dirty="0"/>
              <a:t>A covalent (glycosidic linkage) bond forms between a carbohydrate molecule and another molecule.</a:t>
            </a:r>
          </a:p>
        </p:txBody>
      </p:sp>
      <p:sp>
        <p:nvSpPr>
          <p:cNvPr id="5" name="Footer Placeholder 4">
            <a:extLst>
              <a:ext uri="{FF2B5EF4-FFF2-40B4-BE49-F238E27FC236}">
                <a16:creationId xmlns:a16="http://schemas.microsoft.com/office/drawing/2014/main" id="{3400F9A0-185B-384E-B167-5D9349EAD1E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pic>
        <p:nvPicPr>
          <p:cNvPr id="6" name="Picture 1" descr="Diagram&#10;&#10;Description automatically generated">
            <a:extLst>
              <a:ext uri="{FF2B5EF4-FFF2-40B4-BE49-F238E27FC236}">
                <a16:creationId xmlns:a16="http://schemas.microsoft.com/office/drawing/2014/main" id="{FCCC09D7-C62E-9049-83CF-8700E05E979B}"/>
              </a:ext>
            </a:extLst>
          </p:cNvPr>
          <p:cNvPicPr>
            <a:picLocks noGrp="1" noChangeAspect="1" noChangeArrowheads="1"/>
          </p:cNvPicPr>
          <p:nvPr>
            <p:ph sz="half" idx="2"/>
          </p:nvPr>
        </p:nvPicPr>
        <p:blipFill>
          <a:blip r:embed="rId2" r:link="rId3">
            <a:extLst>
              <a:ext uri="{28A0092B-C50C-407E-A947-70E740481C1C}">
                <a14:useLocalDpi xmlns:a14="http://schemas.microsoft.com/office/drawing/2010/main" val="0"/>
              </a:ext>
            </a:extLst>
          </a:blip>
          <a:srcRect/>
          <a:stretch>
            <a:fillRect/>
          </a:stretch>
        </p:blipFill>
        <p:spPr bwMode="auto">
          <a:xfrm>
            <a:off x="6749935" y="1813179"/>
            <a:ext cx="3882896" cy="422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4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5C6D-D0F9-5B43-8391-D3C15BAFEDA4}"/>
              </a:ext>
            </a:extLst>
          </p:cNvPr>
          <p:cNvSpPr>
            <a:spLocks noGrp="1"/>
          </p:cNvSpPr>
          <p:nvPr>
            <p:ph type="title"/>
          </p:nvPr>
        </p:nvSpPr>
        <p:spPr/>
        <p:txBody>
          <a:bodyPr/>
          <a:lstStyle/>
          <a:p>
            <a:pPr algn="ctr"/>
            <a:r>
              <a:rPr lang="en-US" dirty="0"/>
              <a:t>Glycogen and Cellulose</a:t>
            </a:r>
          </a:p>
        </p:txBody>
      </p:sp>
      <p:sp>
        <p:nvSpPr>
          <p:cNvPr id="3" name="Content Placeholder 2">
            <a:extLst>
              <a:ext uri="{FF2B5EF4-FFF2-40B4-BE49-F238E27FC236}">
                <a16:creationId xmlns:a16="http://schemas.microsoft.com/office/drawing/2014/main" id="{C1B8F158-1899-F141-864F-343B2E8046D0}"/>
              </a:ext>
            </a:extLst>
          </p:cNvPr>
          <p:cNvSpPr>
            <a:spLocks noGrp="1"/>
          </p:cNvSpPr>
          <p:nvPr>
            <p:ph sz="half" idx="1"/>
          </p:nvPr>
        </p:nvSpPr>
        <p:spPr/>
        <p:txBody>
          <a:bodyPr>
            <a:normAutofit fontScale="85000" lnSpcReduction="20000"/>
          </a:bodyPr>
          <a:lstStyle/>
          <a:p>
            <a:r>
              <a:rPr lang="en-US" dirty="0"/>
              <a:t>A polysaccharides is a long chain of monosaccharides linked by glycosidic bonds.</a:t>
            </a:r>
          </a:p>
          <a:p>
            <a:r>
              <a:rPr lang="en-US" dirty="0"/>
              <a:t>Glycogen is the storage form of glucose in humans and other vertebrates and is a polymer of glucose.</a:t>
            </a:r>
          </a:p>
          <a:p>
            <a:r>
              <a:rPr lang="en-US" dirty="0"/>
              <a:t>Glycogen is the animal equivalent of starch and is a highly branched molecule usually stored in liver and muscle cells.</a:t>
            </a:r>
          </a:p>
          <a:p>
            <a:r>
              <a:rPr lang="en-US" dirty="0"/>
              <a:t>Glycogen breaks down to release glucose in a process scientists call glycogenolysis when blood glucose levels are decreased.</a:t>
            </a:r>
          </a:p>
          <a:p>
            <a:endParaRPr lang="en-US" dirty="0"/>
          </a:p>
        </p:txBody>
      </p:sp>
      <p:sp>
        <p:nvSpPr>
          <p:cNvPr id="4" name="Content Placeholder 3">
            <a:extLst>
              <a:ext uri="{FF2B5EF4-FFF2-40B4-BE49-F238E27FC236}">
                <a16:creationId xmlns:a16="http://schemas.microsoft.com/office/drawing/2014/main" id="{6DBC5983-3519-984F-BE86-C34DA3DAC6DB}"/>
              </a:ext>
            </a:extLst>
          </p:cNvPr>
          <p:cNvSpPr>
            <a:spLocks noGrp="1"/>
          </p:cNvSpPr>
          <p:nvPr>
            <p:ph sz="half" idx="2"/>
          </p:nvPr>
        </p:nvSpPr>
        <p:spPr>
          <a:xfrm>
            <a:off x="6172200" y="1825625"/>
            <a:ext cx="5181600" cy="2207113"/>
          </a:xfrm>
        </p:spPr>
        <p:txBody>
          <a:bodyPr>
            <a:normAutofit fontScale="85000" lnSpcReduction="20000"/>
          </a:bodyPr>
          <a:lstStyle/>
          <a:p>
            <a:r>
              <a:rPr lang="en-US" dirty="0"/>
              <a:t>Cellulose is the most abundant natural biopolymer.</a:t>
            </a:r>
          </a:p>
          <a:p>
            <a:r>
              <a:rPr lang="en-US" dirty="0"/>
              <a:t>Glucose monomers comprise cellulose, which mostly comprises a plant's cell wall and provides the cell structural support.</a:t>
            </a:r>
          </a:p>
          <a:p>
            <a:r>
              <a:rPr lang="en-US" dirty="0"/>
              <a:t>Wood and paper are mostly cellulose.</a:t>
            </a:r>
          </a:p>
          <a:p>
            <a:endParaRPr lang="en-US" dirty="0"/>
          </a:p>
        </p:txBody>
      </p:sp>
      <p:sp>
        <p:nvSpPr>
          <p:cNvPr id="5" name="Footer Placeholder 4">
            <a:extLst>
              <a:ext uri="{FF2B5EF4-FFF2-40B4-BE49-F238E27FC236}">
                <a16:creationId xmlns:a16="http://schemas.microsoft.com/office/drawing/2014/main" id="{2A45FC61-6132-DC47-8FB9-3D8FF8F32CA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8" name="Rectangle 4">
            <a:extLst>
              <a:ext uri="{FF2B5EF4-FFF2-40B4-BE49-F238E27FC236}">
                <a16:creationId xmlns:a16="http://schemas.microsoft.com/office/drawing/2014/main" id="{4F206D42-55E2-0C41-A58A-15BA0CAF064D}"/>
              </a:ext>
            </a:extLst>
          </p:cNvPr>
          <p:cNvSpPr>
            <a:spLocks noChangeArrowheads="1"/>
          </p:cNvSpPr>
          <p:nvPr/>
        </p:nvSpPr>
        <p:spPr bwMode="auto">
          <a:xfrm>
            <a:off x="7596554" y="4032738"/>
            <a:ext cx="66881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3" descr="Three different magnifications of cellulose are shown. The microfibril is shown as a string-like tube. Further magnification shows that the microfibril is made up of chains of glucose molecules. Further magnification shows the structure of the glucose and that they are linked by hydrogen bonds.">
            <a:extLst>
              <a:ext uri="{FF2B5EF4-FFF2-40B4-BE49-F238E27FC236}">
                <a16:creationId xmlns:a16="http://schemas.microsoft.com/office/drawing/2014/main" id="{4E815471-88C9-6F4C-BF67-2733A432766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96554" y="4032739"/>
            <a:ext cx="2438400" cy="187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0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4869</Words>
  <Application>Microsoft Macintosh PowerPoint</Application>
  <PresentationFormat>Widescreen</PresentationFormat>
  <Paragraphs>289</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BIOL 1010 Module 3</vt:lpstr>
      <vt:lpstr>Dehydration Synthesis</vt:lpstr>
      <vt:lpstr>Hydrolysis</vt:lpstr>
      <vt:lpstr>Carbohydrates</vt:lpstr>
      <vt:lpstr>Monosaccharides</vt:lpstr>
      <vt:lpstr>Monosaccharides</vt:lpstr>
      <vt:lpstr>Monosaccharides can exist as a linear chain or as ring-shaped molecules. In aqueous solutions they are usually in ring forms.</vt:lpstr>
      <vt:lpstr>Disaccharides</vt:lpstr>
      <vt:lpstr>Glycogen and Cellulose</vt:lpstr>
      <vt:lpstr>Discussion</vt:lpstr>
      <vt:lpstr>Lipids</vt:lpstr>
      <vt:lpstr>Lipids Defined</vt:lpstr>
      <vt:lpstr>Fats and Oils</vt:lpstr>
      <vt:lpstr>Saturated Fatty Acids</vt:lpstr>
      <vt:lpstr>Unsaturated Fatty Acids</vt:lpstr>
      <vt:lpstr>Cis and Trans Fatty Acids</vt:lpstr>
      <vt:lpstr>PowerPoint Presentation</vt:lpstr>
      <vt:lpstr>Discussion</vt:lpstr>
      <vt:lpstr>Phospolipids</vt:lpstr>
      <vt:lpstr>PowerPoint Presentation</vt:lpstr>
      <vt:lpstr>Steroids</vt:lpstr>
      <vt:lpstr>Proteins</vt:lpstr>
      <vt:lpstr>Amino Acids</vt:lpstr>
      <vt:lpstr>PowerPoint Presentation</vt:lpstr>
      <vt:lpstr>Protein Structure</vt:lpstr>
      <vt:lpstr>Primary Structure</vt:lpstr>
      <vt:lpstr>Sickle Cell</vt:lpstr>
      <vt:lpstr>Secondary Structure</vt:lpstr>
      <vt:lpstr>Tertiary Structure</vt:lpstr>
      <vt:lpstr>Qauternary Structure</vt:lpstr>
      <vt:lpstr>Denaturation and Protein Folding </vt:lpstr>
      <vt:lpstr>DNA and RNA</vt:lpstr>
      <vt:lpstr>DNA and RNA</vt:lpstr>
      <vt:lpstr>DNA and RNA</vt:lpstr>
      <vt:lpstr>PowerPoint Presentation</vt:lpstr>
      <vt:lpstr>DNA Double-Helix Structure</vt:lpstr>
      <vt:lpstr>PowerPoint Presentation</vt:lpstr>
      <vt:lpstr>RNA</vt:lpstr>
      <vt:lpstr>RNA</vt:lpstr>
      <vt:lpstr>RNA and Codons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1010 Module 3</dc:title>
  <dc:creator>Blaudow, Robert A.</dc:creator>
  <cp:lastModifiedBy>Blaudow, Robert A.</cp:lastModifiedBy>
  <cp:revision>54</cp:revision>
  <dcterms:created xsi:type="dcterms:W3CDTF">2022-01-25T02:24:05Z</dcterms:created>
  <dcterms:modified xsi:type="dcterms:W3CDTF">2022-01-28T21:53:13Z</dcterms:modified>
</cp:coreProperties>
</file>