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5" r:id="rId19"/>
    <p:sldId id="277" r:id="rId20"/>
    <p:sldId id="280" r:id="rId21"/>
    <p:sldId id="281" r:id="rId22"/>
    <p:sldId id="282" r:id="rId23"/>
    <p:sldId id="278"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9" r:id="rId39"/>
    <p:sldId id="300" r:id="rId40"/>
    <p:sldId id="301" r:id="rId41"/>
    <p:sldId id="302" r:id="rId42"/>
    <p:sldId id="303" r:id="rId43"/>
    <p:sldId id="304" r:id="rId44"/>
    <p:sldId id="305" r:id="rId45"/>
    <p:sldId id="306" r:id="rId46"/>
    <p:sldId id="307" r:id="rId47"/>
    <p:sldId id="308" r:id="rId48"/>
    <p:sldId id="30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p:restoredTop sz="94694"/>
  </p:normalViewPr>
  <p:slideViewPr>
    <p:cSldViewPr snapToGrid="0" snapToObjects="1">
      <p:cViewPr varScale="1">
        <p:scale>
          <a:sx n="105" d="100"/>
          <a:sy n="105" d="100"/>
        </p:scale>
        <p:origin x="216"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2C604-9724-D147-8E28-27C2989C529D}" type="datetimeFigureOut">
              <a:rPr lang="en-US" smtClean="0"/>
              <a:t>1/28/22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ECB54-BE4D-E34F-8CAD-C79EBD453D3F}" type="slidenum">
              <a:rPr lang="en-US" smtClean="0"/>
              <a:t>‹#›</a:t>
            </a:fld>
            <a:endParaRPr lang="en-US"/>
          </a:p>
        </p:txBody>
      </p:sp>
    </p:spTree>
    <p:extLst>
      <p:ext uri="{BB962C8B-B14F-4D97-AF65-F5344CB8AC3E}">
        <p14:creationId xmlns:p14="http://schemas.microsoft.com/office/powerpoint/2010/main" val="290175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8E03-18BC-E04C-BEB2-781A14CEEF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FE3D9B-0430-154E-98B3-99E707BEE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95E5A0-9241-DE45-A840-C803D02C7C35}"/>
              </a:ext>
            </a:extLst>
          </p:cNvPr>
          <p:cNvSpPr>
            <a:spLocks noGrp="1"/>
          </p:cNvSpPr>
          <p:nvPr>
            <p:ph type="dt" sz="half" idx="10"/>
          </p:nvPr>
        </p:nvSpPr>
        <p:spPr/>
        <p:txBody>
          <a:bodyPr/>
          <a:lstStyle/>
          <a:p>
            <a:fld id="{2E019403-3D6A-4E43-9D63-53F80E123510}" type="datetime1">
              <a:rPr lang="en-US" smtClean="0"/>
              <a:t>1/28/22</a:t>
            </a:fld>
            <a:endParaRPr lang="en-US"/>
          </a:p>
        </p:txBody>
      </p:sp>
      <p:sp>
        <p:nvSpPr>
          <p:cNvPr id="5" name="Footer Placeholder 4">
            <a:extLst>
              <a:ext uri="{FF2B5EF4-FFF2-40B4-BE49-F238E27FC236}">
                <a16:creationId xmlns:a16="http://schemas.microsoft.com/office/drawing/2014/main" id="{E65811EE-6356-9A47-BF2F-42F6FF7F982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6" name="Slide Number Placeholder 5">
            <a:extLst>
              <a:ext uri="{FF2B5EF4-FFF2-40B4-BE49-F238E27FC236}">
                <a16:creationId xmlns:a16="http://schemas.microsoft.com/office/drawing/2014/main" id="{E4C75607-43EA-1A47-890B-F356AC72F1EB}"/>
              </a:ext>
            </a:extLst>
          </p:cNvPr>
          <p:cNvSpPr>
            <a:spLocks noGrp="1"/>
          </p:cNvSpPr>
          <p:nvPr>
            <p:ph type="sldNum" sz="quarter" idx="12"/>
          </p:nvPr>
        </p:nvSpPr>
        <p:spPr/>
        <p:txBody>
          <a:bodyPr/>
          <a:lstStyle/>
          <a:p>
            <a:fld id="{293570B1-7757-2440-8E02-0973166A8465}" type="slidenum">
              <a:rPr lang="en-US" smtClean="0"/>
              <a:t>‹#›</a:t>
            </a:fld>
            <a:endParaRPr lang="en-US"/>
          </a:p>
        </p:txBody>
      </p:sp>
    </p:spTree>
    <p:extLst>
      <p:ext uri="{BB962C8B-B14F-4D97-AF65-F5344CB8AC3E}">
        <p14:creationId xmlns:p14="http://schemas.microsoft.com/office/powerpoint/2010/main" val="350306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B06F-B078-4F4D-801F-0BC8D6DFD3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6410BC-8EE7-0342-90BC-73DD9D8DDC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848BB-5042-6C4E-AFEA-F1A337206C02}"/>
              </a:ext>
            </a:extLst>
          </p:cNvPr>
          <p:cNvSpPr>
            <a:spLocks noGrp="1"/>
          </p:cNvSpPr>
          <p:nvPr>
            <p:ph type="dt" sz="half" idx="10"/>
          </p:nvPr>
        </p:nvSpPr>
        <p:spPr/>
        <p:txBody>
          <a:bodyPr/>
          <a:lstStyle/>
          <a:p>
            <a:fld id="{5C540E05-52B0-664D-8C5D-25ED26190728}" type="datetime1">
              <a:rPr lang="en-US" smtClean="0"/>
              <a:t>1/28/22</a:t>
            </a:fld>
            <a:endParaRPr lang="en-US"/>
          </a:p>
        </p:txBody>
      </p:sp>
      <p:sp>
        <p:nvSpPr>
          <p:cNvPr id="5" name="Footer Placeholder 4">
            <a:extLst>
              <a:ext uri="{FF2B5EF4-FFF2-40B4-BE49-F238E27FC236}">
                <a16:creationId xmlns:a16="http://schemas.microsoft.com/office/drawing/2014/main" id="{0B04E209-7014-8C4C-8D0A-CE40E2F8D84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6" name="Slide Number Placeholder 5">
            <a:extLst>
              <a:ext uri="{FF2B5EF4-FFF2-40B4-BE49-F238E27FC236}">
                <a16:creationId xmlns:a16="http://schemas.microsoft.com/office/drawing/2014/main" id="{58D55DE6-A318-6041-95D4-574727CD8912}"/>
              </a:ext>
            </a:extLst>
          </p:cNvPr>
          <p:cNvSpPr>
            <a:spLocks noGrp="1"/>
          </p:cNvSpPr>
          <p:nvPr>
            <p:ph type="sldNum" sz="quarter" idx="12"/>
          </p:nvPr>
        </p:nvSpPr>
        <p:spPr/>
        <p:txBody>
          <a:bodyPr/>
          <a:lstStyle/>
          <a:p>
            <a:fld id="{293570B1-7757-2440-8E02-0973166A8465}" type="slidenum">
              <a:rPr lang="en-US" smtClean="0"/>
              <a:t>‹#›</a:t>
            </a:fld>
            <a:endParaRPr lang="en-US"/>
          </a:p>
        </p:txBody>
      </p:sp>
    </p:spTree>
    <p:extLst>
      <p:ext uri="{BB962C8B-B14F-4D97-AF65-F5344CB8AC3E}">
        <p14:creationId xmlns:p14="http://schemas.microsoft.com/office/powerpoint/2010/main" val="16822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9E992F-0F48-F841-994E-0F44C05904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0032E-1037-4343-8691-565CE6F58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8ADC6-0FBF-2A48-B599-738D0DF956BC}"/>
              </a:ext>
            </a:extLst>
          </p:cNvPr>
          <p:cNvSpPr>
            <a:spLocks noGrp="1"/>
          </p:cNvSpPr>
          <p:nvPr>
            <p:ph type="dt" sz="half" idx="10"/>
          </p:nvPr>
        </p:nvSpPr>
        <p:spPr/>
        <p:txBody>
          <a:bodyPr/>
          <a:lstStyle/>
          <a:p>
            <a:fld id="{EFEE4401-262E-5347-980C-50082537D170}" type="datetime1">
              <a:rPr lang="en-US" smtClean="0"/>
              <a:t>1/28/22</a:t>
            </a:fld>
            <a:endParaRPr lang="en-US"/>
          </a:p>
        </p:txBody>
      </p:sp>
      <p:sp>
        <p:nvSpPr>
          <p:cNvPr id="5" name="Footer Placeholder 4">
            <a:extLst>
              <a:ext uri="{FF2B5EF4-FFF2-40B4-BE49-F238E27FC236}">
                <a16:creationId xmlns:a16="http://schemas.microsoft.com/office/drawing/2014/main" id="{519FFD5E-2DB4-6245-BC31-AEF93240D00F}"/>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6" name="Slide Number Placeholder 5">
            <a:extLst>
              <a:ext uri="{FF2B5EF4-FFF2-40B4-BE49-F238E27FC236}">
                <a16:creationId xmlns:a16="http://schemas.microsoft.com/office/drawing/2014/main" id="{3048A11A-8BBB-8944-92B7-DD961ECBF402}"/>
              </a:ext>
            </a:extLst>
          </p:cNvPr>
          <p:cNvSpPr>
            <a:spLocks noGrp="1"/>
          </p:cNvSpPr>
          <p:nvPr>
            <p:ph type="sldNum" sz="quarter" idx="12"/>
          </p:nvPr>
        </p:nvSpPr>
        <p:spPr/>
        <p:txBody>
          <a:bodyPr/>
          <a:lstStyle/>
          <a:p>
            <a:fld id="{293570B1-7757-2440-8E02-0973166A8465}" type="slidenum">
              <a:rPr lang="en-US" smtClean="0"/>
              <a:t>‹#›</a:t>
            </a:fld>
            <a:endParaRPr lang="en-US"/>
          </a:p>
        </p:txBody>
      </p:sp>
    </p:spTree>
    <p:extLst>
      <p:ext uri="{BB962C8B-B14F-4D97-AF65-F5344CB8AC3E}">
        <p14:creationId xmlns:p14="http://schemas.microsoft.com/office/powerpoint/2010/main" val="50020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2B76-AAC0-7E42-8276-AC08418E79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060EF4-1909-E946-967D-A680EA15B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2CA32-1FFE-AB47-B255-2D5005420C3F}"/>
              </a:ext>
            </a:extLst>
          </p:cNvPr>
          <p:cNvSpPr>
            <a:spLocks noGrp="1"/>
          </p:cNvSpPr>
          <p:nvPr>
            <p:ph type="dt" sz="half" idx="10"/>
          </p:nvPr>
        </p:nvSpPr>
        <p:spPr/>
        <p:txBody>
          <a:bodyPr/>
          <a:lstStyle/>
          <a:p>
            <a:fld id="{9C9AD762-EC72-554C-A21F-C6AE300BD59C}" type="datetime1">
              <a:rPr lang="en-US" smtClean="0"/>
              <a:t>1/28/22</a:t>
            </a:fld>
            <a:endParaRPr lang="en-US"/>
          </a:p>
        </p:txBody>
      </p:sp>
      <p:sp>
        <p:nvSpPr>
          <p:cNvPr id="5" name="Footer Placeholder 4">
            <a:extLst>
              <a:ext uri="{FF2B5EF4-FFF2-40B4-BE49-F238E27FC236}">
                <a16:creationId xmlns:a16="http://schemas.microsoft.com/office/drawing/2014/main" id="{AA4F35D7-7DC2-354B-BDFF-F64BB532CE7D}"/>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6" name="Slide Number Placeholder 5">
            <a:extLst>
              <a:ext uri="{FF2B5EF4-FFF2-40B4-BE49-F238E27FC236}">
                <a16:creationId xmlns:a16="http://schemas.microsoft.com/office/drawing/2014/main" id="{A5B93007-CFC9-7F41-A399-B9280DF3A268}"/>
              </a:ext>
            </a:extLst>
          </p:cNvPr>
          <p:cNvSpPr>
            <a:spLocks noGrp="1"/>
          </p:cNvSpPr>
          <p:nvPr>
            <p:ph type="sldNum" sz="quarter" idx="12"/>
          </p:nvPr>
        </p:nvSpPr>
        <p:spPr/>
        <p:txBody>
          <a:bodyPr/>
          <a:lstStyle/>
          <a:p>
            <a:fld id="{293570B1-7757-2440-8E02-0973166A8465}" type="slidenum">
              <a:rPr lang="en-US" smtClean="0"/>
              <a:t>‹#›</a:t>
            </a:fld>
            <a:endParaRPr lang="en-US"/>
          </a:p>
        </p:txBody>
      </p:sp>
    </p:spTree>
    <p:extLst>
      <p:ext uri="{BB962C8B-B14F-4D97-AF65-F5344CB8AC3E}">
        <p14:creationId xmlns:p14="http://schemas.microsoft.com/office/powerpoint/2010/main" val="370322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ACC5-450E-FC4D-B42A-84EC7D7E30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0174D3-9788-C244-9373-FE20C0382C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E81F6-462B-7A45-B52D-6A6DAB0A4E71}"/>
              </a:ext>
            </a:extLst>
          </p:cNvPr>
          <p:cNvSpPr>
            <a:spLocks noGrp="1"/>
          </p:cNvSpPr>
          <p:nvPr>
            <p:ph type="dt" sz="half" idx="10"/>
          </p:nvPr>
        </p:nvSpPr>
        <p:spPr/>
        <p:txBody>
          <a:bodyPr/>
          <a:lstStyle/>
          <a:p>
            <a:fld id="{9B01AA3E-AF09-364A-8B7B-EDD3789C4728}" type="datetime1">
              <a:rPr lang="en-US" smtClean="0"/>
              <a:t>1/28/22</a:t>
            </a:fld>
            <a:endParaRPr lang="en-US"/>
          </a:p>
        </p:txBody>
      </p:sp>
      <p:sp>
        <p:nvSpPr>
          <p:cNvPr id="5" name="Footer Placeholder 4">
            <a:extLst>
              <a:ext uri="{FF2B5EF4-FFF2-40B4-BE49-F238E27FC236}">
                <a16:creationId xmlns:a16="http://schemas.microsoft.com/office/drawing/2014/main" id="{D330BAA7-FD7B-D04E-81AE-4144BE47AAE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6" name="Slide Number Placeholder 5">
            <a:extLst>
              <a:ext uri="{FF2B5EF4-FFF2-40B4-BE49-F238E27FC236}">
                <a16:creationId xmlns:a16="http://schemas.microsoft.com/office/drawing/2014/main" id="{3EA41ABB-3636-AC4C-9AAC-44FAFAB61A4A}"/>
              </a:ext>
            </a:extLst>
          </p:cNvPr>
          <p:cNvSpPr>
            <a:spLocks noGrp="1"/>
          </p:cNvSpPr>
          <p:nvPr>
            <p:ph type="sldNum" sz="quarter" idx="12"/>
          </p:nvPr>
        </p:nvSpPr>
        <p:spPr/>
        <p:txBody>
          <a:bodyPr/>
          <a:lstStyle/>
          <a:p>
            <a:fld id="{293570B1-7757-2440-8E02-0973166A8465}" type="slidenum">
              <a:rPr lang="en-US" smtClean="0"/>
              <a:t>‹#›</a:t>
            </a:fld>
            <a:endParaRPr lang="en-US"/>
          </a:p>
        </p:txBody>
      </p:sp>
    </p:spTree>
    <p:extLst>
      <p:ext uri="{BB962C8B-B14F-4D97-AF65-F5344CB8AC3E}">
        <p14:creationId xmlns:p14="http://schemas.microsoft.com/office/powerpoint/2010/main" val="336465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B02A-177D-A94B-B81D-E2351C7DB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8B893-AD42-FC4E-B274-C5CE1A13A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AA0932-88ED-634B-8D45-C2AA1977F2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F1B381-5D8F-3D4C-B91F-770204F4213B}"/>
              </a:ext>
            </a:extLst>
          </p:cNvPr>
          <p:cNvSpPr>
            <a:spLocks noGrp="1"/>
          </p:cNvSpPr>
          <p:nvPr>
            <p:ph type="dt" sz="half" idx="10"/>
          </p:nvPr>
        </p:nvSpPr>
        <p:spPr/>
        <p:txBody>
          <a:bodyPr/>
          <a:lstStyle/>
          <a:p>
            <a:fld id="{08D5EEBF-01B2-F94B-BF8E-79C05B8123CE}" type="datetime1">
              <a:rPr lang="en-US" smtClean="0"/>
              <a:t>1/28/22</a:t>
            </a:fld>
            <a:endParaRPr lang="en-US"/>
          </a:p>
        </p:txBody>
      </p:sp>
      <p:sp>
        <p:nvSpPr>
          <p:cNvPr id="6" name="Footer Placeholder 5">
            <a:extLst>
              <a:ext uri="{FF2B5EF4-FFF2-40B4-BE49-F238E27FC236}">
                <a16:creationId xmlns:a16="http://schemas.microsoft.com/office/drawing/2014/main" id="{EAC5CEDF-2038-9A42-BF04-C8828BDB459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7" name="Slide Number Placeholder 6">
            <a:extLst>
              <a:ext uri="{FF2B5EF4-FFF2-40B4-BE49-F238E27FC236}">
                <a16:creationId xmlns:a16="http://schemas.microsoft.com/office/drawing/2014/main" id="{31645853-7EF0-A542-8DF7-82FFB9B4CE9A}"/>
              </a:ext>
            </a:extLst>
          </p:cNvPr>
          <p:cNvSpPr>
            <a:spLocks noGrp="1"/>
          </p:cNvSpPr>
          <p:nvPr>
            <p:ph type="sldNum" sz="quarter" idx="12"/>
          </p:nvPr>
        </p:nvSpPr>
        <p:spPr/>
        <p:txBody>
          <a:bodyPr/>
          <a:lstStyle/>
          <a:p>
            <a:fld id="{293570B1-7757-2440-8E02-0973166A8465}" type="slidenum">
              <a:rPr lang="en-US" smtClean="0"/>
              <a:t>‹#›</a:t>
            </a:fld>
            <a:endParaRPr lang="en-US"/>
          </a:p>
        </p:txBody>
      </p:sp>
    </p:spTree>
    <p:extLst>
      <p:ext uri="{BB962C8B-B14F-4D97-AF65-F5344CB8AC3E}">
        <p14:creationId xmlns:p14="http://schemas.microsoft.com/office/powerpoint/2010/main" val="70212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9772-0A29-0840-ADD6-7CDFBD7B22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9BE3A5-3BA8-B446-9C0F-8773B221F1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9E9231-A548-8447-8AEC-F3CB51B2D3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5E5EA1-2F47-054C-A483-7296FC631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432529-67CF-1D4F-8C11-B49DC8A4B3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E94069-9570-B24B-96C6-5370E80B0ECF}"/>
              </a:ext>
            </a:extLst>
          </p:cNvPr>
          <p:cNvSpPr>
            <a:spLocks noGrp="1"/>
          </p:cNvSpPr>
          <p:nvPr>
            <p:ph type="dt" sz="half" idx="10"/>
          </p:nvPr>
        </p:nvSpPr>
        <p:spPr/>
        <p:txBody>
          <a:bodyPr/>
          <a:lstStyle/>
          <a:p>
            <a:fld id="{48F9D3BD-0117-0549-A452-5B87865D0068}" type="datetime1">
              <a:rPr lang="en-US" smtClean="0"/>
              <a:t>1/28/22</a:t>
            </a:fld>
            <a:endParaRPr lang="en-US"/>
          </a:p>
        </p:txBody>
      </p:sp>
      <p:sp>
        <p:nvSpPr>
          <p:cNvPr id="8" name="Footer Placeholder 7">
            <a:extLst>
              <a:ext uri="{FF2B5EF4-FFF2-40B4-BE49-F238E27FC236}">
                <a16:creationId xmlns:a16="http://schemas.microsoft.com/office/drawing/2014/main" id="{4979C590-B4FD-2247-B9B7-DF1BDF3B54A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9" name="Slide Number Placeholder 8">
            <a:extLst>
              <a:ext uri="{FF2B5EF4-FFF2-40B4-BE49-F238E27FC236}">
                <a16:creationId xmlns:a16="http://schemas.microsoft.com/office/drawing/2014/main" id="{6EB50BEC-C06A-FC48-B5ED-8CFECDD6512A}"/>
              </a:ext>
            </a:extLst>
          </p:cNvPr>
          <p:cNvSpPr>
            <a:spLocks noGrp="1"/>
          </p:cNvSpPr>
          <p:nvPr>
            <p:ph type="sldNum" sz="quarter" idx="12"/>
          </p:nvPr>
        </p:nvSpPr>
        <p:spPr/>
        <p:txBody>
          <a:bodyPr/>
          <a:lstStyle/>
          <a:p>
            <a:fld id="{293570B1-7757-2440-8E02-0973166A8465}" type="slidenum">
              <a:rPr lang="en-US" smtClean="0"/>
              <a:t>‹#›</a:t>
            </a:fld>
            <a:endParaRPr lang="en-US"/>
          </a:p>
        </p:txBody>
      </p:sp>
    </p:spTree>
    <p:extLst>
      <p:ext uri="{BB962C8B-B14F-4D97-AF65-F5344CB8AC3E}">
        <p14:creationId xmlns:p14="http://schemas.microsoft.com/office/powerpoint/2010/main" val="299404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6FCC-9311-FF4C-BE0B-8DC89C9E65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ED582A-351B-E746-9F3A-81B127C177EB}"/>
              </a:ext>
            </a:extLst>
          </p:cNvPr>
          <p:cNvSpPr>
            <a:spLocks noGrp="1"/>
          </p:cNvSpPr>
          <p:nvPr>
            <p:ph type="dt" sz="half" idx="10"/>
          </p:nvPr>
        </p:nvSpPr>
        <p:spPr/>
        <p:txBody>
          <a:bodyPr/>
          <a:lstStyle/>
          <a:p>
            <a:fld id="{40AFC694-5566-3541-BCE4-BDB70BB217CA}" type="datetime1">
              <a:rPr lang="en-US" smtClean="0"/>
              <a:t>1/28/22</a:t>
            </a:fld>
            <a:endParaRPr lang="en-US"/>
          </a:p>
        </p:txBody>
      </p:sp>
      <p:sp>
        <p:nvSpPr>
          <p:cNvPr id="4" name="Footer Placeholder 3">
            <a:extLst>
              <a:ext uri="{FF2B5EF4-FFF2-40B4-BE49-F238E27FC236}">
                <a16:creationId xmlns:a16="http://schemas.microsoft.com/office/drawing/2014/main" id="{F09D9AD0-FC66-C645-B81D-B1AB38A03C4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5" name="Slide Number Placeholder 4">
            <a:extLst>
              <a:ext uri="{FF2B5EF4-FFF2-40B4-BE49-F238E27FC236}">
                <a16:creationId xmlns:a16="http://schemas.microsoft.com/office/drawing/2014/main" id="{F536D8B2-61B0-9A47-B27C-B59FB5FEF86D}"/>
              </a:ext>
            </a:extLst>
          </p:cNvPr>
          <p:cNvSpPr>
            <a:spLocks noGrp="1"/>
          </p:cNvSpPr>
          <p:nvPr>
            <p:ph type="sldNum" sz="quarter" idx="12"/>
          </p:nvPr>
        </p:nvSpPr>
        <p:spPr/>
        <p:txBody>
          <a:bodyPr/>
          <a:lstStyle/>
          <a:p>
            <a:fld id="{293570B1-7757-2440-8E02-0973166A8465}" type="slidenum">
              <a:rPr lang="en-US" smtClean="0"/>
              <a:t>‹#›</a:t>
            </a:fld>
            <a:endParaRPr lang="en-US"/>
          </a:p>
        </p:txBody>
      </p:sp>
    </p:spTree>
    <p:extLst>
      <p:ext uri="{BB962C8B-B14F-4D97-AF65-F5344CB8AC3E}">
        <p14:creationId xmlns:p14="http://schemas.microsoft.com/office/powerpoint/2010/main" val="393309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B206B-3E97-0A4E-96CF-AF7C963E0C55}"/>
              </a:ext>
            </a:extLst>
          </p:cNvPr>
          <p:cNvSpPr>
            <a:spLocks noGrp="1"/>
          </p:cNvSpPr>
          <p:nvPr>
            <p:ph type="dt" sz="half" idx="10"/>
          </p:nvPr>
        </p:nvSpPr>
        <p:spPr/>
        <p:txBody>
          <a:bodyPr/>
          <a:lstStyle/>
          <a:p>
            <a:fld id="{FE970DA9-8447-7846-93C8-0A157401A327}" type="datetime1">
              <a:rPr lang="en-US" smtClean="0"/>
              <a:t>1/28/22</a:t>
            </a:fld>
            <a:endParaRPr lang="en-US"/>
          </a:p>
        </p:txBody>
      </p:sp>
      <p:sp>
        <p:nvSpPr>
          <p:cNvPr id="3" name="Footer Placeholder 2">
            <a:extLst>
              <a:ext uri="{FF2B5EF4-FFF2-40B4-BE49-F238E27FC236}">
                <a16:creationId xmlns:a16="http://schemas.microsoft.com/office/drawing/2014/main" id="{410F24A4-5866-6A46-A0DA-5B11E503E34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4" name="Slide Number Placeholder 3">
            <a:extLst>
              <a:ext uri="{FF2B5EF4-FFF2-40B4-BE49-F238E27FC236}">
                <a16:creationId xmlns:a16="http://schemas.microsoft.com/office/drawing/2014/main" id="{FEEAAE78-66FA-D24C-85FC-64B49C8285B6}"/>
              </a:ext>
            </a:extLst>
          </p:cNvPr>
          <p:cNvSpPr>
            <a:spLocks noGrp="1"/>
          </p:cNvSpPr>
          <p:nvPr>
            <p:ph type="sldNum" sz="quarter" idx="12"/>
          </p:nvPr>
        </p:nvSpPr>
        <p:spPr/>
        <p:txBody>
          <a:bodyPr/>
          <a:lstStyle/>
          <a:p>
            <a:fld id="{293570B1-7757-2440-8E02-0973166A8465}" type="slidenum">
              <a:rPr lang="en-US" smtClean="0"/>
              <a:t>‹#›</a:t>
            </a:fld>
            <a:endParaRPr lang="en-US"/>
          </a:p>
        </p:txBody>
      </p:sp>
    </p:spTree>
    <p:extLst>
      <p:ext uri="{BB962C8B-B14F-4D97-AF65-F5344CB8AC3E}">
        <p14:creationId xmlns:p14="http://schemas.microsoft.com/office/powerpoint/2010/main" val="331835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EE25-168B-164C-840C-3B6498E86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635A23-E447-4548-A737-F18C660C7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7F3572-F685-9E44-9D88-0512C310F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51D090-A3EC-634B-B0A3-645BA3C1E3D4}"/>
              </a:ext>
            </a:extLst>
          </p:cNvPr>
          <p:cNvSpPr>
            <a:spLocks noGrp="1"/>
          </p:cNvSpPr>
          <p:nvPr>
            <p:ph type="dt" sz="half" idx="10"/>
          </p:nvPr>
        </p:nvSpPr>
        <p:spPr/>
        <p:txBody>
          <a:bodyPr/>
          <a:lstStyle/>
          <a:p>
            <a:fld id="{4FD0364F-C56C-7C49-88AA-017A6981833A}" type="datetime1">
              <a:rPr lang="en-US" smtClean="0"/>
              <a:t>1/28/22</a:t>
            </a:fld>
            <a:endParaRPr lang="en-US"/>
          </a:p>
        </p:txBody>
      </p:sp>
      <p:sp>
        <p:nvSpPr>
          <p:cNvPr id="6" name="Footer Placeholder 5">
            <a:extLst>
              <a:ext uri="{FF2B5EF4-FFF2-40B4-BE49-F238E27FC236}">
                <a16:creationId xmlns:a16="http://schemas.microsoft.com/office/drawing/2014/main" id="{9D94073D-CCAE-924B-911C-C46B44676D4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7" name="Slide Number Placeholder 6">
            <a:extLst>
              <a:ext uri="{FF2B5EF4-FFF2-40B4-BE49-F238E27FC236}">
                <a16:creationId xmlns:a16="http://schemas.microsoft.com/office/drawing/2014/main" id="{3A0452BB-86A9-A842-AC66-895073DEE31B}"/>
              </a:ext>
            </a:extLst>
          </p:cNvPr>
          <p:cNvSpPr>
            <a:spLocks noGrp="1"/>
          </p:cNvSpPr>
          <p:nvPr>
            <p:ph type="sldNum" sz="quarter" idx="12"/>
          </p:nvPr>
        </p:nvSpPr>
        <p:spPr/>
        <p:txBody>
          <a:bodyPr/>
          <a:lstStyle/>
          <a:p>
            <a:fld id="{293570B1-7757-2440-8E02-0973166A8465}" type="slidenum">
              <a:rPr lang="en-US" smtClean="0"/>
              <a:t>‹#›</a:t>
            </a:fld>
            <a:endParaRPr lang="en-US"/>
          </a:p>
        </p:txBody>
      </p:sp>
    </p:spTree>
    <p:extLst>
      <p:ext uri="{BB962C8B-B14F-4D97-AF65-F5344CB8AC3E}">
        <p14:creationId xmlns:p14="http://schemas.microsoft.com/office/powerpoint/2010/main" val="3687735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2985-87B1-5948-B724-B8F8E03D1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BCD3-F259-CF48-9C14-595BFB48B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52AF99-495C-4C4D-8957-E549D537E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E85703-F68F-F74E-903E-0437C1136A0A}"/>
              </a:ext>
            </a:extLst>
          </p:cNvPr>
          <p:cNvSpPr>
            <a:spLocks noGrp="1"/>
          </p:cNvSpPr>
          <p:nvPr>
            <p:ph type="dt" sz="half" idx="10"/>
          </p:nvPr>
        </p:nvSpPr>
        <p:spPr/>
        <p:txBody>
          <a:bodyPr/>
          <a:lstStyle/>
          <a:p>
            <a:fld id="{E1F30E0E-82A4-4347-8C68-3823D752D2D5}" type="datetime1">
              <a:rPr lang="en-US" smtClean="0"/>
              <a:t>1/28/22</a:t>
            </a:fld>
            <a:endParaRPr lang="en-US"/>
          </a:p>
        </p:txBody>
      </p:sp>
      <p:sp>
        <p:nvSpPr>
          <p:cNvPr id="6" name="Footer Placeholder 5">
            <a:extLst>
              <a:ext uri="{FF2B5EF4-FFF2-40B4-BE49-F238E27FC236}">
                <a16:creationId xmlns:a16="http://schemas.microsoft.com/office/drawing/2014/main" id="{84839971-8A1F-7649-B29A-1CFCC003AB4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
        <p:nvSpPr>
          <p:cNvPr id="7" name="Slide Number Placeholder 6">
            <a:extLst>
              <a:ext uri="{FF2B5EF4-FFF2-40B4-BE49-F238E27FC236}">
                <a16:creationId xmlns:a16="http://schemas.microsoft.com/office/drawing/2014/main" id="{09019A82-303B-4B45-8A99-A911CCDC0C7D}"/>
              </a:ext>
            </a:extLst>
          </p:cNvPr>
          <p:cNvSpPr>
            <a:spLocks noGrp="1"/>
          </p:cNvSpPr>
          <p:nvPr>
            <p:ph type="sldNum" sz="quarter" idx="12"/>
          </p:nvPr>
        </p:nvSpPr>
        <p:spPr/>
        <p:txBody>
          <a:bodyPr/>
          <a:lstStyle/>
          <a:p>
            <a:fld id="{293570B1-7757-2440-8E02-0973166A8465}" type="slidenum">
              <a:rPr lang="en-US" smtClean="0"/>
              <a:t>‹#›</a:t>
            </a:fld>
            <a:endParaRPr lang="en-US"/>
          </a:p>
        </p:txBody>
      </p:sp>
    </p:spTree>
    <p:extLst>
      <p:ext uri="{BB962C8B-B14F-4D97-AF65-F5344CB8AC3E}">
        <p14:creationId xmlns:p14="http://schemas.microsoft.com/office/powerpoint/2010/main" val="141220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B6B14-522F-0547-93CB-1C26D1A9D9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AB4DB2-E1C5-494C-9FF5-A97497AC5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99E48-D229-364C-9774-B6E68D31F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E659D-899B-4543-B5E1-943F4211E105}" type="datetime1">
              <a:rPr lang="en-US" smtClean="0"/>
              <a:t>1/28/22</a:t>
            </a:fld>
            <a:endParaRPr lang="en-US"/>
          </a:p>
        </p:txBody>
      </p:sp>
      <p:sp>
        <p:nvSpPr>
          <p:cNvPr id="5" name="Footer Placeholder 4">
            <a:extLst>
              <a:ext uri="{FF2B5EF4-FFF2-40B4-BE49-F238E27FC236}">
                <a16:creationId xmlns:a16="http://schemas.microsoft.com/office/drawing/2014/main" id="{CCB57E68-A426-C24B-B777-EDBF02F400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Clark, M. A., Douglas, M., &amp; Choi, J. C. (2018). Biology 2e. Houston, Texas: OpenStax. Retrieved from https://openstax.org/books/biology-2e/pages/1-introduction</a:t>
            </a:r>
          </a:p>
        </p:txBody>
      </p:sp>
      <p:sp>
        <p:nvSpPr>
          <p:cNvPr id="6" name="Slide Number Placeholder 5">
            <a:extLst>
              <a:ext uri="{FF2B5EF4-FFF2-40B4-BE49-F238E27FC236}">
                <a16:creationId xmlns:a16="http://schemas.microsoft.com/office/drawing/2014/main" id="{22D4305F-8046-354B-84A1-E697F0ACE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570B1-7757-2440-8E02-0973166A8465}" type="slidenum">
              <a:rPr lang="en-US" smtClean="0"/>
              <a:t>‹#›</a:t>
            </a:fld>
            <a:endParaRPr lang="en-US"/>
          </a:p>
        </p:txBody>
      </p:sp>
    </p:spTree>
    <p:extLst>
      <p:ext uri="{BB962C8B-B14F-4D97-AF65-F5344CB8AC3E}">
        <p14:creationId xmlns:p14="http://schemas.microsoft.com/office/powerpoint/2010/main" val="2513558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5B70-15B0-9C4C-B885-A2152D4F833B}"/>
              </a:ext>
            </a:extLst>
          </p:cNvPr>
          <p:cNvSpPr>
            <a:spLocks noGrp="1"/>
          </p:cNvSpPr>
          <p:nvPr>
            <p:ph type="ctrTitle"/>
          </p:nvPr>
        </p:nvSpPr>
        <p:spPr/>
        <p:txBody>
          <a:bodyPr>
            <a:normAutofit/>
          </a:bodyPr>
          <a:lstStyle/>
          <a:p>
            <a:r>
              <a:rPr lang="en-US" dirty="0"/>
              <a:t>BIOL 1010</a:t>
            </a:r>
            <a:br>
              <a:rPr lang="en-US" dirty="0"/>
            </a:br>
            <a:r>
              <a:rPr lang="en-US" dirty="0"/>
              <a:t>Module 2</a:t>
            </a:r>
          </a:p>
        </p:txBody>
      </p:sp>
      <p:sp>
        <p:nvSpPr>
          <p:cNvPr id="3" name="Subtitle 2">
            <a:extLst>
              <a:ext uri="{FF2B5EF4-FFF2-40B4-BE49-F238E27FC236}">
                <a16:creationId xmlns:a16="http://schemas.microsoft.com/office/drawing/2014/main" id="{3EC9D339-A46E-F743-AC13-42144CA4F466}"/>
              </a:ext>
            </a:extLst>
          </p:cNvPr>
          <p:cNvSpPr>
            <a:spLocks noGrp="1"/>
          </p:cNvSpPr>
          <p:nvPr>
            <p:ph type="subTitle" idx="1"/>
          </p:nvPr>
        </p:nvSpPr>
        <p:spPr/>
        <p:txBody>
          <a:bodyPr/>
          <a:lstStyle/>
          <a:p>
            <a:r>
              <a:rPr lang="en-US"/>
              <a:t>OepnStax</a:t>
            </a:r>
            <a:endParaRPr lang="en-US" dirty="0"/>
          </a:p>
          <a:p>
            <a:r>
              <a:rPr lang="en-US" dirty="0"/>
              <a:t>Biology 2e</a:t>
            </a:r>
          </a:p>
          <a:p>
            <a:r>
              <a:rPr lang="en-US" dirty="0"/>
              <a:t>Chapter 2: The Chemical Foundation of Life</a:t>
            </a:r>
          </a:p>
        </p:txBody>
      </p:sp>
      <p:sp>
        <p:nvSpPr>
          <p:cNvPr id="4" name="Footer Placeholder 3">
            <a:extLst>
              <a:ext uri="{FF2B5EF4-FFF2-40B4-BE49-F238E27FC236}">
                <a16:creationId xmlns:a16="http://schemas.microsoft.com/office/drawing/2014/main" id="{CECF3518-2142-8B40-9EF5-5D662768D20C}"/>
              </a:ext>
            </a:extLst>
          </p:cNvPr>
          <p:cNvSpPr>
            <a:spLocks noGrp="1"/>
          </p:cNvSpPr>
          <p:nvPr>
            <p:ph type="ftr" sz="quarter" idx="11"/>
          </p:nvPr>
        </p:nvSpPr>
        <p:spPr/>
        <p:txBody>
          <a:bodyPr/>
          <a:lstStyle/>
          <a:p>
            <a:r>
              <a:rPr lang="en-US" dirty="0"/>
              <a:t>Clark, M. A., Douglas, M., &amp; Choi, J. C. (2018). Biology 2e. Houston, Texas: OpenStax. Retrieved from https://</a:t>
            </a:r>
            <a:r>
              <a:rPr lang="en-US" dirty="0" err="1"/>
              <a:t>openstax.org</a:t>
            </a:r>
            <a:r>
              <a:rPr lang="en-US" dirty="0"/>
              <a:t>/books/biology-2e/pages/1-introduction</a:t>
            </a:r>
          </a:p>
        </p:txBody>
      </p:sp>
    </p:spTree>
    <p:extLst>
      <p:ext uri="{BB962C8B-B14F-4D97-AF65-F5344CB8AC3E}">
        <p14:creationId xmlns:p14="http://schemas.microsoft.com/office/powerpoint/2010/main" val="201844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70CAB4-CBCF-C445-AC14-F728BB66CDD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3074" name="Picture 2" descr="The periodic table consists of eighteen groups and seven periods.  Each element has its own square.  Within each square is the following information; the atomic number, the symbol, the relative atomic mass, and the name.  For example, hydrogen's atomic number is 1, symbol is the letter H; relative atomic mass is 1.01, and name is hydrogen. Two additional rows of elements, known as the lanthanides and actinides, are placed beneath the main table. The lanthanides include elements 57 through 71 and belong in period seven between groups three and four. The actinides include elements 89 through 98 and belong in period eight between the same groups. These elements are placed separately to make the table more compact. For each element, the name, atomic symbol, atomic number, and atomic mass are provided. The atomic number is a whole number that represents the number of protons. The atomic mass, which is the average mass of different isotopes, is estimated to two decimal places.  The elements are divided into three categories: metals, nonmetals and metalloids. These form a diagonal line from period two, group thirteen to period seven, group sixteen. All elements to the left of the metalloids are metals, and all elements to the right are nonmetals.">
            <a:extLst>
              <a:ext uri="{FF2B5EF4-FFF2-40B4-BE49-F238E27FC236}">
                <a16:creationId xmlns:a16="http://schemas.microsoft.com/office/drawing/2014/main" id="{4A0A8751-3BD5-DA42-B1A5-7D8CE4DC2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596" y="136525"/>
            <a:ext cx="7836807" cy="611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49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1571-7502-6346-9DA1-0A2DF4B9224E}"/>
              </a:ext>
            </a:extLst>
          </p:cNvPr>
          <p:cNvSpPr>
            <a:spLocks noGrp="1"/>
          </p:cNvSpPr>
          <p:nvPr>
            <p:ph type="title"/>
          </p:nvPr>
        </p:nvSpPr>
        <p:spPr/>
        <p:txBody>
          <a:bodyPr/>
          <a:lstStyle/>
          <a:p>
            <a:pPr algn="ctr"/>
            <a:r>
              <a:rPr lang="en-US" dirty="0"/>
              <a:t>The Electron– Proton Connection</a:t>
            </a:r>
          </a:p>
        </p:txBody>
      </p:sp>
      <p:sp>
        <p:nvSpPr>
          <p:cNvPr id="3" name="Content Placeholder 2">
            <a:extLst>
              <a:ext uri="{FF2B5EF4-FFF2-40B4-BE49-F238E27FC236}">
                <a16:creationId xmlns:a16="http://schemas.microsoft.com/office/drawing/2014/main" id="{CA187C18-5A9A-CC4D-9CC4-48637B21B7C9}"/>
              </a:ext>
            </a:extLst>
          </p:cNvPr>
          <p:cNvSpPr>
            <a:spLocks noGrp="1"/>
          </p:cNvSpPr>
          <p:nvPr>
            <p:ph idx="1"/>
          </p:nvPr>
        </p:nvSpPr>
        <p:spPr/>
        <p:txBody>
          <a:bodyPr>
            <a:normAutofit lnSpcReduction="10000"/>
          </a:bodyPr>
          <a:lstStyle/>
          <a:p>
            <a:r>
              <a:rPr lang="en-US" dirty="0"/>
              <a:t>Neutrally charged atoms have the same number of protons and neutrons.</a:t>
            </a:r>
          </a:p>
          <a:p>
            <a:r>
              <a:rPr lang="en-US" dirty="0"/>
              <a:t>The number of electrons equals the number of protons.</a:t>
            </a:r>
          </a:p>
          <a:p>
            <a:r>
              <a:rPr lang="en-US" dirty="0"/>
              <a:t>Electrons exist in orbitals around the protons and neutrons in the nucleus.</a:t>
            </a:r>
          </a:p>
          <a:p>
            <a:r>
              <a:rPr lang="en-US" dirty="0"/>
              <a:t>Niels Bohr created an atomic model with circular shells demonstrating electrons orbiting the nucleus at specific distances.</a:t>
            </a:r>
          </a:p>
          <a:p>
            <a:r>
              <a:rPr lang="en-US" dirty="0"/>
              <a:t>Electrons do not move in smooth orbits around a nucleus, but the shell structure of the Bohr atom helps us understand how electrons play a role in bonding.</a:t>
            </a:r>
          </a:p>
        </p:txBody>
      </p:sp>
      <p:sp>
        <p:nvSpPr>
          <p:cNvPr id="4" name="Footer Placeholder 3">
            <a:extLst>
              <a:ext uri="{FF2B5EF4-FFF2-40B4-BE49-F238E27FC236}">
                <a16:creationId xmlns:a16="http://schemas.microsoft.com/office/drawing/2014/main" id="{F2256E16-D7AC-514E-A168-6ACBEEFB891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3257301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25ED-8F39-2544-AABE-93419792D481}"/>
              </a:ext>
            </a:extLst>
          </p:cNvPr>
          <p:cNvSpPr>
            <a:spLocks noGrp="1"/>
          </p:cNvSpPr>
          <p:nvPr>
            <p:ph type="title"/>
          </p:nvPr>
        </p:nvSpPr>
        <p:spPr/>
        <p:txBody>
          <a:bodyPr/>
          <a:lstStyle/>
          <a:p>
            <a:pPr algn="ctr"/>
            <a:r>
              <a:rPr lang="en-US" dirty="0"/>
              <a:t> The Bohr Atom</a:t>
            </a:r>
          </a:p>
        </p:txBody>
      </p:sp>
      <p:sp>
        <p:nvSpPr>
          <p:cNvPr id="3" name="Content Placeholder 2">
            <a:extLst>
              <a:ext uri="{FF2B5EF4-FFF2-40B4-BE49-F238E27FC236}">
                <a16:creationId xmlns:a16="http://schemas.microsoft.com/office/drawing/2014/main" id="{9AE802A6-8258-FF43-932C-4F498DFF381D}"/>
              </a:ext>
            </a:extLst>
          </p:cNvPr>
          <p:cNvSpPr>
            <a:spLocks noGrp="1"/>
          </p:cNvSpPr>
          <p:nvPr>
            <p:ph sz="half" idx="1"/>
          </p:nvPr>
        </p:nvSpPr>
        <p:spPr/>
        <p:txBody>
          <a:bodyPr>
            <a:normAutofit lnSpcReduction="10000"/>
          </a:bodyPr>
          <a:lstStyle/>
          <a:p>
            <a:r>
              <a:rPr lang="en-US" dirty="0"/>
              <a:t>Electrons form electron shells or energy levels around a nucleus.</a:t>
            </a:r>
          </a:p>
          <a:p>
            <a:r>
              <a:rPr lang="en-US" dirty="0"/>
              <a:t>Shells are designated by “n.”</a:t>
            </a:r>
          </a:p>
          <a:p>
            <a:r>
              <a:rPr lang="en-US" dirty="0"/>
              <a:t>Allows us to visualize electrons and their position in the outermost shell around the atom.</a:t>
            </a:r>
          </a:p>
          <a:p>
            <a:r>
              <a:rPr lang="en-US" dirty="0"/>
              <a:t>Electrons in the outermost shell of an atom form chemical bonds with electrons in the outermost shell of another atoms.</a:t>
            </a:r>
          </a:p>
          <a:p>
            <a:endParaRPr lang="en-US" dirty="0"/>
          </a:p>
          <a:p>
            <a:endParaRPr lang="en-US" dirty="0"/>
          </a:p>
        </p:txBody>
      </p:sp>
      <p:sp>
        <p:nvSpPr>
          <p:cNvPr id="5" name="Footer Placeholder 4">
            <a:extLst>
              <a:ext uri="{FF2B5EF4-FFF2-40B4-BE49-F238E27FC236}">
                <a16:creationId xmlns:a16="http://schemas.microsoft.com/office/drawing/2014/main" id="{AC7B0CB6-7814-AA4A-8734-5B9236AB792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4098" name="Picture 2" descr="Three concentric circles around the nucleus of a hydrogen atom represent principal shells. These are named 1 n, 2 n, and 3 n in order of increasing distance from the nucleus. An electron orbits in the shell closest to the nucleus, 1 n.">
            <a:extLst>
              <a:ext uri="{FF2B5EF4-FFF2-40B4-BE49-F238E27FC236}">
                <a16:creationId xmlns:a16="http://schemas.microsoft.com/office/drawing/2014/main" id="{8F589A06-829C-4C4C-9C30-737BAD9575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49786" y="1688080"/>
            <a:ext cx="4474028" cy="447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68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1B7D-874F-A542-BB56-1E9179BB804A}"/>
              </a:ext>
            </a:extLst>
          </p:cNvPr>
          <p:cNvSpPr>
            <a:spLocks noGrp="1"/>
          </p:cNvSpPr>
          <p:nvPr>
            <p:ph type="title"/>
          </p:nvPr>
        </p:nvSpPr>
        <p:spPr/>
        <p:txBody>
          <a:bodyPr/>
          <a:lstStyle/>
          <a:p>
            <a:pPr algn="ctr"/>
            <a:r>
              <a:rPr lang="en-US" dirty="0"/>
              <a:t>Electron Filling and The Octet Rule</a:t>
            </a:r>
          </a:p>
        </p:txBody>
      </p:sp>
      <p:sp>
        <p:nvSpPr>
          <p:cNvPr id="3" name="Content Placeholder 2">
            <a:extLst>
              <a:ext uri="{FF2B5EF4-FFF2-40B4-BE49-F238E27FC236}">
                <a16:creationId xmlns:a16="http://schemas.microsoft.com/office/drawing/2014/main" id="{6C1E6A5B-FB90-A946-85A3-E1E28A58E1B7}"/>
              </a:ext>
            </a:extLst>
          </p:cNvPr>
          <p:cNvSpPr>
            <a:spLocks noGrp="1"/>
          </p:cNvSpPr>
          <p:nvPr>
            <p:ph sz="half" idx="1"/>
          </p:nvPr>
        </p:nvSpPr>
        <p:spPr/>
        <p:txBody>
          <a:bodyPr>
            <a:normAutofit fontScale="92500" lnSpcReduction="10000"/>
          </a:bodyPr>
          <a:lstStyle/>
          <a:p>
            <a:r>
              <a:rPr lang="en-US" dirty="0"/>
              <a:t>Electrons move to their lowest energy state and fill shells beginning with the shell closest to the nucleus.</a:t>
            </a:r>
          </a:p>
          <a:p>
            <a:r>
              <a:rPr lang="en-US" dirty="0"/>
              <a:t>Shells are filled successively until the number of electrons equals the number of protons to form an uncharged (stable) atom. </a:t>
            </a:r>
          </a:p>
          <a:p>
            <a:r>
              <a:rPr lang="en-US" dirty="0"/>
              <a:t>The first shell holds two electrons. Subsequent shells hold eight electrons – an octet of electrons in each shell.</a:t>
            </a:r>
          </a:p>
        </p:txBody>
      </p:sp>
      <p:sp>
        <p:nvSpPr>
          <p:cNvPr id="5" name="Footer Placeholder 4">
            <a:extLst>
              <a:ext uri="{FF2B5EF4-FFF2-40B4-BE49-F238E27FC236}">
                <a16:creationId xmlns:a16="http://schemas.microsoft.com/office/drawing/2014/main" id="{67EEA3EB-D649-1242-BFDB-366D415E699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6" name="Picture 2" descr="Bohr diagrams of elements from groups 1, 14, 17 and 18, and periods 1, 2 and 3 are shown. Period 1, in which the 1n shell is filling, contains hydrogen and helium. Hydrogen, in group 1, has one valence electron. Helium, in group 18, has two valence electrons. The 1n shell holds a maximum of two electrons, so the shell is full and the electron configuration is stable. Period 2, in which the 2n shell is filling, contains lithium, carbon, fluorine, and neon. Lithium, in group 1, has 1 valence electron. Carbon, in group 14, has 4 valence electrons. Fluorine, in group 17, has 7 valence electrons. Neon, in group 18, has 8 valence electrons, a full octet. Period 3, in which the 3n shell is filling, contains sodium, silicon, chlorine, and argon. Sodium, in group 1, has 1 valence electron. Silicon, in group 14, has 4 valence electrons. Chlorine, in group 17, has 7 valence electrons. Argon, in group 18, has 8 valence electrons, a full octet.">
            <a:extLst>
              <a:ext uri="{FF2B5EF4-FFF2-40B4-BE49-F238E27FC236}">
                <a16:creationId xmlns:a16="http://schemas.microsoft.com/office/drawing/2014/main" id="{FA5E78A5-0A79-D645-901E-B4D0B2C948A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2024744"/>
            <a:ext cx="5869003" cy="393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5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FA5AC-615B-BE4C-8385-1E371CF54160}"/>
              </a:ext>
            </a:extLst>
          </p:cNvPr>
          <p:cNvSpPr>
            <a:spLocks noGrp="1"/>
          </p:cNvSpPr>
          <p:nvPr>
            <p:ph type="title"/>
          </p:nvPr>
        </p:nvSpPr>
        <p:spPr/>
        <p:txBody>
          <a:bodyPr/>
          <a:lstStyle/>
          <a:p>
            <a:pPr algn="ctr"/>
            <a:r>
              <a:rPr lang="en-US" dirty="0"/>
              <a:t>Atomic Bonding – A Beginning</a:t>
            </a:r>
          </a:p>
        </p:txBody>
      </p:sp>
      <p:sp>
        <p:nvSpPr>
          <p:cNvPr id="3" name="Content Placeholder 2">
            <a:extLst>
              <a:ext uri="{FF2B5EF4-FFF2-40B4-BE49-F238E27FC236}">
                <a16:creationId xmlns:a16="http://schemas.microsoft.com/office/drawing/2014/main" id="{DCBAF9B3-206C-514B-ADB4-5E90EC0C5962}"/>
              </a:ext>
            </a:extLst>
          </p:cNvPr>
          <p:cNvSpPr>
            <a:spLocks noGrp="1"/>
          </p:cNvSpPr>
          <p:nvPr>
            <p:ph idx="1"/>
          </p:nvPr>
        </p:nvSpPr>
        <p:spPr/>
        <p:txBody>
          <a:bodyPr/>
          <a:lstStyle/>
          <a:p>
            <a:r>
              <a:rPr lang="en-US" dirty="0"/>
              <a:t>Atoms with eight electrons in their outermost shell, like neon (Ne), are stable and don’t react with other atoms under standard conditions.</a:t>
            </a:r>
          </a:p>
          <a:p>
            <a:r>
              <a:rPr lang="en-US" dirty="0"/>
              <a:t>Atoms like Carbon (C), Sodium (Na), Fluorine (F) and Chlorine (Cl) have unfilled outer electron shells and can bind with other atoms to form molecules.</a:t>
            </a:r>
          </a:p>
          <a:p>
            <a:r>
              <a:rPr lang="en-US" dirty="0"/>
              <a:t>Atoms donate, accept or share electrons with another atom to fill their outermost (valence) electron shells.</a:t>
            </a:r>
          </a:p>
        </p:txBody>
      </p:sp>
      <p:sp>
        <p:nvSpPr>
          <p:cNvPr id="4" name="Footer Placeholder 3">
            <a:extLst>
              <a:ext uri="{FF2B5EF4-FFF2-40B4-BE49-F238E27FC236}">
                <a16:creationId xmlns:a16="http://schemas.microsoft.com/office/drawing/2014/main" id="{F684A519-A747-7A4B-B6CE-F89DAC25C75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359000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725C4-8D85-5946-B431-9CCEE5754FED}"/>
              </a:ext>
            </a:extLst>
          </p:cNvPr>
          <p:cNvSpPr>
            <a:spLocks noGrp="1"/>
          </p:cNvSpPr>
          <p:nvPr>
            <p:ph type="title"/>
          </p:nvPr>
        </p:nvSpPr>
        <p:spPr/>
        <p:txBody>
          <a:bodyPr/>
          <a:lstStyle/>
          <a:p>
            <a:pPr algn="ctr"/>
            <a:r>
              <a:rPr lang="en-US" dirty="0"/>
              <a:t>Electron Orbitals</a:t>
            </a:r>
          </a:p>
        </p:txBody>
      </p:sp>
      <p:sp>
        <p:nvSpPr>
          <p:cNvPr id="3" name="Content Placeholder 2">
            <a:extLst>
              <a:ext uri="{FF2B5EF4-FFF2-40B4-BE49-F238E27FC236}">
                <a16:creationId xmlns:a16="http://schemas.microsoft.com/office/drawing/2014/main" id="{EF9532AA-CB9A-C446-B1E3-93D7DD37D258}"/>
              </a:ext>
            </a:extLst>
          </p:cNvPr>
          <p:cNvSpPr>
            <a:spLocks noGrp="1"/>
          </p:cNvSpPr>
          <p:nvPr>
            <p:ph sz="half" idx="1"/>
          </p:nvPr>
        </p:nvSpPr>
        <p:spPr/>
        <p:txBody>
          <a:bodyPr/>
          <a:lstStyle/>
          <a:p>
            <a:r>
              <a:rPr lang="en-US" dirty="0"/>
              <a:t>Electrons exist in orbitals created by the combined particle and wave properties of electron behavior.</a:t>
            </a:r>
          </a:p>
          <a:p>
            <a:r>
              <a:rPr lang="en-US" dirty="0"/>
              <a:t>Each orbital holds up to two electrons.</a:t>
            </a:r>
          </a:p>
          <a:p>
            <a:r>
              <a:rPr lang="en-US" dirty="0"/>
              <a:t>Electron orbitals more closely describe the position of electrons as they move around the nucleus. </a:t>
            </a:r>
          </a:p>
        </p:txBody>
      </p:sp>
      <p:sp>
        <p:nvSpPr>
          <p:cNvPr id="5" name="Footer Placeholder 4">
            <a:extLst>
              <a:ext uri="{FF2B5EF4-FFF2-40B4-BE49-F238E27FC236}">
                <a16:creationId xmlns:a16="http://schemas.microsoft.com/office/drawing/2014/main" id="{84EF655F-497E-1041-8559-4DF08FD84C06}"/>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8194" name="Picture 2" descr="Illustration shows 1 n s, 2 n s and 2 n p subshells. The 1 n s subshell and 2 n s subshells are both spheres, but the 2 n s sphere is larger than the 1 n s sphere. The 2 n p subshell is made up of three dumbbells that radiate out from the center of the atom.">
            <a:extLst>
              <a:ext uri="{FF2B5EF4-FFF2-40B4-BE49-F238E27FC236}">
                <a16:creationId xmlns:a16="http://schemas.microsoft.com/office/drawing/2014/main" id="{0ED7C91A-B878-B548-AA48-77BD97B34C4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2021568"/>
            <a:ext cx="5903751" cy="387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9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84F2-AD56-BA4B-9355-9FDDCF33E330}"/>
              </a:ext>
            </a:extLst>
          </p:cNvPr>
          <p:cNvSpPr>
            <a:spLocks noGrp="1"/>
          </p:cNvSpPr>
          <p:nvPr>
            <p:ph type="title"/>
          </p:nvPr>
        </p:nvSpPr>
        <p:spPr/>
        <p:txBody>
          <a:bodyPr/>
          <a:lstStyle/>
          <a:p>
            <a:pPr algn="ctr"/>
            <a:r>
              <a:rPr lang="en-US" dirty="0"/>
              <a:t>Chemical Reactions and Molecules</a:t>
            </a:r>
          </a:p>
        </p:txBody>
      </p:sp>
      <p:sp>
        <p:nvSpPr>
          <p:cNvPr id="3" name="Content Placeholder 2">
            <a:extLst>
              <a:ext uri="{FF2B5EF4-FFF2-40B4-BE49-F238E27FC236}">
                <a16:creationId xmlns:a16="http://schemas.microsoft.com/office/drawing/2014/main" id="{C57F4BDA-7620-D642-9B1A-B9A52C7607D3}"/>
              </a:ext>
            </a:extLst>
          </p:cNvPr>
          <p:cNvSpPr>
            <a:spLocks noGrp="1"/>
          </p:cNvSpPr>
          <p:nvPr>
            <p:ph idx="1"/>
          </p:nvPr>
        </p:nvSpPr>
        <p:spPr/>
        <p:txBody>
          <a:bodyPr/>
          <a:lstStyle/>
          <a:p>
            <a:r>
              <a:rPr lang="en-US" dirty="0"/>
              <a:t>All elements are most stable when their outermost shell is filled with electrons according to the octet rule.</a:t>
            </a:r>
          </a:p>
          <a:p>
            <a:r>
              <a:rPr lang="en-US" dirty="0"/>
              <a:t>It is energetically favorable for the outer shell of atoms to be full.</a:t>
            </a:r>
          </a:p>
          <a:p>
            <a:r>
              <a:rPr lang="en-US" dirty="0"/>
              <a:t>When two or more atoms chemically bond with each other, the resultant chemical structure is a molecule.</a:t>
            </a:r>
          </a:p>
          <a:p>
            <a:r>
              <a:rPr lang="en-US" dirty="0"/>
              <a:t>Atoms form chemical bonds with other atoms thereby obtaining the electrons they need to attain a stable electron configuration.</a:t>
            </a:r>
          </a:p>
          <a:p>
            <a:r>
              <a:rPr lang="en-US" dirty="0"/>
              <a:t>Chemical reactions occur when two or more atoms bond together to form molecules or when bonded atoms break apart.</a:t>
            </a:r>
          </a:p>
        </p:txBody>
      </p:sp>
      <p:sp>
        <p:nvSpPr>
          <p:cNvPr id="4" name="Footer Placeholder 3">
            <a:extLst>
              <a:ext uri="{FF2B5EF4-FFF2-40B4-BE49-F238E27FC236}">
                <a16:creationId xmlns:a16="http://schemas.microsoft.com/office/drawing/2014/main" id="{704D3BFF-F5D1-D749-B849-CBE67C3879DA}"/>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553925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37B56E-5514-3440-9B68-BC7E3A6A23F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9218" name="Picture 2" descr="In the first image, an oxygen atom is shown with six valence electrons. Four of these valence electrons form pairs at the top and right sides of the valence shell. The other two electrons are alone on the bottom and left sides. A hydrogen atom sits next to each the lone electron of the oxygen. Each hydrogen has only one valence electron. An arrow indicates that a reaction takes place. After the reaction, in the second image, each unpaired electron in the oxygen joins an electron from one of the hydrogen atoms so that the valence rings are now connected together. The bond that forms between oxygen and hydrogen can also be represented by a dash.">
            <a:extLst>
              <a:ext uri="{FF2B5EF4-FFF2-40B4-BE49-F238E27FC236}">
                <a16:creationId xmlns:a16="http://schemas.microsoft.com/office/drawing/2014/main" id="{F1D50487-786A-FB45-B44E-F0EE5305A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25" y="832757"/>
            <a:ext cx="10963061" cy="520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602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E83E-8E79-C845-8538-5253600FB886}"/>
              </a:ext>
            </a:extLst>
          </p:cNvPr>
          <p:cNvSpPr>
            <a:spLocks noGrp="1"/>
          </p:cNvSpPr>
          <p:nvPr>
            <p:ph type="title"/>
          </p:nvPr>
        </p:nvSpPr>
        <p:spPr/>
        <p:txBody>
          <a:bodyPr/>
          <a:lstStyle/>
          <a:p>
            <a:pPr algn="ctr"/>
            <a:r>
              <a:rPr lang="en-US" dirty="0"/>
              <a:t>Reactants to Products</a:t>
            </a:r>
          </a:p>
        </p:txBody>
      </p:sp>
      <p:sp>
        <p:nvSpPr>
          <p:cNvPr id="3" name="Content Placeholder 2">
            <a:extLst>
              <a:ext uri="{FF2B5EF4-FFF2-40B4-BE49-F238E27FC236}">
                <a16:creationId xmlns:a16="http://schemas.microsoft.com/office/drawing/2014/main" id="{7B05A07F-4832-1147-854D-EDAB2E675B0E}"/>
              </a:ext>
            </a:extLst>
          </p:cNvPr>
          <p:cNvSpPr>
            <a:spLocks noGrp="1"/>
          </p:cNvSpPr>
          <p:nvPr>
            <p:ph sz="half" idx="1"/>
          </p:nvPr>
        </p:nvSpPr>
        <p:spPr/>
        <p:txBody>
          <a:bodyPr/>
          <a:lstStyle/>
          <a:p>
            <a:pPr marL="0" indent="0">
              <a:buNone/>
            </a:pPr>
            <a:r>
              <a:rPr lang="en-US" dirty="0"/>
              <a:t>Reactants – substances used at the beginning of a reaction.</a:t>
            </a:r>
          </a:p>
          <a:p>
            <a:pPr marL="0" indent="0">
              <a:buNone/>
            </a:pPr>
            <a:r>
              <a:rPr lang="en-US" dirty="0"/>
              <a:t>Products – substances at the end reaction.</a:t>
            </a:r>
          </a:p>
          <a:p>
            <a:pPr marL="0" indent="0">
              <a:buNone/>
            </a:pPr>
            <a:r>
              <a:rPr lang="en-US" dirty="0"/>
              <a:t>Balanced Equation - number of atoms of reactants equals the number of product atoms.</a:t>
            </a:r>
          </a:p>
          <a:p>
            <a:pPr marL="0" indent="0">
              <a:buNone/>
            </a:pPr>
            <a:r>
              <a:rPr lang="en-US" dirty="0"/>
              <a:t>Compounds – contain more than one kind of element.</a:t>
            </a:r>
          </a:p>
        </p:txBody>
      </p:sp>
      <p:sp>
        <p:nvSpPr>
          <p:cNvPr id="4" name="Content Placeholder 3">
            <a:extLst>
              <a:ext uri="{FF2B5EF4-FFF2-40B4-BE49-F238E27FC236}">
                <a16:creationId xmlns:a16="http://schemas.microsoft.com/office/drawing/2014/main" id="{90562C46-2215-D54C-8982-50EA13B3667C}"/>
              </a:ext>
            </a:extLst>
          </p:cNvPr>
          <p:cNvSpPr>
            <a:spLocks noGrp="1"/>
          </p:cNvSpPr>
          <p:nvPr>
            <p:ph sz="half" idx="2"/>
          </p:nvPr>
        </p:nvSpPr>
        <p:spPr/>
        <p:txBody>
          <a:bodyPr/>
          <a:lstStyle/>
          <a:p>
            <a:pPr marL="0" indent="0" algn="ctr">
              <a:buNone/>
            </a:pPr>
            <a:endParaRPr lang="en-US" dirty="0"/>
          </a:p>
          <a:p>
            <a:pPr marL="0" indent="0" algn="ctr">
              <a:buNone/>
            </a:pPr>
            <a:r>
              <a:rPr lang="en-US" dirty="0"/>
              <a:t>2H + O           H</a:t>
            </a:r>
            <a:r>
              <a:rPr lang="en-US" baseline="-25000" dirty="0"/>
              <a:t>2</a:t>
            </a:r>
            <a:r>
              <a:rPr lang="en-US" dirty="0"/>
              <a:t>O </a:t>
            </a:r>
          </a:p>
          <a:p>
            <a:pPr marL="0" indent="0" algn="ctr">
              <a:buNone/>
            </a:pPr>
            <a:r>
              <a:rPr lang="en-US" dirty="0"/>
              <a:t>Reactants    Products</a:t>
            </a:r>
          </a:p>
          <a:p>
            <a:pPr marL="0" indent="0" algn="ctr">
              <a:buNone/>
            </a:pPr>
            <a:endParaRPr lang="en-US" dirty="0"/>
          </a:p>
          <a:p>
            <a:pPr marL="0" indent="0" algn="ctr">
              <a:buNone/>
            </a:pPr>
            <a:endParaRPr lang="en-US" dirty="0"/>
          </a:p>
        </p:txBody>
      </p:sp>
      <p:sp>
        <p:nvSpPr>
          <p:cNvPr id="5" name="Footer Placeholder 4">
            <a:extLst>
              <a:ext uri="{FF2B5EF4-FFF2-40B4-BE49-F238E27FC236}">
                <a16:creationId xmlns:a16="http://schemas.microsoft.com/office/drawing/2014/main" id="{9755AA8C-82C7-DD4A-BAC8-A1946B19638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cxnSp>
        <p:nvCxnSpPr>
          <p:cNvPr id="7" name="Straight Arrow Connector 6">
            <a:extLst>
              <a:ext uri="{FF2B5EF4-FFF2-40B4-BE49-F238E27FC236}">
                <a16:creationId xmlns:a16="http://schemas.microsoft.com/office/drawing/2014/main" id="{0C398F6D-0F30-5746-BD46-B04F7F398699}"/>
              </a:ext>
            </a:extLst>
          </p:cNvPr>
          <p:cNvCxnSpPr/>
          <p:nvPr/>
        </p:nvCxnSpPr>
        <p:spPr>
          <a:xfrm>
            <a:off x="8708572" y="2579916"/>
            <a:ext cx="6204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622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71E5-19F8-6540-A94F-C7E2EF190A98}"/>
              </a:ext>
            </a:extLst>
          </p:cNvPr>
          <p:cNvSpPr>
            <a:spLocks noGrp="1"/>
          </p:cNvSpPr>
          <p:nvPr>
            <p:ph type="title"/>
          </p:nvPr>
        </p:nvSpPr>
        <p:spPr/>
        <p:txBody>
          <a:bodyPr/>
          <a:lstStyle/>
          <a:p>
            <a:pPr algn="ctr"/>
            <a:r>
              <a:rPr lang="en-US" dirty="0"/>
              <a:t>Ions and Ionic Bonds</a:t>
            </a:r>
          </a:p>
        </p:txBody>
      </p:sp>
      <p:sp>
        <p:nvSpPr>
          <p:cNvPr id="3" name="Content Placeholder 2">
            <a:extLst>
              <a:ext uri="{FF2B5EF4-FFF2-40B4-BE49-F238E27FC236}">
                <a16:creationId xmlns:a16="http://schemas.microsoft.com/office/drawing/2014/main" id="{CFD87880-2F5B-7949-9960-C8E8FE73721A}"/>
              </a:ext>
            </a:extLst>
          </p:cNvPr>
          <p:cNvSpPr>
            <a:spLocks noGrp="1"/>
          </p:cNvSpPr>
          <p:nvPr>
            <p:ph sz="half" idx="1"/>
          </p:nvPr>
        </p:nvSpPr>
        <p:spPr/>
        <p:txBody>
          <a:bodyPr/>
          <a:lstStyle/>
          <a:p>
            <a:r>
              <a:rPr lang="en-US" dirty="0"/>
              <a:t>Electron transfer between atoms creates ions.</a:t>
            </a:r>
          </a:p>
          <a:p>
            <a:r>
              <a:rPr lang="en-US" dirty="0"/>
              <a:t>Cations are created when an atom loses an electron.</a:t>
            </a:r>
          </a:p>
          <a:p>
            <a:r>
              <a:rPr lang="en-US" dirty="0"/>
              <a:t>Anions are created when an atom gains an electron.</a:t>
            </a:r>
          </a:p>
          <a:p>
            <a:r>
              <a:rPr lang="en-US" dirty="0"/>
              <a:t>Ionic bonds form between cations and anions.</a:t>
            </a:r>
          </a:p>
          <a:p>
            <a:endParaRPr lang="en-US" dirty="0"/>
          </a:p>
        </p:txBody>
      </p:sp>
      <p:sp>
        <p:nvSpPr>
          <p:cNvPr id="5" name="Footer Placeholder 4">
            <a:extLst>
              <a:ext uri="{FF2B5EF4-FFF2-40B4-BE49-F238E27FC236}">
                <a16:creationId xmlns:a16="http://schemas.microsoft.com/office/drawing/2014/main" id="{FB394473-B913-2747-8A80-6098D9CDB4B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8" name="Picture 2" descr="A sodium and a chlorine atom sit side by side. The sodium atom has one valence electron, and the chlorine atom has seven. Six of chlorines electrons form pairs at the top, bottom and right sides of the valence shell. The seventh electron sits alone on the left side. The sodium atom transfers its valence electron to chlorines valence shell, where it pairs with the unpaired left electron. An arrow indicates a reaction takes place. After the reaction takes place, the sodium becomes a cation with a charge of plus one and an empty valence shell, while the chlorine becomes an anion with a charge of minus one and a full valence shell containing eight electrons.">
            <a:extLst>
              <a:ext uri="{FF2B5EF4-FFF2-40B4-BE49-F238E27FC236}">
                <a16:creationId xmlns:a16="http://schemas.microsoft.com/office/drawing/2014/main" id="{A0F27374-98D2-374F-8E0D-2FD3B7B7477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24599" y="3429000"/>
            <a:ext cx="5054601" cy="110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07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D0BB5-345A-0A45-920F-E102250E9E90}"/>
              </a:ext>
            </a:extLst>
          </p:cNvPr>
          <p:cNvSpPr>
            <a:spLocks noGrp="1"/>
          </p:cNvSpPr>
          <p:nvPr>
            <p:ph type="title"/>
          </p:nvPr>
        </p:nvSpPr>
        <p:spPr/>
        <p:txBody>
          <a:bodyPr/>
          <a:lstStyle/>
          <a:p>
            <a:pPr algn="ctr"/>
            <a:r>
              <a:rPr lang="en-US" dirty="0"/>
              <a:t>The Fundamental Units of Life</a:t>
            </a:r>
          </a:p>
        </p:txBody>
      </p:sp>
      <p:sp>
        <p:nvSpPr>
          <p:cNvPr id="3" name="Content Placeholder 2">
            <a:extLst>
              <a:ext uri="{FF2B5EF4-FFF2-40B4-BE49-F238E27FC236}">
                <a16:creationId xmlns:a16="http://schemas.microsoft.com/office/drawing/2014/main" id="{8EC5184F-7BD0-9D49-AB4F-5D6C056FD6BC}"/>
              </a:ext>
            </a:extLst>
          </p:cNvPr>
          <p:cNvSpPr>
            <a:spLocks noGrp="1"/>
          </p:cNvSpPr>
          <p:nvPr>
            <p:ph sz="half" idx="1"/>
          </p:nvPr>
        </p:nvSpPr>
        <p:spPr/>
        <p:txBody>
          <a:bodyPr/>
          <a:lstStyle/>
          <a:p>
            <a:r>
              <a:rPr lang="en-US" dirty="0"/>
              <a:t>Matter – any substance that occupies space and has mass</a:t>
            </a:r>
          </a:p>
          <a:p>
            <a:r>
              <a:rPr lang="en-US" dirty="0"/>
              <a:t>Elements – unique forms of matter with specific chemical and physical properties that cannot break down into smaller substances by ordinary chemical reactions.</a:t>
            </a:r>
          </a:p>
        </p:txBody>
      </p:sp>
      <p:sp>
        <p:nvSpPr>
          <p:cNvPr id="4" name="Content Placeholder 3">
            <a:extLst>
              <a:ext uri="{FF2B5EF4-FFF2-40B4-BE49-F238E27FC236}">
                <a16:creationId xmlns:a16="http://schemas.microsoft.com/office/drawing/2014/main" id="{3287C81B-2B7D-CD40-8F63-8F71DA30176F}"/>
              </a:ext>
            </a:extLst>
          </p:cNvPr>
          <p:cNvSpPr>
            <a:spLocks noGrp="1"/>
          </p:cNvSpPr>
          <p:nvPr>
            <p:ph sz="half" idx="2"/>
          </p:nvPr>
        </p:nvSpPr>
        <p:spPr/>
        <p:txBody>
          <a:bodyPr/>
          <a:lstStyle/>
          <a:p>
            <a:r>
              <a:rPr lang="en-US" dirty="0"/>
              <a:t>Elements – designated by a chemical symbol</a:t>
            </a:r>
          </a:p>
          <a:p>
            <a:r>
              <a:rPr lang="en-US" dirty="0"/>
              <a:t>Four Elements Common to all living things:</a:t>
            </a:r>
          </a:p>
          <a:p>
            <a:endParaRPr lang="en-US" dirty="0"/>
          </a:p>
          <a:p>
            <a:pPr lvl="1"/>
            <a:r>
              <a:rPr lang="en-US" dirty="0"/>
              <a:t>Oxygen (O)</a:t>
            </a:r>
          </a:p>
          <a:p>
            <a:pPr lvl="1"/>
            <a:r>
              <a:rPr lang="en-US" dirty="0"/>
              <a:t>Carbon (C)</a:t>
            </a:r>
          </a:p>
          <a:p>
            <a:pPr lvl="1"/>
            <a:r>
              <a:rPr lang="en-US" dirty="0"/>
              <a:t>Hydrogen (H)</a:t>
            </a:r>
          </a:p>
          <a:p>
            <a:pPr lvl="1"/>
            <a:r>
              <a:rPr lang="en-US" dirty="0"/>
              <a:t>Nitrogen (N)</a:t>
            </a:r>
          </a:p>
          <a:p>
            <a:pPr lvl="1"/>
            <a:endParaRPr lang="en-US" dirty="0"/>
          </a:p>
        </p:txBody>
      </p:sp>
      <p:sp>
        <p:nvSpPr>
          <p:cNvPr id="5" name="Footer Placeholder 4">
            <a:extLst>
              <a:ext uri="{FF2B5EF4-FFF2-40B4-BE49-F238E27FC236}">
                <a16:creationId xmlns:a16="http://schemas.microsoft.com/office/drawing/2014/main" id="{31E282E6-38C6-3F49-8010-133BB21D96BA}"/>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168817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2C6EC-4E15-3847-9106-864CBA6043BB}"/>
              </a:ext>
            </a:extLst>
          </p:cNvPr>
          <p:cNvSpPr>
            <a:spLocks noGrp="1"/>
          </p:cNvSpPr>
          <p:nvPr>
            <p:ph type="title"/>
          </p:nvPr>
        </p:nvSpPr>
        <p:spPr/>
        <p:txBody>
          <a:bodyPr/>
          <a:lstStyle/>
          <a:p>
            <a:pPr algn="ctr"/>
            <a:r>
              <a:rPr lang="en-US" dirty="0"/>
              <a:t>Sodium Chloride (NaCl)</a:t>
            </a:r>
          </a:p>
        </p:txBody>
      </p:sp>
      <p:sp>
        <p:nvSpPr>
          <p:cNvPr id="4" name="Content Placeholder 3">
            <a:extLst>
              <a:ext uri="{FF2B5EF4-FFF2-40B4-BE49-F238E27FC236}">
                <a16:creationId xmlns:a16="http://schemas.microsoft.com/office/drawing/2014/main" id="{B7A68951-C665-5E4C-AF31-F3BADD08114B}"/>
              </a:ext>
            </a:extLst>
          </p:cNvPr>
          <p:cNvSpPr>
            <a:spLocks noGrp="1"/>
          </p:cNvSpPr>
          <p:nvPr>
            <p:ph sz="half" idx="2"/>
          </p:nvPr>
        </p:nvSpPr>
        <p:spPr/>
        <p:txBody>
          <a:bodyPr/>
          <a:lstStyle/>
          <a:p>
            <a:r>
              <a:rPr lang="en-US" dirty="0"/>
              <a:t>The chlorine (Cl) nucleus is more electronegative and strips an electron from sodium (Na), which is less electronegative and loses an electron.</a:t>
            </a:r>
          </a:p>
          <a:p>
            <a:r>
              <a:rPr lang="en-US" dirty="0"/>
              <a:t>Chlorine becomes negatively charged (anion).</a:t>
            </a:r>
          </a:p>
          <a:p>
            <a:r>
              <a:rPr lang="en-US" dirty="0"/>
              <a:t>We call the negatively charged atom chloride.</a:t>
            </a:r>
          </a:p>
        </p:txBody>
      </p:sp>
      <p:sp>
        <p:nvSpPr>
          <p:cNvPr id="5" name="Footer Placeholder 4">
            <a:extLst>
              <a:ext uri="{FF2B5EF4-FFF2-40B4-BE49-F238E27FC236}">
                <a16:creationId xmlns:a16="http://schemas.microsoft.com/office/drawing/2014/main" id="{B946E46D-7417-5C43-B5F2-FDCB77D6501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6" name="Picture 2" descr="A sodium and a chlorine atom sit side by side. The sodium atom has one valence electron, and the chlorine atom has seven. Six of chlorines electrons form pairs at the top, bottom and right sides of the valence shell. The seventh electron sits alone on the left side. The sodium atom transfers its valence electron to chlorines valence shell, where it pairs with the unpaired left electron. An arrow indicates a reaction takes place. After the reaction takes place, the sodium becomes a cation with a charge of plus one and an empty valence shell, while the chlorine becomes an anion with a charge of minus one and a full valence shell containing eight electrons.">
            <a:extLst>
              <a:ext uri="{FF2B5EF4-FFF2-40B4-BE49-F238E27FC236}">
                <a16:creationId xmlns:a16="http://schemas.microsoft.com/office/drawing/2014/main" id="{AFFE65CA-8648-B142-AF41-4DD2BDF9001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0600" y="3467894"/>
            <a:ext cx="487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59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2C6EC-4E15-3847-9106-864CBA6043BB}"/>
              </a:ext>
            </a:extLst>
          </p:cNvPr>
          <p:cNvSpPr>
            <a:spLocks noGrp="1"/>
          </p:cNvSpPr>
          <p:nvPr>
            <p:ph type="title"/>
          </p:nvPr>
        </p:nvSpPr>
        <p:spPr/>
        <p:txBody>
          <a:bodyPr/>
          <a:lstStyle/>
          <a:p>
            <a:pPr algn="ctr"/>
            <a:r>
              <a:rPr lang="en-US" dirty="0"/>
              <a:t>Sodium Chloride (NaCl)</a:t>
            </a:r>
          </a:p>
        </p:txBody>
      </p:sp>
      <p:sp>
        <p:nvSpPr>
          <p:cNvPr id="4" name="Content Placeholder 3">
            <a:extLst>
              <a:ext uri="{FF2B5EF4-FFF2-40B4-BE49-F238E27FC236}">
                <a16:creationId xmlns:a16="http://schemas.microsoft.com/office/drawing/2014/main" id="{B7A68951-C665-5E4C-AF31-F3BADD08114B}"/>
              </a:ext>
            </a:extLst>
          </p:cNvPr>
          <p:cNvSpPr>
            <a:spLocks noGrp="1"/>
          </p:cNvSpPr>
          <p:nvPr>
            <p:ph sz="half" idx="2"/>
          </p:nvPr>
        </p:nvSpPr>
        <p:spPr/>
        <p:txBody>
          <a:bodyPr>
            <a:normAutofit/>
          </a:bodyPr>
          <a:lstStyle/>
          <a:p>
            <a:r>
              <a:rPr lang="en-US" dirty="0"/>
              <a:t>The sodium atom becomes positively charged (cation).</a:t>
            </a:r>
          </a:p>
          <a:p>
            <a:r>
              <a:rPr lang="en-US" dirty="0"/>
              <a:t>The negatively charged chloride and positively charged sodium are attracted to each other and are held together by their opposite charges as a compound.</a:t>
            </a:r>
          </a:p>
        </p:txBody>
      </p:sp>
      <p:sp>
        <p:nvSpPr>
          <p:cNvPr id="5" name="Footer Placeholder 4">
            <a:extLst>
              <a:ext uri="{FF2B5EF4-FFF2-40B4-BE49-F238E27FC236}">
                <a16:creationId xmlns:a16="http://schemas.microsoft.com/office/drawing/2014/main" id="{B946E46D-7417-5C43-B5F2-FDCB77D6501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6" name="Picture 2" descr="A sodium and a chlorine atom sit side by side. The sodium atom has one valence electron, and the chlorine atom has seven. Six of chlorines electrons form pairs at the top, bottom and right sides of the valence shell. The seventh electron sits alone on the left side. The sodium atom transfers its valence electron to chlorines valence shell, where it pairs with the unpaired left electron. An arrow indicates a reaction takes place. After the reaction takes place, the sodium becomes a cation with a charge of plus one and an empty valence shell, while the chlorine becomes an anion with a charge of minus one and a full valence shell containing eight electrons.">
            <a:extLst>
              <a:ext uri="{FF2B5EF4-FFF2-40B4-BE49-F238E27FC236}">
                <a16:creationId xmlns:a16="http://schemas.microsoft.com/office/drawing/2014/main" id="{AFFE65CA-8648-B142-AF41-4DD2BDF9001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0600" y="3467894"/>
            <a:ext cx="487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449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34FF-940F-A742-A7D3-125BC950EC13}"/>
              </a:ext>
            </a:extLst>
          </p:cNvPr>
          <p:cNvSpPr>
            <a:spLocks noGrp="1"/>
          </p:cNvSpPr>
          <p:nvPr>
            <p:ph type="title"/>
          </p:nvPr>
        </p:nvSpPr>
        <p:spPr/>
        <p:txBody>
          <a:bodyPr/>
          <a:lstStyle/>
          <a:p>
            <a:pPr algn="ctr"/>
            <a:r>
              <a:rPr lang="en-US" dirty="0"/>
              <a:t>Covalent Bonds</a:t>
            </a:r>
          </a:p>
        </p:txBody>
      </p:sp>
      <p:sp>
        <p:nvSpPr>
          <p:cNvPr id="3" name="Content Placeholder 2">
            <a:extLst>
              <a:ext uri="{FF2B5EF4-FFF2-40B4-BE49-F238E27FC236}">
                <a16:creationId xmlns:a16="http://schemas.microsoft.com/office/drawing/2014/main" id="{566DBF50-3D69-BF4D-8979-CC6DAE757910}"/>
              </a:ext>
            </a:extLst>
          </p:cNvPr>
          <p:cNvSpPr>
            <a:spLocks noGrp="1"/>
          </p:cNvSpPr>
          <p:nvPr>
            <p:ph idx="1"/>
          </p:nvPr>
        </p:nvSpPr>
        <p:spPr/>
        <p:txBody>
          <a:bodyPr/>
          <a:lstStyle/>
          <a:p>
            <a:r>
              <a:rPr lang="en-US" dirty="0"/>
              <a:t>Atoms can share electrons to complete or partially complete their valence shells.</a:t>
            </a:r>
          </a:p>
          <a:p>
            <a:r>
              <a:rPr lang="en-US" dirty="0"/>
              <a:t>Carbon has four electrons in its valence shell. It can bond with four atoms by sharing one of each of its electrons with an electron from another atom.</a:t>
            </a:r>
          </a:p>
          <a:p>
            <a:r>
              <a:rPr lang="en-US" dirty="0"/>
              <a:t>Carbon covalent bonds are the backbone for many biological molecules.</a:t>
            </a:r>
          </a:p>
          <a:p>
            <a:r>
              <a:rPr lang="en-US" dirty="0"/>
              <a:t>Water is a covalently bonded molecule. Let’s revisit how hydrogen bonds to oxygen in the water molecule.</a:t>
            </a:r>
          </a:p>
        </p:txBody>
      </p:sp>
      <p:sp>
        <p:nvSpPr>
          <p:cNvPr id="4" name="Footer Placeholder 3">
            <a:extLst>
              <a:ext uri="{FF2B5EF4-FFF2-40B4-BE49-F238E27FC236}">
                <a16:creationId xmlns:a16="http://schemas.microsoft.com/office/drawing/2014/main" id="{E28C02F2-1316-C84B-8223-D42A0CEAACC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74179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53BF42-66DA-2A4D-9605-AF2C7AD9AA9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11268" name="Picture 4" descr="In the first image, an oxygen atom is shown with six valence electrons. Four of these valence electrons form pairs at the top and right sides of the valence shell. The other two electrons are alone on the bottom and left sides. A hydrogen atom sits next to each the lone electron of the oxygen. Each hydrogen has only one valence electron. An arrow indicates that a reaction takes place. After the reaction, in the second image, each unpaired electron in the oxygen joins an electron from one of the hydrogen atoms so that the valence rings are now connected together. The bond that forms between oxygen and hydrogen can also be represented by a dash.">
            <a:extLst>
              <a:ext uri="{FF2B5EF4-FFF2-40B4-BE49-F238E27FC236}">
                <a16:creationId xmlns:a16="http://schemas.microsoft.com/office/drawing/2014/main" id="{A8B7AE54-B0F6-474C-B088-E16342C73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57" y="820376"/>
            <a:ext cx="11060745" cy="525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545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5A758-734C-FA49-B9E8-C6C86D9840DB}"/>
              </a:ext>
            </a:extLst>
          </p:cNvPr>
          <p:cNvSpPr>
            <a:spLocks noGrp="1"/>
          </p:cNvSpPr>
          <p:nvPr>
            <p:ph type="title"/>
          </p:nvPr>
        </p:nvSpPr>
        <p:spPr/>
        <p:txBody>
          <a:bodyPr/>
          <a:lstStyle/>
          <a:p>
            <a:pPr algn="ctr"/>
            <a:r>
              <a:rPr lang="en-US" dirty="0"/>
              <a:t>Covalent Bonding in Water</a:t>
            </a:r>
          </a:p>
        </p:txBody>
      </p:sp>
      <p:sp>
        <p:nvSpPr>
          <p:cNvPr id="3" name="Content Placeholder 2">
            <a:extLst>
              <a:ext uri="{FF2B5EF4-FFF2-40B4-BE49-F238E27FC236}">
                <a16:creationId xmlns:a16="http://schemas.microsoft.com/office/drawing/2014/main" id="{31750F75-5BBA-3342-99F5-00B50F0AA967}"/>
              </a:ext>
            </a:extLst>
          </p:cNvPr>
          <p:cNvSpPr>
            <a:spLocks noGrp="1"/>
          </p:cNvSpPr>
          <p:nvPr>
            <p:ph idx="1"/>
          </p:nvPr>
        </p:nvSpPr>
        <p:spPr/>
        <p:txBody>
          <a:bodyPr>
            <a:normAutofit/>
          </a:bodyPr>
          <a:lstStyle/>
          <a:p>
            <a:r>
              <a:rPr lang="en-US" dirty="0"/>
              <a:t>The oxygen atom and the hydrogen atoms have filled valence shells.</a:t>
            </a:r>
          </a:p>
          <a:p>
            <a:r>
              <a:rPr lang="en-US" dirty="0"/>
              <a:t>Oxygen shares one electron with each hydrogen atom.</a:t>
            </a:r>
          </a:p>
          <a:p>
            <a:r>
              <a:rPr lang="en-US" dirty="0"/>
              <a:t>Each hydrogen atom shares one electron with oxygen.</a:t>
            </a:r>
          </a:p>
          <a:p>
            <a:r>
              <a:rPr lang="en-US" dirty="0"/>
              <a:t>Covalent bonds are stronger than ionic bonds and require more energy to create or break.</a:t>
            </a:r>
          </a:p>
          <a:p>
            <a:r>
              <a:rPr lang="en-US" dirty="0"/>
              <a:t>The more electrons shared between two atoms the stronger the bond.</a:t>
            </a:r>
          </a:p>
        </p:txBody>
      </p:sp>
      <p:sp>
        <p:nvSpPr>
          <p:cNvPr id="4" name="Footer Placeholder 3">
            <a:extLst>
              <a:ext uri="{FF2B5EF4-FFF2-40B4-BE49-F238E27FC236}">
                <a16:creationId xmlns:a16="http://schemas.microsoft.com/office/drawing/2014/main" id="{89438D9E-EA16-5D48-BDCE-5C0D5170410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2104946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3971-2A6F-5345-80FA-9797134F9F8A}"/>
              </a:ext>
            </a:extLst>
          </p:cNvPr>
          <p:cNvSpPr>
            <a:spLocks noGrp="1"/>
          </p:cNvSpPr>
          <p:nvPr>
            <p:ph type="title"/>
          </p:nvPr>
        </p:nvSpPr>
        <p:spPr/>
        <p:txBody>
          <a:bodyPr/>
          <a:lstStyle/>
          <a:p>
            <a:pPr algn="ctr"/>
            <a:r>
              <a:rPr lang="en-US" dirty="0"/>
              <a:t>Nonpolar Covalent Bonds</a:t>
            </a:r>
          </a:p>
        </p:txBody>
      </p:sp>
      <p:sp>
        <p:nvSpPr>
          <p:cNvPr id="3" name="Content Placeholder 2">
            <a:extLst>
              <a:ext uri="{FF2B5EF4-FFF2-40B4-BE49-F238E27FC236}">
                <a16:creationId xmlns:a16="http://schemas.microsoft.com/office/drawing/2014/main" id="{A718B9AB-6F26-F942-ADEE-94AFF1C2C045}"/>
              </a:ext>
            </a:extLst>
          </p:cNvPr>
          <p:cNvSpPr>
            <a:spLocks noGrp="1"/>
          </p:cNvSpPr>
          <p:nvPr>
            <p:ph sz="half" idx="1"/>
          </p:nvPr>
        </p:nvSpPr>
        <p:spPr/>
        <p:txBody>
          <a:bodyPr/>
          <a:lstStyle/>
          <a:p>
            <a:r>
              <a:rPr lang="en-US" dirty="0"/>
              <a:t>Polar covalent bonds create a charge separation when the more electronegative atom attracts electrons from the less electronegative atom.</a:t>
            </a:r>
          </a:p>
          <a:p>
            <a:r>
              <a:rPr lang="en-US" dirty="0"/>
              <a:t>Water is a polar covalent bond.</a:t>
            </a:r>
          </a:p>
          <a:p>
            <a:r>
              <a:rPr lang="en-US" dirty="0"/>
              <a:t>Nonpolar covalent bonds do not create regions of attraction. Electrons are shared evenly in these molecules.</a:t>
            </a:r>
          </a:p>
          <a:p>
            <a:endParaRPr lang="en-US" dirty="0"/>
          </a:p>
        </p:txBody>
      </p:sp>
      <p:sp>
        <p:nvSpPr>
          <p:cNvPr id="5" name="Footer Placeholder 4">
            <a:extLst>
              <a:ext uri="{FF2B5EF4-FFF2-40B4-BE49-F238E27FC236}">
                <a16:creationId xmlns:a16="http://schemas.microsoft.com/office/drawing/2014/main" id="{048948B8-FD07-ED49-950A-A42D4D1FA83D}"/>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14338" name="Picture 2" descr="Table compares water, methane and carbon dioxide molecules. In water, oxygen has a stronger pull on electrons than hydrogen resulting in a polar covalent O-H bond. Likewise in carbon dioxide the oxygen has a stronger pull on electrons than carbon and the bond is polar covalent. However, water has a bent shape because two lone pairs of electrons push the hydrogen atoms together so the molecule is polar. By contrast carbon dioxide has two double bonds that repel each other, resulting in a linear shape. The polar bonds in carbon dioxide cancel each other out, resulting in a nonpolar molecule. In methane, the bond between carbon and hydrogen is nonpolar and the molecule is a symmetrical tetrahedron with hydrogens spaced as far apart as possible on the three-dimensional sphere. Since methane is symmetrical with nonpolar bonds, it is a nonpolar molecule.">
            <a:extLst>
              <a:ext uri="{FF2B5EF4-FFF2-40B4-BE49-F238E27FC236}">
                <a16:creationId xmlns:a16="http://schemas.microsoft.com/office/drawing/2014/main" id="{8A385836-6CBD-0B4E-9514-06E19860ABE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24600" y="1943894"/>
            <a:ext cx="4876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571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54CD-6227-4245-9D0A-EA07A0C95ACA}"/>
              </a:ext>
            </a:extLst>
          </p:cNvPr>
          <p:cNvSpPr>
            <a:spLocks noGrp="1"/>
          </p:cNvSpPr>
          <p:nvPr>
            <p:ph type="title"/>
          </p:nvPr>
        </p:nvSpPr>
        <p:spPr/>
        <p:txBody>
          <a:bodyPr>
            <a:normAutofit fontScale="90000"/>
          </a:bodyPr>
          <a:lstStyle/>
          <a:p>
            <a:pPr algn="ctr"/>
            <a:r>
              <a:rPr lang="en-US" dirty="0"/>
              <a:t>Hydrogen Bonds and Van Der Waals Interactions</a:t>
            </a:r>
            <a:br>
              <a:rPr lang="en-US" b="1" dirty="0"/>
            </a:br>
            <a:endParaRPr lang="en-US" dirty="0"/>
          </a:p>
        </p:txBody>
      </p:sp>
      <p:sp>
        <p:nvSpPr>
          <p:cNvPr id="3" name="Content Placeholder 2">
            <a:extLst>
              <a:ext uri="{FF2B5EF4-FFF2-40B4-BE49-F238E27FC236}">
                <a16:creationId xmlns:a16="http://schemas.microsoft.com/office/drawing/2014/main" id="{D16B19B2-CDD4-DC4B-8112-21B5E3673B59}"/>
              </a:ext>
            </a:extLst>
          </p:cNvPr>
          <p:cNvSpPr>
            <a:spLocks noGrp="1"/>
          </p:cNvSpPr>
          <p:nvPr>
            <p:ph sz="half" idx="1"/>
          </p:nvPr>
        </p:nvSpPr>
        <p:spPr/>
        <p:txBody>
          <a:bodyPr>
            <a:normAutofit lnSpcReduction="10000"/>
          </a:bodyPr>
          <a:lstStyle/>
          <a:p>
            <a:r>
              <a:rPr lang="en-US" dirty="0"/>
              <a:t>The partial positive charge on a hydrogen atom of a polar covalent bond can attract the partial positive charge of a nearby polar molecule atom.</a:t>
            </a:r>
          </a:p>
          <a:p>
            <a:r>
              <a:rPr lang="en-US" dirty="0"/>
              <a:t>This is a weak interaction alone, but in large enough numbers these interactions can relatively strong forces.</a:t>
            </a:r>
          </a:p>
          <a:p>
            <a:r>
              <a:rPr lang="en-US" dirty="0"/>
              <a:t>Hydrogen bonds are weaker than ionic bonds.</a:t>
            </a:r>
          </a:p>
        </p:txBody>
      </p:sp>
      <p:sp>
        <p:nvSpPr>
          <p:cNvPr id="4" name="Content Placeholder 3">
            <a:extLst>
              <a:ext uri="{FF2B5EF4-FFF2-40B4-BE49-F238E27FC236}">
                <a16:creationId xmlns:a16="http://schemas.microsoft.com/office/drawing/2014/main" id="{CA3B6562-A9C9-D94C-95D0-E75CB0434E45}"/>
              </a:ext>
            </a:extLst>
          </p:cNvPr>
          <p:cNvSpPr>
            <a:spLocks noGrp="1"/>
          </p:cNvSpPr>
          <p:nvPr>
            <p:ph sz="half" idx="2"/>
          </p:nvPr>
        </p:nvSpPr>
        <p:spPr/>
        <p:txBody>
          <a:bodyPr>
            <a:normAutofit lnSpcReduction="10000"/>
          </a:bodyPr>
          <a:lstStyle/>
          <a:p>
            <a:r>
              <a:rPr lang="en-US" dirty="0"/>
              <a:t>Van der Waals interactions occur when the momentary fluctuations in electron location in a </a:t>
            </a:r>
            <a:r>
              <a:rPr lang="en-US" dirty="0" err="1"/>
              <a:t>moelcule</a:t>
            </a:r>
            <a:r>
              <a:rPr lang="en-US" dirty="0"/>
              <a:t> creates attractive forces between those molecules.</a:t>
            </a:r>
          </a:p>
          <a:p>
            <a:r>
              <a:rPr lang="en-US" dirty="0"/>
              <a:t>Van der Waals interactions are the weakest interactions.</a:t>
            </a:r>
          </a:p>
        </p:txBody>
      </p:sp>
      <p:sp>
        <p:nvSpPr>
          <p:cNvPr id="5" name="Footer Placeholder 4">
            <a:extLst>
              <a:ext uri="{FF2B5EF4-FFF2-40B4-BE49-F238E27FC236}">
                <a16:creationId xmlns:a16="http://schemas.microsoft.com/office/drawing/2014/main" id="{169374F5-DE21-2E4C-8555-FE4FC2A437D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901646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B5CB-2936-924E-9A34-E3339B2EBE1E}"/>
              </a:ext>
            </a:extLst>
          </p:cNvPr>
          <p:cNvSpPr>
            <a:spLocks noGrp="1"/>
          </p:cNvSpPr>
          <p:nvPr>
            <p:ph type="title"/>
          </p:nvPr>
        </p:nvSpPr>
        <p:spPr/>
        <p:txBody>
          <a:bodyPr/>
          <a:lstStyle/>
          <a:p>
            <a:pPr algn="ctr"/>
            <a:r>
              <a:rPr lang="en-US" dirty="0"/>
              <a:t>Water</a:t>
            </a:r>
          </a:p>
        </p:txBody>
      </p:sp>
      <p:sp>
        <p:nvSpPr>
          <p:cNvPr id="3" name="Content Placeholder 2">
            <a:extLst>
              <a:ext uri="{FF2B5EF4-FFF2-40B4-BE49-F238E27FC236}">
                <a16:creationId xmlns:a16="http://schemas.microsoft.com/office/drawing/2014/main" id="{455758AE-F1A9-2249-AC86-3B3034374E3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Without it, life as we know it would not exist.</a:t>
            </a:r>
          </a:p>
        </p:txBody>
      </p:sp>
      <p:sp>
        <p:nvSpPr>
          <p:cNvPr id="4" name="Footer Placeholder 3">
            <a:extLst>
              <a:ext uri="{FF2B5EF4-FFF2-40B4-BE49-F238E27FC236}">
                <a16:creationId xmlns:a16="http://schemas.microsoft.com/office/drawing/2014/main" id="{47D181AC-9134-4A46-B714-B5628394A72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3470520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40B3-944F-BF40-8EA6-DD0B38B2E063}"/>
              </a:ext>
            </a:extLst>
          </p:cNvPr>
          <p:cNvSpPr>
            <a:spLocks noGrp="1"/>
          </p:cNvSpPr>
          <p:nvPr>
            <p:ph type="title"/>
          </p:nvPr>
        </p:nvSpPr>
        <p:spPr/>
        <p:txBody>
          <a:bodyPr/>
          <a:lstStyle/>
          <a:p>
            <a:pPr algn="ctr"/>
            <a:r>
              <a:rPr lang="en-US" dirty="0"/>
              <a:t>Properties of Water</a:t>
            </a:r>
          </a:p>
        </p:txBody>
      </p:sp>
      <p:sp>
        <p:nvSpPr>
          <p:cNvPr id="3" name="Content Placeholder 2">
            <a:extLst>
              <a:ext uri="{FF2B5EF4-FFF2-40B4-BE49-F238E27FC236}">
                <a16:creationId xmlns:a16="http://schemas.microsoft.com/office/drawing/2014/main" id="{3E249EDA-B02B-6A4D-890E-F2D40BE5D210}"/>
              </a:ext>
            </a:extLst>
          </p:cNvPr>
          <p:cNvSpPr>
            <a:spLocks noGrp="1"/>
          </p:cNvSpPr>
          <p:nvPr>
            <p:ph sz="half" idx="1"/>
          </p:nvPr>
        </p:nvSpPr>
        <p:spPr/>
        <p:txBody>
          <a:bodyPr>
            <a:normAutofit fontScale="92500" lnSpcReduction="20000"/>
          </a:bodyPr>
          <a:lstStyle/>
          <a:p>
            <a:r>
              <a:rPr lang="en-US" dirty="0"/>
              <a:t>Remember, water is a polar molecule.</a:t>
            </a:r>
          </a:p>
          <a:p>
            <a:r>
              <a:rPr lang="en-US" dirty="0"/>
              <a:t>Water’s partial charges give it unique properties.</a:t>
            </a:r>
          </a:p>
          <a:p>
            <a:r>
              <a:rPr lang="en-US" dirty="0"/>
              <a:t>Water is attracted to polar molecules and ions.</a:t>
            </a:r>
          </a:p>
          <a:p>
            <a:r>
              <a:rPr lang="en-US" dirty="0"/>
              <a:t>Substances that interact readily with (or dissolves in) water are called hydrophilic.</a:t>
            </a:r>
          </a:p>
          <a:p>
            <a:r>
              <a:rPr lang="en-US" dirty="0"/>
              <a:t>Nonpolar substances do not interact readily with water. They are called hydrophobic.</a:t>
            </a:r>
          </a:p>
        </p:txBody>
      </p:sp>
      <p:sp>
        <p:nvSpPr>
          <p:cNvPr id="5" name="Footer Placeholder 4">
            <a:extLst>
              <a:ext uri="{FF2B5EF4-FFF2-40B4-BE49-F238E27FC236}">
                <a16:creationId xmlns:a16="http://schemas.microsoft.com/office/drawing/2014/main" id="{C10FD903-A03F-6E41-BFFB-36EB7D0360DA}"/>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15362" name="Picture 2" descr="Four water molecules are shown, with hydrogen bonds between them. The hydrogen bonds are dotted lines connecting the hydrogen atom from one molecule with an oxygen atom from another molecule.">
            <a:extLst>
              <a:ext uri="{FF2B5EF4-FFF2-40B4-BE49-F238E27FC236}">
                <a16:creationId xmlns:a16="http://schemas.microsoft.com/office/drawing/2014/main" id="{DC00BA60-01C8-AE49-9EAD-6C3BBFC7F60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45629" y="1813266"/>
            <a:ext cx="5508171" cy="413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15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197B-76DB-2841-A9F2-2030E4CF267F}"/>
              </a:ext>
            </a:extLst>
          </p:cNvPr>
          <p:cNvSpPr>
            <a:spLocks noGrp="1"/>
          </p:cNvSpPr>
          <p:nvPr>
            <p:ph type="title"/>
          </p:nvPr>
        </p:nvSpPr>
        <p:spPr/>
        <p:txBody>
          <a:bodyPr/>
          <a:lstStyle/>
          <a:p>
            <a:pPr algn="ctr"/>
            <a:r>
              <a:rPr lang="en-US" dirty="0"/>
              <a:t>The Capacity of Water</a:t>
            </a:r>
          </a:p>
        </p:txBody>
      </p:sp>
      <p:sp>
        <p:nvSpPr>
          <p:cNvPr id="3" name="Content Placeholder 2">
            <a:extLst>
              <a:ext uri="{FF2B5EF4-FFF2-40B4-BE49-F238E27FC236}">
                <a16:creationId xmlns:a16="http://schemas.microsoft.com/office/drawing/2014/main" id="{9523ECC4-40E2-1A41-8D0D-256B17E1A12D}"/>
              </a:ext>
            </a:extLst>
          </p:cNvPr>
          <p:cNvSpPr>
            <a:spLocks noGrp="1"/>
          </p:cNvSpPr>
          <p:nvPr>
            <p:ph sz="half" idx="1"/>
          </p:nvPr>
        </p:nvSpPr>
        <p:spPr/>
        <p:txBody>
          <a:bodyPr>
            <a:normAutofit lnSpcReduction="10000"/>
          </a:bodyPr>
          <a:lstStyle/>
          <a:p>
            <a:r>
              <a:rPr lang="en-US" dirty="0"/>
              <a:t>Exists in three states: solid, liquid and gas.</a:t>
            </a:r>
          </a:p>
          <a:p>
            <a:r>
              <a:rPr lang="en-US" dirty="0"/>
              <a:t>Water has the highest specific heat capacity of all liquids.</a:t>
            </a:r>
          </a:p>
          <a:p>
            <a:r>
              <a:rPr lang="en-US" dirty="0"/>
              <a:t>Specific heat is the amount of heat one gram of a substance must absorb or lose to change its temperature by one degree Celsius.</a:t>
            </a:r>
          </a:p>
          <a:p>
            <a:r>
              <a:rPr lang="en-US" dirty="0"/>
              <a:t>For water this equals one calorie.</a:t>
            </a:r>
          </a:p>
        </p:txBody>
      </p:sp>
      <p:sp>
        <p:nvSpPr>
          <p:cNvPr id="4" name="Content Placeholder 3">
            <a:extLst>
              <a:ext uri="{FF2B5EF4-FFF2-40B4-BE49-F238E27FC236}">
                <a16:creationId xmlns:a16="http://schemas.microsoft.com/office/drawing/2014/main" id="{7ED0751F-01B7-C94B-B077-97C0C2CF898B}"/>
              </a:ext>
            </a:extLst>
          </p:cNvPr>
          <p:cNvSpPr>
            <a:spLocks noGrp="1"/>
          </p:cNvSpPr>
          <p:nvPr>
            <p:ph sz="half" idx="2"/>
          </p:nvPr>
        </p:nvSpPr>
        <p:spPr/>
        <p:txBody>
          <a:bodyPr>
            <a:normAutofit lnSpcReduction="10000"/>
          </a:bodyPr>
          <a:lstStyle/>
          <a:p>
            <a:r>
              <a:rPr lang="en-US" dirty="0"/>
              <a:t>Water absorbs and loses heat more slowly.</a:t>
            </a:r>
          </a:p>
          <a:p>
            <a:r>
              <a:rPr lang="en-US" dirty="0"/>
              <a:t>Water allows even heat distribution warm blooded animals.</a:t>
            </a:r>
          </a:p>
          <a:p>
            <a:r>
              <a:rPr lang="en-US" dirty="0"/>
              <a:t>Water has a high heat of vaporization.</a:t>
            </a:r>
          </a:p>
          <a:p>
            <a:r>
              <a:rPr lang="en-US" dirty="0"/>
              <a:t>It is defined as the amount of energy required to change one gram of a liquid substance to a gas.</a:t>
            </a:r>
          </a:p>
        </p:txBody>
      </p:sp>
      <p:sp>
        <p:nvSpPr>
          <p:cNvPr id="5" name="Footer Placeholder 4">
            <a:extLst>
              <a:ext uri="{FF2B5EF4-FFF2-40B4-BE49-F238E27FC236}">
                <a16:creationId xmlns:a16="http://schemas.microsoft.com/office/drawing/2014/main" id="{BADDC0BF-12A9-0E4A-8F24-1F6E2C69179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320974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AAF0-BF2E-414F-8F77-22E731186D6F}"/>
              </a:ext>
            </a:extLst>
          </p:cNvPr>
          <p:cNvSpPr>
            <a:spLocks noGrp="1"/>
          </p:cNvSpPr>
          <p:nvPr>
            <p:ph type="title"/>
          </p:nvPr>
        </p:nvSpPr>
        <p:spPr/>
        <p:txBody>
          <a:bodyPr/>
          <a:lstStyle/>
          <a:p>
            <a:pPr algn="ctr"/>
            <a:r>
              <a:rPr lang="en-US" dirty="0"/>
              <a:t>How do we begin building life?</a:t>
            </a:r>
          </a:p>
        </p:txBody>
      </p:sp>
      <p:sp>
        <p:nvSpPr>
          <p:cNvPr id="3" name="Content Placeholder 2">
            <a:extLst>
              <a:ext uri="{FF2B5EF4-FFF2-40B4-BE49-F238E27FC236}">
                <a16:creationId xmlns:a16="http://schemas.microsoft.com/office/drawing/2014/main" id="{8DD7BC11-9EFB-664D-9536-C3E5615B1937}"/>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4800" dirty="0"/>
              <a:t>The Atom</a:t>
            </a:r>
          </a:p>
          <a:p>
            <a:pPr marL="0" indent="0" algn="ctr">
              <a:buNone/>
            </a:pPr>
            <a:endParaRPr lang="en-US" sz="4800" dirty="0"/>
          </a:p>
          <a:p>
            <a:pPr marL="0" indent="0" algn="ctr">
              <a:buNone/>
            </a:pPr>
            <a:r>
              <a:rPr lang="en-US" sz="4800" dirty="0"/>
              <a:t>The smallest unit of matter that retains all of the element’s chemical properties.</a:t>
            </a:r>
          </a:p>
        </p:txBody>
      </p:sp>
      <p:sp>
        <p:nvSpPr>
          <p:cNvPr id="4" name="Footer Placeholder 3">
            <a:extLst>
              <a:ext uri="{FF2B5EF4-FFF2-40B4-BE49-F238E27FC236}">
                <a16:creationId xmlns:a16="http://schemas.microsoft.com/office/drawing/2014/main" id="{7E820C01-A74C-AD47-9753-B0F57922F83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315558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8C80-E593-F64A-B83B-65D4D937F5B8}"/>
              </a:ext>
            </a:extLst>
          </p:cNvPr>
          <p:cNvSpPr>
            <a:spLocks noGrp="1"/>
          </p:cNvSpPr>
          <p:nvPr>
            <p:ph type="title"/>
          </p:nvPr>
        </p:nvSpPr>
        <p:spPr/>
        <p:txBody>
          <a:bodyPr/>
          <a:lstStyle/>
          <a:p>
            <a:pPr algn="ctr"/>
            <a:r>
              <a:rPr lang="en-US" dirty="0"/>
              <a:t>Water as a Solvent</a:t>
            </a:r>
          </a:p>
        </p:txBody>
      </p:sp>
      <p:sp>
        <p:nvSpPr>
          <p:cNvPr id="3" name="Content Placeholder 2">
            <a:extLst>
              <a:ext uri="{FF2B5EF4-FFF2-40B4-BE49-F238E27FC236}">
                <a16:creationId xmlns:a16="http://schemas.microsoft.com/office/drawing/2014/main" id="{9F2AD171-8A5D-274B-A712-34886F458748}"/>
              </a:ext>
            </a:extLst>
          </p:cNvPr>
          <p:cNvSpPr>
            <a:spLocks noGrp="1"/>
          </p:cNvSpPr>
          <p:nvPr>
            <p:ph sz="half" idx="1"/>
          </p:nvPr>
        </p:nvSpPr>
        <p:spPr/>
        <p:txBody>
          <a:bodyPr>
            <a:normAutofit fontScale="92500"/>
          </a:bodyPr>
          <a:lstStyle/>
          <a:p>
            <a:r>
              <a:rPr lang="en-US" dirty="0"/>
              <a:t>Water is a solvent, a substance capable of dissolving other polar molecules and ionic compounds.</a:t>
            </a:r>
          </a:p>
          <a:p>
            <a:r>
              <a:rPr lang="en-US" dirty="0"/>
              <a:t>charges associated with these molecules will form hydrogen bonds with water, surrounding the particle with water molecules.</a:t>
            </a:r>
          </a:p>
          <a:p>
            <a:r>
              <a:rPr lang="en-US" dirty="0"/>
              <a:t>A sphere of hydration, or a hydration shell, serves to keep the particles separated or dispersed in the water.</a:t>
            </a:r>
          </a:p>
        </p:txBody>
      </p:sp>
      <p:sp>
        <p:nvSpPr>
          <p:cNvPr id="5" name="Footer Placeholder 4">
            <a:extLst>
              <a:ext uri="{FF2B5EF4-FFF2-40B4-BE49-F238E27FC236}">
                <a16:creationId xmlns:a16="http://schemas.microsoft.com/office/drawing/2014/main" id="{FDC3965A-6BFB-9C4C-80C1-770B38D9528D}"/>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16386" name="Picture 2" descr="When sodium chloride dissolves in water, the positively charged sodium ions interact with the oxygen of water, and the negatively charged chlorine ions interact with the hydrogen of water.">
            <a:extLst>
              <a:ext uri="{FF2B5EF4-FFF2-40B4-BE49-F238E27FC236}">
                <a16:creationId xmlns:a16="http://schemas.microsoft.com/office/drawing/2014/main" id="{AF2E9D4A-E5D6-5E4C-AF8E-E77E8C94C16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2527981"/>
            <a:ext cx="5514893" cy="234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45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3072-2CD2-484A-BAAF-2B461B7D0A2C}"/>
              </a:ext>
            </a:extLst>
          </p:cNvPr>
          <p:cNvSpPr>
            <a:spLocks noGrp="1"/>
          </p:cNvSpPr>
          <p:nvPr>
            <p:ph type="title"/>
          </p:nvPr>
        </p:nvSpPr>
        <p:spPr/>
        <p:txBody>
          <a:bodyPr/>
          <a:lstStyle/>
          <a:p>
            <a:pPr algn="ctr"/>
            <a:r>
              <a:rPr lang="en-US" dirty="0"/>
              <a:t>Water’s Cohesive and Adhesive Properties</a:t>
            </a:r>
          </a:p>
        </p:txBody>
      </p:sp>
      <p:sp>
        <p:nvSpPr>
          <p:cNvPr id="3" name="Content Placeholder 2">
            <a:extLst>
              <a:ext uri="{FF2B5EF4-FFF2-40B4-BE49-F238E27FC236}">
                <a16:creationId xmlns:a16="http://schemas.microsoft.com/office/drawing/2014/main" id="{6FBFD6FF-259B-F147-AE57-9508FC4B8171}"/>
              </a:ext>
            </a:extLst>
          </p:cNvPr>
          <p:cNvSpPr>
            <a:spLocks noGrp="1"/>
          </p:cNvSpPr>
          <p:nvPr>
            <p:ph sz="half" idx="1"/>
          </p:nvPr>
        </p:nvSpPr>
        <p:spPr/>
        <p:txBody>
          <a:bodyPr/>
          <a:lstStyle/>
          <a:p>
            <a:r>
              <a:rPr lang="en-US" dirty="0"/>
              <a:t>Hydrogen bonds formed by water molecules keep the molecules together at the water-air interface.</a:t>
            </a:r>
          </a:p>
          <a:p>
            <a:r>
              <a:rPr lang="en-US" dirty="0"/>
              <a:t>Cohesion creates surface tension, the capacity of a substance to withstand rupturing when placed under tension or stress.</a:t>
            </a:r>
          </a:p>
        </p:txBody>
      </p:sp>
      <p:sp>
        <p:nvSpPr>
          <p:cNvPr id="5" name="Footer Placeholder 4">
            <a:extLst>
              <a:ext uri="{FF2B5EF4-FFF2-40B4-BE49-F238E27FC236}">
                <a16:creationId xmlns:a16="http://schemas.microsoft.com/office/drawing/2014/main" id="{890FAB43-CFD7-A44C-BBB1-8FF6AF36BF5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17410" name="Picture 2" descr="A photograph shows a needle floating at the surface of a glass of water.  Though the needle floats, it appears to be slightly sinking below the surface.">
            <a:extLst>
              <a:ext uri="{FF2B5EF4-FFF2-40B4-BE49-F238E27FC236}">
                <a16:creationId xmlns:a16="http://schemas.microsoft.com/office/drawing/2014/main" id="{B9FD6AB0-4978-564D-B703-E84CCFA8B29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2286000"/>
            <a:ext cx="5181600" cy="343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25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A527-D2D6-5A4F-98E6-44D46A0650D1}"/>
              </a:ext>
            </a:extLst>
          </p:cNvPr>
          <p:cNvSpPr>
            <a:spLocks noGrp="1"/>
          </p:cNvSpPr>
          <p:nvPr>
            <p:ph type="title"/>
          </p:nvPr>
        </p:nvSpPr>
        <p:spPr/>
        <p:txBody>
          <a:bodyPr/>
          <a:lstStyle/>
          <a:p>
            <a:pPr algn="ctr"/>
            <a:r>
              <a:rPr lang="en-US" dirty="0"/>
              <a:t>Water’s Cohesive and Adhesive Properties</a:t>
            </a:r>
          </a:p>
        </p:txBody>
      </p:sp>
      <p:sp>
        <p:nvSpPr>
          <p:cNvPr id="3" name="Content Placeholder 2">
            <a:extLst>
              <a:ext uri="{FF2B5EF4-FFF2-40B4-BE49-F238E27FC236}">
                <a16:creationId xmlns:a16="http://schemas.microsoft.com/office/drawing/2014/main" id="{E0CCBF50-43EF-8749-8062-757E47C826EB}"/>
              </a:ext>
            </a:extLst>
          </p:cNvPr>
          <p:cNvSpPr>
            <a:spLocks noGrp="1"/>
          </p:cNvSpPr>
          <p:nvPr>
            <p:ph sz="half" idx="1"/>
          </p:nvPr>
        </p:nvSpPr>
        <p:spPr/>
        <p:txBody>
          <a:bodyPr/>
          <a:lstStyle/>
          <a:p>
            <a:r>
              <a:rPr lang="en-US" dirty="0"/>
              <a:t>Cohesive forces are related to water’s property of adhesion, or the attraction between water molecules and other molecules.</a:t>
            </a:r>
          </a:p>
          <a:p>
            <a:r>
              <a:rPr lang="en-US" dirty="0"/>
              <a:t>We observe adhesion when water climbs up the tube placed in a glass of water.</a:t>
            </a:r>
          </a:p>
          <a:p>
            <a:r>
              <a:rPr lang="en-US" dirty="0"/>
              <a:t>We call this type of adhesion capillary action.</a:t>
            </a:r>
          </a:p>
        </p:txBody>
      </p:sp>
      <p:sp>
        <p:nvSpPr>
          <p:cNvPr id="5" name="Footer Placeholder 4">
            <a:extLst>
              <a:ext uri="{FF2B5EF4-FFF2-40B4-BE49-F238E27FC236}">
                <a16:creationId xmlns:a16="http://schemas.microsoft.com/office/drawing/2014/main" id="{7A70FC39-EFC5-7743-8C38-C324E1F7F2A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18434" name="Picture 2" descr="A thin hollow tube sits in a beaker of water. The water level inside the tube is higher than the water level in the beaker due to capillary action.">
            <a:extLst>
              <a:ext uri="{FF2B5EF4-FFF2-40B4-BE49-F238E27FC236}">
                <a16:creationId xmlns:a16="http://schemas.microsoft.com/office/drawing/2014/main" id="{E039183B-E1C9-D54B-AF6B-2BB9269DF81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49786" y="1626040"/>
            <a:ext cx="4114800" cy="422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42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45D7-3C4F-5745-8300-7EA64543B77D}"/>
              </a:ext>
            </a:extLst>
          </p:cNvPr>
          <p:cNvSpPr>
            <a:spLocks noGrp="1"/>
          </p:cNvSpPr>
          <p:nvPr>
            <p:ph type="title"/>
          </p:nvPr>
        </p:nvSpPr>
        <p:spPr/>
        <p:txBody>
          <a:bodyPr/>
          <a:lstStyle/>
          <a:p>
            <a:pPr algn="ctr"/>
            <a:r>
              <a:rPr lang="en-US" dirty="0"/>
              <a:t>Water’s Cohesive and Adhesive Properties</a:t>
            </a:r>
          </a:p>
        </p:txBody>
      </p:sp>
      <p:sp>
        <p:nvSpPr>
          <p:cNvPr id="3" name="Content Placeholder 2">
            <a:extLst>
              <a:ext uri="{FF2B5EF4-FFF2-40B4-BE49-F238E27FC236}">
                <a16:creationId xmlns:a16="http://schemas.microsoft.com/office/drawing/2014/main" id="{8F39D946-A32B-2D49-B4F3-84D7CEC75EA0}"/>
              </a:ext>
            </a:extLst>
          </p:cNvPr>
          <p:cNvSpPr>
            <a:spLocks noGrp="1"/>
          </p:cNvSpPr>
          <p:nvPr>
            <p:ph sz="half" idx="1"/>
          </p:nvPr>
        </p:nvSpPr>
        <p:spPr/>
        <p:txBody>
          <a:bodyPr/>
          <a:lstStyle/>
          <a:p>
            <a:r>
              <a:rPr lang="en-US" dirty="0"/>
              <a:t>Insects such as the water strider use the water's surface tension to stay afloat on the water's surface layer and even mate there.</a:t>
            </a:r>
          </a:p>
          <a:p>
            <a:r>
              <a:rPr lang="en-US" dirty="0"/>
              <a:t>Cohesive and adhesive forces are important for transporting water from the roots to the leaves in plants.</a:t>
            </a:r>
          </a:p>
        </p:txBody>
      </p:sp>
      <p:sp>
        <p:nvSpPr>
          <p:cNvPr id="5" name="Footer Placeholder 4">
            <a:extLst>
              <a:ext uri="{FF2B5EF4-FFF2-40B4-BE49-F238E27FC236}">
                <a16:creationId xmlns:a16="http://schemas.microsoft.com/office/drawing/2014/main" id="{D8B064B4-BFCF-0E46-AE8E-1F1D67546F76}"/>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19458" name="Picture 2" descr="Photo shows an insect with long, thin legs standing on the surface of water.">
            <a:extLst>
              <a:ext uri="{FF2B5EF4-FFF2-40B4-BE49-F238E27FC236}">
                <a16:creationId xmlns:a16="http://schemas.microsoft.com/office/drawing/2014/main" id="{546E500B-62E6-9B4C-8047-208BD2CE415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87944" y="2583019"/>
            <a:ext cx="5065856" cy="277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824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8D10-E6D2-3444-ABBC-A622A0772D95}"/>
              </a:ext>
            </a:extLst>
          </p:cNvPr>
          <p:cNvSpPr>
            <a:spLocks noGrp="1"/>
          </p:cNvSpPr>
          <p:nvPr>
            <p:ph type="title"/>
          </p:nvPr>
        </p:nvSpPr>
        <p:spPr/>
        <p:txBody>
          <a:bodyPr/>
          <a:lstStyle/>
          <a:p>
            <a:pPr algn="ctr"/>
            <a:r>
              <a:rPr lang="en-US" dirty="0"/>
              <a:t>pH, Buffers, Acids, and Bases</a:t>
            </a:r>
          </a:p>
        </p:txBody>
      </p:sp>
      <p:sp>
        <p:nvSpPr>
          <p:cNvPr id="3" name="Content Placeholder 2">
            <a:extLst>
              <a:ext uri="{FF2B5EF4-FFF2-40B4-BE49-F238E27FC236}">
                <a16:creationId xmlns:a16="http://schemas.microsoft.com/office/drawing/2014/main" id="{7C2B1BCF-820A-5143-858A-4A19E341B8A7}"/>
              </a:ext>
            </a:extLst>
          </p:cNvPr>
          <p:cNvSpPr>
            <a:spLocks noGrp="1"/>
          </p:cNvSpPr>
          <p:nvPr>
            <p:ph idx="1"/>
          </p:nvPr>
        </p:nvSpPr>
        <p:spPr/>
        <p:txBody>
          <a:bodyPr/>
          <a:lstStyle/>
          <a:p>
            <a:r>
              <a:rPr lang="en-US" dirty="0"/>
              <a:t>Hydrogen ions spontaneously generate in pure water by the dissociation (ionization) of a small percentage of water molecules into equal numbers of hydrogen (H</a:t>
            </a:r>
            <a:r>
              <a:rPr lang="en-US" baseline="30000" dirty="0"/>
              <a:t>+</a:t>
            </a:r>
            <a:r>
              <a:rPr lang="en-US" dirty="0"/>
              <a:t>) ions and hydroxide (OH</a:t>
            </a:r>
            <a:r>
              <a:rPr lang="en-US" baseline="30000" dirty="0"/>
              <a:t>-</a:t>
            </a:r>
            <a:r>
              <a:rPr lang="en-US" dirty="0"/>
              <a:t>) ions.</a:t>
            </a:r>
          </a:p>
          <a:p>
            <a:endParaRPr lang="en-US" dirty="0"/>
          </a:p>
          <a:p>
            <a:pPr marL="0" indent="0" algn="ctr">
              <a:buNone/>
            </a:pPr>
            <a:r>
              <a:rPr lang="en-US" dirty="0"/>
              <a:t>H</a:t>
            </a:r>
            <a:r>
              <a:rPr lang="en-US" baseline="-25000" dirty="0"/>
              <a:t>2</a:t>
            </a:r>
            <a:r>
              <a:rPr lang="en-US" dirty="0"/>
              <a:t>O (I)           H</a:t>
            </a:r>
            <a:r>
              <a:rPr lang="en-US" baseline="30000" dirty="0"/>
              <a:t>+</a:t>
            </a:r>
            <a:r>
              <a:rPr lang="en-US" dirty="0"/>
              <a:t> (</a:t>
            </a:r>
            <a:r>
              <a:rPr lang="en-US" dirty="0" err="1"/>
              <a:t>aq</a:t>
            </a:r>
            <a:r>
              <a:rPr lang="en-US" dirty="0"/>
              <a:t>) + OH</a:t>
            </a:r>
            <a:r>
              <a:rPr lang="en-US" baseline="30000" dirty="0"/>
              <a:t>-</a:t>
            </a:r>
            <a:r>
              <a:rPr lang="en-US" dirty="0"/>
              <a:t> (</a:t>
            </a:r>
            <a:r>
              <a:rPr lang="en-US" dirty="0" err="1"/>
              <a:t>aq</a:t>
            </a:r>
            <a:r>
              <a:rPr lang="en-US" dirty="0"/>
              <a:t>)</a:t>
            </a:r>
          </a:p>
          <a:p>
            <a:pPr marL="0" indent="0" algn="ctr">
              <a:buNone/>
            </a:pPr>
            <a:endParaRPr lang="en-US" dirty="0"/>
          </a:p>
          <a:p>
            <a:pPr marL="0" indent="0" algn="ctr">
              <a:buNone/>
            </a:pPr>
            <a:r>
              <a:rPr lang="en-US" dirty="0"/>
              <a:t>The concentration of dissociated hydrogen ions in pure water is expressed on the pH scale. Water has neutral pH of seven (7).</a:t>
            </a:r>
          </a:p>
        </p:txBody>
      </p:sp>
      <p:sp>
        <p:nvSpPr>
          <p:cNvPr id="4" name="Footer Placeholder 3">
            <a:extLst>
              <a:ext uri="{FF2B5EF4-FFF2-40B4-BE49-F238E27FC236}">
                <a16:creationId xmlns:a16="http://schemas.microsoft.com/office/drawing/2014/main" id="{7DA938DD-AE82-9B41-89F2-E49A0E29A8FD}"/>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cxnSp>
        <p:nvCxnSpPr>
          <p:cNvPr id="6" name="Straight Arrow Connector 5">
            <a:extLst>
              <a:ext uri="{FF2B5EF4-FFF2-40B4-BE49-F238E27FC236}">
                <a16:creationId xmlns:a16="http://schemas.microsoft.com/office/drawing/2014/main" id="{3DF9FE62-DCE3-BD45-882B-DDB5BDC41275}"/>
              </a:ext>
            </a:extLst>
          </p:cNvPr>
          <p:cNvCxnSpPr/>
          <p:nvPr/>
        </p:nvCxnSpPr>
        <p:spPr>
          <a:xfrm>
            <a:off x="4996542" y="3837214"/>
            <a:ext cx="6041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302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FDF8-4762-1844-BA9F-757401CCDA42}"/>
              </a:ext>
            </a:extLst>
          </p:cNvPr>
          <p:cNvSpPr>
            <a:spLocks noGrp="1"/>
          </p:cNvSpPr>
          <p:nvPr>
            <p:ph type="title"/>
          </p:nvPr>
        </p:nvSpPr>
        <p:spPr/>
        <p:txBody>
          <a:bodyPr/>
          <a:lstStyle/>
          <a:p>
            <a:pPr algn="ctr"/>
            <a:r>
              <a:rPr lang="en-US" dirty="0"/>
              <a:t>pH Scale</a:t>
            </a:r>
          </a:p>
        </p:txBody>
      </p:sp>
      <p:sp>
        <p:nvSpPr>
          <p:cNvPr id="3" name="Content Placeholder 2">
            <a:extLst>
              <a:ext uri="{FF2B5EF4-FFF2-40B4-BE49-F238E27FC236}">
                <a16:creationId xmlns:a16="http://schemas.microsoft.com/office/drawing/2014/main" id="{D96EE8DB-8BD3-9A40-B52A-FD87D293E88B}"/>
              </a:ext>
            </a:extLst>
          </p:cNvPr>
          <p:cNvSpPr>
            <a:spLocks noGrp="1"/>
          </p:cNvSpPr>
          <p:nvPr>
            <p:ph sz="half" idx="1"/>
          </p:nvPr>
        </p:nvSpPr>
        <p:spPr/>
        <p:txBody>
          <a:bodyPr>
            <a:normAutofit fontScale="92500"/>
          </a:bodyPr>
          <a:lstStyle/>
          <a:p>
            <a:r>
              <a:rPr lang="en-US" dirty="0"/>
              <a:t>The pH scale is an inverse logarithm and ranging from 0 to 14.</a:t>
            </a:r>
          </a:p>
          <a:p>
            <a:r>
              <a:rPr lang="en-US" dirty="0"/>
              <a:t>0.0 to 6.9 is acidic.</a:t>
            </a:r>
          </a:p>
          <a:p>
            <a:r>
              <a:rPr lang="en-US" dirty="0"/>
              <a:t>7.1 to 14.0 is alkaline.</a:t>
            </a:r>
          </a:p>
          <a:p>
            <a:r>
              <a:rPr lang="en-US" dirty="0"/>
              <a:t>Extremes in pH in either direction from 7.0 are usually inhospitable to life.</a:t>
            </a:r>
          </a:p>
          <a:p>
            <a:r>
              <a:rPr lang="en-US" dirty="0"/>
              <a:t>The pH inside cells (6.8) and the pH in the blood (7.4) are both very close to neutral.</a:t>
            </a:r>
          </a:p>
        </p:txBody>
      </p:sp>
      <p:sp>
        <p:nvSpPr>
          <p:cNvPr id="5" name="Footer Placeholder 4">
            <a:extLst>
              <a:ext uri="{FF2B5EF4-FFF2-40B4-BE49-F238E27FC236}">
                <a16:creationId xmlns:a16="http://schemas.microsoft.com/office/drawing/2014/main" id="{9D266A2F-F569-FA4F-A68F-01DF345782D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20482" name="Picture 2">
            <a:extLst>
              <a:ext uri="{FF2B5EF4-FFF2-40B4-BE49-F238E27FC236}">
                <a16:creationId xmlns:a16="http://schemas.microsoft.com/office/drawing/2014/main" id="{1C7103CB-1201-D948-8F6B-EE9EF567524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05650" y="2013744"/>
            <a:ext cx="3314700"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267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3869-D8F3-E641-AD1B-E3D7CF04BEFC}"/>
              </a:ext>
            </a:extLst>
          </p:cNvPr>
          <p:cNvSpPr>
            <a:spLocks noGrp="1"/>
          </p:cNvSpPr>
          <p:nvPr>
            <p:ph type="title"/>
          </p:nvPr>
        </p:nvSpPr>
        <p:spPr/>
        <p:txBody>
          <a:bodyPr/>
          <a:lstStyle/>
          <a:p>
            <a:pPr algn="ctr"/>
            <a:r>
              <a:rPr lang="en-US" dirty="0"/>
              <a:t>Acids and Bases</a:t>
            </a:r>
          </a:p>
        </p:txBody>
      </p:sp>
      <p:sp>
        <p:nvSpPr>
          <p:cNvPr id="3" name="Content Placeholder 2">
            <a:extLst>
              <a:ext uri="{FF2B5EF4-FFF2-40B4-BE49-F238E27FC236}">
                <a16:creationId xmlns:a16="http://schemas.microsoft.com/office/drawing/2014/main" id="{9756F439-1B29-0A40-8F9F-A8B4B88CC1BC}"/>
              </a:ext>
            </a:extLst>
          </p:cNvPr>
          <p:cNvSpPr>
            <a:spLocks noGrp="1"/>
          </p:cNvSpPr>
          <p:nvPr>
            <p:ph idx="1"/>
          </p:nvPr>
        </p:nvSpPr>
        <p:spPr/>
        <p:txBody>
          <a:bodyPr>
            <a:normAutofit fontScale="92500" lnSpcReduction="10000"/>
          </a:bodyPr>
          <a:lstStyle/>
          <a:p>
            <a:r>
              <a:rPr lang="en-US" dirty="0"/>
              <a:t>Non-neutral pH readings result from dissolving acids or bases in water.</a:t>
            </a:r>
          </a:p>
          <a:p>
            <a:r>
              <a:rPr lang="en-US" dirty="0"/>
              <a:t>Using the negative logarithm to generate positive integers, high concentrations of hydrogen ions yield a low pH number; whereas, low levels of hydrogen ions result in a high </a:t>
            </a:r>
            <a:r>
              <a:rPr lang="en-US" dirty="0" err="1"/>
              <a:t>pH.</a:t>
            </a:r>
            <a:endParaRPr lang="en-US" dirty="0"/>
          </a:p>
          <a:p>
            <a:r>
              <a:rPr lang="en-US" dirty="0"/>
              <a:t>An acid is a substance that increases hydrogen ions' (H</a:t>
            </a:r>
            <a:r>
              <a:rPr lang="en-US" baseline="30000" dirty="0"/>
              <a:t>+</a:t>
            </a:r>
            <a:r>
              <a:rPr lang="en-US" dirty="0"/>
              <a:t>) concentration in a solution, usually by having one of its hydrogen atoms dissociate.</a:t>
            </a:r>
          </a:p>
          <a:p>
            <a:r>
              <a:rPr lang="en-US" dirty="0"/>
              <a:t>A base provides either hydroxide ions (OH</a:t>
            </a:r>
            <a:r>
              <a:rPr lang="en-US" baseline="30000" dirty="0"/>
              <a:t>–</a:t>
            </a:r>
            <a:r>
              <a:rPr lang="en-US" dirty="0"/>
              <a:t>) or other negatively charged ions that combine with hydrogen ions, reducing their concentration in the solution and thereby raising the </a:t>
            </a:r>
            <a:r>
              <a:rPr lang="en-US" dirty="0" err="1"/>
              <a:t>pH.</a:t>
            </a:r>
            <a:endParaRPr lang="en-US" dirty="0"/>
          </a:p>
          <a:p>
            <a:r>
              <a:rPr lang="en-US" dirty="0"/>
              <a:t>In cases where the base releases hydroxide ions, these ions bind to free hydrogen ions, generating new water molecules.</a:t>
            </a:r>
          </a:p>
        </p:txBody>
      </p:sp>
      <p:sp>
        <p:nvSpPr>
          <p:cNvPr id="4" name="Footer Placeholder 3">
            <a:extLst>
              <a:ext uri="{FF2B5EF4-FFF2-40B4-BE49-F238E27FC236}">
                <a16:creationId xmlns:a16="http://schemas.microsoft.com/office/drawing/2014/main" id="{DF481822-3EA5-4B48-AE1E-0D6E31FE26E9}"/>
              </a:ext>
            </a:extLst>
          </p:cNvPr>
          <p:cNvSpPr>
            <a:spLocks noGrp="1"/>
          </p:cNvSpPr>
          <p:nvPr>
            <p:ph type="ftr" sz="quarter" idx="11"/>
          </p:nvPr>
        </p:nvSpPr>
        <p:spPr/>
        <p:txBody>
          <a:bodyPr/>
          <a:lstStyle/>
          <a:p>
            <a:r>
              <a:rPr lang="en-US" dirty="0"/>
              <a:t>Clark, M. A., Douglas, M., &amp; Choi, J. C. (2018). Biology 2e. Houston, Texas: OpenStax. Retrieved from https://</a:t>
            </a:r>
            <a:r>
              <a:rPr lang="en-US" dirty="0" err="1"/>
              <a:t>openstax.org</a:t>
            </a:r>
            <a:r>
              <a:rPr lang="en-US" dirty="0"/>
              <a:t>/books/biology-2e/pages/1-introduction</a:t>
            </a:r>
          </a:p>
        </p:txBody>
      </p:sp>
    </p:spTree>
    <p:extLst>
      <p:ext uri="{BB962C8B-B14F-4D97-AF65-F5344CB8AC3E}">
        <p14:creationId xmlns:p14="http://schemas.microsoft.com/office/powerpoint/2010/main" val="3249022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D191-E345-CE47-93D0-459D9C727520}"/>
              </a:ext>
            </a:extLst>
          </p:cNvPr>
          <p:cNvSpPr>
            <a:spLocks noGrp="1"/>
          </p:cNvSpPr>
          <p:nvPr>
            <p:ph type="title"/>
          </p:nvPr>
        </p:nvSpPr>
        <p:spPr/>
        <p:txBody>
          <a:bodyPr/>
          <a:lstStyle/>
          <a:p>
            <a:pPr algn="ctr"/>
            <a:r>
              <a:rPr lang="en-US" dirty="0"/>
              <a:t>Acids and Bases</a:t>
            </a:r>
          </a:p>
        </p:txBody>
      </p:sp>
      <p:sp>
        <p:nvSpPr>
          <p:cNvPr id="3" name="Content Placeholder 2">
            <a:extLst>
              <a:ext uri="{FF2B5EF4-FFF2-40B4-BE49-F238E27FC236}">
                <a16:creationId xmlns:a16="http://schemas.microsoft.com/office/drawing/2014/main" id="{28EC58B4-18C9-A542-9DE0-CC4337497720}"/>
              </a:ext>
            </a:extLst>
          </p:cNvPr>
          <p:cNvSpPr>
            <a:spLocks noGrp="1"/>
          </p:cNvSpPr>
          <p:nvPr>
            <p:ph idx="1"/>
          </p:nvPr>
        </p:nvSpPr>
        <p:spPr/>
        <p:txBody>
          <a:bodyPr>
            <a:normAutofit fontScale="92500" lnSpcReduction="10000"/>
          </a:bodyPr>
          <a:lstStyle/>
          <a:p>
            <a:r>
              <a:rPr lang="en-US" dirty="0"/>
              <a:t>The stronger the acid, the more readily it donates H</a:t>
            </a:r>
            <a:r>
              <a:rPr lang="en-US" baseline="30000" dirty="0"/>
              <a:t>+</a:t>
            </a:r>
            <a:r>
              <a:rPr lang="en-US" dirty="0"/>
              <a:t>.</a:t>
            </a:r>
          </a:p>
          <a:p>
            <a:r>
              <a:rPr lang="en-US" dirty="0"/>
              <a:t>Hydrochloric acid (HCl) completely dissociates into hydrogen and chloride ions and is highly acidic; whereas the acids in tomato juice or vinegar do not completely dissociate and are weak acids.</a:t>
            </a:r>
          </a:p>
          <a:p>
            <a:r>
              <a:rPr lang="en-US" dirty="0"/>
              <a:t>Strong bases are those substances that readily donate OH</a:t>
            </a:r>
            <a:r>
              <a:rPr lang="en-US" baseline="30000" dirty="0"/>
              <a:t>– </a:t>
            </a:r>
            <a:r>
              <a:rPr lang="en-US" dirty="0"/>
              <a:t>or take up hydrogen ions.</a:t>
            </a:r>
          </a:p>
          <a:p>
            <a:r>
              <a:rPr lang="en-US" dirty="0"/>
              <a:t>Sodium hydroxide (NaOH) and many household cleaners are highly alkaline and give up OH</a:t>
            </a:r>
            <a:r>
              <a:rPr lang="en-US" baseline="30000" dirty="0"/>
              <a:t>–</a:t>
            </a:r>
            <a:r>
              <a:rPr lang="en-US" dirty="0"/>
              <a:t> rapidly when we place them in water, thereby raising the </a:t>
            </a:r>
            <a:r>
              <a:rPr lang="en-US" dirty="0" err="1"/>
              <a:t>pH.</a:t>
            </a:r>
            <a:r>
              <a:rPr lang="en-US" dirty="0"/>
              <a:t> An example of a weak basic solution is seawater, which has a pH near 8.0 This is close enough to a neutral pH that marine organisms have adapted in order to live and thrive in a saline environment.</a:t>
            </a:r>
          </a:p>
        </p:txBody>
      </p:sp>
      <p:sp>
        <p:nvSpPr>
          <p:cNvPr id="4" name="Footer Placeholder 3">
            <a:extLst>
              <a:ext uri="{FF2B5EF4-FFF2-40B4-BE49-F238E27FC236}">
                <a16:creationId xmlns:a16="http://schemas.microsoft.com/office/drawing/2014/main" id="{522BA81D-D17C-734B-ADC0-2253C67DD13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432615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7EED-674D-2C4B-850F-AAEB971B41F2}"/>
              </a:ext>
            </a:extLst>
          </p:cNvPr>
          <p:cNvSpPr>
            <a:spLocks noGrp="1"/>
          </p:cNvSpPr>
          <p:nvPr>
            <p:ph type="title"/>
          </p:nvPr>
        </p:nvSpPr>
        <p:spPr/>
        <p:txBody>
          <a:bodyPr/>
          <a:lstStyle/>
          <a:p>
            <a:pPr algn="ctr"/>
            <a:r>
              <a:rPr lang="en-US" dirty="0"/>
              <a:t>Buffers</a:t>
            </a:r>
          </a:p>
        </p:txBody>
      </p:sp>
      <p:sp>
        <p:nvSpPr>
          <p:cNvPr id="3" name="Content Placeholder 2">
            <a:extLst>
              <a:ext uri="{FF2B5EF4-FFF2-40B4-BE49-F238E27FC236}">
                <a16:creationId xmlns:a16="http://schemas.microsoft.com/office/drawing/2014/main" id="{640985B3-26A6-C74B-B3E7-E936EC2E2A57}"/>
              </a:ext>
            </a:extLst>
          </p:cNvPr>
          <p:cNvSpPr>
            <a:spLocks noGrp="1"/>
          </p:cNvSpPr>
          <p:nvPr>
            <p:ph sz="half" idx="1"/>
          </p:nvPr>
        </p:nvSpPr>
        <p:spPr>
          <a:xfrm>
            <a:off x="838200" y="2530928"/>
            <a:ext cx="5181600" cy="3646034"/>
          </a:xfrm>
        </p:spPr>
        <p:txBody>
          <a:bodyPr>
            <a:normAutofit fontScale="92500" lnSpcReduction="20000"/>
          </a:bodyPr>
          <a:lstStyle/>
          <a:p>
            <a:r>
              <a:rPr lang="en-US" dirty="0"/>
              <a:t>Buffers readily absorb excess H</a:t>
            </a:r>
            <a:r>
              <a:rPr lang="en-US" baseline="30000" dirty="0"/>
              <a:t>+</a:t>
            </a:r>
            <a:r>
              <a:rPr lang="en-US" dirty="0"/>
              <a:t> or OH</a:t>
            </a:r>
            <a:r>
              <a:rPr lang="en-US" baseline="30000" dirty="0"/>
              <a:t>–</a:t>
            </a:r>
            <a:r>
              <a:rPr lang="en-US" dirty="0"/>
              <a:t>, keeping the body's pH carefully maintained in the narrow range required for survival.</a:t>
            </a:r>
          </a:p>
          <a:p>
            <a:r>
              <a:rPr lang="en-US" dirty="0"/>
              <a:t>Maintaining a constant blood pH is critical to a person’s well-being.</a:t>
            </a:r>
          </a:p>
          <a:p>
            <a:r>
              <a:rPr lang="en-US" dirty="0"/>
              <a:t>The buffer maintaining the pH of human blood involves carbonic acid (H</a:t>
            </a:r>
            <a:r>
              <a:rPr lang="en-US" baseline="-25000" dirty="0"/>
              <a:t>2</a:t>
            </a:r>
            <a:r>
              <a:rPr lang="en-US" dirty="0"/>
              <a:t>CO</a:t>
            </a:r>
            <a:r>
              <a:rPr lang="en-US" baseline="-25000" dirty="0"/>
              <a:t>3</a:t>
            </a:r>
            <a:r>
              <a:rPr lang="en-US" dirty="0"/>
              <a:t>), bicarbonate ion (HCO</a:t>
            </a:r>
            <a:r>
              <a:rPr lang="en-US" baseline="-25000" dirty="0"/>
              <a:t>3</a:t>
            </a:r>
            <a:r>
              <a:rPr lang="en-US" baseline="30000" dirty="0"/>
              <a:t>–</a:t>
            </a:r>
            <a:r>
              <a:rPr lang="en-US" dirty="0"/>
              <a:t>), and carbon dioxide (CO</a:t>
            </a:r>
            <a:r>
              <a:rPr lang="en-US" baseline="-25000" dirty="0"/>
              <a:t>2</a:t>
            </a:r>
            <a:r>
              <a:rPr lang="en-US" dirty="0"/>
              <a:t>).</a:t>
            </a:r>
          </a:p>
          <a:p>
            <a:endParaRPr lang="en-US" dirty="0"/>
          </a:p>
        </p:txBody>
      </p:sp>
      <p:sp>
        <p:nvSpPr>
          <p:cNvPr id="4" name="Content Placeholder 3">
            <a:extLst>
              <a:ext uri="{FF2B5EF4-FFF2-40B4-BE49-F238E27FC236}">
                <a16:creationId xmlns:a16="http://schemas.microsoft.com/office/drawing/2014/main" id="{694DACEC-1089-DE42-8A3E-E7A9CAE8587D}"/>
              </a:ext>
            </a:extLst>
          </p:cNvPr>
          <p:cNvSpPr>
            <a:spLocks noGrp="1"/>
          </p:cNvSpPr>
          <p:nvPr>
            <p:ph sz="half" idx="2"/>
          </p:nvPr>
        </p:nvSpPr>
        <p:spPr>
          <a:xfrm>
            <a:off x="6172200" y="2530929"/>
            <a:ext cx="5181600" cy="3646034"/>
          </a:xfrm>
        </p:spPr>
        <p:txBody>
          <a:bodyPr>
            <a:normAutofit fontScale="92500" lnSpcReduction="20000"/>
          </a:bodyPr>
          <a:lstStyle/>
          <a:p>
            <a:r>
              <a:rPr lang="en-US" dirty="0"/>
              <a:t>When bicarbonate ions combine with free hydrogen ions and become carbonic acid, it removes hydrogen ions and moderates pH changes.</a:t>
            </a:r>
          </a:p>
          <a:p>
            <a:r>
              <a:rPr lang="en-US" dirty="0"/>
              <a:t>Excess carbonic acid can convert to carbon dioxide gas which we exhale through the lungs. This prevents too many free hydrogen ions from building up in the blood and dangerously reducing the blood’s </a:t>
            </a:r>
            <a:r>
              <a:rPr lang="en-US" dirty="0" err="1"/>
              <a:t>pH.</a:t>
            </a:r>
            <a:endParaRPr lang="en-US" dirty="0"/>
          </a:p>
          <a:p>
            <a:endParaRPr lang="en-US" dirty="0"/>
          </a:p>
        </p:txBody>
      </p:sp>
      <p:sp>
        <p:nvSpPr>
          <p:cNvPr id="5" name="Footer Placeholder 4">
            <a:extLst>
              <a:ext uri="{FF2B5EF4-FFF2-40B4-BE49-F238E27FC236}">
                <a16:creationId xmlns:a16="http://schemas.microsoft.com/office/drawing/2014/main" id="{A228BBBB-F951-3849-AEBA-F8EF8BF22A8D}"/>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7" name="Picture 2">
            <a:extLst>
              <a:ext uri="{FF2B5EF4-FFF2-40B4-BE49-F238E27FC236}">
                <a16:creationId xmlns:a16="http://schemas.microsoft.com/office/drawing/2014/main" id="{8D17A476-2FBC-7040-AC7A-3F8E3D905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742746"/>
            <a:ext cx="4876800"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570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6B5C-6D41-B84E-93C5-02443E645073}"/>
              </a:ext>
            </a:extLst>
          </p:cNvPr>
          <p:cNvSpPr>
            <a:spLocks noGrp="1"/>
          </p:cNvSpPr>
          <p:nvPr>
            <p:ph type="title"/>
          </p:nvPr>
        </p:nvSpPr>
        <p:spPr/>
        <p:txBody>
          <a:bodyPr/>
          <a:lstStyle/>
          <a:p>
            <a:pPr algn="ctr"/>
            <a:r>
              <a:rPr lang="en-US" dirty="0"/>
              <a:t>Macromolecules</a:t>
            </a:r>
          </a:p>
        </p:txBody>
      </p:sp>
      <p:sp>
        <p:nvSpPr>
          <p:cNvPr id="3" name="Content Placeholder 2">
            <a:extLst>
              <a:ext uri="{FF2B5EF4-FFF2-40B4-BE49-F238E27FC236}">
                <a16:creationId xmlns:a16="http://schemas.microsoft.com/office/drawing/2014/main" id="{14D0178E-5AA7-BD4A-94EF-6582BA321D8C}"/>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Hydrocarbons</a:t>
            </a:r>
          </a:p>
          <a:p>
            <a:pPr marL="0" indent="0" algn="ctr">
              <a:buNone/>
            </a:pPr>
            <a:r>
              <a:rPr lang="en-US" dirty="0"/>
              <a:t>Isomers</a:t>
            </a:r>
          </a:p>
          <a:p>
            <a:pPr marL="0" indent="0" algn="ctr">
              <a:buNone/>
            </a:pPr>
            <a:r>
              <a:rPr lang="en-US" dirty="0"/>
              <a:t>Enantiomers</a:t>
            </a:r>
          </a:p>
          <a:p>
            <a:pPr marL="0" indent="0" algn="ctr">
              <a:buNone/>
            </a:pPr>
            <a:r>
              <a:rPr lang="en-US" dirty="0"/>
              <a:t>Functional Groups</a:t>
            </a:r>
          </a:p>
          <a:p>
            <a:endParaRPr lang="en-US" dirty="0"/>
          </a:p>
        </p:txBody>
      </p:sp>
      <p:sp>
        <p:nvSpPr>
          <p:cNvPr id="4" name="Footer Placeholder 3">
            <a:extLst>
              <a:ext uri="{FF2B5EF4-FFF2-40B4-BE49-F238E27FC236}">
                <a16:creationId xmlns:a16="http://schemas.microsoft.com/office/drawing/2014/main" id="{C97F56A3-D117-3142-BEAD-15C5707AC82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239844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53ECF-0210-E14E-AEC1-05CBDD5DAA50}"/>
              </a:ext>
            </a:extLst>
          </p:cNvPr>
          <p:cNvSpPr>
            <a:spLocks noGrp="1"/>
          </p:cNvSpPr>
          <p:nvPr>
            <p:ph type="title"/>
          </p:nvPr>
        </p:nvSpPr>
        <p:spPr/>
        <p:txBody>
          <a:bodyPr/>
          <a:lstStyle/>
          <a:p>
            <a:r>
              <a:rPr lang="en-US" dirty="0"/>
              <a:t>Atoms</a:t>
            </a:r>
          </a:p>
        </p:txBody>
      </p:sp>
      <p:sp>
        <p:nvSpPr>
          <p:cNvPr id="3" name="Content Placeholder 2">
            <a:extLst>
              <a:ext uri="{FF2B5EF4-FFF2-40B4-BE49-F238E27FC236}">
                <a16:creationId xmlns:a16="http://schemas.microsoft.com/office/drawing/2014/main" id="{2836BE06-0644-2143-9359-4E05BCAB3B91}"/>
              </a:ext>
            </a:extLst>
          </p:cNvPr>
          <p:cNvSpPr>
            <a:spLocks noGrp="1"/>
          </p:cNvSpPr>
          <p:nvPr>
            <p:ph idx="1"/>
          </p:nvPr>
        </p:nvSpPr>
        <p:spPr/>
        <p:txBody>
          <a:bodyPr>
            <a:normAutofit lnSpcReduction="10000"/>
          </a:bodyPr>
          <a:lstStyle/>
          <a:p>
            <a:r>
              <a:rPr lang="en-US" dirty="0"/>
              <a:t>All atoms of an element retain the same chemical properties of the element.</a:t>
            </a:r>
          </a:p>
          <a:p>
            <a:r>
              <a:rPr lang="en-US" dirty="0"/>
              <a:t>For example: all carbon atoms have the same chemical properties.</a:t>
            </a:r>
          </a:p>
          <a:p>
            <a:r>
              <a:rPr lang="en-US" dirty="0"/>
              <a:t>Atoms are composed of a core nucleus and a series of orbital shells for electrons orbiting the nucleus</a:t>
            </a:r>
          </a:p>
          <a:p>
            <a:r>
              <a:rPr lang="en-US" dirty="0"/>
              <a:t>The nucleus contains a proton alone (hydrogen) or protons and neutrons (all other atoms).</a:t>
            </a:r>
          </a:p>
          <a:p>
            <a:r>
              <a:rPr lang="en-US" dirty="0"/>
              <a:t>Protons and neutrons have an atomic mass of one (1) or (1 Dalton).</a:t>
            </a:r>
          </a:p>
          <a:p>
            <a:r>
              <a:rPr lang="en-US" dirty="0"/>
              <a:t>Electron mass does not contribute significantly to the mass of an atom and is ignored in any mass calculation.</a:t>
            </a:r>
          </a:p>
          <a:p>
            <a:endParaRPr lang="en-US" dirty="0"/>
          </a:p>
        </p:txBody>
      </p:sp>
      <p:sp>
        <p:nvSpPr>
          <p:cNvPr id="4" name="Footer Placeholder 3">
            <a:extLst>
              <a:ext uri="{FF2B5EF4-FFF2-40B4-BE49-F238E27FC236}">
                <a16:creationId xmlns:a16="http://schemas.microsoft.com/office/drawing/2014/main" id="{69AE7400-493B-024D-8B31-45315FBC08A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1511169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9C97B-B19A-4E48-9F73-10A6FE31F535}"/>
              </a:ext>
            </a:extLst>
          </p:cNvPr>
          <p:cNvSpPr>
            <a:spLocks noGrp="1"/>
          </p:cNvSpPr>
          <p:nvPr>
            <p:ph type="title"/>
          </p:nvPr>
        </p:nvSpPr>
        <p:spPr/>
        <p:txBody>
          <a:bodyPr/>
          <a:lstStyle/>
          <a:p>
            <a:pPr algn="ctr"/>
            <a:r>
              <a:rPr lang="en-US" dirty="0"/>
              <a:t>Hydrocarbons</a:t>
            </a:r>
          </a:p>
        </p:txBody>
      </p:sp>
      <p:sp>
        <p:nvSpPr>
          <p:cNvPr id="3" name="Content Placeholder 2">
            <a:extLst>
              <a:ext uri="{FF2B5EF4-FFF2-40B4-BE49-F238E27FC236}">
                <a16:creationId xmlns:a16="http://schemas.microsoft.com/office/drawing/2014/main" id="{82E85CC9-BCDD-2845-A262-DDF8A3468F23}"/>
              </a:ext>
            </a:extLst>
          </p:cNvPr>
          <p:cNvSpPr>
            <a:spLocks noGrp="1"/>
          </p:cNvSpPr>
          <p:nvPr>
            <p:ph sz="half" idx="1"/>
          </p:nvPr>
        </p:nvSpPr>
        <p:spPr/>
        <p:txBody>
          <a:bodyPr>
            <a:normAutofit lnSpcReduction="10000"/>
          </a:bodyPr>
          <a:lstStyle/>
          <a:p>
            <a:r>
              <a:rPr lang="en-US" dirty="0"/>
              <a:t>Organic molecules - any carbon-containing liquid, solid, or gas.</a:t>
            </a:r>
          </a:p>
          <a:p>
            <a:r>
              <a:rPr lang="en-US" dirty="0"/>
              <a:t>Remember, carbon has only four electrons in its valence shell, making it capable of sharing four electrons with other atoms or a singular atom.</a:t>
            </a:r>
          </a:p>
          <a:p>
            <a:r>
              <a:rPr lang="en-US" dirty="0"/>
              <a:t>Hydrocarbons are organic molecules consisting entirely of carbon and hydrogen, such as methane (CH</a:t>
            </a:r>
            <a:r>
              <a:rPr lang="en-US" baseline="-25000" dirty="0"/>
              <a:t>4</a:t>
            </a:r>
            <a:r>
              <a:rPr lang="en-US" dirty="0"/>
              <a:t>)</a:t>
            </a:r>
          </a:p>
        </p:txBody>
      </p:sp>
      <p:sp>
        <p:nvSpPr>
          <p:cNvPr id="5" name="Footer Placeholder 4">
            <a:extLst>
              <a:ext uri="{FF2B5EF4-FFF2-40B4-BE49-F238E27FC236}">
                <a16:creationId xmlns:a16="http://schemas.microsoft.com/office/drawing/2014/main" id="{7E0F903E-5540-F348-A91E-21093B3BEAB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24578" name="Picture 2" descr="Methane, the simplest hydrocarbon, is composed of four hydrogen atoms surrounding a central carbon. The bond between the four hydrogen atoms and the central carbon spaced as far apart as possible. The resulting in a tetrahedral shape with hydrogen atoms projecting upward and off to three sides around the central carbon.">
            <a:extLst>
              <a:ext uri="{FF2B5EF4-FFF2-40B4-BE49-F238E27FC236}">
                <a16:creationId xmlns:a16="http://schemas.microsoft.com/office/drawing/2014/main" id="{2B01457C-FE08-D64A-AF2A-46B084CAAF8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1970752"/>
            <a:ext cx="5465883" cy="291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01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8DE5-CCDE-3343-AA5A-C804BCA4955D}"/>
              </a:ext>
            </a:extLst>
          </p:cNvPr>
          <p:cNvSpPr>
            <a:spLocks noGrp="1"/>
          </p:cNvSpPr>
          <p:nvPr>
            <p:ph type="title"/>
          </p:nvPr>
        </p:nvSpPr>
        <p:spPr/>
        <p:txBody>
          <a:bodyPr/>
          <a:lstStyle/>
          <a:p>
            <a:pPr algn="ctr"/>
            <a:r>
              <a:rPr lang="en-US" dirty="0"/>
              <a:t>Hydrocarbon Chains</a:t>
            </a:r>
          </a:p>
        </p:txBody>
      </p:sp>
      <p:sp>
        <p:nvSpPr>
          <p:cNvPr id="3" name="Content Placeholder 2">
            <a:extLst>
              <a:ext uri="{FF2B5EF4-FFF2-40B4-BE49-F238E27FC236}">
                <a16:creationId xmlns:a16="http://schemas.microsoft.com/office/drawing/2014/main" id="{B99F81F6-52A5-DD4E-8C26-C7114467A813}"/>
              </a:ext>
            </a:extLst>
          </p:cNvPr>
          <p:cNvSpPr>
            <a:spLocks noGrp="1"/>
          </p:cNvSpPr>
          <p:nvPr>
            <p:ph sz="half" idx="1"/>
          </p:nvPr>
        </p:nvSpPr>
        <p:spPr/>
        <p:txBody>
          <a:bodyPr>
            <a:normAutofit fontScale="85000" lnSpcReduction="20000"/>
          </a:bodyPr>
          <a:lstStyle/>
          <a:p>
            <a:r>
              <a:rPr lang="en-US" dirty="0"/>
              <a:t>Successive bonds between carbon atoms form branched or unbranched hydrocarbon chains. </a:t>
            </a:r>
          </a:p>
          <a:p>
            <a:r>
              <a:rPr lang="en-US" dirty="0"/>
              <a:t>The hydrocarbons ethane, ethene, and ethyne serve as examples of how different carbon-to-carbon bonds affect the molecule's geometry.</a:t>
            </a:r>
          </a:p>
          <a:p>
            <a:r>
              <a:rPr lang="en-US" dirty="0"/>
              <a:t>The names of all three molecules start with the prefix “eth-,” which is the prefix for two carbon hydrocarbons. The suffixes “-</a:t>
            </a:r>
            <a:r>
              <a:rPr lang="en-US" dirty="0" err="1"/>
              <a:t>ane</a:t>
            </a:r>
            <a:r>
              <a:rPr lang="en-US" dirty="0"/>
              <a:t>,” “-</a:t>
            </a:r>
            <a:r>
              <a:rPr lang="en-US" dirty="0" err="1"/>
              <a:t>ene</a:t>
            </a:r>
            <a:r>
              <a:rPr lang="en-US" dirty="0"/>
              <a:t>,” and “-</a:t>
            </a:r>
            <a:r>
              <a:rPr lang="en-US" dirty="0" err="1"/>
              <a:t>yne</a:t>
            </a:r>
            <a:r>
              <a:rPr lang="en-US" dirty="0"/>
              <a:t>” refer to the presence of single, double, or triple carbon-carbon bonds.</a:t>
            </a:r>
          </a:p>
        </p:txBody>
      </p:sp>
      <p:sp>
        <p:nvSpPr>
          <p:cNvPr id="5" name="Footer Placeholder 4">
            <a:extLst>
              <a:ext uri="{FF2B5EF4-FFF2-40B4-BE49-F238E27FC236}">
                <a16:creationId xmlns:a16="http://schemas.microsoft.com/office/drawing/2014/main" id="{7832BAEE-9368-4840-9376-DF281A87F0F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25602" name="Picture 2" descr="Methane, the simplest hydrocarbon, is composed of four hydrogen atoms surrounding a central carbon. The bond between the four hydrogen atoms and the central carbon spaced as far apart as possible. This results in a tetrahedral shape with hydrogen atoms projecting upward and off to three sides around the central carbon. Ethane is composed of two carbons connected by a single bond. Each carbon also has three hydrogen atoms connected to it. The hydrogens are spaced as far apart from each other and from the other carbon so again the shape is tetrahedral. Ethene, like ethane, is composed of two carbon atoms, but in this case the carbons are connected by a double bond. Each carbon also has two hydrogen atoms connected to it, for a total of three bonds. The three bonds are spaced as far apart as possible around carbon, which means they are all on the same plane and pointing off in three directions. As a result, the molecule is planar, or flat.">
            <a:extLst>
              <a:ext uri="{FF2B5EF4-FFF2-40B4-BE49-F238E27FC236}">
                <a16:creationId xmlns:a16="http://schemas.microsoft.com/office/drawing/2014/main" id="{3F2D3660-5822-A946-9CE9-F1840AAB547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2245178"/>
            <a:ext cx="5807425" cy="236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10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DF3B-ECB3-3842-8DF4-1933462879CA}"/>
              </a:ext>
            </a:extLst>
          </p:cNvPr>
          <p:cNvSpPr>
            <a:spLocks noGrp="1"/>
          </p:cNvSpPr>
          <p:nvPr>
            <p:ph type="title"/>
          </p:nvPr>
        </p:nvSpPr>
        <p:spPr/>
        <p:txBody>
          <a:bodyPr/>
          <a:lstStyle/>
          <a:p>
            <a:pPr algn="ctr"/>
            <a:r>
              <a:rPr lang="en-US" dirty="0"/>
              <a:t>Hydrocarbon Rings</a:t>
            </a:r>
          </a:p>
        </p:txBody>
      </p:sp>
      <p:sp>
        <p:nvSpPr>
          <p:cNvPr id="3" name="Content Placeholder 2">
            <a:extLst>
              <a:ext uri="{FF2B5EF4-FFF2-40B4-BE49-F238E27FC236}">
                <a16:creationId xmlns:a16="http://schemas.microsoft.com/office/drawing/2014/main" id="{B2BE88EF-26AB-C748-A2D2-E008C8916D7A}"/>
              </a:ext>
            </a:extLst>
          </p:cNvPr>
          <p:cNvSpPr>
            <a:spLocks noGrp="1"/>
          </p:cNvSpPr>
          <p:nvPr>
            <p:ph sz="half" idx="1"/>
          </p:nvPr>
        </p:nvSpPr>
        <p:spPr/>
        <p:txBody>
          <a:bodyPr/>
          <a:lstStyle/>
          <a:p>
            <a:r>
              <a:rPr lang="en-US" dirty="0"/>
              <a:t>Aromatic hydrocarbons consist of closed rings of carbon atoms with alternating single and double bonds.</a:t>
            </a:r>
          </a:p>
          <a:p>
            <a:r>
              <a:rPr lang="en-US" dirty="0"/>
              <a:t>Biological molecules that incorporate a benzene ring include some amino acids and cholesterol and its derivatives, including the hormones estrogen and testosterone.</a:t>
            </a:r>
          </a:p>
        </p:txBody>
      </p:sp>
      <p:sp>
        <p:nvSpPr>
          <p:cNvPr id="5" name="Footer Placeholder 4">
            <a:extLst>
              <a:ext uri="{FF2B5EF4-FFF2-40B4-BE49-F238E27FC236}">
                <a16:creationId xmlns:a16="http://schemas.microsoft.com/office/drawing/2014/main" id="{1FE3950C-264C-1542-ACA8-A21693F2C1F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26626" name="Picture 2" descr="Four molecular structures are shown. Cyclopentane is a ring consisting of five carbons, each with two hydrogens attached. Cyclohexane is a ring of six carbons, each with two hydrogens attached. Benzene is a six-carbon ring with alternating double bonds. Each carbon has one hydrogen attached. Pyridine is the same as benzene, but a nitrogen is substituted for one of the carbons. No hydrogens are attached to the nitrogen.">
            <a:extLst>
              <a:ext uri="{FF2B5EF4-FFF2-40B4-BE49-F238E27FC236}">
                <a16:creationId xmlns:a16="http://schemas.microsoft.com/office/drawing/2014/main" id="{2D24AB8D-A5AC-E149-81A9-638EAAC90CD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2632471"/>
            <a:ext cx="5687363" cy="159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998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983B-DB72-7741-8D1F-5343A961FE62}"/>
              </a:ext>
            </a:extLst>
          </p:cNvPr>
          <p:cNvSpPr>
            <a:spLocks noGrp="1"/>
          </p:cNvSpPr>
          <p:nvPr>
            <p:ph type="title"/>
          </p:nvPr>
        </p:nvSpPr>
        <p:spPr/>
        <p:txBody>
          <a:bodyPr/>
          <a:lstStyle/>
          <a:p>
            <a:pPr algn="ctr"/>
            <a:r>
              <a:rPr lang="en-US" dirty="0"/>
              <a:t>Isomers</a:t>
            </a:r>
          </a:p>
        </p:txBody>
      </p:sp>
      <p:sp>
        <p:nvSpPr>
          <p:cNvPr id="3" name="Content Placeholder 2">
            <a:extLst>
              <a:ext uri="{FF2B5EF4-FFF2-40B4-BE49-F238E27FC236}">
                <a16:creationId xmlns:a16="http://schemas.microsoft.com/office/drawing/2014/main" id="{EE44D9E7-720F-CF45-A45A-1C0B8E5E6C46}"/>
              </a:ext>
            </a:extLst>
          </p:cNvPr>
          <p:cNvSpPr>
            <a:spLocks noGrp="1"/>
          </p:cNvSpPr>
          <p:nvPr>
            <p:ph sz="half" idx="1"/>
          </p:nvPr>
        </p:nvSpPr>
        <p:spPr/>
        <p:txBody>
          <a:bodyPr>
            <a:normAutofit fontScale="92500" lnSpcReduction="10000"/>
          </a:bodyPr>
          <a:lstStyle/>
          <a:p>
            <a:r>
              <a:rPr lang="en-US" dirty="0"/>
              <a:t>Molecules that share the same chemical formula but differ in the placement (structure) of their atoms and/or chemical bonds are called isomers.</a:t>
            </a:r>
          </a:p>
          <a:p>
            <a:r>
              <a:rPr lang="en-US" dirty="0"/>
              <a:t>Structural isomers differ in the placement of their covalent bonds: both molecules have four carbons and ten hydrogens (C</a:t>
            </a:r>
            <a:r>
              <a:rPr lang="en-US" baseline="-25000" dirty="0"/>
              <a:t>4</a:t>
            </a:r>
            <a:r>
              <a:rPr lang="en-US" dirty="0"/>
              <a:t>H</a:t>
            </a:r>
            <a:r>
              <a:rPr lang="en-US" baseline="-25000" dirty="0"/>
              <a:t>10</a:t>
            </a:r>
            <a:r>
              <a:rPr lang="en-US" dirty="0"/>
              <a:t>), but the different atom arrangement within the molecules leads to differences in their chemical properties.</a:t>
            </a:r>
          </a:p>
        </p:txBody>
      </p:sp>
      <p:sp>
        <p:nvSpPr>
          <p:cNvPr id="5" name="Footer Placeholder 4">
            <a:extLst>
              <a:ext uri="{FF2B5EF4-FFF2-40B4-BE49-F238E27FC236}">
                <a16:creationId xmlns:a16="http://schemas.microsoft.com/office/drawing/2014/main" id="{C03D731D-FC2C-784D-B33C-A8CDE0C2D19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27650" name="Picture 2" descr="Part A shows butane and isobutane are structural isomers. Both molecules have four carbons and ten hydrogens, but in butane the carbons form a single chain, while in isobutane the carbons form a branched chain. Part B shows cis dash 2 butene and trans dash 2 butene each consist of a four-carbon chain. The two central carbons are connected by a double bond resulting in a planar, or flat shape. In the cis isomer, both terminal upper case C upper case H subscript 3 baseline groups are on the same side of the plane, and two hydrogen atoms are on the opposite side. Imagine a person with arms stretched out and upwards and legs spread apart, with a glove on the left hand and a sock on the left foot: this represents a cis configuration. In cis-butene the terminal upper C upper H subscript 3 baseline groups are on opposite sides of the plane. Now, imagine a person with outstretched arms and legs, but this time with a glove on the left hand and a sock on the right foot: this is what a trans configuration looks like. Part C shows two enantiomers, each with different arrangement of hydrogen, bromine, chlorine and fluorine around a central carbon. The molecules are mirror images of one another.">
            <a:extLst>
              <a:ext uri="{FF2B5EF4-FFF2-40B4-BE49-F238E27FC236}">
                <a16:creationId xmlns:a16="http://schemas.microsoft.com/office/drawing/2014/main" id="{EDF092CD-D8B0-2A41-879A-9D3A71C157C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45195" y="1690688"/>
            <a:ext cx="323561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35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A7A6-6EFA-DB44-892E-799BF64CFF32}"/>
              </a:ext>
            </a:extLst>
          </p:cNvPr>
          <p:cNvSpPr>
            <a:spLocks noGrp="1"/>
          </p:cNvSpPr>
          <p:nvPr>
            <p:ph type="title"/>
          </p:nvPr>
        </p:nvSpPr>
        <p:spPr/>
        <p:txBody>
          <a:bodyPr/>
          <a:lstStyle/>
          <a:p>
            <a:pPr algn="ctr"/>
            <a:r>
              <a:rPr lang="en-US" dirty="0"/>
              <a:t>Isomers</a:t>
            </a:r>
          </a:p>
        </p:txBody>
      </p:sp>
      <p:sp>
        <p:nvSpPr>
          <p:cNvPr id="3" name="Content Placeholder 2">
            <a:extLst>
              <a:ext uri="{FF2B5EF4-FFF2-40B4-BE49-F238E27FC236}">
                <a16:creationId xmlns:a16="http://schemas.microsoft.com/office/drawing/2014/main" id="{D0A386A2-C599-5B4C-AF27-6F8C13BB78B4}"/>
              </a:ext>
            </a:extLst>
          </p:cNvPr>
          <p:cNvSpPr>
            <a:spLocks noGrp="1"/>
          </p:cNvSpPr>
          <p:nvPr>
            <p:ph sz="half" idx="1"/>
          </p:nvPr>
        </p:nvSpPr>
        <p:spPr>
          <a:xfrm>
            <a:off x="838200" y="1690688"/>
            <a:ext cx="5257800" cy="4486275"/>
          </a:xfrm>
        </p:spPr>
        <p:txBody>
          <a:bodyPr>
            <a:normAutofit fontScale="70000" lnSpcReduction="20000"/>
          </a:bodyPr>
          <a:lstStyle/>
          <a:p>
            <a:r>
              <a:rPr lang="en-US" dirty="0"/>
              <a:t>Geometric isomers have similar placements of their covalent bonds but differ in how these bonds are made to the surrounding atoms.</a:t>
            </a:r>
          </a:p>
          <a:p>
            <a:r>
              <a:rPr lang="en-US" dirty="0"/>
              <a:t>Butene (C</a:t>
            </a:r>
            <a:r>
              <a:rPr lang="en-US" baseline="-25000" dirty="0"/>
              <a:t>4</a:t>
            </a:r>
            <a:r>
              <a:rPr lang="en-US" dirty="0"/>
              <a:t>H</a:t>
            </a:r>
            <a:r>
              <a:rPr lang="en-US" baseline="-25000" dirty="0"/>
              <a:t>8</a:t>
            </a:r>
            <a:r>
              <a:rPr lang="en-US" dirty="0"/>
              <a:t>), the two methyl groups (CH</a:t>
            </a:r>
            <a:r>
              <a:rPr lang="en-US" baseline="-25000" dirty="0"/>
              <a:t>3</a:t>
            </a:r>
            <a:r>
              <a:rPr lang="en-US" dirty="0"/>
              <a:t>) can be on either side of the double covalent bond central to the molecule. </a:t>
            </a:r>
          </a:p>
          <a:p>
            <a:r>
              <a:rPr lang="en-US" dirty="0"/>
              <a:t>When the carbons are bound on the same side of the double bond, this is the </a:t>
            </a:r>
            <a:r>
              <a:rPr lang="en-US" i="1" dirty="0"/>
              <a:t>cis</a:t>
            </a:r>
            <a:r>
              <a:rPr lang="en-US" dirty="0"/>
              <a:t> configuration.</a:t>
            </a:r>
          </a:p>
          <a:p>
            <a:r>
              <a:rPr lang="en-US" dirty="0"/>
              <a:t>If they are on opposite sides of the double bond, it is a </a:t>
            </a:r>
            <a:r>
              <a:rPr lang="en-US" i="1" dirty="0"/>
              <a:t>trans</a:t>
            </a:r>
            <a:r>
              <a:rPr lang="en-US" dirty="0"/>
              <a:t> configuration.</a:t>
            </a:r>
          </a:p>
          <a:p>
            <a:r>
              <a:rPr lang="en-US" dirty="0"/>
              <a:t>In the </a:t>
            </a:r>
            <a:r>
              <a:rPr lang="en-US" i="1" dirty="0"/>
              <a:t>trans</a:t>
            </a:r>
            <a:r>
              <a:rPr lang="en-US" dirty="0"/>
              <a:t> configuration, the carbons form a more or less linear structure; whereas, the carbons in the </a:t>
            </a:r>
            <a:r>
              <a:rPr lang="en-US" i="1" dirty="0"/>
              <a:t>cis</a:t>
            </a:r>
            <a:r>
              <a:rPr lang="en-US" dirty="0"/>
              <a:t> configuration make a bend (change in direction) of the carbon backbone.</a:t>
            </a:r>
          </a:p>
        </p:txBody>
      </p:sp>
      <p:sp>
        <p:nvSpPr>
          <p:cNvPr id="5" name="Footer Placeholder 4">
            <a:extLst>
              <a:ext uri="{FF2B5EF4-FFF2-40B4-BE49-F238E27FC236}">
                <a16:creationId xmlns:a16="http://schemas.microsoft.com/office/drawing/2014/main" id="{FE38F6C6-75CA-B744-9396-1BEF19FDF46D}"/>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6" name="Picture 2" descr="Part A shows butane and isobutane are structural isomers. Both molecules have four carbons and ten hydrogens, but in butane the carbons form a single chain, while in isobutane the carbons form a branched chain. Part B shows cis dash 2 butene and trans dash 2 butene each consist of a four-carbon chain. The two central carbons are connected by a double bond resulting in a planar, or flat shape. In the cis isomer, both terminal upper case C upper case H subscript 3 baseline groups are on the same side of the plane, and two hydrogen atoms are on the opposite side. Imagine a person with arms stretched out and upwards and legs spread apart, with a glove on the left hand and a sock on the left foot: this represents a cis configuration. In cis-butene the terminal upper C upper H subscript 3 baseline groups are on opposite sides of the plane. Now, imagine a person with outstretched arms and legs, but this time with a glove on the left hand and a sock on the right foot: this is what a trans configuration looks like. Part C shows two enantiomers, each with different arrangement of hydrogen, bromine, chlorine and fluorine around a central carbon. The molecules are mirror images of one another.">
            <a:extLst>
              <a:ext uri="{FF2B5EF4-FFF2-40B4-BE49-F238E27FC236}">
                <a16:creationId xmlns:a16="http://schemas.microsoft.com/office/drawing/2014/main" id="{B2B64C78-753C-604A-86A4-EF35EF461B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45195" y="1825625"/>
            <a:ext cx="323561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49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462C7-472C-ED4B-83EB-4D9FC1E555F1}"/>
              </a:ext>
            </a:extLst>
          </p:cNvPr>
          <p:cNvSpPr>
            <a:spLocks noGrp="1"/>
          </p:cNvSpPr>
          <p:nvPr>
            <p:ph type="title"/>
          </p:nvPr>
        </p:nvSpPr>
        <p:spPr/>
        <p:txBody>
          <a:bodyPr/>
          <a:lstStyle/>
          <a:p>
            <a:pPr algn="ctr"/>
            <a:r>
              <a:rPr lang="en-US" dirty="0"/>
              <a:t>Biological Isomers</a:t>
            </a:r>
          </a:p>
        </p:txBody>
      </p:sp>
      <p:sp>
        <p:nvSpPr>
          <p:cNvPr id="3" name="Content Placeholder 2">
            <a:extLst>
              <a:ext uri="{FF2B5EF4-FFF2-40B4-BE49-F238E27FC236}">
                <a16:creationId xmlns:a16="http://schemas.microsoft.com/office/drawing/2014/main" id="{EE4F5834-25A4-A04F-92A1-38746AEFE740}"/>
              </a:ext>
            </a:extLst>
          </p:cNvPr>
          <p:cNvSpPr>
            <a:spLocks noGrp="1"/>
          </p:cNvSpPr>
          <p:nvPr>
            <p:ph sz="half" idx="1"/>
          </p:nvPr>
        </p:nvSpPr>
        <p:spPr/>
        <p:txBody>
          <a:bodyPr>
            <a:normAutofit fontScale="77500" lnSpcReduction="20000"/>
          </a:bodyPr>
          <a:lstStyle/>
          <a:p>
            <a:r>
              <a:rPr lang="en-US" dirty="0"/>
              <a:t>In triglycerides (fats and oils), long carbon chains known as fatty acids may contain double bonds, which can be in either the </a:t>
            </a:r>
            <a:r>
              <a:rPr lang="en-US" i="1" dirty="0"/>
              <a:t>cis</a:t>
            </a:r>
            <a:r>
              <a:rPr lang="en-US" dirty="0"/>
              <a:t> or </a:t>
            </a:r>
            <a:r>
              <a:rPr lang="en-US" i="1" dirty="0"/>
              <a:t>trans</a:t>
            </a:r>
            <a:r>
              <a:rPr lang="en-US" dirty="0"/>
              <a:t> configuration.</a:t>
            </a:r>
          </a:p>
          <a:p>
            <a:r>
              <a:rPr lang="en-US" dirty="0"/>
              <a:t>Fats with at least one double bond between carbon atoms are unsaturated fats. When some of these bonds are in the </a:t>
            </a:r>
            <a:r>
              <a:rPr lang="en-US" i="1" dirty="0"/>
              <a:t>cis</a:t>
            </a:r>
            <a:r>
              <a:rPr lang="en-US" dirty="0"/>
              <a:t> configuration, the resulting bend in the chain's carbon backbone means that triglyceride molecules cannot pack tightly, so they remain liquid (oil) at room temperature.</a:t>
            </a:r>
          </a:p>
          <a:p>
            <a:r>
              <a:rPr lang="en-US" dirty="0"/>
              <a:t>Triglycerides with </a:t>
            </a:r>
            <a:r>
              <a:rPr lang="en-US" i="1" dirty="0"/>
              <a:t>trans</a:t>
            </a:r>
            <a:r>
              <a:rPr lang="en-US" dirty="0"/>
              <a:t> double bonds (popularly called trans fats), have relatively linear fatty acids that can pack tightly together at room temperature and form solid fats.</a:t>
            </a:r>
          </a:p>
        </p:txBody>
      </p:sp>
      <p:sp>
        <p:nvSpPr>
          <p:cNvPr id="5" name="Footer Placeholder 4">
            <a:extLst>
              <a:ext uri="{FF2B5EF4-FFF2-40B4-BE49-F238E27FC236}">
                <a16:creationId xmlns:a16="http://schemas.microsoft.com/office/drawing/2014/main" id="{18AD200B-CCEA-E241-97B0-FEDFA5188E2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29698" name="Picture 2">
            <a:extLst>
              <a:ext uri="{FF2B5EF4-FFF2-40B4-BE49-F238E27FC236}">
                <a16:creationId xmlns:a16="http://schemas.microsoft.com/office/drawing/2014/main" id="{FDEBA378-1850-7A47-9B67-00F3AC3346B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44700"/>
            <a:ext cx="5181600"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705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C898-0541-074D-ADAB-DC209EBB73AE}"/>
              </a:ext>
            </a:extLst>
          </p:cNvPr>
          <p:cNvSpPr>
            <a:spLocks noGrp="1"/>
          </p:cNvSpPr>
          <p:nvPr>
            <p:ph type="title"/>
          </p:nvPr>
        </p:nvSpPr>
        <p:spPr/>
        <p:txBody>
          <a:bodyPr/>
          <a:lstStyle/>
          <a:p>
            <a:pPr algn="ctr"/>
            <a:r>
              <a:rPr lang="en-US" dirty="0"/>
              <a:t>Enantiomers</a:t>
            </a:r>
          </a:p>
        </p:txBody>
      </p:sp>
      <p:sp>
        <p:nvSpPr>
          <p:cNvPr id="3" name="Content Placeholder 2">
            <a:extLst>
              <a:ext uri="{FF2B5EF4-FFF2-40B4-BE49-F238E27FC236}">
                <a16:creationId xmlns:a16="http://schemas.microsoft.com/office/drawing/2014/main" id="{883E9CAD-9775-A549-AC6B-27BC27947F0D}"/>
              </a:ext>
            </a:extLst>
          </p:cNvPr>
          <p:cNvSpPr>
            <a:spLocks noGrp="1"/>
          </p:cNvSpPr>
          <p:nvPr>
            <p:ph sz="half" idx="1"/>
          </p:nvPr>
        </p:nvSpPr>
        <p:spPr/>
        <p:txBody>
          <a:bodyPr>
            <a:normAutofit fontScale="85000" lnSpcReduction="20000"/>
          </a:bodyPr>
          <a:lstStyle/>
          <a:p>
            <a:r>
              <a:rPr lang="en-US" dirty="0"/>
              <a:t>Enantiomers are molecules that share the same chemical structure and chemical bonds but differ in the three-dimensional placement of atoms so that they are non-superimposable mirror images.</a:t>
            </a:r>
          </a:p>
          <a:p>
            <a:r>
              <a:rPr lang="en-US" dirty="0"/>
              <a:t>In nature, the L-forms of amino acids are predominant in proteins. Some D forms of amino acids are seen in the cell walls of bacteria and polypeptides in other organisms.</a:t>
            </a:r>
          </a:p>
          <a:p>
            <a:r>
              <a:rPr lang="en-US" dirty="0"/>
              <a:t>Similarly, the D-form of glucose is the main product of photosynthesis and we rarely see the molecule's L-form in nature.</a:t>
            </a:r>
          </a:p>
        </p:txBody>
      </p:sp>
      <p:sp>
        <p:nvSpPr>
          <p:cNvPr id="5" name="Footer Placeholder 4">
            <a:extLst>
              <a:ext uri="{FF2B5EF4-FFF2-40B4-BE49-F238E27FC236}">
                <a16:creationId xmlns:a16="http://schemas.microsoft.com/office/drawing/2014/main" id="{9ABE63FB-08A3-184C-AE2B-3827ED1341E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30722" name="Picture 2" descr="Molecular models of D-and L-alanine are shown. The two molecules, which contain the same number of carbon, hydrogen, nitrogen atoms, are mirror images of one another. Below the images, a left hand is shown near the L-isomer and the right hand is shown near the D-isomer.">
            <a:extLst>
              <a:ext uri="{FF2B5EF4-FFF2-40B4-BE49-F238E27FC236}">
                <a16:creationId xmlns:a16="http://schemas.microsoft.com/office/drawing/2014/main" id="{C876669D-AA0D-8E48-8AD6-7B1EAC65DD1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540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015B-9CFB-CF4F-9C1E-23D36B0909C9}"/>
              </a:ext>
            </a:extLst>
          </p:cNvPr>
          <p:cNvSpPr>
            <a:spLocks noGrp="1"/>
          </p:cNvSpPr>
          <p:nvPr>
            <p:ph type="title"/>
          </p:nvPr>
        </p:nvSpPr>
        <p:spPr/>
        <p:txBody>
          <a:bodyPr/>
          <a:lstStyle/>
          <a:p>
            <a:pPr algn="ctr"/>
            <a:r>
              <a:rPr lang="en-US" dirty="0"/>
              <a:t>Functional Groups</a:t>
            </a:r>
          </a:p>
        </p:txBody>
      </p:sp>
      <p:sp>
        <p:nvSpPr>
          <p:cNvPr id="3" name="Content Placeholder 2">
            <a:extLst>
              <a:ext uri="{FF2B5EF4-FFF2-40B4-BE49-F238E27FC236}">
                <a16:creationId xmlns:a16="http://schemas.microsoft.com/office/drawing/2014/main" id="{61958C50-CFBE-2249-AB2B-E422CA6CD7E1}"/>
              </a:ext>
            </a:extLst>
          </p:cNvPr>
          <p:cNvSpPr>
            <a:spLocks noGrp="1"/>
          </p:cNvSpPr>
          <p:nvPr>
            <p:ph sz="half" idx="1"/>
          </p:nvPr>
        </p:nvSpPr>
        <p:spPr/>
        <p:txBody>
          <a:bodyPr>
            <a:normAutofit fontScale="85000" lnSpcReduction="10000"/>
          </a:bodyPr>
          <a:lstStyle/>
          <a:p>
            <a:r>
              <a:rPr lang="en-US" dirty="0"/>
              <a:t>Functional groups are groups of atoms that occur within molecules and confer specific chemical properties to those molecules.</a:t>
            </a:r>
          </a:p>
          <a:p>
            <a:r>
              <a:rPr lang="en-US" dirty="0"/>
              <a:t>Functional groups participate in chemical reactions.</a:t>
            </a:r>
          </a:p>
          <a:p>
            <a:r>
              <a:rPr lang="en-US" dirty="0"/>
              <a:t>Functional </a:t>
            </a:r>
            <a:r>
              <a:rPr lang="en-US" dirty="0" err="1"/>
              <a:t>grouus</a:t>
            </a:r>
            <a:r>
              <a:rPr lang="en-US" dirty="0"/>
              <a:t> play an important role in forming molecules like DNA, proteins, carbohydrates, and lipids.</a:t>
            </a:r>
          </a:p>
          <a:p>
            <a:r>
              <a:rPr lang="en-US" dirty="0"/>
              <a:t>We classify functional groups as hydrophobic or hydrophilic depending on their charge or polarity characteristics.</a:t>
            </a:r>
          </a:p>
        </p:txBody>
      </p:sp>
      <p:sp>
        <p:nvSpPr>
          <p:cNvPr id="5" name="Footer Placeholder 4">
            <a:extLst>
              <a:ext uri="{FF2B5EF4-FFF2-40B4-BE49-F238E27FC236}">
                <a16:creationId xmlns:a16="http://schemas.microsoft.com/office/drawing/2014/main" id="{FFCD0240-27AF-2747-A361-C886189A1A9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31746" name="Picture 2">
            <a:extLst>
              <a:ext uri="{FF2B5EF4-FFF2-40B4-BE49-F238E27FC236}">
                <a16:creationId xmlns:a16="http://schemas.microsoft.com/office/drawing/2014/main" id="{E49A0EF4-A6EA-6F42-A46D-9179F637388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99703" y="1825625"/>
            <a:ext cx="355925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683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91F9-978D-DC42-897E-5AD26D334C47}"/>
              </a:ext>
            </a:extLst>
          </p:cNvPr>
          <p:cNvSpPr>
            <a:spLocks noGrp="1"/>
          </p:cNvSpPr>
          <p:nvPr>
            <p:ph type="title"/>
          </p:nvPr>
        </p:nvSpPr>
        <p:spPr/>
        <p:txBody>
          <a:bodyPr/>
          <a:lstStyle/>
          <a:p>
            <a:pPr algn="ctr"/>
            <a:r>
              <a:rPr lang="en-US" dirty="0"/>
              <a:t>Functional Groups</a:t>
            </a:r>
          </a:p>
        </p:txBody>
      </p:sp>
      <p:sp>
        <p:nvSpPr>
          <p:cNvPr id="3" name="Content Placeholder 2">
            <a:extLst>
              <a:ext uri="{FF2B5EF4-FFF2-40B4-BE49-F238E27FC236}">
                <a16:creationId xmlns:a16="http://schemas.microsoft.com/office/drawing/2014/main" id="{08C098CF-2CEA-6440-B105-51B1556ED303}"/>
              </a:ext>
            </a:extLst>
          </p:cNvPr>
          <p:cNvSpPr>
            <a:spLocks noGrp="1"/>
          </p:cNvSpPr>
          <p:nvPr>
            <p:ph sz="half" idx="1"/>
          </p:nvPr>
        </p:nvSpPr>
        <p:spPr/>
        <p:txBody>
          <a:bodyPr>
            <a:normAutofit fontScale="92500" lnSpcReduction="10000"/>
          </a:bodyPr>
          <a:lstStyle/>
          <a:p>
            <a:r>
              <a:rPr lang="en-US" dirty="0"/>
              <a:t>Hydrogen bonds between functional groups (within the same molecule or between different molecules) are important to the function of many macromolecules and help them to fold properly into and maintain the appropriate shape for functioning.</a:t>
            </a:r>
          </a:p>
          <a:p>
            <a:r>
              <a:rPr lang="en-US" dirty="0"/>
              <a:t>Hydrogen bonds are also involved in various recognition processes, such as DNA complementary base pairing and the binding of an enzyme to its substrate.</a:t>
            </a:r>
          </a:p>
        </p:txBody>
      </p:sp>
      <p:sp>
        <p:nvSpPr>
          <p:cNvPr id="5" name="Footer Placeholder 4">
            <a:extLst>
              <a:ext uri="{FF2B5EF4-FFF2-40B4-BE49-F238E27FC236}">
                <a16:creationId xmlns:a16="http://schemas.microsoft.com/office/drawing/2014/main" id="{EE8B29AC-4181-B44E-96C6-0CF2387B85E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32770" name="Picture 2" descr="Molecular models show hydrogen bonding between thymine and adenine, and between cytosine and guanine. These four DNA bases are organic molecules containing carbon, nitrogen, oxygen, and hydrogen in complex ring structures. Hydrogen bonds between the bases hold them together.">
            <a:extLst>
              <a:ext uri="{FF2B5EF4-FFF2-40B4-BE49-F238E27FC236}">
                <a16:creationId xmlns:a16="http://schemas.microsoft.com/office/drawing/2014/main" id="{400D65C6-948B-B547-A13F-018A3BC57F0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5014" y="2106386"/>
            <a:ext cx="5181600" cy="3788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11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C0D1-DA50-8346-BFA2-4D7B08C177CE}"/>
              </a:ext>
            </a:extLst>
          </p:cNvPr>
          <p:cNvSpPr>
            <a:spLocks noGrp="1"/>
          </p:cNvSpPr>
          <p:nvPr>
            <p:ph type="title"/>
          </p:nvPr>
        </p:nvSpPr>
        <p:spPr/>
        <p:txBody>
          <a:bodyPr/>
          <a:lstStyle/>
          <a:p>
            <a:pPr algn="ctr"/>
            <a:r>
              <a:rPr lang="en-US" dirty="0"/>
              <a:t>Atomic Structure</a:t>
            </a:r>
          </a:p>
        </p:txBody>
      </p:sp>
      <p:sp>
        <p:nvSpPr>
          <p:cNvPr id="4" name="Content Placeholder 3">
            <a:extLst>
              <a:ext uri="{FF2B5EF4-FFF2-40B4-BE49-F238E27FC236}">
                <a16:creationId xmlns:a16="http://schemas.microsoft.com/office/drawing/2014/main" id="{C840953B-022C-494D-80D4-F9137E91FEDF}"/>
              </a:ext>
            </a:extLst>
          </p:cNvPr>
          <p:cNvSpPr>
            <a:spLocks noGrp="1"/>
          </p:cNvSpPr>
          <p:nvPr>
            <p:ph sz="half" idx="2"/>
          </p:nvPr>
        </p:nvSpPr>
        <p:spPr/>
        <p:txBody>
          <a:bodyPr/>
          <a:lstStyle/>
          <a:p>
            <a:r>
              <a:rPr lang="en-US" dirty="0"/>
              <a:t>Protons are positively charged with an atomic mass of one (1).</a:t>
            </a:r>
          </a:p>
          <a:p>
            <a:r>
              <a:rPr lang="en-US" dirty="0"/>
              <a:t>Neutrons are uncharged and have an atomic mass of one (1).</a:t>
            </a:r>
          </a:p>
          <a:p>
            <a:r>
              <a:rPr lang="en-US" dirty="0"/>
              <a:t>Electrons are negatively charged and do not carry a significant atomic mass, so we ignore the mass in calculations.</a:t>
            </a:r>
          </a:p>
        </p:txBody>
      </p:sp>
      <p:sp>
        <p:nvSpPr>
          <p:cNvPr id="5" name="Footer Placeholder 4">
            <a:extLst>
              <a:ext uri="{FF2B5EF4-FFF2-40B4-BE49-F238E27FC236}">
                <a16:creationId xmlns:a16="http://schemas.microsoft.com/office/drawing/2014/main" id="{C7AC49FB-7AB6-AA4A-BEDE-691E9420A4D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1026" name="Picture 2" descr="This illustration shows that, like planets orbiting the sun, electrons orbit the nucleus of an atom. The nucleus contains two neutrally charged neutrons, and two positively charged protons represented by spheres. A single, circular orbital surrounding the nucleus contains two negatively charged electrons on opposite sides.">
            <a:extLst>
              <a:ext uri="{FF2B5EF4-FFF2-40B4-BE49-F238E27FC236}">
                <a16:creationId xmlns:a16="http://schemas.microsoft.com/office/drawing/2014/main" id="{3163739C-038B-2B4B-A450-D6AFECE91A1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4187" y="2351313"/>
            <a:ext cx="5135285" cy="316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83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07F3-3A98-474B-B53D-F35AF117B1B6}"/>
              </a:ext>
            </a:extLst>
          </p:cNvPr>
          <p:cNvSpPr>
            <a:spLocks noGrp="1"/>
          </p:cNvSpPr>
          <p:nvPr>
            <p:ph type="title"/>
          </p:nvPr>
        </p:nvSpPr>
        <p:spPr/>
        <p:txBody>
          <a:bodyPr/>
          <a:lstStyle/>
          <a:p>
            <a:pPr algn="ctr"/>
            <a:r>
              <a:rPr lang="en-US" dirty="0"/>
              <a:t>Atomic Number and Mass</a:t>
            </a:r>
          </a:p>
        </p:txBody>
      </p:sp>
      <p:sp>
        <p:nvSpPr>
          <p:cNvPr id="3" name="Content Placeholder 2">
            <a:extLst>
              <a:ext uri="{FF2B5EF4-FFF2-40B4-BE49-F238E27FC236}">
                <a16:creationId xmlns:a16="http://schemas.microsoft.com/office/drawing/2014/main" id="{0CDDC833-B5B1-6449-A441-C8E71ABBB09B}"/>
              </a:ext>
            </a:extLst>
          </p:cNvPr>
          <p:cNvSpPr>
            <a:spLocks noGrp="1"/>
          </p:cNvSpPr>
          <p:nvPr>
            <p:ph idx="1"/>
          </p:nvPr>
        </p:nvSpPr>
        <p:spPr/>
        <p:txBody>
          <a:bodyPr/>
          <a:lstStyle/>
          <a:p>
            <a:r>
              <a:rPr lang="en-US" dirty="0"/>
              <a:t>Atomic Number = Number of Protons</a:t>
            </a:r>
          </a:p>
          <a:p>
            <a:r>
              <a:rPr lang="en-US" dirty="0"/>
              <a:t>Mass Number = Number of Protons + Number of Neutrons</a:t>
            </a:r>
          </a:p>
          <a:p>
            <a:r>
              <a:rPr lang="en-US" dirty="0"/>
              <a:t>Elemental Isotopes – Vary in the number of neutrons. (Isotopes behave the same chemically.)</a:t>
            </a:r>
          </a:p>
          <a:p>
            <a:r>
              <a:rPr lang="en-US" dirty="0"/>
              <a:t>Electrons – Ignore the mass of these subatomic particles.</a:t>
            </a:r>
          </a:p>
          <a:p>
            <a:r>
              <a:rPr lang="en-US" dirty="0"/>
              <a:t>Most of an atom is empty space.</a:t>
            </a:r>
          </a:p>
          <a:p>
            <a:r>
              <a:rPr lang="en-US" dirty="0"/>
              <a:t>Atoms have a charge balance between electrons and protons leading to no net charge.</a:t>
            </a:r>
          </a:p>
          <a:p>
            <a:r>
              <a:rPr lang="en-US" dirty="0"/>
              <a:t>Isotope mass is averaged (mean) to give an atom’s atomic mass.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E0B7C655-6613-0A41-B83E-A25B642B48B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273874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50868E-61A3-DB40-B048-FAEEAA6D7AA1}"/>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pic>
        <p:nvPicPr>
          <p:cNvPr id="2050" name="Picture 2" descr="Carbon is indicated by its atomic symbol, a capital C. Carbon has the atomic number six and two stable isotopes, carbon-12 and carbon-13.">
            <a:extLst>
              <a:ext uri="{FF2B5EF4-FFF2-40B4-BE49-F238E27FC236}">
                <a16:creationId xmlns:a16="http://schemas.microsoft.com/office/drawing/2014/main" id="{72CB5B98-F7D0-DD41-BFD9-1451E769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569" y="767443"/>
            <a:ext cx="9156861" cy="487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6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8946-3AA4-5C4F-B3E4-A90DD16BA0F4}"/>
              </a:ext>
            </a:extLst>
          </p:cNvPr>
          <p:cNvSpPr>
            <a:spLocks noGrp="1"/>
          </p:cNvSpPr>
          <p:nvPr>
            <p:ph type="title"/>
          </p:nvPr>
        </p:nvSpPr>
        <p:spPr/>
        <p:txBody>
          <a:bodyPr/>
          <a:lstStyle/>
          <a:p>
            <a:pPr algn="ctr"/>
            <a:r>
              <a:rPr lang="en-US" dirty="0"/>
              <a:t>Isotopes</a:t>
            </a:r>
          </a:p>
        </p:txBody>
      </p:sp>
      <p:sp>
        <p:nvSpPr>
          <p:cNvPr id="3" name="Content Placeholder 2">
            <a:extLst>
              <a:ext uri="{FF2B5EF4-FFF2-40B4-BE49-F238E27FC236}">
                <a16:creationId xmlns:a16="http://schemas.microsoft.com/office/drawing/2014/main" id="{161FC2D0-4A27-D147-8A3D-78187A5E82CA}"/>
              </a:ext>
            </a:extLst>
          </p:cNvPr>
          <p:cNvSpPr>
            <a:spLocks noGrp="1"/>
          </p:cNvSpPr>
          <p:nvPr>
            <p:ph idx="1"/>
          </p:nvPr>
        </p:nvSpPr>
        <p:spPr/>
        <p:txBody>
          <a:bodyPr/>
          <a:lstStyle/>
          <a:p>
            <a:r>
              <a:rPr lang="en-US" dirty="0"/>
              <a:t>Isotopes – atoms from the same element with the same number of protons and different number of neutrons.</a:t>
            </a:r>
          </a:p>
          <a:p>
            <a:r>
              <a:rPr lang="en-US" dirty="0"/>
              <a:t>Carbon-12 and Carbon-13 are stable isotopes with six and seven neutrons respectively.</a:t>
            </a:r>
          </a:p>
          <a:p>
            <a:r>
              <a:rPr lang="en-US" dirty="0"/>
              <a:t>Carbon-14 is an unstable isotope with two extra (eight) neutrons.</a:t>
            </a:r>
          </a:p>
          <a:p>
            <a:r>
              <a:rPr lang="en-US" dirty="0"/>
              <a:t>Carbon-14 is a radioactive isotope (radioisotope) that decays to Nitrogen-14 by gaining a proton and an electron.</a:t>
            </a:r>
          </a:p>
          <a:p>
            <a:r>
              <a:rPr lang="en-US" dirty="0"/>
              <a:t>Energy loss (beta decay) occurs in this process.</a:t>
            </a:r>
          </a:p>
          <a:p>
            <a:r>
              <a:rPr lang="en-US" dirty="0"/>
              <a:t>Carbon-14 decay is used to date the age of artifacts.</a:t>
            </a:r>
          </a:p>
        </p:txBody>
      </p:sp>
      <p:sp>
        <p:nvSpPr>
          <p:cNvPr id="4" name="Footer Placeholder 3">
            <a:extLst>
              <a:ext uri="{FF2B5EF4-FFF2-40B4-BE49-F238E27FC236}">
                <a16:creationId xmlns:a16="http://schemas.microsoft.com/office/drawing/2014/main" id="{09C80619-6D4E-1947-8722-6A48CB43046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203348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9F3F-9FC2-7243-9091-A80C92974E9F}"/>
              </a:ext>
            </a:extLst>
          </p:cNvPr>
          <p:cNvSpPr>
            <a:spLocks noGrp="1"/>
          </p:cNvSpPr>
          <p:nvPr>
            <p:ph type="title"/>
          </p:nvPr>
        </p:nvSpPr>
        <p:spPr/>
        <p:txBody>
          <a:bodyPr/>
          <a:lstStyle/>
          <a:p>
            <a:pPr algn="ctr"/>
            <a:r>
              <a:rPr lang="en-US" dirty="0"/>
              <a:t>The Periodic Table of Elements</a:t>
            </a:r>
          </a:p>
        </p:txBody>
      </p:sp>
      <p:sp>
        <p:nvSpPr>
          <p:cNvPr id="3" name="Content Placeholder 2">
            <a:extLst>
              <a:ext uri="{FF2B5EF4-FFF2-40B4-BE49-F238E27FC236}">
                <a16:creationId xmlns:a16="http://schemas.microsoft.com/office/drawing/2014/main" id="{0FDB6538-8AC5-BC4B-B6A1-2FC05CF840EA}"/>
              </a:ext>
            </a:extLst>
          </p:cNvPr>
          <p:cNvSpPr>
            <a:spLocks noGrp="1"/>
          </p:cNvSpPr>
          <p:nvPr>
            <p:ph idx="1"/>
          </p:nvPr>
        </p:nvSpPr>
        <p:spPr/>
        <p:txBody>
          <a:bodyPr/>
          <a:lstStyle/>
          <a:p>
            <a:r>
              <a:rPr lang="en-US" dirty="0"/>
              <a:t>Organizes elements based on their atomic properties.</a:t>
            </a:r>
          </a:p>
          <a:p>
            <a:r>
              <a:rPr lang="en-US" dirty="0"/>
              <a:t>Elements are organized by periods and groups.</a:t>
            </a:r>
          </a:p>
          <a:p>
            <a:r>
              <a:rPr lang="en-US" dirty="0"/>
              <a:t>Periods (rows across) have the same number of electron shells.</a:t>
            </a:r>
          </a:p>
          <a:p>
            <a:r>
              <a:rPr lang="en-US" dirty="0"/>
              <a:t>Groups (columns) have the same number of valence electrons.</a:t>
            </a:r>
          </a:p>
          <a:p>
            <a:r>
              <a:rPr lang="en-US" dirty="0"/>
              <a:t>Periodic table display atomic mass and atomic number.</a:t>
            </a:r>
          </a:p>
          <a:p>
            <a:r>
              <a:rPr lang="en-US" dirty="0"/>
              <a:t>The table helps us understand how elements can react and bond to form molecules.</a:t>
            </a:r>
          </a:p>
          <a:p>
            <a:r>
              <a:rPr lang="en-US" dirty="0"/>
              <a:t>Molecules are tow or more atoms bonded together chemically.</a:t>
            </a:r>
          </a:p>
        </p:txBody>
      </p:sp>
      <p:sp>
        <p:nvSpPr>
          <p:cNvPr id="4" name="Footer Placeholder 3">
            <a:extLst>
              <a:ext uri="{FF2B5EF4-FFF2-40B4-BE49-F238E27FC236}">
                <a16:creationId xmlns:a16="http://schemas.microsoft.com/office/drawing/2014/main" id="{B11D7316-7E23-0F4B-9325-0BA5F8890F9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p:txBody>
      </p:sp>
    </p:spTree>
    <p:extLst>
      <p:ext uri="{BB962C8B-B14F-4D97-AF65-F5344CB8AC3E}">
        <p14:creationId xmlns:p14="http://schemas.microsoft.com/office/powerpoint/2010/main" val="787084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5123</Words>
  <Application>Microsoft Macintosh PowerPoint</Application>
  <PresentationFormat>Widescreen</PresentationFormat>
  <Paragraphs>277</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BIOL 1010 Module 2</vt:lpstr>
      <vt:lpstr>The Fundamental Units of Life</vt:lpstr>
      <vt:lpstr>How do we begin building life?</vt:lpstr>
      <vt:lpstr>Atoms</vt:lpstr>
      <vt:lpstr>Atomic Structure</vt:lpstr>
      <vt:lpstr>Atomic Number and Mass</vt:lpstr>
      <vt:lpstr>PowerPoint Presentation</vt:lpstr>
      <vt:lpstr>Isotopes</vt:lpstr>
      <vt:lpstr>The Periodic Table of Elements</vt:lpstr>
      <vt:lpstr>PowerPoint Presentation</vt:lpstr>
      <vt:lpstr>The Electron– Proton Connection</vt:lpstr>
      <vt:lpstr> The Bohr Atom</vt:lpstr>
      <vt:lpstr>Electron Filling and The Octet Rule</vt:lpstr>
      <vt:lpstr>Atomic Bonding – A Beginning</vt:lpstr>
      <vt:lpstr>Electron Orbitals</vt:lpstr>
      <vt:lpstr>Chemical Reactions and Molecules</vt:lpstr>
      <vt:lpstr>PowerPoint Presentation</vt:lpstr>
      <vt:lpstr>Reactants to Products</vt:lpstr>
      <vt:lpstr>Ions and Ionic Bonds</vt:lpstr>
      <vt:lpstr>Sodium Chloride (NaCl)</vt:lpstr>
      <vt:lpstr>Sodium Chloride (NaCl)</vt:lpstr>
      <vt:lpstr>Covalent Bonds</vt:lpstr>
      <vt:lpstr>PowerPoint Presentation</vt:lpstr>
      <vt:lpstr>Covalent Bonding in Water</vt:lpstr>
      <vt:lpstr>Nonpolar Covalent Bonds</vt:lpstr>
      <vt:lpstr>Hydrogen Bonds and Van Der Waals Interactions </vt:lpstr>
      <vt:lpstr>Water</vt:lpstr>
      <vt:lpstr>Properties of Water</vt:lpstr>
      <vt:lpstr>The Capacity of Water</vt:lpstr>
      <vt:lpstr>Water as a Solvent</vt:lpstr>
      <vt:lpstr>Water’s Cohesive and Adhesive Properties</vt:lpstr>
      <vt:lpstr>Water’s Cohesive and Adhesive Properties</vt:lpstr>
      <vt:lpstr>Water’s Cohesive and Adhesive Properties</vt:lpstr>
      <vt:lpstr>pH, Buffers, Acids, and Bases</vt:lpstr>
      <vt:lpstr>pH Scale</vt:lpstr>
      <vt:lpstr>Acids and Bases</vt:lpstr>
      <vt:lpstr>Acids and Bases</vt:lpstr>
      <vt:lpstr>Buffers</vt:lpstr>
      <vt:lpstr>Macromolecules</vt:lpstr>
      <vt:lpstr>Hydrocarbons</vt:lpstr>
      <vt:lpstr>Hydrocarbon Chains</vt:lpstr>
      <vt:lpstr>Hydrocarbon Rings</vt:lpstr>
      <vt:lpstr>Isomers</vt:lpstr>
      <vt:lpstr>Isomers</vt:lpstr>
      <vt:lpstr>Biological Isomers</vt:lpstr>
      <vt:lpstr>Enantiomers</vt:lpstr>
      <vt:lpstr>Functional Groups</vt:lpstr>
      <vt:lpstr>Functional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Blaudow, Robert A.</dc:creator>
  <cp:lastModifiedBy>Blaudow, Robert A.</cp:lastModifiedBy>
  <cp:revision>54</cp:revision>
  <dcterms:created xsi:type="dcterms:W3CDTF">2022-01-24T19:25:54Z</dcterms:created>
  <dcterms:modified xsi:type="dcterms:W3CDTF">2022-01-28T21:52:41Z</dcterms:modified>
</cp:coreProperties>
</file>