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60" r:id="rId3"/>
    <p:sldId id="258" r:id="rId4"/>
    <p:sldId id="259" r:id="rId5"/>
    <p:sldId id="261" r:id="rId6"/>
    <p:sldId id="267" r:id="rId7"/>
    <p:sldId id="264" r:id="rId8"/>
    <p:sldId id="269" r:id="rId9"/>
    <p:sldId id="268" r:id="rId10"/>
    <p:sldId id="270" r:id="rId11"/>
    <p:sldId id="271" r:id="rId12"/>
    <p:sldId id="265" r:id="rId13"/>
    <p:sldId id="273" r:id="rId14"/>
    <p:sldId id="274" r:id="rId15"/>
    <p:sldId id="278" r:id="rId16"/>
    <p:sldId id="279" r:id="rId17"/>
    <p:sldId id="277"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14"/>
    <p:restoredTop sz="94558"/>
  </p:normalViewPr>
  <p:slideViewPr>
    <p:cSldViewPr snapToGrid="0" snapToObjects="1">
      <p:cViewPr varScale="1">
        <p:scale>
          <a:sx n="93" d="100"/>
          <a:sy n="93" d="100"/>
        </p:scale>
        <p:origin x="240" y="68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761ED9-DCB8-0447-8447-619CFFE06F60}" type="datetimeFigureOut">
              <a:rPr lang="en-US" smtClean="0"/>
              <a:t>1/28/22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1B8E71-42D7-7D45-A3B8-B4B8BE3ED9CC}" type="slidenum">
              <a:rPr lang="en-US" smtClean="0"/>
              <a:t>‹#›</a:t>
            </a:fld>
            <a:endParaRPr lang="en-US"/>
          </a:p>
        </p:txBody>
      </p:sp>
    </p:spTree>
    <p:extLst>
      <p:ext uri="{BB962C8B-B14F-4D97-AF65-F5344CB8AC3E}">
        <p14:creationId xmlns:p14="http://schemas.microsoft.com/office/powerpoint/2010/main" val="1889956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9A9DD-811D-A744-911B-DFC0460CB7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29FCEC-C45E-8643-B0C7-68C1A8CB1D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CB58AA-0FA8-E04E-B95F-36F5ABD07548}"/>
              </a:ext>
            </a:extLst>
          </p:cNvPr>
          <p:cNvSpPr>
            <a:spLocks noGrp="1"/>
          </p:cNvSpPr>
          <p:nvPr>
            <p:ph type="dt" sz="half" idx="10"/>
          </p:nvPr>
        </p:nvSpPr>
        <p:spPr/>
        <p:txBody>
          <a:bodyPr/>
          <a:lstStyle/>
          <a:p>
            <a:fld id="{03626734-847C-614C-82DA-3EE5906F1DC5}" type="datetime1">
              <a:rPr lang="en-US" smtClean="0"/>
              <a:t>1/28/22</a:t>
            </a:fld>
            <a:endParaRPr lang="en-US"/>
          </a:p>
        </p:txBody>
      </p:sp>
      <p:sp>
        <p:nvSpPr>
          <p:cNvPr id="5" name="Footer Placeholder 4">
            <a:extLst>
              <a:ext uri="{FF2B5EF4-FFF2-40B4-BE49-F238E27FC236}">
                <a16:creationId xmlns:a16="http://schemas.microsoft.com/office/drawing/2014/main" id="{6033B926-7B63-D04A-8329-C4498C491DBB}"/>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
        <p:nvSpPr>
          <p:cNvPr id="6" name="Slide Number Placeholder 5">
            <a:extLst>
              <a:ext uri="{FF2B5EF4-FFF2-40B4-BE49-F238E27FC236}">
                <a16:creationId xmlns:a16="http://schemas.microsoft.com/office/drawing/2014/main" id="{8E1ACE8D-21BF-4F45-B19A-3F8714B43300}"/>
              </a:ext>
            </a:extLst>
          </p:cNvPr>
          <p:cNvSpPr>
            <a:spLocks noGrp="1"/>
          </p:cNvSpPr>
          <p:nvPr>
            <p:ph type="sldNum" sz="quarter" idx="12"/>
          </p:nvPr>
        </p:nvSpPr>
        <p:spPr/>
        <p:txBody>
          <a:bodyPr/>
          <a:lstStyle/>
          <a:p>
            <a:fld id="{21E8826B-5465-2B4E-91A6-B88C4046EF08}" type="slidenum">
              <a:rPr lang="en-US" smtClean="0"/>
              <a:t>‹#›</a:t>
            </a:fld>
            <a:endParaRPr lang="en-US"/>
          </a:p>
        </p:txBody>
      </p:sp>
    </p:spTree>
    <p:extLst>
      <p:ext uri="{BB962C8B-B14F-4D97-AF65-F5344CB8AC3E}">
        <p14:creationId xmlns:p14="http://schemas.microsoft.com/office/powerpoint/2010/main" val="3922674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9BDBD-30A1-734E-AACF-FDAF9B8C7A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8E503B-3B4B-4543-BE03-64DCE1204F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FE1483-C133-F64B-87ED-DB410B55D5EA}"/>
              </a:ext>
            </a:extLst>
          </p:cNvPr>
          <p:cNvSpPr>
            <a:spLocks noGrp="1"/>
          </p:cNvSpPr>
          <p:nvPr>
            <p:ph type="dt" sz="half" idx="10"/>
          </p:nvPr>
        </p:nvSpPr>
        <p:spPr/>
        <p:txBody>
          <a:bodyPr/>
          <a:lstStyle/>
          <a:p>
            <a:fld id="{B934D02E-7927-EC44-AF23-83D8B44010EC}" type="datetime1">
              <a:rPr lang="en-US" smtClean="0"/>
              <a:t>1/28/22</a:t>
            </a:fld>
            <a:endParaRPr lang="en-US"/>
          </a:p>
        </p:txBody>
      </p:sp>
      <p:sp>
        <p:nvSpPr>
          <p:cNvPr id="5" name="Footer Placeholder 4">
            <a:extLst>
              <a:ext uri="{FF2B5EF4-FFF2-40B4-BE49-F238E27FC236}">
                <a16:creationId xmlns:a16="http://schemas.microsoft.com/office/drawing/2014/main" id="{C5E755F2-65E5-3F4A-A54C-330D2670C8F5}"/>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
        <p:nvSpPr>
          <p:cNvPr id="6" name="Slide Number Placeholder 5">
            <a:extLst>
              <a:ext uri="{FF2B5EF4-FFF2-40B4-BE49-F238E27FC236}">
                <a16:creationId xmlns:a16="http://schemas.microsoft.com/office/drawing/2014/main" id="{2AB21E3D-BF62-6241-BC32-9DC25299647D}"/>
              </a:ext>
            </a:extLst>
          </p:cNvPr>
          <p:cNvSpPr>
            <a:spLocks noGrp="1"/>
          </p:cNvSpPr>
          <p:nvPr>
            <p:ph type="sldNum" sz="quarter" idx="12"/>
          </p:nvPr>
        </p:nvSpPr>
        <p:spPr/>
        <p:txBody>
          <a:bodyPr/>
          <a:lstStyle/>
          <a:p>
            <a:fld id="{21E8826B-5465-2B4E-91A6-B88C4046EF08}" type="slidenum">
              <a:rPr lang="en-US" smtClean="0"/>
              <a:t>‹#›</a:t>
            </a:fld>
            <a:endParaRPr lang="en-US"/>
          </a:p>
        </p:txBody>
      </p:sp>
    </p:spTree>
    <p:extLst>
      <p:ext uri="{BB962C8B-B14F-4D97-AF65-F5344CB8AC3E}">
        <p14:creationId xmlns:p14="http://schemas.microsoft.com/office/powerpoint/2010/main" val="762611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890B3E-20F3-3C44-AB41-BD80BE0278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509767-E7C5-944A-998E-C2A58258DC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DCD97D-989E-4B48-8B3D-D723F85C3121}"/>
              </a:ext>
            </a:extLst>
          </p:cNvPr>
          <p:cNvSpPr>
            <a:spLocks noGrp="1"/>
          </p:cNvSpPr>
          <p:nvPr>
            <p:ph type="dt" sz="half" idx="10"/>
          </p:nvPr>
        </p:nvSpPr>
        <p:spPr/>
        <p:txBody>
          <a:bodyPr/>
          <a:lstStyle/>
          <a:p>
            <a:fld id="{D64B9229-B7AF-DE4A-9097-BBD2CAD28F16}" type="datetime1">
              <a:rPr lang="en-US" smtClean="0"/>
              <a:t>1/28/22</a:t>
            </a:fld>
            <a:endParaRPr lang="en-US"/>
          </a:p>
        </p:txBody>
      </p:sp>
      <p:sp>
        <p:nvSpPr>
          <p:cNvPr id="5" name="Footer Placeholder 4">
            <a:extLst>
              <a:ext uri="{FF2B5EF4-FFF2-40B4-BE49-F238E27FC236}">
                <a16:creationId xmlns:a16="http://schemas.microsoft.com/office/drawing/2014/main" id="{F6665E8D-CF30-6442-9331-B019CD4BA5C2}"/>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
        <p:nvSpPr>
          <p:cNvPr id="6" name="Slide Number Placeholder 5">
            <a:extLst>
              <a:ext uri="{FF2B5EF4-FFF2-40B4-BE49-F238E27FC236}">
                <a16:creationId xmlns:a16="http://schemas.microsoft.com/office/drawing/2014/main" id="{8DA6A46C-951C-8C47-B994-0B50F3EA305D}"/>
              </a:ext>
            </a:extLst>
          </p:cNvPr>
          <p:cNvSpPr>
            <a:spLocks noGrp="1"/>
          </p:cNvSpPr>
          <p:nvPr>
            <p:ph type="sldNum" sz="quarter" idx="12"/>
          </p:nvPr>
        </p:nvSpPr>
        <p:spPr/>
        <p:txBody>
          <a:bodyPr/>
          <a:lstStyle/>
          <a:p>
            <a:fld id="{21E8826B-5465-2B4E-91A6-B88C4046EF08}" type="slidenum">
              <a:rPr lang="en-US" smtClean="0"/>
              <a:t>‹#›</a:t>
            </a:fld>
            <a:endParaRPr lang="en-US"/>
          </a:p>
        </p:txBody>
      </p:sp>
    </p:spTree>
    <p:extLst>
      <p:ext uri="{BB962C8B-B14F-4D97-AF65-F5344CB8AC3E}">
        <p14:creationId xmlns:p14="http://schemas.microsoft.com/office/powerpoint/2010/main" val="473453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386E7-80C5-BB4B-920E-BCC99EF52E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29E2A5-B7EF-B24E-8F61-089D993DA9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679260-9A41-064D-B7DD-76B80E9F9263}"/>
              </a:ext>
            </a:extLst>
          </p:cNvPr>
          <p:cNvSpPr>
            <a:spLocks noGrp="1"/>
          </p:cNvSpPr>
          <p:nvPr>
            <p:ph type="dt" sz="half" idx="10"/>
          </p:nvPr>
        </p:nvSpPr>
        <p:spPr/>
        <p:txBody>
          <a:bodyPr/>
          <a:lstStyle/>
          <a:p>
            <a:fld id="{4E874CD6-00C3-CD48-9DE1-DB3A5D21F3C4}" type="datetime1">
              <a:rPr lang="en-US" smtClean="0"/>
              <a:t>1/28/22</a:t>
            </a:fld>
            <a:endParaRPr lang="en-US"/>
          </a:p>
        </p:txBody>
      </p:sp>
      <p:sp>
        <p:nvSpPr>
          <p:cNvPr id="5" name="Footer Placeholder 4">
            <a:extLst>
              <a:ext uri="{FF2B5EF4-FFF2-40B4-BE49-F238E27FC236}">
                <a16:creationId xmlns:a16="http://schemas.microsoft.com/office/drawing/2014/main" id="{1A10F67A-0542-8D49-BA78-EC65D9021EAC}"/>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
        <p:nvSpPr>
          <p:cNvPr id="6" name="Slide Number Placeholder 5">
            <a:extLst>
              <a:ext uri="{FF2B5EF4-FFF2-40B4-BE49-F238E27FC236}">
                <a16:creationId xmlns:a16="http://schemas.microsoft.com/office/drawing/2014/main" id="{B86BC8D2-405A-3F45-9A2C-23ED37B39CDF}"/>
              </a:ext>
            </a:extLst>
          </p:cNvPr>
          <p:cNvSpPr>
            <a:spLocks noGrp="1"/>
          </p:cNvSpPr>
          <p:nvPr>
            <p:ph type="sldNum" sz="quarter" idx="12"/>
          </p:nvPr>
        </p:nvSpPr>
        <p:spPr/>
        <p:txBody>
          <a:bodyPr/>
          <a:lstStyle/>
          <a:p>
            <a:fld id="{21E8826B-5465-2B4E-91A6-B88C4046EF08}" type="slidenum">
              <a:rPr lang="en-US" smtClean="0"/>
              <a:t>‹#›</a:t>
            </a:fld>
            <a:endParaRPr lang="en-US"/>
          </a:p>
        </p:txBody>
      </p:sp>
    </p:spTree>
    <p:extLst>
      <p:ext uri="{BB962C8B-B14F-4D97-AF65-F5344CB8AC3E}">
        <p14:creationId xmlns:p14="http://schemas.microsoft.com/office/powerpoint/2010/main" val="1790548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14B29-067C-AF40-BA57-8541F1B3F7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B559C3-D1A5-444C-A230-7146567327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B67E-A18B-B44D-8015-E52310B59AEE}"/>
              </a:ext>
            </a:extLst>
          </p:cNvPr>
          <p:cNvSpPr>
            <a:spLocks noGrp="1"/>
          </p:cNvSpPr>
          <p:nvPr>
            <p:ph type="dt" sz="half" idx="10"/>
          </p:nvPr>
        </p:nvSpPr>
        <p:spPr/>
        <p:txBody>
          <a:bodyPr/>
          <a:lstStyle/>
          <a:p>
            <a:fld id="{B6D6C250-26F1-AA45-ABA0-AC9111F31A26}" type="datetime1">
              <a:rPr lang="en-US" smtClean="0"/>
              <a:t>1/28/22</a:t>
            </a:fld>
            <a:endParaRPr lang="en-US"/>
          </a:p>
        </p:txBody>
      </p:sp>
      <p:sp>
        <p:nvSpPr>
          <p:cNvPr id="5" name="Footer Placeholder 4">
            <a:extLst>
              <a:ext uri="{FF2B5EF4-FFF2-40B4-BE49-F238E27FC236}">
                <a16:creationId xmlns:a16="http://schemas.microsoft.com/office/drawing/2014/main" id="{2D06CFED-9A5D-DE40-9D96-5280DE5EF5F1}"/>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
        <p:nvSpPr>
          <p:cNvPr id="6" name="Slide Number Placeholder 5">
            <a:extLst>
              <a:ext uri="{FF2B5EF4-FFF2-40B4-BE49-F238E27FC236}">
                <a16:creationId xmlns:a16="http://schemas.microsoft.com/office/drawing/2014/main" id="{D830344E-13C7-2946-88A6-0693489D82E1}"/>
              </a:ext>
            </a:extLst>
          </p:cNvPr>
          <p:cNvSpPr>
            <a:spLocks noGrp="1"/>
          </p:cNvSpPr>
          <p:nvPr>
            <p:ph type="sldNum" sz="quarter" idx="12"/>
          </p:nvPr>
        </p:nvSpPr>
        <p:spPr/>
        <p:txBody>
          <a:bodyPr/>
          <a:lstStyle/>
          <a:p>
            <a:fld id="{21E8826B-5465-2B4E-91A6-B88C4046EF08}" type="slidenum">
              <a:rPr lang="en-US" smtClean="0"/>
              <a:t>‹#›</a:t>
            </a:fld>
            <a:endParaRPr lang="en-US"/>
          </a:p>
        </p:txBody>
      </p:sp>
    </p:spTree>
    <p:extLst>
      <p:ext uri="{BB962C8B-B14F-4D97-AF65-F5344CB8AC3E}">
        <p14:creationId xmlns:p14="http://schemas.microsoft.com/office/powerpoint/2010/main" val="60081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FEE53-6671-1D4E-A232-0449C53B74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EE3D47-321B-2E46-ACF0-0F32FA1E4F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F3892F-38D5-AC48-B046-CEE70E1BBD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90475F-C472-DE4A-8A18-65CEB9E0BE46}"/>
              </a:ext>
            </a:extLst>
          </p:cNvPr>
          <p:cNvSpPr>
            <a:spLocks noGrp="1"/>
          </p:cNvSpPr>
          <p:nvPr>
            <p:ph type="dt" sz="half" idx="10"/>
          </p:nvPr>
        </p:nvSpPr>
        <p:spPr/>
        <p:txBody>
          <a:bodyPr/>
          <a:lstStyle/>
          <a:p>
            <a:fld id="{A601B883-DB44-B941-8C12-09B8A2E04E8C}" type="datetime1">
              <a:rPr lang="en-US" smtClean="0"/>
              <a:t>1/28/22</a:t>
            </a:fld>
            <a:endParaRPr lang="en-US"/>
          </a:p>
        </p:txBody>
      </p:sp>
      <p:sp>
        <p:nvSpPr>
          <p:cNvPr id="6" name="Footer Placeholder 5">
            <a:extLst>
              <a:ext uri="{FF2B5EF4-FFF2-40B4-BE49-F238E27FC236}">
                <a16:creationId xmlns:a16="http://schemas.microsoft.com/office/drawing/2014/main" id="{79DDC93F-A39B-4D4E-9331-E84C250DB428}"/>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
        <p:nvSpPr>
          <p:cNvPr id="7" name="Slide Number Placeholder 6">
            <a:extLst>
              <a:ext uri="{FF2B5EF4-FFF2-40B4-BE49-F238E27FC236}">
                <a16:creationId xmlns:a16="http://schemas.microsoft.com/office/drawing/2014/main" id="{93EC2741-3FCC-D444-9C7C-C97949CACFBD}"/>
              </a:ext>
            </a:extLst>
          </p:cNvPr>
          <p:cNvSpPr>
            <a:spLocks noGrp="1"/>
          </p:cNvSpPr>
          <p:nvPr>
            <p:ph type="sldNum" sz="quarter" idx="12"/>
          </p:nvPr>
        </p:nvSpPr>
        <p:spPr/>
        <p:txBody>
          <a:bodyPr/>
          <a:lstStyle/>
          <a:p>
            <a:fld id="{21E8826B-5465-2B4E-91A6-B88C4046EF08}" type="slidenum">
              <a:rPr lang="en-US" smtClean="0"/>
              <a:t>‹#›</a:t>
            </a:fld>
            <a:endParaRPr lang="en-US"/>
          </a:p>
        </p:txBody>
      </p:sp>
    </p:spTree>
    <p:extLst>
      <p:ext uri="{BB962C8B-B14F-4D97-AF65-F5344CB8AC3E}">
        <p14:creationId xmlns:p14="http://schemas.microsoft.com/office/powerpoint/2010/main" val="3205149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259B2-6539-5B4E-899A-4D770EDE38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8C0A32-1FBD-3B4F-A3C0-C6E3FD5325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B34806-E291-1A43-B272-0EDD7EBBBF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357EED-73BA-4B46-9CC2-EF13477DAD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E9252B-9499-024A-B3D4-7D59AA7F1F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D9B7FC-D0CD-5B4A-99F6-2094E1D5D0BC}"/>
              </a:ext>
            </a:extLst>
          </p:cNvPr>
          <p:cNvSpPr>
            <a:spLocks noGrp="1"/>
          </p:cNvSpPr>
          <p:nvPr>
            <p:ph type="dt" sz="half" idx="10"/>
          </p:nvPr>
        </p:nvSpPr>
        <p:spPr/>
        <p:txBody>
          <a:bodyPr/>
          <a:lstStyle/>
          <a:p>
            <a:fld id="{856A104D-4775-3746-881E-F56488A7B2A1}" type="datetime1">
              <a:rPr lang="en-US" smtClean="0"/>
              <a:t>1/28/22</a:t>
            </a:fld>
            <a:endParaRPr lang="en-US"/>
          </a:p>
        </p:txBody>
      </p:sp>
      <p:sp>
        <p:nvSpPr>
          <p:cNvPr id="8" name="Footer Placeholder 7">
            <a:extLst>
              <a:ext uri="{FF2B5EF4-FFF2-40B4-BE49-F238E27FC236}">
                <a16:creationId xmlns:a16="http://schemas.microsoft.com/office/drawing/2014/main" id="{77CB47DD-5A31-D44E-AD76-29C12B67A8E7}"/>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
        <p:nvSpPr>
          <p:cNvPr id="9" name="Slide Number Placeholder 8">
            <a:extLst>
              <a:ext uri="{FF2B5EF4-FFF2-40B4-BE49-F238E27FC236}">
                <a16:creationId xmlns:a16="http://schemas.microsoft.com/office/drawing/2014/main" id="{6DB2FE4A-2E6E-6642-99D0-6F160FA39D19}"/>
              </a:ext>
            </a:extLst>
          </p:cNvPr>
          <p:cNvSpPr>
            <a:spLocks noGrp="1"/>
          </p:cNvSpPr>
          <p:nvPr>
            <p:ph type="sldNum" sz="quarter" idx="12"/>
          </p:nvPr>
        </p:nvSpPr>
        <p:spPr/>
        <p:txBody>
          <a:bodyPr/>
          <a:lstStyle/>
          <a:p>
            <a:fld id="{21E8826B-5465-2B4E-91A6-B88C4046EF08}" type="slidenum">
              <a:rPr lang="en-US" smtClean="0"/>
              <a:t>‹#›</a:t>
            </a:fld>
            <a:endParaRPr lang="en-US"/>
          </a:p>
        </p:txBody>
      </p:sp>
    </p:spTree>
    <p:extLst>
      <p:ext uri="{BB962C8B-B14F-4D97-AF65-F5344CB8AC3E}">
        <p14:creationId xmlns:p14="http://schemas.microsoft.com/office/powerpoint/2010/main" val="2075524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8ADB1-6030-4144-898F-B9FDEF65E1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445671-67A8-8C4E-9C42-F4976B6FC8CC}"/>
              </a:ext>
            </a:extLst>
          </p:cNvPr>
          <p:cNvSpPr>
            <a:spLocks noGrp="1"/>
          </p:cNvSpPr>
          <p:nvPr>
            <p:ph type="dt" sz="half" idx="10"/>
          </p:nvPr>
        </p:nvSpPr>
        <p:spPr/>
        <p:txBody>
          <a:bodyPr/>
          <a:lstStyle/>
          <a:p>
            <a:fld id="{6B40341D-A50B-2545-AC97-F117EAE653E5}" type="datetime1">
              <a:rPr lang="en-US" smtClean="0"/>
              <a:t>1/28/22</a:t>
            </a:fld>
            <a:endParaRPr lang="en-US"/>
          </a:p>
        </p:txBody>
      </p:sp>
      <p:sp>
        <p:nvSpPr>
          <p:cNvPr id="4" name="Footer Placeholder 3">
            <a:extLst>
              <a:ext uri="{FF2B5EF4-FFF2-40B4-BE49-F238E27FC236}">
                <a16:creationId xmlns:a16="http://schemas.microsoft.com/office/drawing/2014/main" id="{4F3D1E91-61B2-2948-9EAB-CDF5D2E6C7D9}"/>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
        <p:nvSpPr>
          <p:cNvPr id="5" name="Slide Number Placeholder 4">
            <a:extLst>
              <a:ext uri="{FF2B5EF4-FFF2-40B4-BE49-F238E27FC236}">
                <a16:creationId xmlns:a16="http://schemas.microsoft.com/office/drawing/2014/main" id="{C4EAAFAE-6C8F-5341-AB3C-8A78B6BD71B0}"/>
              </a:ext>
            </a:extLst>
          </p:cNvPr>
          <p:cNvSpPr>
            <a:spLocks noGrp="1"/>
          </p:cNvSpPr>
          <p:nvPr>
            <p:ph type="sldNum" sz="quarter" idx="12"/>
          </p:nvPr>
        </p:nvSpPr>
        <p:spPr/>
        <p:txBody>
          <a:bodyPr/>
          <a:lstStyle/>
          <a:p>
            <a:fld id="{21E8826B-5465-2B4E-91A6-B88C4046EF08}" type="slidenum">
              <a:rPr lang="en-US" smtClean="0"/>
              <a:t>‹#›</a:t>
            </a:fld>
            <a:endParaRPr lang="en-US"/>
          </a:p>
        </p:txBody>
      </p:sp>
    </p:spTree>
    <p:extLst>
      <p:ext uri="{BB962C8B-B14F-4D97-AF65-F5344CB8AC3E}">
        <p14:creationId xmlns:p14="http://schemas.microsoft.com/office/powerpoint/2010/main" val="218124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480C97-419A-7B46-B9AA-F8C9FDABF6B6}"/>
              </a:ext>
            </a:extLst>
          </p:cNvPr>
          <p:cNvSpPr>
            <a:spLocks noGrp="1"/>
          </p:cNvSpPr>
          <p:nvPr>
            <p:ph type="dt" sz="half" idx="10"/>
          </p:nvPr>
        </p:nvSpPr>
        <p:spPr/>
        <p:txBody>
          <a:bodyPr/>
          <a:lstStyle/>
          <a:p>
            <a:fld id="{E28F52C6-A878-E84F-BE73-1A06CF5FDCA3}" type="datetime1">
              <a:rPr lang="en-US" smtClean="0"/>
              <a:t>1/28/22</a:t>
            </a:fld>
            <a:endParaRPr lang="en-US"/>
          </a:p>
        </p:txBody>
      </p:sp>
      <p:sp>
        <p:nvSpPr>
          <p:cNvPr id="3" name="Footer Placeholder 2">
            <a:extLst>
              <a:ext uri="{FF2B5EF4-FFF2-40B4-BE49-F238E27FC236}">
                <a16:creationId xmlns:a16="http://schemas.microsoft.com/office/drawing/2014/main" id="{767B747F-E42B-7043-9845-6C621D80DAA7}"/>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
        <p:nvSpPr>
          <p:cNvPr id="4" name="Slide Number Placeholder 3">
            <a:extLst>
              <a:ext uri="{FF2B5EF4-FFF2-40B4-BE49-F238E27FC236}">
                <a16:creationId xmlns:a16="http://schemas.microsoft.com/office/drawing/2014/main" id="{CEC7CF59-0C99-3D44-9211-5AB3511A164A}"/>
              </a:ext>
            </a:extLst>
          </p:cNvPr>
          <p:cNvSpPr>
            <a:spLocks noGrp="1"/>
          </p:cNvSpPr>
          <p:nvPr>
            <p:ph type="sldNum" sz="quarter" idx="12"/>
          </p:nvPr>
        </p:nvSpPr>
        <p:spPr/>
        <p:txBody>
          <a:bodyPr/>
          <a:lstStyle/>
          <a:p>
            <a:fld id="{21E8826B-5465-2B4E-91A6-B88C4046EF08}" type="slidenum">
              <a:rPr lang="en-US" smtClean="0"/>
              <a:t>‹#›</a:t>
            </a:fld>
            <a:endParaRPr lang="en-US"/>
          </a:p>
        </p:txBody>
      </p:sp>
    </p:spTree>
    <p:extLst>
      <p:ext uri="{BB962C8B-B14F-4D97-AF65-F5344CB8AC3E}">
        <p14:creationId xmlns:p14="http://schemas.microsoft.com/office/powerpoint/2010/main" val="977668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7ED99-B038-5D4C-8E09-C334F21FB3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59B17F-E47E-0B47-A171-D3C57E7CDC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DFBC2F-483B-FE41-8956-B1D132DEA3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653134-C6B8-B444-9078-0B98B19B6DA5}"/>
              </a:ext>
            </a:extLst>
          </p:cNvPr>
          <p:cNvSpPr>
            <a:spLocks noGrp="1"/>
          </p:cNvSpPr>
          <p:nvPr>
            <p:ph type="dt" sz="half" idx="10"/>
          </p:nvPr>
        </p:nvSpPr>
        <p:spPr/>
        <p:txBody>
          <a:bodyPr/>
          <a:lstStyle/>
          <a:p>
            <a:fld id="{D145A944-8CEE-C641-9F37-B35D797DC788}" type="datetime1">
              <a:rPr lang="en-US" smtClean="0"/>
              <a:t>1/28/22</a:t>
            </a:fld>
            <a:endParaRPr lang="en-US"/>
          </a:p>
        </p:txBody>
      </p:sp>
      <p:sp>
        <p:nvSpPr>
          <p:cNvPr id="6" name="Footer Placeholder 5">
            <a:extLst>
              <a:ext uri="{FF2B5EF4-FFF2-40B4-BE49-F238E27FC236}">
                <a16:creationId xmlns:a16="http://schemas.microsoft.com/office/drawing/2014/main" id="{1FDCF220-E5AB-0241-AC9D-65AB850C128B}"/>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
        <p:nvSpPr>
          <p:cNvPr id="7" name="Slide Number Placeholder 6">
            <a:extLst>
              <a:ext uri="{FF2B5EF4-FFF2-40B4-BE49-F238E27FC236}">
                <a16:creationId xmlns:a16="http://schemas.microsoft.com/office/drawing/2014/main" id="{7A0859CE-DBDB-404A-BD16-DFB0C795CCBB}"/>
              </a:ext>
            </a:extLst>
          </p:cNvPr>
          <p:cNvSpPr>
            <a:spLocks noGrp="1"/>
          </p:cNvSpPr>
          <p:nvPr>
            <p:ph type="sldNum" sz="quarter" idx="12"/>
          </p:nvPr>
        </p:nvSpPr>
        <p:spPr/>
        <p:txBody>
          <a:bodyPr/>
          <a:lstStyle/>
          <a:p>
            <a:fld id="{21E8826B-5465-2B4E-91A6-B88C4046EF08}" type="slidenum">
              <a:rPr lang="en-US" smtClean="0"/>
              <a:t>‹#›</a:t>
            </a:fld>
            <a:endParaRPr lang="en-US"/>
          </a:p>
        </p:txBody>
      </p:sp>
    </p:spTree>
    <p:extLst>
      <p:ext uri="{BB962C8B-B14F-4D97-AF65-F5344CB8AC3E}">
        <p14:creationId xmlns:p14="http://schemas.microsoft.com/office/powerpoint/2010/main" val="1739739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00AE-516B-BA45-B674-2B2B164B6B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BA2C18-3F9C-3F45-BC99-D057023C12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EF664B-3FFE-7D47-AF23-862CA294F1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AA1766-AB64-984B-A79E-653DE86DFEC4}"/>
              </a:ext>
            </a:extLst>
          </p:cNvPr>
          <p:cNvSpPr>
            <a:spLocks noGrp="1"/>
          </p:cNvSpPr>
          <p:nvPr>
            <p:ph type="dt" sz="half" idx="10"/>
          </p:nvPr>
        </p:nvSpPr>
        <p:spPr/>
        <p:txBody>
          <a:bodyPr/>
          <a:lstStyle/>
          <a:p>
            <a:fld id="{80F44FEC-B212-6E4A-98D4-5E794CE7E4DB}" type="datetime1">
              <a:rPr lang="en-US" smtClean="0"/>
              <a:t>1/28/22</a:t>
            </a:fld>
            <a:endParaRPr lang="en-US"/>
          </a:p>
        </p:txBody>
      </p:sp>
      <p:sp>
        <p:nvSpPr>
          <p:cNvPr id="6" name="Footer Placeholder 5">
            <a:extLst>
              <a:ext uri="{FF2B5EF4-FFF2-40B4-BE49-F238E27FC236}">
                <a16:creationId xmlns:a16="http://schemas.microsoft.com/office/drawing/2014/main" id="{0902B543-D653-CC44-848B-9F059D217D97}"/>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
        <p:nvSpPr>
          <p:cNvPr id="7" name="Slide Number Placeholder 6">
            <a:extLst>
              <a:ext uri="{FF2B5EF4-FFF2-40B4-BE49-F238E27FC236}">
                <a16:creationId xmlns:a16="http://schemas.microsoft.com/office/drawing/2014/main" id="{999F568E-9F3F-2F48-BF1E-BE8072DB23C7}"/>
              </a:ext>
            </a:extLst>
          </p:cNvPr>
          <p:cNvSpPr>
            <a:spLocks noGrp="1"/>
          </p:cNvSpPr>
          <p:nvPr>
            <p:ph type="sldNum" sz="quarter" idx="12"/>
          </p:nvPr>
        </p:nvSpPr>
        <p:spPr/>
        <p:txBody>
          <a:bodyPr/>
          <a:lstStyle/>
          <a:p>
            <a:fld id="{21E8826B-5465-2B4E-91A6-B88C4046EF08}" type="slidenum">
              <a:rPr lang="en-US" smtClean="0"/>
              <a:t>‹#›</a:t>
            </a:fld>
            <a:endParaRPr lang="en-US"/>
          </a:p>
        </p:txBody>
      </p:sp>
    </p:spTree>
    <p:extLst>
      <p:ext uri="{BB962C8B-B14F-4D97-AF65-F5344CB8AC3E}">
        <p14:creationId xmlns:p14="http://schemas.microsoft.com/office/powerpoint/2010/main" val="1785647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32AD65-9504-1F46-A946-CFD33218A8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232702-1116-CF48-8F37-B4F9CCEB9D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F06888-9B79-D843-B013-6ACDC5FC22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9641F1-D03D-164A-B8FE-F63E2B9DEA5C}" type="datetime1">
              <a:rPr lang="en-US" smtClean="0"/>
              <a:t>1/28/22</a:t>
            </a:fld>
            <a:endParaRPr lang="en-US"/>
          </a:p>
        </p:txBody>
      </p:sp>
      <p:sp>
        <p:nvSpPr>
          <p:cNvPr id="5" name="Footer Placeholder 4">
            <a:extLst>
              <a:ext uri="{FF2B5EF4-FFF2-40B4-BE49-F238E27FC236}">
                <a16:creationId xmlns:a16="http://schemas.microsoft.com/office/drawing/2014/main" id="{25EDCAAB-C8EF-204D-AC7A-1336FBED17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Clark, M. A., Douglas, M., &amp; Choi, J. C. (2018). Biology 2e. Houston, Texas: OpenStax. Retrieved from https://openstax.org/books/biology-2e/pages/1-introduction</a:t>
            </a:r>
          </a:p>
        </p:txBody>
      </p:sp>
      <p:sp>
        <p:nvSpPr>
          <p:cNvPr id="6" name="Slide Number Placeholder 5">
            <a:extLst>
              <a:ext uri="{FF2B5EF4-FFF2-40B4-BE49-F238E27FC236}">
                <a16:creationId xmlns:a16="http://schemas.microsoft.com/office/drawing/2014/main" id="{0E86926C-F8C6-1244-B234-DE95DB3193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E8826B-5465-2B4E-91A6-B88C4046EF08}" type="slidenum">
              <a:rPr lang="en-US" smtClean="0"/>
              <a:t>‹#›</a:t>
            </a:fld>
            <a:endParaRPr lang="en-US"/>
          </a:p>
        </p:txBody>
      </p:sp>
    </p:spTree>
    <p:extLst>
      <p:ext uri="{BB962C8B-B14F-4D97-AF65-F5344CB8AC3E}">
        <p14:creationId xmlns:p14="http://schemas.microsoft.com/office/powerpoint/2010/main" val="3394076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https://openstax.org/apps/archive/20210823.155019/resources/3ee5b17d0497b9bbddd0b9139f688a8efcf24e3f"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3E2EF-F9BA-2742-A4BD-398647E7D0BC}"/>
              </a:ext>
            </a:extLst>
          </p:cNvPr>
          <p:cNvSpPr>
            <a:spLocks noGrp="1"/>
          </p:cNvSpPr>
          <p:nvPr>
            <p:ph type="ctrTitle"/>
          </p:nvPr>
        </p:nvSpPr>
        <p:spPr/>
        <p:txBody>
          <a:bodyPr/>
          <a:lstStyle/>
          <a:p>
            <a:r>
              <a:rPr lang="en-US" dirty="0"/>
              <a:t>BIOL 1010</a:t>
            </a:r>
            <a:br>
              <a:rPr lang="en-US" dirty="0"/>
            </a:br>
            <a:r>
              <a:rPr lang="en-US" dirty="0"/>
              <a:t>Module 1</a:t>
            </a:r>
          </a:p>
        </p:txBody>
      </p:sp>
      <p:sp>
        <p:nvSpPr>
          <p:cNvPr id="3" name="Subtitle 2">
            <a:extLst>
              <a:ext uri="{FF2B5EF4-FFF2-40B4-BE49-F238E27FC236}">
                <a16:creationId xmlns:a16="http://schemas.microsoft.com/office/drawing/2014/main" id="{82A0DCAA-0031-F54D-9163-C94183867FAA}"/>
              </a:ext>
            </a:extLst>
          </p:cNvPr>
          <p:cNvSpPr>
            <a:spLocks noGrp="1"/>
          </p:cNvSpPr>
          <p:nvPr>
            <p:ph type="subTitle" idx="1"/>
          </p:nvPr>
        </p:nvSpPr>
        <p:spPr/>
        <p:txBody>
          <a:bodyPr/>
          <a:lstStyle/>
          <a:p>
            <a:r>
              <a:rPr lang="en-US" dirty="0"/>
              <a:t>OpenStax</a:t>
            </a:r>
          </a:p>
          <a:p>
            <a:r>
              <a:rPr lang="en-US" dirty="0"/>
              <a:t>Biology 2e</a:t>
            </a:r>
          </a:p>
          <a:p>
            <a:r>
              <a:rPr lang="en-US" dirty="0"/>
              <a:t>Chapter 1: The Study of Life</a:t>
            </a:r>
          </a:p>
        </p:txBody>
      </p:sp>
      <p:sp>
        <p:nvSpPr>
          <p:cNvPr id="4" name="Footer Placeholder 3">
            <a:extLst>
              <a:ext uri="{FF2B5EF4-FFF2-40B4-BE49-F238E27FC236}">
                <a16:creationId xmlns:a16="http://schemas.microsoft.com/office/drawing/2014/main" id="{0C77746D-0C84-0F45-8A02-6288E697F654}"/>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Tree>
    <p:extLst>
      <p:ext uri="{BB962C8B-B14F-4D97-AF65-F5344CB8AC3E}">
        <p14:creationId xmlns:p14="http://schemas.microsoft.com/office/powerpoint/2010/main" val="2872831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AB340-919B-5E46-A2D3-0D59FB0899D4}"/>
              </a:ext>
            </a:extLst>
          </p:cNvPr>
          <p:cNvSpPr>
            <a:spLocks noGrp="1"/>
          </p:cNvSpPr>
          <p:nvPr>
            <p:ph type="title"/>
          </p:nvPr>
        </p:nvSpPr>
        <p:spPr/>
        <p:txBody>
          <a:bodyPr/>
          <a:lstStyle/>
          <a:p>
            <a:pPr algn="ctr"/>
            <a:r>
              <a:rPr lang="en-US" dirty="0"/>
              <a:t>Reporting Scientific Work</a:t>
            </a:r>
          </a:p>
        </p:txBody>
      </p:sp>
      <p:sp>
        <p:nvSpPr>
          <p:cNvPr id="3" name="Content Placeholder 2">
            <a:extLst>
              <a:ext uri="{FF2B5EF4-FFF2-40B4-BE49-F238E27FC236}">
                <a16:creationId xmlns:a16="http://schemas.microsoft.com/office/drawing/2014/main" id="{FD39C302-627A-7848-96FB-69D041D768E3}"/>
              </a:ext>
            </a:extLst>
          </p:cNvPr>
          <p:cNvSpPr>
            <a:spLocks noGrp="1"/>
          </p:cNvSpPr>
          <p:nvPr>
            <p:ph idx="1"/>
          </p:nvPr>
        </p:nvSpPr>
        <p:spPr/>
        <p:txBody>
          <a:bodyPr/>
          <a:lstStyle/>
          <a:p>
            <a:endParaRPr lang="en-US" dirty="0"/>
          </a:p>
          <a:p>
            <a:r>
              <a:rPr lang="en-US" dirty="0"/>
              <a:t>Scientists share work through peer-reviewed publications.</a:t>
            </a:r>
          </a:p>
          <a:p>
            <a:endParaRPr lang="en-US" dirty="0"/>
          </a:p>
          <a:p>
            <a:r>
              <a:rPr lang="en-US" dirty="0"/>
              <a:t>Peer-reviewed articles are a foundation of scientific work.</a:t>
            </a:r>
          </a:p>
          <a:p>
            <a:endParaRPr lang="en-US" dirty="0"/>
          </a:p>
          <a:p>
            <a:r>
              <a:rPr lang="en-US" dirty="0"/>
              <a:t>Lay articles (online or print), television news stories and opinion are not peer-reviewed and are not scientific.</a:t>
            </a:r>
          </a:p>
          <a:p>
            <a:endParaRPr lang="en-US" dirty="0"/>
          </a:p>
        </p:txBody>
      </p:sp>
      <p:sp>
        <p:nvSpPr>
          <p:cNvPr id="4" name="Footer Placeholder 3">
            <a:extLst>
              <a:ext uri="{FF2B5EF4-FFF2-40B4-BE49-F238E27FC236}">
                <a16:creationId xmlns:a16="http://schemas.microsoft.com/office/drawing/2014/main" id="{85CD1A17-5BA9-DF49-82CF-5C8ACB2E084E}"/>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Tree>
    <p:extLst>
      <p:ext uri="{BB962C8B-B14F-4D97-AF65-F5344CB8AC3E}">
        <p14:creationId xmlns:p14="http://schemas.microsoft.com/office/powerpoint/2010/main" val="519156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174C1-24FC-1C47-8C77-4E0FB624DF4B}"/>
              </a:ext>
            </a:extLst>
          </p:cNvPr>
          <p:cNvSpPr>
            <a:spLocks noGrp="1"/>
          </p:cNvSpPr>
          <p:nvPr>
            <p:ph type="title"/>
          </p:nvPr>
        </p:nvSpPr>
        <p:spPr/>
        <p:txBody>
          <a:bodyPr/>
          <a:lstStyle/>
          <a:p>
            <a:r>
              <a:rPr lang="en-US" dirty="0"/>
              <a:t>Properties of Life</a:t>
            </a:r>
          </a:p>
        </p:txBody>
      </p:sp>
      <p:sp>
        <p:nvSpPr>
          <p:cNvPr id="3" name="Content Placeholder 2">
            <a:extLst>
              <a:ext uri="{FF2B5EF4-FFF2-40B4-BE49-F238E27FC236}">
                <a16:creationId xmlns:a16="http://schemas.microsoft.com/office/drawing/2014/main" id="{27EA26CE-F6BD-8541-AF2D-0984C3D80107}"/>
              </a:ext>
            </a:extLst>
          </p:cNvPr>
          <p:cNvSpPr>
            <a:spLocks noGrp="1"/>
          </p:cNvSpPr>
          <p:nvPr>
            <p:ph sz="half" idx="1"/>
          </p:nvPr>
        </p:nvSpPr>
        <p:spPr/>
        <p:txBody>
          <a:bodyPr/>
          <a:lstStyle/>
          <a:p>
            <a:r>
              <a:rPr lang="en-US" dirty="0"/>
              <a:t>Order</a:t>
            </a:r>
          </a:p>
          <a:p>
            <a:r>
              <a:rPr lang="en-US" dirty="0"/>
              <a:t>Response to Stimuli</a:t>
            </a:r>
          </a:p>
          <a:p>
            <a:r>
              <a:rPr lang="en-US" dirty="0"/>
              <a:t>Reproduction</a:t>
            </a:r>
          </a:p>
          <a:p>
            <a:r>
              <a:rPr lang="en-US" dirty="0"/>
              <a:t>Adaptation</a:t>
            </a:r>
          </a:p>
          <a:p>
            <a:r>
              <a:rPr lang="en-US" dirty="0"/>
              <a:t>Growth and Development</a:t>
            </a:r>
          </a:p>
          <a:p>
            <a:r>
              <a:rPr lang="en-US" dirty="0"/>
              <a:t>Regulation/Homeostasis</a:t>
            </a:r>
          </a:p>
          <a:p>
            <a:r>
              <a:rPr lang="en-US" dirty="0"/>
              <a:t>Energy Processing</a:t>
            </a:r>
          </a:p>
          <a:p>
            <a:r>
              <a:rPr lang="en-US" dirty="0"/>
              <a:t>Evolution</a:t>
            </a:r>
          </a:p>
        </p:txBody>
      </p:sp>
      <p:sp>
        <p:nvSpPr>
          <p:cNvPr id="4" name="Content Placeholder 3">
            <a:extLst>
              <a:ext uri="{FF2B5EF4-FFF2-40B4-BE49-F238E27FC236}">
                <a16:creationId xmlns:a16="http://schemas.microsoft.com/office/drawing/2014/main" id="{BDE66689-B8C5-EC48-8A36-ADDFA86C3568}"/>
              </a:ext>
            </a:extLst>
          </p:cNvPr>
          <p:cNvSpPr>
            <a:spLocks noGrp="1"/>
          </p:cNvSpPr>
          <p:nvPr>
            <p:ph sz="half" idx="2"/>
          </p:nvPr>
        </p:nvSpPr>
        <p:spPr/>
        <p:txBody>
          <a:bodyPr/>
          <a:lstStyle/>
          <a:p>
            <a:endParaRPr lang="en-US"/>
          </a:p>
        </p:txBody>
      </p:sp>
      <p:sp>
        <p:nvSpPr>
          <p:cNvPr id="5" name="Footer Placeholder 4">
            <a:extLst>
              <a:ext uri="{FF2B5EF4-FFF2-40B4-BE49-F238E27FC236}">
                <a16:creationId xmlns:a16="http://schemas.microsoft.com/office/drawing/2014/main" id="{D6146460-0581-9645-B5B3-7244D43EA882}"/>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Tree>
    <p:extLst>
      <p:ext uri="{BB962C8B-B14F-4D97-AF65-F5344CB8AC3E}">
        <p14:creationId xmlns:p14="http://schemas.microsoft.com/office/powerpoint/2010/main" val="838035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B19D0-E558-DF48-AE37-370BE06A74C3}"/>
              </a:ext>
            </a:extLst>
          </p:cNvPr>
          <p:cNvSpPr>
            <a:spLocks noGrp="1"/>
          </p:cNvSpPr>
          <p:nvPr>
            <p:ph type="title"/>
          </p:nvPr>
        </p:nvSpPr>
        <p:spPr>
          <a:xfrm>
            <a:off x="839788" y="457200"/>
            <a:ext cx="3932237" cy="1035698"/>
          </a:xfrm>
        </p:spPr>
        <p:txBody>
          <a:bodyPr/>
          <a:lstStyle/>
          <a:p>
            <a:pPr algn="ctr"/>
            <a:r>
              <a:rPr lang="en-US" dirty="0"/>
              <a:t>Organizing Living Things</a:t>
            </a:r>
          </a:p>
        </p:txBody>
      </p:sp>
      <p:sp>
        <p:nvSpPr>
          <p:cNvPr id="4" name="Text Placeholder 3">
            <a:extLst>
              <a:ext uri="{FF2B5EF4-FFF2-40B4-BE49-F238E27FC236}">
                <a16:creationId xmlns:a16="http://schemas.microsoft.com/office/drawing/2014/main" id="{0BF297DA-8B11-5740-B580-FF68E03A379A}"/>
              </a:ext>
            </a:extLst>
          </p:cNvPr>
          <p:cNvSpPr>
            <a:spLocks noGrp="1"/>
          </p:cNvSpPr>
          <p:nvPr>
            <p:ph type="body" sz="half" idx="2"/>
          </p:nvPr>
        </p:nvSpPr>
        <p:spPr/>
        <p:txBody>
          <a:bodyPr>
            <a:normAutofit lnSpcReduction="10000"/>
          </a:bodyPr>
          <a:lstStyle/>
          <a:p>
            <a:r>
              <a:rPr lang="en-US" sz="2400" dirty="0"/>
              <a:t>What are the building blocks of living things?</a:t>
            </a:r>
          </a:p>
          <a:p>
            <a:endParaRPr lang="en-US" sz="2000" dirty="0"/>
          </a:p>
          <a:p>
            <a:pPr algn="ctr"/>
            <a:r>
              <a:rPr lang="en-US" sz="2400" dirty="0"/>
              <a:t>Atoms</a:t>
            </a:r>
          </a:p>
          <a:p>
            <a:pPr algn="ctr"/>
            <a:r>
              <a:rPr lang="en-US" sz="2400" dirty="0"/>
              <a:t>Molecules</a:t>
            </a:r>
          </a:p>
          <a:p>
            <a:pPr algn="ctr"/>
            <a:r>
              <a:rPr lang="en-US" sz="2400" dirty="0"/>
              <a:t>Macromolecules</a:t>
            </a:r>
          </a:p>
          <a:p>
            <a:pPr algn="ctr"/>
            <a:r>
              <a:rPr lang="en-US" sz="2400" dirty="0"/>
              <a:t>Cells</a:t>
            </a:r>
          </a:p>
          <a:p>
            <a:pPr algn="ctr"/>
            <a:r>
              <a:rPr lang="en-US" sz="2400" dirty="0"/>
              <a:t>Tissues</a:t>
            </a:r>
          </a:p>
          <a:p>
            <a:pPr algn="ctr"/>
            <a:r>
              <a:rPr lang="en-US" sz="2400" dirty="0"/>
              <a:t>Organs</a:t>
            </a:r>
          </a:p>
        </p:txBody>
      </p:sp>
      <p:pic>
        <p:nvPicPr>
          <p:cNvPr id="4098" name="Picture 2" descr="Molecular model depicts a D N A molecule, showing its double helix structure.  The double helix is made up of two separate vertical strands of small particles, or atoms.  These strands are connected by horizontal bands of particles.  The vertical strands are twisted, and the structure has the shape of a spiral staircase.">
            <a:extLst>
              <a:ext uri="{FF2B5EF4-FFF2-40B4-BE49-F238E27FC236}">
                <a16:creationId xmlns:a16="http://schemas.microsoft.com/office/drawing/2014/main" id="{2BE66880-E08F-184D-B0B8-C56C8F3566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83005" y="457200"/>
            <a:ext cx="2820434" cy="48736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4FBAEB7-E4A6-B34A-936A-02323FC1D23F}"/>
              </a:ext>
            </a:extLst>
          </p:cNvPr>
          <p:cNvSpPr txBox="1"/>
          <p:nvPr/>
        </p:nvSpPr>
        <p:spPr>
          <a:xfrm>
            <a:off x="7083005" y="5380672"/>
            <a:ext cx="3446655" cy="1477328"/>
          </a:xfrm>
          <a:prstGeom prst="rect">
            <a:avLst/>
          </a:prstGeom>
          <a:noFill/>
        </p:spPr>
        <p:txBody>
          <a:bodyPr wrap="square" rtlCol="0">
            <a:spAutoFit/>
          </a:bodyPr>
          <a:lstStyle/>
          <a:p>
            <a:r>
              <a:rPr lang="en-US" dirty="0"/>
              <a:t>Figure 1.15 All molecules, including this DNA molecule, are comprised of atoms. (credit: “brian0918”/Wikimedia Commons) </a:t>
            </a:r>
          </a:p>
        </p:txBody>
      </p:sp>
      <p:sp>
        <p:nvSpPr>
          <p:cNvPr id="6" name="Footer Placeholder 5">
            <a:extLst>
              <a:ext uri="{FF2B5EF4-FFF2-40B4-BE49-F238E27FC236}">
                <a16:creationId xmlns:a16="http://schemas.microsoft.com/office/drawing/2014/main" id="{0EFA8387-E60A-2A47-AEA5-C555F94217DD}"/>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Tree>
    <p:extLst>
      <p:ext uri="{BB962C8B-B14F-4D97-AF65-F5344CB8AC3E}">
        <p14:creationId xmlns:p14="http://schemas.microsoft.com/office/powerpoint/2010/main" val="4157590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2A6B6-478C-5A45-88B5-CE0DFC9AC8D0}"/>
              </a:ext>
            </a:extLst>
          </p:cNvPr>
          <p:cNvSpPr>
            <a:spLocks noGrp="1"/>
          </p:cNvSpPr>
          <p:nvPr>
            <p:ph type="title"/>
          </p:nvPr>
        </p:nvSpPr>
        <p:spPr/>
        <p:txBody>
          <a:bodyPr/>
          <a:lstStyle/>
          <a:p>
            <a:pPr algn="ctr"/>
            <a:r>
              <a:rPr lang="en-US" dirty="0"/>
              <a:t>Cells</a:t>
            </a:r>
          </a:p>
        </p:txBody>
      </p:sp>
      <p:sp>
        <p:nvSpPr>
          <p:cNvPr id="3" name="Content Placeholder 2">
            <a:extLst>
              <a:ext uri="{FF2B5EF4-FFF2-40B4-BE49-F238E27FC236}">
                <a16:creationId xmlns:a16="http://schemas.microsoft.com/office/drawing/2014/main" id="{CA93CC0F-6862-8442-9EA1-FC9BEC5D819E}"/>
              </a:ext>
            </a:extLst>
          </p:cNvPr>
          <p:cNvSpPr>
            <a:spLocks noGrp="1"/>
          </p:cNvSpPr>
          <p:nvPr>
            <p:ph idx="1"/>
          </p:nvPr>
        </p:nvSpPr>
        <p:spPr/>
        <p:txBody>
          <a:bodyPr/>
          <a:lstStyle/>
          <a:p>
            <a:r>
              <a:rPr lang="en-US" dirty="0"/>
              <a:t>The cell is the smallest functional unit of life.</a:t>
            </a:r>
          </a:p>
          <a:p>
            <a:r>
              <a:rPr lang="en-US" dirty="0"/>
              <a:t>Cells are formed by the cohesion or chemical bonding of macromolecules or atoms including membranes.</a:t>
            </a:r>
          </a:p>
          <a:p>
            <a:r>
              <a:rPr lang="en-US" dirty="0"/>
              <a:t>Membrane formation was necessary for life as we know it.</a:t>
            </a:r>
          </a:p>
          <a:p>
            <a:r>
              <a:rPr lang="en-US" dirty="0"/>
              <a:t>Membrane-bound organelles form functional components of eukaryotic cells.</a:t>
            </a:r>
          </a:p>
          <a:p>
            <a:r>
              <a:rPr lang="en-US" dirty="0"/>
              <a:t>Eukaryotic cells are the building blocks of more complex organisms and house their DNA in membrane-bound nuclei.</a:t>
            </a:r>
          </a:p>
          <a:p>
            <a:r>
              <a:rPr lang="en-US" dirty="0"/>
              <a:t>Prokaryotic cells lack membrane-bound organelles or </a:t>
            </a:r>
            <a:r>
              <a:rPr lang="en-US" dirty="0" err="1"/>
              <a:t>nulcei</a:t>
            </a:r>
            <a:r>
              <a:rPr lang="en-US" dirty="0"/>
              <a:t>.</a:t>
            </a:r>
          </a:p>
        </p:txBody>
      </p:sp>
      <p:sp>
        <p:nvSpPr>
          <p:cNvPr id="4" name="Footer Placeholder 3">
            <a:extLst>
              <a:ext uri="{FF2B5EF4-FFF2-40B4-BE49-F238E27FC236}">
                <a16:creationId xmlns:a16="http://schemas.microsoft.com/office/drawing/2014/main" id="{71CEC018-B600-924D-AD8E-2BFA50863EBC}"/>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Tree>
    <p:extLst>
      <p:ext uri="{BB962C8B-B14F-4D97-AF65-F5344CB8AC3E}">
        <p14:creationId xmlns:p14="http://schemas.microsoft.com/office/powerpoint/2010/main" val="4181955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EE842-B522-EE44-89C0-89285964C1AB}"/>
              </a:ext>
            </a:extLst>
          </p:cNvPr>
          <p:cNvSpPr>
            <a:spLocks noGrp="1"/>
          </p:cNvSpPr>
          <p:nvPr>
            <p:ph type="title"/>
          </p:nvPr>
        </p:nvSpPr>
        <p:spPr/>
        <p:txBody>
          <a:bodyPr/>
          <a:lstStyle/>
          <a:p>
            <a:r>
              <a:rPr lang="en-US" dirty="0"/>
              <a:t>From Cells to Organs</a:t>
            </a:r>
          </a:p>
        </p:txBody>
      </p:sp>
      <p:sp>
        <p:nvSpPr>
          <p:cNvPr id="3" name="Content Placeholder 2">
            <a:extLst>
              <a:ext uri="{FF2B5EF4-FFF2-40B4-BE49-F238E27FC236}">
                <a16:creationId xmlns:a16="http://schemas.microsoft.com/office/drawing/2014/main" id="{EBCCF7BB-CCC3-6649-971B-A8661680D065}"/>
              </a:ext>
            </a:extLst>
          </p:cNvPr>
          <p:cNvSpPr>
            <a:spLocks noGrp="1"/>
          </p:cNvSpPr>
          <p:nvPr>
            <p:ph idx="1"/>
          </p:nvPr>
        </p:nvSpPr>
        <p:spPr/>
        <p:txBody>
          <a:bodyPr/>
          <a:lstStyle/>
          <a:p>
            <a:r>
              <a:rPr lang="en-US" dirty="0"/>
              <a:t>Cells with common or complementary functions combine to form tissues.</a:t>
            </a:r>
          </a:p>
          <a:p>
            <a:r>
              <a:rPr lang="en-US" dirty="0"/>
              <a:t>Organs are collections of tissues grouped together performing a common function.</a:t>
            </a:r>
          </a:p>
          <a:p>
            <a:r>
              <a:rPr lang="en-US" dirty="0"/>
              <a:t>An organ system is an organization of tissues forming higher organisms.</a:t>
            </a:r>
          </a:p>
          <a:p>
            <a:r>
              <a:rPr lang="en-US" dirty="0"/>
              <a:t>Humans are an example of organisms composed of organ systems.</a:t>
            </a:r>
          </a:p>
        </p:txBody>
      </p:sp>
      <p:sp>
        <p:nvSpPr>
          <p:cNvPr id="4" name="Footer Placeholder 3">
            <a:extLst>
              <a:ext uri="{FF2B5EF4-FFF2-40B4-BE49-F238E27FC236}">
                <a16:creationId xmlns:a16="http://schemas.microsoft.com/office/drawing/2014/main" id="{371F4DF5-C00D-8847-B4F4-6D66FC5C4BBD}"/>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Tree>
    <p:extLst>
      <p:ext uri="{BB962C8B-B14F-4D97-AF65-F5344CB8AC3E}">
        <p14:creationId xmlns:p14="http://schemas.microsoft.com/office/powerpoint/2010/main" val="1005823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E14EAFC-F139-1440-B2B1-045ACC5A9D94}"/>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
        <p:nvSpPr>
          <p:cNvPr id="3" name="Rectangle 2">
            <a:extLst>
              <a:ext uri="{FF2B5EF4-FFF2-40B4-BE49-F238E27FC236}">
                <a16:creationId xmlns:a16="http://schemas.microsoft.com/office/drawing/2014/main" id="{A432C3BF-BDDE-9342-85E9-B69E7A19BA03}"/>
              </a:ext>
            </a:extLst>
          </p:cNvPr>
          <p:cNvSpPr>
            <a:spLocks noChangeArrowheads="1"/>
          </p:cNvSpPr>
          <p:nvPr/>
        </p:nvSpPr>
        <p:spPr bwMode="auto">
          <a:xfrm>
            <a:off x="2334490" y="136525"/>
            <a:ext cx="15431831" cy="46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37" descr="A flow chart shows the hierarchy of living organisms. From smallest to largest, this hierarchy includes: (1) Organelles, such as nuclei, that exist inside cells. (2) Cells, such as a red blood cell. (3) Tissues, such as human skin tissue. (4) Organs such as the stomach make up the human digestive system, an example of an organ system. (5) Organisms, populations, and communities. In a forest, each pine tree is an organism. Together, all the pine trees make up a population. All the plant and animal species in the forest comprise a community. (6) Ecosystems: the coastal ecosystem in the Southeastern United States includes living organisms and the environment in which they live. (7) The biosphere: encompasses all the ecosystems on Earth.">
            <a:extLst>
              <a:ext uri="{FF2B5EF4-FFF2-40B4-BE49-F238E27FC236}">
                <a16:creationId xmlns:a16="http://schemas.microsoft.com/office/drawing/2014/main" id="{1FBE67B2-F524-974E-B6CE-9A045358BDA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334491" y="136525"/>
            <a:ext cx="7523018" cy="5835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595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9BB8-6DCB-CC46-90F0-3A71EB2C4972}"/>
              </a:ext>
            </a:extLst>
          </p:cNvPr>
          <p:cNvSpPr>
            <a:spLocks noGrp="1"/>
          </p:cNvSpPr>
          <p:nvPr>
            <p:ph type="title"/>
          </p:nvPr>
        </p:nvSpPr>
        <p:spPr/>
        <p:txBody>
          <a:bodyPr/>
          <a:lstStyle/>
          <a:p>
            <a:pPr algn="ctr"/>
            <a:r>
              <a:rPr lang="en-US" dirty="0"/>
              <a:t>Branches of Biological Study</a:t>
            </a:r>
          </a:p>
        </p:txBody>
      </p:sp>
      <p:sp>
        <p:nvSpPr>
          <p:cNvPr id="3" name="Content Placeholder 2">
            <a:extLst>
              <a:ext uri="{FF2B5EF4-FFF2-40B4-BE49-F238E27FC236}">
                <a16:creationId xmlns:a16="http://schemas.microsoft.com/office/drawing/2014/main" id="{1231F0EF-0E86-5142-8D10-75B4BD2DAE0C}"/>
              </a:ext>
            </a:extLst>
          </p:cNvPr>
          <p:cNvSpPr>
            <a:spLocks noGrp="1"/>
          </p:cNvSpPr>
          <p:nvPr>
            <p:ph idx="1"/>
          </p:nvPr>
        </p:nvSpPr>
        <p:spPr/>
        <p:txBody>
          <a:bodyPr>
            <a:normAutofit fontScale="92500"/>
          </a:bodyPr>
          <a:lstStyle/>
          <a:p>
            <a:r>
              <a:rPr lang="en-US" dirty="0"/>
              <a:t>Molecular biology and biochemistry study biological processes at the molecular and chemical level, including interactions among molecules such as DNA, RNA, and proteins, as well as the way they are regulated.</a:t>
            </a:r>
          </a:p>
          <a:p>
            <a:r>
              <a:rPr lang="en-US" dirty="0"/>
              <a:t>Microbiology, the study of microorganisms, is the study of the structure and function of single-celled organisms.</a:t>
            </a:r>
          </a:p>
          <a:p>
            <a:r>
              <a:rPr lang="en-US" dirty="0"/>
              <a:t>Neurobiologists study the biology of the nervous system, and although it is a branch of biology, it is also an interdisciplinary field of study known as neuroscience.</a:t>
            </a:r>
          </a:p>
          <a:p>
            <a:r>
              <a:rPr lang="en-US" dirty="0"/>
              <a:t>Paleontology, another branch of biology, uses fossils to study life’s history.</a:t>
            </a:r>
          </a:p>
          <a:p>
            <a:r>
              <a:rPr lang="en-US" dirty="0"/>
              <a:t>Zoology and botany are the study of animals and plants, respectively.</a:t>
            </a:r>
          </a:p>
          <a:p>
            <a:endParaRPr lang="en-US" dirty="0"/>
          </a:p>
        </p:txBody>
      </p:sp>
      <p:sp>
        <p:nvSpPr>
          <p:cNvPr id="4" name="Footer Placeholder 3">
            <a:extLst>
              <a:ext uri="{FF2B5EF4-FFF2-40B4-BE49-F238E27FC236}">
                <a16:creationId xmlns:a16="http://schemas.microsoft.com/office/drawing/2014/main" id="{09F792F0-D93F-3F4A-8430-167EB01EE5B2}"/>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Tree>
    <p:extLst>
      <p:ext uri="{BB962C8B-B14F-4D97-AF65-F5344CB8AC3E}">
        <p14:creationId xmlns:p14="http://schemas.microsoft.com/office/powerpoint/2010/main" val="109277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66E5B-D0D3-9742-A9DE-EB31AB87B9B4}"/>
              </a:ext>
            </a:extLst>
          </p:cNvPr>
          <p:cNvSpPr>
            <a:spLocks noGrp="1"/>
          </p:cNvSpPr>
          <p:nvPr>
            <p:ph type="title"/>
          </p:nvPr>
        </p:nvSpPr>
        <p:spPr/>
        <p:txBody>
          <a:bodyPr/>
          <a:lstStyle/>
          <a:p>
            <a:r>
              <a:rPr lang="en-US" dirty="0"/>
              <a:t>Diversity of Life</a:t>
            </a:r>
          </a:p>
        </p:txBody>
      </p:sp>
      <p:sp>
        <p:nvSpPr>
          <p:cNvPr id="3" name="Content Placeholder 2">
            <a:extLst>
              <a:ext uri="{FF2B5EF4-FFF2-40B4-BE49-F238E27FC236}">
                <a16:creationId xmlns:a16="http://schemas.microsoft.com/office/drawing/2014/main" id="{41AD5095-047B-9343-BF21-1D0FA25669BA}"/>
              </a:ext>
            </a:extLst>
          </p:cNvPr>
          <p:cNvSpPr>
            <a:spLocks noGrp="1"/>
          </p:cNvSpPr>
          <p:nvPr>
            <p:ph idx="1"/>
          </p:nvPr>
        </p:nvSpPr>
        <p:spPr/>
        <p:txBody>
          <a:bodyPr>
            <a:normAutofit fontScale="85000" lnSpcReduction="10000"/>
          </a:bodyPr>
          <a:lstStyle/>
          <a:p>
            <a:r>
              <a:rPr lang="en-US" dirty="0"/>
              <a:t>Evolution is the source of life’s diversity on Earth.</a:t>
            </a:r>
          </a:p>
          <a:p>
            <a:r>
              <a:rPr lang="en-US" dirty="0"/>
              <a:t>Evolution is the process of gradual change in a population or species over time.</a:t>
            </a:r>
          </a:p>
          <a:p>
            <a:r>
              <a:rPr lang="en-US" dirty="0"/>
              <a:t>Evolutionary biologists study the evolution of living things in everything from the microscopic world to ecosystems.</a:t>
            </a:r>
          </a:p>
          <a:p>
            <a:r>
              <a:rPr lang="en-US" dirty="0"/>
              <a:t>A phylogenetic tree can summarize the evolution of various life forms on Earth.</a:t>
            </a:r>
          </a:p>
          <a:p>
            <a:r>
              <a:rPr lang="en-US" dirty="0"/>
              <a:t>It is a diagram showing the evolutionary relationships among biological species based on similarities and differences in genetic or physical traits or both. </a:t>
            </a:r>
          </a:p>
          <a:p>
            <a:r>
              <a:rPr lang="en-US" dirty="0"/>
              <a:t>The internal nodes represent ancestors and are points in evolution when, based on scientific evidence, researchers believe an ancestor has diverged to form two new species.</a:t>
            </a:r>
          </a:p>
          <a:p>
            <a:r>
              <a:rPr lang="en-US" dirty="0"/>
              <a:t>The length of each branch is proportional to the time elapsed since the split.</a:t>
            </a:r>
          </a:p>
          <a:p>
            <a:endParaRPr lang="en-US" dirty="0"/>
          </a:p>
        </p:txBody>
      </p:sp>
      <p:sp>
        <p:nvSpPr>
          <p:cNvPr id="4" name="Footer Placeholder 3">
            <a:extLst>
              <a:ext uri="{FF2B5EF4-FFF2-40B4-BE49-F238E27FC236}">
                <a16:creationId xmlns:a16="http://schemas.microsoft.com/office/drawing/2014/main" id="{EFDDA13F-8185-9B42-936F-A2F612C94660}"/>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Tree>
    <p:extLst>
      <p:ext uri="{BB962C8B-B14F-4D97-AF65-F5344CB8AC3E}">
        <p14:creationId xmlns:p14="http://schemas.microsoft.com/office/powerpoint/2010/main" val="2629559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91768-AD42-4D4A-B020-6928C3C7BC74}"/>
              </a:ext>
            </a:extLst>
          </p:cNvPr>
          <p:cNvSpPr>
            <a:spLocks noGrp="1"/>
          </p:cNvSpPr>
          <p:nvPr>
            <p:ph type="title"/>
          </p:nvPr>
        </p:nvSpPr>
        <p:spPr/>
        <p:txBody>
          <a:bodyPr/>
          <a:lstStyle/>
          <a:p>
            <a:pPr algn="ctr"/>
            <a:r>
              <a:rPr lang="en-US" dirty="0"/>
              <a:t>Diversity of Life</a:t>
            </a:r>
          </a:p>
        </p:txBody>
      </p:sp>
      <p:pic>
        <p:nvPicPr>
          <p:cNvPr id="5122" name="Picture 2" descr="This phylogenetic tree shows that the three domains of life, bacteria, archaea and eukarya, all arose from a common ancestor.">
            <a:extLst>
              <a:ext uri="{FF2B5EF4-FFF2-40B4-BE49-F238E27FC236}">
                <a16:creationId xmlns:a16="http://schemas.microsoft.com/office/drawing/2014/main" id="{56094EDB-EFEB-1145-B4CE-F6673EE872E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57600" y="1516889"/>
            <a:ext cx="4876800" cy="32893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7C0F31B-642E-874F-B637-5297E3AF41C7}"/>
              </a:ext>
            </a:extLst>
          </p:cNvPr>
          <p:cNvSpPr txBox="1"/>
          <p:nvPr/>
        </p:nvSpPr>
        <p:spPr>
          <a:xfrm>
            <a:off x="941614" y="5166940"/>
            <a:ext cx="10308771" cy="1200329"/>
          </a:xfrm>
          <a:prstGeom prst="rect">
            <a:avLst/>
          </a:prstGeom>
          <a:noFill/>
        </p:spPr>
        <p:txBody>
          <a:bodyPr wrap="square" rtlCol="0">
            <a:spAutoFit/>
          </a:bodyPr>
          <a:lstStyle/>
          <a:p>
            <a:r>
              <a:rPr lang="en-US" dirty="0"/>
              <a:t>Figure 1.17 Microbiologist Carl </a:t>
            </a:r>
            <a:r>
              <a:rPr lang="en-US" dirty="0" err="1"/>
              <a:t>Woese</a:t>
            </a:r>
            <a:r>
              <a:rPr lang="en-US" dirty="0"/>
              <a:t> constructed this phylogenetic tree using data that he obtained from sequencing ribosomal RNA genes. The tree shows the separation of living organisms into three domains: Bacteria, Archaea, and Eukarya. Bacteria and Archaea are prokaryotes, single-celled organisms lacking intracellular organelles. (credit: Eric Gaba; NASA Astrobiology Institute) </a:t>
            </a:r>
          </a:p>
        </p:txBody>
      </p:sp>
      <p:sp>
        <p:nvSpPr>
          <p:cNvPr id="5" name="Footer Placeholder 4">
            <a:extLst>
              <a:ext uri="{FF2B5EF4-FFF2-40B4-BE49-F238E27FC236}">
                <a16:creationId xmlns:a16="http://schemas.microsoft.com/office/drawing/2014/main" id="{1DF1F7B9-23C2-B042-A708-F0CAD894D1A3}"/>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Tree>
    <p:extLst>
      <p:ext uri="{BB962C8B-B14F-4D97-AF65-F5344CB8AC3E}">
        <p14:creationId xmlns:p14="http://schemas.microsoft.com/office/powerpoint/2010/main" val="4129965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19C66-947C-E14A-90D8-0BC8F462C321}"/>
              </a:ext>
            </a:extLst>
          </p:cNvPr>
          <p:cNvSpPr>
            <a:spLocks noGrp="1"/>
          </p:cNvSpPr>
          <p:nvPr>
            <p:ph type="ctrTitle"/>
          </p:nvPr>
        </p:nvSpPr>
        <p:spPr/>
        <p:txBody>
          <a:bodyPr/>
          <a:lstStyle/>
          <a:p>
            <a:r>
              <a:rPr lang="en-US" dirty="0"/>
              <a:t>What is biology?</a:t>
            </a:r>
            <a:br>
              <a:rPr lang="en-US" dirty="0"/>
            </a:br>
            <a:endParaRPr lang="en-US" dirty="0"/>
          </a:p>
        </p:txBody>
      </p:sp>
      <p:sp>
        <p:nvSpPr>
          <p:cNvPr id="3" name="Subtitle 2">
            <a:extLst>
              <a:ext uri="{FF2B5EF4-FFF2-40B4-BE49-F238E27FC236}">
                <a16:creationId xmlns:a16="http://schemas.microsoft.com/office/drawing/2014/main" id="{86440CE7-CE4C-FD41-B0A4-94633BC72602}"/>
              </a:ext>
            </a:extLst>
          </p:cNvPr>
          <p:cNvSpPr>
            <a:spLocks noGrp="1"/>
          </p:cNvSpPr>
          <p:nvPr>
            <p:ph type="subTitle" idx="1"/>
          </p:nvPr>
        </p:nvSpPr>
        <p:spPr/>
        <p:txBody>
          <a:bodyPr>
            <a:normAutofit/>
          </a:bodyPr>
          <a:lstStyle/>
          <a:p>
            <a:r>
              <a:rPr lang="en-US" sz="6000" dirty="0"/>
              <a:t>Why should we study it?</a:t>
            </a:r>
          </a:p>
        </p:txBody>
      </p:sp>
      <p:sp>
        <p:nvSpPr>
          <p:cNvPr id="4" name="Footer Placeholder 3">
            <a:extLst>
              <a:ext uri="{FF2B5EF4-FFF2-40B4-BE49-F238E27FC236}">
                <a16:creationId xmlns:a16="http://schemas.microsoft.com/office/drawing/2014/main" id="{7F9E2DB4-2B06-AD43-AB4D-A2135B1780A4}"/>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Tree>
    <p:extLst>
      <p:ext uri="{BB962C8B-B14F-4D97-AF65-F5344CB8AC3E}">
        <p14:creationId xmlns:p14="http://schemas.microsoft.com/office/powerpoint/2010/main" val="3416518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9DC96-2196-DF4D-9317-133FE474A7D8}"/>
              </a:ext>
            </a:extLst>
          </p:cNvPr>
          <p:cNvSpPr>
            <a:spLocks noGrp="1"/>
          </p:cNvSpPr>
          <p:nvPr>
            <p:ph type="title"/>
          </p:nvPr>
        </p:nvSpPr>
        <p:spPr/>
        <p:txBody>
          <a:bodyPr/>
          <a:lstStyle/>
          <a:p>
            <a:pPr algn="ctr"/>
            <a:r>
              <a:rPr lang="en-US" dirty="0"/>
              <a:t>A Brief History of Life</a:t>
            </a:r>
          </a:p>
        </p:txBody>
      </p:sp>
      <p:sp>
        <p:nvSpPr>
          <p:cNvPr id="3" name="Content Placeholder 2">
            <a:extLst>
              <a:ext uri="{FF2B5EF4-FFF2-40B4-BE49-F238E27FC236}">
                <a16:creationId xmlns:a16="http://schemas.microsoft.com/office/drawing/2014/main" id="{353972CC-DE6A-5B42-87C5-E680ED108ED9}"/>
              </a:ext>
            </a:extLst>
          </p:cNvPr>
          <p:cNvSpPr>
            <a:spLocks noGrp="1"/>
          </p:cNvSpPr>
          <p:nvPr>
            <p:ph idx="1"/>
          </p:nvPr>
        </p:nvSpPr>
        <p:spPr/>
        <p:txBody>
          <a:bodyPr/>
          <a:lstStyle/>
          <a:p>
            <a:endParaRPr lang="en-US" dirty="0"/>
          </a:p>
          <a:p>
            <a:endParaRPr lang="en-US" dirty="0"/>
          </a:p>
          <a:p>
            <a:r>
              <a:rPr lang="en-US" dirty="0"/>
              <a:t>Life started as microorganisms</a:t>
            </a:r>
          </a:p>
          <a:p>
            <a:r>
              <a:rPr lang="en-US" dirty="0"/>
              <a:t>Higher organisms originated 130-250 million years ago</a:t>
            </a:r>
          </a:p>
          <a:p>
            <a:r>
              <a:rPr lang="en-US" dirty="0"/>
              <a:t>Genus Homo originated in the last 2.5 million years</a:t>
            </a:r>
          </a:p>
          <a:p>
            <a:r>
              <a:rPr lang="en-US" dirty="0"/>
              <a:t>Modern humans emerged 300,00 years ago</a:t>
            </a:r>
          </a:p>
        </p:txBody>
      </p:sp>
      <p:sp>
        <p:nvSpPr>
          <p:cNvPr id="4" name="Footer Placeholder 3">
            <a:extLst>
              <a:ext uri="{FF2B5EF4-FFF2-40B4-BE49-F238E27FC236}">
                <a16:creationId xmlns:a16="http://schemas.microsoft.com/office/drawing/2014/main" id="{630444BE-EE6E-F448-8B0E-6FCB274A8CEE}"/>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Tree>
    <p:extLst>
      <p:ext uri="{BB962C8B-B14F-4D97-AF65-F5344CB8AC3E}">
        <p14:creationId xmlns:p14="http://schemas.microsoft.com/office/powerpoint/2010/main" val="1363849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3728E-3398-824C-91ED-5C8363C75155}"/>
              </a:ext>
            </a:extLst>
          </p:cNvPr>
          <p:cNvSpPr>
            <a:spLocks noGrp="1"/>
          </p:cNvSpPr>
          <p:nvPr>
            <p:ph type="title"/>
          </p:nvPr>
        </p:nvSpPr>
        <p:spPr/>
        <p:txBody>
          <a:bodyPr/>
          <a:lstStyle/>
          <a:p>
            <a:pPr algn="ctr"/>
            <a:r>
              <a:rPr lang="en-US" dirty="0"/>
              <a:t>Biology As A Science</a:t>
            </a:r>
          </a:p>
        </p:txBody>
      </p:sp>
      <p:sp>
        <p:nvSpPr>
          <p:cNvPr id="3" name="Content Placeholder 2">
            <a:extLst>
              <a:ext uri="{FF2B5EF4-FFF2-40B4-BE49-F238E27FC236}">
                <a16:creationId xmlns:a16="http://schemas.microsoft.com/office/drawing/2014/main" id="{85EC4F25-7020-FF40-9DAE-9F89BD7FF6AD}"/>
              </a:ext>
            </a:extLst>
          </p:cNvPr>
          <p:cNvSpPr>
            <a:spLocks noGrp="1"/>
          </p:cNvSpPr>
          <p:nvPr>
            <p:ph idx="1"/>
          </p:nvPr>
        </p:nvSpPr>
        <p:spPr/>
        <p:txBody>
          <a:bodyPr>
            <a:normAutofit fontScale="92500" lnSpcReduction="20000"/>
          </a:bodyPr>
          <a:lstStyle/>
          <a:p>
            <a:r>
              <a:rPr lang="en-US" dirty="0"/>
              <a:t>We can define science (from the Latin </a:t>
            </a:r>
            <a:r>
              <a:rPr lang="en-US" i="1" dirty="0" err="1"/>
              <a:t>scientia</a:t>
            </a:r>
            <a:r>
              <a:rPr lang="en-US" dirty="0"/>
              <a:t>, meaning “knowledge”) as knowledge that covers general truths or the operation of general laws, especially when acquired and tested by the scientific method. (Biology 2e)</a:t>
            </a:r>
          </a:p>
          <a:p>
            <a:endParaRPr lang="en-US" dirty="0"/>
          </a:p>
          <a:p>
            <a:r>
              <a:rPr lang="en-US" dirty="0"/>
              <a:t>The foundation of science is testing of hypotheses through experimentation.</a:t>
            </a:r>
          </a:p>
          <a:p>
            <a:endParaRPr lang="en-US" dirty="0"/>
          </a:p>
          <a:p>
            <a:r>
              <a:rPr lang="en-US" dirty="0"/>
              <a:t>The scientific method is a method of research with defined steps that include experiments and careful observation. (Biology 2e)</a:t>
            </a:r>
          </a:p>
          <a:p>
            <a:endParaRPr lang="en-US" dirty="0"/>
          </a:p>
          <a:p>
            <a:r>
              <a:rPr lang="en-US" dirty="0"/>
              <a:t>A hypothesis is a suggested explanation for an event, which one can test. (Biology 2e)</a:t>
            </a:r>
          </a:p>
        </p:txBody>
      </p:sp>
      <p:sp>
        <p:nvSpPr>
          <p:cNvPr id="4" name="Footer Placeholder 3">
            <a:extLst>
              <a:ext uri="{FF2B5EF4-FFF2-40B4-BE49-F238E27FC236}">
                <a16:creationId xmlns:a16="http://schemas.microsoft.com/office/drawing/2014/main" id="{E2F03A29-F223-664E-BC44-0B46223E006B}"/>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Tree>
    <p:extLst>
      <p:ext uri="{BB962C8B-B14F-4D97-AF65-F5344CB8AC3E}">
        <p14:creationId xmlns:p14="http://schemas.microsoft.com/office/powerpoint/2010/main" val="2257511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4214C-CB4B-0A41-965E-5DECF297AA75}"/>
              </a:ext>
            </a:extLst>
          </p:cNvPr>
          <p:cNvSpPr>
            <a:spLocks noGrp="1"/>
          </p:cNvSpPr>
          <p:nvPr>
            <p:ph type="title"/>
          </p:nvPr>
        </p:nvSpPr>
        <p:spPr/>
        <p:txBody>
          <a:bodyPr/>
          <a:lstStyle/>
          <a:p>
            <a:pPr algn="ctr"/>
            <a:r>
              <a:rPr lang="en-US" dirty="0"/>
              <a:t>Biology As A Science</a:t>
            </a:r>
          </a:p>
        </p:txBody>
      </p:sp>
      <p:sp>
        <p:nvSpPr>
          <p:cNvPr id="3" name="Content Placeholder 2">
            <a:extLst>
              <a:ext uri="{FF2B5EF4-FFF2-40B4-BE49-F238E27FC236}">
                <a16:creationId xmlns:a16="http://schemas.microsoft.com/office/drawing/2014/main" id="{D4606C27-32D5-A54E-92CE-CA8206854992}"/>
              </a:ext>
            </a:extLst>
          </p:cNvPr>
          <p:cNvSpPr>
            <a:spLocks noGrp="1"/>
          </p:cNvSpPr>
          <p:nvPr>
            <p:ph idx="1"/>
          </p:nvPr>
        </p:nvSpPr>
        <p:spPr/>
        <p:txBody>
          <a:bodyPr/>
          <a:lstStyle/>
          <a:p>
            <a:endParaRPr lang="en-US" dirty="0"/>
          </a:p>
          <a:p>
            <a:r>
              <a:rPr lang="en-US" dirty="0"/>
              <a:t>A hypothesis is a suggested explanation for an event, which one can test. (Biology 2e)</a:t>
            </a:r>
          </a:p>
          <a:p>
            <a:pPr marL="0" indent="0">
              <a:buNone/>
            </a:pPr>
            <a:endParaRPr lang="en-US" dirty="0"/>
          </a:p>
          <a:p>
            <a:r>
              <a:rPr lang="en-US" dirty="0"/>
              <a:t>A theory is a tested and confirmed explanation for observations or phenomena. (Biology 2e)</a:t>
            </a:r>
          </a:p>
        </p:txBody>
      </p:sp>
      <p:sp>
        <p:nvSpPr>
          <p:cNvPr id="4" name="Footer Placeholder 3">
            <a:extLst>
              <a:ext uri="{FF2B5EF4-FFF2-40B4-BE49-F238E27FC236}">
                <a16:creationId xmlns:a16="http://schemas.microsoft.com/office/drawing/2014/main" id="{849EDD06-D827-E54C-8B91-42EF160E1E14}"/>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Tree>
    <p:extLst>
      <p:ext uri="{BB962C8B-B14F-4D97-AF65-F5344CB8AC3E}">
        <p14:creationId xmlns:p14="http://schemas.microsoft.com/office/powerpoint/2010/main" val="1301285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62465-581E-5E44-89F6-68AD4C35E455}"/>
              </a:ext>
            </a:extLst>
          </p:cNvPr>
          <p:cNvSpPr>
            <a:spLocks noGrp="1"/>
          </p:cNvSpPr>
          <p:nvPr>
            <p:ph type="title"/>
          </p:nvPr>
        </p:nvSpPr>
        <p:spPr/>
        <p:txBody>
          <a:bodyPr/>
          <a:lstStyle/>
          <a:p>
            <a:pPr algn="ctr"/>
            <a:r>
              <a:rPr lang="en-US" dirty="0"/>
              <a:t>Scientific Reasoning</a:t>
            </a:r>
          </a:p>
        </p:txBody>
      </p:sp>
      <p:sp>
        <p:nvSpPr>
          <p:cNvPr id="4" name="Content Placeholder 3">
            <a:extLst>
              <a:ext uri="{FF2B5EF4-FFF2-40B4-BE49-F238E27FC236}">
                <a16:creationId xmlns:a16="http://schemas.microsoft.com/office/drawing/2014/main" id="{54414237-3C07-CB47-BBCB-297D701BBDE3}"/>
              </a:ext>
            </a:extLst>
          </p:cNvPr>
          <p:cNvSpPr>
            <a:spLocks noGrp="1"/>
          </p:cNvSpPr>
          <p:nvPr>
            <p:ph sz="half" idx="2"/>
          </p:nvPr>
        </p:nvSpPr>
        <p:spPr>
          <a:xfrm>
            <a:off x="839788" y="1866900"/>
            <a:ext cx="5157787" cy="4322763"/>
          </a:xfrm>
        </p:spPr>
        <p:txBody>
          <a:bodyPr/>
          <a:lstStyle/>
          <a:p>
            <a:endParaRPr lang="en-US" dirty="0"/>
          </a:p>
          <a:p>
            <a:pPr marL="0" indent="0">
              <a:buNone/>
            </a:pPr>
            <a:r>
              <a:rPr lang="en-US" dirty="0"/>
              <a:t>Inductive Reasoning – logical thinking using descriptive science or observations lead to general conclusions.</a:t>
            </a:r>
          </a:p>
          <a:p>
            <a:endParaRPr lang="en-US" dirty="0"/>
          </a:p>
          <a:p>
            <a:pPr marL="0" indent="0">
              <a:buNone/>
            </a:pPr>
            <a:r>
              <a:rPr lang="en-US" dirty="0"/>
              <a:t>Deductive Reasoning – logical thinking used to create hypotheses to predict results.</a:t>
            </a:r>
          </a:p>
        </p:txBody>
      </p:sp>
      <p:sp>
        <p:nvSpPr>
          <p:cNvPr id="6" name="Content Placeholder 5">
            <a:extLst>
              <a:ext uri="{FF2B5EF4-FFF2-40B4-BE49-F238E27FC236}">
                <a16:creationId xmlns:a16="http://schemas.microsoft.com/office/drawing/2014/main" id="{3478D7FD-7475-6F41-83BB-9D5AC0F76231}"/>
              </a:ext>
            </a:extLst>
          </p:cNvPr>
          <p:cNvSpPr>
            <a:spLocks noGrp="1"/>
          </p:cNvSpPr>
          <p:nvPr>
            <p:ph sz="quarter" idx="4"/>
          </p:nvPr>
        </p:nvSpPr>
        <p:spPr>
          <a:xfrm>
            <a:off x="6172200" y="1866900"/>
            <a:ext cx="5183188" cy="4322763"/>
          </a:xfrm>
        </p:spPr>
        <p:txBody>
          <a:bodyPr/>
          <a:lstStyle/>
          <a:p>
            <a:endParaRPr lang="en-US" dirty="0"/>
          </a:p>
        </p:txBody>
      </p:sp>
      <p:pic>
        <p:nvPicPr>
          <p:cNvPr id="7" name="Picture 2" descr="Diagram defines two types of reasoning. In inductive reasoning, a general conclusion is drawn from a number of observations. In deductive reasoning, specific results are predicted from a general premise. An example of inductive reasoning is given. In this example, three observations are made: (1) Members of a species are not all the same. (2) Individuals compete for resources. (3) Species are generally adapted to their environment. From these observations, the following conclusion is drawn: Individuals most adapted to their environment are more likely to survive and pass their traits on to the next generation. An example of deductive reasoning is also given. In this example, the general premise is that individuals most adapted to their environment are more likely to survive and pass their traits on to the next generation. From this premise, it is predicted that, if global climate change causes the temperature in an ecosystem to increase, those individuals better adapted to a warmer climate will outcompete those that are not.">
            <a:extLst>
              <a:ext uri="{FF2B5EF4-FFF2-40B4-BE49-F238E27FC236}">
                <a16:creationId xmlns:a16="http://schemas.microsoft.com/office/drawing/2014/main" id="{5164FD3E-1C16-B648-AE57-A0E4DC795F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4572" y="1854560"/>
            <a:ext cx="3351882" cy="4335102"/>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7">
            <a:extLst>
              <a:ext uri="{FF2B5EF4-FFF2-40B4-BE49-F238E27FC236}">
                <a16:creationId xmlns:a16="http://schemas.microsoft.com/office/drawing/2014/main" id="{F0E742FB-7746-FA4B-8C63-0A8449A80E74}"/>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Tree>
    <p:extLst>
      <p:ext uri="{BB962C8B-B14F-4D97-AF65-F5344CB8AC3E}">
        <p14:creationId xmlns:p14="http://schemas.microsoft.com/office/powerpoint/2010/main" val="1200128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DE9AC-CE46-774B-9393-7A9C81110291}"/>
              </a:ext>
            </a:extLst>
          </p:cNvPr>
          <p:cNvSpPr>
            <a:spLocks noGrp="1"/>
          </p:cNvSpPr>
          <p:nvPr>
            <p:ph type="title"/>
          </p:nvPr>
        </p:nvSpPr>
        <p:spPr>
          <a:xfrm>
            <a:off x="839788" y="457200"/>
            <a:ext cx="3932237" cy="711200"/>
          </a:xfrm>
        </p:spPr>
        <p:txBody>
          <a:bodyPr/>
          <a:lstStyle/>
          <a:p>
            <a:r>
              <a:rPr lang="en-US" dirty="0"/>
              <a:t>The Scientific Method</a:t>
            </a:r>
          </a:p>
        </p:txBody>
      </p:sp>
      <p:pic>
        <p:nvPicPr>
          <p:cNvPr id="5" name="Content Placeholder 4">
            <a:extLst>
              <a:ext uri="{FF2B5EF4-FFF2-40B4-BE49-F238E27FC236}">
                <a16:creationId xmlns:a16="http://schemas.microsoft.com/office/drawing/2014/main" id="{549D96D7-24E4-0442-A73C-41F4055B7A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52557" y="331758"/>
            <a:ext cx="3709359" cy="6314153"/>
          </a:xfrm>
          <a:prstGeom prst="rect">
            <a:avLst/>
          </a:prstGeom>
        </p:spPr>
      </p:pic>
      <p:graphicFrame>
        <p:nvGraphicFramePr>
          <p:cNvPr id="3" name="Table 2">
            <a:extLst>
              <a:ext uri="{FF2B5EF4-FFF2-40B4-BE49-F238E27FC236}">
                <a16:creationId xmlns:a16="http://schemas.microsoft.com/office/drawing/2014/main" id="{987E638A-D74A-4244-B54A-FB007D81D14C}"/>
              </a:ext>
            </a:extLst>
          </p:cNvPr>
          <p:cNvGraphicFramePr>
            <a:graphicFrameLocks noGrp="1"/>
          </p:cNvGraphicFramePr>
          <p:nvPr>
            <p:extLst>
              <p:ext uri="{D42A27DB-BD31-4B8C-83A1-F6EECF244321}">
                <p14:modId xmlns:p14="http://schemas.microsoft.com/office/powerpoint/2010/main" val="1433611538"/>
              </p:ext>
            </p:extLst>
          </p:nvPr>
        </p:nvGraphicFramePr>
        <p:xfrm>
          <a:off x="839788" y="1168400"/>
          <a:ext cx="4461588" cy="5212080"/>
        </p:xfrm>
        <a:graphic>
          <a:graphicData uri="http://schemas.openxmlformats.org/drawingml/2006/table">
            <a:tbl>
              <a:tblPr/>
              <a:tblGrid>
                <a:gridCol w="2230794">
                  <a:extLst>
                    <a:ext uri="{9D8B030D-6E8A-4147-A177-3AD203B41FA5}">
                      <a16:colId xmlns:a16="http://schemas.microsoft.com/office/drawing/2014/main" val="3866568087"/>
                    </a:ext>
                  </a:extLst>
                </a:gridCol>
                <a:gridCol w="2230794">
                  <a:extLst>
                    <a:ext uri="{9D8B030D-6E8A-4147-A177-3AD203B41FA5}">
                      <a16:colId xmlns:a16="http://schemas.microsoft.com/office/drawing/2014/main" val="1969950923"/>
                    </a:ext>
                  </a:extLst>
                </a:gridCol>
              </a:tblGrid>
              <a:tr h="352623">
                <a:tc>
                  <a:txBody>
                    <a:bodyPr/>
                    <a:lstStyle/>
                    <a:p>
                      <a:r>
                        <a:rPr lang="en-US"/>
                        <a:t>1. Observation</a:t>
                      </a:r>
                    </a:p>
                  </a:txBody>
                  <a:tcPr anchor="ctr">
                    <a:lnL>
                      <a:noFill/>
                    </a:lnL>
                    <a:lnR>
                      <a:noFill/>
                    </a:lnR>
                    <a:lnT>
                      <a:noFill/>
                    </a:lnT>
                    <a:lnB>
                      <a:noFill/>
                    </a:lnB>
                  </a:tcPr>
                </a:tc>
                <a:tc>
                  <a:txBody>
                    <a:bodyPr/>
                    <a:lstStyle/>
                    <a:p>
                      <a:r>
                        <a:rPr lang="en-US"/>
                        <a:t>a. There is something wrong with the electrical outlet. </a:t>
                      </a:r>
                    </a:p>
                  </a:txBody>
                  <a:tcPr anchor="ctr">
                    <a:lnL>
                      <a:noFill/>
                    </a:lnL>
                    <a:lnR>
                      <a:noFill/>
                    </a:lnR>
                    <a:lnT>
                      <a:noFill/>
                    </a:lnT>
                    <a:lnB>
                      <a:noFill/>
                    </a:lnB>
                  </a:tcPr>
                </a:tc>
                <a:extLst>
                  <a:ext uri="{0D108BD9-81ED-4DB2-BD59-A6C34878D82A}">
                    <a16:rowId xmlns:a16="http://schemas.microsoft.com/office/drawing/2014/main" val="1107708970"/>
                  </a:ext>
                </a:extLst>
              </a:tr>
              <a:tr h="1211315">
                <a:tc>
                  <a:txBody>
                    <a:bodyPr/>
                    <a:lstStyle/>
                    <a:p>
                      <a:r>
                        <a:rPr lang="en-US" dirty="0"/>
                        <a:t>2. Question</a:t>
                      </a:r>
                    </a:p>
                  </a:txBody>
                  <a:tcPr anchor="ctr">
                    <a:lnL>
                      <a:noFill/>
                    </a:lnL>
                    <a:lnR>
                      <a:noFill/>
                    </a:lnR>
                    <a:lnT>
                      <a:noFill/>
                    </a:lnT>
                    <a:lnB>
                      <a:noFill/>
                    </a:lnB>
                  </a:tcPr>
                </a:tc>
                <a:tc>
                  <a:txBody>
                    <a:bodyPr/>
                    <a:lstStyle/>
                    <a:p>
                      <a:r>
                        <a:rPr lang="en-US" dirty="0"/>
                        <a:t>b. If something is wrong with the outlet, my coffeemaker also won’t work when plugged into it. </a:t>
                      </a:r>
                    </a:p>
                  </a:txBody>
                  <a:tcPr anchor="ctr">
                    <a:lnL>
                      <a:noFill/>
                    </a:lnL>
                    <a:lnR>
                      <a:noFill/>
                    </a:lnR>
                    <a:lnT>
                      <a:noFill/>
                    </a:lnT>
                    <a:lnB>
                      <a:noFill/>
                    </a:lnB>
                  </a:tcPr>
                </a:tc>
                <a:extLst>
                  <a:ext uri="{0D108BD9-81ED-4DB2-BD59-A6C34878D82A}">
                    <a16:rowId xmlns:a16="http://schemas.microsoft.com/office/drawing/2014/main" val="4114235753"/>
                  </a:ext>
                </a:extLst>
              </a:tr>
              <a:tr h="446274">
                <a:tc>
                  <a:txBody>
                    <a:bodyPr/>
                    <a:lstStyle/>
                    <a:p>
                      <a:r>
                        <a:rPr lang="en-US"/>
                        <a:t>3. Hypothesis (answer) </a:t>
                      </a:r>
                    </a:p>
                  </a:txBody>
                  <a:tcPr anchor="ctr">
                    <a:lnL>
                      <a:noFill/>
                    </a:lnL>
                    <a:lnR>
                      <a:noFill/>
                    </a:lnR>
                    <a:lnT>
                      <a:noFill/>
                    </a:lnT>
                    <a:lnB>
                      <a:noFill/>
                    </a:lnB>
                  </a:tcPr>
                </a:tc>
                <a:tc>
                  <a:txBody>
                    <a:bodyPr/>
                    <a:lstStyle/>
                    <a:p>
                      <a:r>
                        <a:rPr lang="en-US"/>
                        <a:t>c. My toaster doesn’t toast my bread. </a:t>
                      </a:r>
                    </a:p>
                  </a:txBody>
                  <a:tcPr anchor="ctr">
                    <a:lnL>
                      <a:noFill/>
                    </a:lnL>
                    <a:lnR>
                      <a:noFill/>
                    </a:lnR>
                    <a:lnT>
                      <a:noFill/>
                    </a:lnT>
                    <a:lnB>
                      <a:noFill/>
                    </a:lnB>
                  </a:tcPr>
                </a:tc>
                <a:extLst>
                  <a:ext uri="{0D108BD9-81ED-4DB2-BD59-A6C34878D82A}">
                    <a16:rowId xmlns:a16="http://schemas.microsoft.com/office/drawing/2014/main" val="3817184652"/>
                  </a:ext>
                </a:extLst>
              </a:tr>
              <a:tr h="446274">
                <a:tc>
                  <a:txBody>
                    <a:bodyPr/>
                    <a:lstStyle/>
                    <a:p>
                      <a:r>
                        <a:rPr lang="en-US"/>
                        <a:t>4. Prediction</a:t>
                      </a:r>
                    </a:p>
                  </a:txBody>
                  <a:tcPr anchor="ctr">
                    <a:lnL>
                      <a:noFill/>
                    </a:lnL>
                    <a:lnR>
                      <a:noFill/>
                    </a:lnR>
                    <a:lnT>
                      <a:noFill/>
                    </a:lnT>
                    <a:lnB>
                      <a:noFill/>
                    </a:lnB>
                  </a:tcPr>
                </a:tc>
                <a:tc>
                  <a:txBody>
                    <a:bodyPr/>
                    <a:lstStyle/>
                    <a:p>
                      <a:r>
                        <a:rPr lang="en-US"/>
                        <a:t>d. I plug my coffee maker into the outlet. </a:t>
                      </a:r>
                    </a:p>
                  </a:txBody>
                  <a:tcPr anchor="ctr">
                    <a:lnL>
                      <a:noFill/>
                    </a:lnL>
                    <a:lnR>
                      <a:noFill/>
                    </a:lnR>
                    <a:lnT>
                      <a:noFill/>
                    </a:lnT>
                    <a:lnB>
                      <a:noFill/>
                    </a:lnB>
                  </a:tcPr>
                </a:tc>
                <a:extLst>
                  <a:ext uri="{0D108BD9-81ED-4DB2-BD59-A6C34878D82A}">
                    <a16:rowId xmlns:a16="http://schemas.microsoft.com/office/drawing/2014/main" val="43747140"/>
                  </a:ext>
                </a:extLst>
              </a:tr>
              <a:tr h="446274">
                <a:tc>
                  <a:txBody>
                    <a:bodyPr/>
                    <a:lstStyle/>
                    <a:p>
                      <a:r>
                        <a:rPr lang="en-US"/>
                        <a:t>5. Experiment</a:t>
                      </a:r>
                    </a:p>
                  </a:txBody>
                  <a:tcPr anchor="ctr">
                    <a:lnL>
                      <a:noFill/>
                    </a:lnL>
                    <a:lnR>
                      <a:noFill/>
                    </a:lnR>
                    <a:lnT>
                      <a:noFill/>
                    </a:lnT>
                    <a:lnB>
                      <a:noFill/>
                    </a:lnB>
                  </a:tcPr>
                </a:tc>
                <a:tc>
                  <a:txBody>
                    <a:bodyPr/>
                    <a:lstStyle/>
                    <a:p>
                      <a:r>
                        <a:rPr lang="en-US"/>
                        <a:t>e. My coffeemaker works. </a:t>
                      </a:r>
                    </a:p>
                  </a:txBody>
                  <a:tcPr anchor="ctr">
                    <a:lnL>
                      <a:noFill/>
                    </a:lnL>
                    <a:lnR>
                      <a:noFill/>
                    </a:lnR>
                    <a:lnT>
                      <a:noFill/>
                    </a:lnT>
                    <a:lnB>
                      <a:noFill/>
                    </a:lnB>
                  </a:tcPr>
                </a:tc>
                <a:extLst>
                  <a:ext uri="{0D108BD9-81ED-4DB2-BD59-A6C34878D82A}">
                    <a16:rowId xmlns:a16="http://schemas.microsoft.com/office/drawing/2014/main" val="4088166972"/>
                  </a:ext>
                </a:extLst>
              </a:tr>
              <a:tr h="446274">
                <a:tc>
                  <a:txBody>
                    <a:bodyPr/>
                    <a:lstStyle/>
                    <a:p>
                      <a:r>
                        <a:rPr lang="en-US"/>
                        <a:t>6. Result</a:t>
                      </a:r>
                    </a:p>
                  </a:txBody>
                  <a:tcPr anchor="ctr">
                    <a:lnL>
                      <a:noFill/>
                    </a:lnL>
                    <a:lnR>
                      <a:noFill/>
                    </a:lnR>
                    <a:lnT>
                      <a:noFill/>
                    </a:lnT>
                    <a:lnB>
                      <a:noFill/>
                    </a:lnB>
                  </a:tcPr>
                </a:tc>
                <a:tc>
                  <a:txBody>
                    <a:bodyPr/>
                    <a:lstStyle/>
                    <a:p>
                      <a:r>
                        <a:rPr lang="en-US" dirty="0"/>
                        <a:t>f. Why doesn’t my toaster work?</a:t>
                      </a:r>
                    </a:p>
                  </a:txBody>
                  <a:tcPr anchor="ctr">
                    <a:lnL>
                      <a:noFill/>
                    </a:lnL>
                    <a:lnR>
                      <a:noFill/>
                    </a:lnR>
                    <a:lnT>
                      <a:noFill/>
                    </a:lnT>
                    <a:lnB>
                      <a:noFill/>
                    </a:lnB>
                  </a:tcPr>
                </a:tc>
                <a:extLst>
                  <a:ext uri="{0D108BD9-81ED-4DB2-BD59-A6C34878D82A}">
                    <a16:rowId xmlns:a16="http://schemas.microsoft.com/office/drawing/2014/main" val="3938843038"/>
                  </a:ext>
                </a:extLst>
              </a:tr>
            </a:tbl>
          </a:graphicData>
        </a:graphic>
      </p:graphicFrame>
      <p:sp>
        <p:nvSpPr>
          <p:cNvPr id="7" name="Footer Placeholder 6">
            <a:extLst>
              <a:ext uri="{FF2B5EF4-FFF2-40B4-BE49-F238E27FC236}">
                <a16:creationId xmlns:a16="http://schemas.microsoft.com/office/drawing/2014/main" id="{7F972170-AE55-FE47-9DEC-3B7D792D54FC}"/>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Tree>
    <p:extLst>
      <p:ext uri="{BB962C8B-B14F-4D97-AF65-F5344CB8AC3E}">
        <p14:creationId xmlns:p14="http://schemas.microsoft.com/office/powerpoint/2010/main" val="22699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FC194-C0C5-2E4C-BE6D-0CA5C50CD91A}"/>
              </a:ext>
            </a:extLst>
          </p:cNvPr>
          <p:cNvSpPr>
            <a:spLocks noGrp="1"/>
          </p:cNvSpPr>
          <p:nvPr>
            <p:ph type="title"/>
          </p:nvPr>
        </p:nvSpPr>
        <p:spPr/>
        <p:txBody>
          <a:bodyPr/>
          <a:lstStyle/>
          <a:p>
            <a:pPr algn="ctr"/>
            <a:r>
              <a:rPr lang="en-US" dirty="0"/>
              <a:t>Testing a Hypothesis</a:t>
            </a:r>
          </a:p>
        </p:txBody>
      </p:sp>
      <p:sp>
        <p:nvSpPr>
          <p:cNvPr id="3" name="Content Placeholder 2">
            <a:extLst>
              <a:ext uri="{FF2B5EF4-FFF2-40B4-BE49-F238E27FC236}">
                <a16:creationId xmlns:a16="http://schemas.microsoft.com/office/drawing/2014/main" id="{D663E381-2BD6-E94D-BDFC-13295FADF968}"/>
              </a:ext>
            </a:extLst>
          </p:cNvPr>
          <p:cNvSpPr>
            <a:spLocks noGrp="1"/>
          </p:cNvSpPr>
          <p:nvPr>
            <p:ph idx="1"/>
          </p:nvPr>
        </p:nvSpPr>
        <p:spPr/>
        <p:txBody>
          <a:bodyPr/>
          <a:lstStyle/>
          <a:p>
            <a:r>
              <a:rPr lang="en-US" dirty="0"/>
              <a:t>A valid hypothesis must be testable</a:t>
            </a:r>
          </a:p>
          <a:p>
            <a:r>
              <a:rPr lang="en-US" dirty="0"/>
              <a:t>A testable hypothesis must be falsifiable – experimental results can disprove the hypothesis</a:t>
            </a:r>
          </a:p>
          <a:p>
            <a:r>
              <a:rPr lang="en-US" dirty="0"/>
              <a:t>An experiment requires variables – dependent and independent</a:t>
            </a:r>
          </a:p>
          <a:p>
            <a:r>
              <a:rPr lang="en-US" dirty="0"/>
              <a:t>An experiments requires a control group – no manipulation</a:t>
            </a:r>
          </a:p>
          <a:p>
            <a:r>
              <a:rPr lang="en-US" dirty="0"/>
              <a:t>Dependent Variable – a measured variable in the experiment, which leads to experimental results</a:t>
            </a:r>
          </a:p>
          <a:p>
            <a:r>
              <a:rPr lang="en-US" dirty="0"/>
              <a:t>Independent Variable – a measure changed or manipulated in the experiment</a:t>
            </a:r>
          </a:p>
        </p:txBody>
      </p:sp>
      <p:sp>
        <p:nvSpPr>
          <p:cNvPr id="4" name="Footer Placeholder 3">
            <a:extLst>
              <a:ext uri="{FF2B5EF4-FFF2-40B4-BE49-F238E27FC236}">
                <a16:creationId xmlns:a16="http://schemas.microsoft.com/office/drawing/2014/main" id="{69AF58D6-9296-8C40-B7D0-05539A12909C}"/>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Tree>
    <p:extLst>
      <p:ext uri="{BB962C8B-B14F-4D97-AF65-F5344CB8AC3E}">
        <p14:creationId xmlns:p14="http://schemas.microsoft.com/office/powerpoint/2010/main" val="2708894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1DCB8-3DAA-4E4D-9087-43F16A0530E5}"/>
              </a:ext>
            </a:extLst>
          </p:cNvPr>
          <p:cNvSpPr>
            <a:spLocks noGrp="1"/>
          </p:cNvSpPr>
          <p:nvPr>
            <p:ph type="title"/>
          </p:nvPr>
        </p:nvSpPr>
        <p:spPr/>
        <p:txBody>
          <a:bodyPr/>
          <a:lstStyle/>
          <a:p>
            <a:pPr algn="ctr"/>
            <a:r>
              <a:rPr lang="en-US" dirty="0"/>
              <a:t>Two Types of Science</a:t>
            </a:r>
          </a:p>
        </p:txBody>
      </p:sp>
      <p:sp>
        <p:nvSpPr>
          <p:cNvPr id="3" name="Content Placeholder 2">
            <a:extLst>
              <a:ext uri="{FF2B5EF4-FFF2-40B4-BE49-F238E27FC236}">
                <a16:creationId xmlns:a16="http://schemas.microsoft.com/office/drawing/2014/main" id="{56E6FADD-24E3-6F4D-AB03-DAC19D2A2343}"/>
              </a:ext>
            </a:extLst>
          </p:cNvPr>
          <p:cNvSpPr>
            <a:spLocks noGrp="1"/>
          </p:cNvSpPr>
          <p:nvPr>
            <p:ph sz="half" idx="1"/>
          </p:nvPr>
        </p:nvSpPr>
        <p:spPr/>
        <p:txBody>
          <a:bodyPr/>
          <a:lstStyle/>
          <a:p>
            <a:pPr marL="0" indent="0" algn="ctr">
              <a:buNone/>
            </a:pPr>
            <a:r>
              <a:rPr lang="en-US" dirty="0"/>
              <a:t>Basic Science</a:t>
            </a:r>
          </a:p>
          <a:p>
            <a:endParaRPr lang="en-US" dirty="0"/>
          </a:p>
          <a:p>
            <a:r>
              <a:rPr lang="en-US" dirty="0"/>
              <a:t>Expands scientific knowledge regardless of real work application.</a:t>
            </a:r>
          </a:p>
          <a:p>
            <a:r>
              <a:rPr lang="en-US" dirty="0"/>
              <a:t>Basic science is the foundation of applied science.</a:t>
            </a:r>
          </a:p>
        </p:txBody>
      </p:sp>
      <p:sp>
        <p:nvSpPr>
          <p:cNvPr id="4" name="Content Placeholder 3">
            <a:extLst>
              <a:ext uri="{FF2B5EF4-FFF2-40B4-BE49-F238E27FC236}">
                <a16:creationId xmlns:a16="http://schemas.microsoft.com/office/drawing/2014/main" id="{4848DBD6-BB76-5741-89EE-85AEFDEB6F7E}"/>
              </a:ext>
            </a:extLst>
          </p:cNvPr>
          <p:cNvSpPr>
            <a:spLocks noGrp="1"/>
          </p:cNvSpPr>
          <p:nvPr>
            <p:ph sz="half" idx="2"/>
          </p:nvPr>
        </p:nvSpPr>
        <p:spPr/>
        <p:txBody>
          <a:bodyPr/>
          <a:lstStyle/>
          <a:p>
            <a:r>
              <a:rPr lang="en-US" dirty="0"/>
              <a:t>Applied Science</a:t>
            </a:r>
          </a:p>
          <a:p>
            <a:endParaRPr lang="en-US" dirty="0"/>
          </a:p>
          <a:p>
            <a:r>
              <a:rPr lang="en-US" dirty="0"/>
              <a:t>Applies basic science to solve real world problems.</a:t>
            </a:r>
          </a:p>
          <a:p>
            <a:r>
              <a:rPr lang="en-US" dirty="0"/>
              <a:t>Applied science generates immediately applicable results.</a:t>
            </a:r>
          </a:p>
        </p:txBody>
      </p:sp>
      <p:sp>
        <p:nvSpPr>
          <p:cNvPr id="5" name="Footer Placeholder 4">
            <a:extLst>
              <a:ext uri="{FF2B5EF4-FFF2-40B4-BE49-F238E27FC236}">
                <a16:creationId xmlns:a16="http://schemas.microsoft.com/office/drawing/2014/main" id="{A2F3480E-649C-7248-8BD3-7B3ACA192185}"/>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Tree>
    <p:extLst>
      <p:ext uri="{BB962C8B-B14F-4D97-AF65-F5344CB8AC3E}">
        <p14:creationId xmlns:p14="http://schemas.microsoft.com/office/powerpoint/2010/main" val="30453435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9791</TotalTime>
  <Words>1741</Words>
  <Application>Microsoft Macintosh PowerPoint</Application>
  <PresentationFormat>Widescreen</PresentationFormat>
  <Paragraphs>132</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BIOL 1010 Module 1</vt:lpstr>
      <vt:lpstr>What is biology? </vt:lpstr>
      <vt:lpstr>A Brief History of Life</vt:lpstr>
      <vt:lpstr>Biology As A Science</vt:lpstr>
      <vt:lpstr>Biology As A Science</vt:lpstr>
      <vt:lpstr>Scientific Reasoning</vt:lpstr>
      <vt:lpstr>The Scientific Method</vt:lpstr>
      <vt:lpstr>Testing a Hypothesis</vt:lpstr>
      <vt:lpstr>Two Types of Science</vt:lpstr>
      <vt:lpstr>Reporting Scientific Work</vt:lpstr>
      <vt:lpstr>Properties of Life</vt:lpstr>
      <vt:lpstr>Organizing Living Things</vt:lpstr>
      <vt:lpstr>Cells</vt:lpstr>
      <vt:lpstr>From Cells to Organs</vt:lpstr>
      <vt:lpstr>PowerPoint Presentation</vt:lpstr>
      <vt:lpstr>Branches of Biological Study</vt:lpstr>
      <vt:lpstr>Diversity of Life</vt:lpstr>
      <vt:lpstr>Diversity of Life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 1010 Chapter 1</dc:title>
  <dc:creator>Blaudow, Robert A.</dc:creator>
  <cp:lastModifiedBy>Blaudow, Robert A.</cp:lastModifiedBy>
  <cp:revision>22</cp:revision>
  <dcterms:created xsi:type="dcterms:W3CDTF">2021-12-07T16:09:48Z</dcterms:created>
  <dcterms:modified xsi:type="dcterms:W3CDTF">2022-01-28T22:11:54Z</dcterms:modified>
</cp:coreProperties>
</file>