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B78BC-C598-4480-884A-C4B6025B4ED1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5A462-70A6-4472-9D73-454E7FD459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BAF1-A408-4CCF-9D2C-4D7DD775B91C}" type="datetime1">
              <a:rPr lang="en-US" smtClean="0"/>
              <a:t>1/24/2011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DD597-939D-417D-B769-E25FD6F907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F3BD-70B7-4841-9ED4-B9028CBA698F}" type="datetime1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DD597-939D-417D-B769-E25FD6F90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B7E5-0C0F-4757-8418-ADBC13980080}" type="datetime1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DD597-939D-417D-B769-E25FD6F90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4222-28C7-4987-BEA4-139B807040C8}" type="datetime1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DD597-939D-417D-B769-E25FD6F90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6A9A-18F6-4E3B-9CE9-0C3FF5BC9AF3}" type="datetime1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8EDD597-939D-417D-B769-E25FD6F907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2114-FA17-4173-821C-BAEC248CFDC8}" type="datetime1">
              <a:rPr lang="en-US" smtClean="0"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DD597-939D-417D-B769-E25FD6F90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F097-B8C9-4F73-98BC-56EF8C765DAB}" type="datetime1">
              <a:rPr lang="en-US" smtClean="0"/>
              <a:t>1/24/2011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DD597-939D-417D-B769-E25FD6F90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9C31-505B-41BB-86B3-FC52426A09B9}" type="datetime1">
              <a:rPr lang="en-US" smtClean="0"/>
              <a:t>1/24/2011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DD597-939D-417D-B769-E25FD6F90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7B9A-193A-4E54-81BD-84F21F554BFC}" type="datetime1">
              <a:rPr lang="en-US" smtClean="0"/>
              <a:t>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DD597-939D-417D-B769-E25FD6F90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638F-5142-45F9-B01D-9CA3C059FDD5}" type="datetime1">
              <a:rPr lang="en-US" smtClean="0"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DD597-939D-417D-B769-E25FD6F90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3F5D-B486-4E63-856B-5C310D7327B7}" type="datetime1">
              <a:rPr lang="en-US" smtClean="0"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DD597-939D-417D-B769-E25FD6F90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B4B0BE-6601-4536-A6C8-F2D722DCE013}" type="datetime1">
              <a:rPr lang="en-US" smtClean="0"/>
              <a:t>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EDD597-939D-417D-B769-E25FD6F907B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rd"/>
  </p:transition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Accounting Equation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Transactions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business transaction affects at least two accounts.</a:t>
            </a:r>
          </a:p>
          <a:p>
            <a:r>
              <a:rPr lang="en-US" dirty="0" smtClean="0"/>
              <a:t>After recording each transaction, the accounting equation must remain in balance.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Transaction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400" i="1" dirty="0" smtClean="0"/>
              <a:t>Jimmy Smith has invested $25,000 to open a business checking account in the name of Jimmy’s Pet Supplies.</a:t>
            </a:r>
          </a:p>
          <a:p>
            <a:pPr>
              <a:buNone/>
              <a:tabLst>
                <a:tab pos="1714500" algn="l"/>
                <a:tab pos="3143250" algn="l"/>
              </a:tabLst>
            </a:pPr>
            <a:r>
              <a:rPr lang="en-US" sz="2400" dirty="0" smtClean="0"/>
              <a:t>Analysis	</a:t>
            </a:r>
            <a:r>
              <a:rPr lang="en-US" sz="2400" i="1" dirty="0" smtClean="0"/>
              <a:t>Identify	1. </a:t>
            </a:r>
            <a:r>
              <a:rPr lang="en-US" sz="2000" dirty="0" smtClean="0"/>
              <a:t>Cash transactions are recorded in the </a:t>
            </a:r>
            <a:endParaRPr lang="en-US" sz="2000" i="1" dirty="0" smtClean="0"/>
          </a:p>
          <a:p>
            <a:pPr>
              <a:spcBef>
                <a:spcPts val="0"/>
              </a:spcBef>
              <a:buNone/>
              <a:tabLst>
                <a:tab pos="3429000" algn="l"/>
              </a:tabLst>
            </a:pPr>
            <a:r>
              <a:rPr lang="en-US" sz="2000" i="1" dirty="0" smtClean="0"/>
              <a:t>		</a:t>
            </a:r>
            <a:r>
              <a:rPr lang="en-US" sz="2000" dirty="0" smtClean="0"/>
              <a:t>account </a:t>
            </a:r>
            <a:r>
              <a:rPr lang="en-US" sz="2000" b="1" dirty="0" smtClean="0"/>
              <a:t>Cash in Bank. </a:t>
            </a:r>
            <a:r>
              <a:rPr lang="en-US" sz="2000" dirty="0" smtClean="0"/>
              <a:t>Jimmy 	investment of </a:t>
            </a:r>
            <a:r>
              <a:rPr lang="en-US" sz="2000" dirty="0" smtClean="0"/>
              <a:t>personal funds are 	recorded in </a:t>
            </a:r>
            <a:r>
              <a:rPr lang="en-US" sz="2000" b="1" dirty="0" smtClean="0"/>
              <a:t>Capital </a:t>
            </a:r>
            <a:r>
              <a:rPr lang="en-US" sz="2000" dirty="0" smtClean="0"/>
              <a:t>acct.</a:t>
            </a:r>
            <a:endParaRPr lang="en-US" sz="2000" b="1" dirty="0" smtClean="0"/>
          </a:p>
          <a:p>
            <a:pPr>
              <a:spcBef>
                <a:spcPts val="0"/>
              </a:spcBef>
              <a:buNone/>
              <a:tabLst>
                <a:tab pos="1371600" algn="l"/>
                <a:tab pos="3200400" algn="l"/>
              </a:tabLst>
            </a:pPr>
            <a:r>
              <a:rPr lang="en-US" sz="2400" i="1" dirty="0" smtClean="0"/>
              <a:t>		    Classify	2. </a:t>
            </a:r>
            <a:r>
              <a:rPr lang="en-US" sz="2000" b="1" dirty="0" smtClean="0"/>
              <a:t>Cash in Bank </a:t>
            </a:r>
            <a:r>
              <a:rPr lang="en-US" sz="2000" dirty="0" smtClean="0"/>
              <a:t>is an Asset account, 		    </a:t>
            </a:r>
            <a:r>
              <a:rPr lang="en-US" sz="2000" b="1" dirty="0" smtClean="0"/>
              <a:t>Capital</a:t>
            </a:r>
            <a:r>
              <a:rPr lang="en-US" sz="2000" dirty="0" smtClean="0"/>
              <a:t> is </a:t>
            </a:r>
            <a:r>
              <a:rPr lang="en-US" sz="2000" dirty="0" smtClean="0"/>
              <a:t>Owner’s Equity Account.</a:t>
            </a:r>
            <a:r>
              <a:rPr lang="en-US" sz="2400" i="1" dirty="0" smtClean="0"/>
              <a:t>		</a:t>
            </a:r>
          </a:p>
          <a:p>
            <a:pPr>
              <a:spcBef>
                <a:spcPts val="0"/>
              </a:spcBef>
              <a:buNone/>
              <a:tabLst>
                <a:tab pos="1657350" algn="l"/>
                <a:tab pos="3200400" algn="l"/>
                <a:tab pos="3600450" algn="l"/>
              </a:tabLst>
            </a:pPr>
            <a:r>
              <a:rPr lang="en-US" sz="2400" i="1" dirty="0" smtClean="0"/>
              <a:t>		+/-	3. </a:t>
            </a:r>
            <a:r>
              <a:rPr lang="en-US" sz="2000" b="1" dirty="0" smtClean="0"/>
              <a:t>Cash in Bank </a:t>
            </a:r>
            <a:r>
              <a:rPr lang="en-US" sz="2000" dirty="0" smtClean="0"/>
              <a:t>is increased $25,000.</a:t>
            </a:r>
          </a:p>
          <a:p>
            <a:pPr>
              <a:spcBef>
                <a:spcPts val="0"/>
              </a:spcBef>
              <a:buNone/>
              <a:tabLst>
                <a:tab pos="1371600" algn="l"/>
                <a:tab pos="3200400" algn="l"/>
                <a:tab pos="3543300" algn="l"/>
              </a:tabLst>
            </a:pPr>
            <a:r>
              <a:rPr lang="en-US" sz="2000" i="1" dirty="0"/>
              <a:t>	</a:t>
            </a:r>
            <a:r>
              <a:rPr lang="en-US" sz="2000" i="1" dirty="0" smtClean="0"/>
              <a:t>		</a:t>
            </a:r>
            <a:r>
              <a:rPr lang="en-US" sz="2000" dirty="0" smtClean="0"/>
              <a:t>	</a:t>
            </a:r>
            <a:r>
              <a:rPr lang="en-US" sz="2000" b="1" dirty="0" smtClean="0"/>
              <a:t>Jimmy Smith, Capital </a:t>
            </a:r>
            <a:r>
              <a:rPr lang="en-US" sz="2000" dirty="0" smtClean="0"/>
              <a:t>is increased 		     $25,000.</a:t>
            </a:r>
            <a:endParaRPr lang="en-US" sz="2400" i="1" dirty="0" smtClean="0"/>
          </a:p>
          <a:p>
            <a:pPr>
              <a:spcBef>
                <a:spcPts val="0"/>
              </a:spcBef>
              <a:buNone/>
              <a:tabLst>
                <a:tab pos="1657350" algn="l"/>
                <a:tab pos="3200400" algn="l"/>
              </a:tabLst>
            </a:pPr>
            <a:r>
              <a:rPr lang="en-US" sz="2400" i="1" dirty="0"/>
              <a:t>	</a:t>
            </a:r>
            <a:r>
              <a:rPr lang="en-US" sz="2400" i="1" dirty="0" smtClean="0"/>
              <a:t>	Balance	4. </a:t>
            </a:r>
            <a:r>
              <a:rPr lang="en-US" sz="2000" dirty="0" smtClean="0"/>
              <a:t>The accounting equation remains 			     balanced.</a:t>
            </a: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000" i="1" dirty="0" smtClean="0"/>
              <a:t>The Owner, Jimmy Smith, issued a $2,500 check to purchase a Computer System.</a:t>
            </a:r>
          </a:p>
          <a:p>
            <a:pPr>
              <a:buNone/>
              <a:tabLst>
                <a:tab pos="1371600" algn="l"/>
                <a:tab pos="3143250" algn="l"/>
              </a:tabLst>
            </a:pPr>
            <a:endParaRPr lang="en-US" sz="2800" dirty="0" smtClean="0"/>
          </a:p>
          <a:p>
            <a:pPr>
              <a:buNone/>
              <a:tabLst>
                <a:tab pos="1371600" algn="l"/>
                <a:tab pos="3143250" algn="l"/>
              </a:tabLst>
            </a:pPr>
            <a:endParaRPr lang="en-US" sz="2800" dirty="0"/>
          </a:p>
          <a:p>
            <a:pPr marL="3371850" indent="-3371850">
              <a:buNone/>
              <a:tabLst>
                <a:tab pos="1371600" algn="l"/>
                <a:tab pos="3143250" algn="l"/>
              </a:tabLst>
            </a:pPr>
            <a:r>
              <a:rPr lang="en-US" sz="2800" dirty="0" smtClean="0"/>
              <a:t>Analysis	</a:t>
            </a:r>
            <a:r>
              <a:rPr lang="en-US" sz="2800" i="1" dirty="0" smtClean="0"/>
              <a:t>Identify	1. </a:t>
            </a:r>
            <a:r>
              <a:rPr lang="en-US" sz="2800" dirty="0" smtClean="0"/>
              <a:t>The </a:t>
            </a:r>
            <a:r>
              <a:rPr lang="en-US" sz="2800" b="1" dirty="0" smtClean="0"/>
              <a:t>Computer Equipment </a:t>
            </a:r>
            <a:r>
              <a:rPr lang="en-US" sz="2800" dirty="0" smtClean="0"/>
              <a:t>account is used to record the </a:t>
            </a:r>
            <a:r>
              <a:rPr lang="en-US" sz="2800" dirty="0" smtClean="0"/>
              <a:t>transaction. The business paid cash so the </a:t>
            </a:r>
            <a:r>
              <a:rPr lang="en-US" sz="2800" dirty="0" smtClean="0"/>
              <a:t>account </a:t>
            </a:r>
            <a:r>
              <a:rPr lang="en-US" sz="2800" b="1" dirty="0" smtClean="0"/>
              <a:t>Cash in Bank </a:t>
            </a:r>
            <a:r>
              <a:rPr lang="en-US" sz="2800" dirty="0" smtClean="0"/>
              <a:t>is affected.</a:t>
            </a:r>
            <a:r>
              <a:rPr lang="en-US" sz="2800" b="1" dirty="0" smtClean="0"/>
              <a:t> </a:t>
            </a:r>
            <a:endParaRPr lang="en-US" sz="2800" dirty="0" smtClean="0"/>
          </a:p>
          <a:p>
            <a:pPr>
              <a:spcBef>
                <a:spcPts val="0"/>
              </a:spcBef>
              <a:buNone/>
              <a:tabLst>
                <a:tab pos="3429000" algn="l"/>
              </a:tabLst>
            </a:pPr>
            <a:r>
              <a:rPr lang="en-US" sz="2800" b="1" dirty="0" smtClean="0"/>
              <a:t>		</a:t>
            </a:r>
          </a:p>
          <a:p>
            <a:pPr>
              <a:spcBef>
                <a:spcPts val="0"/>
              </a:spcBef>
              <a:buNone/>
              <a:tabLst>
                <a:tab pos="1371600" algn="l"/>
                <a:tab pos="3200400" algn="l"/>
              </a:tabLst>
            </a:pPr>
            <a:r>
              <a:rPr lang="en-US" sz="2800" i="1" dirty="0" smtClean="0"/>
              <a:t>		Classify	2. </a:t>
            </a:r>
            <a:r>
              <a:rPr lang="en-US" sz="2800" dirty="0" smtClean="0"/>
              <a:t>Both </a:t>
            </a:r>
            <a:r>
              <a:rPr lang="en-US" sz="2800" b="1" dirty="0" smtClean="0"/>
              <a:t>Computer Equipment </a:t>
            </a:r>
            <a:r>
              <a:rPr lang="en-US" sz="2800" dirty="0" smtClean="0"/>
              <a:t>and </a:t>
            </a:r>
            <a:r>
              <a:rPr lang="en-US" sz="2800" b="1" dirty="0" smtClean="0"/>
              <a:t>Cash in </a:t>
            </a:r>
          </a:p>
          <a:p>
            <a:pPr>
              <a:spcBef>
                <a:spcPts val="0"/>
              </a:spcBef>
              <a:buNone/>
              <a:tabLst>
                <a:tab pos="1371600" algn="l"/>
                <a:tab pos="3429000" algn="l"/>
              </a:tabLst>
            </a:pPr>
            <a:r>
              <a:rPr lang="en-US" sz="2800" b="1" dirty="0"/>
              <a:t>	</a:t>
            </a:r>
            <a:r>
              <a:rPr lang="en-US" sz="2800" b="1" dirty="0" smtClean="0"/>
              <a:t>		B</a:t>
            </a:r>
            <a:r>
              <a:rPr lang="en-US" sz="2800" b="1" dirty="0" smtClean="0"/>
              <a:t>ank </a:t>
            </a:r>
            <a:r>
              <a:rPr lang="en-US" sz="2800" dirty="0" smtClean="0"/>
              <a:t>are Asset accounts.</a:t>
            </a:r>
            <a:r>
              <a:rPr lang="en-US" sz="2800" i="1" dirty="0" smtClean="0"/>
              <a:t>	</a:t>
            </a:r>
          </a:p>
          <a:p>
            <a:pPr>
              <a:spcBef>
                <a:spcPts val="0"/>
              </a:spcBef>
              <a:buNone/>
              <a:tabLst>
                <a:tab pos="1371600" algn="l"/>
                <a:tab pos="3200400" algn="l"/>
              </a:tabLst>
            </a:pPr>
            <a:r>
              <a:rPr lang="en-US" sz="2800" i="1" dirty="0"/>
              <a:t>	</a:t>
            </a:r>
            <a:r>
              <a:rPr lang="en-US" sz="2800" i="1" dirty="0" smtClean="0"/>
              <a:t>	</a:t>
            </a:r>
          </a:p>
          <a:p>
            <a:pPr>
              <a:spcBef>
                <a:spcPts val="0"/>
              </a:spcBef>
              <a:buNone/>
              <a:tabLst>
                <a:tab pos="1371600" algn="l"/>
                <a:tab pos="3200400" algn="l"/>
              </a:tabLst>
            </a:pPr>
            <a:r>
              <a:rPr lang="en-US" sz="2800" i="1" dirty="0"/>
              <a:t>	</a:t>
            </a:r>
            <a:r>
              <a:rPr lang="en-US" sz="2800" i="1" dirty="0" smtClean="0"/>
              <a:t>	</a:t>
            </a:r>
            <a:r>
              <a:rPr lang="en-US" sz="2800" i="1" dirty="0" smtClean="0"/>
              <a:t>+/-	3. </a:t>
            </a:r>
            <a:r>
              <a:rPr lang="en-US" sz="2800" b="1" dirty="0" smtClean="0"/>
              <a:t>Computer Equipment </a:t>
            </a:r>
            <a:r>
              <a:rPr lang="en-US" sz="2800" dirty="0" smtClean="0"/>
              <a:t>is increased $2,500.</a:t>
            </a:r>
          </a:p>
          <a:p>
            <a:pPr>
              <a:spcBef>
                <a:spcPts val="0"/>
              </a:spcBef>
              <a:buNone/>
              <a:tabLst>
                <a:tab pos="1371600" algn="l"/>
                <a:tab pos="3200400" algn="l"/>
                <a:tab pos="3429000" algn="l"/>
              </a:tabLst>
            </a:pPr>
            <a:r>
              <a:rPr lang="en-US" sz="2800" dirty="0" smtClean="0"/>
              <a:t>				</a:t>
            </a:r>
            <a:r>
              <a:rPr lang="en-US" sz="2800" b="1" dirty="0" smtClean="0"/>
              <a:t>Cash in Bank</a:t>
            </a:r>
            <a:r>
              <a:rPr lang="en-US" sz="2800" dirty="0" smtClean="0"/>
              <a:t> is decreased $2,500.</a:t>
            </a:r>
          </a:p>
          <a:p>
            <a:pPr>
              <a:spcBef>
                <a:spcPts val="0"/>
              </a:spcBef>
              <a:buNone/>
              <a:tabLst>
                <a:tab pos="1371600" algn="l"/>
                <a:tab pos="3200400" algn="l"/>
                <a:tab pos="3429000" algn="l"/>
              </a:tabLst>
            </a:pPr>
            <a:endParaRPr lang="en-US" sz="2800" i="1" dirty="0" smtClean="0"/>
          </a:p>
          <a:p>
            <a:pPr>
              <a:spcBef>
                <a:spcPts val="0"/>
              </a:spcBef>
              <a:buNone/>
              <a:tabLst>
                <a:tab pos="1371600" algn="l"/>
                <a:tab pos="3200400" algn="l"/>
              </a:tabLst>
            </a:pPr>
            <a:r>
              <a:rPr lang="en-US" sz="2800" i="1" dirty="0" smtClean="0"/>
              <a:t>		Balance	4. </a:t>
            </a:r>
            <a:r>
              <a:rPr lang="en-US" sz="2800" dirty="0" smtClean="0"/>
              <a:t>The accounting equation remains balanced.</a:t>
            </a: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r>
              <a:rPr lang="en-US" sz="2800" i="1" dirty="0" smtClean="0"/>
              <a:t> </a:t>
            </a:r>
            <a:endParaRPr lang="en-US" sz="2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/>
              <a:t>Jimmy’s Pet Supplies purchased a truck  on account from Used Autos for $15,000.</a:t>
            </a:r>
          </a:p>
          <a:p>
            <a:pPr>
              <a:buNone/>
            </a:pPr>
            <a:endParaRPr lang="en-US" sz="2800" dirty="0" smtClean="0"/>
          </a:p>
          <a:p>
            <a:pPr marL="3371850" indent="-3371850">
              <a:buNone/>
              <a:tabLst>
                <a:tab pos="1371600" algn="l"/>
                <a:tab pos="3143250" algn="l"/>
              </a:tabLst>
            </a:pPr>
            <a:r>
              <a:rPr lang="en-US" sz="2400" dirty="0" smtClean="0"/>
              <a:t>Analysis	</a:t>
            </a:r>
            <a:r>
              <a:rPr lang="en-US" sz="2400" i="1" dirty="0" smtClean="0"/>
              <a:t>Identify	1. </a:t>
            </a:r>
            <a:r>
              <a:rPr lang="en-US" sz="2400" dirty="0" smtClean="0"/>
              <a:t>The </a:t>
            </a:r>
            <a:r>
              <a:rPr lang="en-US" sz="2400" b="1" dirty="0" smtClean="0"/>
              <a:t>Delivery Equipment </a:t>
            </a:r>
            <a:r>
              <a:rPr lang="en-US" sz="2400" dirty="0" smtClean="0"/>
              <a:t>account is used to record the transaction. The business promise to pay later so the </a:t>
            </a:r>
            <a:r>
              <a:rPr lang="en-US" sz="2400" b="1" dirty="0" smtClean="0"/>
              <a:t>Accounts Payable </a:t>
            </a:r>
            <a:r>
              <a:rPr lang="en-US" sz="2400" dirty="0" smtClean="0"/>
              <a:t>is affected.</a:t>
            </a:r>
            <a:r>
              <a:rPr lang="en-US" sz="2400" b="1" dirty="0" smtClean="0"/>
              <a:t> </a:t>
            </a:r>
            <a:endParaRPr lang="en-US" sz="2400" dirty="0" smtClean="0"/>
          </a:p>
          <a:p>
            <a:pPr>
              <a:spcBef>
                <a:spcPts val="0"/>
              </a:spcBef>
              <a:buNone/>
              <a:tabLst>
                <a:tab pos="3429000" algn="l"/>
              </a:tabLst>
            </a:pPr>
            <a:r>
              <a:rPr lang="en-US" sz="2400" b="1" dirty="0" smtClean="0"/>
              <a:t>		</a:t>
            </a:r>
          </a:p>
          <a:p>
            <a:pPr>
              <a:spcBef>
                <a:spcPts val="0"/>
              </a:spcBef>
              <a:buNone/>
              <a:tabLst>
                <a:tab pos="1371600" algn="l"/>
                <a:tab pos="3200400" algn="l"/>
              </a:tabLst>
            </a:pPr>
            <a:r>
              <a:rPr lang="en-US" sz="2400" i="1" dirty="0" smtClean="0"/>
              <a:t>		Classify	2. </a:t>
            </a:r>
            <a:r>
              <a:rPr lang="en-US" sz="2400" b="1" dirty="0" smtClean="0"/>
              <a:t>Delivery Equipment </a:t>
            </a:r>
            <a:r>
              <a:rPr lang="en-US" sz="2400" dirty="0" smtClean="0"/>
              <a:t>is an asset account. 		    </a:t>
            </a:r>
            <a:r>
              <a:rPr lang="en-US" sz="2400" b="1" dirty="0" smtClean="0"/>
              <a:t>Accounts Payable </a:t>
            </a:r>
            <a:r>
              <a:rPr lang="en-US" sz="2400" dirty="0" smtClean="0"/>
              <a:t>is a liability account.</a:t>
            </a:r>
            <a:endParaRPr lang="en-US" sz="2400" i="1" dirty="0" smtClean="0"/>
          </a:p>
          <a:p>
            <a:pPr>
              <a:spcBef>
                <a:spcPts val="0"/>
              </a:spcBef>
              <a:buNone/>
              <a:tabLst>
                <a:tab pos="1371600" algn="l"/>
                <a:tab pos="3200400" algn="l"/>
              </a:tabLst>
            </a:pPr>
            <a:r>
              <a:rPr lang="en-US" sz="2400" i="1" dirty="0" smtClean="0"/>
              <a:t>		</a:t>
            </a:r>
          </a:p>
          <a:p>
            <a:pPr>
              <a:spcBef>
                <a:spcPts val="0"/>
              </a:spcBef>
              <a:buNone/>
              <a:tabLst>
                <a:tab pos="1371600" algn="l"/>
                <a:tab pos="3200400" algn="l"/>
              </a:tabLst>
            </a:pPr>
            <a:r>
              <a:rPr lang="en-US" sz="2400" i="1" dirty="0" smtClean="0"/>
              <a:t>		+/-	3. </a:t>
            </a:r>
            <a:r>
              <a:rPr lang="en-US" sz="2400" b="1" dirty="0" smtClean="0"/>
              <a:t>Delivery Equipment </a:t>
            </a:r>
            <a:r>
              <a:rPr lang="en-US" sz="2400" dirty="0" smtClean="0"/>
              <a:t>is increased 			    $15,000.</a:t>
            </a:r>
          </a:p>
          <a:p>
            <a:pPr>
              <a:spcBef>
                <a:spcPts val="0"/>
              </a:spcBef>
              <a:buNone/>
              <a:tabLst>
                <a:tab pos="1371600" algn="l"/>
                <a:tab pos="3200400" algn="l"/>
                <a:tab pos="3429000" algn="l"/>
              </a:tabLst>
            </a:pPr>
            <a:r>
              <a:rPr lang="en-US" sz="2400" dirty="0" smtClean="0"/>
              <a:t>				</a:t>
            </a:r>
            <a:r>
              <a:rPr lang="en-US" sz="2400" b="1" dirty="0" smtClean="0"/>
              <a:t>Accounts Payable </a:t>
            </a:r>
            <a:r>
              <a:rPr lang="en-US" sz="2400" dirty="0" smtClean="0"/>
              <a:t>is increased $15,000.</a:t>
            </a:r>
          </a:p>
          <a:p>
            <a:pPr>
              <a:spcBef>
                <a:spcPts val="0"/>
              </a:spcBef>
              <a:buNone/>
              <a:tabLst>
                <a:tab pos="1371600" algn="l"/>
                <a:tab pos="3200400" algn="l"/>
                <a:tab pos="3429000" algn="l"/>
              </a:tabLst>
            </a:pPr>
            <a:endParaRPr lang="en-US" sz="2400" i="1" dirty="0" smtClean="0"/>
          </a:p>
          <a:p>
            <a:pPr>
              <a:spcBef>
                <a:spcPts val="0"/>
              </a:spcBef>
              <a:buNone/>
              <a:tabLst>
                <a:tab pos="1371600" algn="l"/>
                <a:tab pos="3200400" algn="l"/>
              </a:tabLst>
            </a:pPr>
            <a:r>
              <a:rPr lang="en-US" sz="2400" i="1" dirty="0" smtClean="0"/>
              <a:t>		Balance	4. </a:t>
            </a:r>
            <a:r>
              <a:rPr lang="en-US" sz="2400" dirty="0" smtClean="0"/>
              <a:t>The accounting equation remains 			    balanced.</a:t>
            </a:r>
            <a:endParaRPr lang="en-US" sz="2400" i="1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Assets = Liabilities + Owner’s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dirty="0" smtClean="0"/>
              <a:t>    	    Cash      </a:t>
            </a:r>
            <a:r>
              <a:rPr lang="en-US" sz="1800" dirty="0" smtClean="0"/>
              <a:t>Computer       Delivery</a:t>
            </a:r>
            <a:endParaRPr lang="en-US" sz="1800" dirty="0" smtClean="0"/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	</a:t>
            </a:r>
            <a:r>
              <a:rPr lang="en-US" sz="1800" u="sng" dirty="0" smtClean="0"/>
              <a:t>in Bank + Equipment  +  Equipment     = Accounts Payable    + Jimmy Smith, Capital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Trans 1  $25,000			      =			$25,000</a:t>
            </a:r>
          </a:p>
          <a:p>
            <a:pPr>
              <a:spcBef>
                <a:spcPts val="0"/>
              </a:spcBef>
              <a:buNone/>
            </a:pPr>
            <a:endParaRPr lang="en-US" sz="1400" dirty="0"/>
          </a:p>
          <a:p>
            <a:pPr>
              <a:spcBef>
                <a:spcPts val="0"/>
              </a:spcBef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Trans 2  </a:t>
            </a:r>
            <a:r>
              <a:rPr lang="en-US" sz="1400" u="sng" dirty="0" smtClean="0"/>
              <a:t>- $2,500 </a:t>
            </a:r>
            <a:r>
              <a:rPr lang="en-US" sz="1400" dirty="0" smtClean="0"/>
              <a:t>+ $</a:t>
            </a:r>
            <a:r>
              <a:rPr lang="en-US" sz="1400" u="sng" dirty="0" smtClean="0"/>
              <a:t>2,500</a:t>
            </a:r>
            <a:r>
              <a:rPr lang="en-US" sz="1800" dirty="0" smtClean="0"/>
              <a:t>		     =			______</a:t>
            </a:r>
          </a:p>
          <a:p>
            <a:pPr>
              <a:spcBef>
                <a:spcPts val="0"/>
              </a:spcBef>
              <a:buNone/>
            </a:pPr>
            <a:endParaRPr lang="en-US" sz="1800" dirty="0"/>
          </a:p>
          <a:p>
            <a:pPr>
              <a:spcBef>
                <a:spcPts val="0"/>
              </a:spcBef>
              <a:buNone/>
            </a:pPr>
            <a:r>
              <a:rPr lang="en-US" sz="1400" b="1" dirty="0" smtClean="0"/>
              <a:t>Bal:         $22,500 + $2,500</a:t>
            </a:r>
            <a:r>
              <a:rPr lang="en-US" sz="1800" b="1" dirty="0" smtClean="0"/>
              <a:t>	</a:t>
            </a:r>
            <a:r>
              <a:rPr lang="en-US" sz="1800" dirty="0" smtClean="0"/>
              <a:t>	     =		</a:t>
            </a:r>
            <a:r>
              <a:rPr lang="en-US" sz="1800" dirty="0"/>
              <a:t> </a:t>
            </a:r>
            <a:r>
              <a:rPr lang="en-US" sz="1800" dirty="0" smtClean="0"/>
              <a:t>               $25,000</a:t>
            </a:r>
          </a:p>
          <a:p>
            <a:pPr>
              <a:spcBef>
                <a:spcPts val="0"/>
              </a:spcBef>
              <a:buNone/>
            </a:pPr>
            <a:endParaRPr lang="en-US" sz="1800" dirty="0"/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Trans3      ______   + ______      +	</a:t>
            </a:r>
            <a:r>
              <a:rPr lang="en-US" sz="1400" u="sng" dirty="0" smtClean="0"/>
              <a:t>$15,000</a:t>
            </a:r>
            <a:r>
              <a:rPr lang="en-US" sz="1400" dirty="0" smtClean="0"/>
              <a:t>	      =    </a:t>
            </a:r>
            <a:r>
              <a:rPr lang="en-US" sz="1400" u="sng" dirty="0" smtClean="0"/>
              <a:t>$15,000 </a:t>
            </a:r>
            <a:r>
              <a:rPr lang="en-US" sz="1400" dirty="0" smtClean="0"/>
              <a:t> 	          +         ________</a:t>
            </a:r>
          </a:p>
          <a:p>
            <a:pPr>
              <a:spcBef>
                <a:spcPts val="0"/>
              </a:spcBef>
              <a:buNone/>
            </a:pPr>
            <a:endParaRPr lang="en-US" sz="1400" u="sng" dirty="0"/>
          </a:p>
          <a:p>
            <a:pPr>
              <a:spcBef>
                <a:spcPts val="0"/>
              </a:spcBef>
              <a:buNone/>
            </a:pPr>
            <a:r>
              <a:rPr lang="en-US" sz="1400" b="1" dirty="0" smtClean="0"/>
              <a:t>Bal:	       $22,500  +   $2,500       +          $15,000              =     $15,000	          +         $25,000</a:t>
            </a:r>
            <a:endParaRPr lang="en-US" sz="1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Property</a:t>
            </a:r>
          </a:p>
          <a:p>
            <a:r>
              <a:rPr lang="en-US" dirty="0" smtClean="0"/>
              <a:t>Property Rights</a:t>
            </a:r>
          </a:p>
          <a:p>
            <a:r>
              <a:rPr lang="en-US" dirty="0" smtClean="0"/>
              <a:t>Financial Claims</a:t>
            </a:r>
          </a:p>
          <a:p>
            <a:r>
              <a:rPr lang="en-US" dirty="0" smtClean="0"/>
              <a:t>Credit</a:t>
            </a:r>
          </a:p>
          <a:p>
            <a:r>
              <a:rPr lang="en-US" dirty="0" smtClean="0"/>
              <a:t>Creditor</a:t>
            </a:r>
          </a:p>
          <a:p>
            <a:r>
              <a:rPr lang="en-US" dirty="0" smtClean="0"/>
              <a:t>Assets</a:t>
            </a:r>
          </a:p>
          <a:p>
            <a:r>
              <a:rPr lang="en-US" dirty="0" smtClean="0"/>
              <a:t>Investments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Equity</a:t>
            </a:r>
          </a:p>
          <a:p>
            <a:r>
              <a:rPr lang="en-US" dirty="0" smtClean="0"/>
              <a:t>Owner’s Equity</a:t>
            </a:r>
          </a:p>
          <a:p>
            <a:r>
              <a:rPr lang="en-US" dirty="0" smtClean="0"/>
              <a:t>Liabilities</a:t>
            </a:r>
          </a:p>
          <a:p>
            <a:r>
              <a:rPr lang="en-US" dirty="0" smtClean="0"/>
              <a:t>Business Transaction</a:t>
            </a:r>
          </a:p>
          <a:p>
            <a:r>
              <a:rPr lang="en-US" dirty="0" smtClean="0"/>
              <a:t>Account</a:t>
            </a:r>
          </a:p>
          <a:p>
            <a:r>
              <a:rPr lang="en-US" dirty="0" smtClean="0"/>
              <a:t>Accounts Receivable</a:t>
            </a:r>
          </a:p>
          <a:p>
            <a:r>
              <a:rPr lang="en-US" dirty="0" smtClean="0"/>
              <a:t>Accounts Payable</a:t>
            </a:r>
          </a:p>
          <a:p>
            <a:r>
              <a:rPr lang="en-US" dirty="0" smtClean="0"/>
              <a:t>On Account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is the relationship between property and financial claims?</a:t>
            </a:r>
          </a:p>
          <a:p>
            <a:r>
              <a:rPr lang="en-US" dirty="0" smtClean="0"/>
              <a:t>What does equity mean when it is used in accounting?</a:t>
            </a:r>
          </a:p>
          <a:p>
            <a:r>
              <a:rPr lang="en-US" dirty="0" smtClean="0"/>
              <a:t>What are the parts of the accounting equation?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are the 4 steps used to analyze business transactions?</a:t>
            </a:r>
          </a:p>
          <a:p>
            <a:r>
              <a:rPr lang="en-US" dirty="0" smtClean="0"/>
              <a:t>How do investments by the Owner affect the equation? Cash payments? Buying on credit or a credit transaction?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Property: Ownership and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Anything of value that is owned or controlled.</a:t>
            </a:r>
          </a:p>
          <a:p>
            <a:r>
              <a:rPr lang="en-US" dirty="0" smtClean="0"/>
              <a:t>Difference between control and ownership:</a:t>
            </a:r>
          </a:p>
          <a:p>
            <a:pPr>
              <a:buNone/>
            </a:pPr>
            <a:r>
              <a:rPr lang="en-US" dirty="0" smtClean="0"/>
              <a:t>Own – purchased, have legal rights to, financial claims (you can sell it).</a:t>
            </a:r>
          </a:p>
          <a:p>
            <a:pPr>
              <a:buNone/>
            </a:pPr>
            <a:r>
              <a:rPr lang="en-US" dirty="0" smtClean="0"/>
              <a:t>Control – Like renting, specific time frame and usage. No financial claim (you can’t sell it).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Property rights = financial claims</a:t>
            </a:r>
          </a:p>
          <a:p>
            <a:r>
              <a:rPr lang="en-US" dirty="0" smtClean="0"/>
              <a:t>Example: you purchase an </a:t>
            </a:r>
            <a:r>
              <a:rPr lang="en-US" dirty="0" err="1" smtClean="0"/>
              <a:t>Ipod</a:t>
            </a:r>
            <a:r>
              <a:rPr lang="en-US" dirty="0" smtClean="0"/>
              <a:t> for $400</a:t>
            </a:r>
          </a:p>
          <a:p>
            <a:pPr>
              <a:buNone/>
            </a:pPr>
            <a:r>
              <a:rPr lang="en-US" dirty="0" smtClean="0"/>
              <a:t>		Property     =  Financial Claims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u="sng" dirty="0" smtClean="0"/>
              <a:t>(Cost)   </a:t>
            </a:r>
            <a:r>
              <a:rPr lang="en-US" sz="2800" dirty="0" smtClean="0"/>
              <a:t>              </a:t>
            </a:r>
            <a:r>
              <a:rPr lang="en-US" sz="2800" u="sng" dirty="0" smtClean="0"/>
              <a:t>(Financial Investment)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Ipod</a:t>
            </a:r>
            <a:r>
              <a:rPr lang="en-US" sz="2800" dirty="0" smtClean="0"/>
              <a:t>		=   Your claim to the </a:t>
            </a:r>
            <a:r>
              <a:rPr lang="en-US" sz="2800" dirty="0" err="1" smtClean="0"/>
              <a:t>Ipod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$400		=    $400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change our example: You are now purchasing the </a:t>
            </a:r>
            <a:r>
              <a:rPr lang="en-US" dirty="0" err="1" smtClean="0"/>
              <a:t>Ipod</a:t>
            </a:r>
            <a:r>
              <a:rPr lang="en-US" dirty="0" smtClean="0"/>
              <a:t>, but on credit. You give the store $100 now and you owe $300 later.</a:t>
            </a:r>
          </a:p>
          <a:p>
            <a:pPr>
              <a:buNone/>
              <a:tabLst>
                <a:tab pos="4114800" algn="l"/>
                <a:tab pos="7715250" algn="l"/>
              </a:tabLst>
            </a:pPr>
            <a:r>
              <a:rPr lang="en-US" u="sng" dirty="0" smtClean="0"/>
              <a:t>Property</a:t>
            </a:r>
            <a:r>
              <a:rPr lang="en-US" dirty="0" smtClean="0"/>
              <a:t>     =  </a:t>
            </a:r>
            <a:r>
              <a:rPr lang="en-US" u="sng" dirty="0" smtClean="0"/>
              <a:t>	Financial Claims  	       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err="1"/>
              <a:t>I</a:t>
            </a:r>
            <a:r>
              <a:rPr lang="en-US" sz="2400" dirty="0" err="1" smtClean="0"/>
              <a:t>pod</a:t>
            </a:r>
            <a:r>
              <a:rPr lang="en-US" sz="2400" dirty="0" smtClean="0"/>
              <a:t>	 	=     Your claim  (Owner) + Creditor’s Claim</a:t>
            </a:r>
          </a:p>
          <a:p>
            <a:pPr>
              <a:buNone/>
            </a:pPr>
            <a:r>
              <a:rPr lang="en-US" dirty="0" smtClean="0"/>
              <a:t>	$400	=         $100	  +   $300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Let’s look at a business example: A delivery service is purchasing a vehicle for $10,000. A $3,000 cash down payment and borrowing $7,000 from the bank.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u="sng" dirty="0" smtClean="0"/>
              <a:t>Property</a:t>
            </a:r>
            <a:r>
              <a:rPr lang="en-US" sz="2400" dirty="0" smtClean="0"/>
              <a:t>   =  </a:t>
            </a:r>
            <a:r>
              <a:rPr lang="en-US" sz="2400" u="sng" dirty="0" smtClean="0"/>
              <a:t>Creditor’s Financial Claim  </a:t>
            </a:r>
            <a:r>
              <a:rPr lang="en-US" sz="2400" dirty="0" smtClean="0"/>
              <a:t>+ </a:t>
            </a:r>
            <a:r>
              <a:rPr lang="en-US" sz="2400" u="sng" dirty="0" smtClean="0"/>
              <a:t>Owner’s Financial Claim</a:t>
            </a:r>
          </a:p>
          <a:p>
            <a:pPr>
              <a:buNone/>
            </a:pPr>
            <a:r>
              <a:rPr lang="en-US" sz="2400" dirty="0" smtClean="0"/>
              <a:t>   Truck</a:t>
            </a:r>
          </a:p>
          <a:p>
            <a:pPr>
              <a:buNone/>
            </a:pPr>
            <a:r>
              <a:rPr lang="en-US" sz="2400" dirty="0" smtClean="0"/>
              <a:t>$10,000    =   		$7,000		    +  	    $3,000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In other words:</a:t>
            </a:r>
          </a:p>
          <a:p>
            <a:pPr>
              <a:buNone/>
            </a:pPr>
            <a:r>
              <a:rPr lang="en-US" sz="2400" b="1" cap="all" dirty="0" smtClean="0"/>
              <a:t>Assets</a:t>
            </a:r>
            <a:r>
              <a:rPr lang="en-US" sz="2400" b="1" cap="all" dirty="0" smtClean="0"/>
              <a:t> </a:t>
            </a:r>
            <a:r>
              <a:rPr lang="en-US" sz="2400" b="1" cap="all" dirty="0" smtClean="0"/>
              <a:t> =	Liabilities        +     Owner’s Equity</a:t>
            </a:r>
            <a:endParaRPr lang="en-US" sz="2400" b="1" cap="all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Common Accounts in Business:</a:t>
            </a:r>
          </a:p>
          <a:p>
            <a:pPr>
              <a:buNone/>
            </a:pPr>
            <a:r>
              <a:rPr lang="en-US" b="1" cap="all" dirty="0" smtClean="0"/>
              <a:t>Assets     =   Liabilities   +   Owner’s Equity</a:t>
            </a:r>
          </a:p>
          <a:p>
            <a:pPr>
              <a:buNone/>
            </a:pPr>
            <a:r>
              <a:rPr lang="en-US" sz="2400" dirty="0" smtClean="0"/>
              <a:t>Cash in Bank         Accounts Payable                  Owner, Capital</a:t>
            </a:r>
          </a:p>
          <a:p>
            <a:pPr>
              <a:buNone/>
            </a:pPr>
            <a:r>
              <a:rPr lang="en-US" sz="2400" dirty="0" smtClean="0"/>
              <a:t>Accounts Receivable</a:t>
            </a:r>
          </a:p>
          <a:p>
            <a:pPr>
              <a:buNone/>
            </a:pPr>
            <a:r>
              <a:rPr lang="en-US" sz="2400" dirty="0" smtClean="0"/>
              <a:t>Equipment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- Computer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- Office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- Delivery</a:t>
            </a:r>
          </a:p>
          <a:p>
            <a:pPr>
              <a:buNone/>
            </a:pPr>
            <a:r>
              <a:rPr lang="en-US" sz="2400" dirty="0" smtClean="0"/>
              <a:t>Supplies</a:t>
            </a:r>
          </a:p>
          <a:p>
            <a:pPr>
              <a:buNone/>
            </a:pPr>
            <a:r>
              <a:rPr lang="en-US" sz="2400" dirty="0" smtClean="0"/>
              <a:t>Inventory</a:t>
            </a:r>
            <a:endParaRPr lang="en-US" sz="2400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Glencoe Accounting Real World Applications &amp; Connections 5th Edition</a:t>
            </a:r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of a Business Transaction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Analysis	</a:t>
            </a:r>
            <a:r>
              <a:rPr lang="en-US" i="1" dirty="0" smtClean="0"/>
              <a:t>Identify</a:t>
            </a:r>
          </a:p>
          <a:p>
            <a:pPr>
              <a:spcBef>
                <a:spcPts val="0"/>
              </a:spcBef>
              <a:buNone/>
            </a:pPr>
            <a:endParaRPr lang="en-US" sz="2400" i="1" dirty="0"/>
          </a:p>
          <a:p>
            <a:pPr>
              <a:spcBef>
                <a:spcPts val="0"/>
              </a:spcBef>
              <a:buNone/>
            </a:pPr>
            <a:r>
              <a:rPr lang="en-US" i="1" dirty="0" smtClean="0"/>
              <a:t>			Classify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/>
              <a:t>	</a:t>
            </a:r>
            <a:r>
              <a:rPr lang="en-US" i="1" dirty="0" smtClean="0"/>
              <a:t>		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/>
              <a:t>	</a:t>
            </a:r>
            <a:r>
              <a:rPr lang="en-US" i="1" dirty="0" smtClean="0"/>
              <a:t>		+/-</a:t>
            </a:r>
          </a:p>
          <a:p>
            <a:pPr>
              <a:spcBef>
                <a:spcPts val="0"/>
              </a:spcBef>
              <a:buNone/>
            </a:pPr>
            <a:endParaRPr lang="en-US" i="1" dirty="0"/>
          </a:p>
          <a:p>
            <a:pPr>
              <a:spcBef>
                <a:spcPts val="0"/>
              </a:spcBef>
              <a:buNone/>
            </a:pPr>
            <a:endParaRPr lang="en-US" i="1" dirty="0" smtClean="0"/>
          </a:p>
          <a:p>
            <a:pPr>
              <a:spcBef>
                <a:spcPts val="0"/>
              </a:spcBef>
              <a:buNone/>
            </a:pPr>
            <a:r>
              <a:rPr lang="en-US" i="1" dirty="0"/>
              <a:t>	</a:t>
            </a:r>
            <a:r>
              <a:rPr lang="en-US" i="1" dirty="0" smtClean="0"/>
              <a:t>		Balance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Identify the accounts affected.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Classify the accounts affected.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dirty="0" smtClean="0"/>
              <a:t>Determine the amount of increase or decrease for each account affected.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Make sure the accounting equation remains in balance.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Glencoe Accounting Real World Applications &amp; Connections 5th Edition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</TotalTime>
  <Words>527</Words>
  <Application>Microsoft Office PowerPoint</Application>
  <PresentationFormat>On-screen Show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The Accounting Equation</vt:lpstr>
      <vt:lpstr>Key Vocabulary</vt:lpstr>
      <vt:lpstr>Things to Think About</vt:lpstr>
      <vt:lpstr>Property: Ownership and Control</vt:lpstr>
      <vt:lpstr>Financial Claims</vt:lpstr>
      <vt:lpstr>Credit</vt:lpstr>
      <vt:lpstr>Business</vt:lpstr>
      <vt:lpstr>Accounts</vt:lpstr>
      <vt:lpstr>Analysis of a Business Transaction</vt:lpstr>
      <vt:lpstr>Business Transactions</vt:lpstr>
      <vt:lpstr>Transaction 1</vt:lpstr>
      <vt:lpstr>Transaction 2</vt:lpstr>
      <vt:lpstr>Transaction 3</vt:lpstr>
      <vt:lpstr>Assets = Liabilities + Owner’s Equity</vt:lpstr>
    </vt:vector>
  </TitlesOfParts>
  <Company>SJUSD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Accounting Equation</dc:title>
  <dc:creator>techie</dc:creator>
  <cp:lastModifiedBy>techie</cp:lastModifiedBy>
  <cp:revision>10</cp:revision>
  <dcterms:created xsi:type="dcterms:W3CDTF">2011-01-24T22:29:13Z</dcterms:created>
  <dcterms:modified xsi:type="dcterms:W3CDTF">2011-01-25T00:01:43Z</dcterms:modified>
</cp:coreProperties>
</file>