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B6511-FE41-AD4C-BACE-283636708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A67459-A900-8046-84DE-024DB1167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BCECF-6E89-5D48-A797-0D9693A73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BB82-B291-A148-8BF3-2A164941E085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6C6C7-7FAA-2E44-BB43-88ED64E2A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AE236-7770-5647-988B-F97BEF62E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C196-69C9-3640-AD3C-7D35327E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4D8B0-2459-2749-85A6-F591B5E60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966427-5947-4247-B55C-CAD85A8CB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C36D7-1FC0-4141-8ED8-08C11782D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BB82-B291-A148-8BF3-2A164941E085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423C7-D318-3F4B-9A16-C8481586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328F2-C109-4F49-A5A2-6F1D5390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C196-69C9-3640-AD3C-7D35327E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2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4BC996-F449-2447-8FE2-996C1AD85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56E0C2-A633-264D-8196-AB2D6A55B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B678B-8B3D-8A4F-AF7E-E5059412C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BB82-B291-A148-8BF3-2A164941E085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F6AAB-9317-7446-8B63-8313A7306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F7C66-D0E6-574B-B2C3-1A9E70B0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C196-69C9-3640-AD3C-7D35327E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5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11815-920A-8E47-B02E-9D8737E67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50EFE-8D63-7B4A-A5A0-DD7A99F6C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C5537-7640-1E43-90D1-DCA9E8C16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BB82-B291-A148-8BF3-2A164941E085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35A6-4C85-9746-84E2-5DBF2B96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65C03-24B3-5B4D-8FB0-CB3DC773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C196-69C9-3640-AD3C-7D35327E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0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2738A-9977-2844-BB2D-0744A0D2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6C1F2-C74D-2C4D-9D5D-C6139583E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34BB9-BC27-4C4E-8E31-1440A9CD1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BB82-B291-A148-8BF3-2A164941E085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7DFFF-6715-E74E-A683-7ACD5DF4B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04346-A189-7F4E-94CD-54906F5DE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C196-69C9-3640-AD3C-7D35327E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C6EA6-53BE-5E42-AC44-FE4B9AAF1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D7C3D-5A85-6A4A-A42F-080830D2D0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636494-F1C7-8847-8EB9-A060845B0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56E319-AE10-6A4E-B9F3-7B8D32808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BB82-B291-A148-8BF3-2A164941E085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27F32F-032D-E442-ADDA-D9E29071D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82E527-473C-0745-B1B4-3A3E60FD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C196-69C9-3640-AD3C-7D35327E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1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27E3F-ABFC-F14A-A857-D52824519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325F1-35EC-8149-A42D-C6FDA7212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418FFC-8AB5-4647-895E-2ECFF1112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22A34-A21A-914C-9CA5-2DD310E8CB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2A0E0-DAEE-164B-AFA9-A137983FBE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7F4D2D-49CB-6045-AC09-3AB95B76E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BB82-B291-A148-8BF3-2A164941E085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50FD47-78FB-284C-B4C7-543D4EFFA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C74F80-5F74-BE42-8A8E-B13CC3DA7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C196-69C9-3640-AD3C-7D35327E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13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CE42F-47FE-4A41-9A8C-0B0F51582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F40F21-0274-9242-A48C-2EB2C6B71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BB82-B291-A148-8BF3-2A164941E085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040F0A-9DCD-B947-B331-89B9E20CD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7277C0-2085-244A-A8C3-260B3E9E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C196-69C9-3640-AD3C-7D35327E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4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17097F-E5D1-8A44-B116-BE5471B64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BB82-B291-A148-8BF3-2A164941E085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2743F1-D4DF-DF47-B395-FCC05C9F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5BFDE-919D-924C-8BDE-EE2A13776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C196-69C9-3640-AD3C-7D35327E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49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F3EE5-1B19-D545-9DFC-C66B5F27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7722B-8E42-2742-ACD9-04E1D3663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147A2-37E3-974B-B241-9F59FA3B0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E4694-9B6D-1F44-8D9F-1D6BBD8FE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BB82-B291-A148-8BF3-2A164941E085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5716A-76A7-3F46-8763-93A3288F3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34DB71-3FBF-E64E-90B6-2036C5100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C196-69C9-3640-AD3C-7D35327E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07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57278-8321-C148-90E2-374F1E3E2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A9A97D-54A3-B845-98F3-E6BE480221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8E9FC-C7DD-F149-B42F-D74A2C2FF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AF8A9-DFC5-AC40-86D0-5917EBD81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BB82-B291-A148-8BF3-2A164941E085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DF7D19-9FDC-8847-A735-0ED0EDC48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36BAC-8476-E546-962B-A5E153E0C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C196-69C9-3640-AD3C-7D35327E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3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F6E4F8-E2D4-6149-96A1-F105D1A2B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06D7F-E227-644B-B44B-20FACF73F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0E5D7-3E13-0248-882D-78F4A2B91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4BB82-B291-A148-8BF3-2A164941E085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2C8F1-F331-9C41-BF7D-0FA4DE2AF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0EF8E-3C12-4145-BC31-B0DD649EF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AC196-69C9-3640-AD3C-7D35327E6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6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W8gX__QTj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F93FE-399F-104F-AE67-81139073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Baroque in Spanish America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B95827-AED4-DD49-88E8-2DBAF304E3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85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C8EBF-91C3-9340-9B76-32C791DA8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Baroque in Spanish America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15894-5F25-5441-ACBA-A14CEDF95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According to the </a:t>
            </a:r>
            <a:r>
              <a:rPr lang="en-US" i="1" dirty="0"/>
              <a:t>Anthology… </a:t>
            </a:r>
            <a:r>
              <a:rPr lang="en-US" dirty="0"/>
              <a:t>p. 3-4, we state the following:</a:t>
            </a:r>
          </a:p>
          <a:p>
            <a:r>
              <a:rPr lang="en-US" dirty="0"/>
              <a:t>One European idea uniquely and powerfully changed by its incarnation in Spanish America was the Baroque. Manifest typically as a style and an aesthetic, the Baroque was in fact a distinctive worldview, one that accommodated elements that were not necessarily harmonious or congruent. </a:t>
            </a:r>
          </a:p>
          <a:p>
            <a:r>
              <a:rPr lang="en-US" dirty="0"/>
              <a:t>Think of examples we discussed in class to exemplify the above statement.   </a:t>
            </a:r>
          </a:p>
        </p:txBody>
      </p:sp>
    </p:spTree>
    <p:extLst>
      <p:ext uri="{BB962C8B-B14F-4D97-AF65-F5344CB8AC3E}">
        <p14:creationId xmlns:p14="http://schemas.microsoft.com/office/powerpoint/2010/main" val="1729390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16B05-6F3F-0E42-8815-0626FAAE9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the Baroque emphasize the power of the senses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B0BF2-0F17-0D49-A52E-180919922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In architecture</a:t>
            </a:r>
          </a:p>
          <a:p>
            <a:r>
              <a:rPr lang="en-US" dirty="0"/>
              <a:t>- Church of the </a:t>
            </a:r>
            <a:r>
              <a:rPr lang="en-US" dirty="0" err="1"/>
              <a:t>Compañía</a:t>
            </a:r>
            <a:r>
              <a:rPr lang="en-US" dirty="0"/>
              <a:t> de Jesus, Quito, p. 117</a:t>
            </a:r>
          </a:p>
          <a:p>
            <a:r>
              <a:rPr lang="en-US" dirty="0"/>
              <a:t>-</a:t>
            </a:r>
            <a:r>
              <a:rPr lang="en-US" dirty="0" err="1"/>
              <a:t>Biblioteca</a:t>
            </a:r>
            <a:r>
              <a:rPr lang="en-US" dirty="0"/>
              <a:t> Miguel </a:t>
            </a:r>
            <a:r>
              <a:rPr lang="en-US" dirty="0" err="1"/>
              <a:t>Lerdo</a:t>
            </a:r>
            <a:r>
              <a:rPr lang="en-US" dirty="0"/>
              <a:t> de Tejada, Mexico City, p. 139 (</a:t>
            </a:r>
            <a:r>
              <a:rPr lang="en-US" i="1" dirty="0" err="1"/>
              <a:t>estípite</a:t>
            </a:r>
            <a:r>
              <a:rPr lang="en-US" i="1" dirty="0"/>
              <a:t>)</a:t>
            </a:r>
            <a:endParaRPr lang="en-US" dirty="0"/>
          </a:p>
          <a:p>
            <a:r>
              <a:rPr lang="en-US" dirty="0"/>
              <a:t>-Cathedral of Concepción with its imposing bell tower, p.140</a:t>
            </a:r>
          </a:p>
          <a:p>
            <a:r>
              <a:rPr lang="en-US" dirty="0"/>
              <a:t>-Iturbide’s Palace, Mexico City, p. 142</a:t>
            </a:r>
          </a:p>
          <a:p>
            <a:r>
              <a:rPr lang="en-US" dirty="0"/>
              <a:t>-Chapel of the Rosary, Santo Domingo Church, Puebla Mexico</a:t>
            </a:r>
          </a:p>
          <a:p>
            <a:r>
              <a:rPr lang="en-US" u="sng" dirty="0">
                <a:hlinkClick r:id="rId2"/>
              </a:rPr>
              <a:t>https://www.youtube.com/watch?v=jW8gX__QTjk</a:t>
            </a:r>
            <a:endParaRPr lang="en-US" dirty="0"/>
          </a:p>
          <a:p>
            <a:r>
              <a:rPr lang="en-US" b="1" dirty="0"/>
              <a:t>In poetry, poem of </a:t>
            </a:r>
            <a:r>
              <a:rPr lang="en-US" b="1" dirty="0" err="1"/>
              <a:t>Sor</a:t>
            </a:r>
            <a:r>
              <a:rPr lang="en-US" b="1" dirty="0"/>
              <a:t> Juana (</a:t>
            </a:r>
            <a:r>
              <a:rPr lang="en-US" dirty="0"/>
              <a:t>passing of time, can’t trust your senses, deceitful portrait) </a:t>
            </a:r>
            <a:r>
              <a:rPr lang="en-US" i="1" dirty="0"/>
              <a:t>Este que </a:t>
            </a:r>
            <a:r>
              <a:rPr lang="en-US" i="1" dirty="0" err="1"/>
              <a:t>ves</a:t>
            </a:r>
            <a:r>
              <a:rPr lang="en-US" i="1" dirty="0"/>
              <a:t> </a:t>
            </a:r>
            <a:r>
              <a:rPr lang="en-US" i="1" dirty="0" err="1"/>
              <a:t>engaño</a:t>
            </a:r>
            <a:r>
              <a:rPr lang="en-US" i="1" dirty="0"/>
              <a:t> </a:t>
            </a:r>
            <a:r>
              <a:rPr lang="en-US" i="1"/>
              <a:t>colorido</a:t>
            </a:r>
            <a:endParaRPr lang="en-US" b="1" dirty="0"/>
          </a:p>
          <a:p>
            <a:pPr marL="0" indent="0"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653307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7AE10-C1B1-7F49-9B05-8CE7AF685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Baroque Painting</a:t>
            </a:r>
            <a:br>
              <a:rPr lang="en-US" dirty="0"/>
            </a:br>
            <a:r>
              <a:rPr lang="en-US" dirty="0"/>
              <a:t>Virgen Cerro Rico</a:t>
            </a:r>
            <a:br>
              <a:rPr lang="en-US" dirty="0"/>
            </a:br>
            <a:r>
              <a:rPr lang="en-US" dirty="0"/>
              <a:t>Potosí, Bolivia</a:t>
            </a:r>
            <a:br>
              <a:rPr lang="en-US" dirty="0"/>
            </a:br>
            <a:r>
              <a:rPr lang="en-US" dirty="0"/>
              <a:t>Andean </a:t>
            </a:r>
            <a:r>
              <a:rPr lang="en-US" i="1" dirty="0" err="1"/>
              <a:t>huaca</a:t>
            </a:r>
            <a:r>
              <a:rPr lang="en-US" dirty="0"/>
              <a:t> and</a:t>
            </a:r>
            <a:br>
              <a:rPr lang="en-US" dirty="0"/>
            </a:br>
            <a:r>
              <a:rPr lang="en-US" dirty="0"/>
              <a:t>the Virgin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FB4C04-B4B8-F444-80EC-384CF5EFD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365125"/>
            <a:ext cx="4455695" cy="6465678"/>
          </a:xfrm>
        </p:spPr>
      </p:pic>
    </p:spTree>
    <p:extLst>
      <p:ext uri="{BB962C8B-B14F-4D97-AF65-F5344CB8AC3E}">
        <p14:creationId xmlns:p14="http://schemas.microsoft.com/office/powerpoint/2010/main" val="423413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C2B52-E9AD-1C46-BAE9-BC7213781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Baroque:</a:t>
            </a:r>
            <a:br>
              <a:rPr lang="en-US" dirty="0"/>
            </a:br>
            <a:r>
              <a:rPr lang="en-US" dirty="0"/>
              <a:t>Virgen de</a:t>
            </a:r>
            <a:br>
              <a:rPr lang="en-US" dirty="0"/>
            </a:br>
            <a:r>
              <a:rPr lang="en-US" dirty="0"/>
              <a:t>Guadalupe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B6544A-0F6A-8142-94B5-06F5B6597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1655" y="294227"/>
            <a:ext cx="4139387" cy="6525362"/>
          </a:xfrm>
        </p:spPr>
      </p:pic>
    </p:spTree>
    <p:extLst>
      <p:ext uri="{BB962C8B-B14F-4D97-AF65-F5344CB8AC3E}">
        <p14:creationId xmlns:p14="http://schemas.microsoft.com/office/powerpoint/2010/main" val="3873782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202</Words>
  <Application>Microsoft Macintosh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The Baroque in Spanish America</vt:lpstr>
      <vt:lpstr>The Baroque in Spanish America</vt:lpstr>
      <vt:lpstr>How did the Baroque emphasize the power of the senses</vt:lpstr>
      <vt:lpstr> Baroque Painting Virgen Cerro Rico Potosí, Bolivia Andean huaca and the Virgin</vt:lpstr>
      <vt:lpstr>Baroque: Virgen de Guadalupe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Baroque in Spanish America</dc:title>
  <dc:creator>Microsoft Office User</dc:creator>
  <cp:lastModifiedBy>Microsoft Office User</cp:lastModifiedBy>
  <cp:revision>13</cp:revision>
  <dcterms:created xsi:type="dcterms:W3CDTF">2018-11-08T16:22:30Z</dcterms:created>
  <dcterms:modified xsi:type="dcterms:W3CDTF">2018-12-01T01:32:28Z</dcterms:modified>
</cp:coreProperties>
</file>