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70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C8C7-F02B-431E-8965-9FF0EA88196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1851-F2FB-4851-811B-6BE29449F6F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59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C8C7-F02B-431E-8965-9FF0EA88196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1851-F2FB-4851-811B-6BE29449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C8C7-F02B-431E-8965-9FF0EA88196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1851-F2FB-4851-811B-6BE29449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9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C8C7-F02B-431E-8965-9FF0EA88196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1851-F2FB-4851-811B-6BE29449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C8C7-F02B-431E-8965-9FF0EA88196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1851-F2FB-4851-811B-6BE29449F6F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34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C8C7-F02B-431E-8965-9FF0EA88196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1851-F2FB-4851-811B-6BE29449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0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C8C7-F02B-431E-8965-9FF0EA88196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1851-F2FB-4851-811B-6BE29449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C8C7-F02B-431E-8965-9FF0EA88196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1851-F2FB-4851-811B-6BE29449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4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C8C7-F02B-431E-8965-9FF0EA88196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1851-F2FB-4851-811B-6BE29449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4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432C8C7-F02B-431E-8965-9FF0EA88196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D51851-F2FB-4851-811B-6BE29449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4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C8C7-F02B-431E-8965-9FF0EA88196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1851-F2FB-4851-811B-6BE29449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9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432C8C7-F02B-431E-8965-9FF0EA88196A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DD51851-F2FB-4851-811B-6BE29449F6F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29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Solving Logic Problems using Truth Tables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10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Solution (Hardware)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𝑋𝑌𝑍</m:t>
                      </m:r>
                    </m:oMath>
                  </m:oMathPara>
                </a14:m>
                <a:endParaRPr lang="en-US" sz="2800" dirty="0"/>
              </a:p>
              <a:p>
                <a:pPr marL="457200" indent="-457200">
                  <a:buFont typeface="+mj-lt"/>
                  <a:buAutoNum type="arabicParenR" startAt="2"/>
                </a:pPr>
                <a:r>
                  <a:rPr lang="en-US" sz="2800" dirty="0"/>
                  <a:t>AND the inputs to form a min-term</a:t>
                </a:r>
                <a:br>
                  <a:rPr lang="en-US" sz="2800" dirty="0"/>
                </a:br>
                <a:r>
                  <a:rPr lang="en-US" sz="2800" dirty="0"/>
                  <a:t>using an AND Gate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3363" y="3543746"/>
            <a:ext cx="2636838" cy="12729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4343" y="2343736"/>
            <a:ext cx="4435475" cy="390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843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262" y="3179762"/>
            <a:ext cx="2636838" cy="12098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Solution (Hardware)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𝑋𝑌𝑍</m:t>
                      </m:r>
                    </m:oMath>
                  </m:oMathPara>
                </a14:m>
                <a:endParaRPr lang="en-US" sz="2800" dirty="0"/>
              </a:p>
              <a:p>
                <a:pPr marL="457200" indent="-457200">
                  <a:buFont typeface="+mj-lt"/>
                  <a:buAutoNum type="arabicParenR" startAt="3"/>
                </a:pPr>
                <a:r>
                  <a:rPr lang="en-US" sz="2800" dirty="0"/>
                  <a:t>OR the min-terms to form the solution</a:t>
                </a:r>
                <a:br>
                  <a:rPr lang="en-US" sz="2800" dirty="0"/>
                </a:br>
                <a:r>
                  <a:rPr lang="en-US" sz="2800" dirty="0"/>
                  <a:t>using an OR Gate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2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1800" y="2825364"/>
            <a:ext cx="6430200" cy="354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55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Solution (Software)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𝑋𝑌𝑍</m:t>
                      </m:r>
                    </m:oMath>
                  </m:oMathPara>
                </a14:m>
                <a:endParaRPr lang="en-US" sz="2800" dirty="0"/>
              </a:p>
              <a:p>
                <a:pPr marL="457200" indent="-457200">
                  <a:buFont typeface="+mj-lt"/>
                  <a:buAutoNum type="alphaLcParenR" startAt="15"/>
                </a:pPr>
                <a:r>
                  <a:rPr lang="en-US" sz="2800" dirty="0"/>
                  <a:t>Define variables for each input.  </a:t>
                </a:r>
                <a:br>
                  <a:rPr lang="en-US" sz="2800" dirty="0"/>
                </a:br>
                <a:r>
                  <a:rPr lang="en-US" sz="2800" dirty="0"/>
                  <a:t>A common practice is name the variable after the positive (true) state</a:t>
                </a:r>
              </a:p>
              <a:p>
                <a:endParaRPr lang="en-US" sz="28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3166851"/>
            <a:ext cx="3804920" cy="26912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6141" y="3676568"/>
            <a:ext cx="4592781" cy="167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432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Solution (Software)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𝑋𝑌𝑍</m:t>
                      </m:r>
                    </m:oMath>
                  </m:oMathPara>
                </a14:m>
                <a:endParaRPr lang="en-US" sz="2800" dirty="0"/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sz="2800" dirty="0"/>
                  <a:t>Invert any inputs that have to be inverted</a:t>
                </a:r>
                <a:br>
                  <a:rPr lang="en-US" sz="2800" dirty="0"/>
                </a:br>
                <a:r>
                  <a:rPr lang="en-US" sz="2800" dirty="0"/>
                  <a:t>using the inversion operator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8674" y="3296919"/>
            <a:ext cx="933450" cy="5238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8137" y="3929168"/>
            <a:ext cx="1914525" cy="2000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2971"/>
          <a:stretch/>
        </p:blipFill>
        <p:spPr>
          <a:xfrm>
            <a:off x="5714999" y="3125576"/>
            <a:ext cx="3200401" cy="83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035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Solution (Hardware)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𝑋𝑌𝑍</m:t>
                      </m:r>
                    </m:oMath>
                  </m:oMathPara>
                </a14:m>
                <a:endParaRPr lang="en-US" sz="2800" dirty="0"/>
              </a:p>
              <a:p>
                <a:pPr marL="457200" indent="-457200">
                  <a:buFont typeface="+mj-lt"/>
                  <a:buAutoNum type="arabicParenR" startAt="2"/>
                </a:pPr>
                <a:r>
                  <a:rPr lang="en-US" sz="2800" dirty="0"/>
                  <a:t>AND the inputs to form a min-term</a:t>
                </a:r>
                <a:br>
                  <a:rPr lang="en-US" sz="2800" dirty="0"/>
                </a:br>
                <a:r>
                  <a:rPr lang="en-US" sz="2800" dirty="0"/>
                  <a:t>using AND operators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5461" y="3190875"/>
            <a:ext cx="1257300" cy="476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62" y="3632200"/>
            <a:ext cx="5476875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8554" y="3996436"/>
            <a:ext cx="5812476" cy="153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706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Solution (Software)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𝑋𝑌𝑍</m:t>
                      </m:r>
                    </m:oMath>
                  </m:oMathPara>
                </a14:m>
                <a:endParaRPr lang="en-US" sz="2800" dirty="0"/>
              </a:p>
              <a:p>
                <a:pPr marL="457200" indent="-457200">
                  <a:buFont typeface="+mj-lt"/>
                  <a:buAutoNum type="arabicParenR" startAt="3"/>
                </a:pPr>
                <a:r>
                  <a:rPr lang="en-US" sz="2800" dirty="0"/>
                  <a:t>OR the min-terms to form the solution</a:t>
                </a:r>
                <a:br>
                  <a:rPr lang="en-US" sz="2800" dirty="0"/>
                </a:br>
                <a:r>
                  <a:rPr lang="en-US" sz="2800" dirty="0"/>
                  <a:t>using an OR Gate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7122" y="3131230"/>
            <a:ext cx="2254220" cy="8270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986" y="4099983"/>
            <a:ext cx="11518890" cy="7679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962" y="4922096"/>
            <a:ext cx="11310938" cy="40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344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Digital Logic Circuits created in National Instruments Multisim</a:t>
            </a:r>
          </a:p>
          <a:p>
            <a:endParaRPr lang="en-US" sz="2800" dirty="0"/>
          </a:p>
          <a:p>
            <a:r>
              <a:rPr lang="en-US" sz="2800" dirty="0"/>
              <a:t>Block-Based Code created in </a:t>
            </a:r>
            <a:r>
              <a:rPr lang="en-US" sz="2800" dirty="0" err="1"/>
              <a:t>littleBits</a:t>
            </a:r>
            <a:r>
              <a:rPr lang="en-US" sz="2800" dirty="0"/>
              <a:t> Code Kit</a:t>
            </a:r>
          </a:p>
          <a:p>
            <a:endParaRPr lang="en-US" sz="2800" dirty="0"/>
          </a:p>
          <a:p>
            <a:r>
              <a:rPr lang="en-US" sz="2800" dirty="0"/>
              <a:t>Text-Based Code created in Notepad++</a:t>
            </a:r>
          </a:p>
        </p:txBody>
      </p:sp>
    </p:spTree>
    <p:extLst>
      <p:ext uri="{BB962C8B-B14F-4D97-AF65-F5344CB8AC3E}">
        <p14:creationId xmlns:p14="http://schemas.microsoft.com/office/powerpoint/2010/main" val="409971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Logic Problems using Truth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Defining a Logic Problem</a:t>
            </a:r>
          </a:p>
          <a:p>
            <a:r>
              <a:rPr lang="en-US" sz="3200" dirty="0"/>
              <a:t>Selecting and Using an appropriate Truth Table</a:t>
            </a:r>
          </a:p>
          <a:p>
            <a:r>
              <a:rPr lang="en-US" sz="3200" dirty="0"/>
              <a:t>Using Truth Tables to determine the solution to a Logic Problem</a:t>
            </a:r>
          </a:p>
          <a:p>
            <a:r>
              <a:rPr lang="en-US" sz="3200" dirty="0"/>
              <a:t>Implementing the solution using hardware (engineering)</a:t>
            </a:r>
          </a:p>
          <a:p>
            <a:r>
              <a:rPr lang="en-US" sz="3200" dirty="0"/>
              <a:t>Implementing the solution using software (computer science)</a:t>
            </a:r>
          </a:p>
        </p:txBody>
      </p:sp>
    </p:spTree>
    <p:extLst>
      <p:ext uri="{BB962C8B-B14F-4D97-AF65-F5344CB8AC3E}">
        <p14:creationId xmlns:p14="http://schemas.microsoft.com/office/powerpoint/2010/main" val="78978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Logic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The assumption for this lesson is that a logic problem consists of </a:t>
            </a:r>
          </a:p>
          <a:p>
            <a:pPr lvl="1"/>
            <a:r>
              <a:rPr lang="en-US" sz="3200" dirty="0"/>
              <a:t>Binary inputs – all inputs are yes/no, on/off, or true/false inputs</a:t>
            </a:r>
          </a:p>
          <a:p>
            <a:pPr lvl="1"/>
            <a:r>
              <a:rPr lang="en-US" sz="3200" dirty="0"/>
              <a:t>Binary outputs – the output(s) are yes/no, on/off, or true/false</a:t>
            </a:r>
          </a:p>
          <a:p>
            <a:pPr lvl="1"/>
            <a:r>
              <a:rPr lang="en-US" sz="3200" dirty="0"/>
              <a:t>The state of the output is based on the state of the inputs</a:t>
            </a:r>
          </a:p>
          <a:p>
            <a:pPr lvl="1"/>
            <a:endParaRPr lang="en-US" sz="2800" dirty="0"/>
          </a:p>
          <a:p>
            <a:pPr marL="0">
              <a:buNone/>
            </a:pPr>
            <a:r>
              <a:rPr lang="en-US" sz="2800" dirty="0"/>
              <a:t>Example:  If the burglar alarm is engaged and a window is open or motion is detected, sound the alarm.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984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the Inputs and Outputs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For each input and output, identify what constitutes on and off (true and false).</a:t>
            </a:r>
          </a:p>
          <a:p>
            <a:r>
              <a:rPr lang="en-US" sz="2400" dirty="0"/>
              <a:t>Example:  If the burglar alarm is turn on and a window is open or motion is detected, sound an audible alarm.</a:t>
            </a:r>
          </a:p>
          <a:p>
            <a:r>
              <a:rPr lang="en-US" sz="2400" dirty="0"/>
              <a:t>Inputs</a:t>
            </a:r>
          </a:p>
          <a:p>
            <a:pPr lvl="1"/>
            <a:r>
              <a:rPr lang="en-US" sz="2400" dirty="0"/>
              <a:t>Burglar Alarm:  1 – Alarm On, 0 – Alarm Off</a:t>
            </a:r>
          </a:p>
          <a:p>
            <a:pPr lvl="1"/>
            <a:r>
              <a:rPr lang="en-US" sz="2400" dirty="0"/>
              <a:t>Window:  1 – Closed, 0 – Open</a:t>
            </a:r>
          </a:p>
          <a:p>
            <a:pPr lvl="1"/>
            <a:r>
              <a:rPr lang="en-US" sz="2400" dirty="0"/>
              <a:t>Motion Detector: 1 – Motion, 0 – No Motion</a:t>
            </a:r>
          </a:p>
          <a:p>
            <a:r>
              <a:rPr lang="en-US" sz="2400" dirty="0"/>
              <a:t>Outputs</a:t>
            </a:r>
          </a:p>
          <a:p>
            <a:pPr lvl="1"/>
            <a:r>
              <a:rPr lang="en-US" sz="2400" dirty="0"/>
              <a:t>Alarm: 1 – On, 0 – Off</a:t>
            </a:r>
          </a:p>
        </p:txBody>
      </p:sp>
    </p:spTree>
    <p:extLst>
      <p:ext uri="{BB962C8B-B14F-4D97-AF65-F5344CB8AC3E}">
        <p14:creationId xmlns:p14="http://schemas.microsoft.com/office/powerpoint/2010/main" val="336175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an appropriate Truth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appropriate Truth Table is based on the number of inputs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20653"/>
              </p:ext>
            </p:extLst>
          </p:nvPr>
        </p:nvGraphicFramePr>
        <p:xfrm>
          <a:off x="552450" y="2183800"/>
          <a:ext cx="110871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Two Inputs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Three Inputs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Four</a:t>
                      </a:r>
                      <a:r>
                        <a:rPr lang="en-US" baseline="0" dirty="0"/>
                        <a:t> Inputs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9746" y="2583669"/>
            <a:ext cx="2015966" cy="36595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75" y="2583669"/>
            <a:ext cx="1619250" cy="19592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9985" y="2583669"/>
            <a:ext cx="1230630" cy="112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767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in the Truth Table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677488"/>
              </p:ext>
            </p:extLst>
          </p:nvPr>
        </p:nvGraphicFramePr>
        <p:xfrm>
          <a:off x="1291770" y="2090058"/>
          <a:ext cx="3585032" cy="3366135"/>
        </p:xfrm>
        <a:graphic>
          <a:graphicData uri="http://schemas.openxmlformats.org/drawingml/2006/table">
            <a:tbl>
              <a:tblPr firstRow="1" firstCol="1" bandRow="1"/>
              <a:tblGrid>
                <a:gridCol w="896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6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2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355771" y="2090058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X = Burglar Alarm:  1 – Alarm On, </a:t>
            </a:r>
          </a:p>
          <a:p>
            <a:r>
              <a:rPr lang="en-US" sz="3200" dirty="0"/>
              <a:t>	0 – Alarm Off</a:t>
            </a:r>
          </a:p>
          <a:p>
            <a:r>
              <a:rPr lang="en-US" sz="3200" dirty="0"/>
              <a:t>Y = Window:  1 – Closed, 0 – Open</a:t>
            </a:r>
          </a:p>
          <a:p>
            <a:r>
              <a:rPr lang="en-US" sz="3200" dirty="0"/>
              <a:t>Z = Motion Detector: 1 – Motion, </a:t>
            </a:r>
          </a:p>
          <a:p>
            <a:r>
              <a:rPr lang="en-US" sz="3200" dirty="0"/>
              <a:t>	0 – No Motion</a:t>
            </a:r>
          </a:p>
          <a:p>
            <a:endParaRPr lang="en-US" sz="3200" dirty="0"/>
          </a:p>
          <a:p>
            <a:r>
              <a:rPr lang="en-US" sz="3200" dirty="0"/>
              <a:t>Out = Alarm: 1 – On, 0 - Off</a:t>
            </a:r>
          </a:p>
        </p:txBody>
      </p:sp>
    </p:spTree>
    <p:extLst>
      <p:ext uri="{BB962C8B-B14F-4D97-AF65-F5344CB8AC3E}">
        <p14:creationId xmlns:p14="http://schemas.microsoft.com/office/powerpoint/2010/main" val="273262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the Solution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929601"/>
            <a:ext cx="3621338" cy="377984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190671" y="1929601"/>
                <a:ext cx="6096000" cy="40934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000" dirty="0"/>
                  <a:t>Identify the inputs that cause the output to be 1.  These are the min-terms.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Write the equation for each min-term.  </a:t>
                </a:r>
              </a:p>
              <a:p>
                <a:pPr lvl="1"/>
                <a:r>
                  <a:rPr lang="en-US" sz="2000" dirty="0"/>
                  <a:t>If an input is 1, write the variable name.  If the input is 0, write the inverse of the variable name.</a:t>
                </a:r>
              </a:p>
              <a:p>
                <a:r>
                  <a:rPr lang="en-US" sz="2000" dirty="0"/>
                  <a:t>	If X = 0, use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endParaRPr lang="en-US" sz="2000" dirty="0"/>
              </a:p>
              <a:p>
                <a:r>
                  <a:rPr lang="en-US" sz="2000" dirty="0"/>
                  <a:t>	If X = 1, use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US" sz="2000" dirty="0"/>
              </a:p>
              <a:p>
                <a:pPr lvl="1"/>
                <a:r>
                  <a:rPr lang="en-US" sz="2000" dirty="0"/>
                  <a:t>Inputs are </a:t>
                </a:r>
                <a:r>
                  <a:rPr lang="en-US" sz="2000" dirty="0" err="1"/>
                  <a:t>AND’ed</a:t>
                </a:r>
                <a:r>
                  <a:rPr lang="en-US" sz="2000" dirty="0"/>
                  <a:t> (the first min-term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∗ 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∗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acc>
                  </m:oMath>
                </a14:m>
                <a:r>
                  <a:rPr lang="en-US" sz="2000" dirty="0"/>
                  <a:t>)</a:t>
                </a:r>
              </a:p>
              <a:p>
                <a:pPr lvl="1"/>
                <a:endParaRPr lang="en-US" sz="2000" dirty="0"/>
              </a:p>
              <a:p>
                <a:r>
                  <a:rPr lang="en-US" sz="2000" dirty="0"/>
                  <a:t>Combine min-terms to form the equation</a:t>
                </a:r>
              </a:p>
              <a:p>
                <a:pPr lvl="1"/>
                <a:r>
                  <a:rPr lang="en-US" sz="2000" dirty="0"/>
                  <a:t>Min-terms are </a:t>
                </a:r>
                <a:r>
                  <a:rPr lang="en-US" sz="2000" dirty="0" err="1"/>
                  <a:t>OR’ed</a:t>
                </a:r>
                <a:endParaRPr lang="en-US" sz="2000" dirty="0"/>
              </a:p>
              <a:p>
                <a:pPr lvl="1"/>
                <a:r>
                  <a:rPr lang="en-US" sz="2000" dirty="0"/>
                  <a:t>The full solution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𝑋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𝑋𝑌𝑍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671" y="1929601"/>
                <a:ext cx="6096000" cy="4093428"/>
              </a:xfrm>
              <a:prstGeom prst="rect">
                <a:avLst/>
              </a:prstGeom>
              <a:blipFill>
                <a:blip r:embed="rId3"/>
                <a:stretch>
                  <a:fillRect l="-1000" t="-894" r="-600" b="-1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25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 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Solutions can be simplified using Boolean Algebra or Karnaugh Mapping.  </a:t>
            </a:r>
          </a:p>
          <a:p>
            <a:endParaRPr lang="en-US" sz="3200" dirty="0"/>
          </a:p>
          <a:p>
            <a:r>
              <a:rPr lang="en-US" sz="3200" dirty="0"/>
              <a:t>These topics are beyond the scope this lesson, therefore this lesson will use </a:t>
            </a:r>
            <a:r>
              <a:rPr lang="en-US" sz="3200" dirty="0" err="1"/>
              <a:t>unsimplified</a:t>
            </a:r>
            <a:r>
              <a:rPr lang="en-US" sz="3200" dirty="0"/>
              <a:t> logic expressions.</a:t>
            </a:r>
          </a:p>
        </p:txBody>
      </p:sp>
    </p:spTree>
    <p:extLst>
      <p:ext uri="{BB962C8B-B14F-4D97-AF65-F5344CB8AC3E}">
        <p14:creationId xmlns:p14="http://schemas.microsoft.com/office/powerpoint/2010/main" val="3911695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Solution (Hardware)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𝑋𝑌𝑍</m:t>
                      </m:r>
                    </m:oMath>
                  </m:oMathPara>
                </a14:m>
                <a:endParaRPr lang="en-US" sz="2800" dirty="0"/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sz="2800" dirty="0"/>
                  <a:t>Invert any inputs that have to be inverted</a:t>
                </a:r>
                <a:br>
                  <a:rPr lang="en-US" sz="2800" dirty="0"/>
                </a:br>
                <a:r>
                  <a:rPr lang="en-US" sz="2800" dirty="0"/>
                  <a:t>using an Inverter Gate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5406" y="3429000"/>
            <a:ext cx="2636838" cy="16128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5541" y="2042536"/>
            <a:ext cx="1911350" cy="388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5085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245</TotalTime>
  <Words>564</Words>
  <Application>Microsoft Office PowerPoint</Application>
  <PresentationFormat>Widescreen</PresentationFormat>
  <Paragraphs>115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Cambria Math</vt:lpstr>
      <vt:lpstr>Times New Roman</vt:lpstr>
      <vt:lpstr>Retrospect</vt:lpstr>
      <vt:lpstr>Solving Logic Problems using Truth Tables</vt:lpstr>
      <vt:lpstr>Solving Logic Problems using Truth Tables</vt:lpstr>
      <vt:lpstr>Defining a Logic Problem</vt:lpstr>
      <vt:lpstr>Identify the Inputs and Outputs</vt:lpstr>
      <vt:lpstr>Select an appropriate Truth Table</vt:lpstr>
      <vt:lpstr>Fill in the Truth Table</vt:lpstr>
      <vt:lpstr>Document the Solution</vt:lpstr>
      <vt:lpstr>Simplify the Solution</vt:lpstr>
      <vt:lpstr>Test the Solution (Hardware)</vt:lpstr>
      <vt:lpstr>Test the Solution (Hardware)</vt:lpstr>
      <vt:lpstr>Test the Solution (Hardware)</vt:lpstr>
      <vt:lpstr>Test the Solution (Software)</vt:lpstr>
      <vt:lpstr>Test the Solution (Software)</vt:lpstr>
      <vt:lpstr>Test the Solution (Hardware)</vt:lpstr>
      <vt:lpstr>Test the Solution (Software)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Logic Problems using Truth Tables</dc:title>
  <dc:creator>Jeffrey Earle</dc:creator>
  <cp:lastModifiedBy>Rebecca Blahus</cp:lastModifiedBy>
  <cp:revision>26</cp:revision>
  <dcterms:created xsi:type="dcterms:W3CDTF">2019-03-29T13:49:32Z</dcterms:created>
  <dcterms:modified xsi:type="dcterms:W3CDTF">2021-04-30T13:31:35Z</dcterms:modified>
</cp:coreProperties>
</file>