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Override1.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Override2.xml" ContentType="application/vnd.openxmlformats-officedocument.themeOverr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Lst>
  <p:notesMasterIdLst>
    <p:notesMasterId r:id="rId60"/>
  </p:notesMasterIdLst>
  <p:handoutMasterIdLst>
    <p:handoutMasterId r:id="rId61"/>
  </p:handoutMasterIdLst>
  <p:sldIdLst>
    <p:sldId id="466" r:id="rId3"/>
    <p:sldId id="444" r:id="rId4"/>
    <p:sldId id="354" r:id="rId5"/>
    <p:sldId id="445" r:id="rId6"/>
    <p:sldId id="401" r:id="rId7"/>
    <p:sldId id="447" r:id="rId8"/>
    <p:sldId id="387" r:id="rId9"/>
    <p:sldId id="450" r:id="rId10"/>
    <p:sldId id="451" r:id="rId11"/>
    <p:sldId id="452" r:id="rId12"/>
    <p:sldId id="453" r:id="rId13"/>
    <p:sldId id="454" r:id="rId14"/>
    <p:sldId id="455" r:id="rId15"/>
    <p:sldId id="456" r:id="rId16"/>
    <p:sldId id="457" r:id="rId17"/>
    <p:sldId id="458" r:id="rId18"/>
    <p:sldId id="459" r:id="rId19"/>
    <p:sldId id="274" r:id="rId20"/>
    <p:sldId id="460" r:id="rId21"/>
    <p:sldId id="461" r:id="rId22"/>
    <p:sldId id="256" r:id="rId23"/>
    <p:sldId id="266" r:id="rId24"/>
    <p:sldId id="257" r:id="rId25"/>
    <p:sldId id="267" r:id="rId26"/>
    <p:sldId id="258" r:id="rId27"/>
    <p:sldId id="259" r:id="rId28"/>
    <p:sldId id="270" r:id="rId29"/>
    <p:sldId id="271" r:id="rId30"/>
    <p:sldId id="260" r:id="rId31"/>
    <p:sldId id="261" r:id="rId32"/>
    <p:sldId id="262" r:id="rId33"/>
    <p:sldId id="263" r:id="rId34"/>
    <p:sldId id="264" r:id="rId35"/>
    <p:sldId id="265" r:id="rId36"/>
    <p:sldId id="269" r:id="rId37"/>
    <p:sldId id="268" r:id="rId38"/>
    <p:sldId id="359" r:id="rId39"/>
    <p:sldId id="448" r:id="rId40"/>
    <p:sldId id="360" r:id="rId41"/>
    <p:sldId id="449" r:id="rId42"/>
    <p:sldId id="463" r:id="rId43"/>
    <p:sldId id="397" r:id="rId44"/>
    <p:sldId id="365" r:id="rId45"/>
    <p:sldId id="437" r:id="rId46"/>
    <p:sldId id="413" r:id="rId47"/>
    <p:sldId id="373" r:id="rId48"/>
    <p:sldId id="436" r:id="rId49"/>
    <p:sldId id="422" r:id="rId50"/>
    <p:sldId id="462" r:id="rId51"/>
    <p:sldId id="366" r:id="rId52"/>
    <p:sldId id="399" r:id="rId53"/>
    <p:sldId id="367" r:id="rId54"/>
    <p:sldId id="368" r:id="rId55"/>
    <p:sldId id="379" r:id="rId56"/>
    <p:sldId id="439" r:id="rId57"/>
    <p:sldId id="382" r:id="rId58"/>
    <p:sldId id="418" r:id="rId5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3ED"/>
    <a:srgbClr val="EAE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2" autoAdjust="0"/>
    <p:restoredTop sz="49649" autoAdjust="0"/>
  </p:normalViewPr>
  <p:slideViewPr>
    <p:cSldViewPr>
      <p:cViewPr varScale="1">
        <p:scale>
          <a:sx n="54" d="100"/>
          <a:sy n="54" d="100"/>
        </p:scale>
        <p:origin x="2952"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3054"/>
    </p:cViewPr>
  </p:sorterViewPr>
  <p:notesViewPr>
    <p:cSldViewPr>
      <p:cViewPr varScale="1">
        <p:scale>
          <a:sx n="89" d="100"/>
          <a:sy n="89" d="100"/>
        </p:scale>
        <p:origin x="371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426" cy="481370"/>
          </a:xfrm>
          <a:prstGeom prst="rect">
            <a:avLst/>
          </a:prstGeom>
        </p:spPr>
        <p:txBody>
          <a:bodyPr vert="horz" lIns="94531" tIns="47265" rIns="94531" bIns="47265" rtlCol="0"/>
          <a:lstStyle>
            <a:lvl1pPr algn="l">
              <a:defRPr sz="1200"/>
            </a:lvl1pPr>
          </a:lstStyle>
          <a:p>
            <a:endParaRPr lang="en-US" dirty="0"/>
          </a:p>
        </p:txBody>
      </p:sp>
      <p:sp>
        <p:nvSpPr>
          <p:cNvPr id="3" name="Date Placeholder 2"/>
          <p:cNvSpPr>
            <a:spLocks noGrp="1"/>
          </p:cNvSpPr>
          <p:nvPr>
            <p:ph type="dt" sz="quarter" idx="1"/>
          </p:nvPr>
        </p:nvSpPr>
        <p:spPr>
          <a:xfrm>
            <a:off x="4144128" y="0"/>
            <a:ext cx="3169425" cy="481370"/>
          </a:xfrm>
          <a:prstGeom prst="rect">
            <a:avLst/>
          </a:prstGeom>
        </p:spPr>
        <p:txBody>
          <a:bodyPr vert="horz" lIns="94531" tIns="47265" rIns="94531" bIns="47265" rtlCol="0"/>
          <a:lstStyle>
            <a:lvl1pPr algn="r">
              <a:defRPr sz="1200"/>
            </a:lvl1pPr>
          </a:lstStyle>
          <a:p>
            <a:fld id="{04E74DED-E579-4023-9B6E-0833A45359F0}" type="datetimeFigureOut">
              <a:rPr lang="en-US" smtClean="0"/>
              <a:t>3/8/2021</a:t>
            </a:fld>
            <a:endParaRPr lang="en-US" dirty="0"/>
          </a:p>
        </p:txBody>
      </p:sp>
      <p:sp>
        <p:nvSpPr>
          <p:cNvPr id="4" name="Footer Placeholder 3"/>
          <p:cNvSpPr>
            <a:spLocks noGrp="1"/>
          </p:cNvSpPr>
          <p:nvPr>
            <p:ph type="ftr" sz="quarter" idx="2"/>
          </p:nvPr>
        </p:nvSpPr>
        <p:spPr>
          <a:xfrm>
            <a:off x="0" y="9119831"/>
            <a:ext cx="3169426" cy="481370"/>
          </a:xfrm>
          <a:prstGeom prst="rect">
            <a:avLst/>
          </a:prstGeom>
        </p:spPr>
        <p:txBody>
          <a:bodyPr vert="horz" lIns="94531" tIns="47265" rIns="94531" bIns="4726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4128" y="9119831"/>
            <a:ext cx="3169425" cy="481370"/>
          </a:xfrm>
          <a:prstGeom prst="rect">
            <a:avLst/>
          </a:prstGeom>
        </p:spPr>
        <p:txBody>
          <a:bodyPr vert="horz" lIns="94531" tIns="47265" rIns="94531" bIns="47265" rtlCol="0" anchor="b"/>
          <a:lstStyle>
            <a:lvl1pPr algn="r">
              <a:defRPr sz="1200"/>
            </a:lvl1pPr>
          </a:lstStyle>
          <a:p>
            <a:fld id="{D4A692AC-0C20-4DEB-A456-DE5AB97D5E5E}" type="slidenum">
              <a:rPr lang="en-US" smtClean="0"/>
              <a:t>‹#›</a:t>
            </a:fld>
            <a:endParaRPr lang="en-US" dirty="0"/>
          </a:p>
        </p:txBody>
      </p:sp>
    </p:spTree>
    <p:extLst>
      <p:ext uri="{BB962C8B-B14F-4D97-AF65-F5344CB8AC3E}">
        <p14:creationId xmlns:p14="http://schemas.microsoft.com/office/powerpoint/2010/main" val="4078874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7" tIns="48329" rIns="96657" bIns="48329" rtlCol="0"/>
          <a:lstStyle>
            <a:lvl1pPr algn="l">
              <a:defRPr sz="1200"/>
            </a:lvl1pPr>
          </a:lstStyle>
          <a:p>
            <a:endParaRPr lang="en-US" dirty="0"/>
          </a:p>
        </p:txBody>
      </p:sp>
      <p:sp>
        <p:nvSpPr>
          <p:cNvPr id="3" name="Date Placeholder 2"/>
          <p:cNvSpPr>
            <a:spLocks noGrp="1"/>
          </p:cNvSpPr>
          <p:nvPr>
            <p:ph type="dt" idx="1"/>
          </p:nvPr>
        </p:nvSpPr>
        <p:spPr>
          <a:xfrm>
            <a:off x="4143587" y="1"/>
            <a:ext cx="3169920" cy="480060"/>
          </a:xfrm>
          <a:prstGeom prst="rect">
            <a:avLst/>
          </a:prstGeom>
        </p:spPr>
        <p:txBody>
          <a:bodyPr vert="horz" lIns="96657" tIns="48329" rIns="96657" bIns="48329" rtlCol="0"/>
          <a:lstStyle>
            <a:lvl1pPr algn="r">
              <a:defRPr sz="1200"/>
            </a:lvl1pPr>
          </a:lstStyle>
          <a:p>
            <a:fld id="{2D027A3D-56E1-4D01-BF81-87B5AE06C256}" type="datetimeFigureOut">
              <a:rPr lang="en-US" smtClean="0"/>
              <a:t>3/8/2021</a:t>
            </a:fld>
            <a:endParaRPr lang="en-US" dirty="0"/>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57" tIns="48329" rIns="96657" bIns="48329"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7" tIns="48329" rIns="96657"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7" tIns="48329" rIns="96657" bIns="4832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7" tIns="48329" rIns="96657" bIns="48329" rtlCol="0" anchor="b"/>
          <a:lstStyle>
            <a:lvl1pPr algn="r">
              <a:defRPr sz="1200"/>
            </a:lvl1pPr>
          </a:lstStyle>
          <a:p>
            <a:fld id="{03C82576-B1BC-4858-AD13-21E4B8DBCF2A}" type="slidenum">
              <a:rPr lang="en-US" smtClean="0"/>
              <a:t>‹#›</a:t>
            </a:fld>
            <a:endParaRPr lang="en-US" dirty="0"/>
          </a:p>
        </p:txBody>
      </p:sp>
    </p:spTree>
    <p:extLst>
      <p:ext uri="{BB962C8B-B14F-4D97-AF65-F5344CB8AC3E}">
        <p14:creationId xmlns:p14="http://schemas.microsoft.com/office/powerpoint/2010/main" val="263092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zerotothree.org/resources/230-responsive-care-nurturing-a-strong-attachment-through-everyday-moment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skaYWKC6iD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raising hand, break out rooms, chat box (remind them time for breakout room and then 1 min warning)</a:t>
            </a:r>
          </a:p>
        </p:txBody>
      </p:sp>
      <p:sp>
        <p:nvSpPr>
          <p:cNvPr id="4" name="Slide Number Placeholder 3"/>
          <p:cNvSpPr>
            <a:spLocks noGrp="1"/>
          </p:cNvSpPr>
          <p:nvPr>
            <p:ph type="sldNum" sz="quarter" idx="5"/>
          </p:nvPr>
        </p:nvSpPr>
        <p:spPr/>
        <p:txBody>
          <a:bodyPr/>
          <a:lstStyle/>
          <a:p>
            <a:fld id="{03C82576-B1BC-4858-AD13-21E4B8DBCF2A}" type="slidenum">
              <a:rPr lang="en-US" smtClean="0"/>
              <a:t>2</a:t>
            </a:fld>
            <a:endParaRPr lang="en-US" dirty="0"/>
          </a:p>
        </p:txBody>
      </p:sp>
    </p:spTree>
    <p:extLst>
      <p:ext uri="{BB962C8B-B14F-4D97-AF65-F5344CB8AC3E}">
        <p14:creationId xmlns:p14="http://schemas.microsoft.com/office/powerpoint/2010/main" val="45394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F70DF12-BDAF-4D78-B1C3-9175A5FDC446}" type="slidenum">
              <a:rPr lang="en-US" smtClean="0"/>
              <a:pPr/>
              <a:t>12</a:t>
            </a:fld>
            <a:endParaRPr lang="en-US" dirty="0"/>
          </a:p>
        </p:txBody>
      </p:sp>
    </p:spTree>
    <p:extLst>
      <p:ext uri="{BB962C8B-B14F-4D97-AF65-F5344CB8AC3E}">
        <p14:creationId xmlns:p14="http://schemas.microsoft.com/office/powerpoint/2010/main" val="1992997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representative from each group share their SPECS</a:t>
            </a:r>
            <a:r>
              <a:rPr lang="en-US" baseline="0" dirty="0"/>
              <a:t> for newborns and 6 month olds. </a:t>
            </a:r>
            <a:r>
              <a:rPr lang="en-US" dirty="0"/>
              <a:t>Use the white board feature in Zoom to write down responses. </a:t>
            </a:r>
          </a:p>
          <a:p>
            <a:endParaRPr lang="en-US" baseline="0" dirty="0"/>
          </a:p>
          <a:p>
            <a:r>
              <a:rPr lang="en-US" dirty="0"/>
              <a:t>A child’s SPEC abilities form the basis of their needs from caregivers. Knowing a child’s abilities is important for nurturing their development.</a:t>
            </a:r>
          </a:p>
          <a:p>
            <a:endParaRPr lang="en-US" baseline="0" dirty="0"/>
          </a:p>
          <a:p>
            <a:r>
              <a:rPr lang="en-US" b="1" baseline="0" dirty="0"/>
              <a:t>TIE INTO WHAT THE GROUPS IDENTIFIED:</a:t>
            </a:r>
          </a:p>
          <a:p>
            <a:r>
              <a:rPr lang="en-US" u="sng" baseline="0" dirty="0"/>
              <a:t>A 6 month old </a:t>
            </a:r>
            <a:r>
              <a:rPr lang="en-US" baseline="0" dirty="0"/>
              <a:t>has purposeful motions, they are controlling their bodies, they are smiling and social and can signal their caregivers with positive coos and gurgles, they can make eye contact for extended periods of time, they can sleep for more than 2-3 hours at a time, they can reach for things they want. They have a huge number of capabilities that newborns do not have. </a:t>
            </a:r>
          </a:p>
          <a:p>
            <a:endParaRPr lang="en-US" baseline="0" dirty="0"/>
          </a:p>
          <a:p>
            <a:r>
              <a:rPr lang="en-US" u="sng" baseline="0" dirty="0"/>
              <a:t>A newborn </a:t>
            </a:r>
            <a:r>
              <a:rPr lang="en-US" baseline="0" dirty="0"/>
              <a:t>has a much harder time controlling basic physiological functions. They are born so under developed that they can not control their own heart rates, breathing rates, their temperature, and certain brain waves. This is most obvious with their inability to control their temperature, and most people know they need to “bundle” babies. </a:t>
            </a:r>
          </a:p>
          <a:p>
            <a:endParaRPr lang="en-US" baseline="0" dirty="0"/>
          </a:p>
          <a:p>
            <a:r>
              <a:rPr lang="en-US" b="0" baseline="0" dirty="0"/>
              <a:t>All babies</a:t>
            </a:r>
            <a:r>
              <a:rPr lang="en-US" baseline="0" dirty="0"/>
              <a:t> rely on others for soothing and calming these physiological responses. We will now explore these physiological systems, because their activation, and caregiver’s appropriate responses will form the foundation of attachment.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F69E2C1-4683-441F-A773-B69EF081A720}" type="slidenum">
              <a:rPr lang="en-US" smtClean="0"/>
              <a:t>13</a:t>
            </a:fld>
            <a:endParaRPr lang="en-US" dirty="0"/>
          </a:p>
        </p:txBody>
      </p:sp>
    </p:spTree>
    <p:extLst>
      <p:ext uri="{BB962C8B-B14F-4D97-AF65-F5344CB8AC3E}">
        <p14:creationId xmlns:p14="http://schemas.microsoft.com/office/powerpoint/2010/main" val="3544803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physiological</a:t>
            </a:r>
            <a:r>
              <a:rPr lang="en-US" baseline="0" dirty="0"/>
              <a:t> system that controls stress response:</a:t>
            </a:r>
          </a:p>
          <a:p>
            <a:endParaRPr lang="en-US" baseline="0" dirty="0"/>
          </a:p>
          <a:p>
            <a:r>
              <a:rPr lang="en-US" dirty="0"/>
              <a:t>When we are crying or sleeping, calm or agitated, it is due to our physiological system that controls our heart rate. There are two parts to this system.  </a:t>
            </a:r>
          </a:p>
          <a:p>
            <a:endParaRPr lang="en-US" dirty="0"/>
          </a:p>
          <a:p>
            <a:r>
              <a:rPr lang="en-US" dirty="0"/>
              <a:t>The parasympathetic nervous system is the “rest and digest” system. This is the biological</a:t>
            </a:r>
            <a:r>
              <a:rPr lang="en-US" baseline="0" dirty="0"/>
              <a:t> system that is active for all you right now. You do not need to have a high heart rate, so the </a:t>
            </a:r>
            <a:r>
              <a:rPr lang="en-US" dirty="0"/>
              <a:t>parasympathetic nervous system is actively slowing your heart rate. Likewise, you do not need to be “on high</a:t>
            </a:r>
            <a:r>
              <a:rPr lang="en-US" baseline="0" dirty="0"/>
              <a:t> alert” so your </a:t>
            </a:r>
            <a:r>
              <a:rPr lang="en-US" dirty="0"/>
              <a:t>parasympathetic nervous system  is also calming your brain (if the parasympathetic nervous system actives too much, you will actually fall asleep!</a:t>
            </a:r>
            <a:r>
              <a:rPr lang="en-US" baseline="0" dirty="0"/>
              <a:t> Which is actually why some of you might feel sleepy just sitting here)</a:t>
            </a:r>
            <a:r>
              <a:rPr lang="en-US" dirty="0"/>
              <a:t>.</a:t>
            </a:r>
          </a:p>
          <a:p>
            <a:endParaRPr lang="en-US" dirty="0"/>
          </a:p>
          <a:p>
            <a:r>
              <a:rPr lang="en-US" dirty="0"/>
              <a:t>The sympathetic nervous system is the opposite. </a:t>
            </a:r>
            <a:r>
              <a:rPr lang="en-US" baseline="0" dirty="0"/>
              <a:t>This system gives you the energy to respond to the challenge. </a:t>
            </a:r>
            <a:r>
              <a:rPr lang="en-US" dirty="0"/>
              <a:t>This is the “fight or flight” system. That is your stress response system. When something is distressing, or challenging (physically or emotionally) your sympathetic nervous system increases</a:t>
            </a:r>
            <a:r>
              <a:rPr lang="en-US" baseline="0" dirty="0"/>
              <a:t> activation. Your heart rate increases, your blood flow increases, your breathing increases. You may feel agitated, anxious, or angry and frustrated. </a:t>
            </a:r>
          </a:p>
          <a:p>
            <a:endParaRPr lang="en-US" baseline="0" dirty="0"/>
          </a:p>
          <a:p>
            <a:r>
              <a:rPr lang="en-US" dirty="0"/>
              <a:t>These systems</a:t>
            </a:r>
            <a:r>
              <a:rPr lang="en-US" baseline="0" dirty="0"/>
              <a:t> work together to create a balance. You don’t want to fall asleep mid conversation, or while you are eating, but you also don’t want your heart racing and feel the need to run when you are simply grocery shopping. So you need both of these systems to create a balance for you to function in everyday situations. </a:t>
            </a:r>
          </a:p>
          <a:p>
            <a:pPr marL="181233" indent="-181233">
              <a:buFont typeface="Arial" charset="0"/>
              <a:buChar char="•"/>
            </a:pPr>
            <a:r>
              <a:rPr lang="en-US" baseline="0" dirty="0"/>
              <a:t>Balance is essential for optimal development and learning. </a:t>
            </a:r>
          </a:p>
          <a:p>
            <a:pPr marL="181233" indent="-181233">
              <a:buFont typeface="Arial" charset="0"/>
              <a:buChar char="•"/>
            </a:pPr>
            <a:r>
              <a:rPr lang="en-US" baseline="0" dirty="0"/>
              <a:t>Brain does not focus on learning new information if system is focused on survival. </a:t>
            </a:r>
          </a:p>
          <a:p>
            <a:endParaRPr lang="en-US" baseline="0" dirty="0"/>
          </a:p>
          <a:p>
            <a:r>
              <a:rPr lang="en-US" b="1" dirty="0"/>
              <a:t>Use the following example to illustrate the biological needs of infants:</a:t>
            </a:r>
            <a:endParaRPr lang="en-US" dirty="0"/>
          </a:p>
          <a:p>
            <a:pPr lvl="0"/>
            <a:r>
              <a:rPr lang="en-US" dirty="0"/>
              <a:t> When a baby cries, their heart rate can speed up very quickly, they have few ways to calm themselves down. </a:t>
            </a:r>
          </a:p>
          <a:p>
            <a:pPr lvl="1"/>
            <a:r>
              <a:rPr lang="en-US" dirty="0"/>
              <a:t>Think about how do you feel when your heart races, and you can’t catch your breath? It feels uncomfortable! And it feels uncomfortable for a baby as well. </a:t>
            </a:r>
          </a:p>
          <a:p>
            <a:pPr lvl="1"/>
            <a:r>
              <a:rPr lang="en-US" dirty="0"/>
              <a:t>What are strategies you use to calm yourself down when you are scared, angry, frustrated, anxious? (Look for strategies like: walk, talk, deep breaths, praying)</a:t>
            </a:r>
          </a:p>
          <a:p>
            <a:r>
              <a:rPr lang="en-US" dirty="0"/>
              <a:t> </a:t>
            </a:r>
          </a:p>
          <a:p>
            <a:r>
              <a:rPr lang="en-US" dirty="0"/>
              <a:t>But babies cannot use these calming down strategies on their own, and require adults to help them soothe. In fact, humans are born with systems that expect a kind and soothing environment. When that environment is present, the physiological system can be balanced and development can proceed in a typical fashion. </a:t>
            </a:r>
          </a:p>
        </p:txBody>
      </p:sp>
      <p:sp>
        <p:nvSpPr>
          <p:cNvPr id="4" name="Slide Number Placeholder 3"/>
          <p:cNvSpPr>
            <a:spLocks noGrp="1"/>
          </p:cNvSpPr>
          <p:nvPr>
            <p:ph type="sldNum" sz="quarter" idx="10"/>
          </p:nvPr>
        </p:nvSpPr>
        <p:spPr/>
        <p:txBody>
          <a:bodyPr/>
          <a:lstStyle/>
          <a:p>
            <a:fld id="{03C82576-B1BC-4858-AD13-21E4B8DBCF2A}" type="slidenum">
              <a:rPr lang="en-US" smtClean="0"/>
              <a:t>14</a:t>
            </a:fld>
            <a:endParaRPr lang="en-US" dirty="0"/>
          </a:p>
        </p:txBody>
      </p:sp>
    </p:spTree>
    <p:extLst>
      <p:ext uri="{BB962C8B-B14F-4D97-AF65-F5344CB8AC3E}">
        <p14:creationId xmlns:p14="http://schemas.microsoft.com/office/powerpoint/2010/main" val="2255758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URL: </a:t>
            </a:r>
            <a:r>
              <a:rPr lang="en-US" sz="1200" u="sng" kern="1200" dirty="0">
                <a:solidFill>
                  <a:schemeClr val="tx1"/>
                </a:solidFill>
                <a:effectLst/>
                <a:latin typeface="+mn-lt"/>
                <a:ea typeface="+mn-ea"/>
                <a:cs typeface="+mn-cs"/>
                <a:hlinkClick r:id="rId3"/>
              </a:rPr>
              <a:t>https://www.zerotothree.org/resources/230-responsive-care-nurturing-a-strong-attachment-through-everyday-moments</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Meeting</a:t>
            </a:r>
            <a:r>
              <a:rPr lang="en-US" baseline="0" dirty="0"/>
              <a:t> these biological needs sets the stage for the essential bonding that needs to happen for development to occur in an optimal way. The bond is commonly called the attachment bond. </a:t>
            </a:r>
            <a:r>
              <a:rPr lang="en-US" dirty="0"/>
              <a:t>Attachment refers to the social and emotional relationships children develop with the significant people in their lives.  An infant’s first attachment is usually to its mother.  In some circumstances, someone other than the infant’s mother can become the primary attachment figure.  This may be a father, grandparent, or an unrelated adult. </a:t>
            </a:r>
          </a:p>
          <a:p>
            <a:endParaRPr lang="en-US" dirty="0"/>
          </a:p>
          <a:p>
            <a:r>
              <a:rPr lang="en-US" dirty="0"/>
              <a:t>We are now going to watch a video on how everyday moments set the stage</a:t>
            </a:r>
            <a:r>
              <a:rPr lang="en-US" baseline="0" dirty="0"/>
              <a:t> for attachment. I will first put you into your breakout rooms. Watch the movie, and then discuss these three questions in your groups. For the last question, be ready to share your response once we are back in a group. </a:t>
            </a:r>
          </a:p>
          <a:p>
            <a:endParaRPr lang="en-US" dirty="0"/>
          </a:p>
          <a:p>
            <a:r>
              <a:rPr lang="en-US" dirty="0"/>
              <a:t>Why is responsive care important? </a:t>
            </a:r>
          </a:p>
          <a:p>
            <a:pPr defTabSz="945307">
              <a:defRPr/>
            </a:pPr>
            <a:r>
              <a:rPr lang="en-US" dirty="0"/>
              <a:t>	Strong emotional, cognitive, social development</a:t>
            </a:r>
            <a:r>
              <a:rPr lang="en-US" baseline="0" dirty="0"/>
              <a:t> (self-esteem, problem solving, accurately responding to emotions of others, empathy)</a:t>
            </a:r>
            <a:endParaRPr lang="en-US" dirty="0"/>
          </a:p>
          <a:p>
            <a:endParaRPr lang="en-US" dirty="0"/>
          </a:p>
          <a:p>
            <a:r>
              <a:rPr lang="en-US" dirty="0"/>
              <a:t>What are the key pieces to responsive care?</a:t>
            </a:r>
          </a:p>
          <a:p>
            <a:r>
              <a:rPr lang="en-US" dirty="0"/>
              <a:t>	Taking turns</a:t>
            </a:r>
          </a:p>
          <a:p>
            <a:r>
              <a:rPr lang="en-US" dirty="0"/>
              <a:t>	Following lead (be a good observer)</a:t>
            </a:r>
          </a:p>
          <a:p>
            <a:r>
              <a:rPr lang="en-US" dirty="0"/>
              <a:t>	Positive feelings (communicate feelings, manage feelings) </a:t>
            </a:r>
          </a:p>
          <a:p>
            <a:r>
              <a:rPr lang="en-US" dirty="0"/>
              <a:t>	Age appropriate toys</a:t>
            </a:r>
          </a:p>
          <a:p>
            <a:endParaRPr lang="en-US" dirty="0"/>
          </a:p>
          <a:p>
            <a:r>
              <a:rPr lang="en-US" dirty="0"/>
              <a:t>How can the child welfare system promote these parenting behaviors?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15</a:t>
            </a:fld>
            <a:endParaRPr lang="en-US" dirty="0"/>
          </a:p>
        </p:txBody>
      </p:sp>
    </p:spTree>
    <p:extLst>
      <p:ext uri="{BB962C8B-B14F-4D97-AF65-F5344CB8AC3E}">
        <p14:creationId xmlns:p14="http://schemas.microsoft.com/office/powerpoint/2010/main" val="119176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cs typeface="Arial" charset="0"/>
              </a:rPr>
              <a:t>Have groups share how CWS </a:t>
            </a:r>
            <a:r>
              <a:rPr lang="en-US" dirty="0"/>
              <a:t>can promote parenting behaviors that encourage a secure attachment. Use the white board feature in Zoom to write down responses. </a:t>
            </a:r>
          </a:p>
          <a:p>
            <a:endParaRPr lang="en-US" dirty="0"/>
          </a:p>
          <a:p>
            <a:r>
              <a:rPr lang="en-US" dirty="0"/>
              <a:t>Now we are going</a:t>
            </a:r>
            <a:r>
              <a:rPr lang="en-US" baseline="0" dirty="0"/>
              <a:t> to provide more information on the primary ingredients a caregiver-child relationship must have for a secure attachment to develop. Note that secure attachments may have other elements as well but these are the four that are the most recognized as essential elements in a secure attachment relationship. </a:t>
            </a:r>
            <a:endParaRPr lang="en-US" dirty="0"/>
          </a:p>
          <a:p>
            <a:endParaRPr lang="en-US" dirty="0"/>
          </a:p>
          <a:p>
            <a:r>
              <a:rPr lang="en-US" b="1" dirty="0"/>
              <a:t> </a:t>
            </a:r>
            <a:endParaRPr lang="en-US" dirty="0"/>
          </a:p>
          <a:p>
            <a:pPr defTabSz="966576">
              <a:defRPr/>
            </a:pPr>
            <a:r>
              <a:rPr lang="en-US" dirty="0"/>
              <a:t>TALK ABOUT SERVE AND RETURN</a:t>
            </a:r>
            <a:br>
              <a:rPr lang="en-US" dirty="0"/>
            </a:br>
            <a:r>
              <a:rPr lang="en-US" dirty="0"/>
              <a:t>NURTURANCE</a:t>
            </a:r>
          </a:p>
          <a:p>
            <a:pPr defTabSz="966576">
              <a:defRPr/>
            </a:pPr>
            <a:endParaRPr lang="en-US" dirty="0"/>
          </a:p>
          <a:p>
            <a:pPr defTabSz="966576">
              <a:defRPr/>
            </a:pPr>
            <a:r>
              <a:rPr lang="en-US" dirty="0"/>
              <a:t>SERVE AND RETURN </a:t>
            </a:r>
            <a:r>
              <a:rPr lang="en-US" baseline="0" dirty="0"/>
              <a:t>is the b</a:t>
            </a:r>
            <a:r>
              <a:rPr lang="en-US" altLang="en-US" sz="2500" dirty="0">
                <a:cs typeface="Arial" charset="0"/>
              </a:rPr>
              <a:t>idirectional back and forth interactions between infant behaviors and parental responses and and vice-versa. This is dyadic back and forth (involving 2 partners) and is sometimes called the “dance of attunement” and involves </a:t>
            </a:r>
            <a:r>
              <a:rPr lang="en-US" altLang="en-US" sz="3000" dirty="0">
                <a:cs typeface="Arial" charset="0"/>
              </a:rPr>
              <a:t>the back and forth sharing of emotions. </a:t>
            </a:r>
            <a:r>
              <a:rPr lang="en-US" altLang="en-US" dirty="0">
                <a:cs typeface="Arial" charset="0"/>
              </a:rPr>
              <a:t>During serve and return, babies and caregivers share:</a:t>
            </a:r>
          </a:p>
          <a:p>
            <a:pPr lvl="2"/>
            <a:r>
              <a:rPr lang="en-US" altLang="en-US" dirty="0">
                <a:cs typeface="Arial" charset="0"/>
              </a:rPr>
              <a:t> Attention (focused on the same thing or each other)</a:t>
            </a:r>
          </a:p>
          <a:p>
            <a:pPr lvl="2"/>
            <a:r>
              <a:rPr lang="en-US" altLang="en-US" dirty="0">
                <a:cs typeface="Arial" charset="0"/>
              </a:rPr>
              <a:t>Affect (delight in the same thing)</a:t>
            </a:r>
          </a:p>
          <a:p>
            <a:r>
              <a:rPr lang="en-US" altLang="en-US" dirty="0">
                <a:cs typeface="Arial" charset="0"/>
              </a:rPr>
              <a:t>	Arousal (caregiver and baby match intensity)</a:t>
            </a:r>
            <a:endParaRPr lang="en-US" altLang="en-US" sz="3000" dirty="0">
              <a:cs typeface="Arial" charset="0"/>
            </a:endParaRPr>
          </a:p>
          <a:p>
            <a:pPr defTabSz="966576">
              <a:defRPr/>
            </a:pPr>
            <a:endParaRPr lang="en-US" sz="3000" dirty="0">
              <a:cs typeface="Arial" charset="0"/>
            </a:endParaRPr>
          </a:p>
          <a:p>
            <a:pPr defTabSz="966576">
              <a:defRPr/>
            </a:pPr>
            <a:r>
              <a:rPr lang="en-US" dirty="0"/>
              <a:t>As we discussed, babies’ behaviors are the only means they have for communication. This means that parents must be attuned to what these behaviors mean for their baby. NURTURANCE </a:t>
            </a:r>
            <a:r>
              <a:rPr lang="en-US" baseline="0" dirty="0"/>
              <a:t>is when p</a:t>
            </a:r>
            <a:r>
              <a:rPr lang="en-US" altLang="en-US" dirty="0">
                <a:cs typeface="Arial" charset="0"/>
              </a:rPr>
              <a:t>arents who are are able to accurately read and respond</a:t>
            </a:r>
            <a:r>
              <a:rPr lang="en-US" altLang="en-US" baseline="0" dirty="0">
                <a:cs typeface="Arial" charset="0"/>
              </a:rPr>
              <a:t> </a:t>
            </a:r>
            <a:r>
              <a:rPr lang="en-US" altLang="en-US" dirty="0">
                <a:cs typeface="Arial" charset="0"/>
              </a:rPr>
              <a:t>to babies cues/behaviors. Being able to understand</a:t>
            </a:r>
            <a:r>
              <a:rPr lang="en-US" altLang="en-US" baseline="0" dirty="0">
                <a:cs typeface="Arial" charset="0"/>
              </a:rPr>
              <a:t> the baby, and respond appropriately to the baby’s needs allows them to develop empathy. Nurturing parents are </a:t>
            </a:r>
            <a:r>
              <a:rPr lang="en-US" altLang="en-US" dirty="0">
                <a:cs typeface="Arial" charset="0"/>
              </a:rPr>
              <a:t>aware of the baby and the baby’s needs, and they respond accurately and promptly)</a:t>
            </a:r>
            <a:r>
              <a:rPr lang="en-US" altLang="en-US" baseline="0" dirty="0">
                <a:cs typeface="Arial" charset="0"/>
              </a:rPr>
              <a:t> to their needs and bids for attention. </a:t>
            </a:r>
            <a:r>
              <a:rPr lang="en-US" dirty="0"/>
              <a:t>This allows the parent to become more engaged with his/her child and to meet the child’s needs more effectively. </a:t>
            </a:r>
          </a:p>
          <a:p>
            <a:pPr defTabSz="966576">
              <a:defRPr/>
            </a:pPr>
            <a:endParaRPr lang="en-US" i="1" dirty="0"/>
          </a:p>
          <a:p>
            <a:r>
              <a:rPr lang="en-US" dirty="0"/>
              <a:t>Parents who have difficulty accurately reading their babies’ cues or who do not have developmentally appropriate expectations of their children can become aggravated by these communicative behaviors. For example, they may interpret cries as an annoying behavior rather than understanding that their child is trying to communicate with them.  </a:t>
            </a:r>
          </a:p>
          <a:p>
            <a:r>
              <a:rPr lang="en-US" dirty="0"/>
              <a:t> </a:t>
            </a:r>
            <a:endParaRPr lang="en-US" altLang="en-US" dirty="0">
              <a:cs typeface="Arial" charset="0"/>
            </a:endParaRPr>
          </a:p>
          <a:p>
            <a:pPr defTabSz="966576">
              <a:defRPr/>
            </a:pPr>
            <a:r>
              <a:rPr lang="en-US" dirty="0"/>
              <a:t>STABILITY of care is necessary to create the expectation on the part of the child that his/her needs will be met, that bids for attention will produce a response. In order</a:t>
            </a:r>
            <a:r>
              <a:rPr lang="en-US" baseline="0" dirty="0"/>
              <a:t> for a child to securely attach to their caregiver, the caregiver must be a constant and stable presence in their life. Attachment is the product of repeated interactions. To develop trust, to understand the caregiver, and to have clear expectations of the caregiver’s behaviors and to depend on the caregiver as a source of comfort, the child must have stable care. Instability in care jeopardizes attachment formation, and the security of the attachment.</a:t>
            </a:r>
          </a:p>
          <a:p>
            <a:pPr defTabSz="966576">
              <a:defRPr/>
            </a:pPr>
            <a:endParaRPr lang="en-US" dirty="0"/>
          </a:p>
          <a:p>
            <a:pPr defTabSz="966576">
              <a:defRPr/>
            </a:pPr>
            <a:r>
              <a:rPr lang="en-US" dirty="0"/>
              <a:t>Infants require (and expect) a COMMITTED caregiver who finds enjoyment in parenting. Many of the families served by the child welfare system experience daily challenges to basic survival.  These challenges may pose obstacles to having the awareness, time or energy to fall in love with their child. We can help parents learn to enjoy their child and have fun, while employing nurturing parenting methods.  Parents who enjoy their children are much less inclined to harm them. </a:t>
            </a:r>
          </a:p>
          <a:p>
            <a:pPr defTabSz="966576">
              <a:defRPr/>
            </a:pPr>
            <a:endParaRPr lang="en-US" dirty="0"/>
          </a:p>
          <a:p>
            <a:endParaRPr lang="en-US" dirty="0"/>
          </a:p>
          <a:p>
            <a:pPr lvl="1"/>
            <a:endParaRPr lang="en-US" altLang="en-US" sz="2600" dirty="0">
              <a:cs typeface="Arial" charset="0"/>
            </a:endParaRPr>
          </a:p>
          <a:p>
            <a:pPr lvl="1"/>
            <a:endParaRPr lang="en-US" altLang="en-US" sz="2600" dirty="0">
              <a:cs typeface="Arial" charset="0"/>
            </a:endParaRPr>
          </a:p>
          <a:p>
            <a:pPr lvl="0"/>
            <a:endParaRPr lang="en-US" altLang="en-US" sz="2600" dirty="0">
              <a:cs typeface="Arial"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16</a:t>
            </a:fld>
            <a:endParaRPr lang="en-US" dirty="0"/>
          </a:p>
        </p:txBody>
      </p:sp>
    </p:spTree>
    <p:extLst>
      <p:ext uri="{BB962C8B-B14F-4D97-AF65-F5344CB8AC3E}">
        <p14:creationId xmlns:p14="http://schemas.microsoft.com/office/powerpoint/2010/main" val="2074696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104B1A4-E0A7-4982-88CA-AC67901801A4}" type="slidenum">
              <a:rPr lang="en-US"/>
              <a:pPr/>
              <a:t>17</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lvl="0"/>
            <a:r>
              <a:rPr lang="en-US" dirty="0"/>
              <a:t>When these ingredients are present in the environment in an ongoing and consistent manner, children will form an attachment template, which is an internalized view or set of expectations regarding the attachment figure.</a:t>
            </a:r>
            <a:r>
              <a:rPr lang="en-US" baseline="0" dirty="0"/>
              <a:t> </a:t>
            </a:r>
            <a:endParaRPr lang="en-US" altLang="en-US" sz="2600" dirty="0">
              <a:cs typeface="Arial" charset="0"/>
            </a:endParaRPr>
          </a:p>
          <a:p>
            <a:endParaRPr lang="en-US" dirty="0"/>
          </a:p>
          <a:p>
            <a:r>
              <a:rPr lang="en-US" dirty="0"/>
              <a:t>According to Schore (1997b, p. 30 [italics in original] in Applegate &amp; Shapiro, 2005), the child’s first relationship with the primary caregiver </a:t>
            </a:r>
            <a:r>
              <a:rPr lang="en-US" i="1" dirty="0"/>
              <a:t>“acts as a template for the imprinting of circuits in the child’s emotion-processing right brain, thereby permanently shaping the individual’s adaptive or maladaptive capacities to enter into all later emotional relationships.”</a:t>
            </a:r>
          </a:p>
          <a:p>
            <a:endParaRPr lang="en-US" i="1" dirty="0"/>
          </a:p>
          <a:p>
            <a:r>
              <a:rPr lang="en-US" dirty="0"/>
              <a:t>Reflect back to the SPECS of development. Remind trainees that development occurs across domains simultaneously. Stress the following points:</a:t>
            </a:r>
          </a:p>
          <a:p>
            <a:pPr marL="181233" indent="-181233">
              <a:buFont typeface="Arial" charset="0"/>
              <a:buChar char="•"/>
            </a:pPr>
            <a:r>
              <a:rPr lang="en-US" dirty="0"/>
              <a:t>The first 5 years of life represent the critical period for the development of the attachment system. </a:t>
            </a:r>
          </a:p>
          <a:p>
            <a:pPr marL="181233" indent="-181233">
              <a:buFont typeface="Arial" charset="0"/>
              <a:buChar char="•"/>
            </a:pPr>
            <a:r>
              <a:rPr lang="en-US" dirty="0"/>
              <a:t>Babies are biologically ready to seek out a consistent and responsive caregiver from birth. They are, in essence, primed from birth to attach to a caregiver. This is a survival mechanism – cannot survive without needs being met. Need to know that base needs for survival will be met so system can devote attention to other developmental domains.</a:t>
            </a:r>
          </a:p>
          <a:p>
            <a:pPr marL="181233" indent="-181233">
              <a:buFont typeface="Arial" charset="0"/>
              <a:buChar char="•"/>
            </a:pPr>
            <a:r>
              <a:rPr lang="en-US" dirty="0"/>
              <a:t>At the same time we know the first five years of life represent a critical period for brain development. </a:t>
            </a:r>
          </a:p>
          <a:p>
            <a:endParaRPr lang="en-US" dirty="0"/>
          </a:p>
          <a:p>
            <a:r>
              <a:rPr lang="en-US" dirty="0"/>
              <a:t>Explain discussion will now turn toward the intersection of attachment and brain development in these first five years of life. </a:t>
            </a:r>
          </a:p>
          <a:p>
            <a:endParaRPr lang="en-US" altLang="en-US" dirty="0"/>
          </a:p>
          <a:p>
            <a:pPr defTabSz="966576">
              <a:defRPr/>
            </a:pPr>
            <a:endParaRPr lang="en-US" dirty="0"/>
          </a:p>
          <a:p>
            <a:pPr eaLnBrk="1" hangingPunct="1"/>
            <a:endParaRPr lang="en-US" dirty="0"/>
          </a:p>
        </p:txBody>
      </p:sp>
    </p:spTree>
    <p:extLst>
      <p:ext uri="{BB962C8B-B14F-4D97-AF65-F5344CB8AC3E}">
        <p14:creationId xmlns:p14="http://schemas.microsoft.com/office/powerpoint/2010/main" val="2356070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These attachment templates are built because into the structure of the brain. The first 5 years of life is a time of rapid brain development. So as attachment templates are being built, so is the brain. </a:t>
            </a:r>
          </a:p>
          <a:p>
            <a:pPr marL="664521" lvl="1" indent="-181233">
              <a:buFont typeface="Arial" charset="0"/>
              <a:buChar char="•"/>
            </a:pPr>
            <a:endParaRPr lang="en-US" dirty="0"/>
          </a:p>
          <a:p>
            <a:pPr marL="664521" lvl="1" indent="-181233">
              <a:buFont typeface="Arial" charset="0"/>
              <a:buChar char="•"/>
            </a:pPr>
            <a:r>
              <a:rPr lang="en-US" dirty="0"/>
              <a:t>At</a:t>
            </a:r>
            <a:r>
              <a:rPr lang="en-US" baseline="0" dirty="0"/>
              <a:t> birth, the fetus has developed more neurons the necessary. These provide the foundation on which neural connections are built and organized. </a:t>
            </a:r>
          </a:p>
          <a:p>
            <a:pPr marL="664521" lvl="1" indent="-181233">
              <a:buFont typeface="Arial" charset="0"/>
              <a:buChar char="•"/>
            </a:pPr>
            <a:r>
              <a:rPr lang="en-US" baseline="0" dirty="0"/>
              <a:t>Once the child is born, s</a:t>
            </a:r>
            <a:r>
              <a:rPr lang="en-US" dirty="0"/>
              <a:t>timulated neurons make connections, non-stimulated undergo pruning (cell</a:t>
            </a:r>
            <a:r>
              <a:rPr lang="en-US" baseline="0" dirty="0"/>
              <a:t> death </a:t>
            </a:r>
            <a:r>
              <a:rPr lang="en-US" dirty="0"/>
              <a:t>~40% of the connections between neurons die)</a:t>
            </a:r>
          </a:p>
          <a:p>
            <a:pPr marL="664521" lvl="1" indent="-181233">
              <a:lnSpc>
                <a:spcPct val="90000"/>
              </a:lnSpc>
              <a:spcBef>
                <a:spcPct val="30000"/>
              </a:spcBef>
              <a:buFont typeface="Arial" charset="0"/>
              <a:buChar char="•"/>
            </a:pPr>
            <a:r>
              <a:rPr lang="en-US" dirty="0"/>
              <a:t>This pruning occurs at different times in different areas of the brain and is not fully completed until adolescence.</a:t>
            </a:r>
          </a:p>
          <a:p>
            <a:pPr marL="664521" lvl="1" indent="-181233" defTabSz="966576">
              <a:lnSpc>
                <a:spcPct val="90000"/>
              </a:lnSpc>
              <a:spcBef>
                <a:spcPct val="30000"/>
              </a:spcBef>
              <a:buFont typeface="Arial" charset="0"/>
              <a:buChar char="•"/>
              <a:defRPr/>
            </a:pPr>
            <a:r>
              <a:rPr lang="en-US" dirty="0"/>
              <a:t>The mature brain has 100 billion neurons connected by trillions of synapses, the product of billions upon billions of complex chemical transactions in the process of neurodevelopment.</a:t>
            </a:r>
          </a:p>
          <a:p>
            <a:pPr marL="664521" lvl="1" indent="-181233">
              <a:lnSpc>
                <a:spcPct val="90000"/>
              </a:lnSpc>
              <a:spcBef>
                <a:spcPct val="30000"/>
              </a:spcBef>
              <a:buFont typeface="Arial" charset="0"/>
              <a:buChar char="•"/>
            </a:pPr>
            <a:r>
              <a:rPr lang="en-US" dirty="0"/>
              <a:t>The normal wiring of the brain occurs in part as a result of general experiences that every human who inhabits any reasonably normal environment will have. The expected experiences allow</a:t>
            </a:r>
            <a:r>
              <a:rPr lang="en-US" baseline="0" dirty="0"/>
              <a:t> the human brain to grow in a normal and healthy way. </a:t>
            </a:r>
            <a:endParaRPr lang="en-US" dirty="0"/>
          </a:p>
          <a:p>
            <a:pPr marL="664521" lvl="1" indent="-181233" defTabSz="966576">
              <a:lnSpc>
                <a:spcPct val="90000"/>
              </a:lnSpc>
              <a:spcBef>
                <a:spcPct val="30000"/>
              </a:spcBef>
              <a:buFont typeface="Arial" charset="0"/>
              <a:buChar char="•"/>
              <a:defRPr/>
            </a:pPr>
            <a:r>
              <a:rPr lang="en-US" dirty="0"/>
              <a:t>There are Sensitive periods for brain development, pruning, and expected</a:t>
            </a:r>
            <a:r>
              <a:rPr lang="en-US" baseline="0" dirty="0"/>
              <a:t> experiences. </a:t>
            </a:r>
          </a:p>
          <a:p>
            <a:pPr marL="664521" lvl="1" indent="-181233">
              <a:lnSpc>
                <a:spcPct val="90000"/>
              </a:lnSpc>
              <a:spcBef>
                <a:spcPct val="30000"/>
              </a:spcBef>
              <a:buFont typeface="Arial" charset="0"/>
              <a:buChar char="•"/>
            </a:pPr>
            <a:r>
              <a:rPr lang="en-US" dirty="0"/>
              <a:t>If these expected experiences are not available, impairment can result.</a:t>
            </a:r>
            <a:r>
              <a:rPr lang="en-US" baseline="0" dirty="0"/>
              <a:t> </a:t>
            </a:r>
          </a:p>
          <a:p>
            <a:pPr marL="483288" lvl="1">
              <a:lnSpc>
                <a:spcPct val="90000"/>
              </a:lnSpc>
              <a:spcBef>
                <a:spcPct val="30000"/>
              </a:spcBef>
            </a:pPr>
            <a:endParaRPr lang="en-US" baseline="0" dirty="0"/>
          </a:p>
          <a:p>
            <a:pPr marL="483288" lvl="1">
              <a:lnSpc>
                <a:spcPct val="90000"/>
              </a:lnSpc>
              <a:spcBef>
                <a:spcPct val="30000"/>
              </a:spcBef>
            </a:pPr>
            <a:r>
              <a:rPr lang="en-US" baseline="0" dirty="0"/>
              <a:t>Point out the following: </a:t>
            </a:r>
          </a:p>
          <a:p>
            <a:pPr marL="483288" lvl="1">
              <a:lnSpc>
                <a:spcPct val="90000"/>
              </a:lnSpc>
              <a:spcBef>
                <a:spcPct val="30000"/>
              </a:spcBef>
            </a:pPr>
            <a:r>
              <a:rPr lang="en-US" baseline="0" dirty="0"/>
              <a:t>The lack of experience, or an atypical experience, can cause the brain to “re-wire” and reorganize as a function of an individual’s experience. For example, children who are abused or grow up in high conflict homes become sensitized to anger. Their brains become more sensitive to slight amounts of anger, and they are more likely to detect anger, even when anger is not present. Conversely, children that grow up in high resource homes perform better on a variety of learning tasks.</a:t>
            </a:r>
          </a:p>
          <a:p>
            <a:pPr lvl="0"/>
            <a:endParaRPr lang="en-US" b="1" i="1" dirty="0"/>
          </a:p>
          <a:p>
            <a:pPr lvl="0"/>
            <a:endParaRPr lang="en-US" b="1" i="1" dirty="0"/>
          </a:p>
          <a:p>
            <a:pPr lvl="0"/>
            <a:r>
              <a:rPr lang="en-US" dirty="0"/>
              <a:t>The influence of early environment on the brain is long lasting (Carnegie Foundation).  The time in life when the brain is most sensitive to experience—and therefore most easy to influence in positive and negative ways is in infancy and childhood.  It is during these times in life when social, emotional, cognitive and physical experiences will shape neural systems in ways that influence functioning for a lifetime.  This is a time of great opportunity—and great vulnerability—for expressing the genetic potential in a child (Perry, 2002).</a:t>
            </a:r>
          </a:p>
          <a:p>
            <a:pPr lvl="0"/>
            <a:r>
              <a:rPr lang="en-US" dirty="0"/>
              <a:t>Development is use-dependent. Particularly in infancy, healthy development requires repeated exposure to positive experiences that stimulate the brain. </a:t>
            </a:r>
          </a:p>
          <a:p>
            <a:r>
              <a:rPr lang="en-US" b="1" dirty="0"/>
              <a:t> </a:t>
            </a:r>
            <a:endParaRPr lang="en-US" dirty="0"/>
          </a:p>
          <a:p>
            <a:pPr lvl="0"/>
            <a:r>
              <a:rPr lang="en-US" dirty="0"/>
              <a:t>Refer to the slide to illustrate the “use it or lose it” process. </a:t>
            </a:r>
          </a:p>
          <a:p>
            <a:r>
              <a:rPr lang="en-US" dirty="0"/>
              <a:t> </a:t>
            </a:r>
          </a:p>
          <a:p>
            <a:r>
              <a:rPr lang="en-US" dirty="0"/>
              <a:t>Note that many cell connections are not formed at birth, but proliferate after birth to their highest density at 6 years of age.  Nerve cells constantly interact with the environment.  If they are used, they remain.  If not, they are “pruned” or cut back and the connection is lost. </a:t>
            </a:r>
          </a:p>
          <a:p>
            <a:endParaRPr lang="en-US" altLang="en-US" dirty="0"/>
          </a:p>
          <a:p>
            <a:pPr lvl="0"/>
            <a:r>
              <a:rPr lang="en-US" dirty="0"/>
              <a:t>Review the principles of neurodevelopment: </a:t>
            </a:r>
          </a:p>
          <a:p>
            <a:pPr marL="181233" indent="-181233">
              <a:buFont typeface="Arial" charset="0"/>
              <a:buChar char="•"/>
            </a:pPr>
            <a:r>
              <a:rPr lang="en-US" dirty="0"/>
              <a:t>Neurodevelopment proceeds from genetic and environmental influences. </a:t>
            </a:r>
          </a:p>
          <a:p>
            <a:pPr marL="181233" indent="-181233">
              <a:buFont typeface="Arial" charset="0"/>
              <a:buChar char="•"/>
            </a:pPr>
            <a:r>
              <a:rPr lang="en-US" dirty="0"/>
              <a:t>Neurodevelopment is sequential.</a:t>
            </a:r>
          </a:p>
          <a:p>
            <a:pPr marL="181233" indent="-181233">
              <a:buFont typeface="Arial" charset="0"/>
              <a:buChar char="•"/>
            </a:pPr>
            <a:r>
              <a:rPr lang="en-US" dirty="0"/>
              <a:t>Neurodevelopment is activity-dependent.</a:t>
            </a:r>
          </a:p>
          <a:p>
            <a:pPr marL="181233" indent="-181233">
              <a:buFont typeface="Arial" charset="0"/>
              <a:buChar char="•"/>
            </a:pPr>
            <a:r>
              <a:rPr lang="en-US" dirty="0"/>
              <a:t>Neurodevelopment involves windows of opportunity and windows of vulnerability.</a:t>
            </a:r>
          </a:p>
          <a:p>
            <a:endParaRPr lang="en-US" altLang="en-US" dirty="0"/>
          </a:p>
          <a:p>
            <a:r>
              <a:rPr lang="en-US" dirty="0"/>
              <a:t>Ask trainees what implications this information has for parenting practices in light of the child-rearing environments of many children in the child welfare system.  Ask trainees to consider how they would convey this information to parents and other caregivers.  Be sure to include: </a:t>
            </a:r>
          </a:p>
          <a:p>
            <a:pPr marL="181233" indent="-181233">
              <a:buFont typeface="Arial" charset="0"/>
              <a:buChar char="•"/>
            </a:pPr>
            <a:r>
              <a:rPr lang="en-US" dirty="0"/>
              <a:t>the “use it or lose it” principle regarding the development of synaptic interconnections could be conveyed in terms of providing experiences such as speaking to infants and providing visual stimulation to infants to help them build brain power </a:t>
            </a:r>
          </a:p>
          <a:p>
            <a:pPr marL="181233" indent="-181233">
              <a:buFont typeface="Arial" charset="0"/>
              <a:buChar char="•"/>
            </a:pPr>
            <a:r>
              <a:rPr lang="en-US" dirty="0"/>
              <a:t>the idea that rapid brain development during infancy provides great opportunity and vulnerability to lay the foundation for future brain development could be conveyed in terms of protecting the infant from stressful stimuli such as domestic violence, neglect and abuse so that brain development can occur in a calm atmosphere without distractions of stress from the limbic system</a:t>
            </a:r>
          </a:p>
          <a:p>
            <a:endParaRPr lang="en-US" altLang="en-US" dirty="0"/>
          </a:p>
          <a:p>
            <a:pPr lvl="0"/>
            <a:r>
              <a:rPr lang="en-US" dirty="0"/>
              <a:t>Conclude this topic with the following points:</a:t>
            </a:r>
          </a:p>
          <a:p>
            <a:pPr marL="181233" indent="-181233">
              <a:buFont typeface="Arial" charset="0"/>
              <a:buChar char="•"/>
            </a:pPr>
            <a:r>
              <a:rPr lang="en-US" dirty="0"/>
              <a:t>The human brain continues to grow through all of life’s stages; however, the early years are a critical period of rapid brain growth with ramifications throughout the lifetime.  Adolescence is another critical period for brain development and this will be covered during the section on adolescent development.</a:t>
            </a:r>
          </a:p>
          <a:p>
            <a:pPr marL="181233" indent="-181233">
              <a:buFont typeface="Arial" charset="0"/>
              <a:buChar char="•"/>
            </a:pPr>
            <a:r>
              <a:rPr lang="en-US" dirty="0"/>
              <a:t>The brain develops within the constraints of its genetic potential.</a:t>
            </a:r>
          </a:p>
          <a:p>
            <a:pPr marL="181233" indent="-181233">
              <a:buFont typeface="Arial" charset="0"/>
              <a:buChar char="•"/>
            </a:pPr>
            <a:r>
              <a:rPr lang="en-US" dirty="0"/>
              <a:t>The environment can either stimulate brain development to reach the brain’s maximum capacity or hinder brain development by inhibiting growth.</a:t>
            </a:r>
          </a:p>
          <a:p>
            <a:pPr marL="181233" indent="-181233">
              <a:buFont typeface="Arial" charset="0"/>
              <a:buChar char="•"/>
            </a:pPr>
            <a:r>
              <a:rPr lang="en-US" dirty="0"/>
              <a:t>The child welfare worker can assist families by making timely referrals and educating parents about the basic principles of neurodevelopment.  </a:t>
            </a:r>
          </a:p>
          <a:p>
            <a:pPr marL="181233" indent="-181233">
              <a:buFont typeface="Arial" charset="0"/>
              <a:buChar char="•"/>
            </a:pPr>
            <a:r>
              <a:rPr lang="en-US" dirty="0"/>
              <a:t>Social workers can assist parents to actively promote their babies’ well-being by explaining how and why their babies’ brains should be stimulated to promote optimal brain development.</a:t>
            </a:r>
          </a:p>
          <a:p>
            <a:pPr marL="181233" indent="-181233">
              <a:buFont typeface="Arial" charset="0"/>
              <a:buChar char="•"/>
            </a:pPr>
            <a:r>
              <a:rPr lang="en-US" dirty="0"/>
              <a:t>Emphasize that it is important that health professionals identify any deficits and provide treatment as early as possible. </a:t>
            </a:r>
          </a:p>
          <a:p>
            <a:pPr marL="181233" indent="-181233">
              <a:buFont typeface="Arial" charset="0"/>
              <a:buChar char="•"/>
            </a:pPr>
            <a:endParaRPr lang="en-US" dirty="0"/>
          </a:p>
          <a:p>
            <a:endParaRPr lang="en-US" alt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18</a:t>
            </a:fld>
            <a:endParaRPr lang="en-US" dirty="0"/>
          </a:p>
        </p:txBody>
      </p:sp>
    </p:spTree>
    <p:extLst>
      <p:ext uri="{BB962C8B-B14F-4D97-AF65-F5344CB8AC3E}">
        <p14:creationId xmlns:p14="http://schemas.microsoft.com/office/powerpoint/2010/main" val="1346856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URL: </a:t>
            </a:r>
          </a:p>
          <a:p>
            <a:r>
              <a:rPr lang="en-US" dirty="0"/>
              <a:t>https://www.youtube.com/watch?v=VNNsN9IJkws</a:t>
            </a:r>
          </a:p>
          <a:p>
            <a:endParaRPr lang="en-US" dirty="0"/>
          </a:p>
        </p:txBody>
      </p:sp>
      <p:sp>
        <p:nvSpPr>
          <p:cNvPr id="4" name="Slide Number Placeholder 3"/>
          <p:cNvSpPr>
            <a:spLocks noGrp="1"/>
          </p:cNvSpPr>
          <p:nvPr>
            <p:ph type="sldNum" sz="quarter" idx="5"/>
          </p:nvPr>
        </p:nvSpPr>
        <p:spPr/>
        <p:txBody>
          <a:bodyPr/>
          <a:lstStyle/>
          <a:p>
            <a:fld id="{03C82576-B1BC-4858-AD13-21E4B8DBCF2A}" type="slidenum">
              <a:rPr lang="en-US" smtClean="0"/>
              <a:t>19</a:t>
            </a:fld>
            <a:endParaRPr lang="en-US" dirty="0"/>
          </a:p>
        </p:txBody>
      </p:sp>
    </p:spTree>
    <p:extLst>
      <p:ext uri="{BB962C8B-B14F-4D97-AF65-F5344CB8AC3E}">
        <p14:creationId xmlns:p14="http://schemas.microsoft.com/office/powerpoint/2010/main" val="2216336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the white board feature in Zoom to write down responses</a:t>
            </a:r>
            <a:r>
              <a:rPr lang="en-US" baseline="0" dirty="0"/>
              <a:t> and connect what was learned.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Babies under developed physiological systems are kept calm and soothed with a caregivers. When babies are upset, their hearts race and they cry. They can’t calm n their own, and how caregivers respond impacts how they are able to calm stress in the future, and how they view others. Caregivers that are loving and sensitively respond to distress with serve and return, nurturance, stability, and commitment teach children that problems are solvable, and others are here to help. Their brains become wired to do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F69E2C1-4683-441F-A773-B69EF081A720}" type="slidenum">
              <a:rPr lang="en-US" smtClean="0"/>
              <a:t>20</a:t>
            </a:fld>
            <a:endParaRPr lang="en-US" dirty="0"/>
          </a:p>
        </p:txBody>
      </p:sp>
    </p:spTree>
    <p:extLst>
      <p:ext uri="{BB962C8B-B14F-4D97-AF65-F5344CB8AC3E}">
        <p14:creationId xmlns:p14="http://schemas.microsoft.com/office/powerpoint/2010/main" val="419481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shift and talk about self-control</a:t>
            </a:r>
          </a:p>
        </p:txBody>
      </p:sp>
      <p:sp>
        <p:nvSpPr>
          <p:cNvPr id="4" name="Slide Number Placeholder 3"/>
          <p:cNvSpPr>
            <a:spLocks noGrp="1"/>
          </p:cNvSpPr>
          <p:nvPr>
            <p:ph type="sldNum" sz="quarter" idx="5"/>
          </p:nvPr>
        </p:nvSpPr>
        <p:spPr/>
        <p:txBody>
          <a:bodyPr/>
          <a:lstStyle/>
          <a:p>
            <a:fld id="{03C82576-B1BC-4858-AD13-21E4B8DBCF2A}" type="slidenum">
              <a:rPr lang="en-US" smtClean="0"/>
              <a:t>21</a:t>
            </a:fld>
            <a:endParaRPr lang="en-US" dirty="0"/>
          </a:p>
        </p:txBody>
      </p:sp>
    </p:spTree>
    <p:extLst>
      <p:ext uri="{BB962C8B-B14F-4D97-AF65-F5344CB8AC3E}">
        <p14:creationId xmlns:p14="http://schemas.microsoft.com/office/powerpoint/2010/main" val="350839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228600"/>
            <a:ext cx="2095500" cy="1571625"/>
          </a:xfrm>
        </p:spPr>
      </p:sp>
      <p:sp>
        <p:nvSpPr>
          <p:cNvPr id="3" name="Notes Placeholder 2"/>
          <p:cNvSpPr>
            <a:spLocks noGrp="1"/>
          </p:cNvSpPr>
          <p:nvPr>
            <p:ph type="body" idx="1"/>
          </p:nvPr>
        </p:nvSpPr>
        <p:spPr>
          <a:xfrm>
            <a:off x="304800" y="2133600"/>
            <a:ext cx="6278881" cy="6747511"/>
          </a:xfrm>
        </p:spPr>
        <p:txBody>
          <a:bodyPr/>
          <a:lstStyle/>
          <a:p>
            <a:r>
              <a:rPr lang="en-US" dirty="0"/>
              <a:t>W</a:t>
            </a:r>
            <a:r>
              <a:rPr lang="en-US" baseline="0" dirty="0"/>
              <a:t>e will be using our time together today to discuss the experiences that are necessary for typical development to occur. Then we will transition to discussing development within abnormal contexts, such as trauma or maltreatment.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3</a:t>
            </a:fld>
            <a:endParaRPr lang="en-US" dirty="0"/>
          </a:p>
        </p:txBody>
      </p:sp>
    </p:spTree>
    <p:extLst>
      <p:ext uri="{BB962C8B-B14F-4D97-AF65-F5344CB8AC3E}">
        <p14:creationId xmlns:p14="http://schemas.microsoft.com/office/powerpoint/2010/main" val="2227342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82576-B1BC-4858-AD13-21E4B8DBCF2A}" type="slidenum">
              <a:rPr lang="en-US" smtClean="0"/>
              <a:t>22</a:t>
            </a:fld>
            <a:endParaRPr lang="en-US" dirty="0"/>
          </a:p>
        </p:txBody>
      </p:sp>
    </p:spTree>
    <p:extLst>
      <p:ext uri="{BB962C8B-B14F-4D97-AF65-F5344CB8AC3E}">
        <p14:creationId xmlns:p14="http://schemas.microsoft.com/office/powerpoint/2010/main" val="2638405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29821-E2E6-4209-A9AD-A10F437E52FE}" type="slidenum">
              <a:rPr lang="en-US"/>
              <a:pPr/>
              <a:t>23</a:t>
            </a:fld>
            <a:endParaRPr lang="en-US" dirty="0"/>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pPr marL="745028" lvl="1" indent="-261766"/>
            <a:r>
              <a:rPr lang="en-US" dirty="0"/>
              <a:t>Parenting can be described across two broad dimensions: responsiveness and demandingness.</a:t>
            </a:r>
          </a:p>
          <a:p>
            <a:pPr marL="745028" lvl="1" indent="-261766"/>
            <a:endParaRPr lang="en-US" dirty="0"/>
          </a:p>
          <a:p>
            <a:pPr marL="745028" lvl="1" indent="-261766"/>
            <a:r>
              <a:rPr lang="en-US" sz="1200" b="1" i="0" kern="1200" dirty="0">
                <a:solidFill>
                  <a:schemeClr val="tx1"/>
                </a:solidFill>
                <a:effectLst/>
                <a:latin typeface="+mn-lt"/>
                <a:ea typeface="+mn-ea"/>
                <a:cs typeface="+mn-cs"/>
              </a:rPr>
              <a:t>Control</a:t>
            </a:r>
            <a:r>
              <a:rPr lang="en-US" sz="1200" b="0" i="0" kern="1200" dirty="0">
                <a:solidFill>
                  <a:schemeClr val="tx1"/>
                </a:solidFill>
                <a:effectLst/>
                <a:latin typeface="+mn-lt"/>
                <a:ea typeface="+mn-ea"/>
                <a:cs typeface="+mn-cs"/>
              </a:rPr>
              <a:t> refers to the extend parents control their children's behavior or demand their maturity. </a:t>
            </a:r>
            <a:r>
              <a:rPr lang="en-US" sz="1200" b="1" i="0" kern="1200" dirty="0">
                <a:solidFill>
                  <a:schemeClr val="tx1"/>
                </a:solidFill>
                <a:effectLst/>
                <a:latin typeface="+mn-lt"/>
                <a:ea typeface="+mn-ea"/>
                <a:cs typeface="+mn-cs"/>
              </a:rPr>
              <a:t>Support</a:t>
            </a:r>
            <a:r>
              <a:rPr lang="en-US" sz="1200" b="0" i="0" kern="1200" dirty="0">
                <a:solidFill>
                  <a:schemeClr val="tx1"/>
                </a:solidFill>
                <a:effectLst/>
                <a:latin typeface="+mn-lt"/>
                <a:ea typeface="+mn-ea"/>
                <a:cs typeface="+mn-cs"/>
              </a:rPr>
              <a:t> refers to the degree parents are accepting and sensitive to their children's emotional and developmental needs.</a:t>
            </a:r>
          </a:p>
          <a:p>
            <a:pPr marL="745028" lvl="1" indent="-261766"/>
            <a:endParaRPr lang="en-US" sz="1200" b="0" i="0" kern="1200" dirty="0">
              <a:solidFill>
                <a:schemeClr val="tx1"/>
              </a:solidFill>
              <a:effectLst/>
              <a:latin typeface="+mn-lt"/>
              <a:ea typeface="+mn-ea"/>
              <a:cs typeface="+mn-cs"/>
            </a:endParaRPr>
          </a:p>
          <a:p>
            <a:pPr marL="745028" lvl="1" indent="-261766"/>
            <a:r>
              <a:rPr lang="en-US" dirty="0"/>
              <a:t>Parenting styles: when cutting these dimensions into high and low, and crossing them, we can classify parent-child interactions into four categories</a:t>
            </a:r>
          </a:p>
          <a:p>
            <a:pPr marL="745028" lvl="1" indent="-261766"/>
            <a:endParaRPr lang="en-US" dirty="0"/>
          </a:p>
        </p:txBody>
      </p:sp>
    </p:spTree>
    <p:extLst>
      <p:ext uri="{BB962C8B-B14F-4D97-AF65-F5344CB8AC3E}">
        <p14:creationId xmlns:p14="http://schemas.microsoft.com/office/powerpoint/2010/main" val="3475394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D74A3-47DB-4096-A79D-3C2A875A4219}" type="slidenum">
              <a:rPr lang="en-US" smtClean="0"/>
              <a:t>24</a:t>
            </a:fld>
            <a:endParaRPr lang="en-US" dirty="0"/>
          </a:p>
        </p:txBody>
      </p:sp>
    </p:spTree>
    <p:extLst>
      <p:ext uri="{BB962C8B-B14F-4D97-AF65-F5344CB8AC3E}">
        <p14:creationId xmlns:p14="http://schemas.microsoft.com/office/powerpoint/2010/main" val="1584634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29821-E2E6-4209-A9AD-A10F437E52FE}" type="slidenum">
              <a:rPr lang="en-US"/>
              <a:pPr/>
              <a:t>25</a:t>
            </a:fld>
            <a:endParaRPr lang="en-US" dirty="0"/>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pPr marL="1228290" lvl="2" indent="-261766"/>
            <a:r>
              <a:rPr lang="en-US" dirty="0"/>
              <a:t>Use the</a:t>
            </a:r>
            <a:r>
              <a:rPr lang="en-US" baseline="0" dirty="0"/>
              <a:t> white board feature on zoom to write down responses.</a:t>
            </a:r>
          </a:p>
          <a:p>
            <a:pPr marL="1228290" lvl="2" indent="-261766"/>
            <a:endParaRPr lang="en-US" baseline="0" dirty="0"/>
          </a:p>
          <a:p>
            <a:pPr marL="1228290" lvl="2" indent="-261766"/>
            <a:r>
              <a:rPr lang="en-US" baseline="0" dirty="0"/>
              <a:t>Use the following descriptions to augment participant responses. </a:t>
            </a:r>
          </a:p>
          <a:p>
            <a:pPr marL="1228290" lvl="2" indent="-261766"/>
            <a:endParaRPr lang="en-US" baseline="0" dirty="0"/>
          </a:p>
          <a:p>
            <a:pPr marL="1228290" lvl="2" indent="-261766"/>
            <a:r>
              <a:rPr lang="en-US" baseline="0" dirty="0"/>
              <a:t>Let participants know that c</a:t>
            </a:r>
            <a:r>
              <a:rPr lang="en-US" dirty="0"/>
              <a:t>hildren with authoritative parents have the most positive outcomes</a:t>
            </a:r>
          </a:p>
          <a:p>
            <a:pPr marL="1228290" lvl="2" indent="-261766"/>
            <a:endParaRPr lang="en-US" dirty="0"/>
          </a:p>
          <a:p>
            <a:pPr marL="1228290" lvl="2" indent="-261766"/>
            <a:r>
              <a:rPr lang="en-US" b="1" dirty="0"/>
              <a:t>Authoritative:</a:t>
            </a:r>
            <a:r>
              <a:rPr lang="en-US" dirty="0"/>
              <a:t> high responsiveness, high demandingness</a:t>
            </a:r>
          </a:p>
          <a:p>
            <a:pPr marL="1711551" lvl="3" indent="-261766"/>
            <a:r>
              <a:rPr lang="en-US" dirty="0"/>
              <a:t>Atmosphere of supportiveness, communication is give and take, parents show that they recognize, are aware of, and sensitive of children’s feelings. Encourage the child to be autonomous within reason. Encourage child’s individuality and independence, but set limits and enforce rules. </a:t>
            </a:r>
          </a:p>
          <a:p>
            <a:pPr marL="1711551" lvl="3" indent="-261766"/>
            <a:endParaRPr lang="en-US" dirty="0"/>
          </a:p>
          <a:p>
            <a:pPr marL="1711551" lvl="3" indent="-261766"/>
            <a:r>
              <a:rPr lang="en-US" dirty="0"/>
              <a:t>Giving</a:t>
            </a:r>
            <a:r>
              <a:rPr lang="en-US" baseline="0" dirty="0"/>
              <a:t> choices, letting the child choose from 2 appropriate options, gives the child a sense of control and autonomy, while structuring the environment so it is safe and conducive to growth.</a:t>
            </a:r>
          </a:p>
          <a:p>
            <a:pPr marL="1711551" lvl="3" indent="-261766"/>
            <a:endParaRPr lang="en-US" baseline="0" dirty="0"/>
          </a:p>
          <a:p>
            <a:pPr>
              <a:lnSpc>
                <a:spcPct val="80000"/>
              </a:lnSpc>
            </a:pPr>
            <a:r>
              <a:rPr lang="en-US" sz="3400" dirty="0"/>
              <a:t>		Children are more </a:t>
            </a:r>
          </a:p>
          <a:p>
            <a:pPr lvl="5">
              <a:lnSpc>
                <a:spcPct val="80000"/>
              </a:lnSpc>
            </a:pPr>
            <a:r>
              <a:rPr lang="en-US" sz="2600" dirty="0"/>
              <a:t>Psychologically competent</a:t>
            </a:r>
          </a:p>
          <a:p>
            <a:pPr lvl="5">
              <a:lnSpc>
                <a:spcPct val="80000"/>
              </a:lnSpc>
            </a:pPr>
            <a:r>
              <a:rPr lang="en-US" sz="2600" dirty="0"/>
              <a:t>Creative, curious</a:t>
            </a:r>
          </a:p>
          <a:p>
            <a:pPr lvl="5">
              <a:lnSpc>
                <a:spcPct val="80000"/>
              </a:lnSpc>
            </a:pPr>
            <a:r>
              <a:rPr lang="en-US" sz="2600" dirty="0"/>
              <a:t>Adaptive</a:t>
            </a:r>
          </a:p>
          <a:p>
            <a:pPr lvl="5">
              <a:lnSpc>
                <a:spcPct val="80000"/>
              </a:lnSpc>
            </a:pPr>
            <a:r>
              <a:rPr lang="en-US" sz="2600" dirty="0"/>
              <a:t>Socially skilled</a:t>
            </a:r>
          </a:p>
          <a:p>
            <a:pPr lvl="5">
              <a:lnSpc>
                <a:spcPct val="80000"/>
              </a:lnSpc>
            </a:pPr>
            <a:r>
              <a:rPr lang="en-US" sz="2600" dirty="0"/>
              <a:t>Better school achievement</a:t>
            </a:r>
          </a:p>
          <a:p>
            <a:pPr lvl="5">
              <a:lnSpc>
                <a:spcPct val="80000"/>
              </a:lnSpc>
            </a:pPr>
            <a:r>
              <a:rPr lang="en-US" sz="2600" dirty="0"/>
              <a:t>More self-reliance and self control</a:t>
            </a:r>
          </a:p>
          <a:p>
            <a:pPr lvl="5">
              <a:lnSpc>
                <a:spcPct val="80000"/>
              </a:lnSpc>
            </a:pPr>
            <a:r>
              <a:rPr lang="en-US" sz="2600" dirty="0"/>
              <a:t>More friendly and cheerful</a:t>
            </a:r>
            <a:endParaRPr lang="en-US" sz="1900" dirty="0"/>
          </a:p>
          <a:p>
            <a:pPr marL="1228290" lvl="2" indent="-261766"/>
            <a:r>
              <a:rPr lang="en-US" b="1" dirty="0"/>
              <a:t>Authoritarian: </a:t>
            </a:r>
            <a:r>
              <a:rPr lang="en-US" dirty="0"/>
              <a:t>low on responsiveness, high on demandingness</a:t>
            </a:r>
          </a:p>
          <a:p>
            <a:pPr marL="1711551" lvl="3" indent="-261766"/>
            <a:r>
              <a:rPr lang="en-US" dirty="0"/>
              <a:t>Parents ability to maintain control is a top priority. They demand obedience. Because I said so. Physical control and corporal punishment may be used. </a:t>
            </a:r>
          </a:p>
          <a:p>
            <a:pPr marL="1711551" lvl="3" indent="-261766" defTabSz="966576">
              <a:defRPr/>
            </a:pPr>
            <a:r>
              <a:rPr lang="en-US" dirty="0"/>
              <a:t>Research implications/connections: Children are described as more dependent, passive, less socially adept, less self-assured, less intellectually curious. They are more moody, passively hostile, and more vulnerable to stress.</a:t>
            </a:r>
          </a:p>
          <a:p>
            <a:pPr marL="1711551" lvl="3" indent="-261766" defTabSz="966576">
              <a:defRPr/>
            </a:pPr>
            <a:endParaRPr lang="en-US" dirty="0"/>
          </a:p>
          <a:p>
            <a:pPr marL="1228290" lvl="2" indent="-261766"/>
            <a:r>
              <a:rPr lang="en-US" b="1" dirty="0"/>
              <a:t>Permissive: </a:t>
            </a:r>
            <a:r>
              <a:rPr lang="en-US" dirty="0"/>
              <a:t>high on responsiveness, low on demandingness (laissez-faire style in book)</a:t>
            </a:r>
          </a:p>
          <a:p>
            <a:pPr marL="1711551" lvl="3" indent="-261766"/>
            <a:r>
              <a:rPr lang="en-US" dirty="0"/>
              <a:t>Parents give children lots of freedom and may not demand or expect anything. Expect the child to conform because the child will want to. Parents rely on reasoning and explanations. </a:t>
            </a:r>
          </a:p>
          <a:p>
            <a:pPr marL="1711551" lvl="3" indent="-261766"/>
            <a:endParaRPr lang="en-US" dirty="0"/>
          </a:p>
          <a:p>
            <a:pPr marL="1711551" lvl="3" indent="-261766"/>
            <a:r>
              <a:rPr lang="en-US" dirty="0"/>
              <a:t>Infants only have needs, giving into the needs is good. Infants will tell you what they need:</a:t>
            </a:r>
            <a:r>
              <a:rPr lang="en-US" baseline="0" dirty="0"/>
              <a:t> cry</a:t>
            </a:r>
          </a:p>
          <a:p>
            <a:pPr marL="1711551" lvl="3" indent="-261766"/>
            <a:r>
              <a:rPr lang="en-US" baseline="0" dirty="0"/>
              <a:t>Toddlers start to grow wants, not just needs. Some of their needs </a:t>
            </a:r>
            <a:endParaRPr lang="en-US" dirty="0"/>
          </a:p>
          <a:p>
            <a:pPr marL="1711551" lvl="3" indent="-261766" defTabSz="966576">
              <a:defRPr/>
            </a:pPr>
            <a:endParaRPr lang="en-US" dirty="0"/>
          </a:p>
          <a:p>
            <a:pPr marL="1711551" lvl="3" indent="-261766" defTabSz="966576">
              <a:defRPr/>
            </a:pPr>
            <a:r>
              <a:rPr lang="en-US" dirty="0"/>
              <a:t>Research implications/connections: kids are less mature, less responsible, more conforming to peers, less likely to hold leadership positions, and low on self-reliance and self-control. </a:t>
            </a:r>
          </a:p>
          <a:p>
            <a:pPr marL="1711551" lvl="3" indent="-261766" defTabSz="966576">
              <a:defRPr/>
            </a:pPr>
            <a:endParaRPr lang="en-US" dirty="0"/>
          </a:p>
          <a:p>
            <a:pPr marL="1228290" lvl="2" indent="-261766"/>
            <a:r>
              <a:rPr lang="en-US" b="1" dirty="0"/>
              <a:t>Indifferent: </a:t>
            </a:r>
            <a:r>
              <a:rPr lang="en-US" dirty="0"/>
              <a:t>low on responsiveness, low on demandingness</a:t>
            </a:r>
          </a:p>
          <a:p>
            <a:pPr marL="1228290" lvl="2" indent="-261766"/>
            <a:endParaRPr lang="en-US" dirty="0"/>
          </a:p>
          <a:p>
            <a:pPr marL="1711551" lvl="3" indent="-261766"/>
            <a:r>
              <a:rPr lang="en-US" dirty="0"/>
              <a:t>Parents are uninvolved, not much warmth support or demands</a:t>
            </a:r>
          </a:p>
          <a:p>
            <a:pPr marL="0" lvl="4" defTabSz="966523">
              <a:defRPr/>
            </a:pPr>
            <a:r>
              <a:rPr lang="en-US" dirty="0"/>
              <a:t>Research implications/connections: kids are more likely to be delinquents, experiment with drugs, alcohol, and smoking. </a:t>
            </a:r>
          </a:p>
          <a:p>
            <a:endParaRPr lang="en-US" dirty="0"/>
          </a:p>
          <a:p>
            <a:pPr marL="1711551" lvl="3" indent="-261766"/>
            <a:endParaRPr lang="en-US" dirty="0"/>
          </a:p>
          <a:p>
            <a:pPr marL="1711551" lvl="3" indent="-261766"/>
            <a:endParaRPr lang="en-US" baseline="0" dirty="0"/>
          </a:p>
          <a:p>
            <a:pPr marL="1228290" lvl="2" indent="-261766"/>
            <a:endParaRPr lang="en-US" dirty="0"/>
          </a:p>
        </p:txBody>
      </p:sp>
    </p:spTree>
    <p:extLst>
      <p:ext uri="{BB962C8B-B14F-4D97-AF65-F5344CB8AC3E}">
        <p14:creationId xmlns:p14="http://schemas.microsoft.com/office/powerpoint/2010/main" val="2104872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self-control refers to the ability to be adaptive and voluntarily control your thoughts, feelings, and actions. This ability allows children to  cooperate, follow directions, control impulses, and manage negative emotions. Better self-control in early childhood is critical for a host of positive adult outcomes such as few physical and mental health problems, high socioeconomic status and income, and fewer arrests. </a:t>
            </a:r>
          </a:p>
          <a:p>
            <a:endParaRPr lang="en-US" dirty="0"/>
          </a:p>
          <a:p>
            <a:r>
              <a:rPr lang="en-US" dirty="0"/>
              <a:t>Think about a school</a:t>
            </a:r>
            <a:r>
              <a:rPr lang="en-US" baseline="0" dirty="0"/>
              <a:t> aged child that has trouble controlling emotions and impulses. In class they are easily frustrated, when they can’t understand what is being taught. Instead of raising their hand and asking the teacher for help, the child becomes angry. They put their head down on the table and give up. The teacher tells them they need to sit up and work, and the child stands up and pushes their desk across the room. The child’s outburst leads to being sent to the office, falling further behind in school, and having trouble maintaining friends. </a:t>
            </a:r>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26</a:t>
            </a:fld>
            <a:endParaRPr lang="en-US" dirty="0"/>
          </a:p>
        </p:txBody>
      </p:sp>
    </p:spTree>
    <p:extLst>
      <p:ext uri="{BB962C8B-B14F-4D97-AF65-F5344CB8AC3E}">
        <p14:creationId xmlns:p14="http://schemas.microsoft.com/office/powerpoint/2010/main" val="74518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put up a white board and I want you to fill in what you came up with in your groups. </a:t>
            </a:r>
          </a:p>
        </p:txBody>
      </p:sp>
      <p:sp>
        <p:nvSpPr>
          <p:cNvPr id="4" name="Slide Number Placeholder 3"/>
          <p:cNvSpPr>
            <a:spLocks noGrp="1"/>
          </p:cNvSpPr>
          <p:nvPr>
            <p:ph type="sldNum" sz="quarter" idx="5"/>
          </p:nvPr>
        </p:nvSpPr>
        <p:spPr/>
        <p:txBody>
          <a:bodyPr/>
          <a:lstStyle/>
          <a:p>
            <a:fld id="{03C82576-B1BC-4858-AD13-21E4B8DBCF2A}" type="slidenum">
              <a:rPr lang="en-US" smtClean="0"/>
              <a:t>28</a:t>
            </a:fld>
            <a:endParaRPr lang="en-US" dirty="0"/>
          </a:p>
        </p:txBody>
      </p:sp>
    </p:spTree>
    <p:extLst>
      <p:ext uri="{BB962C8B-B14F-4D97-AF65-F5344CB8AC3E}">
        <p14:creationId xmlns:p14="http://schemas.microsoft.com/office/powerpoint/2010/main" val="2560334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Interactions with caregivers are critical to the development of children’s self control. </a:t>
            </a:r>
          </a:p>
          <a:p>
            <a:pPr marL="181233" indent="-181233">
              <a:buFont typeface="Arial" charset="0"/>
              <a:buChar char="•"/>
            </a:pPr>
            <a:r>
              <a:rPr lang="en-US" dirty="0"/>
              <a:t>In infancy, babies rely almost entirely on caregivers for their control. Their systems are not yet able to regulate their emotions or behaviors without external help. </a:t>
            </a:r>
          </a:p>
          <a:p>
            <a:pPr marL="181233" indent="-181233">
              <a:buFont typeface="Arial" charset="0"/>
              <a:buChar char="•"/>
            </a:pPr>
            <a:r>
              <a:rPr lang="en-US" dirty="0"/>
              <a:t>Infants learn about how to communicate emotions, how to read other’s emotions, and how to regulate emotions, from their caregivers. </a:t>
            </a:r>
          </a:p>
          <a:p>
            <a:pPr marL="181233" indent="-181233">
              <a:buFont typeface="Arial" charset="0"/>
              <a:buChar char="•"/>
            </a:pPr>
            <a:r>
              <a:rPr lang="en-US" dirty="0"/>
              <a:t>They learn self-control through these interactions with their caregivers. Parents who can help soothe their children, teach their children that stress is manageable, and teach them how to manage that stress. </a:t>
            </a:r>
          </a:p>
          <a:p>
            <a:endParaRPr lang="en-US" dirty="0"/>
          </a:p>
          <a:p>
            <a:r>
              <a:rPr lang="en-US" sz="3000" dirty="0"/>
              <a:t>For the first year this is primarily physical. Babies are soothed through </a:t>
            </a:r>
            <a:r>
              <a:rPr lang="en-US" altLang="en-US" sz="3000" dirty="0">
                <a:cs typeface="Arial" charset="0"/>
              </a:rPr>
              <a:t>touch, rocking, sucking, holding</a:t>
            </a:r>
            <a:r>
              <a:rPr lang="en-US" altLang="en-US" dirty="0"/>
              <a:t>. But into the second half of the first year no physical actions can sooth babies as well. For example, for a 6 month old, just seeing their caregiver might make them stop fussing. Or for a 9 month old, hiding their head into their caregiver’s shoulder might stop them from crying when a stranger approaches. </a:t>
            </a:r>
          </a:p>
          <a:p>
            <a:endParaRPr lang="en-US" altLang="en-US" dirty="0"/>
          </a:p>
          <a:p>
            <a:endParaRPr lang="en-US" altLang="en-US" sz="3000" dirty="0">
              <a:cs typeface="Arial" charset="0"/>
            </a:endParaRPr>
          </a:p>
        </p:txBody>
      </p:sp>
      <p:sp>
        <p:nvSpPr>
          <p:cNvPr id="4" name="Slide Number Placeholder 3"/>
          <p:cNvSpPr>
            <a:spLocks noGrp="1"/>
          </p:cNvSpPr>
          <p:nvPr>
            <p:ph type="sldNum" sz="quarter" idx="10"/>
          </p:nvPr>
        </p:nvSpPr>
        <p:spPr/>
        <p:txBody>
          <a:bodyPr/>
          <a:lstStyle/>
          <a:p>
            <a:fld id="{03C82576-B1BC-4858-AD13-21E4B8DBCF2A}" type="slidenum">
              <a:rPr lang="en-US" smtClean="0"/>
              <a:t>29</a:t>
            </a:fld>
            <a:endParaRPr lang="en-US" dirty="0"/>
          </a:p>
        </p:txBody>
      </p:sp>
    </p:spTree>
    <p:extLst>
      <p:ext uri="{BB962C8B-B14F-4D97-AF65-F5344CB8AC3E}">
        <p14:creationId xmlns:p14="http://schemas.microsoft.com/office/powerpoint/2010/main" val="289924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first year children are still mostly learning through physical interactions (non-verbal). They start to use more emotion language as they approach 2 years, which allows them to begin to verbalize their emotional states and needs. It is important to note that some cultures (including our own society) tend to focus language learning of objects and neglect teaching emotions. So some children will be quite verbal  (know names of animals, sounds they make, names of people) but unable to adequately communicate about their emotions until later in development. However, during this developmental period children can learn to identify basic emotions and should be encouraged to talk about them. Caregivers can do this by labeling emotions as they are expressed using simple terms ”You are happy.” “You are stomping your feet. You are mad.” This sets the foundations for children to identify their emotions and begin to learn how to control them. </a:t>
            </a:r>
          </a:p>
          <a:p>
            <a:endParaRPr lang="en-US" dirty="0"/>
          </a:p>
          <a:p>
            <a:r>
              <a:rPr lang="en-US" dirty="0"/>
              <a:t>Attentional processes become more salient, but physiological controls are still necessary (touch, rocking, toddlers and pacifiers/nursing)</a:t>
            </a:r>
          </a:p>
          <a:p>
            <a:r>
              <a:rPr lang="en-US" dirty="0"/>
              <a:t>focused attention through non-verbal cues, focused attention through verbal cues</a:t>
            </a:r>
          </a:p>
          <a:p>
            <a:r>
              <a:rPr lang="en-US" dirty="0"/>
              <a:t>Physical reorienting: hiding behind mom. Sucking is still important, pacifiers and thumbs are good ways to soothe toddlers. They only needs these tools when they are upset, not all the time.</a:t>
            </a:r>
          </a:p>
          <a:p>
            <a:pPr marL="362466" indent="-36246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30</a:t>
            </a:fld>
            <a:endParaRPr lang="en-US" dirty="0"/>
          </a:p>
        </p:txBody>
      </p:sp>
    </p:spTree>
    <p:extLst>
      <p:ext uri="{BB962C8B-B14F-4D97-AF65-F5344CB8AC3E}">
        <p14:creationId xmlns:p14="http://schemas.microsoft.com/office/powerpoint/2010/main" val="2601603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children enter into the preschool years their cognitive abilities reach a point where they have the capacity to actively self-regulate.</a:t>
            </a:r>
          </a:p>
          <a:p>
            <a:pPr marL="362466" indent="-362466">
              <a:buFont typeface="Arial" panose="020B0604020202020204" pitchFamily="34" charset="0"/>
              <a:buChar char="•"/>
            </a:pPr>
            <a:r>
              <a:rPr lang="en-US" dirty="0"/>
              <a:t>Facilitated partly by the rapid maturation of frontal lobes and limbic circuit in the brain. </a:t>
            </a:r>
          </a:p>
          <a:p>
            <a:pPr marL="362466" indent="-362466">
              <a:buFont typeface="Arial" panose="020B0604020202020204" pitchFamily="34" charset="0"/>
              <a:buChar char="•"/>
            </a:pPr>
            <a:r>
              <a:rPr lang="en-US" dirty="0"/>
              <a:t>lead to the strong sense of independence and defiance that often characterize the toddler years. </a:t>
            </a:r>
          </a:p>
          <a:p>
            <a:pPr marL="362466" indent="-362466">
              <a:buFont typeface="Arial" panose="020B0604020202020204" pitchFamily="34" charset="0"/>
              <a:buChar char="•"/>
            </a:pPr>
            <a:r>
              <a:rPr lang="en-US" dirty="0"/>
              <a:t>also begin showing empathy, which is a complex emotional response to a situation. Feeling empathy requires that a child not only read emotional clues from others but understand the distinction between self and others. Actually putting one's self in the other's position also is required for empathy.</a:t>
            </a:r>
          </a:p>
          <a:p>
            <a:pPr marL="362466" indent="-362466">
              <a:buFont typeface="Arial" panose="020B0604020202020204" pitchFamily="34" charset="0"/>
              <a:buChar char="•"/>
            </a:pPr>
            <a:endParaRPr lang="en-US" dirty="0"/>
          </a:p>
          <a:p>
            <a:pPr marL="362466" indent="-362466">
              <a:buFont typeface="Arial" panose="020B0604020202020204" pitchFamily="34" charset="0"/>
              <a:buChar char="•"/>
            </a:pPr>
            <a:r>
              <a:rPr lang="en-US" dirty="0"/>
              <a:t>Communication</a:t>
            </a:r>
          </a:p>
          <a:p>
            <a:pPr marL="362466" indent="-362466">
              <a:buFont typeface="Arial" panose="020B0604020202020204" pitchFamily="34" charset="0"/>
              <a:buChar char="•"/>
            </a:pPr>
            <a:r>
              <a:rPr lang="en-US" dirty="0"/>
              <a:t>Begin to understand basic rules of family, school, and society concerning how they express some of their emotions. </a:t>
            </a:r>
          </a:p>
          <a:p>
            <a:pPr marL="362466" indent="-362466">
              <a:buFont typeface="Arial" panose="020B0604020202020204" pitchFamily="34" charset="0"/>
              <a:buChar char="•"/>
            </a:pPr>
            <a:r>
              <a:rPr lang="en-US" dirty="0"/>
              <a:t>Begin to recognize nonverbal cues of emotion from others.</a:t>
            </a:r>
          </a:p>
          <a:p>
            <a:pPr marL="362466" indent="-362466">
              <a:buFont typeface="Arial" panose="020B0604020202020204" pitchFamily="34" charset="0"/>
              <a:buChar char="•"/>
            </a:pPr>
            <a:r>
              <a:rPr lang="en-US" dirty="0"/>
              <a:t>Begin to distinguish between negative emotions such as sadness, anger, and fear. have empathy, but knowledge of others' feelings generally is limited. </a:t>
            </a:r>
          </a:p>
          <a:p>
            <a:pPr marL="362466" indent="-362466">
              <a:buFont typeface="Arial" panose="020B0604020202020204" pitchFamily="34" charset="0"/>
              <a:buChar char="•"/>
            </a:pPr>
            <a:r>
              <a:rPr lang="en-US" dirty="0"/>
              <a:t>Positive development depends on positive, culturally acceptable emotional exchanges with peers. Negative emotional influences can lead to emotional problems, even psychopathology. “when others are angry they hit, when I am angry I hit”</a:t>
            </a:r>
          </a:p>
          <a:p>
            <a:pPr marL="362466" indent="-362466">
              <a:buFont typeface="Arial" panose="020B0604020202020204" pitchFamily="34" charset="0"/>
              <a:buChar char="•"/>
            </a:pPr>
            <a:endParaRPr lang="en-US" dirty="0"/>
          </a:p>
          <a:p>
            <a:pPr marL="362466" indent="-362466">
              <a:buFont typeface="Arial" panose="020B0604020202020204" pitchFamily="34" charset="0"/>
              <a:buChar char="•"/>
            </a:pPr>
            <a:r>
              <a:rPr lang="en-US" dirty="0"/>
              <a:t>Regulation</a:t>
            </a:r>
          </a:p>
          <a:p>
            <a:pPr marL="362466" indent="-362466">
              <a:buFont typeface="Arial" panose="020B0604020202020204" pitchFamily="34" charset="0"/>
              <a:buChar char="•"/>
            </a:pPr>
            <a:r>
              <a:rPr lang="en-US" sz="2600" dirty="0"/>
              <a:t>But children this age are still not consistently regulating their own emotions, they still rely on external regulation.</a:t>
            </a:r>
          </a:p>
          <a:p>
            <a:pPr marL="362466" indent="-362466">
              <a:buFont typeface="Arial" panose="020B0604020202020204" pitchFamily="34" charset="0"/>
              <a:buChar char="•"/>
            </a:pPr>
            <a:r>
              <a:rPr lang="en-US" sz="2600" dirty="0"/>
              <a:t>They need caregivers to talk to them about the challenges they face. Hear their emotions, validate their emotions, tell them what to do, how to respond</a:t>
            </a:r>
          </a:p>
          <a:p>
            <a:pPr marL="362466" lvl="1" indent="-362466">
              <a:buClr>
                <a:schemeClr val="accent1"/>
              </a:buClr>
              <a:buSzPct val="85000"/>
              <a:buFont typeface="Arial" panose="020B0604020202020204" pitchFamily="34" charset="0"/>
              <a:buChar char="•"/>
            </a:pPr>
            <a:r>
              <a:rPr lang="en-US" altLang="en-US" sz="2600" dirty="0">
                <a:cs typeface="Arial" charset="0"/>
              </a:rPr>
              <a:t>Around 30-months of age children engage in relational and physical aggression. Parent’s reactions to child’s aggressive behavior can promote or impair the child’s subsequent emotional regulation.</a:t>
            </a:r>
          </a:p>
          <a:p>
            <a:pPr marL="362466" indent="-362466">
              <a:buFont typeface="Arial" panose="020B0604020202020204" pitchFamily="34" charset="0"/>
              <a:buChar char="•"/>
            </a:pPr>
            <a:endParaRPr lang="en-US" dirty="0"/>
          </a:p>
          <a:p>
            <a:pPr marL="362466" indent="-36246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31</a:t>
            </a:fld>
            <a:endParaRPr lang="en-US" dirty="0"/>
          </a:p>
        </p:txBody>
      </p:sp>
    </p:spTree>
    <p:extLst>
      <p:ext uri="{BB962C8B-B14F-4D97-AF65-F5344CB8AC3E}">
        <p14:creationId xmlns:p14="http://schemas.microsoft.com/office/powerpoint/2010/main" val="3662205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School-age children</a:t>
            </a:r>
            <a:r>
              <a:rPr lang="en-US" baseline="0" dirty="0"/>
              <a:t> have a much more developed tool box for self control. These abilities are facilitated by:</a:t>
            </a:r>
          </a:p>
          <a:p>
            <a:pPr marL="177245" indent="-177245">
              <a:buFont typeface="Arial" panose="020B0604020202020204" pitchFamily="34" charset="0"/>
              <a:buChar char="•"/>
            </a:pPr>
            <a:r>
              <a:rPr lang="en-US" baseline="0" dirty="0"/>
              <a:t>Ability to take the perspective of others and recognize differences between behavior and intention.</a:t>
            </a:r>
          </a:p>
          <a:p>
            <a:pPr marL="177245" indent="-177245">
              <a:buFont typeface="Arial" panose="020B0604020202020204" pitchFamily="34" charset="0"/>
              <a:buChar char="•"/>
            </a:pPr>
            <a:r>
              <a:rPr lang="en-US" baseline="0" dirty="0"/>
              <a:t>More logical thought processes facilitated by advancements in brain development in regions related to problem solving.</a:t>
            </a:r>
          </a:p>
          <a:p>
            <a:pPr marL="177245" indent="-177245">
              <a:buFont typeface="Arial" panose="020B0604020202020204" pitchFamily="34" charset="0"/>
              <a:buChar char="•"/>
            </a:pPr>
            <a:r>
              <a:rPr lang="en-US" baseline="0" dirty="0"/>
              <a:t>Ability to remember events for longer periods of time and draw upon them for reflection and learning. </a:t>
            </a:r>
          </a:p>
          <a:p>
            <a:pPr marL="177245" lvl="1" indent="-177245" defTabSz="945307">
              <a:buFont typeface="Arial" panose="020B0604020202020204" pitchFamily="34" charset="0"/>
              <a:buChar char="•"/>
              <a:defRPr/>
            </a:pPr>
            <a:r>
              <a:rPr lang="en-US" sz="2500" dirty="0"/>
              <a:t>Children can appraise a situations before it happens, and avoid negative or challenging situations (anticipation)</a:t>
            </a:r>
          </a:p>
          <a:p>
            <a:pPr marL="177245" indent="-177245">
              <a:buFont typeface="Arial" panose="020B0604020202020204" pitchFamily="34" charset="0"/>
              <a:buChar char="•"/>
            </a:pPr>
            <a:endParaRPr lang="en-US" baseline="0" dirty="0"/>
          </a:p>
          <a:p>
            <a:endParaRPr lang="en-US" dirty="0"/>
          </a:p>
          <a:p>
            <a:r>
              <a:rPr lang="en-US" dirty="0"/>
              <a:t>Communication</a:t>
            </a:r>
          </a:p>
          <a:p>
            <a:pPr marL="177245" indent="-177245">
              <a:buFont typeface="Arial" panose="020B0604020202020204" pitchFamily="34" charset="0"/>
              <a:buChar char="•"/>
            </a:pPr>
            <a:r>
              <a:rPr lang="en-US" dirty="0"/>
              <a:t>Use language more effectively to communicate</a:t>
            </a:r>
            <a:r>
              <a:rPr lang="en-US" baseline="0" dirty="0"/>
              <a:t> needs and cope with events.</a:t>
            </a:r>
          </a:p>
          <a:p>
            <a:pPr marL="177245" indent="-177245">
              <a:buFont typeface="Arial" panose="020B0604020202020204" pitchFamily="34" charset="0"/>
              <a:buChar char="•"/>
            </a:pPr>
            <a:r>
              <a:rPr lang="en-US" baseline="0" dirty="0"/>
              <a:t>Better understanding and appreciation of social rules help to guide behavior with others.</a:t>
            </a:r>
          </a:p>
          <a:p>
            <a:pPr marL="177245" indent="-177245">
              <a:buFont typeface="Arial" panose="020B0604020202020204" pitchFamily="34" charset="0"/>
              <a:buChar char="•"/>
            </a:pPr>
            <a:endParaRPr lang="en-US" dirty="0"/>
          </a:p>
          <a:p>
            <a:r>
              <a:rPr lang="en-US" dirty="0"/>
              <a:t>Regulation</a:t>
            </a:r>
          </a:p>
          <a:p>
            <a:pPr marL="177245" indent="-177245">
              <a:buFont typeface="Arial" panose="020B0604020202020204" pitchFamily="34" charset="0"/>
              <a:buChar char="•"/>
            </a:pPr>
            <a:r>
              <a:rPr lang="en-US" dirty="0"/>
              <a:t>These</a:t>
            </a:r>
            <a:r>
              <a:rPr lang="en-US" baseline="0" dirty="0"/>
              <a:t> developmental advancements allow school age children to have more control over their behavior and emotions. . However it is still not easy for most children to maintain control especially in times of stress. They will still rely on caregivers for support and help with processing complex social situations.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32</a:t>
            </a:fld>
            <a:endParaRPr lang="en-US" dirty="0"/>
          </a:p>
        </p:txBody>
      </p:sp>
    </p:spTree>
    <p:extLst>
      <p:ext uri="{BB962C8B-B14F-4D97-AF65-F5344CB8AC3E}">
        <p14:creationId xmlns:p14="http://schemas.microsoft.com/office/powerpoint/2010/main" val="1701538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Breakouts: team name game (write instructions) </a:t>
            </a:r>
          </a:p>
          <a:p>
            <a:endParaRPr lang="en-US" dirty="0"/>
          </a:p>
          <a:p>
            <a:r>
              <a:rPr lang="en-US" dirty="0"/>
              <a:t>Groups of 5</a:t>
            </a:r>
          </a:p>
          <a:p>
            <a:endParaRPr lang="en-US" dirty="0"/>
          </a:p>
          <a:p>
            <a:r>
              <a:rPr lang="en-US" dirty="0"/>
              <a:t>Choose a reporter</a:t>
            </a:r>
          </a:p>
          <a:p>
            <a:endParaRPr lang="en-US" dirty="0"/>
          </a:p>
          <a:p>
            <a:r>
              <a:rPr lang="en-US" dirty="0"/>
              <a:t>15 minutes</a:t>
            </a:r>
          </a:p>
        </p:txBody>
      </p:sp>
      <p:sp>
        <p:nvSpPr>
          <p:cNvPr id="4" name="Slide Number Placeholder 3"/>
          <p:cNvSpPr>
            <a:spLocks noGrp="1"/>
          </p:cNvSpPr>
          <p:nvPr>
            <p:ph type="sldNum" sz="quarter" idx="5"/>
          </p:nvPr>
        </p:nvSpPr>
        <p:spPr/>
        <p:txBody>
          <a:bodyPr/>
          <a:lstStyle/>
          <a:p>
            <a:fld id="{03C82576-B1BC-4858-AD13-21E4B8DBCF2A}" type="slidenum">
              <a:rPr lang="en-US" smtClean="0"/>
              <a:t>4</a:t>
            </a:fld>
            <a:endParaRPr lang="en-US" dirty="0"/>
          </a:p>
        </p:txBody>
      </p:sp>
    </p:spTree>
    <p:extLst>
      <p:ext uri="{BB962C8B-B14F-4D97-AF65-F5344CB8AC3E}">
        <p14:creationId xmlns:p14="http://schemas.microsoft.com/office/powerpoint/2010/main" val="667958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URL: </a:t>
            </a:r>
            <a:r>
              <a:rPr lang="en-US" sz="1200" dirty="0">
                <a:hlinkClick r:id="rId3"/>
              </a:rPr>
              <a:t>Source: https://www.youtube.com/watch?v=skaYWKC6iD4</a:t>
            </a:r>
            <a:endParaRPr lang="en-US" sz="1200" dirty="0"/>
          </a:p>
          <a:p>
            <a:r>
              <a:rPr lang="en-US" dirty="0"/>
              <a:t> </a:t>
            </a:r>
          </a:p>
          <a:p>
            <a:endParaRPr lang="en-US" dirty="0"/>
          </a:p>
          <a:p>
            <a:r>
              <a:rPr lang="en-US" dirty="0"/>
              <a:t>Show through 2:35</a:t>
            </a:r>
          </a:p>
        </p:txBody>
      </p:sp>
      <p:sp>
        <p:nvSpPr>
          <p:cNvPr id="4" name="Slide Number Placeholder 3"/>
          <p:cNvSpPr>
            <a:spLocks noGrp="1"/>
          </p:cNvSpPr>
          <p:nvPr>
            <p:ph type="sldNum" sz="quarter" idx="10"/>
          </p:nvPr>
        </p:nvSpPr>
        <p:spPr/>
        <p:txBody>
          <a:bodyPr/>
          <a:lstStyle/>
          <a:p>
            <a:fld id="{03C82576-B1BC-4858-AD13-21E4B8DBCF2A}" type="slidenum">
              <a:rPr lang="en-US" smtClean="0"/>
              <a:t>33</a:t>
            </a:fld>
            <a:endParaRPr lang="en-US" dirty="0"/>
          </a:p>
        </p:txBody>
      </p:sp>
    </p:spTree>
    <p:extLst>
      <p:ext uri="{BB962C8B-B14F-4D97-AF65-F5344CB8AC3E}">
        <p14:creationId xmlns:p14="http://schemas.microsoft.com/office/powerpoint/2010/main" val="594449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34</a:t>
            </a:fld>
            <a:endParaRPr lang="en-US" dirty="0"/>
          </a:p>
        </p:txBody>
      </p:sp>
    </p:spTree>
    <p:extLst>
      <p:ext uri="{BB962C8B-B14F-4D97-AF65-F5344CB8AC3E}">
        <p14:creationId xmlns:p14="http://schemas.microsoft.com/office/powerpoint/2010/main" val="1670457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white board feature to have the representative from each group share</a:t>
            </a:r>
            <a:r>
              <a:rPr lang="en-US" baseline="0" dirty="0"/>
              <a:t> what the groups discussed. </a:t>
            </a:r>
            <a:endParaRPr lang="en-US" dirty="0"/>
          </a:p>
          <a:p>
            <a:endParaRPr lang="en-US" dirty="0"/>
          </a:p>
          <a:p>
            <a:r>
              <a:rPr lang="en-US" dirty="0"/>
              <a:t>Attachment</a:t>
            </a:r>
          </a:p>
          <a:p>
            <a:r>
              <a:rPr lang="en-US" dirty="0"/>
              <a:t>Regulation</a:t>
            </a:r>
          </a:p>
          <a:p>
            <a:r>
              <a:rPr lang="en-US" dirty="0"/>
              <a:t>Affiliation</a:t>
            </a:r>
          </a:p>
          <a:p>
            <a:endParaRPr lang="en-US" dirty="0"/>
          </a:p>
          <a:p>
            <a:r>
              <a:rPr lang="en-US" dirty="0"/>
              <a:t>EXAMPLES:</a:t>
            </a:r>
            <a:r>
              <a:rPr lang="en-US" baseline="0" dirty="0"/>
              <a:t> maltreatment will disrupt attachment, brain architecture will reflect fear and unmet needs and lack of trust. Regulation will be impacted, poor regulation skills are taught. Future affiliation will be based on poor control abilities, lack of trust, and fear. </a:t>
            </a:r>
            <a:endParaRPr lang="en-US" dirty="0"/>
          </a:p>
          <a:p>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35</a:t>
            </a:fld>
            <a:endParaRPr lang="en-US" dirty="0"/>
          </a:p>
        </p:txBody>
      </p:sp>
    </p:spTree>
    <p:extLst>
      <p:ext uri="{BB962C8B-B14F-4D97-AF65-F5344CB8AC3E}">
        <p14:creationId xmlns:p14="http://schemas.microsoft.com/office/powerpoint/2010/main" val="482571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are now going to shift from talking about normative</a:t>
            </a:r>
            <a:r>
              <a:rPr lang="en-US" baseline="0" dirty="0"/>
              <a:t> development to talking about how disruptions to these processes affect typical developmental patterns. The goal of presenting this content is for you to have an awareness of how the children you come into contact with may behave given their history. </a:t>
            </a:r>
            <a:endParaRPr lang="en-US" dirty="0"/>
          </a:p>
        </p:txBody>
      </p:sp>
      <p:sp>
        <p:nvSpPr>
          <p:cNvPr id="4" name="Slide Number Placeholder 3"/>
          <p:cNvSpPr>
            <a:spLocks noGrp="1"/>
          </p:cNvSpPr>
          <p:nvPr>
            <p:ph type="sldNum" sz="quarter" idx="10"/>
          </p:nvPr>
        </p:nvSpPr>
        <p:spPr/>
        <p:txBody>
          <a:bodyPr/>
          <a:lstStyle/>
          <a:p>
            <a:fld id="{F2422FE7-DE7E-534A-B513-B21F0A01CD52}"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323318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asked you to think about crafting a short description of the importance of attachment that you might use with a family you are working with. Let’s share what you all came up with. You can raise your hand if you’d like to read yours or type your pitch into the chat box. </a:t>
            </a:r>
          </a:p>
          <a:p>
            <a:endParaRPr lang="en-US" dirty="0"/>
          </a:p>
          <a:p>
            <a:pPr marL="171450" indent="-171450">
              <a:buFontTx/>
              <a:buChar char="-"/>
            </a:pPr>
            <a:r>
              <a:rPr lang="en-US" dirty="0"/>
              <a:t>Ideas for how you might get “buy in” from a caregiver on behaviors that build core competencies? Are there things you can say or do that would be helpful? </a:t>
            </a:r>
          </a:p>
          <a:p>
            <a:pPr marL="171450" indent="-171450">
              <a:buFontTx/>
              <a:buChar char="-"/>
            </a:pPr>
            <a:endParaRPr lang="en-US" dirty="0"/>
          </a:p>
          <a:p>
            <a:pPr marL="171450" indent="-171450">
              <a:buFontTx/>
              <a:buChar char="-"/>
            </a:pPr>
            <a:r>
              <a:rPr lang="en-US" dirty="0"/>
              <a:t>What are one or two things that you think are would be important points relevant to the audiences you work with?  </a:t>
            </a:r>
          </a:p>
        </p:txBody>
      </p:sp>
      <p:sp>
        <p:nvSpPr>
          <p:cNvPr id="4" name="Slide Number Placeholder 3"/>
          <p:cNvSpPr>
            <a:spLocks noGrp="1"/>
          </p:cNvSpPr>
          <p:nvPr>
            <p:ph type="sldNum" sz="quarter" idx="5"/>
          </p:nvPr>
        </p:nvSpPr>
        <p:spPr/>
        <p:txBody>
          <a:bodyPr/>
          <a:lstStyle/>
          <a:p>
            <a:fld id="{03C82576-B1BC-4858-AD13-21E4B8DBCF2A}" type="slidenum">
              <a:rPr lang="en-US" smtClean="0"/>
              <a:t>38</a:t>
            </a:fld>
            <a:endParaRPr lang="en-US" dirty="0"/>
          </a:p>
        </p:txBody>
      </p:sp>
    </p:spTree>
    <p:extLst>
      <p:ext uri="{BB962C8B-B14F-4D97-AF65-F5344CB8AC3E}">
        <p14:creationId xmlns:p14="http://schemas.microsoft.com/office/powerpoint/2010/main" val="2844617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85343" indent="-302055" eaLnBrk="0" hangingPunct="0">
              <a:defRPr>
                <a:solidFill>
                  <a:schemeClr val="tx1"/>
                </a:solidFill>
                <a:latin typeface="Arial" charset="0"/>
                <a:ea typeface="ＭＳ Ｐゴシック" charset="0"/>
              </a:defRPr>
            </a:lvl2pPr>
            <a:lvl3pPr marL="1208221" indent="-241645" eaLnBrk="0" hangingPunct="0">
              <a:defRPr>
                <a:solidFill>
                  <a:schemeClr val="tx1"/>
                </a:solidFill>
                <a:latin typeface="Arial" charset="0"/>
                <a:ea typeface="ＭＳ Ｐゴシック" charset="0"/>
              </a:defRPr>
            </a:lvl3pPr>
            <a:lvl4pPr marL="1691509" indent="-241645" eaLnBrk="0" hangingPunct="0">
              <a:defRPr>
                <a:solidFill>
                  <a:schemeClr val="tx1"/>
                </a:solidFill>
                <a:latin typeface="Arial" charset="0"/>
                <a:ea typeface="ＭＳ Ｐゴシック" charset="0"/>
              </a:defRPr>
            </a:lvl4pPr>
            <a:lvl5pPr marL="2174797" indent="-241645" eaLnBrk="0" hangingPunct="0">
              <a:defRPr>
                <a:solidFill>
                  <a:schemeClr val="tx1"/>
                </a:solidFill>
                <a:latin typeface="Arial" charset="0"/>
                <a:ea typeface="ＭＳ Ｐゴシック" charset="0"/>
              </a:defRPr>
            </a:lvl5pPr>
            <a:lvl6pPr marL="2658085" indent="-241645" eaLnBrk="0" fontAlgn="base" hangingPunct="0">
              <a:spcBef>
                <a:spcPct val="0"/>
              </a:spcBef>
              <a:spcAft>
                <a:spcPct val="0"/>
              </a:spcAft>
              <a:defRPr>
                <a:solidFill>
                  <a:schemeClr val="tx1"/>
                </a:solidFill>
                <a:latin typeface="Arial" charset="0"/>
                <a:ea typeface="ＭＳ Ｐゴシック" charset="0"/>
              </a:defRPr>
            </a:lvl6pPr>
            <a:lvl7pPr marL="3141373" indent="-241645" eaLnBrk="0" fontAlgn="base" hangingPunct="0">
              <a:spcBef>
                <a:spcPct val="0"/>
              </a:spcBef>
              <a:spcAft>
                <a:spcPct val="0"/>
              </a:spcAft>
              <a:defRPr>
                <a:solidFill>
                  <a:schemeClr val="tx1"/>
                </a:solidFill>
                <a:latin typeface="Arial" charset="0"/>
                <a:ea typeface="ＭＳ Ｐゴシック" charset="0"/>
              </a:defRPr>
            </a:lvl7pPr>
            <a:lvl8pPr marL="3624661" indent="-241645" eaLnBrk="0" fontAlgn="base" hangingPunct="0">
              <a:spcBef>
                <a:spcPct val="0"/>
              </a:spcBef>
              <a:spcAft>
                <a:spcPct val="0"/>
              </a:spcAft>
              <a:defRPr>
                <a:solidFill>
                  <a:schemeClr val="tx1"/>
                </a:solidFill>
                <a:latin typeface="Arial" charset="0"/>
                <a:ea typeface="ＭＳ Ｐゴシック" charset="0"/>
              </a:defRPr>
            </a:lvl8pPr>
            <a:lvl9pPr marL="4107949" indent="-24164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F37048C-C415-3243-8BE3-7D8BA585FA65}" type="slidenum">
              <a:rPr lang="en-US"/>
              <a:pPr eaLnBrk="1" hangingPunct="1"/>
              <a:t>39</a:t>
            </a:fld>
            <a:endParaRPr lang="en-US" dirty="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dirty="0"/>
              <a:t>So now that we have a solid foundation for understanding what builds positive parenting relationships, let’s turn our attention to thinking about how these may become compromised. </a:t>
            </a:r>
          </a:p>
          <a:p>
            <a:pPr eaLnBrk="1" hangingPunct="1"/>
            <a:endParaRPr lang="en-US" dirty="0"/>
          </a:p>
          <a:p>
            <a:pPr eaLnBrk="1" hangingPunct="1"/>
            <a:r>
              <a:rPr lang="en-US" dirty="0"/>
              <a:t>Use the chat box to give some situations that would not be conducive to building these positive relationship environments for children. What are the family and environmental situations in which these relationships may struggle or be compromised?</a:t>
            </a:r>
          </a:p>
          <a:p>
            <a:pPr eaLnBrk="1" hangingPunct="1"/>
            <a:endParaRPr lang="en-US" baseline="0" dirty="0"/>
          </a:p>
          <a:p>
            <a:pPr eaLnBrk="1" hangingPunct="1"/>
            <a:r>
              <a:rPr lang="en-US" baseline="0" dirty="0"/>
              <a:t>Aim for the following: (list) – reveal these on the slide:</a:t>
            </a:r>
          </a:p>
          <a:p>
            <a:pPr lvl="1"/>
            <a:r>
              <a:rPr lang="en-US" dirty="0"/>
              <a:t>Economic stress</a:t>
            </a:r>
          </a:p>
          <a:p>
            <a:pPr lvl="1"/>
            <a:r>
              <a:rPr lang="en-US" dirty="0"/>
              <a:t>Social supports</a:t>
            </a:r>
          </a:p>
          <a:p>
            <a:pPr lvl="1"/>
            <a:r>
              <a:rPr lang="en-US" dirty="0"/>
              <a:t>Psychopathology</a:t>
            </a:r>
          </a:p>
          <a:p>
            <a:pPr lvl="1"/>
            <a:r>
              <a:rPr lang="en-US" dirty="0"/>
              <a:t>History of maltreatment</a:t>
            </a:r>
          </a:p>
          <a:p>
            <a:pPr lvl="1"/>
            <a:r>
              <a:rPr lang="en-US" dirty="0"/>
              <a:t>Drug use</a:t>
            </a:r>
          </a:p>
          <a:p>
            <a:pPr lvl="1"/>
            <a:r>
              <a:rPr lang="en-US" dirty="0"/>
              <a:t>Family Conflict</a:t>
            </a:r>
            <a:endParaRPr lang="en-US" baseline="0" dirty="0"/>
          </a:p>
          <a:p>
            <a:pPr marL="664521" lvl="1" indent="-181233">
              <a:buFont typeface="Arial" panose="020B0604020202020204" pitchFamily="34" charset="0"/>
              <a:buChar char="•"/>
            </a:pPr>
            <a:endParaRPr lang="en-US" baseline="0" dirty="0"/>
          </a:p>
        </p:txBody>
      </p:sp>
    </p:spTree>
    <p:extLst>
      <p:ext uri="{BB962C8B-B14F-4D97-AF65-F5344CB8AC3E}">
        <p14:creationId xmlns:p14="http://schemas.microsoft.com/office/powerpoint/2010/main" val="3415044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Economic stress</a:t>
            </a:r>
          </a:p>
          <a:p>
            <a:pPr lvl="1"/>
            <a:r>
              <a:rPr lang="en-US" dirty="0"/>
              <a:t>Social supports</a:t>
            </a:r>
          </a:p>
          <a:p>
            <a:pPr lvl="1"/>
            <a:r>
              <a:rPr lang="en-US" dirty="0"/>
              <a:t>Psychopathology</a:t>
            </a:r>
          </a:p>
          <a:p>
            <a:pPr lvl="1"/>
            <a:r>
              <a:rPr lang="en-US" dirty="0"/>
              <a:t>History of maltreatment</a:t>
            </a:r>
          </a:p>
          <a:p>
            <a:pPr lvl="1"/>
            <a:r>
              <a:rPr lang="en-US" dirty="0"/>
              <a:t>Drug use</a:t>
            </a:r>
          </a:p>
          <a:p>
            <a:pPr lvl="1"/>
            <a:r>
              <a:rPr lang="en-US" dirty="0"/>
              <a:t>Family Conflict</a:t>
            </a:r>
            <a:endParaRPr lang="en-US" baseline="0" dirty="0"/>
          </a:p>
          <a:p>
            <a:endParaRPr lang="en-US" dirty="0"/>
          </a:p>
          <a:p>
            <a:pPr lvl="1"/>
            <a:r>
              <a:rPr lang="en-US" dirty="0"/>
              <a:t>What are the stressors for the parents?</a:t>
            </a:r>
          </a:p>
          <a:p>
            <a:pPr lvl="1"/>
            <a:r>
              <a:rPr lang="en-US" dirty="0"/>
              <a:t>What are the stressors for the children?</a:t>
            </a:r>
          </a:p>
          <a:p>
            <a:pPr lvl="1"/>
            <a:r>
              <a:rPr lang="en-US" dirty="0"/>
              <a:t>What is the process through which the stressors affect the relationship?</a:t>
            </a:r>
          </a:p>
          <a:p>
            <a:pPr lvl="1"/>
            <a:r>
              <a:rPr lang="en-US" dirty="0"/>
              <a:t>What resources are needed that may be lacking?</a:t>
            </a:r>
          </a:p>
          <a:p>
            <a:pPr lvl="1"/>
            <a:r>
              <a:rPr lang="en-US" dirty="0"/>
              <a:t>What are the critical points of intervention?</a:t>
            </a:r>
          </a:p>
          <a:p>
            <a:pPr lvl="1"/>
            <a:endParaRPr lang="en-US" dirty="0"/>
          </a:p>
          <a:p>
            <a:pPr lvl="1"/>
            <a:r>
              <a:rPr lang="en-US" dirty="0"/>
              <a:t>15 minutes</a:t>
            </a:r>
          </a:p>
        </p:txBody>
      </p:sp>
      <p:sp>
        <p:nvSpPr>
          <p:cNvPr id="4" name="Slide Number Placeholder 3"/>
          <p:cNvSpPr>
            <a:spLocks noGrp="1"/>
          </p:cNvSpPr>
          <p:nvPr>
            <p:ph type="sldNum" sz="quarter" idx="5"/>
          </p:nvPr>
        </p:nvSpPr>
        <p:spPr/>
        <p:txBody>
          <a:bodyPr/>
          <a:lstStyle/>
          <a:p>
            <a:fld id="{03C82576-B1BC-4858-AD13-21E4B8DBCF2A}" type="slidenum">
              <a:rPr lang="en-US" smtClean="0"/>
              <a:t>40</a:t>
            </a:fld>
            <a:endParaRPr lang="en-US" dirty="0"/>
          </a:p>
        </p:txBody>
      </p:sp>
    </p:spTree>
    <p:extLst>
      <p:ext uri="{BB962C8B-B14F-4D97-AF65-F5344CB8AC3E}">
        <p14:creationId xmlns:p14="http://schemas.microsoft.com/office/powerpoint/2010/main" val="1284381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you will encounter all of these situations in your work, the research evidence in these 4 areas is particularly robust and worth further discussion here. </a:t>
            </a:r>
          </a:p>
          <a:p>
            <a:endParaRPr lang="en-US" dirty="0"/>
          </a:p>
          <a:p>
            <a:pPr defTabSz="966576">
              <a:defRPr/>
            </a:pPr>
            <a:r>
              <a:rPr lang="en-US" dirty="0"/>
              <a:t>Parental psychopathology:</a:t>
            </a:r>
            <a:r>
              <a:rPr lang="en-US" baseline="0" dirty="0"/>
              <a:t> </a:t>
            </a:r>
            <a:r>
              <a:rPr lang="en-US" dirty="0"/>
              <a:t>The research on the relationship between parental mental health problems and child maltreatment suggest that parental psychopathology contributes to poor maternal emotional regulation and parenting stress. Those factors are then what undermine the mother-child relationship and parenting behavior. </a:t>
            </a:r>
          </a:p>
          <a:p>
            <a:pPr marL="171450" indent="-171450" defTabSz="966576">
              <a:buFont typeface="Arial" panose="020B0604020202020204" pitchFamily="34" charset="0"/>
              <a:buChar char="•"/>
              <a:defRPr/>
            </a:pPr>
            <a:r>
              <a:rPr lang="en-US" dirty="0"/>
              <a:t>For example, parents with depression and parents with anti-social personality disorder have been found to be approximately five times more likely to abuse their children than parents without these problems. The study also found that parents with these diagnoses were even more likely to neglect their children.</a:t>
            </a:r>
            <a:r>
              <a:rPr lang="en-US" baseline="0" dirty="0"/>
              <a:t> </a:t>
            </a:r>
          </a:p>
          <a:p>
            <a:pPr marL="171450" indent="-171450" defTabSz="966576">
              <a:buFont typeface="Arial" panose="020B0604020202020204" pitchFamily="34" charset="0"/>
              <a:buChar char="•"/>
              <a:defRPr/>
            </a:pPr>
            <a:r>
              <a:rPr lang="en-US" baseline="0" dirty="0"/>
              <a:t>Studies have also found that f</a:t>
            </a:r>
            <a:r>
              <a:rPr lang="en-US" dirty="0"/>
              <a:t>amilies with repeat child welfare contact are substantially more likely to have an adult with mental illness in the family than families with no repeated contact (20% versus 10%).</a:t>
            </a:r>
          </a:p>
          <a:p>
            <a:pPr marL="171450" indent="-171450" defTabSz="966576">
              <a:buFont typeface="Arial" panose="020B0604020202020204" pitchFamily="34" charset="0"/>
              <a:buChar char="•"/>
              <a:defRPr/>
            </a:pPr>
            <a:endParaRPr lang="en-US" dirty="0"/>
          </a:p>
          <a:p>
            <a:pPr marL="0" indent="0" defTabSz="966576">
              <a:buFontTx/>
              <a:buNone/>
              <a:defRPr/>
            </a:pPr>
            <a:r>
              <a:rPr lang="en-US" dirty="0"/>
              <a:t>History of maltreatment: Our discussion of attachment and brain development is relevant when thinking about how a history of maltreatment may be disruptive to one’s own parenting. Attachment sets up our templates for how relationships are experienced. People often learn how to parent from their own early experiences.</a:t>
            </a:r>
          </a:p>
          <a:p>
            <a:pPr marL="171450" indent="-171450" defTabSz="966576">
              <a:buFont typeface="Arial" panose="020B0604020202020204" pitchFamily="34" charset="0"/>
              <a:buChar char="•"/>
              <a:defRPr/>
            </a:pPr>
            <a:r>
              <a:rPr lang="en-US" dirty="0"/>
              <a:t>Additionally, research finds that a history of maltreatment is associated with mental illness and regulatory processes, which are predictors of compromised parenting behavior. </a:t>
            </a:r>
          </a:p>
          <a:p>
            <a:pPr marL="171450" indent="-171450" defTabSz="966576">
              <a:buFont typeface="Arial" panose="020B0604020202020204" pitchFamily="34" charset="0"/>
              <a:buChar char="•"/>
              <a:defRPr/>
            </a:pPr>
            <a:r>
              <a:rPr lang="en-US" dirty="0"/>
              <a:t>However, it is important to keep in mind that while experiencing abuse does increase the likelihood that they will abuse their children, most adults who were abused as children do not go on to abuse their kids. </a:t>
            </a:r>
          </a:p>
          <a:p>
            <a:endParaRPr lang="en-US" dirty="0"/>
          </a:p>
        </p:txBody>
      </p:sp>
      <p:sp>
        <p:nvSpPr>
          <p:cNvPr id="4" name="Slide Number Placeholder 3"/>
          <p:cNvSpPr>
            <a:spLocks noGrp="1"/>
          </p:cNvSpPr>
          <p:nvPr>
            <p:ph type="sldNum" sz="quarter" idx="10"/>
          </p:nvPr>
        </p:nvSpPr>
        <p:spPr/>
        <p:txBody>
          <a:bodyPr/>
          <a:lstStyle/>
          <a:p>
            <a:fld id="{F2422FE7-DE7E-534A-B513-B21F0A01CD52}" type="slidenum">
              <a:rPr lang="en-US" smtClean="0"/>
              <a:t>41</a:t>
            </a:fld>
            <a:endParaRPr lang="en-US" dirty="0"/>
          </a:p>
        </p:txBody>
      </p:sp>
    </p:spTree>
    <p:extLst>
      <p:ext uri="{BB962C8B-B14F-4D97-AF65-F5344CB8AC3E}">
        <p14:creationId xmlns:p14="http://schemas.microsoft.com/office/powerpoint/2010/main" val="2812704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457200"/>
            <a:ext cx="2171700" cy="1628775"/>
          </a:xfrm>
        </p:spPr>
      </p:sp>
      <p:sp>
        <p:nvSpPr>
          <p:cNvPr id="3" name="Notes Placeholder 2"/>
          <p:cNvSpPr>
            <a:spLocks noGrp="1"/>
          </p:cNvSpPr>
          <p:nvPr>
            <p:ph type="body" idx="1"/>
          </p:nvPr>
        </p:nvSpPr>
        <p:spPr>
          <a:xfrm>
            <a:off x="228600" y="2445067"/>
            <a:ext cx="6858000" cy="69096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reveal process model yet*) Drug use: Parental substance abuse is recognized as a risk factor for child maltreatment and child welfare involvement.</a:t>
            </a:r>
            <a:r>
              <a:rPr lang="en-US" baseline="0" dirty="0"/>
              <a:t> </a:t>
            </a:r>
            <a:r>
              <a:rPr lang="en-US" dirty="0"/>
              <a:t>Parental substance abuse (specifically, maternal drug use) is one of five key factors that predicted a report to child protective services for abuse or neglect. Data suggests that a</a:t>
            </a:r>
            <a:r>
              <a:rPr lang="en-US" sz="1200" dirty="0"/>
              <a:t>s many as 40-60% of all child maltreatment cases involve parental substance abuse. </a:t>
            </a:r>
            <a:r>
              <a:rPr lang="en-US" dirty="0"/>
              <a:t>Once a report is substantiated, children of parents with substance use issues are more likely to be placed in out-of-home care and more likely to stay in care longer than other children. The National Survey of Child and Adolescent Well-Being estimates that 61 percent of infants and 41 percent of older children in out of-home care are from families with active alcohol or drug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through which drug use compromises parenting is complex and dependent on a host of factors such as the substance being used and the severity of the use. For example, the threats to a child of a parent who becomes sedated and inattentive after drinking excessively differ from the threats posed by a parent who exhibits aggressive</a:t>
            </a:r>
            <a:r>
              <a:rPr lang="en-US" baseline="0" dirty="0"/>
              <a:t> </a:t>
            </a:r>
            <a:r>
              <a:rPr lang="en-US" dirty="0"/>
              <a:t>side effects from methamphetamine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reveal process model*) Generally speaking,</a:t>
            </a:r>
            <a:r>
              <a:rPr lang="en-US" sz="1200" dirty="0"/>
              <a:t> f</a:t>
            </a:r>
            <a:r>
              <a:rPr lang="en-US" dirty="0"/>
              <a:t>amily life for children with one or both parents that abuse drugs or alcohol often can be chaotic and unpredictable. A parent with a substance abuse disorder may be unable to regulate stress and other emotions, which can lead to impulsive and reactive behavior that may escalate to physical abuse.</a:t>
            </a:r>
            <a:r>
              <a:rPr lang="en-US" baseline="0" dirty="0"/>
              <a:t> Attention given to c</a:t>
            </a:r>
            <a:r>
              <a:rPr lang="en-US" dirty="0"/>
              <a:t>hildren’s needs—including nutrition, supervision, and nurturing—may go unmet, which can result in neglect. These families often experience a number of other problems that may be a cause or a consequence of the drug use —such as mental illness, domestic violence, unemployment, and housing instability—that also affect parenting and contribute to high levels of stress.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Family</a:t>
            </a:r>
            <a:r>
              <a:rPr lang="en-US" baseline="0" dirty="0"/>
              <a:t> conflict: Experiencing intense and frequent conflict within the family can be disruptive to the parenting system. When resources are spent managing conflict with other members of the family it leaves less emotional resources for parenting and attending to children’s needs. Research finds that parents are more likely to be withdrawn from their children after being involved in marital conflict. We also know that c</a:t>
            </a:r>
            <a:r>
              <a:rPr lang="en-US" dirty="0"/>
              <a:t>hild centered conflicts are considered to be more destructive. This means that when parents</a:t>
            </a:r>
            <a:r>
              <a:rPr lang="en-US" baseline="0" dirty="0"/>
              <a:t> argue about the child, the child feels responsible for the conflict. It is common, even in non-child centered conflict, for children to feel responsible for the conflict, or responsible for breaking up the fight. This can be especially damaging for children, compared to those who avoid the conflict and immerse themselves in activities outside of the home such as school and peers.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42</a:t>
            </a:fld>
            <a:endParaRPr lang="en-US" dirty="0"/>
          </a:p>
        </p:txBody>
      </p:sp>
    </p:spTree>
    <p:extLst>
      <p:ext uri="{BB962C8B-B14F-4D97-AF65-F5344CB8AC3E}">
        <p14:creationId xmlns:p14="http://schemas.microsoft.com/office/powerpoint/2010/main" val="1256944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262063" y="719138"/>
            <a:ext cx="4799012" cy="3598862"/>
          </a:xfrm>
          <a:ln/>
        </p:spPr>
      </p:sp>
      <p:sp>
        <p:nvSpPr>
          <p:cNvPr id="89091" name="Rectangle 3"/>
          <p:cNvSpPr>
            <a:spLocks noGrp="1" noChangeArrowheads="1"/>
          </p:cNvSpPr>
          <p:nvPr>
            <p:ph type="body" idx="1"/>
          </p:nvPr>
        </p:nvSpPr>
        <p:spPr>
          <a:xfrm>
            <a:off x="974728" y="4562477"/>
            <a:ext cx="5365751" cy="4319588"/>
          </a:xfrm>
          <a:noFill/>
        </p:spPr>
        <p:txBody>
          <a:bodyPr/>
          <a:lstStyle/>
          <a:p>
            <a:pPr defTabSz="966576">
              <a:defRPr/>
            </a:pPr>
            <a:r>
              <a:rPr lang="en-US" dirty="0"/>
              <a:t>These disruptions can result in developmental trauma, which we refer to as either abuse or neglect. </a:t>
            </a:r>
            <a:endParaRPr lang="en-US" baseline="0" dirty="0"/>
          </a:p>
          <a:p>
            <a:r>
              <a:rPr lang="en-US" baseline="0" dirty="0"/>
              <a:t>This next video will introduce the the effects of neglect on the developing child. </a:t>
            </a:r>
            <a:endParaRPr lang="en-US" dirty="0"/>
          </a:p>
        </p:txBody>
      </p:sp>
    </p:spTree>
    <p:extLst>
      <p:ext uri="{BB962C8B-B14F-4D97-AF65-F5344CB8AC3E}">
        <p14:creationId xmlns:p14="http://schemas.microsoft.com/office/powerpoint/2010/main" val="191454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to build on the content</a:t>
            </a:r>
            <a:r>
              <a:rPr lang="en-US" baseline="0" dirty="0"/>
              <a:t> from the online course by examining some of the contexts critical for development to proceed in a typical fashion. This will center primarily on the role of relationships and how they are critical for development. In the second part of the day we will turn our attention toward the context of trauma and how it impacts these developmental processes. Throughout the day we will have some time for discussion and reflection on these topics in relation to the child welfare system. </a:t>
            </a:r>
            <a:endParaRPr lang="en-US" dirty="0"/>
          </a:p>
          <a:p>
            <a:endParaRPr lang="en-US" dirty="0"/>
          </a:p>
          <a:p>
            <a:r>
              <a:rPr lang="en-US" dirty="0"/>
              <a:t>But</a:t>
            </a:r>
            <a:r>
              <a:rPr lang="en-US" baseline="0" dirty="0"/>
              <a:t> first, we are going to take a little bit if time to review what we mean by development. </a:t>
            </a:r>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5</a:t>
            </a:fld>
            <a:endParaRPr lang="en-US" dirty="0"/>
          </a:p>
        </p:txBody>
      </p:sp>
    </p:spTree>
    <p:extLst>
      <p:ext uri="{BB962C8B-B14F-4D97-AF65-F5344CB8AC3E}">
        <p14:creationId xmlns:p14="http://schemas.microsoft.com/office/powerpoint/2010/main" val="6804669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URL: https://www.youtube.com/watch?v=bF3j5UVCSCA </a:t>
            </a:r>
          </a:p>
        </p:txBody>
      </p:sp>
      <p:sp>
        <p:nvSpPr>
          <p:cNvPr id="4" name="Slide Number Placeholder 3"/>
          <p:cNvSpPr>
            <a:spLocks noGrp="1"/>
          </p:cNvSpPr>
          <p:nvPr>
            <p:ph type="sldNum" sz="quarter" idx="5"/>
          </p:nvPr>
        </p:nvSpPr>
        <p:spPr/>
        <p:txBody>
          <a:bodyPr/>
          <a:lstStyle/>
          <a:p>
            <a:fld id="{03C82576-B1BC-4858-AD13-21E4B8DBCF2A}" type="slidenum">
              <a:rPr lang="en-US" smtClean="0"/>
              <a:t>44</a:t>
            </a:fld>
            <a:endParaRPr lang="en-US" dirty="0"/>
          </a:p>
        </p:txBody>
      </p:sp>
    </p:spTree>
    <p:extLst>
      <p:ext uri="{BB962C8B-B14F-4D97-AF65-F5344CB8AC3E}">
        <p14:creationId xmlns:p14="http://schemas.microsoft.com/office/powerpoint/2010/main" val="142028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3400" dirty="0">
                <a:solidFill>
                  <a:srgbClr val="000000"/>
                </a:solidFill>
              </a:rPr>
              <a:t>PART 1:</a:t>
            </a:r>
          </a:p>
          <a:p>
            <a:pPr>
              <a:spcAft>
                <a:spcPts val="600"/>
              </a:spcAft>
            </a:pPr>
            <a:r>
              <a:rPr lang="en-US" sz="3400" dirty="0">
                <a:solidFill>
                  <a:srgbClr val="000000"/>
                </a:solidFill>
              </a:rPr>
              <a:t>We are going to break into groups and I want you to reflect on the importance of this idea of a “double whammy” and discuss what the resources and options are to addressing this kind of double whammy in your work with children. </a:t>
            </a:r>
          </a:p>
          <a:p>
            <a:pPr>
              <a:spcAft>
                <a:spcPts val="600"/>
              </a:spcAft>
            </a:pPr>
            <a:endParaRPr lang="en-US" sz="3400" dirty="0">
              <a:solidFill>
                <a:srgbClr val="000000"/>
              </a:solidFill>
            </a:endParaRPr>
          </a:p>
          <a:p>
            <a:pPr>
              <a:spcAft>
                <a:spcPts val="600"/>
              </a:spcAft>
            </a:pPr>
            <a:r>
              <a:rPr lang="en-US" sz="3400" dirty="0">
                <a:solidFill>
                  <a:srgbClr val="000000"/>
                </a:solidFill>
              </a:rPr>
              <a:t>Discuss:</a:t>
            </a:r>
          </a:p>
          <a:p>
            <a:pPr marL="571500" indent="-571500">
              <a:spcAft>
                <a:spcPts val="600"/>
              </a:spcAft>
              <a:buFont typeface="Arial" panose="020B0604020202020204" pitchFamily="34" charset="0"/>
              <a:buChar char="•"/>
            </a:pPr>
            <a:r>
              <a:rPr lang="en-US" sz="3600" dirty="0"/>
              <a:t>Reflect on the “double whammy” of neglect. </a:t>
            </a:r>
          </a:p>
          <a:p>
            <a:pPr marL="571500" indent="-571500">
              <a:spcAft>
                <a:spcPts val="600"/>
              </a:spcAft>
              <a:buFont typeface="Arial" panose="020B0604020202020204" pitchFamily="34" charset="0"/>
              <a:buChar char="•"/>
            </a:pPr>
            <a:r>
              <a:rPr lang="en-US" sz="3600" dirty="0"/>
              <a:t>What happens when children are not exposed to serve and return? </a:t>
            </a:r>
          </a:p>
          <a:p>
            <a:pPr marL="571500" indent="-571500">
              <a:spcAft>
                <a:spcPts val="600"/>
              </a:spcAft>
              <a:buFont typeface="Arial" panose="020B0604020202020204" pitchFamily="34" charset="0"/>
              <a:buChar char="•"/>
            </a:pPr>
            <a:r>
              <a:rPr lang="en-US" sz="3600" dirty="0"/>
              <a:t>How can this “double whammy” be addressed when working with children and families?</a:t>
            </a:r>
          </a:p>
          <a:p>
            <a:pPr>
              <a:spcAft>
                <a:spcPts val="600"/>
              </a:spcAft>
            </a:pPr>
            <a:endParaRPr lang="en-US" sz="3400" dirty="0">
              <a:solidFill>
                <a:srgbClr val="000000"/>
              </a:solidFill>
            </a:endParaRPr>
          </a:p>
          <a:p>
            <a:pPr>
              <a:spcAft>
                <a:spcPts val="600"/>
              </a:spcAft>
            </a:pPr>
            <a:endParaRPr lang="en-US" sz="3400" dirty="0">
              <a:solidFill>
                <a:srgbClr val="000000"/>
              </a:solidFill>
            </a:endParaRPr>
          </a:p>
          <a:p>
            <a:pPr>
              <a:spcAft>
                <a:spcPts val="600"/>
              </a:spcAft>
            </a:pPr>
            <a:r>
              <a:rPr lang="en-US" sz="3400" dirty="0">
                <a:solidFill>
                  <a:srgbClr val="000000"/>
                </a:solidFill>
              </a:rPr>
              <a:t>NOTE in reflections:</a:t>
            </a:r>
          </a:p>
          <a:p>
            <a:pPr marL="457200" indent="-457200">
              <a:spcAft>
                <a:spcPts val="600"/>
              </a:spcAft>
              <a:buFont typeface="Arial" panose="020B0604020202020204" pitchFamily="34" charset="0"/>
              <a:buChar char="•"/>
            </a:pPr>
            <a:r>
              <a:rPr lang="en-US" sz="3400" dirty="0">
                <a:solidFill>
                  <a:srgbClr val="000000"/>
                </a:solidFill>
              </a:rPr>
              <a:t>Need to address establishing the serve and return process</a:t>
            </a:r>
          </a:p>
          <a:p>
            <a:pPr marL="457200" indent="-457200">
              <a:spcAft>
                <a:spcPts val="600"/>
              </a:spcAft>
              <a:buFont typeface="Arial" panose="020B0604020202020204" pitchFamily="34" charset="0"/>
              <a:buChar char="•"/>
            </a:pPr>
            <a:r>
              <a:rPr lang="en-US" sz="3400" dirty="0">
                <a:solidFill>
                  <a:srgbClr val="000000"/>
                </a:solidFill>
              </a:rPr>
              <a:t>Also need to address the physiological system of the child – retrain it through establishment of nurturing interactions </a:t>
            </a:r>
          </a:p>
          <a:p>
            <a:pPr marL="457200" indent="-457200">
              <a:spcAft>
                <a:spcPts val="600"/>
              </a:spcAft>
              <a:buFont typeface="Arial" panose="020B0604020202020204" pitchFamily="34" charset="0"/>
              <a:buChar char="•"/>
            </a:pPr>
            <a:r>
              <a:rPr lang="en-US" sz="3400" dirty="0">
                <a:solidFill>
                  <a:srgbClr val="000000"/>
                </a:solidFill>
              </a:rPr>
              <a:t>Acknowledge that disrupted physiological system of child may be a trigger for the caregiver</a:t>
            </a:r>
          </a:p>
          <a:p>
            <a:pPr marL="457200" indent="-457200">
              <a:spcAft>
                <a:spcPts val="600"/>
              </a:spcAft>
              <a:buFont typeface="Arial" panose="020B0604020202020204" pitchFamily="34" charset="0"/>
              <a:buChar char="•"/>
            </a:pPr>
            <a:r>
              <a:rPr lang="en-US" sz="3400" dirty="0">
                <a:solidFill>
                  <a:srgbClr val="000000"/>
                </a:solidFill>
              </a:rPr>
              <a:t>May have to address disorganized or disrupted attachment relationship and template</a:t>
            </a:r>
          </a:p>
          <a:p>
            <a:pPr marL="457200" indent="-457200">
              <a:spcAft>
                <a:spcPts val="600"/>
              </a:spcAft>
              <a:buFont typeface="Arial" panose="020B0604020202020204" pitchFamily="34" charset="0"/>
              <a:buChar char="•"/>
            </a:pPr>
            <a:endParaRPr lang="en-US" sz="3400" dirty="0">
              <a:solidFill>
                <a:srgbClr val="000000"/>
              </a:solidFill>
            </a:endParaRPr>
          </a:p>
          <a:p>
            <a:pPr marL="0" indent="0">
              <a:spcAft>
                <a:spcPts val="600"/>
              </a:spcAft>
              <a:buFont typeface="Arial" panose="020B0604020202020204" pitchFamily="34" charset="0"/>
              <a:buNone/>
            </a:pPr>
            <a:r>
              <a:rPr lang="en-US" sz="3400" dirty="0">
                <a:solidFill>
                  <a:srgbClr val="000000"/>
                </a:solidFill>
              </a:rPr>
              <a:t>PART 2:</a:t>
            </a:r>
          </a:p>
          <a:p>
            <a:pPr marL="0" indent="0">
              <a:spcAft>
                <a:spcPts val="600"/>
              </a:spcAft>
              <a:buFont typeface="Arial" panose="020B0604020202020204" pitchFamily="34" charset="0"/>
              <a:buNone/>
            </a:pPr>
            <a:r>
              <a:rPr lang="en-US" sz="3400" dirty="0">
                <a:solidFill>
                  <a:srgbClr val="000000"/>
                </a:solidFill>
              </a:rPr>
              <a:t>Go back to your groups and now I want you to reflect on how your response may be altered by the different disruptive family contexts we discussed</a:t>
            </a:r>
          </a:p>
          <a:p>
            <a:pPr marL="0" indent="0">
              <a:spcAft>
                <a:spcPts val="600"/>
              </a:spcAft>
              <a:buFont typeface="Arial" panose="020B0604020202020204" pitchFamily="34" charset="0"/>
              <a:buNone/>
            </a:pPr>
            <a:endParaRPr lang="en-US" sz="3400" dirty="0">
              <a:solidFill>
                <a:srgbClr val="000000"/>
              </a:solidFill>
            </a:endParaRPr>
          </a:p>
          <a:p>
            <a:pPr lvl="1"/>
            <a:r>
              <a:rPr lang="en-US" dirty="0"/>
              <a:t>Economic stress</a:t>
            </a:r>
          </a:p>
          <a:p>
            <a:pPr lvl="1"/>
            <a:r>
              <a:rPr lang="en-US" dirty="0"/>
              <a:t>Lack of social supports</a:t>
            </a:r>
          </a:p>
          <a:p>
            <a:pPr lvl="1"/>
            <a:r>
              <a:rPr lang="en-US" dirty="0"/>
              <a:t>Psychopathology</a:t>
            </a:r>
          </a:p>
          <a:p>
            <a:pPr lvl="1"/>
            <a:r>
              <a:rPr lang="en-US" dirty="0"/>
              <a:t>History of maltreatment</a:t>
            </a:r>
          </a:p>
          <a:p>
            <a:pPr lvl="1"/>
            <a:r>
              <a:rPr lang="en-US" dirty="0"/>
              <a:t>Drug use</a:t>
            </a:r>
          </a:p>
          <a:p>
            <a:pPr lvl="1"/>
            <a:r>
              <a:rPr lang="en-US" dirty="0"/>
              <a:t>Family conflict</a:t>
            </a:r>
          </a:p>
          <a:p>
            <a:pPr marL="0" indent="0">
              <a:spcAft>
                <a:spcPts val="600"/>
              </a:spcAft>
              <a:buFont typeface="Arial" panose="020B0604020202020204" pitchFamily="34" charset="0"/>
              <a:buNone/>
            </a:pPr>
            <a:r>
              <a:rPr lang="en-US" sz="3400" dirty="0">
                <a:solidFill>
                  <a:srgbClr val="000000"/>
                </a:solidFill>
              </a:rPr>
              <a:t>And whether your response options or approach may differ by the age of the child. </a:t>
            </a:r>
          </a:p>
          <a:p>
            <a:pPr marL="0" indent="0">
              <a:spcAft>
                <a:spcPts val="600"/>
              </a:spcAft>
              <a:buFont typeface="Arial" panose="020B0604020202020204" pitchFamily="34" charset="0"/>
              <a:buNone/>
            </a:pPr>
            <a:endParaRPr lang="en-US" sz="3400" dirty="0">
              <a:solidFill>
                <a:srgbClr val="000000"/>
              </a:solidFill>
            </a:endParaRPr>
          </a:p>
          <a:p>
            <a:pPr lvl="1">
              <a:spcAft>
                <a:spcPts val="600"/>
              </a:spcAft>
            </a:pPr>
            <a:endParaRPr lang="en-US" b="1" dirty="0"/>
          </a:p>
        </p:txBody>
      </p:sp>
      <p:sp>
        <p:nvSpPr>
          <p:cNvPr id="4" name="Slide Number Placeholder 3"/>
          <p:cNvSpPr>
            <a:spLocks noGrp="1"/>
          </p:cNvSpPr>
          <p:nvPr>
            <p:ph type="sldNum" sz="quarter" idx="5"/>
          </p:nvPr>
        </p:nvSpPr>
        <p:spPr/>
        <p:txBody>
          <a:bodyPr/>
          <a:lstStyle/>
          <a:p>
            <a:fld id="{03C82576-B1BC-4858-AD13-21E4B8DBCF2A}" type="slidenum">
              <a:rPr lang="en-US" smtClean="0"/>
              <a:t>45</a:t>
            </a:fld>
            <a:endParaRPr lang="en-US" dirty="0"/>
          </a:p>
        </p:txBody>
      </p:sp>
    </p:spTree>
    <p:extLst>
      <p:ext uri="{BB962C8B-B14F-4D97-AF65-F5344CB8AC3E}">
        <p14:creationId xmlns:p14="http://schemas.microsoft.com/office/powerpoint/2010/main" val="3329830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88">
              <a:defRPr/>
            </a:pPr>
            <a:r>
              <a:rPr lang="en-US" dirty="0"/>
              <a:t>Underlying much of the developmental effects of abuse and neglect on children are disrupted attachment and relational processes. More than 85% of children removed from their parents for abuse or neglect have disturbed attachment capacity.</a:t>
            </a:r>
          </a:p>
          <a:p>
            <a:endParaRPr lang="en-US" dirty="0"/>
          </a:p>
          <a:p>
            <a:r>
              <a:rPr lang="en-US" dirty="0"/>
              <a:t>Recall that at the same time these attachment bonds are being developed, the brain is also rapidly developing. Brain development relies in many ways on consistent and nurturing relationships to ensure safety while the individual is exploring and learning about the world. When the attachment process is disrupted, it is a disruption to the foundation of developmental processes. </a:t>
            </a:r>
          </a:p>
          <a:p>
            <a:endParaRPr lang="en-US" dirty="0"/>
          </a:p>
          <a:p>
            <a:r>
              <a:rPr lang="en-US" dirty="0"/>
              <a:t>It also serves as an important template for relationships. It is these templates that are the foundation of the core strengths we learned about earlier today. </a:t>
            </a:r>
          </a:p>
          <a:p>
            <a:pPr marL="0" marR="0" lvl="0" indent="0" algn="l" defTabSz="483288" rtl="0" eaLnBrk="1" fontAlgn="auto" latinLnBrk="0" hangingPunct="1">
              <a:lnSpc>
                <a:spcPct val="100000"/>
              </a:lnSpc>
              <a:spcBef>
                <a:spcPts val="0"/>
              </a:spcBef>
              <a:spcAft>
                <a:spcPts val="0"/>
              </a:spcAft>
              <a:buClrTx/>
              <a:buSzTx/>
              <a:buFontTx/>
              <a:buNone/>
              <a:tabLst/>
              <a:defRPr/>
            </a:pPr>
            <a:endParaRPr lang="en-US" dirty="0"/>
          </a:p>
          <a:p>
            <a:pPr marL="0" marR="0" lvl="0" indent="0" algn="l" defTabSz="483288" rtl="0" eaLnBrk="1" fontAlgn="auto" latinLnBrk="0" hangingPunct="1">
              <a:lnSpc>
                <a:spcPct val="100000"/>
              </a:lnSpc>
              <a:spcBef>
                <a:spcPts val="0"/>
              </a:spcBef>
              <a:spcAft>
                <a:spcPts val="0"/>
              </a:spcAft>
              <a:buClrTx/>
              <a:buSzTx/>
              <a:buFontTx/>
              <a:buNone/>
              <a:tabLst/>
              <a:defRPr/>
            </a:pPr>
            <a:r>
              <a:rPr lang="en-US" dirty="0"/>
              <a:t>Children in the child welfare system are at much greater risk for developing disorganized attachments than children not in the system. Disorganized attachments occur when the child comes to learn that the person they look to provide safety and security (survival) is also someone to be feared. This results in relational behaviors that are confusing or erratic. In laboratory tasks that measure attachment in children, they tend to seek comfort from caregivers while also rejecting the comfort that is offered. Individuals classified with disorganized attachments tend to demonstrate problematic outcomes, most especially an increased risk for behavioral dysregulation as seen in externalizing problems.</a:t>
            </a:r>
          </a:p>
          <a:p>
            <a:pPr defTabSz="483288">
              <a:defRPr/>
            </a:pPr>
            <a:endParaRPr lang="en-US" dirty="0"/>
          </a:p>
          <a:p>
            <a:pPr defTabSz="483288">
              <a:defRPr/>
            </a:pPr>
            <a:r>
              <a:rPr lang="en-US" dirty="0"/>
              <a:t>In extreme cases, when attachment processes are disrupted the child may receive a diagnosis of Reactive Attachment Disorder</a:t>
            </a:r>
          </a:p>
          <a:p>
            <a:pPr marL="171450" indent="-171450" defTabSz="483288">
              <a:buFont typeface="Arial" panose="020B0604020202020204" pitchFamily="34" charset="0"/>
              <a:buChar char="•"/>
              <a:defRPr/>
            </a:pPr>
            <a:r>
              <a:rPr lang="en-US" dirty="0"/>
              <a:t>2 types: Inhibited will reject comforting and be wary of relational connection whereas disinhibited types tend to exhibit indiscriminate friendliness. </a:t>
            </a:r>
          </a:p>
          <a:p>
            <a:pPr marL="171450" indent="-171450" defTabSz="483288">
              <a:buFont typeface="Arial" panose="020B0604020202020204" pitchFamily="34" charset="0"/>
              <a:buChar char="•"/>
              <a:defRPr/>
            </a:pPr>
            <a:r>
              <a:rPr lang="en-US" dirty="0"/>
              <a:t>Diagnosis has been found to be more likely in adopted children and tends to co-occur with other diagnoses such as ADHD and language disorders. </a:t>
            </a:r>
          </a:p>
          <a:p>
            <a:pPr marL="171450" indent="-171450" defTabSz="483288">
              <a:buFont typeface="Arial" panose="020B0604020202020204" pitchFamily="34" charset="0"/>
              <a:buChar char="•"/>
              <a:defRPr/>
            </a:pPr>
            <a:endParaRPr lang="en-US" dirty="0"/>
          </a:p>
          <a:p>
            <a:pPr marL="0" indent="0" defTabSz="483288">
              <a:buFont typeface="Arial" panose="020B0604020202020204" pitchFamily="34" charset="0"/>
              <a:buNone/>
              <a:defRPr/>
            </a:pPr>
            <a:r>
              <a:rPr lang="en-US" dirty="0"/>
              <a:t>These effects on the relational system have lasting effects on the regulatory system as well, which we will discuss next. </a:t>
            </a:r>
          </a:p>
          <a:p>
            <a:pPr marL="171450" indent="-171450" defTabSz="483288">
              <a:buFont typeface="Arial" panose="020B0604020202020204" pitchFamily="34" charset="0"/>
              <a:buChar char="•"/>
              <a:defRPr/>
            </a:pPr>
            <a:endParaRPr lang="en-US" dirty="0"/>
          </a:p>
          <a:p>
            <a:pPr marL="0" indent="0" defTabSz="483288">
              <a:buFont typeface="Arial" panose="020B0604020202020204" pitchFamily="34" charset="0"/>
              <a:buNone/>
              <a:defRPr/>
            </a:pPr>
            <a:r>
              <a:rPr lang="en-US" dirty="0"/>
              <a:t>****BREAK*****</a:t>
            </a:r>
          </a:p>
        </p:txBody>
      </p:sp>
      <p:sp>
        <p:nvSpPr>
          <p:cNvPr id="4" name="Slide Number Placeholder 3"/>
          <p:cNvSpPr>
            <a:spLocks noGrp="1"/>
          </p:cNvSpPr>
          <p:nvPr>
            <p:ph type="sldNum" sz="quarter" idx="10"/>
          </p:nvPr>
        </p:nvSpPr>
        <p:spPr/>
        <p:txBody>
          <a:bodyPr/>
          <a:lstStyle/>
          <a:p>
            <a:fld id="{F2422FE7-DE7E-534A-B513-B21F0A01CD52}" type="slidenum">
              <a:rPr lang="en-US" smtClean="0"/>
              <a:t>46</a:t>
            </a:fld>
            <a:endParaRPr lang="en-US" dirty="0"/>
          </a:p>
        </p:txBody>
      </p:sp>
    </p:spTree>
    <p:extLst>
      <p:ext uri="{BB962C8B-B14F-4D97-AF65-F5344CB8AC3E}">
        <p14:creationId xmlns:p14="http://schemas.microsoft.com/office/powerpoint/2010/main" val="1363727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URL: https://www.youtube.com/watch?v=rVwFkcOZHJw </a:t>
            </a:r>
          </a:p>
          <a:p>
            <a:endParaRPr lang="en-US" dirty="0"/>
          </a:p>
          <a:p>
            <a:r>
              <a:rPr lang="en-US" dirty="0"/>
              <a:t>When children are left in these abusive and neglectful environments for a prolonged period of time, the disruptions to the relationship system can have cascading effect on developmental processes. </a:t>
            </a:r>
          </a:p>
          <a:p>
            <a:endParaRPr lang="en-US" dirty="0"/>
          </a:p>
          <a:p>
            <a:r>
              <a:rPr lang="en-US" dirty="0"/>
              <a:t>We’ll start our discussion about the effects of maltreatment on development by watching a short video on toxic stress. </a:t>
            </a:r>
          </a:p>
          <a:p>
            <a:endParaRPr lang="en-US" dirty="0"/>
          </a:p>
          <a:p>
            <a:endParaRPr lang="en-US" dirty="0"/>
          </a:p>
          <a:p>
            <a:pPr lvl="0"/>
            <a:r>
              <a:rPr lang="en-US" dirty="0"/>
              <a:t>Chemicals signal increases in heart rate, and breathing rate</a:t>
            </a:r>
          </a:p>
          <a:p>
            <a:r>
              <a:rPr lang="en-US" dirty="0"/>
              <a:t>Children’s The stress response system is immature and relies on external forces to regulate it</a:t>
            </a:r>
          </a:p>
          <a:p>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47</a:t>
            </a:fld>
            <a:endParaRPr lang="en-US" dirty="0"/>
          </a:p>
        </p:txBody>
      </p:sp>
    </p:spTree>
    <p:extLst>
      <p:ext uri="{BB962C8B-B14F-4D97-AF65-F5344CB8AC3E}">
        <p14:creationId xmlns:p14="http://schemas.microsoft.com/office/powerpoint/2010/main" val="4065741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reminds us that exposure to stress causes your biology to change. As we discussed, in a typically functioning system these changes are short-term changes to help you respond to an immediate stress. For example, your heart may race or you get butterflies in before raising your hand in class. But then you quickly return to baseline because your body responds by coping and adjusting. </a:t>
            </a:r>
          </a:p>
          <a:p>
            <a:endParaRPr lang="en-US" dirty="0"/>
          </a:p>
          <a:p>
            <a:r>
              <a:rPr lang="en-US" dirty="0"/>
              <a:t>When this stress is constant there is no time to calm and they remain in a hyper state for prolonged periods of time. Here you can see how the stress system is connected to the biological functioning of the organs in your body. This is why many of the children you work with are not just emotionally troubles, but physically sick as well. They might have asthma from inflammation in their brocci and lungs, or stomach aches from ulcers, or digestive issues, or incontinence. These can all be problems stemming from an over-active stress response. </a:t>
            </a:r>
          </a:p>
          <a:p>
            <a:endParaRPr lang="en-US" dirty="0"/>
          </a:p>
          <a:p>
            <a:r>
              <a:rPr lang="en-US" dirty="0"/>
              <a:t>These effects will vary according to the age and developmental stage of the individual child.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48</a:t>
            </a:fld>
            <a:endParaRPr lang="en-US" dirty="0"/>
          </a:p>
        </p:txBody>
      </p:sp>
    </p:spTree>
    <p:extLst>
      <p:ext uri="{BB962C8B-B14F-4D97-AF65-F5344CB8AC3E}">
        <p14:creationId xmlns:p14="http://schemas.microsoft.com/office/powerpoint/2010/main" val="1905413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out your Ages and Stages of Self Control worksheet that you filled out this morning. In your groups, discuss what you might expect to see at each of the stages of development in a child who has experienced trauma. How is the experience of trauma likely to affect development? What red-flags might you be looking for in the children you work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 minutes</a:t>
            </a:r>
          </a:p>
          <a:p>
            <a:endParaRPr lang="en-US" dirty="0"/>
          </a:p>
        </p:txBody>
      </p:sp>
      <p:sp>
        <p:nvSpPr>
          <p:cNvPr id="4" name="Slide Number Placeholder 3"/>
          <p:cNvSpPr>
            <a:spLocks noGrp="1"/>
          </p:cNvSpPr>
          <p:nvPr>
            <p:ph type="sldNum" sz="quarter" idx="5"/>
          </p:nvPr>
        </p:nvSpPr>
        <p:spPr/>
        <p:txBody>
          <a:bodyPr/>
          <a:lstStyle/>
          <a:p>
            <a:fld id="{03C82576-B1BC-4858-AD13-21E4B8DBCF2A}" type="slidenum">
              <a:rPr lang="en-US" smtClean="0"/>
              <a:t>49</a:t>
            </a:fld>
            <a:endParaRPr lang="en-US" dirty="0"/>
          </a:p>
        </p:txBody>
      </p:sp>
    </p:spTree>
    <p:extLst>
      <p:ext uri="{BB962C8B-B14F-4D97-AF65-F5344CB8AC3E}">
        <p14:creationId xmlns:p14="http://schemas.microsoft.com/office/powerpoint/2010/main" val="36856881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start with infancy and toddlerhood. What are some of the primary characteristics of this developmental period?</a:t>
            </a:r>
          </a:p>
          <a:p>
            <a:endParaRPr lang="en-US" baseline="0" dirty="0"/>
          </a:p>
          <a:p>
            <a:r>
              <a:rPr lang="en-US" baseline="0" dirty="0"/>
              <a:t>They are very physical beings at this point. Much of development is focused on gaining physical control over their bodies and communicating basic need for food and sleep. </a:t>
            </a:r>
            <a:r>
              <a:rPr lang="en-US" u="sng" baseline="0" dirty="0"/>
              <a:t>Because infants’ cognitive and regulation systems are not yet developed, infants will experience trauma in a very physical way</a:t>
            </a:r>
            <a:r>
              <a:rPr lang="en-US" baseline="0" dirty="0"/>
              <a:t>. They will have trouble regulating their moods (in part because they rely on caregivers for this essential function) and generally go into a state of stasis in a way, where they don’t thrive. They don’t take in the proper nourishment or get the sleep that is required for development to progress. In severe cases it can look much like a medical condition known as failure to thrive. </a:t>
            </a:r>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50</a:t>
            </a:fld>
            <a:endParaRPr lang="en-US" dirty="0"/>
          </a:p>
        </p:txBody>
      </p:sp>
    </p:spTree>
    <p:extLst>
      <p:ext uri="{BB962C8B-B14F-4D97-AF65-F5344CB8AC3E}">
        <p14:creationId xmlns:p14="http://schemas.microsoft.com/office/powerpoint/2010/main" val="576474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ceholder 2"/>
          <p:cNvSpPr>
            <a:spLocks noGrp="1" noRot="1" noChangeAspect="1"/>
          </p:cNvSpPr>
          <p:nvPr>
            <p:ph type="sldImg"/>
          </p:nvPr>
        </p:nvSpPr>
        <p:spPr bwMode="auto">
          <a:noFill/>
          <a:ln>
            <a:solidFill>
              <a:srgbClr val="000000"/>
            </a:solidFill>
            <a:miter lim="800000"/>
            <a:headEnd/>
            <a:tailEnd/>
          </a:ln>
        </p:spPr>
      </p:sp>
      <p:sp>
        <p:nvSpPr>
          <p:cNvPr id="29699" name="Rectangle 3"/>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age, much of the effect of trauma is impact on the stress response system. When that system experiences over reactivity, it can result in a blunted blunted diurnal pattern of cortisol production which can have lasting effects on development.</a:t>
            </a:r>
          </a:p>
          <a:p>
            <a:endParaRPr lang="en-US" dirty="0"/>
          </a:p>
          <a:p>
            <a:r>
              <a:rPr lang="en-US" dirty="0"/>
              <a:t>Here</a:t>
            </a:r>
            <a:r>
              <a:rPr lang="en-US" baseline="0" dirty="0"/>
              <a:t> is one example of the physiological response of infants over this time period after exposure to violence. The dotted line represents children that were exposed to marital violence. We measured their cortisol reactivity to stress. Cortisol is a hormone that is released during the body’s stress response. You can see here that those in hi-violence environments have increasing levels of reactivity. the children that were not exposed show a decreasing pattern as they learn to regulate their emotions and physiology across the first two years of life. The exposed children have significantly higher cortisol reactivity to the stressor. </a:t>
            </a:r>
          </a:p>
          <a:p>
            <a:endParaRPr lang="en-US" dirty="0"/>
          </a:p>
          <a:p>
            <a:r>
              <a:rPr lang="en-US" dirty="0"/>
              <a:t>Thus,</a:t>
            </a:r>
            <a:r>
              <a:rPr lang="en-US" baseline="0" dirty="0"/>
              <a:t> </a:t>
            </a:r>
            <a:r>
              <a:rPr lang="en-US" dirty="0"/>
              <a:t>over time these environments can result</a:t>
            </a:r>
            <a:r>
              <a:rPr lang="en-US" baseline="0" dirty="0"/>
              <a:t> in </a:t>
            </a:r>
            <a:r>
              <a:rPr lang="en-US" dirty="0"/>
              <a:t>significant wear and tear on the child’s physiological system and undermine their self control. </a:t>
            </a:r>
          </a:p>
          <a:p>
            <a:endParaRPr lang="en-US" dirty="0"/>
          </a:p>
          <a:p>
            <a:endParaRPr lang="en-US" dirty="0"/>
          </a:p>
        </p:txBody>
      </p:sp>
    </p:spTree>
    <p:extLst>
      <p:ext uri="{BB962C8B-B14F-4D97-AF65-F5344CB8AC3E}">
        <p14:creationId xmlns:p14="http://schemas.microsoft.com/office/powerpoint/2010/main" val="756898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about preschool - What are some of the primary characteristics of this developmental period?</a:t>
            </a:r>
          </a:p>
          <a:p>
            <a:endParaRPr lang="en-US" dirty="0"/>
          </a:p>
          <a:p>
            <a:r>
              <a:rPr lang="en-US" dirty="0"/>
              <a:t>This period is marked by dramatic </a:t>
            </a:r>
            <a:r>
              <a:rPr lang="en-US" u="sng" dirty="0"/>
              <a:t>cognitive growth </a:t>
            </a:r>
            <a:r>
              <a:rPr lang="en-US" dirty="0"/>
              <a:t>– language and problem solving skills become more complex. </a:t>
            </a:r>
            <a:r>
              <a:rPr lang="en-US" u="sng" dirty="0"/>
              <a:t>Emotional development is a major focus </a:t>
            </a:r>
            <a:r>
              <a:rPr lang="en-US" dirty="0"/>
              <a:t>of this period where they begin to understand complex emotions and their causes, begin to show empathy, and begin to have some control over their own emotion. This is coupled with an </a:t>
            </a:r>
            <a:r>
              <a:rPr lang="en-US" u="sng" dirty="0"/>
              <a:t>increased focus on peers </a:t>
            </a:r>
            <a:r>
              <a:rPr lang="en-US" dirty="0"/>
              <a:t>with the emergence of dyadic play. But even in the midst of all this development, they still rely a great deal on caregivers to regulate their physiological systems. </a:t>
            </a:r>
          </a:p>
          <a:p>
            <a:endParaRPr lang="en-US" dirty="0"/>
          </a:p>
          <a:p>
            <a:r>
              <a:rPr lang="en-US" dirty="0"/>
              <a:t>In</a:t>
            </a:r>
            <a:r>
              <a:rPr lang="en-US" baseline="0" dirty="0"/>
              <a:t> the preschool period children exposed to trauma will experience a range of developmental difficulties across all of these domains. </a:t>
            </a:r>
          </a:p>
          <a:p>
            <a:r>
              <a:rPr lang="en-US" u="sng" baseline="0" dirty="0"/>
              <a:t>Cognitively </a:t>
            </a:r>
            <a:r>
              <a:rPr lang="en-US" baseline="0" dirty="0"/>
              <a:t>they are likely to show delays as these are skills that are just beginning to come online</a:t>
            </a:r>
          </a:p>
          <a:p>
            <a:r>
              <a:rPr lang="en-US" u="sng" baseline="0" dirty="0"/>
              <a:t>Emotionally </a:t>
            </a:r>
            <a:r>
              <a:rPr lang="en-US" baseline="0" dirty="0"/>
              <a:t>Emotionally they may show an immature control over their emotional expressivity and experience difficulty in their social relationships with their peers due to a lack of emotional intelligence. </a:t>
            </a:r>
          </a:p>
          <a:p>
            <a:r>
              <a:rPr lang="en-US" u="sng" baseline="0" dirty="0"/>
              <a:t>Physically</a:t>
            </a:r>
            <a:r>
              <a:rPr lang="en-US" baseline="0" dirty="0"/>
              <a:t> They are still likely to experience physical maladies since they still rely on external control of their stress response system. </a:t>
            </a:r>
          </a:p>
          <a:p>
            <a:endParaRPr lang="en-US" baseline="0" dirty="0"/>
          </a:p>
          <a:p>
            <a:r>
              <a:rPr lang="en-US" baseline="0" dirty="0"/>
              <a:t>It is also common for children of this age and older </a:t>
            </a:r>
            <a:r>
              <a:rPr lang="en-US" u="sng" baseline="0" dirty="0"/>
              <a:t>may display a regression of a skill</a:t>
            </a:r>
            <a:r>
              <a:rPr lang="en-US" baseline="0" dirty="0"/>
              <a:t>. The most common one seen in this age group is regression of toilet training. Remember that development will go in a forward manner. Regression of a skill is something to take note of. </a:t>
            </a:r>
          </a:p>
          <a:p>
            <a:endParaRPr lang="en-US" baseline="0" dirty="0"/>
          </a:p>
          <a:p>
            <a:r>
              <a:rPr lang="en-US" baseline="0" dirty="0"/>
              <a:t>Finally at this age children do not yet have the cognitive capacity to fully understand that someone can have motivations and intentions that are separate from themselves (theory of mind). Thus it is difficult for children of this age to understand behaviors that don’t involve them in some way. In trauma situations, this results in children to blaming themselves for abuse. </a:t>
            </a:r>
          </a:p>
          <a:p>
            <a:endParaRPr lang="en-US" dirty="0"/>
          </a:p>
          <a:p>
            <a:r>
              <a:rPr lang="en-US" dirty="0"/>
              <a:t>Note that at this age </a:t>
            </a:r>
            <a:r>
              <a:rPr lang="en-US" u="sng" dirty="0"/>
              <a:t>social</a:t>
            </a:r>
            <a:r>
              <a:rPr lang="en-US" u="sng" baseline="0" dirty="0"/>
              <a:t> workers must still rely heavily on these behaviors to know whether the child is suffering</a:t>
            </a:r>
            <a:r>
              <a:rPr lang="en-US" baseline="0" dirty="0"/>
              <a:t>. Children at this age are still not able to articulate clearly their experiences or their internal emotions or thoughts. May be further hampered by developmental delays resulting from the trauma.</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2422FE7-DE7E-534A-B513-B21F0A01CD52}" type="slidenum">
              <a:rPr lang="en-US" smtClean="0"/>
              <a:t>52</a:t>
            </a:fld>
            <a:endParaRPr lang="en-US" dirty="0"/>
          </a:p>
        </p:txBody>
      </p:sp>
    </p:spTree>
    <p:extLst>
      <p:ext uri="{BB962C8B-B14F-4D97-AF65-F5344CB8AC3E}">
        <p14:creationId xmlns:p14="http://schemas.microsoft.com/office/powerpoint/2010/main" val="2302613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are some of the primary characteristics of this developmental period?</a:t>
            </a:r>
          </a:p>
          <a:p>
            <a:endParaRPr lang="en-US" dirty="0"/>
          </a:p>
          <a:p>
            <a:r>
              <a:rPr lang="en-US" dirty="0"/>
              <a:t>This period is primarily </a:t>
            </a:r>
            <a:r>
              <a:rPr lang="en-US" u="sng" dirty="0"/>
              <a:t>marked by a increasing complexity of cognitive and emotional skills</a:t>
            </a:r>
            <a:r>
              <a:rPr lang="en-US" dirty="0"/>
              <a:t>. </a:t>
            </a:r>
            <a:r>
              <a:rPr lang="en-US" u="sng" dirty="0"/>
              <a:t>Friends and relationships outside the home </a:t>
            </a:r>
            <a:r>
              <a:rPr lang="en-US" dirty="0"/>
              <a:t>take on increasing importance. </a:t>
            </a:r>
          </a:p>
          <a:p>
            <a:endParaRPr lang="en-US" dirty="0"/>
          </a:p>
          <a:p>
            <a:r>
              <a:rPr lang="en-US" dirty="0"/>
              <a:t>Generally speaking, we see that the effect of trauma on this period largely mirrors those of younger ages but that they can become compounded over time if in a prolonged maladaptive situation. So early cognitive delays will compromise later learning and functioning. Delays in emotional competence will result in ongoing difficulties relating to others and increasing peer difficulties. </a:t>
            </a:r>
          </a:p>
          <a:p>
            <a:endParaRPr lang="en-US" baseline="0" dirty="0"/>
          </a:p>
          <a:p>
            <a:r>
              <a:rPr lang="en-US" baseline="0" dirty="0"/>
              <a:t>Children who have been experiencing trauma into childhood usually show difficulty in school, limited social connections, inability to cope all can lead to poor outcomes in adulthood. </a:t>
            </a:r>
          </a:p>
          <a:p>
            <a:endParaRPr lang="en-US" baseline="0" dirty="0"/>
          </a:p>
          <a:p>
            <a:r>
              <a:rPr lang="en-US" baseline="0" dirty="0"/>
              <a:t>When children experience trauma during this developmental period the general pattern of behaviors will vary by age due to cognitive shifts that happen between the ages of 7-9 where more complex cognitive processing capacities come online. </a:t>
            </a:r>
          </a:p>
          <a:p>
            <a:endParaRPr lang="en-US" baseline="0" dirty="0"/>
          </a:p>
          <a:p>
            <a:r>
              <a:rPr lang="en-US" baseline="0" dirty="0"/>
              <a:t>In the younger ages children usually respond with more confusion and curiosity, whereby older children express more anxiety and concern. </a:t>
            </a:r>
          </a:p>
          <a:p>
            <a:endParaRPr lang="en-US" baseline="0" dirty="0"/>
          </a:p>
          <a:p>
            <a:r>
              <a:rPr lang="en-US" baseline="0" dirty="0"/>
              <a:t>Most of the time children entering the child welfare system at this stage of development have a history of trauma and likely have experienced some of the earlier developmental effects. As such, their developmental age may not be consistent with their chronological age in some domains depending on their history. For instance, a school age child may appear cognitively consistent with their age (they do well in school, able to understand complex situations and navigate them) but emotionally they have the capacity of someone much younger (unable to process emotionally complex information, shut down in times of conflict). It is important that when dealing with children who have a history of abuse that workers approach them at their developmental age and not their chronological age. This highlights the importance of understanding typical developmental stages and behaviors. </a:t>
            </a:r>
            <a:endParaRPr lang="en-US" dirty="0"/>
          </a:p>
        </p:txBody>
      </p:sp>
      <p:sp>
        <p:nvSpPr>
          <p:cNvPr id="4" name="Slide Number Placeholder 3"/>
          <p:cNvSpPr>
            <a:spLocks noGrp="1"/>
          </p:cNvSpPr>
          <p:nvPr>
            <p:ph type="sldNum" sz="quarter" idx="10"/>
          </p:nvPr>
        </p:nvSpPr>
        <p:spPr/>
        <p:txBody>
          <a:bodyPr/>
          <a:lstStyle/>
          <a:p>
            <a:fld id="{F2422FE7-DE7E-534A-B513-B21F0A01CD52}" type="slidenum">
              <a:rPr lang="en-US" smtClean="0"/>
              <a:t>53</a:t>
            </a:fld>
            <a:endParaRPr lang="en-US" dirty="0"/>
          </a:p>
        </p:txBody>
      </p:sp>
    </p:spTree>
    <p:extLst>
      <p:ext uri="{BB962C8B-B14F-4D97-AF65-F5344CB8AC3E}">
        <p14:creationId xmlns:p14="http://schemas.microsoft.com/office/powerpoint/2010/main" val="3617784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discussed in the online course, typical development occurs across domains and moves in a forward fashion. So to understand development, we put on our specs to think about developmental domains. To help get our brains warmed up, let’s open up your chat box and type in </a:t>
            </a:r>
            <a:r>
              <a:rPr lang="en-US" b="1" dirty="0"/>
              <a:t>what developmental domains the letters SPEC stand for. </a:t>
            </a:r>
          </a:p>
          <a:p>
            <a:endParaRPr lang="en-US" dirty="0"/>
          </a:p>
          <a:p>
            <a:r>
              <a:rPr lang="en-US" dirty="0"/>
              <a:t>Within a single domain, skills may develop in a fluid forward fashion or in a graduated fashion with bursts and then a levelling off. Advancements in one domain will help to support development in other domains. For instance, head and eye control allows for individuals to focus attention which then supports cognitive development. </a:t>
            </a:r>
          </a:p>
          <a:p>
            <a:endParaRPr lang="en-US" dirty="0"/>
          </a:p>
          <a:p>
            <a:r>
              <a:rPr lang="en-US" dirty="0"/>
              <a:t>We tend to group development across ages into developmental stages. These are the periods we will be focusing on today. Infancy is considered as the first year of life, the toddler period is from 1 to 2 years, preschool 3 to 5, and childhood 6 to 12 years. </a:t>
            </a:r>
          </a:p>
          <a:p>
            <a:endParaRPr lang="en-US" dirty="0"/>
          </a:p>
          <a:p>
            <a:r>
              <a:rPr lang="en-US" b="1" dirty="0"/>
              <a:t>As development progresses and skills are built, individuals become more capable as well as more or less vulnerable to different environmental conditions</a:t>
            </a:r>
            <a:r>
              <a:rPr lang="en-US" dirty="0"/>
              <a:t>. For instance, as the emotional domain develops, the capacity for more complex emotions such as shame evolves setting the stage for children’s self-image to become vulnerable to outside influence. </a:t>
            </a:r>
          </a:p>
          <a:p>
            <a:endParaRPr lang="en-US" dirty="0"/>
          </a:p>
          <a:p>
            <a:r>
              <a:rPr lang="en-US" dirty="0"/>
              <a:t>As we progress through the material today, think about how the concepts we discuss might be relevant for development at different stages as well as the domains of development that might be protective or more vulnerable. </a:t>
            </a:r>
          </a:p>
        </p:txBody>
      </p:sp>
      <p:sp>
        <p:nvSpPr>
          <p:cNvPr id="4" name="Slide Number Placeholder 3"/>
          <p:cNvSpPr>
            <a:spLocks noGrp="1"/>
          </p:cNvSpPr>
          <p:nvPr>
            <p:ph type="sldNum" sz="quarter" idx="5"/>
          </p:nvPr>
        </p:nvSpPr>
        <p:spPr/>
        <p:txBody>
          <a:bodyPr/>
          <a:lstStyle/>
          <a:p>
            <a:fld id="{03C82576-B1BC-4858-AD13-21E4B8DBCF2A}" type="slidenum">
              <a:rPr lang="en-US" smtClean="0"/>
              <a:t>6</a:t>
            </a:fld>
            <a:endParaRPr lang="en-US" dirty="0"/>
          </a:p>
        </p:txBody>
      </p:sp>
    </p:spTree>
    <p:extLst>
      <p:ext uri="{BB962C8B-B14F-4D97-AF65-F5344CB8AC3E}">
        <p14:creationId xmlns:p14="http://schemas.microsoft.com/office/powerpoint/2010/main" val="4074562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83288">
              <a:defRPr/>
            </a:pPr>
            <a:r>
              <a:rPr lang="en-US" dirty="0"/>
              <a:t>There are several intensive interventions for families who have histories of abuse and neglect. They all focus, in one way or another, on improving sensitive and responsive care. </a:t>
            </a:r>
            <a:endParaRPr lang="en-US" baseline="0" dirty="0"/>
          </a:p>
          <a:p>
            <a:pPr marL="0" lvl="1" defTabSz="483288">
              <a:defRPr/>
            </a:pPr>
            <a:endParaRPr lang="en-US" baseline="0" dirty="0"/>
          </a:p>
          <a:p>
            <a:pPr marL="0" lvl="1" defTabSz="966576"/>
            <a:r>
              <a:rPr lang="en-US" baseline="0" dirty="0"/>
              <a:t>There is also an emphasis on early placement of children prior to the attachment process becoming solidified. This is seen as a preventative measure to avoid disrupting the attachment bond during removal. However, multiple placements will also need to be avoided during this time.</a:t>
            </a:r>
            <a:endParaRPr lang="en-US" dirty="0"/>
          </a:p>
          <a:p>
            <a:pPr marL="0" lvl="1" defTabSz="483288">
              <a:defRPr/>
            </a:pPr>
            <a:endParaRPr lang="en-US" dirty="0"/>
          </a:p>
        </p:txBody>
      </p:sp>
      <p:sp>
        <p:nvSpPr>
          <p:cNvPr id="4" name="Slide Number Placeholder 3"/>
          <p:cNvSpPr>
            <a:spLocks noGrp="1"/>
          </p:cNvSpPr>
          <p:nvPr>
            <p:ph type="sldNum" sz="quarter" idx="10"/>
          </p:nvPr>
        </p:nvSpPr>
        <p:spPr/>
        <p:txBody>
          <a:bodyPr/>
          <a:lstStyle/>
          <a:p>
            <a:fld id="{F2422FE7-DE7E-534A-B513-B21F0A01CD52}" type="slidenum">
              <a:rPr lang="en-US" smtClean="0"/>
              <a:t>54</a:t>
            </a:fld>
            <a:endParaRPr lang="en-US" dirty="0"/>
          </a:p>
        </p:txBody>
      </p:sp>
    </p:spTree>
    <p:extLst>
      <p:ext uri="{BB962C8B-B14F-4D97-AF65-F5344CB8AC3E}">
        <p14:creationId xmlns:p14="http://schemas.microsoft.com/office/powerpoint/2010/main" val="169494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576"/>
            <a:r>
              <a:rPr lang="en-US" baseline="0" dirty="0"/>
              <a:t>Video URL: https://www.youtube.com/watch?v=9Ldvqei7pl4 </a:t>
            </a:r>
          </a:p>
          <a:p>
            <a:pPr marL="0" lvl="1" defTabSz="966576"/>
            <a:endParaRPr lang="en-US" baseline="0" dirty="0"/>
          </a:p>
          <a:p>
            <a:pPr marL="0" lvl="1" defTabSz="966576"/>
            <a:r>
              <a:rPr lang="en-US" baseline="0" dirty="0"/>
              <a:t>Here is a video example of the PCIT therapy, as an example of what these intensive approaches look like. </a:t>
            </a:r>
          </a:p>
          <a:p>
            <a:endParaRPr lang="en-US" dirty="0"/>
          </a:p>
        </p:txBody>
      </p:sp>
      <p:sp>
        <p:nvSpPr>
          <p:cNvPr id="4" name="Slide Number Placeholder 3"/>
          <p:cNvSpPr>
            <a:spLocks noGrp="1"/>
          </p:cNvSpPr>
          <p:nvPr>
            <p:ph type="sldNum" sz="quarter" idx="10"/>
          </p:nvPr>
        </p:nvSpPr>
        <p:spPr/>
        <p:txBody>
          <a:bodyPr/>
          <a:lstStyle/>
          <a:p>
            <a:pPr defTabSz="945307">
              <a:defRPr/>
            </a:pPr>
            <a:fld id="{F2422FE7-DE7E-534A-B513-B21F0A01CD52}" type="slidenum">
              <a:rPr lang="en-US">
                <a:solidFill>
                  <a:prstClr val="black"/>
                </a:solidFill>
                <a:latin typeface="Calibri"/>
              </a:rPr>
              <a:pPr defTabSz="945307">
                <a:defRPr/>
              </a:pPr>
              <a:t>55</a:t>
            </a:fld>
            <a:endParaRPr lang="en-US" dirty="0">
              <a:solidFill>
                <a:prstClr val="black"/>
              </a:solidFill>
              <a:latin typeface="Calibri"/>
            </a:endParaRPr>
          </a:p>
        </p:txBody>
      </p:sp>
    </p:spTree>
    <p:extLst>
      <p:ext uri="{BB962C8B-B14F-4D97-AF65-F5344CB8AC3E}">
        <p14:creationId xmlns:p14="http://schemas.microsoft.com/office/powerpoint/2010/main" val="2037096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approaches can be quite effective. This shows the results from a parent training program called</a:t>
            </a:r>
            <a:r>
              <a:rPr lang="en-US" baseline="0" dirty="0"/>
              <a:t> PCIT (Parent-Child Interaction Therapy). </a:t>
            </a:r>
          </a:p>
          <a:p>
            <a:endParaRPr lang="en-US" baseline="0" dirty="0"/>
          </a:p>
          <a:p>
            <a:r>
              <a:rPr lang="en-US" baseline="0" dirty="0"/>
              <a:t>PCIT = Traditional PCIT services</a:t>
            </a:r>
          </a:p>
          <a:p>
            <a:r>
              <a:rPr lang="en-US" baseline="0" dirty="0"/>
              <a:t>Traditional = Community group intervention through a nonprofit agency operating a traditional parent training program. </a:t>
            </a:r>
          </a:p>
          <a:p>
            <a:endParaRPr lang="en-US" baseline="0" dirty="0"/>
          </a:p>
          <a:p>
            <a:r>
              <a:rPr lang="en-US" baseline="0" dirty="0"/>
              <a:t>Differences between PCIT and Traditional Parent education were significantly different. Median follow-up time = 850 days through the statewide child welfare administration database (excluding reports that were screened or ruled out). </a:t>
            </a:r>
          </a:p>
          <a:p>
            <a:endParaRPr lang="en-US" baseline="0" dirty="0"/>
          </a:p>
          <a:p>
            <a:pPr defTabSz="945307">
              <a:defRPr/>
            </a:pPr>
            <a:r>
              <a:rPr lang="en-US" baseline="0" dirty="0"/>
              <a:t>Now, to end on a high note, we are going to watch a brief video that highlights some of these points, and focuses on strong relationships in building resilient children. </a:t>
            </a:r>
          </a:p>
          <a:p>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56</a:t>
            </a:fld>
            <a:endParaRPr lang="en-US" dirty="0"/>
          </a:p>
        </p:txBody>
      </p:sp>
    </p:spTree>
    <p:extLst>
      <p:ext uri="{BB962C8B-B14F-4D97-AF65-F5344CB8AC3E}">
        <p14:creationId xmlns:p14="http://schemas.microsoft.com/office/powerpoint/2010/main" val="1087990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 on how this information can be used in your work. </a:t>
            </a:r>
          </a:p>
          <a:p>
            <a:pPr lvl="1"/>
            <a:r>
              <a:rPr lang="en-US" dirty="0"/>
              <a:t>How does knowledge of child development inform your approach?</a:t>
            </a:r>
          </a:p>
          <a:p>
            <a:pPr lvl="1"/>
            <a:r>
              <a:rPr lang="en-US" dirty="0"/>
              <a:t>How might you use this information to talk to caregivers?</a:t>
            </a:r>
          </a:p>
          <a:p>
            <a:pPr lvl="1"/>
            <a:r>
              <a:rPr lang="en-US" dirty="0"/>
              <a:t>In what other ways do you imagine this information may be helpful – in work or otherwise?</a:t>
            </a:r>
          </a:p>
          <a:p>
            <a:endParaRPr lang="en-US" dirty="0"/>
          </a:p>
        </p:txBody>
      </p:sp>
      <p:sp>
        <p:nvSpPr>
          <p:cNvPr id="4" name="Slide Number Placeholder 3"/>
          <p:cNvSpPr>
            <a:spLocks noGrp="1"/>
          </p:cNvSpPr>
          <p:nvPr>
            <p:ph type="sldNum" sz="quarter" idx="5"/>
          </p:nvPr>
        </p:nvSpPr>
        <p:spPr/>
        <p:txBody>
          <a:bodyPr/>
          <a:lstStyle/>
          <a:p>
            <a:fld id="{03C82576-B1BC-4858-AD13-21E4B8DBCF2A}" type="slidenum">
              <a:rPr lang="en-US" smtClean="0"/>
              <a:t>57</a:t>
            </a:fld>
            <a:endParaRPr lang="en-US" dirty="0"/>
          </a:p>
        </p:txBody>
      </p:sp>
    </p:spTree>
    <p:extLst>
      <p:ext uri="{BB962C8B-B14F-4D97-AF65-F5344CB8AC3E}">
        <p14:creationId xmlns:p14="http://schemas.microsoft.com/office/powerpoint/2010/main" val="99521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25" y="457200"/>
            <a:ext cx="1504950" cy="1128713"/>
          </a:xfrm>
        </p:spPr>
      </p:sp>
      <p:sp>
        <p:nvSpPr>
          <p:cNvPr id="3" name="Notes Placeholder 2"/>
          <p:cNvSpPr>
            <a:spLocks noGrp="1"/>
          </p:cNvSpPr>
          <p:nvPr>
            <p:ph type="body" idx="1"/>
          </p:nvPr>
        </p:nvSpPr>
        <p:spPr>
          <a:xfrm>
            <a:off x="533400" y="1752600"/>
            <a:ext cx="5852160" cy="4320540"/>
          </a:xfrm>
        </p:spPr>
        <p:txBody>
          <a:bodyPr/>
          <a:lstStyle/>
          <a:p>
            <a:r>
              <a:rPr lang="en-US" b="1" dirty="0"/>
              <a:t>ACTIVITY:  Child Development Game</a:t>
            </a:r>
          </a:p>
          <a:p>
            <a:r>
              <a:rPr lang="en-US" dirty="0"/>
              <a:t> </a:t>
            </a:r>
          </a:p>
          <a:p>
            <a:r>
              <a:rPr lang="en-US" dirty="0"/>
              <a:t>Let’s play a game to orient ourselves to some of the major milestones we can expect to see at these different stages of development. For each of the developmental milestones, pick the stage at which it comes online. </a:t>
            </a:r>
          </a:p>
          <a:p>
            <a:endParaRPr lang="en-US" dirty="0"/>
          </a:p>
          <a:p>
            <a:r>
              <a:rPr lang="en-US" dirty="0"/>
              <a:t>Development Game Words and Phrases:</a:t>
            </a:r>
          </a:p>
          <a:p>
            <a:pPr lvl="0"/>
            <a:r>
              <a:rPr lang="en-US" dirty="0"/>
              <a:t> </a:t>
            </a:r>
          </a:p>
          <a:p>
            <a:pPr marL="228600" lvl="0" indent="-228600">
              <a:buFont typeface="+mj-lt"/>
              <a:buAutoNum type="arabicParenR"/>
            </a:pPr>
            <a:r>
              <a:rPr lang="en-US" sz="1200" kern="1200" dirty="0">
                <a:solidFill>
                  <a:schemeClr val="tx1"/>
                </a:solidFill>
                <a:effectLst/>
                <a:latin typeface="+mn-lt"/>
                <a:ea typeface="+mn-ea"/>
                <a:cs typeface="+mn-cs"/>
              </a:rPr>
              <a:t>Dyadic play and friendships begin </a:t>
            </a:r>
          </a:p>
          <a:p>
            <a:pPr marL="228600" lvl="0" indent="-228600">
              <a:buFont typeface="+mj-lt"/>
              <a:buAutoNum type="arabicParenR"/>
            </a:pPr>
            <a:r>
              <a:rPr lang="en-US" sz="1200" kern="1200" dirty="0">
                <a:solidFill>
                  <a:schemeClr val="tx1"/>
                </a:solidFill>
                <a:effectLst/>
                <a:latin typeface="+mn-lt"/>
                <a:ea typeface="+mn-ea"/>
                <a:cs typeface="+mn-cs"/>
              </a:rPr>
              <a:t>Control of head and hands </a:t>
            </a:r>
          </a:p>
          <a:p>
            <a:pPr marL="228600" lvl="0" indent="-228600">
              <a:buFont typeface="+mj-lt"/>
              <a:buAutoNum type="arabicParenR"/>
            </a:pPr>
            <a:r>
              <a:rPr lang="en-US" sz="1200" kern="1200" dirty="0">
                <a:solidFill>
                  <a:schemeClr val="tx1"/>
                </a:solidFill>
                <a:effectLst/>
                <a:latin typeface="+mn-lt"/>
                <a:ea typeface="+mn-ea"/>
                <a:cs typeface="+mn-cs"/>
              </a:rPr>
              <a:t>Puberty </a:t>
            </a:r>
          </a:p>
          <a:p>
            <a:pPr marL="228600" lvl="0" indent="-228600">
              <a:buFont typeface="+mj-lt"/>
              <a:buAutoNum type="arabicParenR"/>
            </a:pPr>
            <a:r>
              <a:rPr lang="en-US" sz="1200" kern="1200" dirty="0">
                <a:solidFill>
                  <a:schemeClr val="tx1"/>
                </a:solidFill>
                <a:effectLst/>
                <a:latin typeface="+mn-lt"/>
                <a:ea typeface="+mn-ea"/>
                <a:cs typeface="+mn-cs"/>
              </a:rPr>
              <a:t>Social smiling </a:t>
            </a:r>
          </a:p>
          <a:p>
            <a:pPr marL="228600" lvl="0" indent="-228600">
              <a:buFont typeface="+mj-lt"/>
              <a:buAutoNum type="arabicParenR"/>
            </a:pPr>
            <a:r>
              <a:rPr lang="en-US" sz="1200" kern="1200" dirty="0">
                <a:solidFill>
                  <a:schemeClr val="tx1"/>
                </a:solidFill>
                <a:effectLst/>
                <a:latin typeface="+mn-lt"/>
                <a:ea typeface="+mn-ea"/>
                <a:cs typeface="+mn-cs"/>
              </a:rPr>
              <a:t>Speaking in sentences </a:t>
            </a:r>
          </a:p>
          <a:p>
            <a:pPr marL="228600" lvl="0" indent="-228600">
              <a:buFont typeface="+mj-lt"/>
              <a:buAutoNum type="arabicParenR"/>
            </a:pPr>
            <a:r>
              <a:rPr lang="en-US" sz="1200" kern="1200" dirty="0">
                <a:solidFill>
                  <a:schemeClr val="tx1"/>
                </a:solidFill>
                <a:effectLst/>
                <a:latin typeface="+mn-lt"/>
                <a:ea typeface="+mn-ea"/>
                <a:cs typeface="+mn-cs"/>
              </a:rPr>
              <a:t>Comparison of self to peers </a:t>
            </a:r>
          </a:p>
          <a:p>
            <a:pPr marL="228600" lvl="0" indent="-228600">
              <a:buFont typeface="+mj-lt"/>
              <a:buAutoNum type="arabicParenR"/>
            </a:pPr>
            <a:r>
              <a:rPr lang="en-US" sz="1200" kern="1200" dirty="0">
                <a:solidFill>
                  <a:schemeClr val="tx1"/>
                </a:solidFill>
                <a:effectLst/>
                <a:latin typeface="+mn-lt"/>
                <a:ea typeface="+mn-ea"/>
                <a:cs typeface="+mn-cs"/>
              </a:rPr>
              <a:t>Fantasy/pretend play </a:t>
            </a:r>
          </a:p>
          <a:p>
            <a:pPr marL="228600" lvl="0" indent="-228600">
              <a:buFont typeface="+mj-lt"/>
              <a:buAutoNum type="arabicParenR"/>
            </a:pPr>
            <a:r>
              <a:rPr lang="en-US" sz="1200" kern="1200" dirty="0">
                <a:solidFill>
                  <a:schemeClr val="tx1"/>
                </a:solidFill>
                <a:effectLst/>
                <a:latin typeface="+mn-lt"/>
                <a:ea typeface="+mn-ea"/>
                <a:cs typeface="+mn-cs"/>
              </a:rPr>
              <a:t>Walking </a:t>
            </a:r>
          </a:p>
          <a:p>
            <a:pPr marL="228600" lvl="0" indent="-228600">
              <a:buFont typeface="+mj-lt"/>
              <a:buAutoNum type="arabicParenR"/>
            </a:pPr>
            <a:r>
              <a:rPr lang="en-US" sz="1200" kern="1200" dirty="0">
                <a:solidFill>
                  <a:schemeClr val="tx1"/>
                </a:solidFill>
                <a:effectLst/>
                <a:latin typeface="+mn-lt"/>
                <a:ea typeface="+mn-ea"/>
                <a:cs typeface="+mn-cs"/>
              </a:rPr>
              <a:t>Able to take the perspective of another </a:t>
            </a:r>
          </a:p>
          <a:p>
            <a:pPr marL="228600" lvl="0" indent="-228600">
              <a:buFont typeface="+mj-lt"/>
              <a:buAutoNum type="arabicParenR"/>
            </a:pPr>
            <a:r>
              <a:rPr lang="en-US" sz="1200" kern="1200" dirty="0">
                <a:solidFill>
                  <a:schemeClr val="tx1"/>
                </a:solidFill>
                <a:effectLst/>
                <a:latin typeface="+mn-lt"/>
                <a:ea typeface="+mn-ea"/>
                <a:cs typeface="+mn-cs"/>
              </a:rPr>
              <a:t>Identify formation </a:t>
            </a:r>
          </a:p>
          <a:p>
            <a:pPr lvl="0"/>
            <a:endParaRPr lang="en-US" dirty="0"/>
          </a:p>
          <a:p>
            <a:endParaRPr lang="en-US" dirty="0"/>
          </a:p>
          <a:p>
            <a:pPr lvl="0"/>
            <a:r>
              <a:rPr lang="en-US" sz="1200" kern="1200" dirty="0">
                <a:solidFill>
                  <a:schemeClr val="tx1"/>
                </a:solidFill>
                <a:effectLst/>
                <a:latin typeface="+mn-lt"/>
                <a:ea typeface="+mn-ea"/>
                <a:cs typeface="+mn-cs"/>
              </a:rPr>
              <a:t>Dyadic play and friendships begin (Preschool)</a:t>
            </a:r>
          </a:p>
          <a:p>
            <a:pPr lvl="0"/>
            <a:r>
              <a:rPr lang="en-US" sz="1200" kern="1200" dirty="0">
                <a:solidFill>
                  <a:schemeClr val="tx1"/>
                </a:solidFill>
                <a:effectLst/>
                <a:latin typeface="+mn-lt"/>
                <a:ea typeface="+mn-ea"/>
                <a:cs typeface="+mn-cs"/>
              </a:rPr>
              <a:t>Control of head and hands (Infancy/Toddler)</a:t>
            </a:r>
          </a:p>
          <a:p>
            <a:pPr lvl="0"/>
            <a:r>
              <a:rPr lang="en-US" sz="1200" kern="1200" dirty="0">
                <a:solidFill>
                  <a:schemeClr val="tx1"/>
                </a:solidFill>
                <a:effectLst/>
                <a:latin typeface="+mn-lt"/>
                <a:ea typeface="+mn-ea"/>
                <a:cs typeface="+mn-cs"/>
              </a:rPr>
              <a:t>Puberty (Adolescence)</a:t>
            </a:r>
          </a:p>
          <a:p>
            <a:pPr lvl="0"/>
            <a:r>
              <a:rPr lang="en-US" sz="1200" kern="1200" dirty="0">
                <a:solidFill>
                  <a:schemeClr val="tx1"/>
                </a:solidFill>
                <a:effectLst/>
                <a:latin typeface="+mn-lt"/>
                <a:ea typeface="+mn-ea"/>
                <a:cs typeface="+mn-cs"/>
              </a:rPr>
              <a:t>Social smiling (Infancy/Toddler)</a:t>
            </a:r>
          </a:p>
          <a:p>
            <a:pPr lvl="0"/>
            <a:r>
              <a:rPr lang="en-US" sz="1200" kern="1200" dirty="0">
                <a:solidFill>
                  <a:schemeClr val="tx1"/>
                </a:solidFill>
                <a:effectLst/>
                <a:latin typeface="+mn-lt"/>
                <a:ea typeface="+mn-ea"/>
                <a:cs typeface="+mn-cs"/>
              </a:rPr>
              <a:t>Speaking in sentences (Preschool)</a:t>
            </a:r>
          </a:p>
          <a:p>
            <a:pPr lvl="0"/>
            <a:r>
              <a:rPr lang="en-US" sz="1200" kern="1200" dirty="0">
                <a:solidFill>
                  <a:schemeClr val="tx1"/>
                </a:solidFill>
                <a:effectLst/>
                <a:latin typeface="+mn-lt"/>
                <a:ea typeface="+mn-ea"/>
                <a:cs typeface="+mn-cs"/>
              </a:rPr>
              <a:t>Comparison of self to peers (Adolescence)</a:t>
            </a:r>
          </a:p>
          <a:p>
            <a:pPr lvl="0"/>
            <a:r>
              <a:rPr lang="en-US" sz="1200" kern="1200" dirty="0">
                <a:solidFill>
                  <a:schemeClr val="tx1"/>
                </a:solidFill>
                <a:effectLst/>
                <a:latin typeface="+mn-lt"/>
                <a:ea typeface="+mn-ea"/>
                <a:cs typeface="+mn-cs"/>
              </a:rPr>
              <a:t>Fantasy/pretend play (Preschool)</a:t>
            </a:r>
          </a:p>
          <a:p>
            <a:pPr lvl="0"/>
            <a:r>
              <a:rPr lang="en-US" sz="1200" kern="1200" dirty="0">
                <a:solidFill>
                  <a:schemeClr val="tx1"/>
                </a:solidFill>
                <a:effectLst/>
                <a:latin typeface="+mn-lt"/>
                <a:ea typeface="+mn-ea"/>
                <a:cs typeface="+mn-cs"/>
              </a:rPr>
              <a:t>Walking (Infancy/Toddler)</a:t>
            </a:r>
          </a:p>
          <a:p>
            <a:pPr lvl="0"/>
            <a:r>
              <a:rPr lang="en-US" sz="1200" kern="1200" dirty="0">
                <a:solidFill>
                  <a:schemeClr val="tx1"/>
                </a:solidFill>
                <a:effectLst/>
                <a:latin typeface="+mn-lt"/>
                <a:ea typeface="+mn-ea"/>
                <a:cs typeface="+mn-cs"/>
              </a:rPr>
              <a:t>Able to take the perspective of another (Childhood)</a:t>
            </a:r>
          </a:p>
          <a:p>
            <a:pPr lvl="0"/>
            <a:r>
              <a:rPr lang="en-US" sz="1200" kern="1200" dirty="0">
                <a:solidFill>
                  <a:schemeClr val="tx1"/>
                </a:solidFill>
                <a:effectLst/>
                <a:latin typeface="+mn-lt"/>
                <a:ea typeface="+mn-ea"/>
                <a:cs typeface="+mn-cs"/>
              </a:rPr>
              <a:t>Identify formation (Adolescence)</a:t>
            </a:r>
          </a:p>
          <a:p>
            <a:endParaRPr lang="en-US" dirty="0"/>
          </a:p>
        </p:txBody>
      </p:sp>
      <p:sp>
        <p:nvSpPr>
          <p:cNvPr id="4" name="Slide Number Placeholder 3"/>
          <p:cNvSpPr>
            <a:spLocks noGrp="1"/>
          </p:cNvSpPr>
          <p:nvPr>
            <p:ph type="sldNum" sz="quarter" idx="10"/>
          </p:nvPr>
        </p:nvSpPr>
        <p:spPr/>
        <p:txBody>
          <a:bodyPr/>
          <a:lstStyle/>
          <a:p>
            <a:fld id="{03C82576-B1BC-4858-AD13-21E4B8DBCF2A}" type="slidenum">
              <a:rPr lang="en-US" smtClean="0"/>
              <a:t>7</a:t>
            </a:fld>
            <a:endParaRPr lang="en-US" dirty="0"/>
          </a:p>
        </p:txBody>
      </p:sp>
    </p:spTree>
    <p:extLst>
      <p:ext uri="{BB962C8B-B14F-4D97-AF65-F5344CB8AC3E}">
        <p14:creationId xmlns:p14="http://schemas.microsoft.com/office/powerpoint/2010/main" val="1011250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attachment? </a:t>
            </a:r>
          </a:p>
          <a:p>
            <a:endParaRPr lang="en-US" dirty="0"/>
          </a:p>
          <a:p>
            <a:r>
              <a:rPr lang="en-US" dirty="0"/>
              <a:t>Attachment is the emotional bond between a caregiver and a child. </a:t>
            </a:r>
          </a:p>
        </p:txBody>
      </p:sp>
      <p:sp>
        <p:nvSpPr>
          <p:cNvPr id="4" name="Slide Number Placeholder 3"/>
          <p:cNvSpPr>
            <a:spLocks noGrp="1"/>
          </p:cNvSpPr>
          <p:nvPr>
            <p:ph type="sldNum" sz="quarter" idx="5"/>
          </p:nvPr>
        </p:nvSpPr>
        <p:spPr/>
        <p:txBody>
          <a:bodyPr/>
          <a:lstStyle/>
          <a:p>
            <a:fld id="{03C82576-B1BC-4858-AD13-21E4B8DBCF2A}" type="slidenum">
              <a:rPr lang="en-US" smtClean="0"/>
              <a:t>9</a:t>
            </a:fld>
            <a:endParaRPr lang="en-US" dirty="0"/>
          </a:p>
        </p:txBody>
      </p:sp>
    </p:spTree>
    <p:extLst>
      <p:ext uri="{BB962C8B-B14F-4D97-AF65-F5344CB8AC3E}">
        <p14:creationId xmlns:p14="http://schemas.microsoft.com/office/powerpoint/2010/main" val="555247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10</a:t>
            </a:r>
            <a:r>
              <a:rPr lang="en-US" baseline="0" dirty="0"/>
              <a:t> mins in break out room</a:t>
            </a:r>
            <a:endParaRPr lang="en-US" dirty="0"/>
          </a:p>
        </p:txBody>
      </p:sp>
      <p:sp>
        <p:nvSpPr>
          <p:cNvPr id="4" name="Slide Number Placeholder 3"/>
          <p:cNvSpPr>
            <a:spLocks noGrp="1"/>
          </p:cNvSpPr>
          <p:nvPr>
            <p:ph type="sldNum" sz="quarter" idx="10"/>
          </p:nvPr>
        </p:nvSpPr>
        <p:spPr/>
        <p:txBody>
          <a:bodyPr/>
          <a:lstStyle/>
          <a:p>
            <a:fld id="{5F69E2C1-4683-441F-A773-B69EF081A720}" type="slidenum">
              <a:rPr lang="en-US" smtClean="0"/>
              <a:t>10</a:t>
            </a:fld>
            <a:endParaRPr lang="en-US" dirty="0"/>
          </a:p>
        </p:txBody>
      </p:sp>
    </p:spTree>
    <p:extLst>
      <p:ext uri="{BB962C8B-B14F-4D97-AF65-F5344CB8AC3E}">
        <p14:creationId xmlns:p14="http://schemas.microsoft.com/office/powerpoint/2010/main" val="240538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begin our discussion I would like you to imagine a newborn. (describe or have an open conversation about newborn characteristics)</a:t>
            </a:r>
          </a:p>
          <a:p>
            <a:endParaRPr lang="en-US" dirty="0"/>
          </a:p>
          <a:p>
            <a:r>
              <a:rPr lang="en-US" dirty="0"/>
              <a:t>The attachment process begins at the moment of birth – actually even during pregnancy – but really the moment a child is born they are looking for an attachment figure – the person that will keep them safe and provide for their needs. They do this “looking” by communicating in the ways newborns communicate which is primarily crying and sleeping. </a:t>
            </a:r>
          </a:p>
          <a:p>
            <a:endParaRPr lang="en-US" dirty="0"/>
          </a:p>
          <a:p>
            <a:r>
              <a:rPr lang="en-US" dirty="0"/>
              <a:t>The biology that drives these crying and sleeping states is also the basis for attachment. </a:t>
            </a:r>
          </a:p>
        </p:txBody>
      </p:sp>
      <p:sp>
        <p:nvSpPr>
          <p:cNvPr id="4" name="Slide Number Placeholder 3"/>
          <p:cNvSpPr>
            <a:spLocks noGrp="1"/>
          </p:cNvSpPr>
          <p:nvPr>
            <p:ph type="sldNum" sz="quarter" idx="10"/>
          </p:nvPr>
        </p:nvSpPr>
        <p:spPr/>
        <p:txBody>
          <a:bodyPr/>
          <a:lstStyle/>
          <a:p>
            <a:fld id="{03C82576-B1BC-4858-AD13-21E4B8DBCF2A}" type="slidenum">
              <a:rPr lang="en-US" smtClean="0"/>
              <a:t>11</a:t>
            </a:fld>
            <a:endParaRPr lang="en-US" dirty="0"/>
          </a:p>
        </p:txBody>
      </p:sp>
    </p:spTree>
    <p:extLst>
      <p:ext uri="{BB962C8B-B14F-4D97-AF65-F5344CB8AC3E}">
        <p14:creationId xmlns:p14="http://schemas.microsoft.com/office/powerpoint/2010/main" val="1771564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hemeOverride" Target="../theme/themeOverride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hemeOverride" Target="../theme/themeOverride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l">
              <a:buNone/>
              <a:defRPr>
                <a:solidFill>
                  <a:srgbClr val="1F497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5654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orthern CA open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662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with phot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5800" y="2590800"/>
            <a:ext cx="5791200" cy="2438400"/>
          </a:xfrm>
        </p:spPr>
        <p:txBody>
          <a:bodyPr>
            <a:noAutofit/>
          </a:bodyPr>
          <a:lstStyle>
            <a:lvl1pPr marL="0" indent="0">
              <a:buNone/>
              <a:defRPr sz="3600" cap="all" baseline="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71600" indent="0">
              <a:buNone/>
              <a:defRPr sz="4000">
                <a:solidFill>
                  <a:schemeClr val="bg1"/>
                </a:solidFill>
              </a:defRPr>
            </a:lvl4pPr>
            <a:lvl5pPr marL="1828800" indent="0">
              <a:buNone/>
              <a:defRPr sz="4000">
                <a:solidFill>
                  <a:schemeClr val="bg1"/>
                </a:solidFill>
              </a:defRPr>
            </a:lvl5pPr>
          </a:lstStyle>
          <a:p>
            <a:pPr lvl="0"/>
            <a:r>
              <a:rPr lang="en-US"/>
              <a:t>Click to edit Master text styles</a:t>
            </a:r>
          </a:p>
        </p:txBody>
      </p:sp>
      <p:sp>
        <p:nvSpPr>
          <p:cNvPr id="6" name="Text Placeholder 5"/>
          <p:cNvSpPr>
            <a:spLocks noGrp="1"/>
          </p:cNvSpPr>
          <p:nvPr>
            <p:ph type="body" sz="quarter" idx="11"/>
          </p:nvPr>
        </p:nvSpPr>
        <p:spPr>
          <a:xfrm>
            <a:off x="660400" y="5372100"/>
            <a:ext cx="4038600" cy="685800"/>
          </a:xfrm>
        </p:spPr>
        <p:txBody>
          <a:bodyPr>
            <a:normAutofit/>
          </a:bodyPr>
          <a:lstStyle>
            <a:lvl1pPr marL="0" indent="0">
              <a:buNone/>
              <a:defRPr sz="2000" baseline="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37041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no phot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5800" y="2590800"/>
            <a:ext cx="6781800" cy="2362200"/>
          </a:xfrm>
        </p:spPr>
        <p:txBody>
          <a:bodyPr>
            <a:noAutofit/>
          </a:bodyPr>
          <a:lstStyle>
            <a:lvl1pPr marL="0" indent="0">
              <a:buNone/>
              <a:defRPr sz="3600" cap="all" baseline="0">
                <a:solidFill>
                  <a:srgbClr val="FFFFFF"/>
                </a:solidFill>
              </a:defRPr>
            </a:lvl1pPr>
            <a:lvl2pPr marL="457200" indent="0">
              <a:buNone/>
              <a:defRPr sz="4000">
                <a:solidFill>
                  <a:srgbClr val="FFFFFF"/>
                </a:solidFill>
              </a:defRPr>
            </a:lvl2pPr>
            <a:lvl3pPr marL="914400" indent="0">
              <a:buNone/>
              <a:defRPr sz="4000">
                <a:solidFill>
                  <a:srgbClr val="FFFFFF"/>
                </a:solidFill>
              </a:defRPr>
            </a:lvl3pPr>
            <a:lvl4pPr marL="1371600" indent="0">
              <a:buNone/>
              <a:defRPr sz="4000">
                <a:solidFill>
                  <a:srgbClr val="FFFFFF"/>
                </a:solidFill>
              </a:defRPr>
            </a:lvl4pPr>
            <a:lvl5pPr marL="1828800" indent="0">
              <a:buNone/>
              <a:defRPr sz="4000">
                <a:solidFill>
                  <a:srgbClr val="FFFFFF"/>
                </a:solidFill>
              </a:defRPr>
            </a:lvl5pPr>
          </a:lstStyle>
          <a:p>
            <a:pPr lvl="0"/>
            <a:r>
              <a:rPr lang="en-US"/>
              <a:t>Click to edit Master text styles</a:t>
            </a:r>
          </a:p>
        </p:txBody>
      </p:sp>
      <p:sp>
        <p:nvSpPr>
          <p:cNvPr id="6" name="Text Placeholder 5"/>
          <p:cNvSpPr>
            <a:spLocks noGrp="1"/>
          </p:cNvSpPr>
          <p:nvPr>
            <p:ph type="body" sz="quarter" idx="11"/>
          </p:nvPr>
        </p:nvSpPr>
        <p:spPr>
          <a:xfrm>
            <a:off x="685800" y="5334000"/>
            <a:ext cx="2362200" cy="533400"/>
          </a:xfrm>
        </p:spPr>
        <p:txBody>
          <a:bodyPr>
            <a:normAutofit/>
          </a:bodyPr>
          <a:lstStyle>
            <a:lvl1pPr marL="0" indent="0">
              <a:buNone/>
              <a:defRPr sz="2000" baseline="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510872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with partner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838200"/>
            <a:ext cx="2514600" cy="5562600"/>
          </a:xfrm>
        </p:spPr>
        <p:txBody>
          <a:bodyPr>
            <a:normAutofit/>
          </a:bodyPr>
          <a:lstStyle>
            <a:lvl1pPr marL="0" indent="0">
              <a:buNone/>
              <a:defRPr sz="1800" cap="all" baseline="0">
                <a:solidFill>
                  <a:srgbClr val="FFFFFF"/>
                </a:solidFill>
              </a:defRPr>
            </a:lvl1pPr>
            <a:lvl2pPr>
              <a:defRPr sz="1800" cap="all">
                <a:solidFill>
                  <a:srgbClr val="FFFFFF"/>
                </a:solidFill>
              </a:defRPr>
            </a:lvl2pPr>
            <a:lvl3pPr>
              <a:defRPr sz="1800" cap="all">
                <a:solidFill>
                  <a:srgbClr val="FFFFFF"/>
                </a:solidFill>
              </a:defRPr>
            </a:lvl3pPr>
            <a:lvl4pPr>
              <a:defRPr sz="1800" cap="all">
                <a:solidFill>
                  <a:srgbClr val="FFFFFF"/>
                </a:solidFill>
              </a:defRPr>
            </a:lvl4pPr>
            <a:lvl5pPr>
              <a:defRPr sz="1800" cap="all">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5016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91200" y="6404984"/>
            <a:ext cx="3044952" cy="365760"/>
          </a:xfrm>
          <a:prstGeom prst="rect">
            <a:avLst/>
          </a:prstGeom>
        </p:spPr>
        <p:txBody>
          <a:bodyPr/>
          <a:lstStyle/>
          <a:p>
            <a:fld id="{1CD9E36A-093F-432F-9C40-25C8616EB853}" type="datetimeFigureOut">
              <a:rPr lang="en-US" smtClean="0"/>
              <a:t>3/8/2021</a:t>
            </a:fld>
            <a:endParaRPr lang="en-US" dirty="0"/>
          </a:p>
        </p:txBody>
      </p:sp>
      <p:sp>
        <p:nvSpPr>
          <p:cNvPr id="3" name="Footer Placeholder 2"/>
          <p:cNvSpPr>
            <a:spLocks noGrp="1"/>
          </p:cNvSpPr>
          <p:nvPr>
            <p:ph type="ftr" sz="quarter" idx="11"/>
          </p:nvPr>
        </p:nvSpPr>
        <p:spPr>
          <a:xfrm>
            <a:off x="304800" y="6410848"/>
            <a:ext cx="3581400" cy="365760"/>
          </a:xfrm>
          <a:prstGeom prst="rect">
            <a:avLst/>
          </a:prstGeom>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a:prstGeom prst="rect">
            <a:avLst/>
          </a:prstGeom>
        </p:spPr>
        <p:txBody>
          <a:bodyPr/>
          <a:lstStyle>
            <a:lvl1pPr>
              <a:defRPr>
                <a:solidFill>
                  <a:srgbClr val="FFFFFF"/>
                </a:solidFill>
              </a:defRPr>
            </a:lvl1pPr>
          </a:lstStyle>
          <a:p>
            <a:fld id="{400A1641-1841-401E-9573-719235B2743A}" type="slidenum">
              <a:rPr lang="en-US" smtClean="0"/>
              <a:t>‹#›</a:t>
            </a:fld>
            <a:endParaRPr lang="en-US" dirty="0"/>
          </a:p>
        </p:txBody>
      </p:sp>
    </p:spTree>
    <p:extLst>
      <p:ext uri="{BB962C8B-B14F-4D97-AF65-F5344CB8AC3E}">
        <p14:creationId xmlns:p14="http://schemas.microsoft.com/office/powerpoint/2010/main" val="3542292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2" name="Pink-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Green-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5" name="Green-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6" name="Lime-Green-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7" name="Blue-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d-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9" name="Pink-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Pin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Bright-Blue-Dar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2" name="Teal-Gray">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 name="White">
            <a:extLst>
              <a:ext uri="{C183D7F6-B498-43B3-948B-1728B52AA6E4}">
                <adec:decorative xmlns:adec="http://schemas.microsoft.com/office/drawing/2017/decorative" val="1"/>
              </a:ext>
            </a:extLst>
          </p:cNvPr>
          <p:cNvSpPr/>
          <p:nvPr/>
        </p:nvSpPr>
        <p:spPr>
          <a:xfrm>
            <a:off x="-18608" y="4646240"/>
            <a:ext cx="9162607"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2363" b="21026"/>
          <a:stretch/>
        </p:blipFill>
        <p:spPr>
          <a:xfrm>
            <a:off x="-1" y="0"/>
            <a:ext cx="9144001" cy="4638394"/>
          </a:xfrm>
          <a:prstGeom prst="rect">
            <a:avLst/>
          </a:prstGeom>
        </p:spPr>
      </p:pic>
      <p:sp>
        <p:nvSpPr>
          <p:cNvPr id="23" name="Rectangle 22"/>
          <p:cNvSpPr/>
          <p:nvPr/>
        </p:nvSpPr>
        <p:spPr>
          <a:xfrm>
            <a:off x="0" y="0"/>
            <a:ext cx="9144000" cy="4642556"/>
          </a:xfrm>
          <a:prstGeom prst="rect">
            <a:avLst/>
          </a:prstGeom>
          <a:gradFill flip="none" rotWithShape="1">
            <a:gsLst>
              <a:gs pos="0">
                <a:srgbClr val="00305B">
                  <a:alpha val="80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p:cNvSpPr>
            <a:spLocks noGrp="1"/>
          </p:cNvSpPr>
          <p:nvPr>
            <p:ph type="body" sz="quarter" idx="11" hasCustomPrompt="1"/>
          </p:nvPr>
        </p:nvSpPr>
        <p:spPr>
          <a:xfrm>
            <a:off x="628651" y="2918243"/>
            <a:ext cx="7886699" cy="1317625"/>
          </a:xfrm>
        </p:spPr>
        <p:txBody>
          <a:bodyPr>
            <a:normAutofit/>
          </a:bodyPr>
          <a:lstStyle>
            <a:lvl1pPr marL="0" indent="0">
              <a:buNone/>
              <a:defRPr sz="24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628650" y="839830"/>
            <a:ext cx="7886700" cy="1843088"/>
          </a:xfrm>
        </p:spPr>
        <p:txBody>
          <a:bodyPr anchor="b">
            <a:normAutofit/>
          </a:bodyPr>
          <a:lstStyle>
            <a:lvl1pPr>
              <a:defRPr sz="3600" b="1">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30" name="Details"/>
          <p:cNvSpPr>
            <a:spLocks noGrp="1"/>
          </p:cNvSpPr>
          <p:nvPr>
            <p:ph type="body" sz="quarter" idx="10" hasCustomPrompt="1"/>
          </p:nvPr>
        </p:nvSpPr>
        <p:spPr>
          <a:xfrm>
            <a:off x="628651" y="5267651"/>
            <a:ext cx="3922568" cy="444240"/>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Instructor’s Name</a:t>
            </a:r>
          </a:p>
        </p:txBody>
      </p:sp>
      <p:sp>
        <p:nvSpPr>
          <p:cNvPr id="31" name="Details"/>
          <p:cNvSpPr>
            <a:spLocks noGrp="1"/>
          </p:cNvSpPr>
          <p:nvPr>
            <p:ph type="body" sz="quarter" idx="12" hasCustomPrompt="1"/>
          </p:nvPr>
        </p:nvSpPr>
        <p:spPr>
          <a:xfrm>
            <a:off x="628651" y="6018576"/>
            <a:ext cx="3922568" cy="471952"/>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NORTHERN CALIFORNIA TRAINING ACADEMY</a:t>
            </a:r>
          </a:p>
        </p:txBody>
      </p:sp>
      <p:pic>
        <p:nvPicPr>
          <p:cNvPr id="24" name="Picture 23">
            <a:extLst>
              <a:ext uri="{FF2B5EF4-FFF2-40B4-BE49-F238E27FC236}">
                <a16:creationId xmlns:a16="http://schemas.microsoft.com/office/drawing/2014/main" id="{86AD4691-159E-4935-A3E7-75A6178AB7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19117" y="5489771"/>
            <a:ext cx="3677648" cy="787400"/>
          </a:xfrm>
          <a:prstGeom prst="rect">
            <a:avLst/>
          </a:prstGeom>
        </p:spPr>
      </p:pic>
    </p:spTree>
    <p:custDataLst>
      <p:tags r:id="rId1"/>
    </p:custDataLst>
    <p:extLst>
      <p:ext uri="{BB962C8B-B14F-4D97-AF65-F5344CB8AC3E}">
        <p14:creationId xmlns:p14="http://schemas.microsoft.com/office/powerpoint/2010/main" val="1627180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2" name="Pink-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Green-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5" name="Green-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6" name="Lime-Green-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7" name="Blue-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d-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9" name="Pink-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Pin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Bright-Blue-Dar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2" name="Teal-Gray">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 name="White">
            <a:extLst>
              <a:ext uri="{C183D7F6-B498-43B3-948B-1728B52AA6E4}">
                <adec:decorative xmlns:adec="http://schemas.microsoft.com/office/drawing/2017/decorative" val="1"/>
              </a:ext>
            </a:extLst>
          </p:cNvPr>
          <p:cNvSpPr/>
          <p:nvPr/>
        </p:nvSpPr>
        <p:spPr>
          <a:xfrm>
            <a:off x="0" y="4646240"/>
            <a:ext cx="9144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2363" b="21026"/>
          <a:stretch/>
        </p:blipFill>
        <p:spPr>
          <a:xfrm>
            <a:off x="-1" y="0"/>
            <a:ext cx="9144001" cy="4638394"/>
          </a:xfrm>
          <a:prstGeom prst="rect">
            <a:avLst/>
          </a:prstGeom>
        </p:spPr>
      </p:pic>
      <p:sp>
        <p:nvSpPr>
          <p:cNvPr id="23" name="Rectangle 22"/>
          <p:cNvSpPr/>
          <p:nvPr/>
        </p:nvSpPr>
        <p:spPr>
          <a:xfrm>
            <a:off x="0" y="0"/>
            <a:ext cx="9144000" cy="4642556"/>
          </a:xfrm>
          <a:prstGeom prst="rect">
            <a:avLst/>
          </a:prstGeom>
          <a:gradFill flip="none" rotWithShape="1">
            <a:gsLst>
              <a:gs pos="0">
                <a:srgbClr val="EB8A2D">
                  <a:alpha val="75000"/>
                </a:srgbClr>
              </a:gs>
              <a:gs pos="100000">
                <a:srgbClr val="C0167A">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p:cNvSpPr>
            <a:spLocks noGrp="1"/>
          </p:cNvSpPr>
          <p:nvPr>
            <p:ph type="body" sz="quarter" idx="11" hasCustomPrompt="1"/>
          </p:nvPr>
        </p:nvSpPr>
        <p:spPr>
          <a:xfrm>
            <a:off x="628651" y="2918243"/>
            <a:ext cx="7886699" cy="1317625"/>
          </a:xfrm>
        </p:spPr>
        <p:txBody>
          <a:bodyPr>
            <a:normAutofit/>
          </a:bodyPr>
          <a:lstStyle>
            <a:lvl1pPr marL="0" indent="0">
              <a:buNone/>
              <a:defRPr sz="24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628650" y="839830"/>
            <a:ext cx="7886700" cy="1843088"/>
          </a:xfrm>
        </p:spPr>
        <p:txBody>
          <a:bodyPr anchor="b">
            <a:normAutofit/>
          </a:bodyPr>
          <a:lstStyle>
            <a:lvl1pPr>
              <a:defRPr sz="3600" b="1">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719" y="5489771"/>
            <a:ext cx="2758236" cy="787400"/>
          </a:xfrm>
          <a:prstGeom prst="rect">
            <a:avLst/>
          </a:prstGeom>
        </p:spPr>
      </p:pic>
      <p:sp>
        <p:nvSpPr>
          <p:cNvPr id="26" name="Details"/>
          <p:cNvSpPr>
            <a:spLocks noGrp="1"/>
          </p:cNvSpPr>
          <p:nvPr>
            <p:ph type="body" sz="quarter" idx="10" hasCustomPrompt="1"/>
          </p:nvPr>
        </p:nvSpPr>
        <p:spPr>
          <a:xfrm>
            <a:off x="628651" y="5267651"/>
            <a:ext cx="3922568" cy="444240"/>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Instructor’s Name</a:t>
            </a:r>
          </a:p>
        </p:txBody>
      </p:sp>
      <p:sp>
        <p:nvSpPr>
          <p:cNvPr id="27" name="Details"/>
          <p:cNvSpPr>
            <a:spLocks noGrp="1"/>
          </p:cNvSpPr>
          <p:nvPr>
            <p:ph type="body" sz="quarter" idx="12" hasCustomPrompt="1"/>
          </p:nvPr>
        </p:nvSpPr>
        <p:spPr>
          <a:xfrm>
            <a:off x="628651" y="5991683"/>
            <a:ext cx="3922568" cy="471952"/>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3324555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2" name="Pink-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Green-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5" name="Green-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6" name="Lime-Green-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7" name="Blue-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d-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9" name="Pink-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Pin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Bright-Blue-Dar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2" name="Teal-Gray">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 name="White">
            <a:extLst>
              <a:ext uri="{C183D7F6-B498-43B3-948B-1728B52AA6E4}">
                <adec:decorative xmlns:adec="http://schemas.microsoft.com/office/drawing/2017/decorative" val="1"/>
              </a:ext>
            </a:extLst>
          </p:cNvPr>
          <p:cNvSpPr/>
          <p:nvPr/>
        </p:nvSpPr>
        <p:spPr>
          <a:xfrm>
            <a:off x="0" y="4646240"/>
            <a:ext cx="9144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0849" b="22290"/>
          <a:stretch/>
        </p:blipFill>
        <p:spPr>
          <a:xfrm>
            <a:off x="0" y="0"/>
            <a:ext cx="9144000" cy="4622800"/>
          </a:xfrm>
          <a:prstGeom prst="rect">
            <a:avLst/>
          </a:prstGeom>
        </p:spPr>
      </p:pic>
      <p:sp>
        <p:nvSpPr>
          <p:cNvPr id="23" name="Rectangle 22"/>
          <p:cNvSpPr/>
          <p:nvPr/>
        </p:nvSpPr>
        <p:spPr>
          <a:xfrm>
            <a:off x="0" y="3683"/>
            <a:ext cx="9144000" cy="4642556"/>
          </a:xfrm>
          <a:prstGeom prst="rect">
            <a:avLst/>
          </a:prstGeom>
          <a:gradFill flip="none" rotWithShape="1">
            <a:gsLst>
              <a:gs pos="0">
                <a:srgbClr val="00305B">
                  <a:alpha val="80000"/>
                </a:srgbClr>
              </a:gs>
              <a:gs pos="100000">
                <a:srgbClr val="CB9F1B">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p:cNvSpPr>
            <a:spLocks noGrp="1"/>
          </p:cNvSpPr>
          <p:nvPr>
            <p:ph type="body" sz="quarter" idx="11" hasCustomPrompt="1"/>
          </p:nvPr>
        </p:nvSpPr>
        <p:spPr>
          <a:xfrm>
            <a:off x="628651" y="2918243"/>
            <a:ext cx="7886699" cy="1317625"/>
          </a:xfrm>
        </p:spPr>
        <p:txBody>
          <a:bodyPr>
            <a:normAutofit/>
          </a:bodyPr>
          <a:lstStyle>
            <a:lvl1pPr marL="0" indent="0">
              <a:buNone/>
              <a:defRPr sz="24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628650" y="839830"/>
            <a:ext cx="7886700" cy="1843088"/>
          </a:xfrm>
        </p:spPr>
        <p:txBody>
          <a:bodyPr anchor="b">
            <a:normAutofit/>
          </a:bodyPr>
          <a:lstStyle>
            <a:lvl1pPr>
              <a:defRPr sz="3600" b="1">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719" y="5489771"/>
            <a:ext cx="2758236" cy="787400"/>
          </a:xfrm>
          <a:prstGeom prst="rect">
            <a:avLst/>
          </a:prstGeom>
        </p:spPr>
      </p:pic>
      <p:sp>
        <p:nvSpPr>
          <p:cNvPr id="24" name="Details"/>
          <p:cNvSpPr>
            <a:spLocks noGrp="1"/>
          </p:cNvSpPr>
          <p:nvPr>
            <p:ph type="body" sz="quarter" idx="10" hasCustomPrompt="1"/>
          </p:nvPr>
        </p:nvSpPr>
        <p:spPr>
          <a:xfrm>
            <a:off x="628651" y="5267651"/>
            <a:ext cx="3922568" cy="444240"/>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Instructor’s Name</a:t>
            </a:r>
          </a:p>
        </p:txBody>
      </p:sp>
      <p:sp>
        <p:nvSpPr>
          <p:cNvPr id="25" name="Details"/>
          <p:cNvSpPr>
            <a:spLocks noGrp="1"/>
          </p:cNvSpPr>
          <p:nvPr>
            <p:ph type="body" sz="quarter" idx="12" hasCustomPrompt="1"/>
          </p:nvPr>
        </p:nvSpPr>
        <p:spPr>
          <a:xfrm>
            <a:off x="628651" y="5937895"/>
            <a:ext cx="3922568" cy="471952"/>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412310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2" name="Pink-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Green-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5" name="Green-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6" name="Lime-Green-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7" name="Blue-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d-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9" name="Pink-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Pin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Bright-Blue-Dar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2" name="Teal-Gray">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 name="White">
            <a:extLst>
              <a:ext uri="{C183D7F6-B498-43B3-948B-1728B52AA6E4}">
                <adec:decorative xmlns:adec="http://schemas.microsoft.com/office/drawing/2017/decorative" val="1"/>
              </a:ext>
            </a:extLst>
          </p:cNvPr>
          <p:cNvSpPr/>
          <p:nvPr/>
        </p:nvSpPr>
        <p:spPr>
          <a:xfrm>
            <a:off x="0" y="4646240"/>
            <a:ext cx="9144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0849" b="22290"/>
          <a:stretch/>
        </p:blipFill>
        <p:spPr>
          <a:xfrm>
            <a:off x="0" y="0"/>
            <a:ext cx="9144000" cy="4622800"/>
          </a:xfrm>
          <a:prstGeom prst="rect">
            <a:avLst/>
          </a:prstGeom>
        </p:spPr>
      </p:pic>
      <p:sp>
        <p:nvSpPr>
          <p:cNvPr id="23" name="Rectangle 22"/>
          <p:cNvSpPr/>
          <p:nvPr/>
        </p:nvSpPr>
        <p:spPr>
          <a:xfrm>
            <a:off x="0" y="3683"/>
            <a:ext cx="9144000" cy="4642556"/>
          </a:xfrm>
          <a:prstGeom prst="rect">
            <a:avLst/>
          </a:prstGeom>
          <a:gradFill flip="none" rotWithShape="1">
            <a:gsLst>
              <a:gs pos="100000">
                <a:srgbClr val="EB8A2D">
                  <a:alpha val="80000"/>
                </a:srgbClr>
              </a:gs>
              <a:gs pos="0">
                <a:srgbClr val="4E1B55">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p:cNvSpPr>
            <a:spLocks noGrp="1"/>
          </p:cNvSpPr>
          <p:nvPr>
            <p:ph type="body" sz="quarter" idx="11" hasCustomPrompt="1"/>
          </p:nvPr>
        </p:nvSpPr>
        <p:spPr>
          <a:xfrm>
            <a:off x="628651" y="2918243"/>
            <a:ext cx="7886699" cy="1317625"/>
          </a:xfrm>
        </p:spPr>
        <p:txBody>
          <a:bodyPr>
            <a:normAutofit/>
          </a:bodyPr>
          <a:lstStyle>
            <a:lvl1pPr marL="0" indent="0">
              <a:buNone/>
              <a:defRPr sz="2400" baseline="0">
                <a:solidFill>
                  <a:schemeClr val="bg1"/>
                </a:solidFill>
                <a:latin typeface="Calibri" panose="020F0502020204030204" pitchFamily="34" charset="0"/>
                <a:cs typeface="Calibri" panose="020F0502020204030204" pitchFamily="34"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628650" y="839830"/>
            <a:ext cx="7886700" cy="1843088"/>
          </a:xfrm>
        </p:spPr>
        <p:txBody>
          <a:bodyPr anchor="b">
            <a:normAutofit/>
          </a:bodyPr>
          <a:lstStyle>
            <a:lvl1pPr>
              <a:defRPr sz="36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719" y="5489771"/>
            <a:ext cx="2758236" cy="787400"/>
          </a:xfrm>
          <a:prstGeom prst="rect">
            <a:avLst/>
          </a:prstGeom>
        </p:spPr>
      </p:pic>
      <p:sp>
        <p:nvSpPr>
          <p:cNvPr id="24" name="Details"/>
          <p:cNvSpPr>
            <a:spLocks noGrp="1"/>
          </p:cNvSpPr>
          <p:nvPr>
            <p:ph type="body" sz="quarter" idx="10" hasCustomPrompt="1"/>
          </p:nvPr>
        </p:nvSpPr>
        <p:spPr>
          <a:xfrm>
            <a:off x="628651" y="5267651"/>
            <a:ext cx="3922568" cy="444240"/>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Instructor’s Name</a:t>
            </a:r>
          </a:p>
        </p:txBody>
      </p:sp>
      <p:sp>
        <p:nvSpPr>
          <p:cNvPr id="25" name="Details"/>
          <p:cNvSpPr>
            <a:spLocks noGrp="1"/>
          </p:cNvSpPr>
          <p:nvPr>
            <p:ph type="body" sz="quarter" idx="12" hasCustomPrompt="1"/>
          </p:nvPr>
        </p:nvSpPr>
        <p:spPr>
          <a:xfrm>
            <a:off x="628651" y="6018584"/>
            <a:ext cx="3922568" cy="471952"/>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950272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2" name="Pink-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Green-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5" name="Green-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6" name="Lime-Green-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7" name="Blue-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d-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9" name="Pink-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Pin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Bright-Blue-Dar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2" name="Teal-Gray">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 name="White">
            <a:extLst>
              <a:ext uri="{C183D7F6-B498-43B3-948B-1728B52AA6E4}">
                <adec:decorative xmlns:adec="http://schemas.microsoft.com/office/drawing/2017/decorative" val="1"/>
              </a:ext>
            </a:extLst>
          </p:cNvPr>
          <p:cNvSpPr/>
          <p:nvPr/>
        </p:nvSpPr>
        <p:spPr>
          <a:xfrm>
            <a:off x="0" y="4646240"/>
            <a:ext cx="9144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736" b="24598"/>
          <a:stretch/>
        </p:blipFill>
        <p:spPr>
          <a:xfrm>
            <a:off x="0" y="0"/>
            <a:ext cx="9167463" cy="4622800"/>
          </a:xfrm>
          <a:prstGeom prst="rect">
            <a:avLst/>
          </a:prstGeom>
        </p:spPr>
      </p:pic>
      <p:sp>
        <p:nvSpPr>
          <p:cNvPr id="23" name="Rectangle 22"/>
          <p:cNvSpPr/>
          <p:nvPr/>
        </p:nvSpPr>
        <p:spPr>
          <a:xfrm>
            <a:off x="0" y="0"/>
            <a:ext cx="9144000" cy="4642556"/>
          </a:xfrm>
          <a:prstGeom prst="rect">
            <a:avLst/>
          </a:prstGeom>
          <a:gradFill flip="none" rotWithShape="1">
            <a:gsLst>
              <a:gs pos="0">
                <a:srgbClr val="00305B">
                  <a:alpha val="75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p:cNvSpPr>
            <a:spLocks noGrp="1"/>
          </p:cNvSpPr>
          <p:nvPr>
            <p:ph type="body" sz="quarter" idx="11" hasCustomPrompt="1"/>
          </p:nvPr>
        </p:nvSpPr>
        <p:spPr>
          <a:xfrm>
            <a:off x="628651" y="2918243"/>
            <a:ext cx="7886699" cy="1317625"/>
          </a:xfrm>
        </p:spPr>
        <p:txBody>
          <a:bodyPr>
            <a:normAutofit/>
          </a:bodyPr>
          <a:lstStyle>
            <a:lvl1pPr marL="0" indent="0">
              <a:buNone/>
              <a:defRPr sz="24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628650" y="839830"/>
            <a:ext cx="7886700" cy="1843088"/>
          </a:xfrm>
        </p:spPr>
        <p:txBody>
          <a:bodyPr anchor="b">
            <a:normAutofit/>
          </a:bodyPr>
          <a:lstStyle>
            <a:lvl1pPr>
              <a:defRPr sz="3600" b="1">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719" y="5489771"/>
            <a:ext cx="2758236" cy="787400"/>
          </a:xfrm>
          <a:prstGeom prst="rect">
            <a:avLst/>
          </a:prstGeom>
        </p:spPr>
      </p:pic>
      <p:sp>
        <p:nvSpPr>
          <p:cNvPr id="24" name="Details"/>
          <p:cNvSpPr>
            <a:spLocks noGrp="1"/>
          </p:cNvSpPr>
          <p:nvPr>
            <p:ph type="body" sz="quarter" idx="10" hasCustomPrompt="1"/>
          </p:nvPr>
        </p:nvSpPr>
        <p:spPr>
          <a:xfrm>
            <a:off x="628651" y="5267651"/>
            <a:ext cx="3922568" cy="444240"/>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atin typeface="Calibri" panose="020F0502020204030204" pitchFamily="34" charset="0"/>
                <a:cs typeface="Calibri" panose="020F0502020204030204" pitchFamily="34" charset="0"/>
              </a:defRPr>
            </a:lvl1pPr>
          </a:lstStyle>
          <a:p>
            <a:pPr lvl="0"/>
            <a:r>
              <a:rPr lang="en-US" dirty="0"/>
              <a:t>Instructor’s Name</a:t>
            </a:r>
          </a:p>
        </p:txBody>
      </p:sp>
      <p:sp>
        <p:nvSpPr>
          <p:cNvPr id="25" name="Details"/>
          <p:cNvSpPr>
            <a:spLocks noGrp="1"/>
          </p:cNvSpPr>
          <p:nvPr>
            <p:ph type="body" sz="quarter" idx="12" hasCustomPrompt="1"/>
          </p:nvPr>
        </p:nvSpPr>
        <p:spPr>
          <a:xfrm>
            <a:off x="628651" y="6081334"/>
            <a:ext cx="3922568" cy="471952"/>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atin typeface="Calibri" panose="020F0502020204030204" pitchFamily="34" charset="0"/>
                <a:cs typeface="Calibri" panose="020F0502020204030204" pitchFamily="34" charset="0"/>
              </a:defRPr>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503124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1F497D"/>
                </a:solidFill>
                <a:latin typeface="Arial" panose="020B0604020202020204" pitchFamily="34" charset="0"/>
                <a:cs typeface="Arial" panose="020B0604020202020204" pitchFamily="34" charset="0"/>
              </a:defRPr>
            </a:lvl1pPr>
          </a:lstStyle>
          <a:p>
            <a:fld id="{400A1641-1841-401E-9573-719235B2743A}" type="slidenum">
              <a:rPr lang="en-US" smtClean="0"/>
              <a:t>‹#›</a:t>
            </a:fld>
            <a:endParaRPr lang="en-US" dirty="0"/>
          </a:p>
        </p:txBody>
      </p:sp>
    </p:spTree>
    <p:extLst>
      <p:ext uri="{BB962C8B-B14F-4D97-AF65-F5344CB8AC3E}">
        <p14:creationId xmlns:p14="http://schemas.microsoft.com/office/powerpoint/2010/main" val="3631733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2" name="Pink-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Green-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5" name="Green-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6" name="Lime-Green-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7" name="Blue-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d-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9" name="Pink-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Pin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Bright-Blue-Dar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2" name="Teal-Gray">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 name="White">
            <a:extLst>
              <a:ext uri="{C183D7F6-B498-43B3-948B-1728B52AA6E4}">
                <adec:decorative xmlns:adec="http://schemas.microsoft.com/office/drawing/2017/decorative" val="1"/>
              </a:ext>
            </a:extLst>
          </p:cNvPr>
          <p:cNvSpPr/>
          <p:nvPr/>
        </p:nvSpPr>
        <p:spPr>
          <a:xfrm>
            <a:off x="0" y="4646240"/>
            <a:ext cx="9144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736" b="24598"/>
          <a:stretch/>
        </p:blipFill>
        <p:spPr>
          <a:xfrm>
            <a:off x="0" y="0"/>
            <a:ext cx="9167463" cy="4622800"/>
          </a:xfrm>
          <a:prstGeom prst="rect">
            <a:avLst/>
          </a:prstGeom>
        </p:spPr>
      </p:pic>
      <p:sp>
        <p:nvSpPr>
          <p:cNvPr id="23" name="Rectangle 22"/>
          <p:cNvSpPr/>
          <p:nvPr/>
        </p:nvSpPr>
        <p:spPr>
          <a:xfrm>
            <a:off x="0" y="0"/>
            <a:ext cx="9144000" cy="4642556"/>
          </a:xfrm>
          <a:prstGeom prst="rect">
            <a:avLst/>
          </a:prstGeom>
          <a:gradFill flip="none" rotWithShape="1">
            <a:gsLst>
              <a:gs pos="0">
                <a:srgbClr val="00A1BA">
                  <a:alpha val="80000"/>
                </a:srgbClr>
              </a:gs>
              <a:gs pos="100000">
                <a:srgbClr val="EA9A55">
                  <a:alpha val="8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p:cNvSpPr>
            <a:spLocks noGrp="1"/>
          </p:cNvSpPr>
          <p:nvPr>
            <p:ph type="body" sz="quarter" idx="11" hasCustomPrompt="1"/>
          </p:nvPr>
        </p:nvSpPr>
        <p:spPr>
          <a:xfrm>
            <a:off x="628651" y="2918243"/>
            <a:ext cx="7886699" cy="1317625"/>
          </a:xfrm>
        </p:spPr>
        <p:txBody>
          <a:bodyPr>
            <a:normAutofit/>
          </a:bodyPr>
          <a:lstStyle>
            <a:lvl1pPr marL="0" indent="0">
              <a:buNone/>
              <a:defRPr sz="24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628650" y="839830"/>
            <a:ext cx="7886700" cy="1843088"/>
          </a:xfrm>
        </p:spPr>
        <p:txBody>
          <a:bodyPr anchor="b">
            <a:normAutofit/>
          </a:bodyPr>
          <a:lstStyle>
            <a:lvl1pPr>
              <a:defRPr sz="3600" b="1">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719" y="5489771"/>
            <a:ext cx="2758236" cy="787400"/>
          </a:xfrm>
          <a:prstGeom prst="rect">
            <a:avLst/>
          </a:prstGeom>
        </p:spPr>
      </p:pic>
      <p:sp>
        <p:nvSpPr>
          <p:cNvPr id="24" name="Details"/>
          <p:cNvSpPr>
            <a:spLocks noGrp="1"/>
          </p:cNvSpPr>
          <p:nvPr>
            <p:ph type="body" sz="quarter" idx="10" hasCustomPrompt="1"/>
          </p:nvPr>
        </p:nvSpPr>
        <p:spPr>
          <a:xfrm>
            <a:off x="628651" y="5267651"/>
            <a:ext cx="3922568" cy="444240"/>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Instructor’s Name</a:t>
            </a:r>
          </a:p>
        </p:txBody>
      </p:sp>
      <p:sp>
        <p:nvSpPr>
          <p:cNvPr id="25" name="Details"/>
          <p:cNvSpPr>
            <a:spLocks noGrp="1"/>
          </p:cNvSpPr>
          <p:nvPr>
            <p:ph type="body" sz="quarter" idx="12" hasCustomPrompt="1"/>
          </p:nvPr>
        </p:nvSpPr>
        <p:spPr>
          <a:xfrm>
            <a:off x="628651" y="5946864"/>
            <a:ext cx="3922568" cy="471952"/>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500157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2" name="Pink-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Green-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5" name="Green-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6" name="Lime-Green-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7" name="Blue-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d-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9" name="Pink-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Pin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Bright-Blue-Dar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2" name="Teal-Gray">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 name="White">
            <a:extLst>
              <a:ext uri="{C183D7F6-B498-43B3-948B-1728B52AA6E4}">
                <adec:decorative xmlns:adec="http://schemas.microsoft.com/office/drawing/2017/decorative" val="1"/>
              </a:ext>
            </a:extLst>
          </p:cNvPr>
          <p:cNvSpPr/>
          <p:nvPr/>
        </p:nvSpPr>
        <p:spPr>
          <a:xfrm>
            <a:off x="0" y="4646240"/>
            <a:ext cx="9144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46945"/>
          <a:stretch/>
        </p:blipFill>
        <p:spPr>
          <a:xfrm>
            <a:off x="1" y="0"/>
            <a:ext cx="9139745" cy="4622800"/>
          </a:xfrm>
          <a:prstGeom prst="rect">
            <a:avLst/>
          </a:prstGeom>
        </p:spPr>
      </p:pic>
      <p:sp>
        <p:nvSpPr>
          <p:cNvPr id="23" name="Rectangle 22"/>
          <p:cNvSpPr/>
          <p:nvPr/>
        </p:nvSpPr>
        <p:spPr>
          <a:xfrm>
            <a:off x="0" y="0"/>
            <a:ext cx="9144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p:cNvSpPr>
            <a:spLocks noGrp="1"/>
          </p:cNvSpPr>
          <p:nvPr>
            <p:ph type="body" sz="quarter" idx="11" hasCustomPrompt="1"/>
          </p:nvPr>
        </p:nvSpPr>
        <p:spPr>
          <a:xfrm>
            <a:off x="628651" y="2918243"/>
            <a:ext cx="7886699" cy="1317625"/>
          </a:xfrm>
        </p:spPr>
        <p:txBody>
          <a:bodyPr>
            <a:normAutofit/>
          </a:bodyPr>
          <a:lstStyle>
            <a:lvl1pPr marL="0" indent="0">
              <a:buNone/>
              <a:defRPr sz="24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628650" y="839830"/>
            <a:ext cx="7886700" cy="1843088"/>
          </a:xfrm>
        </p:spPr>
        <p:txBody>
          <a:bodyPr anchor="b">
            <a:normAutofit/>
          </a:bodyPr>
          <a:lstStyle>
            <a:lvl1pPr>
              <a:defRPr sz="36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a:t>Click to edit Master title style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719" y="5489771"/>
            <a:ext cx="2758236" cy="787400"/>
          </a:xfrm>
          <a:prstGeom prst="rect">
            <a:avLst/>
          </a:prstGeom>
        </p:spPr>
      </p:pic>
      <p:sp>
        <p:nvSpPr>
          <p:cNvPr id="24" name="Details"/>
          <p:cNvSpPr>
            <a:spLocks noGrp="1"/>
          </p:cNvSpPr>
          <p:nvPr>
            <p:ph type="body" sz="quarter" idx="10" hasCustomPrompt="1"/>
          </p:nvPr>
        </p:nvSpPr>
        <p:spPr>
          <a:xfrm>
            <a:off x="628651" y="5267651"/>
            <a:ext cx="3922568" cy="444240"/>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Instructor’s Name</a:t>
            </a:r>
          </a:p>
        </p:txBody>
      </p:sp>
      <p:sp>
        <p:nvSpPr>
          <p:cNvPr id="25" name="Details"/>
          <p:cNvSpPr>
            <a:spLocks noGrp="1"/>
          </p:cNvSpPr>
          <p:nvPr>
            <p:ph type="body" sz="quarter" idx="12" hasCustomPrompt="1"/>
          </p:nvPr>
        </p:nvSpPr>
        <p:spPr>
          <a:xfrm>
            <a:off x="628651" y="5964794"/>
            <a:ext cx="3922568" cy="471952"/>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2117753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8">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2" name="Pink-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Green-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5" name="Green-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6" name="Lime-Green-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7" name="Blue-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d-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9" name="Pink-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Pin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Bright-Blue-Dar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2" name="Teal-Gray">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 name="White">
            <a:extLst>
              <a:ext uri="{C183D7F6-B498-43B3-948B-1728B52AA6E4}">
                <adec:decorative xmlns:adec="http://schemas.microsoft.com/office/drawing/2017/decorative" val="1"/>
              </a:ext>
            </a:extLst>
          </p:cNvPr>
          <p:cNvSpPr/>
          <p:nvPr/>
        </p:nvSpPr>
        <p:spPr>
          <a:xfrm>
            <a:off x="0" y="4646240"/>
            <a:ext cx="9144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46945"/>
          <a:stretch/>
        </p:blipFill>
        <p:spPr>
          <a:xfrm>
            <a:off x="1" y="0"/>
            <a:ext cx="9139745" cy="4622800"/>
          </a:xfrm>
          <a:prstGeom prst="rect">
            <a:avLst/>
          </a:prstGeom>
        </p:spPr>
      </p:pic>
      <p:sp>
        <p:nvSpPr>
          <p:cNvPr id="23" name="Rectangle 22"/>
          <p:cNvSpPr/>
          <p:nvPr/>
        </p:nvSpPr>
        <p:spPr>
          <a:xfrm>
            <a:off x="0" y="0"/>
            <a:ext cx="9144000" cy="4642556"/>
          </a:xfrm>
          <a:prstGeom prst="rect">
            <a:avLst/>
          </a:prstGeom>
          <a:gradFill flip="none" rotWithShape="1">
            <a:gsLst>
              <a:gs pos="100000">
                <a:srgbClr val="BC1E3E">
                  <a:alpha val="80000"/>
                </a:srgbClr>
              </a:gs>
              <a:gs pos="0">
                <a:srgbClr val="FDD21F">
                  <a:alpha val="8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p:cNvSpPr>
            <a:spLocks noGrp="1"/>
          </p:cNvSpPr>
          <p:nvPr>
            <p:ph type="body" sz="quarter" idx="11" hasCustomPrompt="1"/>
          </p:nvPr>
        </p:nvSpPr>
        <p:spPr>
          <a:xfrm>
            <a:off x="628651" y="2918243"/>
            <a:ext cx="7886699" cy="1317625"/>
          </a:xfrm>
        </p:spPr>
        <p:txBody>
          <a:bodyPr>
            <a:normAutofit/>
          </a:bodyPr>
          <a:lstStyle>
            <a:lvl1pPr marL="0" indent="0">
              <a:buNone/>
              <a:defRPr sz="24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628650" y="839830"/>
            <a:ext cx="7886700" cy="1843088"/>
          </a:xfrm>
        </p:spPr>
        <p:txBody>
          <a:bodyPr anchor="b">
            <a:normAutofit/>
          </a:bodyPr>
          <a:lstStyle>
            <a:lvl1pPr>
              <a:defRPr sz="3600" b="1">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719" y="5489771"/>
            <a:ext cx="2758236" cy="787400"/>
          </a:xfrm>
          <a:prstGeom prst="rect">
            <a:avLst/>
          </a:prstGeom>
        </p:spPr>
      </p:pic>
      <p:sp>
        <p:nvSpPr>
          <p:cNvPr id="24" name="Details"/>
          <p:cNvSpPr>
            <a:spLocks noGrp="1"/>
          </p:cNvSpPr>
          <p:nvPr>
            <p:ph type="body" sz="quarter" idx="10" hasCustomPrompt="1"/>
          </p:nvPr>
        </p:nvSpPr>
        <p:spPr>
          <a:xfrm>
            <a:off x="628651" y="5267651"/>
            <a:ext cx="3922568" cy="444240"/>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Instructor’s Name</a:t>
            </a:r>
          </a:p>
        </p:txBody>
      </p:sp>
      <p:sp>
        <p:nvSpPr>
          <p:cNvPr id="25" name="Details"/>
          <p:cNvSpPr>
            <a:spLocks noGrp="1"/>
          </p:cNvSpPr>
          <p:nvPr>
            <p:ph type="body" sz="quarter" idx="12" hasCustomPrompt="1"/>
          </p:nvPr>
        </p:nvSpPr>
        <p:spPr>
          <a:xfrm>
            <a:off x="628651" y="5749634"/>
            <a:ext cx="3922568" cy="471952"/>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757063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9">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2" name="Pink-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Green-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5" name="Green-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6" name="Lime-Green-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7" name="Blue-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d-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9" name="Pink-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Pin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Bright-Blue-Dar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2" name="Teal-Gray">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 name="White">
            <a:extLst>
              <a:ext uri="{C183D7F6-B498-43B3-948B-1728B52AA6E4}">
                <adec:decorative xmlns:adec="http://schemas.microsoft.com/office/drawing/2017/decorative" val="1"/>
              </a:ext>
            </a:extLst>
          </p:cNvPr>
          <p:cNvSpPr/>
          <p:nvPr/>
        </p:nvSpPr>
        <p:spPr>
          <a:xfrm>
            <a:off x="0" y="4646240"/>
            <a:ext cx="9144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88" t="39861" r="-288" b="3117"/>
          <a:stretch/>
        </p:blipFill>
        <p:spPr>
          <a:xfrm>
            <a:off x="1" y="0"/>
            <a:ext cx="9170447" cy="4648200"/>
          </a:xfrm>
          <a:prstGeom prst="rect">
            <a:avLst/>
          </a:prstGeom>
        </p:spPr>
      </p:pic>
      <p:sp>
        <p:nvSpPr>
          <p:cNvPr id="23" name="Rectangle 22"/>
          <p:cNvSpPr/>
          <p:nvPr/>
        </p:nvSpPr>
        <p:spPr>
          <a:xfrm>
            <a:off x="0" y="0"/>
            <a:ext cx="9144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p:cNvSpPr>
            <a:spLocks noGrp="1"/>
          </p:cNvSpPr>
          <p:nvPr>
            <p:ph type="body" sz="quarter" idx="11" hasCustomPrompt="1"/>
          </p:nvPr>
        </p:nvSpPr>
        <p:spPr>
          <a:xfrm>
            <a:off x="628651" y="2918243"/>
            <a:ext cx="7886699" cy="1317625"/>
          </a:xfrm>
        </p:spPr>
        <p:txBody>
          <a:bodyPr>
            <a:normAutofit/>
          </a:bodyPr>
          <a:lstStyle>
            <a:lvl1pPr marL="0" indent="0">
              <a:buNone/>
              <a:defRPr sz="24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628650" y="839830"/>
            <a:ext cx="7886700" cy="1843088"/>
          </a:xfrm>
        </p:spPr>
        <p:txBody>
          <a:bodyPr anchor="b">
            <a:normAutofit/>
          </a:bodyPr>
          <a:lstStyle>
            <a:lvl1pPr>
              <a:defRPr sz="3600" b="1">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719" y="5489771"/>
            <a:ext cx="2758236" cy="787400"/>
          </a:xfrm>
          <a:prstGeom prst="rect">
            <a:avLst/>
          </a:prstGeom>
        </p:spPr>
      </p:pic>
      <p:sp>
        <p:nvSpPr>
          <p:cNvPr id="24" name="Details"/>
          <p:cNvSpPr>
            <a:spLocks noGrp="1"/>
          </p:cNvSpPr>
          <p:nvPr>
            <p:ph type="body" sz="quarter" idx="10" hasCustomPrompt="1"/>
          </p:nvPr>
        </p:nvSpPr>
        <p:spPr>
          <a:xfrm>
            <a:off x="628651" y="5267651"/>
            <a:ext cx="3922568" cy="444240"/>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Instructor’s Name</a:t>
            </a:r>
          </a:p>
        </p:txBody>
      </p:sp>
      <p:sp>
        <p:nvSpPr>
          <p:cNvPr id="25" name="Details"/>
          <p:cNvSpPr>
            <a:spLocks noGrp="1"/>
          </p:cNvSpPr>
          <p:nvPr>
            <p:ph type="body" sz="quarter" idx="12" hasCustomPrompt="1"/>
          </p:nvPr>
        </p:nvSpPr>
        <p:spPr>
          <a:xfrm>
            <a:off x="628651" y="5991681"/>
            <a:ext cx="3922568" cy="471952"/>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3385869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0">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2" name="Pink-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Green-Yellow">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5" name="Green-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6" name="Lime-Green-Teal">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7" name="Blue-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d-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9" name="Pink-Purpl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Pin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Bright-Blue-Dark-Blue">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2" name="Teal-Gray">
            <a:extLs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 name="White">
            <a:extLst>
              <a:ext uri="{C183D7F6-B498-43B3-948B-1728B52AA6E4}">
                <adec:decorative xmlns:adec="http://schemas.microsoft.com/office/drawing/2017/decorative" val="1"/>
              </a:ext>
            </a:extLst>
          </p:cNvPr>
          <p:cNvSpPr/>
          <p:nvPr/>
        </p:nvSpPr>
        <p:spPr>
          <a:xfrm>
            <a:off x="0" y="4646240"/>
            <a:ext cx="9144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88" t="39861" r="-288" b="3117"/>
          <a:stretch/>
        </p:blipFill>
        <p:spPr>
          <a:xfrm>
            <a:off x="1" y="0"/>
            <a:ext cx="9170447" cy="4648200"/>
          </a:xfrm>
          <a:prstGeom prst="rect">
            <a:avLst/>
          </a:prstGeom>
        </p:spPr>
      </p:pic>
      <p:sp>
        <p:nvSpPr>
          <p:cNvPr id="23" name="Rectangle 22"/>
          <p:cNvSpPr/>
          <p:nvPr/>
        </p:nvSpPr>
        <p:spPr>
          <a:xfrm>
            <a:off x="0" y="0"/>
            <a:ext cx="9144000" cy="4642556"/>
          </a:xfrm>
          <a:prstGeom prst="rect">
            <a:avLst/>
          </a:prstGeom>
          <a:gradFill flip="none" rotWithShape="1">
            <a:gsLst>
              <a:gs pos="0">
                <a:srgbClr val="5EB345">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p:cNvSpPr>
            <a:spLocks noGrp="1"/>
          </p:cNvSpPr>
          <p:nvPr>
            <p:ph type="body" sz="quarter" idx="11" hasCustomPrompt="1"/>
          </p:nvPr>
        </p:nvSpPr>
        <p:spPr>
          <a:xfrm>
            <a:off x="628651" y="2918243"/>
            <a:ext cx="7886699" cy="1317625"/>
          </a:xfrm>
        </p:spPr>
        <p:txBody>
          <a:bodyPr>
            <a:normAutofit/>
          </a:bodyPr>
          <a:lstStyle>
            <a:lvl1pPr marL="0" indent="0">
              <a:buNone/>
              <a:defRPr sz="24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628650" y="839830"/>
            <a:ext cx="7886700" cy="1843088"/>
          </a:xfrm>
        </p:spPr>
        <p:txBody>
          <a:bodyPr anchor="b">
            <a:normAutofit/>
          </a:bodyPr>
          <a:lstStyle>
            <a:lvl1pPr>
              <a:defRPr sz="3600" b="1">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719" y="5489771"/>
            <a:ext cx="2758236" cy="787400"/>
          </a:xfrm>
          <a:prstGeom prst="rect">
            <a:avLst/>
          </a:prstGeom>
        </p:spPr>
      </p:pic>
      <p:sp>
        <p:nvSpPr>
          <p:cNvPr id="24" name="Details"/>
          <p:cNvSpPr>
            <a:spLocks noGrp="1"/>
          </p:cNvSpPr>
          <p:nvPr>
            <p:ph type="body" sz="quarter" idx="10" hasCustomPrompt="1"/>
          </p:nvPr>
        </p:nvSpPr>
        <p:spPr>
          <a:xfrm>
            <a:off x="628651" y="5267651"/>
            <a:ext cx="3922568" cy="444240"/>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Instructor’s Name</a:t>
            </a:r>
          </a:p>
        </p:txBody>
      </p:sp>
      <p:sp>
        <p:nvSpPr>
          <p:cNvPr id="25" name="Details"/>
          <p:cNvSpPr>
            <a:spLocks noGrp="1"/>
          </p:cNvSpPr>
          <p:nvPr>
            <p:ph type="body" sz="quarter" idx="12" hasCustomPrompt="1"/>
          </p:nvPr>
        </p:nvSpPr>
        <p:spPr>
          <a:xfrm>
            <a:off x="628651" y="5964794"/>
            <a:ext cx="3922568" cy="471952"/>
          </a:xfrm>
        </p:spPr>
        <p:txBody>
          <a:bodyPr anchor="b">
            <a:noAutofit/>
          </a:bodyPr>
          <a:lstStyle>
            <a:lvl1pPr marL="0" marR="0" indent="0" algn="l" defTabSz="685800" rtl="0" eaLnBrk="1" fontAlgn="auto" latinLnBrk="0" hangingPunct="1">
              <a:lnSpc>
                <a:spcPct val="80000"/>
              </a:lnSpc>
              <a:spcBef>
                <a:spcPts val="750"/>
              </a:spcBef>
              <a:spcAft>
                <a:spcPts val="0"/>
              </a:spcAft>
              <a:buClrTx/>
              <a:buSzTx/>
              <a:buFont typeface="Arial" panose="020B0604020202020204" pitchFamily="34" charset="0"/>
              <a:buNone/>
              <a:tabLst/>
              <a:defRPr sz="18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2078953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628650" y="1790700"/>
            <a:ext cx="7886700" cy="4395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8954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White">
            <a:extLst>
              <a:ext uri="{C183D7F6-B498-43B3-948B-1728B52AA6E4}">
                <adec:decorative xmlns:adec="http://schemas.microsoft.com/office/drawing/2017/decorative" val="1"/>
              </a:ext>
            </a:extLst>
          </p:cNvPr>
          <p:cNvSpPr/>
          <p:nvPr/>
        </p:nvSpPr>
        <p:spPr>
          <a:xfrm>
            <a:off x="406085" y="0"/>
            <a:ext cx="8331832" cy="6858000"/>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Tree>
    <p:custDataLst>
      <p:tags r:id="rId1"/>
    </p:custDataLst>
    <p:extLst>
      <p:ext uri="{BB962C8B-B14F-4D97-AF65-F5344CB8AC3E}">
        <p14:creationId xmlns:p14="http://schemas.microsoft.com/office/powerpoint/2010/main" val="1308662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_Image">
    <p:spTree>
      <p:nvGrpSpPr>
        <p:cNvPr id="1" name=""/>
        <p:cNvGrpSpPr/>
        <p:nvPr/>
      </p:nvGrpSpPr>
      <p:grpSpPr>
        <a:xfrm>
          <a:off x="0" y="0"/>
          <a:ext cx="0" cy="0"/>
          <a:chOff x="0" y="0"/>
          <a:chExt cx="0" cy="0"/>
        </a:xfrm>
      </p:grpSpPr>
      <p:sp>
        <p:nvSpPr>
          <p:cNvPr id="9" name="White">
            <a:extLst>
              <a:ext uri="{C183D7F6-B498-43B3-948B-1728B52AA6E4}">
                <adec:decorative xmlns:adec="http://schemas.microsoft.com/office/drawing/2017/decorative" val="1"/>
              </a:ext>
            </a:extLst>
          </p:cNvPr>
          <p:cNvSpPr/>
          <p:nvPr/>
        </p:nvSpPr>
        <p:spPr>
          <a:xfrm>
            <a:off x="0" y="-1"/>
            <a:ext cx="9144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0" name="Title"/>
          <p:cNvSpPr>
            <a:spLocks noGrp="1"/>
          </p:cNvSpPr>
          <p:nvPr>
            <p:ph type="title"/>
          </p:nvPr>
        </p:nvSpPr>
        <p:spPr>
          <a:xfrm>
            <a:off x="378616" y="530224"/>
            <a:ext cx="8382797" cy="767805"/>
          </a:xfrm>
        </p:spPr>
        <p:txBody>
          <a:bodyPr anchor="t">
            <a:normAutofit/>
          </a:bodyPr>
          <a:lstStyle>
            <a:lvl1pPr algn="ctr">
              <a:defRPr sz="2700">
                <a:solidFill>
                  <a:schemeClr val="tx1">
                    <a:lumMod val="75000"/>
                    <a:lumOff val="25000"/>
                  </a:schemeClr>
                </a:solidFill>
              </a:defRPr>
            </a:lvl1pPr>
          </a:lstStyle>
          <a:p>
            <a:r>
              <a:rPr lang="en-US"/>
              <a:t>Click to edit Master title style</a:t>
            </a:r>
            <a:endParaRPr lang="en-US" dirty="0"/>
          </a:p>
        </p:txBody>
      </p:sp>
      <p:sp>
        <p:nvSpPr>
          <p:cNvPr id="13" name="Picture"/>
          <p:cNvSpPr>
            <a:spLocks noGrp="1"/>
          </p:cNvSpPr>
          <p:nvPr>
            <p:ph type="pic" sz="quarter" idx="10"/>
          </p:nvPr>
        </p:nvSpPr>
        <p:spPr>
          <a:xfrm>
            <a:off x="378616" y="1897441"/>
            <a:ext cx="8331833" cy="445573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dirty="0"/>
              <a:t>Click icon to add picture</a:t>
            </a:r>
          </a:p>
        </p:txBody>
      </p:sp>
    </p:spTree>
    <p:custDataLst>
      <p:tags r:id="rId1"/>
    </p:custDataLst>
    <p:extLst>
      <p:ext uri="{BB962C8B-B14F-4D97-AF65-F5344CB8AC3E}">
        <p14:creationId xmlns:p14="http://schemas.microsoft.com/office/powerpoint/2010/main" val="743093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Image">
    <p:bg>
      <p:bgRef idx="1001">
        <a:schemeClr val="bg1"/>
      </p:bgRef>
    </p:bg>
    <p:spTree>
      <p:nvGrpSpPr>
        <p:cNvPr id="1" name=""/>
        <p:cNvGrpSpPr/>
        <p:nvPr/>
      </p:nvGrpSpPr>
      <p:grpSpPr>
        <a:xfrm>
          <a:off x="0" y="0"/>
          <a:ext cx="0" cy="0"/>
          <a:chOff x="0" y="0"/>
          <a:chExt cx="0" cy="0"/>
        </a:xfrm>
      </p:grpSpPr>
      <p:sp>
        <p:nvSpPr>
          <p:cNvPr id="13" name="Picture"/>
          <p:cNvSpPr>
            <a:spLocks noGrp="1"/>
          </p:cNvSpPr>
          <p:nvPr>
            <p:ph type="pic" sz="quarter" idx="10"/>
          </p:nvPr>
        </p:nvSpPr>
        <p:spPr>
          <a:xfrm>
            <a:off x="378616" y="502693"/>
            <a:ext cx="8331833" cy="585048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dirty="0"/>
              <a:t>Click icon to add picture</a:t>
            </a:r>
          </a:p>
        </p:txBody>
      </p:sp>
    </p:spTree>
    <p:custDataLst>
      <p:tags r:id="rId2"/>
    </p:custDataLst>
    <p:extLst>
      <p:ext uri="{BB962C8B-B14F-4D97-AF65-F5344CB8AC3E}">
        <p14:creationId xmlns:p14="http://schemas.microsoft.com/office/powerpoint/2010/main" val="131980063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ext_left_Pic_righ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p:nvSpPr>
        <p:spPr>
          <a:xfrm>
            <a:off x="0" y="0"/>
            <a:ext cx="35484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0" name="Picture"/>
          <p:cNvSpPr>
            <a:spLocks noGrp="1"/>
          </p:cNvSpPr>
          <p:nvPr>
            <p:ph type="pic" sz="quarter" idx="10"/>
          </p:nvPr>
        </p:nvSpPr>
        <p:spPr>
          <a:xfrm>
            <a:off x="3980900" y="501954"/>
            <a:ext cx="4730619"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dirty="0"/>
              <a:t>Click icon to add picture</a:t>
            </a:r>
          </a:p>
        </p:txBody>
      </p:sp>
      <p:sp>
        <p:nvSpPr>
          <p:cNvPr id="7" name="Title"/>
          <p:cNvSpPr>
            <a:spLocks noGrp="1"/>
          </p:cNvSpPr>
          <p:nvPr>
            <p:ph type="title"/>
          </p:nvPr>
        </p:nvSpPr>
        <p:spPr>
          <a:xfrm>
            <a:off x="432482" y="501955"/>
            <a:ext cx="2683455" cy="1578803"/>
          </a:xfrm>
        </p:spPr>
        <p:txBody>
          <a:bodyPr anchor="b">
            <a:noAutofit/>
          </a:bodyPr>
          <a:lstStyle>
            <a:lvl1pPr algn="l">
              <a:tabLst>
                <a:tab pos="1371600" algn="l"/>
              </a:tabLst>
              <a:defRPr sz="2700" b="0">
                <a:solidFill>
                  <a:schemeClr val="tx1">
                    <a:lumMod val="75000"/>
                    <a:lumOff val="25000"/>
                  </a:schemeClr>
                </a:solidFill>
                <a:latin typeface="+mn-lt"/>
              </a:defRPr>
            </a:lvl1pPr>
          </a:lstStyle>
          <a:p>
            <a:r>
              <a:rPr lang="en-US"/>
              <a:t>Click to edit Master title style</a:t>
            </a:r>
            <a:endParaRPr lang="en-US" dirty="0"/>
          </a:p>
        </p:txBody>
      </p:sp>
      <p:sp>
        <p:nvSpPr>
          <p:cNvPr id="6" name="Text"/>
          <p:cNvSpPr>
            <a:spLocks noGrp="1"/>
          </p:cNvSpPr>
          <p:nvPr>
            <p:ph idx="1"/>
          </p:nvPr>
        </p:nvSpPr>
        <p:spPr>
          <a:xfrm>
            <a:off x="432482" y="2478936"/>
            <a:ext cx="2683455" cy="3163615"/>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latin typeface="+mn-lt"/>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148549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F497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0148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_left_Text_righ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p:nvSpPr>
        <p:spPr>
          <a:xfrm>
            <a:off x="5595582" y="0"/>
            <a:ext cx="35484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itle"/>
          <p:cNvSpPr>
            <a:spLocks noGrp="1"/>
          </p:cNvSpPr>
          <p:nvPr>
            <p:ph type="title"/>
          </p:nvPr>
        </p:nvSpPr>
        <p:spPr>
          <a:xfrm>
            <a:off x="6028064" y="501955"/>
            <a:ext cx="2683455" cy="1578803"/>
          </a:xfrm>
        </p:spPr>
        <p:txBody>
          <a:bodyPr anchor="b">
            <a:noAutofit/>
          </a:bodyPr>
          <a:lstStyle>
            <a:lvl1pPr algn="l">
              <a:tabLst>
                <a:tab pos="1371600" algn="l"/>
              </a:tabLst>
              <a:defRPr sz="2700" b="0">
                <a:solidFill>
                  <a:schemeClr val="tx1">
                    <a:lumMod val="75000"/>
                    <a:lumOff val="25000"/>
                  </a:schemeClr>
                </a:solidFill>
                <a:latin typeface="+mn-lt"/>
              </a:defRPr>
            </a:lvl1pPr>
          </a:lstStyle>
          <a:p>
            <a:r>
              <a:rPr lang="en-US"/>
              <a:t>Click to edit Master title style</a:t>
            </a:r>
            <a:endParaRPr lang="en-US" dirty="0"/>
          </a:p>
        </p:txBody>
      </p:sp>
      <p:sp>
        <p:nvSpPr>
          <p:cNvPr id="6" name="Text"/>
          <p:cNvSpPr>
            <a:spLocks noGrp="1"/>
          </p:cNvSpPr>
          <p:nvPr>
            <p:ph idx="1"/>
          </p:nvPr>
        </p:nvSpPr>
        <p:spPr>
          <a:xfrm>
            <a:off x="6028064" y="2478936"/>
            <a:ext cx="2683455" cy="3163615"/>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latin typeface="+mn-lt"/>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10" name="Picture"/>
          <p:cNvSpPr>
            <a:spLocks noGrp="1"/>
          </p:cNvSpPr>
          <p:nvPr>
            <p:ph type="pic" sz="quarter" idx="10"/>
          </p:nvPr>
        </p:nvSpPr>
        <p:spPr>
          <a:xfrm>
            <a:off x="432481" y="501954"/>
            <a:ext cx="4730619"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dirty="0"/>
              <a:t>Click icon to add picture</a:t>
            </a:r>
          </a:p>
        </p:txBody>
      </p:sp>
    </p:spTree>
    <p:custDataLst>
      <p:tags r:id="rId1"/>
    </p:custDataLst>
    <p:extLst>
      <p:ext uri="{BB962C8B-B14F-4D97-AF65-F5344CB8AC3E}">
        <p14:creationId xmlns:p14="http://schemas.microsoft.com/office/powerpoint/2010/main" val="132953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wo_images_Right_Text">
    <p:spTree>
      <p:nvGrpSpPr>
        <p:cNvPr id="1" name=""/>
        <p:cNvGrpSpPr/>
        <p:nvPr/>
      </p:nvGrpSpPr>
      <p:grpSpPr>
        <a:xfrm>
          <a:off x="0" y="0"/>
          <a:ext cx="0" cy="0"/>
          <a:chOff x="0" y="0"/>
          <a:chExt cx="0" cy="0"/>
        </a:xfrm>
      </p:grpSpPr>
      <p:sp>
        <p:nvSpPr>
          <p:cNvPr id="9" name="White 2">
            <a:extLst>
              <a:ext uri="{C183D7F6-B498-43B3-948B-1728B52AA6E4}">
                <adec:decorative xmlns:adec="http://schemas.microsoft.com/office/drawing/2017/decorative" val="1"/>
              </a:ext>
            </a:extLst>
          </p:cNvPr>
          <p:cNvSpPr/>
          <p:nvPr/>
        </p:nvSpPr>
        <p:spPr>
          <a:xfrm>
            <a:off x="432481" y="3679980"/>
            <a:ext cx="8278204"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1" name="White 1">
            <a:extLst>
              <a:ext uri="{C183D7F6-B498-43B3-948B-1728B52AA6E4}">
                <adec:decorative xmlns:adec="http://schemas.microsoft.com/office/drawing/2017/decorative" val="1"/>
              </a:ext>
            </a:extLst>
          </p:cNvPr>
          <p:cNvSpPr/>
          <p:nvPr/>
        </p:nvSpPr>
        <p:spPr>
          <a:xfrm>
            <a:off x="432481" y="501954"/>
            <a:ext cx="8278204"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7" name="Text 1"/>
          <p:cNvSpPr>
            <a:spLocks noGrp="1"/>
          </p:cNvSpPr>
          <p:nvPr>
            <p:ph idx="1"/>
          </p:nvPr>
        </p:nvSpPr>
        <p:spPr>
          <a:xfrm>
            <a:off x="5007891" y="849623"/>
            <a:ext cx="3276301" cy="1980730"/>
          </a:xfrm>
        </p:spPr>
        <p:txBody>
          <a:bodyPr anchor="ctr">
            <a:noAutofit/>
          </a:bodyPr>
          <a:lstStyle>
            <a:lvl1pPr marL="0" indent="0" algn="l">
              <a:lnSpc>
                <a:spcPct val="100000"/>
              </a:lnSpc>
              <a:spcBef>
                <a:spcPts val="0"/>
              </a:spcBef>
              <a:spcAft>
                <a:spcPts val="1200"/>
              </a:spcAft>
              <a:buNone/>
              <a:defRPr sz="1950">
                <a:solidFill>
                  <a:schemeClr val="tx1">
                    <a:lumMod val="65000"/>
                    <a:lumOff val="35000"/>
                  </a:schemeClr>
                </a:solidFill>
                <a:latin typeface="+mn-lt"/>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10" name="Text 2"/>
          <p:cNvSpPr>
            <a:spLocks noGrp="1"/>
          </p:cNvSpPr>
          <p:nvPr>
            <p:ph idx="10"/>
          </p:nvPr>
        </p:nvSpPr>
        <p:spPr>
          <a:xfrm>
            <a:off x="5008728" y="4027648"/>
            <a:ext cx="3275463" cy="1980730"/>
          </a:xfrm>
        </p:spPr>
        <p:txBody>
          <a:bodyPr anchor="ctr">
            <a:noAutofit/>
          </a:bodyPr>
          <a:lstStyle>
            <a:lvl1pPr marL="0" indent="0" algn="l">
              <a:lnSpc>
                <a:spcPct val="100000"/>
              </a:lnSpc>
              <a:spcBef>
                <a:spcPts val="0"/>
              </a:spcBef>
              <a:spcAft>
                <a:spcPts val="1200"/>
              </a:spcAft>
              <a:buNone/>
              <a:defRPr sz="1950">
                <a:solidFill>
                  <a:schemeClr val="tx1">
                    <a:lumMod val="65000"/>
                    <a:lumOff val="35000"/>
                  </a:schemeClr>
                </a:solidFill>
                <a:latin typeface="+mn-lt"/>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12" name="Picture 2"/>
          <p:cNvSpPr>
            <a:spLocks noGrp="1"/>
          </p:cNvSpPr>
          <p:nvPr>
            <p:ph type="pic" sz="quarter" idx="12"/>
          </p:nvPr>
        </p:nvSpPr>
        <p:spPr>
          <a:xfrm>
            <a:off x="428650" y="3679980"/>
            <a:ext cx="4142933"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dirty="0"/>
              <a:t>Click icon to add picture</a:t>
            </a:r>
          </a:p>
        </p:txBody>
      </p:sp>
      <p:sp>
        <p:nvSpPr>
          <p:cNvPr id="3" name="Picture 1"/>
          <p:cNvSpPr>
            <a:spLocks noGrp="1"/>
          </p:cNvSpPr>
          <p:nvPr>
            <p:ph type="pic" sz="quarter" idx="11"/>
          </p:nvPr>
        </p:nvSpPr>
        <p:spPr>
          <a:xfrm>
            <a:off x="432479" y="501954"/>
            <a:ext cx="4142933"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dirty="0"/>
              <a:t>Click icon to add picture</a:t>
            </a:r>
          </a:p>
        </p:txBody>
      </p:sp>
    </p:spTree>
    <p:custDataLst>
      <p:tags r:id="rId2"/>
    </p:custDataLst>
    <p:extLst>
      <p:ext uri="{BB962C8B-B14F-4D97-AF65-F5344CB8AC3E}">
        <p14:creationId xmlns:p14="http://schemas.microsoft.com/office/powerpoint/2010/main" val="2252451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Duo_Text_Cards">
    <p:spTree>
      <p:nvGrpSpPr>
        <p:cNvPr id="1" name=""/>
        <p:cNvGrpSpPr/>
        <p:nvPr/>
      </p:nvGrpSpPr>
      <p:grpSpPr>
        <a:xfrm>
          <a:off x="0" y="0"/>
          <a:ext cx="0" cy="0"/>
          <a:chOff x="0" y="0"/>
          <a:chExt cx="0" cy="0"/>
        </a:xfrm>
      </p:grpSpPr>
      <p:sp>
        <p:nvSpPr>
          <p:cNvPr id="9" name="White 2">
            <a:extLst>
              <a:ext uri="{C183D7F6-B498-43B3-948B-1728B52AA6E4}">
                <adec:decorative xmlns:adec="http://schemas.microsoft.com/office/drawing/2017/decorative" val="1"/>
              </a:ext>
            </a:extLst>
          </p:cNvPr>
          <p:cNvSpPr/>
          <p:nvPr/>
        </p:nvSpPr>
        <p:spPr>
          <a:xfrm>
            <a:off x="432481" y="3679980"/>
            <a:ext cx="8278204"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1" name="White 1">
            <a:extLst>
              <a:ext uri="{C183D7F6-B498-43B3-948B-1728B52AA6E4}">
                <adec:decorative xmlns:adec="http://schemas.microsoft.com/office/drawing/2017/decorative" val="1"/>
              </a:ext>
            </a:extLst>
          </p:cNvPr>
          <p:cNvSpPr/>
          <p:nvPr/>
        </p:nvSpPr>
        <p:spPr>
          <a:xfrm>
            <a:off x="432481" y="501954"/>
            <a:ext cx="8278204"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7" name="Text 1"/>
          <p:cNvSpPr>
            <a:spLocks noGrp="1"/>
          </p:cNvSpPr>
          <p:nvPr>
            <p:ph idx="1"/>
          </p:nvPr>
        </p:nvSpPr>
        <p:spPr>
          <a:xfrm>
            <a:off x="858973" y="849623"/>
            <a:ext cx="7425219"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
        <p:nvSpPr>
          <p:cNvPr id="10" name="Text 2"/>
          <p:cNvSpPr>
            <a:spLocks noGrp="1"/>
          </p:cNvSpPr>
          <p:nvPr>
            <p:ph idx="10"/>
          </p:nvPr>
        </p:nvSpPr>
        <p:spPr>
          <a:xfrm>
            <a:off x="858973" y="4027648"/>
            <a:ext cx="7425219"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Tree>
    <p:custDataLst>
      <p:tags r:id="rId1"/>
    </p:custDataLst>
    <p:extLst>
      <p:ext uri="{BB962C8B-B14F-4D97-AF65-F5344CB8AC3E}">
        <p14:creationId xmlns:p14="http://schemas.microsoft.com/office/powerpoint/2010/main" val="4114114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riplet_text_cards_3">
    <p:spTree>
      <p:nvGrpSpPr>
        <p:cNvPr id="1" name=""/>
        <p:cNvGrpSpPr/>
        <p:nvPr/>
      </p:nvGrpSpPr>
      <p:grpSpPr>
        <a:xfrm>
          <a:off x="0" y="0"/>
          <a:ext cx="0" cy="0"/>
          <a:chOff x="0" y="0"/>
          <a:chExt cx="0" cy="0"/>
        </a:xfrm>
      </p:grpSpPr>
      <p:sp>
        <p:nvSpPr>
          <p:cNvPr id="16" name="White 2">
            <a:extLst>
              <a:ext uri="{C183D7F6-B498-43B3-948B-1728B52AA6E4}">
                <adec:decorative xmlns:adec="http://schemas.microsoft.com/office/drawing/2017/decorative" val="1"/>
              </a:ext>
            </a:extLst>
          </p:cNvPr>
          <p:cNvSpPr/>
          <p:nvPr/>
        </p:nvSpPr>
        <p:spPr>
          <a:xfrm>
            <a:off x="432481" y="2716238"/>
            <a:ext cx="8278204" cy="142552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2" name="White 3">
            <a:extLst>
              <a:ext uri="{C183D7F6-B498-43B3-948B-1728B52AA6E4}">
                <adec:decorative xmlns:adec="http://schemas.microsoft.com/office/drawing/2017/decorative" val="1"/>
              </a:ext>
            </a:extLst>
          </p:cNvPr>
          <p:cNvSpPr/>
          <p:nvPr/>
        </p:nvSpPr>
        <p:spPr>
          <a:xfrm>
            <a:off x="432481" y="4718403"/>
            <a:ext cx="8278204"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5" name="White 1">
            <a:extLst>
              <a:ext uri="{C183D7F6-B498-43B3-948B-1728B52AA6E4}">
                <adec:decorative xmlns:adec="http://schemas.microsoft.com/office/drawing/2017/decorative" val="1"/>
              </a:ext>
            </a:extLst>
          </p:cNvPr>
          <p:cNvSpPr/>
          <p:nvPr/>
        </p:nvSpPr>
        <p:spPr>
          <a:xfrm>
            <a:off x="432899" y="576641"/>
            <a:ext cx="8278204"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7" name="Text 1"/>
          <p:cNvSpPr>
            <a:spLocks noGrp="1"/>
          </p:cNvSpPr>
          <p:nvPr>
            <p:ph idx="1"/>
          </p:nvPr>
        </p:nvSpPr>
        <p:spPr>
          <a:xfrm>
            <a:off x="858973" y="849623"/>
            <a:ext cx="7425219" cy="1016990"/>
          </a:xfrm>
        </p:spPr>
        <p:txBody>
          <a:bodyPr anchor="ctr">
            <a:noAutofit/>
          </a:bodyPr>
          <a:lstStyle>
            <a:lvl1pPr marL="0" indent="0" algn="ctr">
              <a:lnSpc>
                <a:spcPct val="100000"/>
              </a:lnSpc>
              <a:spcBef>
                <a:spcPts val="0"/>
              </a:spcBef>
              <a:spcAft>
                <a:spcPts val="1200"/>
              </a:spcAft>
              <a:buNone/>
              <a:defRPr sz="1950">
                <a:solidFill>
                  <a:schemeClr val="tx1">
                    <a:lumMod val="65000"/>
                    <a:lumOff val="35000"/>
                  </a:schemeClr>
                </a:solidFill>
                <a:latin typeface="+mn-lt"/>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19" name="Text 2"/>
          <p:cNvSpPr>
            <a:spLocks noGrp="1"/>
          </p:cNvSpPr>
          <p:nvPr>
            <p:ph idx="10"/>
          </p:nvPr>
        </p:nvSpPr>
        <p:spPr>
          <a:xfrm>
            <a:off x="858973" y="2920504"/>
            <a:ext cx="7425219" cy="1016990"/>
          </a:xfrm>
        </p:spPr>
        <p:txBody>
          <a:bodyPr anchor="ctr">
            <a:noAutofit/>
          </a:bodyPr>
          <a:lstStyle>
            <a:lvl1pPr marL="0" indent="0" algn="ctr">
              <a:lnSpc>
                <a:spcPct val="100000"/>
              </a:lnSpc>
              <a:spcBef>
                <a:spcPts val="0"/>
              </a:spcBef>
              <a:spcAft>
                <a:spcPts val="1200"/>
              </a:spcAft>
              <a:buNone/>
              <a:defRPr sz="1950">
                <a:solidFill>
                  <a:schemeClr val="tx1">
                    <a:lumMod val="65000"/>
                    <a:lumOff val="35000"/>
                  </a:schemeClr>
                </a:solidFill>
                <a:latin typeface="+mn-lt"/>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20" name="Text 3"/>
          <p:cNvSpPr>
            <a:spLocks noGrp="1"/>
          </p:cNvSpPr>
          <p:nvPr>
            <p:ph idx="11"/>
          </p:nvPr>
        </p:nvSpPr>
        <p:spPr>
          <a:xfrm>
            <a:off x="858973" y="4991386"/>
            <a:ext cx="7425219" cy="1016990"/>
          </a:xfrm>
        </p:spPr>
        <p:txBody>
          <a:bodyPr anchor="ctr">
            <a:noAutofit/>
          </a:bodyPr>
          <a:lstStyle>
            <a:lvl1pPr marL="0" indent="0" algn="ctr">
              <a:lnSpc>
                <a:spcPct val="100000"/>
              </a:lnSpc>
              <a:spcBef>
                <a:spcPts val="0"/>
              </a:spcBef>
              <a:spcAft>
                <a:spcPts val="1200"/>
              </a:spcAft>
              <a:buNone/>
              <a:defRPr sz="1950">
                <a:solidFill>
                  <a:schemeClr val="tx1">
                    <a:lumMod val="65000"/>
                    <a:lumOff val="35000"/>
                  </a:schemeClr>
                </a:solidFill>
                <a:latin typeface="+mn-lt"/>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2400331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riplet_Text_Cards">
    <p:spTree>
      <p:nvGrpSpPr>
        <p:cNvPr id="1" name=""/>
        <p:cNvGrpSpPr/>
        <p:nvPr/>
      </p:nvGrpSpPr>
      <p:grpSpPr>
        <a:xfrm>
          <a:off x="0" y="0"/>
          <a:ext cx="0" cy="0"/>
          <a:chOff x="0" y="0"/>
          <a:chExt cx="0" cy="0"/>
        </a:xfrm>
      </p:grpSpPr>
      <p:sp>
        <p:nvSpPr>
          <p:cNvPr id="13" name="White 3">
            <a:extLst>
              <a:ext uri="{C183D7F6-B498-43B3-948B-1728B52AA6E4}">
                <adec:decorative xmlns:adec="http://schemas.microsoft.com/office/drawing/2017/decorative" val="1"/>
              </a:ext>
            </a:extLst>
          </p:cNvPr>
          <p:cNvSpPr/>
          <p:nvPr/>
        </p:nvSpPr>
        <p:spPr>
          <a:xfrm>
            <a:off x="432481" y="501954"/>
            <a:ext cx="3950452"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4" name="White 2">
            <a:extLst>
              <a:ext uri="{C183D7F6-B498-43B3-948B-1728B52AA6E4}">
                <adec:decorative xmlns:adec="http://schemas.microsoft.com/office/drawing/2017/decorative" val="1"/>
              </a:ext>
            </a:extLst>
          </p:cNvPr>
          <p:cNvSpPr/>
          <p:nvPr/>
        </p:nvSpPr>
        <p:spPr>
          <a:xfrm>
            <a:off x="4760233" y="501954"/>
            <a:ext cx="3950452"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1" name="White 1">
            <a:extLst>
              <a:ext uri="{C183D7F6-B498-43B3-948B-1728B52AA6E4}">
                <adec:decorative xmlns:adec="http://schemas.microsoft.com/office/drawing/2017/decorative" val="1"/>
              </a:ext>
            </a:extLst>
          </p:cNvPr>
          <p:cNvSpPr/>
          <p:nvPr/>
        </p:nvSpPr>
        <p:spPr>
          <a:xfrm>
            <a:off x="432481" y="3679977"/>
            <a:ext cx="8278204"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2" name="Text 1"/>
          <p:cNvSpPr>
            <a:spLocks noGrp="1"/>
          </p:cNvSpPr>
          <p:nvPr>
            <p:ph idx="11"/>
          </p:nvPr>
        </p:nvSpPr>
        <p:spPr>
          <a:xfrm>
            <a:off x="858973" y="849623"/>
            <a:ext cx="3097467"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
        <p:nvSpPr>
          <p:cNvPr id="24" name="Text 2"/>
          <p:cNvSpPr>
            <a:spLocks noGrp="1"/>
          </p:cNvSpPr>
          <p:nvPr>
            <p:ph idx="12"/>
          </p:nvPr>
        </p:nvSpPr>
        <p:spPr>
          <a:xfrm>
            <a:off x="5186725" y="849623"/>
            <a:ext cx="3097467"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
        <p:nvSpPr>
          <p:cNvPr id="17" name="Text 3"/>
          <p:cNvSpPr>
            <a:spLocks noGrp="1"/>
          </p:cNvSpPr>
          <p:nvPr>
            <p:ph idx="1"/>
          </p:nvPr>
        </p:nvSpPr>
        <p:spPr>
          <a:xfrm>
            <a:off x="858973" y="4027645"/>
            <a:ext cx="7425219"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Tree>
    <p:custDataLst>
      <p:tags r:id="rId1"/>
    </p:custDataLst>
    <p:extLst>
      <p:ext uri="{BB962C8B-B14F-4D97-AF65-F5344CB8AC3E}">
        <p14:creationId xmlns:p14="http://schemas.microsoft.com/office/powerpoint/2010/main" val="891129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riplet_Text_Cards_2">
    <p:spTree>
      <p:nvGrpSpPr>
        <p:cNvPr id="1" name=""/>
        <p:cNvGrpSpPr/>
        <p:nvPr/>
      </p:nvGrpSpPr>
      <p:grpSpPr>
        <a:xfrm>
          <a:off x="0" y="0"/>
          <a:ext cx="0" cy="0"/>
          <a:chOff x="0" y="0"/>
          <a:chExt cx="0" cy="0"/>
        </a:xfrm>
      </p:grpSpPr>
      <p:sp>
        <p:nvSpPr>
          <p:cNvPr id="14" name="White 3">
            <a:extLst>
              <a:ext uri="{C183D7F6-B498-43B3-948B-1728B52AA6E4}">
                <adec:decorative xmlns:adec="http://schemas.microsoft.com/office/drawing/2017/decorative" val="1"/>
              </a:ext>
            </a:extLst>
          </p:cNvPr>
          <p:cNvSpPr/>
          <p:nvPr/>
        </p:nvSpPr>
        <p:spPr>
          <a:xfrm>
            <a:off x="4760233" y="3679980"/>
            <a:ext cx="3950452"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3" name="White 2">
            <a:extLst>
              <a:ext uri="{C183D7F6-B498-43B3-948B-1728B52AA6E4}">
                <adec:decorative xmlns:adec="http://schemas.microsoft.com/office/drawing/2017/decorative" val="1"/>
              </a:ext>
            </a:extLst>
          </p:cNvPr>
          <p:cNvSpPr/>
          <p:nvPr/>
        </p:nvSpPr>
        <p:spPr>
          <a:xfrm>
            <a:off x="432481" y="3679980"/>
            <a:ext cx="3950452"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1" name="White 1">
            <a:extLst>
              <a:ext uri="{C183D7F6-B498-43B3-948B-1728B52AA6E4}">
                <adec:decorative xmlns:adec="http://schemas.microsoft.com/office/drawing/2017/decorative" val="1"/>
              </a:ext>
            </a:extLst>
          </p:cNvPr>
          <p:cNvSpPr/>
          <p:nvPr/>
        </p:nvSpPr>
        <p:spPr>
          <a:xfrm>
            <a:off x="432481" y="501954"/>
            <a:ext cx="8278204"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7" name="Text 1"/>
          <p:cNvSpPr>
            <a:spLocks noGrp="1"/>
          </p:cNvSpPr>
          <p:nvPr>
            <p:ph idx="1"/>
          </p:nvPr>
        </p:nvSpPr>
        <p:spPr>
          <a:xfrm>
            <a:off x="858973" y="849623"/>
            <a:ext cx="7425219"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
        <p:nvSpPr>
          <p:cNvPr id="22" name="Text 2"/>
          <p:cNvSpPr>
            <a:spLocks noGrp="1"/>
          </p:cNvSpPr>
          <p:nvPr>
            <p:ph idx="11"/>
          </p:nvPr>
        </p:nvSpPr>
        <p:spPr>
          <a:xfrm>
            <a:off x="858973" y="4027648"/>
            <a:ext cx="3097467"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
        <p:nvSpPr>
          <p:cNvPr id="24" name="Text 3"/>
          <p:cNvSpPr>
            <a:spLocks noGrp="1"/>
          </p:cNvSpPr>
          <p:nvPr>
            <p:ph idx="12"/>
          </p:nvPr>
        </p:nvSpPr>
        <p:spPr>
          <a:xfrm>
            <a:off x="5186725" y="4027648"/>
            <a:ext cx="3097467"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Tree>
    <p:custDataLst>
      <p:tags r:id="rId1"/>
    </p:custDataLst>
    <p:extLst>
      <p:ext uri="{BB962C8B-B14F-4D97-AF65-F5344CB8AC3E}">
        <p14:creationId xmlns:p14="http://schemas.microsoft.com/office/powerpoint/2010/main" val="2635273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Quad_Text_Cards">
    <p:spTree>
      <p:nvGrpSpPr>
        <p:cNvPr id="1" name=""/>
        <p:cNvGrpSpPr/>
        <p:nvPr/>
      </p:nvGrpSpPr>
      <p:grpSpPr>
        <a:xfrm>
          <a:off x="0" y="0"/>
          <a:ext cx="0" cy="0"/>
          <a:chOff x="0" y="0"/>
          <a:chExt cx="0" cy="0"/>
        </a:xfrm>
      </p:grpSpPr>
      <p:sp>
        <p:nvSpPr>
          <p:cNvPr id="14" name="White 4">
            <a:extLst>
              <a:ext uri="{C183D7F6-B498-43B3-948B-1728B52AA6E4}">
                <adec:decorative xmlns:adec="http://schemas.microsoft.com/office/drawing/2017/decorative" val="1"/>
              </a:ext>
            </a:extLst>
          </p:cNvPr>
          <p:cNvSpPr/>
          <p:nvPr/>
        </p:nvSpPr>
        <p:spPr>
          <a:xfrm>
            <a:off x="4760233" y="3679980"/>
            <a:ext cx="3950452"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3" name="White 3">
            <a:extLst>
              <a:ext uri="{C183D7F6-B498-43B3-948B-1728B52AA6E4}">
                <adec:decorative xmlns:adec="http://schemas.microsoft.com/office/drawing/2017/decorative" val="1"/>
              </a:ext>
            </a:extLst>
          </p:cNvPr>
          <p:cNvSpPr/>
          <p:nvPr/>
        </p:nvSpPr>
        <p:spPr>
          <a:xfrm>
            <a:off x="432481" y="3679980"/>
            <a:ext cx="3950452"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2" name="White 2">
            <a:extLst>
              <a:ext uri="{C183D7F6-B498-43B3-948B-1728B52AA6E4}">
                <adec:decorative xmlns:adec="http://schemas.microsoft.com/office/drawing/2017/decorative" val="1"/>
              </a:ext>
            </a:extLst>
          </p:cNvPr>
          <p:cNvSpPr/>
          <p:nvPr/>
        </p:nvSpPr>
        <p:spPr>
          <a:xfrm>
            <a:off x="4760233" y="501954"/>
            <a:ext cx="3950452"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1" name="White 1">
            <a:extLst>
              <a:ext uri="{C183D7F6-B498-43B3-948B-1728B52AA6E4}">
                <adec:decorative xmlns:adec="http://schemas.microsoft.com/office/drawing/2017/decorative" val="1"/>
              </a:ext>
            </a:extLst>
          </p:cNvPr>
          <p:cNvSpPr/>
          <p:nvPr/>
        </p:nvSpPr>
        <p:spPr>
          <a:xfrm>
            <a:off x="432481" y="501954"/>
            <a:ext cx="3950452"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7" name="Text 1"/>
          <p:cNvSpPr>
            <a:spLocks noGrp="1"/>
          </p:cNvSpPr>
          <p:nvPr>
            <p:ph idx="1"/>
          </p:nvPr>
        </p:nvSpPr>
        <p:spPr>
          <a:xfrm>
            <a:off x="858973" y="849623"/>
            <a:ext cx="3097467" cy="1980730"/>
          </a:xfrm>
        </p:spPr>
        <p:txBody>
          <a:bodyPr vert="horz" lIns="91440" tIns="45720" rIns="91440" bIns="45720" rtlCol="0" anchor="ctr">
            <a:noAutofit/>
          </a:bodyPr>
          <a:lstStyle>
            <a:lvl1pPr algn="ctr">
              <a:defRPr lang="en-US" dirty="0" smtClean="0">
                <a:solidFill>
                  <a:schemeClr val="tx1">
                    <a:lumMod val="65000"/>
                    <a:lumOff val="35000"/>
                  </a:schemeClr>
                </a:solidFill>
                <a:latin typeface="+mn-lt"/>
              </a:defRPr>
            </a:lvl1pPr>
          </a:lstStyle>
          <a:p>
            <a:pPr marL="0" lvl="0" indent="0">
              <a:lnSpc>
                <a:spcPct val="100000"/>
              </a:lnSpc>
              <a:spcBef>
                <a:spcPts val="0"/>
              </a:spcBef>
              <a:spcAft>
                <a:spcPts val="1200"/>
              </a:spcAft>
              <a:buNone/>
            </a:pPr>
            <a:r>
              <a:rPr lang="en-US"/>
              <a:t>Edit Master text styles</a:t>
            </a:r>
          </a:p>
        </p:txBody>
      </p:sp>
      <p:sp>
        <p:nvSpPr>
          <p:cNvPr id="20" name="Text 2"/>
          <p:cNvSpPr>
            <a:spLocks noGrp="1"/>
          </p:cNvSpPr>
          <p:nvPr>
            <p:ph idx="10"/>
          </p:nvPr>
        </p:nvSpPr>
        <p:spPr>
          <a:xfrm>
            <a:off x="5186725" y="849623"/>
            <a:ext cx="3097467"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
        <p:nvSpPr>
          <p:cNvPr id="22" name="Text 3"/>
          <p:cNvSpPr>
            <a:spLocks noGrp="1"/>
          </p:cNvSpPr>
          <p:nvPr>
            <p:ph idx="11"/>
          </p:nvPr>
        </p:nvSpPr>
        <p:spPr>
          <a:xfrm>
            <a:off x="858973" y="4027648"/>
            <a:ext cx="3097467"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
        <p:nvSpPr>
          <p:cNvPr id="24" name="Text 4"/>
          <p:cNvSpPr>
            <a:spLocks noGrp="1"/>
          </p:cNvSpPr>
          <p:nvPr>
            <p:ph idx="12"/>
          </p:nvPr>
        </p:nvSpPr>
        <p:spPr>
          <a:xfrm>
            <a:off x="5186725" y="4027648"/>
            <a:ext cx="3097467"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200"/>
              </a:spcAft>
              <a:buNone/>
            </a:pPr>
            <a:r>
              <a:rPr lang="en-US"/>
              <a:t>Edit Master text styles</a:t>
            </a:r>
          </a:p>
        </p:txBody>
      </p:sp>
    </p:spTree>
    <p:custDataLst>
      <p:tags r:id="rId1"/>
    </p:custDataLst>
    <p:extLst>
      <p:ext uri="{BB962C8B-B14F-4D97-AF65-F5344CB8AC3E}">
        <p14:creationId xmlns:p14="http://schemas.microsoft.com/office/powerpoint/2010/main" val="4673384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1-3 Numbered Text">
    <p:spTree>
      <p:nvGrpSpPr>
        <p:cNvPr id="1" name=""/>
        <p:cNvGrpSpPr/>
        <p:nvPr/>
      </p:nvGrpSpPr>
      <p:grpSpPr>
        <a:xfrm>
          <a:off x="0" y="0"/>
          <a:ext cx="0" cy="0"/>
          <a:chOff x="0" y="0"/>
          <a:chExt cx="0" cy="0"/>
        </a:xfrm>
      </p:grpSpPr>
      <p:sp>
        <p:nvSpPr>
          <p:cNvPr id="21" name="White 3">
            <a:extLst>
              <a:ext uri="{C183D7F6-B498-43B3-948B-1728B52AA6E4}">
                <adec:decorative xmlns:adec="http://schemas.microsoft.com/office/drawing/2017/decorative" val="1"/>
              </a:ext>
            </a:extLst>
          </p:cNvPr>
          <p:cNvSpPr/>
          <p:nvPr/>
        </p:nvSpPr>
        <p:spPr>
          <a:xfrm>
            <a:off x="432899" y="4752763"/>
            <a:ext cx="8278204"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3" name="White 2">
            <a:extLst>
              <a:ext uri="{C183D7F6-B498-43B3-948B-1728B52AA6E4}">
                <adec:decorative xmlns:adec="http://schemas.microsoft.com/office/drawing/2017/decorative" val="1"/>
              </a:ext>
            </a:extLst>
          </p:cNvPr>
          <p:cNvSpPr/>
          <p:nvPr/>
        </p:nvSpPr>
        <p:spPr>
          <a:xfrm>
            <a:off x="432481" y="2664704"/>
            <a:ext cx="8278204"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5" name="White 1">
            <a:extLst>
              <a:ext uri="{C183D7F6-B498-43B3-948B-1728B52AA6E4}">
                <adec:decorative xmlns:adec="http://schemas.microsoft.com/office/drawing/2017/decorative" val="1"/>
              </a:ext>
            </a:extLst>
          </p:cNvPr>
          <p:cNvSpPr/>
          <p:nvPr/>
        </p:nvSpPr>
        <p:spPr>
          <a:xfrm>
            <a:off x="432899" y="576642"/>
            <a:ext cx="8278204"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4" name="Orange 3">
            <a:extLst>
              <a:ext uri="{C183D7F6-B498-43B3-948B-1728B52AA6E4}">
                <adec:decorative xmlns:adec="http://schemas.microsoft.com/office/drawing/2017/decorative" val="1"/>
              </a:ext>
            </a:extLst>
          </p:cNvPr>
          <p:cNvSpPr/>
          <p:nvPr/>
        </p:nvSpPr>
        <p:spPr>
          <a:xfrm>
            <a:off x="432063" y="4752763"/>
            <a:ext cx="1146447"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 2">
            <a:extLst>
              <a:ext uri="{C183D7F6-B498-43B3-948B-1728B52AA6E4}">
                <adec:decorative xmlns:adec="http://schemas.microsoft.com/office/drawing/2017/decorative" val="1"/>
              </a:ext>
            </a:extLst>
          </p:cNvPr>
          <p:cNvSpPr/>
          <p:nvPr/>
        </p:nvSpPr>
        <p:spPr>
          <a:xfrm>
            <a:off x="432063" y="2664702"/>
            <a:ext cx="1146447"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 name="Orange 1">
            <a:extLst>
              <a:ext uri="{C183D7F6-B498-43B3-948B-1728B52AA6E4}">
                <adec:decorative xmlns:adec="http://schemas.microsoft.com/office/drawing/2017/decorative" val="1"/>
              </a:ext>
            </a:extLst>
          </p:cNvPr>
          <p:cNvSpPr/>
          <p:nvPr/>
        </p:nvSpPr>
        <p:spPr>
          <a:xfrm>
            <a:off x="432063" y="576642"/>
            <a:ext cx="1146447"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6" name="Shadow 3">
            <a:extLst>
              <a:ext uri="{C183D7F6-B498-43B3-948B-1728B52AA6E4}">
                <adec:decorative xmlns:adec="http://schemas.microsoft.com/office/drawing/2017/decorative" val="1"/>
              </a:ext>
            </a:extLst>
          </p:cNvPr>
          <p:cNvSpPr/>
          <p:nvPr/>
        </p:nvSpPr>
        <p:spPr>
          <a:xfrm>
            <a:off x="1435727" y="4752760"/>
            <a:ext cx="141530"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Shadow 2">
            <a:extLst>
              <a:ext uri="{C183D7F6-B498-43B3-948B-1728B52AA6E4}">
                <adec:decorative xmlns:adec="http://schemas.microsoft.com/office/drawing/2017/decorative" val="1"/>
              </a:ext>
            </a:extLst>
          </p:cNvPr>
          <p:cNvSpPr/>
          <p:nvPr/>
        </p:nvSpPr>
        <p:spPr>
          <a:xfrm>
            <a:off x="1435727" y="2664701"/>
            <a:ext cx="141530"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hadow 1">
            <a:extLst>
              <a:ext uri="{C183D7F6-B498-43B3-948B-1728B52AA6E4}">
                <adec:decorative xmlns:adec="http://schemas.microsoft.com/office/drawing/2017/decorative" val="1"/>
              </a:ext>
            </a:extLst>
          </p:cNvPr>
          <p:cNvSpPr/>
          <p:nvPr/>
        </p:nvSpPr>
        <p:spPr>
          <a:xfrm>
            <a:off x="1436146" y="576641"/>
            <a:ext cx="141530"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1"/>
          <p:cNvSpPr txBox="1"/>
          <p:nvPr/>
        </p:nvSpPr>
        <p:spPr>
          <a:xfrm>
            <a:off x="430441" y="781386"/>
            <a:ext cx="1143941" cy="1107996"/>
          </a:xfrm>
          <a:prstGeom prst="rect">
            <a:avLst/>
          </a:prstGeom>
          <a:noFill/>
        </p:spPr>
        <p:txBody>
          <a:bodyPr wrap="square" rtlCol="0" anchor="ctr">
            <a:spAutoFit/>
          </a:bodyPr>
          <a:lstStyle/>
          <a:p>
            <a:pPr algn="ctr"/>
            <a:r>
              <a:rPr lang="en-US" sz="6600" dirty="0">
                <a:solidFill>
                  <a:schemeClr val="bg1"/>
                </a:solidFill>
                <a:effectLst>
                  <a:outerShdw blurRad="38100" dist="38100" dir="2700000" algn="tl">
                    <a:srgbClr val="000000">
                      <a:alpha val="43137"/>
                    </a:srgbClr>
                  </a:outerShdw>
                </a:effectLst>
                <a:latin typeface="+mj-lt"/>
              </a:rPr>
              <a:t>1</a:t>
            </a:r>
          </a:p>
        </p:txBody>
      </p:sp>
      <p:sp>
        <p:nvSpPr>
          <p:cNvPr id="17" name="Text 1"/>
          <p:cNvSpPr>
            <a:spLocks noGrp="1"/>
          </p:cNvSpPr>
          <p:nvPr>
            <p:ph idx="1"/>
          </p:nvPr>
        </p:nvSpPr>
        <p:spPr>
          <a:xfrm>
            <a:off x="2010573" y="849623"/>
            <a:ext cx="6273619" cy="1016990"/>
          </a:xfrm>
        </p:spPr>
        <p:txBody>
          <a:bodyPr anchor="ctr">
            <a:noAutofit/>
          </a:bodyPr>
          <a:lstStyle>
            <a:lvl1pPr marL="0" indent="0" algn="l">
              <a:lnSpc>
                <a:spcPct val="100000"/>
              </a:lnSpc>
              <a:spcBef>
                <a:spcPts val="0"/>
              </a:spcBef>
              <a:spcAft>
                <a:spcPts val="1200"/>
              </a:spcAft>
              <a:buNone/>
              <a:defRPr lang="en-US" sz="1950" kern="1200" dirty="0" smtClean="0">
                <a:solidFill>
                  <a:schemeClr val="tx1">
                    <a:lumMod val="65000"/>
                    <a:lumOff val="35000"/>
                  </a:schemeClr>
                </a:solidFill>
                <a:latin typeface="+mn-lt"/>
                <a:ea typeface="+mn-ea"/>
                <a:cs typeface="+mn-cs"/>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27" name="2"/>
          <p:cNvSpPr txBox="1"/>
          <p:nvPr/>
        </p:nvSpPr>
        <p:spPr>
          <a:xfrm>
            <a:off x="430441" y="2874097"/>
            <a:ext cx="1143941" cy="1107996"/>
          </a:xfrm>
          <a:prstGeom prst="rect">
            <a:avLst/>
          </a:prstGeom>
          <a:noFill/>
        </p:spPr>
        <p:txBody>
          <a:bodyPr wrap="square" rtlCol="0" anchor="ctr">
            <a:spAutoFit/>
          </a:bodyPr>
          <a:lstStyle/>
          <a:p>
            <a:pPr algn="ctr"/>
            <a:r>
              <a:rPr lang="en-US" sz="6600" dirty="0">
                <a:solidFill>
                  <a:schemeClr val="bg1"/>
                </a:solidFill>
                <a:effectLst>
                  <a:outerShdw blurRad="38100" dist="38100" dir="2700000" algn="tl">
                    <a:srgbClr val="000000">
                      <a:alpha val="43137"/>
                    </a:srgbClr>
                  </a:outerShdw>
                </a:effectLst>
                <a:latin typeface="+mj-lt"/>
              </a:rPr>
              <a:t>2</a:t>
            </a:r>
          </a:p>
        </p:txBody>
      </p:sp>
      <p:sp>
        <p:nvSpPr>
          <p:cNvPr id="19" name="Text 2"/>
          <p:cNvSpPr>
            <a:spLocks noGrp="1"/>
          </p:cNvSpPr>
          <p:nvPr>
            <p:ph idx="10"/>
          </p:nvPr>
        </p:nvSpPr>
        <p:spPr>
          <a:xfrm>
            <a:off x="2010573" y="2920504"/>
            <a:ext cx="6273619" cy="1016990"/>
          </a:xfrm>
        </p:spPr>
        <p:txBody>
          <a:bodyPr anchor="ctr">
            <a:noAutofit/>
          </a:bodyPr>
          <a:lstStyle>
            <a:lvl1pPr marL="0" indent="0" algn="l">
              <a:lnSpc>
                <a:spcPct val="100000"/>
              </a:lnSpc>
              <a:spcBef>
                <a:spcPts val="0"/>
              </a:spcBef>
              <a:spcAft>
                <a:spcPts val="1200"/>
              </a:spcAft>
              <a:buNone/>
              <a:defRPr lang="en-US" sz="1950" kern="1200" dirty="0" smtClean="0">
                <a:solidFill>
                  <a:schemeClr val="tx1">
                    <a:lumMod val="65000"/>
                    <a:lumOff val="35000"/>
                  </a:schemeClr>
                </a:solidFill>
                <a:latin typeface="+mn-lt"/>
                <a:ea typeface="+mn-ea"/>
                <a:cs typeface="+mn-cs"/>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28" name="3"/>
          <p:cNvSpPr txBox="1"/>
          <p:nvPr/>
        </p:nvSpPr>
        <p:spPr>
          <a:xfrm>
            <a:off x="430441" y="4953475"/>
            <a:ext cx="1143941" cy="1107996"/>
          </a:xfrm>
          <a:prstGeom prst="rect">
            <a:avLst/>
          </a:prstGeom>
          <a:noFill/>
        </p:spPr>
        <p:txBody>
          <a:bodyPr wrap="square" rtlCol="0" anchor="ctr">
            <a:spAutoFit/>
          </a:bodyPr>
          <a:lstStyle/>
          <a:p>
            <a:pPr algn="ctr"/>
            <a:r>
              <a:rPr lang="en-US" sz="6600" dirty="0">
                <a:solidFill>
                  <a:schemeClr val="bg1"/>
                </a:solidFill>
                <a:effectLst>
                  <a:outerShdw blurRad="38100" dist="38100" dir="2700000" algn="tl">
                    <a:srgbClr val="000000">
                      <a:alpha val="43137"/>
                    </a:srgbClr>
                  </a:outerShdw>
                </a:effectLst>
                <a:latin typeface="+mj-lt"/>
              </a:rPr>
              <a:t>3</a:t>
            </a:r>
          </a:p>
        </p:txBody>
      </p:sp>
      <p:sp>
        <p:nvSpPr>
          <p:cNvPr id="22" name="Text 3"/>
          <p:cNvSpPr>
            <a:spLocks noGrp="1"/>
          </p:cNvSpPr>
          <p:nvPr>
            <p:ph idx="11"/>
          </p:nvPr>
        </p:nvSpPr>
        <p:spPr>
          <a:xfrm>
            <a:off x="2010573" y="5025744"/>
            <a:ext cx="6273619" cy="1016990"/>
          </a:xfrm>
        </p:spPr>
        <p:txBody>
          <a:bodyPr anchor="ctr">
            <a:noAutofit/>
          </a:bodyPr>
          <a:lstStyle>
            <a:lvl1pPr marL="0" indent="0" algn="l">
              <a:lnSpc>
                <a:spcPct val="100000"/>
              </a:lnSpc>
              <a:spcBef>
                <a:spcPts val="0"/>
              </a:spcBef>
              <a:spcAft>
                <a:spcPts val="1200"/>
              </a:spcAft>
              <a:buNone/>
              <a:defRPr lang="en-US" sz="1950" kern="1200" dirty="0" smtClean="0">
                <a:solidFill>
                  <a:schemeClr val="tx1">
                    <a:lumMod val="65000"/>
                    <a:lumOff val="35000"/>
                  </a:schemeClr>
                </a:solidFill>
                <a:latin typeface="+mn-lt"/>
                <a:ea typeface="+mn-ea"/>
                <a:cs typeface="+mn-cs"/>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555237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4-6 Numbered Text">
    <p:spTree>
      <p:nvGrpSpPr>
        <p:cNvPr id="1" name=""/>
        <p:cNvGrpSpPr/>
        <p:nvPr/>
      </p:nvGrpSpPr>
      <p:grpSpPr>
        <a:xfrm>
          <a:off x="0" y="0"/>
          <a:ext cx="0" cy="0"/>
          <a:chOff x="0" y="0"/>
          <a:chExt cx="0" cy="0"/>
        </a:xfrm>
      </p:grpSpPr>
      <p:sp>
        <p:nvSpPr>
          <p:cNvPr id="21" name="White 3">
            <a:extLst>
              <a:ext uri="{C183D7F6-B498-43B3-948B-1728B52AA6E4}">
                <adec:decorative xmlns:adec="http://schemas.microsoft.com/office/drawing/2017/decorative" val="1"/>
              </a:ext>
            </a:extLst>
          </p:cNvPr>
          <p:cNvSpPr/>
          <p:nvPr/>
        </p:nvSpPr>
        <p:spPr>
          <a:xfrm>
            <a:off x="432899" y="4752763"/>
            <a:ext cx="8278204"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3" name="White 2">
            <a:extLst>
              <a:ext uri="{C183D7F6-B498-43B3-948B-1728B52AA6E4}">
                <adec:decorative xmlns:adec="http://schemas.microsoft.com/office/drawing/2017/decorative" val="1"/>
              </a:ext>
            </a:extLst>
          </p:cNvPr>
          <p:cNvSpPr/>
          <p:nvPr/>
        </p:nvSpPr>
        <p:spPr>
          <a:xfrm>
            <a:off x="432481" y="2664704"/>
            <a:ext cx="8278204"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5" name="White 1">
            <a:extLst>
              <a:ext uri="{C183D7F6-B498-43B3-948B-1728B52AA6E4}">
                <adec:decorative xmlns:adec="http://schemas.microsoft.com/office/drawing/2017/decorative" val="1"/>
              </a:ext>
            </a:extLst>
          </p:cNvPr>
          <p:cNvSpPr/>
          <p:nvPr/>
        </p:nvSpPr>
        <p:spPr>
          <a:xfrm>
            <a:off x="432899" y="576642"/>
            <a:ext cx="8278204"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4" name="Orange 3">
            <a:extLst>
              <a:ext uri="{C183D7F6-B498-43B3-948B-1728B52AA6E4}">
                <adec:decorative xmlns:adec="http://schemas.microsoft.com/office/drawing/2017/decorative" val="1"/>
              </a:ext>
            </a:extLst>
          </p:cNvPr>
          <p:cNvSpPr/>
          <p:nvPr/>
        </p:nvSpPr>
        <p:spPr>
          <a:xfrm>
            <a:off x="432063" y="4752763"/>
            <a:ext cx="1146447"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Orange 2">
            <a:extLst>
              <a:ext uri="{C183D7F6-B498-43B3-948B-1728B52AA6E4}">
                <adec:decorative xmlns:adec="http://schemas.microsoft.com/office/drawing/2017/decorative" val="1"/>
              </a:ext>
            </a:extLst>
          </p:cNvPr>
          <p:cNvSpPr/>
          <p:nvPr/>
        </p:nvSpPr>
        <p:spPr>
          <a:xfrm>
            <a:off x="432063" y="2664702"/>
            <a:ext cx="1146447"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 name="Orange 1">
            <a:extLst>
              <a:ext uri="{C183D7F6-B498-43B3-948B-1728B52AA6E4}">
                <adec:decorative xmlns:adec="http://schemas.microsoft.com/office/drawing/2017/decorative" val="1"/>
              </a:ext>
            </a:extLst>
          </p:cNvPr>
          <p:cNvSpPr/>
          <p:nvPr/>
        </p:nvSpPr>
        <p:spPr>
          <a:xfrm>
            <a:off x="432063" y="576642"/>
            <a:ext cx="1146447"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6" name="Shadow 3">
            <a:extLst>
              <a:ext uri="{C183D7F6-B498-43B3-948B-1728B52AA6E4}">
                <adec:decorative xmlns:adec="http://schemas.microsoft.com/office/drawing/2017/decorative" val="1"/>
              </a:ext>
            </a:extLst>
          </p:cNvPr>
          <p:cNvSpPr/>
          <p:nvPr/>
        </p:nvSpPr>
        <p:spPr>
          <a:xfrm>
            <a:off x="1435727" y="4752760"/>
            <a:ext cx="141530"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Shadow 2">
            <a:extLst>
              <a:ext uri="{C183D7F6-B498-43B3-948B-1728B52AA6E4}">
                <adec:decorative xmlns:adec="http://schemas.microsoft.com/office/drawing/2017/decorative" val="1"/>
              </a:ext>
            </a:extLst>
          </p:cNvPr>
          <p:cNvSpPr/>
          <p:nvPr/>
        </p:nvSpPr>
        <p:spPr>
          <a:xfrm>
            <a:off x="1435727" y="2664701"/>
            <a:ext cx="141530"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hadow 1">
            <a:extLst>
              <a:ext uri="{C183D7F6-B498-43B3-948B-1728B52AA6E4}">
                <adec:decorative xmlns:adec="http://schemas.microsoft.com/office/drawing/2017/decorative" val="1"/>
              </a:ext>
            </a:extLst>
          </p:cNvPr>
          <p:cNvSpPr/>
          <p:nvPr/>
        </p:nvSpPr>
        <p:spPr>
          <a:xfrm>
            <a:off x="1436146" y="576641"/>
            <a:ext cx="141530"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4"/>
          <p:cNvSpPr txBox="1"/>
          <p:nvPr/>
        </p:nvSpPr>
        <p:spPr>
          <a:xfrm>
            <a:off x="439721" y="781386"/>
            <a:ext cx="1143941" cy="1107996"/>
          </a:xfrm>
          <a:prstGeom prst="rect">
            <a:avLst/>
          </a:prstGeom>
          <a:noFill/>
        </p:spPr>
        <p:txBody>
          <a:bodyPr wrap="square" rtlCol="0" anchor="ctr">
            <a:spAutoFit/>
          </a:bodyPr>
          <a:lstStyle/>
          <a:p>
            <a:pPr algn="ctr"/>
            <a:r>
              <a:rPr lang="en-US" sz="66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010573" y="849623"/>
            <a:ext cx="6273619" cy="1016990"/>
          </a:xfrm>
        </p:spPr>
        <p:txBody>
          <a:bodyPr anchor="ctr">
            <a:noAutofit/>
          </a:bodyPr>
          <a:lstStyle>
            <a:lvl1pPr marL="0" indent="0" algn="l">
              <a:lnSpc>
                <a:spcPct val="100000"/>
              </a:lnSpc>
              <a:spcBef>
                <a:spcPts val="0"/>
              </a:spcBef>
              <a:spcAft>
                <a:spcPts val="1200"/>
              </a:spcAft>
              <a:buNone/>
              <a:defRPr sz="16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27" name="5"/>
          <p:cNvSpPr txBox="1"/>
          <p:nvPr/>
        </p:nvSpPr>
        <p:spPr>
          <a:xfrm>
            <a:off x="439721" y="2874097"/>
            <a:ext cx="1143941" cy="1107996"/>
          </a:xfrm>
          <a:prstGeom prst="rect">
            <a:avLst/>
          </a:prstGeom>
          <a:noFill/>
        </p:spPr>
        <p:txBody>
          <a:bodyPr wrap="square" rtlCol="0" anchor="ctr">
            <a:spAutoFit/>
          </a:bodyPr>
          <a:lstStyle/>
          <a:p>
            <a:pPr algn="ctr"/>
            <a:r>
              <a:rPr lang="en-US" sz="66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010573" y="2920504"/>
            <a:ext cx="6273619" cy="1016990"/>
          </a:xfrm>
        </p:spPr>
        <p:txBody>
          <a:bodyPr anchor="ctr">
            <a:noAutofit/>
          </a:bodyPr>
          <a:lstStyle>
            <a:lvl1pPr marL="0" indent="0" algn="l">
              <a:lnSpc>
                <a:spcPct val="100000"/>
              </a:lnSpc>
              <a:spcBef>
                <a:spcPts val="0"/>
              </a:spcBef>
              <a:spcAft>
                <a:spcPts val="1200"/>
              </a:spcAft>
              <a:buNone/>
              <a:defRPr sz="16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28" name="6"/>
          <p:cNvSpPr txBox="1"/>
          <p:nvPr/>
        </p:nvSpPr>
        <p:spPr>
          <a:xfrm>
            <a:off x="439721" y="4964390"/>
            <a:ext cx="1143941" cy="1107996"/>
          </a:xfrm>
          <a:prstGeom prst="rect">
            <a:avLst/>
          </a:prstGeom>
          <a:noFill/>
        </p:spPr>
        <p:txBody>
          <a:bodyPr wrap="square" rtlCol="0" anchor="ctr">
            <a:spAutoFit/>
          </a:bodyPr>
          <a:lstStyle/>
          <a:p>
            <a:pPr algn="ctr"/>
            <a:r>
              <a:rPr lang="en-US" sz="6600" dirty="0">
                <a:solidFill>
                  <a:schemeClr val="bg1"/>
                </a:solidFill>
                <a:effectLst>
                  <a:outerShdw blurRad="38100" dist="38100" dir="2700000" algn="tl">
                    <a:srgbClr val="000000">
                      <a:alpha val="43137"/>
                    </a:srgbClr>
                  </a:outerShdw>
                </a:effectLst>
                <a:latin typeface="+mj-lt"/>
              </a:rPr>
              <a:t>6</a:t>
            </a:r>
          </a:p>
        </p:txBody>
      </p:sp>
      <p:sp>
        <p:nvSpPr>
          <p:cNvPr id="22" name="Text 3"/>
          <p:cNvSpPr>
            <a:spLocks noGrp="1"/>
          </p:cNvSpPr>
          <p:nvPr>
            <p:ph idx="11"/>
          </p:nvPr>
        </p:nvSpPr>
        <p:spPr>
          <a:xfrm>
            <a:off x="2010573" y="5025744"/>
            <a:ext cx="6273619" cy="1016990"/>
          </a:xfrm>
        </p:spPr>
        <p:txBody>
          <a:bodyPr anchor="ctr">
            <a:noAutofit/>
          </a:bodyPr>
          <a:lstStyle>
            <a:lvl1pPr marL="0" indent="0" algn="l">
              <a:lnSpc>
                <a:spcPct val="100000"/>
              </a:lnSpc>
              <a:spcBef>
                <a:spcPts val="0"/>
              </a:spcBef>
              <a:spcAft>
                <a:spcPts val="1200"/>
              </a:spcAft>
              <a:buNone/>
              <a:defRPr sz="16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623835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4-5 Numbered Text">
    <p:spTree>
      <p:nvGrpSpPr>
        <p:cNvPr id="1" name=""/>
        <p:cNvGrpSpPr/>
        <p:nvPr/>
      </p:nvGrpSpPr>
      <p:grpSpPr>
        <a:xfrm>
          <a:off x="0" y="0"/>
          <a:ext cx="0" cy="0"/>
          <a:chOff x="0" y="0"/>
          <a:chExt cx="0" cy="0"/>
        </a:xfrm>
      </p:grpSpPr>
      <p:sp>
        <p:nvSpPr>
          <p:cNvPr id="13" name="White 2">
            <a:extLst>
              <a:ext uri="{C183D7F6-B498-43B3-948B-1728B52AA6E4}">
                <adec:decorative xmlns:adec="http://schemas.microsoft.com/office/drawing/2017/decorative" val="1"/>
              </a:ext>
            </a:extLst>
          </p:cNvPr>
          <p:cNvSpPr/>
          <p:nvPr/>
        </p:nvSpPr>
        <p:spPr>
          <a:xfrm>
            <a:off x="432481" y="2664704"/>
            <a:ext cx="8278204"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5" name="White 1">
            <a:extLst>
              <a:ext uri="{C183D7F6-B498-43B3-948B-1728B52AA6E4}">
                <adec:decorative xmlns:adec="http://schemas.microsoft.com/office/drawing/2017/decorative" val="1"/>
              </a:ext>
            </a:extLst>
          </p:cNvPr>
          <p:cNvSpPr/>
          <p:nvPr/>
        </p:nvSpPr>
        <p:spPr>
          <a:xfrm>
            <a:off x="432899" y="576642"/>
            <a:ext cx="8278204"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4" name="Orange 2">
            <a:extLst>
              <a:ext uri="{C183D7F6-B498-43B3-948B-1728B52AA6E4}">
                <adec:decorative xmlns:adec="http://schemas.microsoft.com/office/drawing/2017/decorative" val="1"/>
              </a:ext>
            </a:extLst>
          </p:cNvPr>
          <p:cNvSpPr/>
          <p:nvPr/>
        </p:nvSpPr>
        <p:spPr>
          <a:xfrm>
            <a:off x="432063" y="2664702"/>
            <a:ext cx="1146447"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 name="Orange 1">
            <a:extLst>
              <a:ext uri="{C183D7F6-B498-43B3-948B-1728B52AA6E4}">
                <adec:decorative xmlns:adec="http://schemas.microsoft.com/office/drawing/2017/decorative" val="1"/>
              </a:ext>
            </a:extLst>
          </p:cNvPr>
          <p:cNvSpPr/>
          <p:nvPr/>
        </p:nvSpPr>
        <p:spPr>
          <a:xfrm>
            <a:off x="432063" y="576642"/>
            <a:ext cx="1146447"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5" name="Shadow 2">
            <a:extLst>
              <a:ext uri="{C183D7F6-B498-43B3-948B-1728B52AA6E4}">
                <adec:decorative xmlns:adec="http://schemas.microsoft.com/office/drawing/2017/decorative" val="1"/>
              </a:ext>
            </a:extLst>
          </p:cNvPr>
          <p:cNvSpPr/>
          <p:nvPr/>
        </p:nvSpPr>
        <p:spPr>
          <a:xfrm>
            <a:off x="1435727" y="2664701"/>
            <a:ext cx="141530"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hadow 1">
            <a:extLst>
              <a:ext uri="{C183D7F6-B498-43B3-948B-1728B52AA6E4}">
                <adec:decorative xmlns:adec="http://schemas.microsoft.com/office/drawing/2017/decorative" val="1"/>
              </a:ext>
            </a:extLst>
          </p:cNvPr>
          <p:cNvSpPr/>
          <p:nvPr/>
        </p:nvSpPr>
        <p:spPr>
          <a:xfrm>
            <a:off x="1436146" y="576641"/>
            <a:ext cx="141530"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4"/>
          <p:cNvSpPr txBox="1"/>
          <p:nvPr/>
        </p:nvSpPr>
        <p:spPr>
          <a:xfrm>
            <a:off x="431278" y="781386"/>
            <a:ext cx="1143941" cy="1107996"/>
          </a:xfrm>
          <a:prstGeom prst="rect">
            <a:avLst/>
          </a:prstGeom>
          <a:noFill/>
        </p:spPr>
        <p:txBody>
          <a:bodyPr wrap="square" rtlCol="0" anchor="ctr">
            <a:spAutoFit/>
          </a:bodyPr>
          <a:lstStyle/>
          <a:p>
            <a:pPr algn="ctr"/>
            <a:r>
              <a:rPr lang="en-US" sz="66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010573" y="849623"/>
            <a:ext cx="6273619" cy="1016990"/>
          </a:xfrm>
        </p:spPr>
        <p:txBody>
          <a:bodyPr anchor="ctr">
            <a:noAutofit/>
          </a:bodyPr>
          <a:lstStyle>
            <a:lvl1pPr marL="0" indent="0" algn="l">
              <a:lnSpc>
                <a:spcPct val="100000"/>
              </a:lnSpc>
              <a:spcBef>
                <a:spcPts val="0"/>
              </a:spcBef>
              <a:spcAft>
                <a:spcPts val="1200"/>
              </a:spcAft>
              <a:buNone/>
              <a:defRPr sz="16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27" name="5"/>
          <p:cNvSpPr txBox="1"/>
          <p:nvPr/>
        </p:nvSpPr>
        <p:spPr>
          <a:xfrm>
            <a:off x="439721" y="2874097"/>
            <a:ext cx="1143941" cy="1107996"/>
          </a:xfrm>
          <a:prstGeom prst="rect">
            <a:avLst/>
          </a:prstGeom>
          <a:noFill/>
        </p:spPr>
        <p:txBody>
          <a:bodyPr wrap="square" rtlCol="0" anchor="ctr">
            <a:spAutoFit/>
          </a:bodyPr>
          <a:lstStyle/>
          <a:p>
            <a:pPr algn="ctr"/>
            <a:r>
              <a:rPr lang="en-US" sz="66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010573" y="2920504"/>
            <a:ext cx="6273619" cy="1016990"/>
          </a:xfrm>
        </p:spPr>
        <p:txBody>
          <a:bodyPr anchor="ctr">
            <a:noAutofit/>
          </a:bodyPr>
          <a:lstStyle>
            <a:lvl1pPr marL="0" indent="0" algn="l">
              <a:lnSpc>
                <a:spcPct val="100000"/>
              </a:lnSpc>
              <a:spcBef>
                <a:spcPts val="0"/>
              </a:spcBef>
              <a:spcAft>
                <a:spcPts val="1200"/>
              </a:spcAft>
              <a:buNone/>
              <a:defRPr sz="16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272535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4375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4 Numbered Text">
    <p:spTree>
      <p:nvGrpSpPr>
        <p:cNvPr id="1" name=""/>
        <p:cNvGrpSpPr/>
        <p:nvPr/>
      </p:nvGrpSpPr>
      <p:grpSpPr>
        <a:xfrm>
          <a:off x="0" y="0"/>
          <a:ext cx="0" cy="0"/>
          <a:chOff x="0" y="0"/>
          <a:chExt cx="0" cy="0"/>
        </a:xfrm>
      </p:grpSpPr>
      <p:sp>
        <p:nvSpPr>
          <p:cNvPr id="15" name="White">
            <a:extLst>
              <a:ext uri="{C183D7F6-B498-43B3-948B-1728B52AA6E4}">
                <adec:decorative xmlns:adec="http://schemas.microsoft.com/office/drawing/2017/decorative" val="1"/>
              </a:ext>
            </a:extLst>
          </p:cNvPr>
          <p:cNvSpPr/>
          <p:nvPr/>
        </p:nvSpPr>
        <p:spPr>
          <a:xfrm>
            <a:off x="432899" y="576642"/>
            <a:ext cx="8278204"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 name="Orange">
            <a:extLst>
              <a:ext uri="{C183D7F6-B498-43B3-948B-1728B52AA6E4}">
                <adec:decorative xmlns:adec="http://schemas.microsoft.com/office/drawing/2017/decorative" val="1"/>
              </a:ext>
            </a:extLst>
          </p:cNvPr>
          <p:cNvSpPr/>
          <p:nvPr/>
        </p:nvSpPr>
        <p:spPr>
          <a:xfrm>
            <a:off x="432063" y="576642"/>
            <a:ext cx="1146447"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6" name="Shadow">
            <a:extLst>
              <a:ext uri="{C183D7F6-B498-43B3-948B-1728B52AA6E4}">
                <adec:decorative xmlns:adec="http://schemas.microsoft.com/office/drawing/2017/decorative" val="1"/>
              </a:ext>
            </a:extLst>
          </p:cNvPr>
          <p:cNvSpPr/>
          <p:nvPr/>
        </p:nvSpPr>
        <p:spPr>
          <a:xfrm>
            <a:off x="1436146" y="576641"/>
            <a:ext cx="141530"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4"/>
          <p:cNvSpPr txBox="1"/>
          <p:nvPr/>
        </p:nvSpPr>
        <p:spPr>
          <a:xfrm>
            <a:off x="431278" y="781386"/>
            <a:ext cx="1143941" cy="1107996"/>
          </a:xfrm>
          <a:prstGeom prst="rect">
            <a:avLst/>
          </a:prstGeom>
          <a:noFill/>
        </p:spPr>
        <p:txBody>
          <a:bodyPr wrap="square" rtlCol="0" anchor="ctr">
            <a:spAutoFit/>
          </a:bodyPr>
          <a:lstStyle/>
          <a:p>
            <a:pPr algn="ctr"/>
            <a:r>
              <a:rPr lang="en-US" sz="6600" dirty="0">
                <a:solidFill>
                  <a:schemeClr val="bg1"/>
                </a:solidFill>
                <a:effectLst>
                  <a:outerShdw blurRad="38100" dist="38100" dir="2700000" algn="tl">
                    <a:srgbClr val="000000">
                      <a:alpha val="43137"/>
                    </a:srgbClr>
                  </a:outerShdw>
                </a:effectLst>
                <a:latin typeface="+mj-lt"/>
              </a:rPr>
              <a:t>4</a:t>
            </a:r>
          </a:p>
        </p:txBody>
      </p:sp>
      <p:sp>
        <p:nvSpPr>
          <p:cNvPr id="17" name="Text"/>
          <p:cNvSpPr>
            <a:spLocks noGrp="1"/>
          </p:cNvSpPr>
          <p:nvPr>
            <p:ph idx="1"/>
          </p:nvPr>
        </p:nvSpPr>
        <p:spPr>
          <a:xfrm>
            <a:off x="2010573" y="849623"/>
            <a:ext cx="6273619" cy="1016990"/>
          </a:xfrm>
        </p:spPr>
        <p:txBody>
          <a:bodyPr anchor="ctr">
            <a:noAutofit/>
          </a:bodyPr>
          <a:lstStyle>
            <a:lvl1pPr marL="0" indent="0" algn="l">
              <a:lnSpc>
                <a:spcPct val="100000"/>
              </a:lnSpc>
              <a:spcBef>
                <a:spcPts val="0"/>
              </a:spcBef>
              <a:spcAft>
                <a:spcPts val="1200"/>
              </a:spcAft>
              <a:buNone/>
              <a:defRPr sz="16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183313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Reversed_Colors_Text_Left">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p:nvSpPr>
        <p:spPr>
          <a:xfrm>
            <a:off x="0" y="5595582"/>
            <a:ext cx="9144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White Top">
            <a:extLst>
              <a:ext uri="{C183D7F6-B498-43B3-948B-1728B52AA6E4}">
                <adec:decorative xmlns:adec="http://schemas.microsoft.com/office/drawing/2017/decorative" val="1"/>
              </a:ext>
            </a:extLst>
          </p:cNvPr>
          <p:cNvSpPr/>
          <p:nvPr/>
        </p:nvSpPr>
        <p:spPr>
          <a:xfrm>
            <a:off x="0" y="1"/>
            <a:ext cx="9144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itle"/>
          <p:cNvSpPr>
            <a:spLocks noGrp="1"/>
          </p:cNvSpPr>
          <p:nvPr>
            <p:ph type="title"/>
          </p:nvPr>
        </p:nvSpPr>
        <p:spPr>
          <a:xfrm>
            <a:off x="433316" y="882903"/>
            <a:ext cx="4336577" cy="1065008"/>
          </a:xfrm>
        </p:spPr>
        <p:txBody>
          <a:bodyPr anchor="b">
            <a:noAutofit/>
          </a:bodyPr>
          <a:lstStyle>
            <a:lvl1pPr algn="l">
              <a:defRPr sz="27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433316" y="2647669"/>
            <a:ext cx="4336577" cy="2561228"/>
          </a:xfrm>
        </p:spPr>
        <p:txBody>
          <a:bodyPr anchor="t">
            <a:noAutofit/>
          </a:bodyPr>
          <a:lstStyle>
            <a:lvl1pPr marL="0" indent="0" algn="l">
              <a:lnSpc>
                <a:spcPct val="100000"/>
              </a:lnSpc>
              <a:spcBef>
                <a:spcPts val="0"/>
              </a:spcBef>
              <a:spcAft>
                <a:spcPts val="1200"/>
              </a:spcAft>
              <a:buNone/>
              <a:defRPr sz="1950">
                <a:solidFill>
                  <a:schemeClr val="tx1"/>
                </a:solidFill>
                <a:latin typeface="+mn-lt"/>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4" name="Picture"/>
          <p:cNvSpPr>
            <a:spLocks noGrp="1"/>
          </p:cNvSpPr>
          <p:nvPr>
            <p:ph type="pic" sz="quarter" idx="10"/>
          </p:nvPr>
        </p:nvSpPr>
        <p:spPr>
          <a:xfrm>
            <a:off x="5203209" y="454926"/>
            <a:ext cx="3507475"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a:t>Click icon to add picture</a:t>
            </a:r>
          </a:p>
        </p:txBody>
      </p:sp>
    </p:spTree>
    <p:custDataLst>
      <p:tags r:id="rId1"/>
    </p:custDataLst>
    <p:extLst>
      <p:ext uri="{BB962C8B-B14F-4D97-AF65-F5344CB8AC3E}">
        <p14:creationId xmlns:p14="http://schemas.microsoft.com/office/powerpoint/2010/main" val="3367277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Reversed_Colors_Text_Right">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p:nvSpPr>
        <p:spPr>
          <a:xfrm>
            <a:off x="0" y="5595582"/>
            <a:ext cx="9144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White Top">
            <a:extLst>
              <a:ext uri="{C183D7F6-B498-43B3-948B-1728B52AA6E4}">
                <adec:decorative xmlns:adec="http://schemas.microsoft.com/office/drawing/2017/decorative" val="1"/>
              </a:ext>
            </a:extLst>
          </p:cNvPr>
          <p:cNvSpPr/>
          <p:nvPr/>
        </p:nvSpPr>
        <p:spPr>
          <a:xfrm>
            <a:off x="0" y="1"/>
            <a:ext cx="9144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itle"/>
          <p:cNvSpPr>
            <a:spLocks noGrp="1"/>
          </p:cNvSpPr>
          <p:nvPr>
            <p:ph type="title"/>
          </p:nvPr>
        </p:nvSpPr>
        <p:spPr>
          <a:xfrm>
            <a:off x="4374107" y="882903"/>
            <a:ext cx="4336577" cy="1065008"/>
          </a:xfrm>
        </p:spPr>
        <p:txBody>
          <a:bodyPr anchor="b">
            <a:noAutofit/>
          </a:bodyPr>
          <a:lstStyle>
            <a:lvl1pPr algn="l">
              <a:defRPr sz="27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4374107" y="2647669"/>
            <a:ext cx="4336577" cy="2561228"/>
          </a:xfrm>
        </p:spPr>
        <p:txBody>
          <a:bodyPr anchor="t">
            <a:noAutofit/>
          </a:bodyPr>
          <a:lstStyle>
            <a:lvl1pPr marL="0" indent="0" algn="l">
              <a:lnSpc>
                <a:spcPct val="100000"/>
              </a:lnSpc>
              <a:spcBef>
                <a:spcPts val="0"/>
              </a:spcBef>
              <a:spcAft>
                <a:spcPts val="1200"/>
              </a:spcAft>
              <a:buNone/>
              <a:defRPr sz="1950">
                <a:solidFill>
                  <a:schemeClr val="tx1"/>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4" name="Picture"/>
          <p:cNvSpPr>
            <a:spLocks noGrp="1"/>
          </p:cNvSpPr>
          <p:nvPr>
            <p:ph type="pic" sz="quarter" idx="10"/>
          </p:nvPr>
        </p:nvSpPr>
        <p:spPr>
          <a:xfrm>
            <a:off x="433317" y="454926"/>
            <a:ext cx="3507475"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a:t>Click icon to add picture</a:t>
            </a:r>
          </a:p>
        </p:txBody>
      </p:sp>
    </p:spTree>
    <p:custDataLst>
      <p:tags r:id="rId1"/>
    </p:custDataLst>
    <p:extLst>
      <p:ext uri="{BB962C8B-B14F-4D97-AF65-F5344CB8AC3E}">
        <p14:creationId xmlns:p14="http://schemas.microsoft.com/office/powerpoint/2010/main" val="1446450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Image heavy 1">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p:nvSpPr>
        <p:spPr>
          <a:xfrm>
            <a:off x="432482" y="501954"/>
            <a:ext cx="8279037"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7" name="Picture"/>
          <p:cNvSpPr>
            <a:spLocks noGrp="1"/>
          </p:cNvSpPr>
          <p:nvPr>
            <p:ph type="pic" sz="quarter" idx="13"/>
          </p:nvPr>
        </p:nvSpPr>
        <p:spPr>
          <a:xfrm>
            <a:off x="432481" y="501954"/>
            <a:ext cx="8279037" cy="5836934"/>
          </a:xfrm>
          <a:custGeom>
            <a:avLst/>
            <a:gdLst>
              <a:gd name="connsiteX0" fmla="*/ 5083313 w 11038716"/>
              <a:gd name="connsiteY0" fmla="*/ 0 h 5836934"/>
              <a:gd name="connsiteX1" fmla="*/ 7955234 w 11038716"/>
              <a:gd name="connsiteY1" fmla="*/ 0 h 5836934"/>
              <a:gd name="connsiteX2" fmla="*/ 8743437 w 11038716"/>
              <a:gd name="connsiteY2" fmla="*/ 0 h 5836934"/>
              <a:gd name="connsiteX3" fmla="*/ 11038716 w 11038716"/>
              <a:gd name="connsiteY3" fmla="*/ 0 h 5836934"/>
              <a:gd name="connsiteX4" fmla="*/ 11038716 w 11038716"/>
              <a:gd name="connsiteY4" fmla="*/ 5836934 h 5836934"/>
              <a:gd name="connsiteX5" fmla="*/ 8743437 w 11038716"/>
              <a:gd name="connsiteY5" fmla="*/ 5836934 h 5836934"/>
              <a:gd name="connsiteX6" fmla="*/ 8498776 w 11038716"/>
              <a:gd name="connsiteY6" fmla="*/ 5836934 h 5836934"/>
              <a:gd name="connsiteX7" fmla="*/ 5626855 w 11038716"/>
              <a:gd name="connsiteY7" fmla="*/ 5836934 h 5836934"/>
              <a:gd name="connsiteX8" fmla="*/ 0 w 11038716"/>
              <a:gd name="connsiteY8" fmla="*/ 0 h 5836934"/>
              <a:gd name="connsiteX9" fmla="*/ 1052413 w 11038716"/>
              <a:gd name="connsiteY9" fmla="*/ 0 h 5836934"/>
              <a:gd name="connsiteX10" fmla="*/ 1595955 w 11038716"/>
              <a:gd name="connsiteY10" fmla="*/ 5836934 h 5836934"/>
              <a:gd name="connsiteX11" fmla="*/ 0 w 11038716"/>
              <a:gd name="connsiteY11"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38716" h="5836934">
                <a:moveTo>
                  <a:pt x="5083313" y="0"/>
                </a:moveTo>
                <a:lnTo>
                  <a:pt x="7955234" y="0"/>
                </a:lnTo>
                <a:lnTo>
                  <a:pt x="8743437" y="0"/>
                </a:lnTo>
                <a:lnTo>
                  <a:pt x="11038716" y="0"/>
                </a:lnTo>
                <a:lnTo>
                  <a:pt x="11038716" y="5836934"/>
                </a:lnTo>
                <a:lnTo>
                  <a:pt x="8743437" y="5836934"/>
                </a:lnTo>
                <a:lnTo>
                  <a:pt x="8498776" y="5836934"/>
                </a:lnTo>
                <a:lnTo>
                  <a:pt x="5626855" y="5836934"/>
                </a:lnTo>
                <a:close/>
                <a:moveTo>
                  <a:pt x="0" y="0"/>
                </a:moveTo>
                <a:lnTo>
                  <a:pt x="1052413" y="0"/>
                </a:lnTo>
                <a:lnTo>
                  <a:pt x="1595955"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a:t>Click icon to add picture</a:t>
            </a:r>
          </a:p>
        </p:txBody>
      </p:sp>
      <p:sp>
        <p:nvSpPr>
          <p:cNvPr id="7" name="Title"/>
          <p:cNvSpPr>
            <a:spLocks noGrp="1"/>
          </p:cNvSpPr>
          <p:nvPr>
            <p:ph type="title"/>
          </p:nvPr>
        </p:nvSpPr>
        <p:spPr>
          <a:xfrm>
            <a:off x="1785676" y="1147908"/>
            <a:ext cx="2183037" cy="1578803"/>
          </a:xfrm>
        </p:spPr>
        <p:txBody>
          <a:bodyPr anchor="b">
            <a:normAutofit/>
          </a:bodyPr>
          <a:lstStyle>
            <a:lvl1pPr algn="l">
              <a:defRPr sz="27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1785676" y="3124890"/>
            <a:ext cx="2183037" cy="2226567"/>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815368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Image heavy 2">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p:nvSpPr>
        <p:spPr>
          <a:xfrm>
            <a:off x="432482" y="501954"/>
            <a:ext cx="8279037"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7" name="Title"/>
          <p:cNvSpPr>
            <a:spLocks noGrp="1"/>
          </p:cNvSpPr>
          <p:nvPr>
            <p:ph type="title"/>
          </p:nvPr>
        </p:nvSpPr>
        <p:spPr>
          <a:xfrm>
            <a:off x="3480482" y="998489"/>
            <a:ext cx="2183037" cy="1578803"/>
          </a:xfrm>
        </p:spPr>
        <p:txBody>
          <a:bodyPr anchor="b">
            <a:normAutofit/>
          </a:bodyPr>
          <a:lstStyle>
            <a:lvl1pPr algn="l">
              <a:defRPr sz="27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3480482" y="2975470"/>
            <a:ext cx="2183037" cy="2767918"/>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34" name="Picture 1"/>
          <p:cNvSpPr>
            <a:spLocks noGrp="1"/>
          </p:cNvSpPr>
          <p:nvPr>
            <p:ph type="pic" sz="quarter" idx="10"/>
          </p:nvPr>
        </p:nvSpPr>
        <p:spPr>
          <a:xfrm>
            <a:off x="432482" y="501954"/>
            <a:ext cx="2745068" cy="5836934"/>
          </a:xfrm>
          <a:custGeom>
            <a:avLst/>
            <a:gdLst>
              <a:gd name="connsiteX0" fmla="*/ 0 w 3660091"/>
              <a:gd name="connsiteY0" fmla="*/ 0 h 5836934"/>
              <a:gd name="connsiteX1" fmla="*/ 3116549 w 3660091"/>
              <a:gd name="connsiteY1" fmla="*/ 0 h 5836934"/>
              <a:gd name="connsiteX2" fmla="*/ 3660091 w 3660091"/>
              <a:gd name="connsiteY2" fmla="*/ 5836934 h 5836934"/>
              <a:gd name="connsiteX3" fmla="*/ 0 w 3660091"/>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091" h="5836934">
                <a:moveTo>
                  <a:pt x="0" y="0"/>
                </a:moveTo>
                <a:lnTo>
                  <a:pt x="3116549" y="0"/>
                </a:lnTo>
                <a:lnTo>
                  <a:pt x="3660091"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wrap="square">
            <a:noAutofit/>
          </a:bodyPr>
          <a:lstStyle/>
          <a:p>
            <a:r>
              <a:rPr lang="en-US" dirty="0"/>
              <a:t>Click icon to add picture</a:t>
            </a:r>
          </a:p>
        </p:txBody>
      </p:sp>
      <p:sp>
        <p:nvSpPr>
          <p:cNvPr id="37" name="Picture 2"/>
          <p:cNvSpPr>
            <a:spLocks noGrp="1"/>
          </p:cNvSpPr>
          <p:nvPr>
            <p:ph type="pic" sz="quarter" idx="11"/>
          </p:nvPr>
        </p:nvSpPr>
        <p:spPr>
          <a:xfrm>
            <a:off x="5966426" y="501954"/>
            <a:ext cx="2745093" cy="5836934"/>
          </a:xfrm>
          <a:custGeom>
            <a:avLst/>
            <a:gdLst>
              <a:gd name="connsiteX0" fmla="*/ 0 w 3660124"/>
              <a:gd name="connsiteY0" fmla="*/ 0 h 5836934"/>
              <a:gd name="connsiteX1" fmla="*/ 3660124 w 3660124"/>
              <a:gd name="connsiteY1" fmla="*/ 0 h 5836934"/>
              <a:gd name="connsiteX2" fmla="*/ 3660124 w 3660124"/>
              <a:gd name="connsiteY2" fmla="*/ 5836934 h 5836934"/>
              <a:gd name="connsiteX3" fmla="*/ 543542 w 3660124"/>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124" h="5836934">
                <a:moveTo>
                  <a:pt x="0" y="0"/>
                </a:moveTo>
                <a:lnTo>
                  <a:pt x="3660124" y="0"/>
                </a:lnTo>
                <a:lnTo>
                  <a:pt x="3660124"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a:t>Click icon to add picture</a:t>
            </a:r>
          </a:p>
        </p:txBody>
      </p:sp>
    </p:spTree>
    <p:custDataLst>
      <p:tags r:id="rId1"/>
    </p:custDataLst>
    <p:extLst>
      <p:ext uri="{BB962C8B-B14F-4D97-AF65-F5344CB8AC3E}">
        <p14:creationId xmlns:p14="http://schemas.microsoft.com/office/powerpoint/2010/main" val="723878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Image heavy 4">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p:nvSpPr>
        <p:spPr>
          <a:xfrm>
            <a:off x="432482" y="501954"/>
            <a:ext cx="8279037"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2" name="Picture 4"/>
          <p:cNvSpPr>
            <a:spLocks noGrp="1"/>
          </p:cNvSpPr>
          <p:nvPr>
            <p:ph type="pic" sz="quarter" idx="12"/>
          </p:nvPr>
        </p:nvSpPr>
        <p:spPr>
          <a:xfrm>
            <a:off x="7281282" y="501954"/>
            <a:ext cx="1430237" cy="5836934"/>
          </a:xfrm>
          <a:custGeom>
            <a:avLst/>
            <a:gdLst>
              <a:gd name="connsiteX0" fmla="*/ 0 w 1906982"/>
              <a:gd name="connsiteY0" fmla="*/ 0 h 5836934"/>
              <a:gd name="connsiteX1" fmla="*/ 1906982 w 1906982"/>
              <a:gd name="connsiteY1" fmla="*/ 0 h 5836934"/>
              <a:gd name="connsiteX2" fmla="*/ 1906982 w 1906982"/>
              <a:gd name="connsiteY2" fmla="*/ 5836934 h 5836934"/>
              <a:gd name="connsiteX3" fmla="*/ 1007927 w 1906982"/>
              <a:gd name="connsiteY3" fmla="*/ 5836934 h 5836934"/>
              <a:gd name="connsiteX4" fmla="*/ 1007894 w 1906982"/>
              <a:gd name="connsiteY4" fmla="*/ 5836580 h 5836934"/>
              <a:gd name="connsiteX5" fmla="*/ 543509 w 1906982"/>
              <a:gd name="connsiteY5" fmla="*/ 5836580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6982" h="5836934">
                <a:moveTo>
                  <a:pt x="0" y="0"/>
                </a:moveTo>
                <a:lnTo>
                  <a:pt x="1906982" y="0"/>
                </a:lnTo>
                <a:lnTo>
                  <a:pt x="1906982" y="5836934"/>
                </a:lnTo>
                <a:lnTo>
                  <a:pt x="1007927" y="5836934"/>
                </a:lnTo>
                <a:lnTo>
                  <a:pt x="1007894" y="5836580"/>
                </a:lnTo>
                <a:lnTo>
                  <a:pt x="543509" y="5836580"/>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a:t>Click icon to add picture</a:t>
            </a:r>
          </a:p>
        </p:txBody>
      </p:sp>
      <p:sp>
        <p:nvSpPr>
          <p:cNvPr id="15" name="Picture 3"/>
          <p:cNvSpPr>
            <a:spLocks noGrp="1"/>
          </p:cNvSpPr>
          <p:nvPr>
            <p:ph type="pic" sz="quarter" idx="13"/>
          </p:nvPr>
        </p:nvSpPr>
        <p:spPr>
          <a:xfrm>
            <a:off x="5965830" y="501954"/>
            <a:ext cx="1973809"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a:t>Click icon to add picture</a:t>
            </a:r>
          </a:p>
        </p:txBody>
      </p:sp>
      <p:sp>
        <p:nvSpPr>
          <p:cNvPr id="18" name="Picture 2"/>
          <p:cNvSpPr>
            <a:spLocks noGrp="1"/>
          </p:cNvSpPr>
          <p:nvPr>
            <p:ph type="pic" sz="quarter" idx="14"/>
          </p:nvPr>
        </p:nvSpPr>
        <p:spPr>
          <a:xfrm>
            <a:off x="4650377" y="501954"/>
            <a:ext cx="1973809"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a:t>Click icon to add picture</a:t>
            </a:r>
          </a:p>
        </p:txBody>
      </p:sp>
      <p:sp>
        <p:nvSpPr>
          <p:cNvPr id="24" name="Picture 1"/>
          <p:cNvSpPr>
            <a:spLocks noGrp="1"/>
          </p:cNvSpPr>
          <p:nvPr>
            <p:ph type="pic" sz="quarter" idx="15"/>
          </p:nvPr>
        </p:nvSpPr>
        <p:spPr>
          <a:xfrm>
            <a:off x="3334924" y="501954"/>
            <a:ext cx="1973809"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a:t>Click icon to add picture</a:t>
            </a:r>
          </a:p>
        </p:txBody>
      </p:sp>
      <p:sp>
        <p:nvSpPr>
          <p:cNvPr id="19" name="Title"/>
          <p:cNvSpPr>
            <a:spLocks noGrp="1"/>
          </p:cNvSpPr>
          <p:nvPr>
            <p:ph type="title"/>
          </p:nvPr>
        </p:nvSpPr>
        <p:spPr>
          <a:xfrm>
            <a:off x="864963" y="962637"/>
            <a:ext cx="2183037" cy="1578803"/>
          </a:xfrm>
        </p:spPr>
        <p:txBody>
          <a:bodyPr anchor="b">
            <a:normAutofit/>
          </a:bodyPr>
          <a:lstStyle>
            <a:lvl1pPr algn="l">
              <a:defRPr sz="2700">
                <a:solidFill>
                  <a:schemeClr val="tx1">
                    <a:lumMod val="75000"/>
                    <a:lumOff val="25000"/>
                  </a:schemeClr>
                </a:solidFill>
              </a:defRPr>
            </a:lvl1pPr>
          </a:lstStyle>
          <a:p>
            <a:r>
              <a:rPr lang="en-US"/>
              <a:t>Click to edit Master title style</a:t>
            </a:r>
            <a:endParaRPr lang="en-US" dirty="0"/>
          </a:p>
        </p:txBody>
      </p:sp>
      <p:sp>
        <p:nvSpPr>
          <p:cNvPr id="16" name="Text"/>
          <p:cNvSpPr>
            <a:spLocks noGrp="1"/>
          </p:cNvSpPr>
          <p:nvPr>
            <p:ph idx="1"/>
          </p:nvPr>
        </p:nvSpPr>
        <p:spPr>
          <a:xfrm>
            <a:off x="864963" y="2939618"/>
            <a:ext cx="2183037" cy="2624476"/>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679754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Image Cards w Header">
    <p:spTree>
      <p:nvGrpSpPr>
        <p:cNvPr id="1" name=""/>
        <p:cNvGrpSpPr/>
        <p:nvPr/>
      </p:nvGrpSpPr>
      <p:grpSpPr>
        <a:xfrm>
          <a:off x="0" y="0"/>
          <a:ext cx="0" cy="0"/>
          <a:chOff x="0" y="0"/>
          <a:chExt cx="0" cy="0"/>
        </a:xfrm>
      </p:grpSpPr>
      <p:sp>
        <p:nvSpPr>
          <p:cNvPr id="16" name="White 3">
            <a:extLst>
              <a:ext uri="{C183D7F6-B498-43B3-948B-1728B52AA6E4}">
                <adec:decorative xmlns:adec="http://schemas.microsoft.com/office/drawing/2017/decorative" val="1"/>
              </a:ext>
            </a:extLst>
          </p:cNvPr>
          <p:cNvSpPr/>
          <p:nvPr/>
        </p:nvSpPr>
        <p:spPr>
          <a:xfrm>
            <a:off x="6229043" y="1982441"/>
            <a:ext cx="2532369" cy="4303209"/>
          </a:xfrm>
          <a:prstGeom prst="rect">
            <a:avLst/>
          </a:prstGeom>
          <a:solidFill>
            <a:schemeClr val="bg1"/>
          </a:solidFill>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9" name="White 2">
            <a:extLst>
              <a:ext uri="{C183D7F6-B498-43B3-948B-1728B52AA6E4}">
                <adec:decorative xmlns:adec="http://schemas.microsoft.com/office/drawing/2017/decorative" val="1"/>
              </a:ext>
            </a:extLst>
          </p:cNvPr>
          <p:cNvSpPr/>
          <p:nvPr/>
        </p:nvSpPr>
        <p:spPr>
          <a:xfrm>
            <a:off x="3314087" y="1982441"/>
            <a:ext cx="2532369" cy="4303209"/>
          </a:xfrm>
          <a:prstGeom prst="rect">
            <a:avLst/>
          </a:prstGeom>
          <a:solidFill>
            <a:schemeClr val="bg1"/>
          </a:solidFill>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1" name="White 1">
            <a:extLst>
              <a:ext uri="{C183D7F6-B498-43B3-948B-1728B52AA6E4}">
                <adec:decorative xmlns:adec="http://schemas.microsoft.com/office/drawing/2017/decorative" val="1"/>
              </a:ext>
            </a:extLst>
          </p:cNvPr>
          <p:cNvSpPr/>
          <p:nvPr/>
        </p:nvSpPr>
        <p:spPr>
          <a:xfrm>
            <a:off x="378616" y="1982441"/>
            <a:ext cx="2532369" cy="4303209"/>
          </a:xfrm>
          <a:prstGeom prst="rect">
            <a:avLst/>
          </a:prstGeom>
          <a:solidFill>
            <a:schemeClr val="bg1"/>
          </a:solidFill>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7" name="Picture 3"/>
          <p:cNvSpPr>
            <a:spLocks noGrp="1"/>
          </p:cNvSpPr>
          <p:nvPr>
            <p:ph type="pic" sz="quarter" idx="11"/>
          </p:nvPr>
        </p:nvSpPr>
        <p:spPr>
          <a:xfrm>
            <a:off x="6229043" y="1982441"/>
            <a:ext cx="2532369"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a:t>Click icon to add picture</a:t>
            </a:r>
          </a:p>
        </p:txBody>
      </p:sp>
      <p:sp>
        <p:nvSpPr>
          <p:cNvPr id="20" name="Picture 2"/>
          <p:cNvSpPr>
            <a:spLocks noGrp="1"/>
          </p:cNvSpPr>
          <p:nvPr>
            <p:ph type="pic" sz="quarter" idx="13"/>
          </p:nvPr>
        </p:nvSpPr>
        <p:spPr>
          <a:xfrm>
            <a:off x="3314087" y="1982441"/>
            <a:ext cx="2532369"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a:t>Click icon to add picture</a:t>
            </a:r>
          </a:p>
        </p:txBody>
      </p:sp>
      <p:sp>
        <p:nvSpPr>
          <p:cNvPr id="9" name="Picture 1"/>
          <p:cNvSpPr>
            <a:spLocks noGrp="1"/>
          </p:cNvSpPr>
          <p:nvPr>
            <p:ph type="pic" sz="quarter" idx="10"/>
          </p:nvPr>
        </p:nvSpPr>
        <p:spPr>
          <a:xfrm>
            <a:off x="378616" y="1982441"/>
            <a:ext cx="2532369"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a:t>Click icon to add picture</a:t>
            </a:r>
          </a:p>
        </p:txBody>
      </p:sp>
      <p:sp>
        <p:nvSpPr>
          <p:cNvPr id="14" name="White">
            <a:extLst>
              <a:ext uri="{C183D7F6-B498-43B3-948B-1728B52AA6E4}">
                <adec:decorative xmlns:adec="http://schemas.microsoft.com/office/drawing/2017/decorative" val="1"/>
              </a:ext>
            </a:extLst>
          </p:cNvPr>
          <p:cNvSpPr/>
          <p:nvPr/>
        </p:nvSpPr>
        <p:spPr>
          <a:xfrm>
            <a:off x="0" y="-1"/>
            <a:ext cx="9144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Title"/>
          <p:cNvSpPr>
            <a:spLocks noGrp="1"/>
          </p:cNvSpPr>
          <p:nvPr>
            <p:ph type="title"/>
          </p:nvPr>
        </p:nvSpPr>
        <p:spPr>
          <a:xfrm>
            <a:off x="378616" y="530224"/>
            <a:ext cx="8382797" cy="767805"/>
          </a:xfrm>
        </p:spPr>
        <p:txBody>
          <a:bodyPr anchor="t">
            <a:normAutofit/>
          </a:bodyPr>
          <a:lstStyle>
            <a:lvl1pPr algn="ctr">
              <a:defRPr sz="2700">
                <a:solidFill>
                  <a:schemeClr val="tx1">
                    <a:lumMod val="75000"/>
                    <a:lumOff val="25000"/>
                  </a:schemeClr>
                </a:solidFill>
              </a:defRPr>
            </a:lvl1pPr>
          </a:lstStyle>
          <a:p>
            <a:r>
              <a:rPr lang="en-US"/>
              <a:t>Click to edit Master title style</a:t>
            </a:r>
            <a:endParaRPr lang="en-US" dirty="0"/>
          </a:p>
        </p:txBody>
      </p:sp>
      <p:sp>
        <p:nvSpPr>
          <p:cNvPr id="6" name="Text 1"/>
          <p:cNvSpPr>
            <a:spLocks noGrp="1"/>
          </p:cNvSpPr>
          <p:nvPr>
            <p:ph idx="1"/>
          </p:nvPr>
        </p:nvSpPr>
        <p:spPr>
          <a:xfrm>
            <a:off x="630718" y="4768407"/>
            <a:ext cx="2021477" cy="1213597"/>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22" name="Text 2"/>
          <p:cNvSpPr>
            <a:spLocks noGrp="1"/>
          </p:cNvSpPr>
          <p:nvPr>
            <p:ph idx="14"/>
          </p:nvPr>
        </p:nvSpPr>
        <p:spPr>
          <a:xfrm>
            <a:off x="3566188" y="4768407"/>
            <a:ext cx="2021477" cy="1213597"/>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18" name="Text 3"/>
          <p:cNvSpPr>
            <a:spLocks noGrp="1"/>
          </p:cNvSpPr>
          <p:nvPr>
            <p:ph idx="12"/>
          </p:nvPr>
        </p:nvSpPr>
        <p:spPr>
          <a:xfrm>
            <a:off x="6481145" y="4768407"/>
            <a:ext cx="2021477" cy="1213597"/>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783177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Image Cards w/o Header">
    <p:spTree>
      <p:nvGrpSpPr>
        <p:cNvPr id="1" name=""/>
        <p:cNvGrpSpPr/>
        <p:nvPr/>
      </p:nvGrpSpPr>
      <p:grpSpPr>
        <a:xfrm>
          <a:off x="0" y="0"/>
          <a:ext cx="0" cy="0"/>
          <a:chOff x="0" y="0"/>
          <a:chExt cx="0" cy="0"/>
        </a:xfrm>
      </p:grpSpPr>
      <p:sp>
        <p:nvSpPr>
          <p:cNvPr id="16" name="White 3">
            <a:extLst>
              <a:ext uri="{C183D7F6-B498-43B3-948B-1728B52AA6E4}">
                <adec:decorative xmlns:adec="http://schemas.microsoft.com/office/drawing/2017/decorative" val="1"/>
              </a:ext>
            </a:extLst>
          </p:cNvPr>
          <p:cNvSpPr/>
          <p:nvPr/>
        </p:nvSpPr>
        <p:spPr>
          <a:xfrm>
            <a:off x="6229043" y="501954"/>
            <a:ext cx="2532369" cy="5783696"/>
          </a:xfrm>
          <a:prstGeom prst="rect">
            <a:avLst/>
          </a:prstGeom>
          <a:solidFill>
            <a:schemeClr val="bg1"/>
          </a:solidFill>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9" name="White 2">
            <a:extLst>
              <a:ext uri="{C183D7F6-B498-43B3-948B-1728B52AA6E4}">
                <adec:decorative xmlns:adec="http://schemas.microsoft.com/office/drawing/2017/decorative" val="1"/>
              </a:ext>
            </a:extLst>
          </p:cNvPr>
          <p:cNvSpPr/>
          <p:nvPr/>
        </p:nvSpPr>
        <p:spPr>
          <a:xfrm>
            <a:off x="3314087" y="501954"/>
            <a:ext cx="2532369" cy="5783696"/>
          </a:xfrm>
          <a:prstGeom prst="rect">
            <a:avLst/>
          </a:prstGeom>
          <a:solidFill>
            <a:schemeClr val="bg1"/>
          </a:solidFill>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21" name="White 1">
            <a:extLst>
              <a:ext uri="{C183D7F6-B498-43B3-948B-1728B52AA6E4}">
                <adec:decorative xmlns:adec="http://schemas.microsoft.com/office/drawing/2017/decorative" val="1"/>
              </a:ext>
            </a:extLst>
          </p:cNvPr>
          <p:cNvSpPr/>
          <p:nvPr/>
        </p:nvSpPr>
        <p:spPr>
          <a:xfrm>
            <a:off x="378616" y="501954"/>
            <a:ext cx="2532369" cy="5783696"/>
          </a:xfrm>
          <a:prstGeom prst="rect">
            <a:avLst/>
          </a:prstGeom>
          <a:solidFill>
            <a:schemeClr val="bg1"/>
          </a:solidFill>
          <a:effectLst>
            <a:outerShdw blurRad="444500" dist="88900" dir="5400000" algn="ctr" rotWithShape="0">
              <a:srgbClr val="000000">
                <a:alpha val="55000"/>
              </a:srgbClr>
            </a:outerShdw>
          </a:effectLst>
        </p:spPr>
        <p:txBody>
          <a:bodyPr vert="horz" lIns="68580" tIns="34290" rIns="68580" bIns="34290" rtlCol="0">
            <a:normAutofit/>
          </a:bodyPr>
          <a:lstStyle/>
          <a:p>
            <a:pPr marL="171450" lvl="0" indent="-171450">
              <a:lnSpc>
                <a:spcPct val="90000"/>
              </a:lnSpc>
              <a:spcBef>
                <a:spcPts val="750"/>
              </a:spcBef>
              <a:buFont typeface="Arial" panose="020B0604020202020204" pitchFamily="34" charset="0"/>
              <a:buChar char="•"/>
            </a:pPr>
            <a:endParaRPr lang="en-US" sz="2100" dirty="0">
              <a:solidFill>
                <a:schemeClr val="tx1"/>
              </a:solidFill>
            </a:endParaRPr>
          </a:p>
        </p:txBody>
      </p:sp>
      <p:sp>
        <p:nvSpPr>
          <p:cNvPr id="17" name="Picture 3"/>
          <p:cNvSpPr>
            <a:spLocks noGrp="1"/>
          </p:cNvSpPr>
          <p:nvPr>
            <p:ph type="pic" sz="quarter" idx="11"/>
          </p:nvPr>
        </p:nvSpPr>
        <p:spPr>
          <a:xfrm>
            <a:off x="6229043" y="501953"/>
            <a:ext cx="2532369"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a:t>Click icon to add picture</a:t>
            </a:r>
          </a:p>
        </p:txBody>
      </p:sp>
      <p:sp>
        <p:nvSpPr>
          <p:cNvPr id="20" name="Picture 2"/>
          <p:cNvSpPr>
            <a:spLocks noGrp="1"/>
          </p:cNvSpPr>
          <p:nvPr>
            <p:ph type="pic" sz="quarter" idx="13"/>
          </p:nvPr>
        </p:nvSpPr>
        <p:spPr>
          <a:xfrm>
            <a:off x="3314087" y="501953"/>
            <a:ext cx="2532369"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a:t>Click icon to add picture</a:t>
            </a:r>
          </a:p>
        </p:txBody>
      </p:sp>
      <p:sp>
        <p:nvSpPr>
          <p:cNvPr id="9" name="Picture 1"/>
          <p:cNvSpPr>
            <a:spLocks noGrp="1"/>
          </p:cNvSpPr>
          <p:nvPr>
            <p:ph type="pic" sz="quarter" idx="10"/>
          </p:nvPr>
        </p:nvSpPr>
        <p:spPr>
          <a:xfrm>
            <a:off x="378616" y="501953"/>
            <a:ext cx="2532369"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a:t>Click icon to add picture</a:t>
            </a:r>
          </a:p>
        </p:txBody>
      </p:sp>
      <p:sp>
        <p:nvSpPr>
          <p:cNvPr id="6" name="Text 1"/>
          <p:cNvSpPr>
            <a:spLocks noGrp="1"/>
          </p:cNvSpPr>
          <p:nvPr>
            <p:ph idx="1"/>
          </p:nvPr>
        </p:nvSpPr>
        <p:spPr>
          <a:xfrm>
            <a:off x="630718" y="4356886"/>
            <a:ext cx="2021477" cy="1625118"/>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22" name="Text 2"/>
          <p:cNvSpPr>
            <a:spLocks noGrp="1"/>
          </p:cNvSpPr>
          <p:nvPr>
            <p:ph idx="14"/>
          </p:nvPr>
        </p:nvSpPr>
        <p:spPr>
          <a:xfrm>
            <a:off x="3566188" y="4356886"/>
            <a:ext cx="2021477" cy="1625118"/>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
        <p:nvSpPr>
          <p:cNvPr id="18" name="Text 3"/>
          <p:cNvSpPr>
            <a:spLocks noGrp="1"/>
          </p:cNvSpPr>
          <p:nvPr>
            <p:ph idx="12"/>
          </p:nvPr>
        </p:nvSpPr>
        <p:spPr>
          <a:xfrm>
            <a:off x="6481145" y="4356886"/>
            <a:ext cx="2021477" cy="1625118"/>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1401801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Projector_Screen">
    <p:spTree>
      <p:nvGrpSpPr>
        <p:cNvPr id="1" name=""/>
        <p:cNvGrpSpPr/>
        <p:nvPr/>
      </p:nvGrpSpPr>
      <p:grpSpPr>
        <a:xfrm>
          <a:off x="0" y="0"/>
          <a:ext cx="0" cy="0"/>
          <a:chOff x="0" y="0"/>
          <a:chExt cx="0" cy="0"/>
        </a:xfrm>
      </p:grpSpPr>
      <p:sp>
        <p:nvSpPr>
          <p:cNvPr id="10" name="White">
            <a:extLst>
              <a:ext uri="{C183D7F6-B498-43B3-948B-1728B52AA6E4}">
                <adec:decorative xmlns:adec="http://schemas.microsoft.com/office/drawing/2017/decorative" val="1"/>
              </a:ext>
            </a:extLst>
          </p:cNvPr>
          <p:cNvSpPr/>
          <p:nvPr/>
        </p:nvSpPr>
        <p:spPr>
          <a:xfrm>
            <a:off x="0" y="1"/>
            <a:ext cx="9144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2" name="Screen">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4"/>
          <a:stretch/>
        </p:blipFill>
        <p:spPr>
          <a:xfrm>
            <a:off x="498250" y="2"/>
            <a:ext cx="8147501" cy="6391057"/>
          </a:xfrm>
          <a:prstGeom prst="rect">
            <a:avLst/>
          </a:prstGeom>
          <a:effectLst>
            <a:outerShdw blurRad="63500" dist="76200" dir="2700000" algn="tl" rotWithShape="0">
              <a:prstClr val="black">
                <a:alpha val="28000"/>
              </a:prstClr>
            </a:outerShdw>
          </a:effectLst>
        </p:spPr>
      </p:pic>
      <p:sp>
        <p:nvSpPr>
          <p:cNvPr id="14" name="Picture"/>
          <p:cNvSpPr>
            <a:spLocks noGrp="1"/>
          </p:cNvSpPr>
          <p:nvPr>
            <p:ph type="pic" sz="quarter" idx="10"/>
          </p:nvPr>
        </p:nvSpPr>
        <p:spPr>
          <a:xfrm>
            <a:off x="1145994" y="283876"/>
            <a:ext cx="6953206" cy="5527229"/>
          </a:xfr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dirty="0"/>
              <a:t>Click icon to add picture</a:t>
            </a:r>
          </a:p>
        </p:txBody>
      </p:sp>
    </p:spTree>
    <p:custDataLst>
      <p:tags r:id="rId1"/>
    </p:custDataLst>
    <p:extLst>
      <p:ext uri="{BB962C8B-B14F-4D97-AF65-F5344CB8AC3E}">
        <p14:creationId xmlns:p14="http://schemas.microsoft.com/office/powerpoint/2010/main" val="2236374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Laptop_Screen">
    <p:spTree>
      <p:nvGrpSpPr>
        <p:cNvPr id="1" name=""/>
        <p:cNvGrpSpPr/>
        <p:nvPr/>
      </p:nvGrpSpPr>
      <p:grpSpPr>
        <a:xfrm>
          <a:off x="0" y="0"/>
          <a:ext cx="0" cy="0"/>
          <a:chOff x="0" y="0"/>
          <a:chExt cx="0" cy="0"/>
        </a:xfrm>
      </p:grpSpPr>
      <p:sp>
        <p:nvSpPr>
          <p:cNvPr id="16" name="White">
            <a:extLst>
              <a:ext uri="{C183D7F6-B498-43B3-948B-1728B52AA6E4}">
                <adec:decorative xmlns:adec="http://schemas.microsoft.com/office/drawing/2017/decorative" val="1"/>
              </a:ext>
            </a:extLst>
          </p:cNvPr>
          <p:cNvSpPr/>
          <p:nvPr/>
        </p:nvSpPr>
        <p:spPr>
          <a:xfrm>
            <a:off x="0" y="1"/>
            <a:ext cx="9144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10" name="Laptop">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218" t="16780" r="9819"/>
          <a:stretch/>
        </p:blipFill>
        <p:spPr>
          <a:xfrm>
            <a:off x="170598" y="118281"/>
            <a:ext cx="8737979" cy="6739718"/>
          </a:xfrm>
          <a:prstGeom prst="rect">
            <a:avLst/>
          </a:prstGeom>
          <a:effectLst>
            <a:outerShdw blurRad="177800" dist="152400" dir="5400000" algn="ctr" rotWithShape="0">
              <a:srgbClr val="000000">
                <a:alpha val="30000"/>
              </a:srgbClr>
            </a:outerShdw>
          </a:effectLst>
        </p:spPr>
      </p:pic>
      <p:sp>
        <p:nvSpPr>
          <p:cNvPr id="11" name="White"/>
          <p:cNvSpPr/>
          <p:nvPr/>
        </p:nvSpPr>
        <p:spPr>
          <a:xfrm>
            <a:off x="1348477" y="959731"/>
            <a:ext cx="6447047" cy="500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Picture"/>
          <p:cNvSpPr>
            <a:spLocks noGrp="1"/>
          </p:cNvSpPr>
          <p:nvPr>
            <p:ph type="pic" sz="quarter" idx="10"/>
          </p:nvPr>
        </p:nvSpPr>
        <p:spPr>
          <a:xfrm>
            <a:off x="1348476" y="932888"/>
            <a:ext cx="6447047" cy="5093839"/>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dirty="0"/>
              <a:t>Click icon to add picture</a:t>
            </a:r>
          </a:p>
        </p:txBody>
      </p:sp>
    </p:spTree>
    <p:custDataLst>
      <p:tags r:id="rId1"/>
    </p:custDataLst>
    <p:extLst>
      <p:ext uri="{BB962C8B-B14F-4D97-AF65-F5344CB8AC3E}">
        <p14:creationId xmlns:p14="http://schemas.microsoft.com/office/powerpoint/2010/main" val="1292894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189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ablet w Tex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p:nvSpPr>
        <p:spPr>
          <a:xfrm>
            <a:off x="0" y="4566322"/>
            <a:ext cx="9144000" cy="2291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2" name="Tablet">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256" y="187866"/>
            <a:ext cx="7128706" cy="6670134"/>
          </a:xfrm>
          <a:prstGeom prst="rect">
            <a:avLst/>
          </a:prstGeom>
          <a:effectLst>
            <a:outerShdw blurRad="317500" dist="190500" dir="5400000" algn="t" rotWithShape="0">
              <a:prstClr val="black">
                <a:alpha val="25000"/>
              </a:prstClr>
            </a:outerShdw>
          </a:effectLst>
        </p:spPr>
      </p:pic>
      <p:sp>
        <p:nvSpPr>
          <p:cNvPr id="8" name="Picture"/>
          <p:cNvSpPr>
            <a:spLocks noGrp="1"/>
          </p:cNvSpPr>
          <p:nvPr>
            <p:ph type="pic" sz="quarter" idx="10"/>
          </p:nvPr>
        </p:nvSpPr>
        <p:spPr>
          <a:xfrm>
            <a:off x="2377788" y="713182"/>
            <a:ext cx="4285733" cy="4299396"/>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dirty="0"/>
              <a:t>Click icon to add picture</a:t>
            </a:r>
          </a:p>
        </p:txBody>
      </p:sp>
      <p:sp>
        <p:nvSpPr>
          <p:cNvPr id="10" name="Text"/>
          <p:cNvSpPr>
            <a:spLocks noGrp="1"/>
          </p:cNvSpPr>
          <p:nvPr>
            <p:ph idx="1"/>
          </p:nvPr>
        </p:nvSpPr>
        <p:spPr>
          <a:xfrm>
            <a:off x="2486771" y="5844143"/>
            <a:ext cx="4066199" cy="645901"/>
          </a:xfrm>
        </p:spPr>
        <p:txBody>
          <a:bodyPr anchor="t">
            <a:noAutofit/>
          </a:bodyPr>
          <a:lstStyle>
            <a:lvl1pPr marL="0" indent="0" algn="ctr">
              <a:lnSpc>
                <a:spcPct val="100000"/>
              </a:lnSpc>
              <a:spcBef>
                <a:spcPts val="0"/>
              </a:spcBef>
              <a:spcAft>
                <a:spcPts val="1200"/>
              </a:spcAft>
              <a:buNone/>
              <a:defRPr sz="1950">
                <a:solidFill>
                  <a:schemeClr val="tx1">
                    <a:lumMod val="65000"/>
                    <a:lumOff val="35000"/>
                  </a:schemeClr>
                </a:solidFill>
                <a:latin typeface="+mn-lt"/>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4788519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ablet w Header text">
    <p:spTree>
      <p:nvGrpSpPr>
        <p:cNvPr id="1" name=""/>
        <p:cNvGrpSpPr/>
        <p:nvPr/>
      </p:nvGrpSpPr>
      <p:grpSpPr>
        <a:xfrm>
          <a:off x="0" y="0"/>
          <a:ext cx="0" cy="0"/>
          <a:chOff x="0" y="0"/>
          <a:chExt cx="0" cy="0"/>
        </a:xfrm>
      </p:grpSpPr>
      <p:sp>
        <p:nvSpPr>
          <p:cNvPr id="19" name="White">
            <a:extLst>
              <a:ext uri="{C183D7F6-B498-43B3-948B-1728B52AA6E4}">
                <adec:decorative xmlns:adec="http://schemas.microsoft.com/office/drawing/2017/decorative" val="1"/>
              </a:ext>
            </a:extLst>
          </p:cNvPr>
          <p:cNvSpPr/>
          <p:nvPr/>
        </p:nvSpPr>
        <p:spPr>
          <a:xfrm>
            <a:off x="0" y="1015950"/>
            <a:ext cx="9144000" cy="5842050"/>
          </a:xfrm>
          <a:custGeom>
            <a:avLst/>
            <a:gdLst>
              <a:gd name="connsiteX0" fmla="*/ 12192000 w 12192000"/>
              <a:gd name="connsiteY0" fmla="*/ 0 h 5842050"/>
              <a:gd name="connsiteX1" fmla="*/ 12192000 w 12192000"/>
              <a:gd name="connsiteY1" fmla="*/ 414348 h 5842050"/>
              <a:gd name="connsiteX2" fmla="*/ 4402981 w 12192000"/>
              <a:gd name="connsiteY2" fmla="*/ 5842050 h 5842050"/>
              <a:gd name="connsiteX3" fmla="*/ 0 w 12192000"/>
              <a:gd name="connsiteY3" fmla="*/ 5842050 h 5842050"/>
              <a:gd name="connsiteX4" fmla="*/ 0 w 12192000"/>
              <a:gd name="connsiteY4" fmla="*/ 1943374 h 58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42050">
                <a:moveTo>
                  <a:pt x="12192000" y="0"/>
                </a:moveTo>
                <a:lnTo>
                  <a:pt x="12192000" y="414348"/>
                </a:lnTo>
                <a:lnTo>
                  <a:pt x="4402981" y="5842050"/>
                </a:lnTo>
                <a:lnTo>
                  <a:pt x="0" y="5842050"/>
                </a:lnTo>
                <a:lnTo>
                  <a:pt x="0" y="1943374"/>
                </a:lnTo>
                <a:close/>
              </a:path>
            </a:pathLst>
          </a:custGeom>
          <a:solidFill>
            <a:schemeClr val="bg1"/>
          </a:solidFill>
          <a:ln>
            <a:noFill/>
          </a:ln>
          <a:effectLst>
            <a:innerShdw blurRad="1270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Tablet">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73726">
            <a:off x="3274528" y="400850"/>
            <a:ext cx="6248846" cy="5846874"/>
          </a:xfrm>
          <a:prstGeom prst="rect">
            <a:avLst/>
          </a:prstGeom>
          <a:effectLst>
            <a:outerShdw blurRad="190500" dist="520700" dir="4800000" algn="t" rotWithShape="0">
              <a:prstClr val="black">
                <a:alpha val="20000"/>
              </a:prstClr>
            </a:outerShdw>
          </a:effectLst>
        </p:spPr>
      </p:pic>
      <p:sp>
        <p:nvSpPr>
          <p:cNvPr id="8" name="Picture"/>
          <p:cNvSpPr>
            <a:spLocks noGrp="1"/>
          </p:cNvSpPr>
          <p:nvPr>
            <p:ph type="pic" sz="quarter" idx="10"/>
          </p:nvPr>
        </p:nvSpPr>
        <p:spPr>
          <a:xfrm rot="20573726">
            <a:off x="4424700" y="862295"/>
            <a:ext cx="3775626" cy="3787662"/>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a:lstStyle/>
          <a:p>
            <a:r>
              <a:rPr lang="en-US" dirty="0"/>
              <a:t>Click icon to add picture</a:t>
            </a:r>
          </a:p>
        </p:txBody>
      </p:sp>
      <p:sp>
        <p:nvSpPr>
          <p:cNvPr id="12" name="Title"/>
          <p:cNvSpPr>
            <a:spLocks noGrp="1"/>
          </p:cNvSpPr>
          <p:nvPr>
            <p:ph type="title"/>
          </p:nvPr>
        </p:nvSpPr>
        <p:spPr>
          <a:xfrm>
            <a:off x="436458" y="295102"/>
            <a:ext cx="2839006" cy="1872940"/>
          </a:xfrm>
        </p:spPr>
        <p:txBody>
          <a:bodyPr anchor="b">
            <a:normAutofit/>
          </a:bodyPr>
          <a:lstStyle>
            <a:lvl1pPr algn="l">
              <a:defRPr sz="2700">
                <a:solidFill>
                  <a:schemeClr val="tx1"/>
                </a:solidFill>
                <a:latin typeface="+mn-lt"/>
              </a:defRPr>
            </a:lvl1pPr>
          </a:lstStyle>
          <a:p>
            <a:r>
              <a:rPr lang="en-US"/>
              <a:t>Click to edit Master title style</a:t>
            </a:r>
            <a:endParaRPr lang="en-US" dirty="0"/>
          </a:p>
        </p:txBody>
      </p:sp>
      <p:sp>
        <p:nvSpPr>
          <p:cNvPr id="11" name="Text"/>
          <p:cNvSpPr>
            <a:spLocks noGrp="1"/>
          </p:cNvSpPr>
          <p:nvPr>
            <p:ph idx="1"/>
          </p:nvPr>
        </p:nvSpPr>
        <p:spPr>
          <a:xfrm>
            <a:off x="436458" y="3098236"/>
            <a:ext cx="2839006" cy="3238019"/>
          </a:xfrm>
        </p:spPr>
        <p:txBody>
          <a:bodyPr anchor="t">
            <a:noAutofit/>
          </a:bodyPr>
          <a:lstStyle>
            <a:lvl1pPr marL="0" indent="0" algn="l">
              <a:lnSpc>
                <a:spcPct val="100000"/>
              </a:lnSpc>
              <a:spcBef>
                <a:spcPts val="0"/>
              </a:spcBef>
              <a:spcAft>
                <a:spcPts val="1200"/>
              </a:spcAft>
              <a:buNone/>
              <a:defRPr sz="1950">
                <a:solidFill>
                  <a:schemeClr val="tx1">
                    <a:lumMod val="65000"/>
                    <a:lumOff val="35000"/>
                  </a:schemeClr>
                </a:solidFill>
                <a:latin typeface="+mn-lt"/>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spTree>
    <p:custDataLst>
      <p:tags r:id="rId1"/>
    </p:custDataLst>
    <p:extLst>
      <p:ext uri="{BB962C8B-B14F-4D97-AF65-F5344CB8AC3E}">
        <p14:creationId xmlns:p14="http://schemas.microsoft.com/office/powerpoint/2010/main" val="475360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Key_Idea">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p:nvSpPr>
        <p:spPr>
          <a:xfrm>
            <a:off x="0" y="5595582"/>
            <a:ext cx="9144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White Top">
            <a:extLst>
              <a:ext uri="{C183D7F6-B498-43B3-948B-1728B52AA6E4}">
                <adec:decorative xmlns:adec="http://schemas.microsoft.com/office/drawing/2017/decorative" val="1"/>
              </a:ext>
            </a:extLst>
          </p:cNvPr>
          <p:cNvSpPr/>
          <p:nvPr/>
        </p:nvSpPr>
        <p:spPr>
          <a:xfrm>
            <a:off x="0" y="1"/>
            <a:ext cx="9144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itle"/>
          <p:cNvSpPr>
            <a:spLocks noGrp="1"/>
          </p:cNvSpPr>
          <p:nvPr>
            <p:ph type="title" hasCustomPrompt="1"/>
          </p:nvPr>
        </p:nvSpPr>
        <p:spPr>
          <a:xfrm>
            <a:off x="1459571" y="758625"/>
            <a:ext cx="7251113" cy="1065008"/>
          </a:xfrm>
        </p:spPr>
        <p:txBody>
          <a:bodyPr anchor="ctr">
            <a:normAutofit/>
          </a:bodyPr>
          <a:lstStyle>
            <a:lvl1pPr algn="l">
              <a:defRPr sz="2700">
                <a:solidFill>
                  <a:srgbClr val="ED8B00"/>
                </a:solidFill>
              </a:defRPr>
            </a:lvl1pPr>
          </a:lstStyle>
          <a:p>
            <a:r>
              <a:rPr lang="en-US" dirty="0"/>
              <a:t>Key Idea</a:t>
            </a:r>
          </a:p>
        </p:txBody>
      </p:sp>
      <p:sp>
        <p:nvSpPr>
          <p:cNvPr id="6" name="Text"/>
          <p:cNvSpPr>
            <a:spLocks noGrp="1"/>
          </p:cNvSpPr>
          <p:nvPr>
            <p:ph idx="1"/>
          </p:nvPr>
        </p:nvSpPr>
        <p:spPr>
          <a:xfrm>
            <a:off x="433317" y="2647669"/>
            <a:ext cx="8277368" cy="2561228"/>
          </a:xfrm>
        </p:spPr>
        <p:txBody>
          <a:bodyPr anchor="t">
            <a:noAutofit/>
          </a:bodyPr>
          <a:lstStyle>
            <a:lvl1pPr marL="0" indent="0" algn="l">
              <a:lnSpc>
                <a:spcPct val="100000"/>
              </a:lnSpc>
              <a:spcBef>
                <a:spcPts val="0"/>
              </a:spcBef>
              <a:spcAft>
                <a:spcPts val="1200"/>
              </a:spcAft>
              <a:buNone/>
              <a:defRPr sz="1950">
                <a:solidFill>
                  <a:schemeClr val="tx1"/>
                </a:solidFill>
              </a:defRPr>
            </a:lvl1pPr>
            <a:lvl2pPr marL="342900" indent="0" algn="ctr">
              <a:buNone/>
              <a:defRPr sz="1800"/>
            </a:lvl2pPr>
            <a:lvl3pPr marL="685800" indent="0" algn="ctr">
              <a:buNone/>
              <a:defRPr sz="1500"/>
            </a:lvl3pPr>
            <a:lvl4pPr marL="1028700" indent="0" algn="ctr">
              <a:buNone/>
              <a:defRPr sz="1350"/>
            </a:lvl4pPr>
            <a:lvl5pPr marL="1371600" indent="0" algn="ctr">
              <a:buNone/>
              <a:defRPr sz="1350"/>
            </a:lvl5pPr>
            <a:lvl6pPr>
              <a:defRPr sz="1500"/>
            </a:lvl6pPr>
            <a:lvl7pPr>
              <a:defRPr sz="1500"/>
            </a:lvl7pPr>
            <a:lvl8pPr>
              <a:defRPr sz="1500"/>
            </a:lvl8pPr>
            <a:lvl9pPr>
              <a:defRPr sz="1500"/>
            </a:lvl9pPr>
          </a:lstStyle>
          <a:p>
            <a:pPr lvl="0"/>
            <a:r>
              <a:rPr lang="en-US"/>
              <a:t>Edit Master text styles</a:t>
            </a:r>
          </a:p>
        </p:txBody>
      </p:sp>
      <p:pic>
        <p:nvPicPr>
          <p:cNvPr id="8" name="Lightbulb"/>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950" y="672903"/>
            <a:ext cx="876051" cy="1215550"/>
          </a:xfrm>
          <a:prstGeom prst="rect">
            <a:avLst/>
          </a:prstGeom>
        </p:spPr>
      </p:pic>
    </p:spTree>
    <p:custDataLst>
      <p:tags r:id="rId1"/>
    </p:custDataLst>
    <p:extLst>
      <p:ext uri="{BB962C8B-B14F-4D97-AF65-F5344CB8AC3E}">
        <p14:creationId xmlns:p14="http://schemas.microsoft.com/office/powerpoint/2010/main" val="628171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382401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1106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3307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o Log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3600"/>
            </a:lvl1pPr>
          </a:lstStyle>
          <a:p>
            <a:pPr lvl="0"/>
            <a:r>
              <a:rPr lang="en-US" dirty="0"/>
              <a:t>Title here</a:t>
            </a:r>
          </a:p>
        </p:txBody>
      </p:sp>
      <p:sp>
        <p:nvSpPr>
          <p:cNvPr id="8" name="Content Placeholder 2"/>
          <p:cNvSpPr>
            <a:spLocks noGrp="1"/>
          </p:cNvSpPr>
          <p:nvPr>
            <p:ph idx="1"/>
          </p:nvPr>
        </p:nvSpPr>
        <p:spPr>
          <a:xfrm>
            <a:off x="457200" y="1600200"/>
            <a:ext cx="8229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14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tags" Target="../tags/tag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HEADER SETS FLUSH LEFT</a:t>
            </a:r>
          </a:p>
        </p:txBody>
      </p:sp>
      <p:sp>
        <p:nvSpPr>
          <p:cNvPr id="1027" name="Text Placeholder 2"/>
          <p:cNvSpPr>
            <a:spLocks noGrp="1"/>
          </p:cNvSpPr>
          <p:nvPr>
            <p:ph type="body" idx="1"/>
          </p:nvPr>
        </p:nvSpPr>
        <p:spPr bwMode="auto">
          <a:xfrm>
            <a:off x="457200" y="16002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Bulleted text sets here</a:t>
            </a:r>
          </a:p>
          <a:p>
            <a:pPr lvl="0"/>
            <a:r>
              <a:rPr lang="en-US" altLang="en-US" dirty="0"/>
              <a:t>Flush left in alignment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288026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457200" rtl="0" eaLnBrk="1" fontAlgn="base" hangingPunct="1">
        <a:spcBef>
          <a:spcPct val="0"/>
        </a:spcBef>
        <a:spcAft>
          <a:spcPct val="0"/>
        </a:spcAft>
        <a:defRPr sz="4000" kern="1200" cap="all">
          <a:solidFill>
            <a:schemeClr val="tx2"/>
          </a:solidFill>
          <a:latin typeface="Arial"/>
          <a:ea typeface="MS PGothic" panose="020B0600070205080204" pitchFamily="34" charset="-128"/>
          <a:cs typeface="Arial"/>
        </a:defRPr>
      </a:lvl1pPr>
      <a:lvl2pPr algn="l" defTabSz="457200" rtl="0" eaLnBrk="1" fontAlgn="base" hangingPunct="1">
        <a:spcBef>
          <a:spcPct val="0"/>
        </a:spcBef>
        <a:spcAft>
          <a:spcPct val="0"/>
        </a:spcAft>
        <a:defRPr sz="4000">
          <a:solidFill>
            <a:schemeClr val="tx2"/>
          </a:solidFill>
          <a:latin typeface="Arial" charset="0"/>
          <a:ea typeface="MS PGothic" panose="020B0600070205080204" pitchFamily="34" charset="-128"/>
        </a:defRPr>
      </a:lvl2pPr>
      <a:lvl3pPr algn="l" defTabSz="457200" rtl="0" eaLnBrk="1" fontAlgn="base" hangingPunct="1">
        <a:spcBef>
          <a:spcPct val="0"/>
        </a:spcBef>
        <a:spcAft>
          <a:spcPct val="0"/>
        </a:spcAft>
        <a:defRPr sz="4000">
          <a:solidFill>
            <a:schemeClr val="tx2"/>
          </a:solidFill>
          <a:latin typeface="Arial" charset="0"/>
          <a:ea typeface="MS PGothic" panose="020B0600070205080204" pitchFamily="34" charset="-128"/>
        </a:defRPr>
      </a:lvl3pPr>
      <a:lvl4pPr algn="l" defTabSz="457200" rtl="0" eaLnBrk="1" fontAlgn="base" hangingPunct="1">
        <a:spcBef>
          <a:spcPct val="0"/>
        </a:spcBef>
        <a:spcAft>
          <a:spcPct val="0"/>
        </a:spcAft>
        <a:defRPr sz="4000">
          <a:solidFill>
            <a:schemeClr val="tx2"/>
          </a:solidFill>
          <a:latin typeface="Arial" charset="0"/>
          <a:ea typeface="MS PGothic" panose="020B0600070205080204" pitchFamily="34" charset="-128"/>
        </a:defRPr>
      </a:lvl4pPr>
      <a:lvl5pPr algn="l" defTabSz="457200" rtl="0" eaLnBrk="1" fontAlgn="base" hangingPunct="1">
        <a:spcBef>
          <a:spcPct val="0"/>
        </a:spcBef>
        <a:spcAft>
          <a:spcPct val="0"/>
        </a:spcAft>
        <a:defRPr sz="4000">
          <a:solidFill>
            <a:schemeClr val="tx2"/>
          </a:solidFill>
          <a:latin typeface="Arial" charset="0"/>
          <a:ea typeface="MS PGothic" panose="020B0600070205080204" pitchFamily="34" charset="-128"/>
        </a:defRPr>
      </a:lvl5pPr>
      <a:lvl6pPr marL="457200" algn="l" defTabSz="457200" rtl="0" eaLnBrk="1" fontAlgn="base" hangingPunct="1">
        <a:spcBef>
          <a:spcPct val="0"/>
        </a:spcBef>
        <a:spcAft>
          <a:spcPct val="0"/>
        </a:spcAft>
        <a:defRPr sz="4000">
          <a:solidFill>
            <a:schemeClr val="tx2"/>
          </a:solidFill>
          <a:latin typeface="Arial" charset="0"/>
          <a:ea typeface="ＭＳ Ｐゴシック" charset="0"/>
        </a:defRPr>
      </a:lvl6pPr>
      <a:lvl7pPr marL="914400" algn="l" defTabSz="457200" rtl="0" eaLnBrk="1" fontAlgn="base" hangingPunct="1">
        <a:spcBef>
          <a:spcPct val="0"/>
        </a:spcBef>
        <a:spcAft>
          <a:spcPct val="0"/>
        </a:spcAft>
        <a:defRPr sz="4000">
          <a:solidFill>
            <a:schemeClr val="tx2"/>
          </a:solidFill>
          <a:latin typeface="Arial" charset="0"/>
          <a:ea typeface="ＭＳ Ｐゴシック" charset="0"/>
        </a:defRPr>
      </a:lvl7pPr>
      <a:lvl8pPr marL="1371600" algn="l" defTabSz="457200" rtl="0" eaLnBrk="1" fontAlgn="base" hangingPunct="1">
        <a:spcBef>
          <a:spcPct val="0"/>
        </a:spcBef>
        <a:spcAft>
          <a:spcPct val="0"/>
        </a:spcAft>
        <a:defRPr sz="4000">
          <a:solidFill>
            <a:schemeClr val="tx2"/>
          </a:solidFill>
          <a:latin typeface="Arial" charset="0"/>
          <a:ea typeface="ＭＳ Ｐゴシック" charset="0"/>
        </a:defRPr>
      </a:lvl8pPr>
      <a:lvl9pPr marL="1828800" algn="l" defTabSz="457200" rtl="0" eaLnBrk="1" fontAlgn="base" hangingPunct="1">
        <a:spcBef>
          <a:spcPct val="0"/>
        </a:spcBef>
        <a:spcAft>
          <a:spcPct val="0"/>
        </a:spcAft>
        <a:defRPr sz="4000">
          <a:solidFill>
            <a:schemeClr val="tx2"/>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300" kern="1200">
          <a:solidFill>
            <a:srgbClr val="1F497D"/>
          </a:solidFill>
          <a:latin typeface="Arial"/>
          <a:ea typeface="MS PGothic" panose="020B0600070205080204" pitchFamily="34" charset="-128"/>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rgbClr val="1F497D"/>
          </a:solidFill>
          <a:latin typeface="Arial"/>
          <a:ea typeface="MS PGothic" panose="020B0600070205080204" pitchFamily="34" charset="-128"/>
          <a:cs typeface="Arial"/>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rgbClr val="1F497D"/>
          </a:solidFill>
          <a:latin typeface="Arial"/>
          <a:ea typeface="MS PGothic" panose="020B0600070205080204" pitchFamily="34" charset="-128"/>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1F497D"/>
          </a:solidFill>
          <a:latin typeface="Arial"/>
          <a:ea typeface="MS PGothic" panose="020B0600070205080204" pitchFamily="34" charset="-128"/>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rgbClr val="1F497D"/>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5E9EF"/>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40"/>
    </p:custDataLst>
    <p:extLst>
      <p:ext uri="{BB962C8B-B14F-4D97-AF65-F5344CB8AC3E}">
        <p14:creationId xmlns:p14="http://schemas.microsoft.com/office/powerpoint/2010/main" val="24148111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Lst>
  <p:txStyles>
    <p:titleStyle>
      <a:lvl1pPr algn="l" defTabSz="685800" rtl="0" eaLnBrk="1" latinLnBrk="0" hangingPunct="1">
        <a:lnSpc>
          <a:spcPct val="90000"/>
        </a:lnSpc>
        <a:spcBef>
          <a:spcPct val="0"/>
        </a:spcBef>
        <a:buNone/>
        <a:defRPr sz="2700" kern="1200">
          <a:solidFill>
            <a:srgbClr val="404040"/>
          </a:solidFill>
          <a:latin typeface="+mn-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950" kern="1200">
          <a:solidFill>
            <a:srgbClr val="595959"/>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950" kern="1200">
          <a:solidFill>
            <a:srgbClr val="595959"/>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950" kern="1200">
          <a:solidFill>
            <a:srgbClr val="595959"/>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950" kern="1200">
          <a:solidFill>
            <a:srgbClr val="595959"/>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950" kern="1200">
          <a:solidFill>
            <a:srgbClr val="595959"/>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skaYWKC6iD4"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bF3j5UVCSCA"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hyperlink" Target="http://developingchild.harvard.edu/"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rVwFkcOZHJw"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hyperlink" Target="http://developingchild.harvard.ed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9Ldvqei7pl4&amp;feature=youtu.be"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7255C8-2999-42E4-A88D-F69BDFF34DCA}"/>
              </a:ext>
            </a:extLst>
          </p:cNvPr>
          <p:cNvSpPr>
            <a:spLocks noGrp="1"/>
          </p:cNvSpPr>
          <p:nvPr>
            <p:ph type="body" sz="quarter" idx="11"/>
          </p:nvPr>
        </p:nvSpPr>
        <p:spPr/>
        <p:txBody>
          <a:bodyPr>
            <a:normAutofit/>
          </a:bodyPr>
          <a:lstStyle/>
          <a:p>
            <a:r>
              <a:rPr lang="en-US" sz="3200" dirty="0"/>
              <a:t>Module 2 - Child Development</a:t>
            </a:r>
          </a:p>
        </p:txBody>
      </p:sp>
      <p:sp>
        <p:nvSpPr>
          <p:cNvPr id="4" name="Title 3">
            <a:extLst>
              <a:ext uri="{FF2B5EF4-FFF2-40B4-BE49-F238E27FC236}">
                <a16:creationId xmlns:a16="http://schemas.microsoft.com/office/drawing/2014/main" id="{F96FAE28-166A-42BE-A690-42A96F46060D}"/>
              </a:ext>
            </a:extLst>
          </p:cNvPr>
          <p:cNvSpPr>
            <a:spLocks noGrp="1"/>
          </p:cNvSpPr>
          <p:nvPr>
            <p:ph type="title"/>
          </p:nvPr>
        </p:nvSpPr>
        <p:spPr/>
        <p:txBody>
          <a:bodyPr>
            <a:normAutofit/>
          </a:bodyPr>
          <a:lstStyle/>
          <a:p>
            <a:r>
              <a:rPr lang="en-US" sz="4400" dirty="0"/>
              <a:t>Core for Social Workers</a:t>
            </a:r>
          </a:p>
        </p:txBody>
      </p:sp>
      <p:sp>
        <p:nvSpPr>
          <p:cNvPr id="5" name="Text Placeholder 4">
            <a:extLst>
              <a:ext uri="{FF2B5EF4-FFF2-40B4-BE49-F238E27FC236}">
                <a16:creationId xmlns:a16="http://schemas.microsoft.com/office/drawing/2014/main" id="{DF802A3A-C118-41C8-9E03-38AFAF1E4D67}"/>
              </a:ext>
            </a:extLst>
          </p:cNvPr>
          <p:cNvSpPr>
            <a:spLocks noGrp="1"/>
          </p:cNvSpPr>
          <p:nvPr>
            <p:ph type="body" sz="quarter" idx="10"/>
          </p:nvPr>
        </p:nvSpPr>
        <p:spPr/>
        <p:txBody>
          <a:bodyPr/>
          <a:lstStyle/>
          <a:p>
            <a:r>
              <a:rPr lang="en-US" dirty="0"/>
              <a:t>V2021.03.08</a:t>
            </a:r>
          </a:p>
        </p:txBody>
      </p:sp>
    </p:spTree>
    <p:extLst>
      <p:ext uri="{BB962C8B-B14F-4D97-AF65-F5344CB8AC3E}">
        <p14:creationId xmlns:p14="http://schemas.microsoft.com/office/powerpoint/2010/main" val="21612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To start thinking about biology… an activity</a:t>
            </a:r>
          </a:p>
        </p:txBody>
      </p:sp>
      <p:sp>
        <p:nvSpPr>
          <p:cNvPr id="3" name="Content Placeholder 2"/>
          <p:cNvSpPr>
            <a:spLocks noGrp="1"/>
          </p:cNvSpPr>
          <p:nvPr>
            <p:ph idx="1"/>
          </p:nvPr>
        </p:nvSpPr>
        <p:spPr/>
        <p:txBody>
          <a:bodyPr/>
          <a:lstStyle/>
          <a:p>
            <a:r>
              <a:rPr lang="en-US" sz="2800" dirty="0"/>
              <a:t>In your break out room</a:t>
            </a:r>
          </a:p>
          <a:p>
            <a:pPr marL="685800" lvl="1" indent="-342900">
              <a:buFont typeface="+mj-lt"/>
              <a:buAutoNum type="arabicPeriod"/>
            </a:pPr>
            <a:r>
              <a:rPr lang="en-US" sz="2000" dirty="0"/>
              <a:t>The babies on the next slide are newborns. With your break out group. Discuss the SPEC (social, physical, emotional, and cognitive) abilities of these babies. Be ready to have one person from your group share at least one example of a typical newborn baby’s SPEC.</a:t>
            </a:r>
          </a:p>
          <a:p>
            <a:pPr marL="685800" lvl="1" indent="-342900">
              <a:buFont typeface="+mj-lt"/>
              <a:buAutoNum type="arabicPeriod"/>
            </a:pPr>
            <a:r>
              <a:rPr lang="en-US" sz="2000" dirty="0"/>
              <a:t>The babies on the slide after roughly 6 months old. With your break out group. Discuss the SPEC (social, physical, emotional, and cognitive) abilities of these babies. Be ready to have one person from your group share at least one example of a typical 6 month old baby’s SPEC.</a:t>
            </a:r>
          </a:p>
          <a:p>
            <a:pPr marL="685800" lvl="1" indent="-342900">
              <a:buFont typeface="+mj-lt"/>
              <a:buAutoNum type="arabicPeriod"/>
            </a:pPr>
            <a:r>
              <a:rPr lang="en-US" sz="2000" dirty="0"/>
              <a:t>Identify one way in which you sooth a crying baby. </a:t>
            </a:r>
          </a:p>
          <a:p>
            <a:pPr marL="685800" lvl="1" indent="-342900">
              <a:buFont typeface="+mj-lt"/>
              <a:buAutoNum type="arabicPeriod"/>
            </a:pPr>
            <a:endParaRPr lang="en-US" sz="2400" dirty="0"/>
          </a:p>
          <a:p>
            <a:pPr marL="685800" lvl="1" indent="-342900">
              <a:buFont typeface="+mj-lt"/>
              <a:buAutoNum type="arabicPeriod"/>
            </a:pPr>
            <a:endParaRPr lang="en-US" dirty="0"/>
          </a:p>
        </p:txBody>
      </p:sp>
    </p:spTree>
    <p:extLst>
      <p:ext uri="{BB962C8B-B14F-4D97-AF65-F5344CB8AC3E}">
        <p14:creationId xmlns:p14="http://schemas.microsoft.com/office/powerpoint/2010/main" val="1077403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544" y="4286250"/>
            <a:ext cx="2286000" cy="152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19910"/>
          <a:stretch/>
        </p:blipFill>
        <p:spPr bwMode="auto">
          <a:xfrm>
            <a:off x="4759038" y="1829192"/>
            <a:ext cx="3218521"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1" y="2175665"/>
            <a:ext cx="2830643" cy="1882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a:t>Newborn</a:t>
            </a:r>
          </a:p>
        </p:txBody>
      </p:sp>
      <p:sp>
        <p:nvSpPr>
          <p:cNvPr id="3" name="Content Placeholder 2">
            <a:extLst>
              <a:ext uri="{FF2B5EF4-FFF2-40B4-BE49-F238E27FC236}">
                <a16:creationId xmlns:a16="http://schemas.microsoft.com/office/drawing/2014/main" id="{7DAE83F1-D45D-4E86-A246-B67B859E969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904066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54" t="20617" r="19561" b="22149"/>
          <a:stretch/>
        </p:blipFill>
        <p:spPr bwMode="auto">
          <a:xfrm>
            <a:off x="1027489" y="2620246"/>
            <a:ext cx="2554129" cy="171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624"/>
          <a:stretch/>
        </p:blipFill>
        <p:spPr bwMode="auto">
          <a:xfrm>
            <a:off x="4064794" y="4057650"/>
            <a:ext cx="1500188" cy="178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0755"/>
          <a:stretch/>
        </p:blipFill>
        <p:spPr bwMode="auto">
          <a:xfrm>
            <a:off x="4572000" y="2241976"/>
            <a:ext cx="2423862" cy="144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a:t>6 month old</a:t>
            </a:r>
          </a:p>
        </p:txBody>
      </p:sp>
      <p:sp>
        <p:nvSpPr>
          <p:cNvPr id="3" name="Content Placeholder 2">
            <a:extLst>
              <a:ext uri="{FF2B5EF4-FFF2-40B4-BE49-F238E27FC236}">
                <a16:creationId xmlns:a16="http://schemas.microsoft.com/office/drawing/2014/main" id="{F2C3B3FA-6D56-40E1-B4D4-E6472D2FC7F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768432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Break out - Discussion</a:t>
            </a:r>
          </a:p>
        </p:txBody>
      </p:sp>
      <p:sp>
        <p:nvSpPr>
          <p:cNvPr id="4" name="Content Placeholder 3"/>
          <p:cNvSpPr>
            <a:spLocks noGrp="1"/>
          </p:cNvSpPr>
          <p:nvPr>
            <p:ph idx="1"/>
          </p:nvPr>
        </p:nvSpPr>
        <p:spPr/>
        <p:txBody>
          <a:bodyPr/>
          <a:lstStyle/>
          <a:p>
            <a:r>
              <a:rPr lang="en-US" dirty="0"/>
              <a:t>A child’s SPEC abilities form the basis of their needs from caregivers. Knowing a child’s abilities is important for nurturing their development.</a:t>
            </a:r>
          </a:p>
          <a:p>
            <a:r>
              <a:rPr lang="en-US" dirty="0"/>
              <a:t>We will now focus on those social and emotional needs, and the biology  underlying those needs.</a:t>
            </a:r>
          </a:p>
          <a:p>
            <a:endParaRPr lang="en-US" dirty="0"/>
          </a:p>
        </p:txBody>
      </p:sp>
    </p:spTree>
    <p:extLst>
      <p:ext uri="{BB962C8B-B14F-4D97-AF65-F5344CB8AC3E}">
        <p14:creationId xmlns:p14="http://schemas.microsoft.com/office/powerpoint/2010/main" val="3817789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Biological basis of attachment</a:t>
            </a:r>
          </a:p>
        </p:txBody>
      </p:sp>
      <p:sp>
        <p:nvSpPr>
          <p:cNvPr id="3" name="Content Placeholder 2"/>
          <p:cNvSpPr>
            <a:spLocks noGrp="1"/>
          </p:cNvSpPr>
          <p:nvPr>
            <p:ph idx="1"/>
          </p:nvPr>
        </p:nvSpPr>
        <p:spPr>
          <a:xfrm>
            <a:off x="457200" y="1600200"/>
            <a:ext cx="5715000" cy="3429000"/>
          </a:xfrm>
        </p:spPr>
        <p:txBody>
          <a:bodyPr>
            <a:noAutofit/>
          </a:bodyPr>
          <a:lstStyle/>
          <a:p>
            <a:r>
              <a:rPr lang="en-US" sz="2400" dirty="0"/>
              <a:t>Newborns and infants rely on their caregivers to soothe and calm them.</a:t>
            </a:r>
          </a:p>
          <a:p>
            <a:r>
              <a:rPr lang="en-US" sz="2400" dirty="0"/>
              <a:t>Two physiological systems control heart rate:</a:t>
            </a:r>
          </a:p>
          <a:p>
            <a:pPr lvl="1"/>
            <a:r>
              <a:rPr lang="en-US" sz="2400" dirty="0"/>
              <a:t>parasympathetic nervous system: rest and digest</a:t>
            </a:r>
          </a:p>
          <a:p>
            <a:pPr lvl="1"/>
            <a:r>
              <a:rPr lang="en-US" sz="2400" dirty="0"/>
              <a:t>sympathetic nervous system: fight or flight</a:t>
            </a:r>
          </a:p>
          <a:p>
            <a:r>
              <a:rPr lang="en-US" sz="2400" dirty="0"/>
              <a:t>These systems are in a constant fluctuating balance to meet your needs</a:t>
            </a:r>
          </a:p>
          <a:p>
            <a:pPr lvl="1"/>
            <a:endParaRPr lang="en-US" sz="2400" dirty="0"/>
          </a:p>
          <a:p>
            <a:pPr lvl="1"/>
            <a:endParaRPr lang="en-US" sz="2400" dirty="0"/>
          </a:p>
        </p:txBody>
      </p:sp>
      <p:pic>
        <p:nvPicPr>
          <p:cNvPr id="8" name="Picture 7"/>
          <p:cNvPicPr>
            <a:picLocks noChangeAspect="1"/>
          </p:cNvPicPr>
          <p:nvPr/>
        </p:nvPicPr>
        <p:blipFill>
          <a:blip r:embed="rId3"/>
          <a:stretch>
            <a:fillRect/>
          </a:stretch>
        </p:blipFill>
        <p:spPr>
          <a:xfrm>
            <a:off x="6382872" y="3636085"/>
            <a:ext cx="2743199" cy="3235362"/>
          </a:xfrm>
          <a:prstGeom prst="rect">
            <a:avLst/>
          </a:prstGeom>
        </p:spPr>
      </p:pic>
    </p:spTree>
    <p:extLst>
      <p:ext uri="{BB962C8B-B14F-4D97-AF65-F5344CB8AC3E}">
        <p14:creationId xmlns:p14="http://schemas.microsoft.com/office/powerpoint/2010/main" val="1218865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Break out room: Attachment Through Everyday Moments </a:t>
            </a:r>
          </a:p>
        </p:txBody>
      </p:sp>
      <p:sp>
        <p:nvSpPr>
          <p:cNvPr id="3" name="Content Placeholder 2"/>
          <p:cNvSpPr>
            <a:spLocks noGrp="1"/>
          </p:cNvSpPr>
          <p:nvPr>
            <p:ph idx="1"/>
          </p:nvPr>
        </p:nvSpPr>
        <p:spPr/>
        <p:txBody>
          <a:bodyPr>
            <a:normAutofit/>
          </a:bodyPr>
          <a:lstStyle/>
          <a:p>
            <a:r>
              <a:rPr lang="en-US" sz="3000" dirty="0"/>
              <a:t>Watch the video “Attachment through everyday moments. Then in your groups discuss:</a:t>
            </a:r>
          </a:p>
          <a:p>
            <a:r>
              <a:rPr lang="en-US" sz="3000" dirty="0"/>
              <a:t>Why is responsive care important? </a:t>
            </a:r>
          </a:p>
          <a:p>
            <a:r>
              <a:rPr lang="en-US" sz="3000" dirty="0"/>
              <a:t>What are the key pieces to responsive care?</a:t>
            </a:r>
          </a:p>
          <a:p>
            <a:r>
              <a:rPr lang="en-US" sz="3000" dirty="0"/>
              <a:t>How can the child welfare system promote these parenting behaviors? Have one person from each group ready to share. </a:t>
            </a:r>
          </a:p>
        </p:txBody>
      </p:sp>
    </p:spTree>
    <p:extLst>
      <p:ext uri="{BB962C8B-B14F-4D97-AF65-F5344CB8AC3E}">
        <p14:creationId xmlns:p14="http://schemas.microsoft.com/office/powerpoint/2010/main" val="1173021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Break out- Discussion</a:t>
            </a:r>
          </a:p>
        </p:txBody>
      </p:sp>
      <p:sp>
        <p:nvSpPr>
          <p:cNvPr id="3" name="Content Placeholder 2"/>
          <p:cNvSpPr>
            <a:spLocks noGrp="1"/>
          </p:cNvSpPr>
          <p:nvPr>
            <p:ph idx="1"/>
          </p:nvPr>
        </p:nvSpPr>
        <p:spPr/>
        <p:txBody>
          <a:bodyPr>
            <a:normAutofit fontScale="70000" lnSpcReduction="20000"/>
          </a:bodyPr>
          <a:lstStyle/>
          <a:p>
            <a:r>
              <a:rPr lang="en-US" altLang="en-US" dirty="0">
                <a:cs typeface="Arial" charset="0"/>
              </a:rPr>
              <a:t>Have groups share how CWS </a:t>
            </a:r>
            <a:r>
              <a:rPr lang="en-US" dirty="0"/>
              <a:t>can promote parenting behaviors that encourage a secure attachment.</a:t>
            </a:r>
          </a:p>
          <a:p>
            <a:pPr marL="0" indent="0">
              <a:buNone/>
            </a:pPr>
            <a:endParaRPr lang="en-US" altLang="en-US" dirty="0">
              <a:cs typeface="Arial" charset="0"/>
            </a:endParaRPr>
          </a:p>
          <a:p>
            <a:pPr marL="0" indent="0">
              <a:buNone/>
            </a:pPr>
            <a:r>
              <a:rPr lang="en-US" altLang="en-US" dirty="0">
                <a:cs typeface="Arial" charset="0"/>
              </a:rPr>
              <a:t>Secure attachment relationships have:</a:t>
            </a:r>
          </a:p>
          <a:p>
            <a:r>
              <a:rPr lang="en-US" b="1" u="sng" dirty="0"/>
              <a:t>Serve and return: </a:t>
            </a:r>
            <a:r>
              <a:rPr lang="en-US" dirty="0"/>
              <a:t>back and forth sharing of attention, affect, arousal between caregiver and infant</a:t>
            </a:r>
          </a:p>
          <a:p>
            <a:r>
              <a:rPr lang="en-US" altLang="en-US" b="1" u="sng" dirty="0">
                <a:cs typeface="Arial" charset="0"/>
              </a:rPr>
              <a:t>Nurturance: </a:t>
            </a:r>
            <a:r>
              <a:rPr lang="en-US" altLang="en-US" dirty="0">
                <a:cs typeface="Arial" charset="0"/>
              </a:rPr>
              <a:t>being able to accurately read the infant</a:t>
            </a:r>
            <a:endParaRPr lang="en-US" dirty="0"/>
          </a:p>
          <a:p>
            <a:r>
              <a:rPr lang="en-US" b="1" u="sng" dirty="0"/>
              <a:t>Stability: </a:t>
            </a:r>
            <a:r>
              <a:rPr lang="en-US" dirty="0"/>
              <a:t>constant stable presence</a:t>
            </a:r>
            <a:endParaRPr lang="en-US" b="1" u="sng" dirty="0"/>
          </a:p>
          <a:p>
            <a:r>
              <a:rPr lang="en-US" b="1" u="sng" dirty="0"/>
              <a:t>Commitment: </a:t>
            </a:r>
            <a:r>
              <a:rPr lang="en-US" dirty="0"/>
              <a:t>a caregiver that is committed and enjoys the child</a:t>
            </a:r>
            <a:endParaRPr lang="en-US" b="1" u="sng" dirty="0"/>
          </a:p>
          <a:p>
            <a:pPr marL="0" indent="0">
              <a:buNone/>
            </a:pPr>
            <a:endParaRPr lang="en-US" b="1" u="sng" dirty="0"/>
          </a:p>
          <a:p>
            <a:endParaRPr lang="en-US" dirty="0"/>
          </a:p>
          <a:p>
            <a:pPr lvl="1"/>
            <a:endParaRPr lang="en-US" altLang="en-US" b="1" u="sng" dirty="0">
              <a:cs typeface="Arial" charset="0"/>
            </a:endParaRPr>
          </a:p>
          <a:p>
            <a:endParaRPr lang="en-US" dirty="0"/>
          </a:p>
        </p:txBody>
      </p:sp>
    </p:spTree>
    <p:extLst>
      <p:ext uri="{BB962C8B-B14F-4D97-AF65-F5344CB8AC3E}">
        <p14:creationId xmlns:p14="http://schemas.microsoft.com/office/powerpoint/2010/main" val="1804344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b="1" dirty="0">
                <a:latin typeface="Arial" panose="020B0604020202020204" pitchFamily="34" charset="0"/>
                <a:cs typeface="Arial" panose="020B0604020202020204" pitchFamily="34" charset="0"/>
              </a:rPr>
              <a:t>Attachment: a social need </a:t>
            </a:r>
          </a:p>
        </p:txBody>
      </p:sp>
      <p:sp>
        <p:nvSpPr>
          <p:cNvPr id="5123" name="Rectangle 3"/>
          <p:cNvSpPr>
            <a:spLocks noGrp="1" noChangeArrowheads="1"/>
          </p:cNvSpPr>
          <p:nvPr>
            <p:ph idx="1"/>
          </p:nvPr>
        </p:nvSpPr>
        <p:spPr/>
        <p:txBody>
          <a:bodyPr>
            <a:noAutofit/>
          </a:bodyPr>
          <a:lstStyle/>
          <a:p>
            <a:r>
              <a:rPr lang="en-US" altLang="en-US" sz="2800" dirty="0">
                <a:cs typeface="Arial" charset="0"/>
              </a:rPr>
              <a:t>How the primary caregiver responds to cooing, crying, bids for attention, etc. determines the quality of the attachment</a:t>
            </a:r>
          </a:p>
          <a:p>
            <a:pPr>
              <a:spcAft>
                <a:spcPts val="450"/>
              </a:spcAft>
            </a:pPr>
            <a:r>
              <a:rPr lang="en-US" altLang="en-US" sz="2800" dirty="0"/>
              <a:t>First relationship with primary caregiver builds template for future relationships</a:t>
            </a:r>
          </a:p>
          <a:p>
            <a:pPr>
              <a:spcAft>
                <a:spcPts val="450"/>
              </a:spcAft>
            </a:pPr>
            <a:r>
              <a:rPr lang="en-US" altLang="en-US" sz="2800" dirty="0"/>
              <a:t>Secure attachment builds neural connections</a:t>
            </a:r>
          </a:p>
          <a:p>
            <a:pPr>
              <a:spcAft>
                <a:spcPts val="450"/>
              </a:spcAft>
            </a:pPr>
            <a:r>
              <a:rPr lang="en-US" altLang="en-US" sz="2800" dirty="0"/>
              <a:t>Childhood experiences are the foundation for the brain’s capabilities later in life</a:t>
            </a:r>
          </a:p>
          <a:p>
            <a:pPr marL="342900" lvl="1" indent="0">
              <a:buNone/>
            </a:pPr>
            <a:endParaRPr lang="en-US" altLang="en-US" sz="2400" dirty="0">
              <a:cs typeface="Arial" charset="0"/>
            </a:endParaRPr>
          </a:p>
          <a:p>
            <a:pPr marL="0" indent="0">
              <a:buNone/>
            </a:pPr>
            <a:endParaRPr lang="en-US" sz="2400" dirty="0">
              <a:latin typeface="Times New Roman" pitchFamily="18" charset="0"/>
            </a:endParaRPr>
          </a:p>
          <a:p>
            <a:pPr eaLnBrk="1" hangingPunct="1"/>
            <a:endParaRPr lang="en-US" sz="2400" dirty="0">
              <a:latin typeface="Times New Roman" pitchFamily="18" charset="0"/>
            </a:endParaRPr>
          </a:p>
          <a:p>
            <a:pPr lvl="1" eaLnBrk="1" hangingPunct="1">
              <a:buFont typeface="Wingdings" pitchFamily="2" charset="2"/>
              <a:buNone/>
            </a:pPr>
            <a:endParaRPr lang="en-US" sz="2100" dirty="0">
              <a:latin typeface="Times New Roman" pitchFamily="18" charset="0"/>
            </a:endParaRPr>
          </a:p>
          <a:p>
            <a:pPr eaLnBrk="1" hangingPunct="1"/>
            <a:endParaRPr lang="en-US" sz="1500" dirty="0">
              <a:latin typeface="Times New Roman" pitchFamily="18" charset="0"/>
            </a:endParaRPr>
          </a:p>
        </p:txBody>
      </p:sp>
      <p:sp>
        <p:nvSpPr>
          <p:cNvPr id="2" name="AutoShape 2" descr="Image result for mother calming baby"/>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1802966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lstStyle/>
          <a:p>
            <a:r>
              <a:rPr lang="en-US" b="1" dirty="0"/>
              <a:t>Attachment: Brain Development</a:t>
            </a:r>
          </a:p>
        </p:txBody>
      </p:sp>
      <p:sp>
        <p:nvSpPr>
          <p:cNvPr id="3" name="Content Placeholder 2"/>
          <p:cNvSpPr>
            <a:spLocks noGrp="1"/>
          </p:cNvSpPr>
          <p:nvPr>
            <p:ph idx="1"/>
          </p:nvPr>
        </p:nvSpPr>
        <p:spPr/>
        <p:txBody>
          <a:bodyPr/>
          <a:lstStyle/>
          <a:p>
            <a:pPr>
              <a:lnSpc>
                <a:spcPct val="90000"/>
              </a:lnSpc>
            </a:pPr>
            <a:r>
              <a:rPr lang="en-US" altLang="en-US" sz="2400" dirty="0"/>
              <a:t>Born with 100 million neurons</a:t>
            </a:r>
          </a:p>
          <a:p>
            <a:pPr>
              <a:lnSpc>
                <a:spcPct val="90000"/>
              </a:lnSpc>
            </a:pPr>
            <a:r>
              <a:rPr lang="en-US" altLang="en-US" sz="2400" dirty="0"/>
              <a:t>Brain develops rapidly and extensively during early childhood</a:t>
            </a:r>
          </a:p>
          <a:p>
            <a:pPr>
              <a:lnSpc>
                <a:spcPct val="90000"/>
              </a:lnSpc>
            </a:pPr>
            <a:r>
              <a:rPr lang="en-US" altLang="en-US" sz="2400" dirty="0"/>
              <a:t>Significant influence of environment &amp; experience</a:t>
            </a:r>
          </a:p>
          <a:p>
            <a:pPr>
              <a:lnSpc>
                <a:spcPct val="90000"/>
              </a:lnSpc>
            </a:pPr>
            <a:r>
              <a:rPr lang="en-US" altLang="en-US" sz="2400" dirty="0"/>
              <a:t>Synaptic Pruning:  “Use it or lose it”</a:t>
            </a:r>
          </a:p>
          <a:p>
            <a:pPr>
              <a:lnSpc>
                <a:spcPct val="90000"/>
              </a:lnSpc>
            </a:pPr>
            <a:r>
              <a:rPr lang="en-US" altLang="en-US" sz="2400" dirty="0"/>
              <a:t>Brain continues to develop through adolescence</a:t>
            </a:r>
          </a:p>
          <a:p>
            <a:endParaRPr lang="en-US" sz="24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b="26877"/>
          <a:stretch>
            <a:fillRect/>
          </a:stretch>
        </p:blipFill>
        <p:spPr bwMode="auto">
          <a:xfrm>
            <a:off x="1828800" y="4021253"/>
            <a:ext cx="5486400" cy="1556147"/>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9900"/>
                  </a:outerShdw>
                </a:effectLst>
              </a14:hiddenEffects>
            </a:ext>
          </a:extLst>
        </p:spPr>
      </p:pic>
      <p:sp>
        <p:nvSpPr>
          <p:cNvPr id="6" name="Text Box 5"/>
          <p:cNvSpPr txBox="1">
            <a:spLocks noChangeArrowheads="1"/>
          </p:cNvSpPr>
          <p:nvPr/>
        </p:nvSpPr>
        <p:spPr bwMode="auto">
          <a:xfrm>
            <a:off x="1779984" y="5548217"/>
            <a:ext cx="59811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fontAlgn="base">
              <a:spcBef>
                <a:spcPct val="0"/>
              </a:spcBef>
              <a:spcAft>
                <a:spcPct val="0"/>
              </a:spcAft>
              <a:buClrTx/>
              <a:buSzTx/>
              <a:buFontTx/>
              <a:buNone/>
            </a:pPr>
            <a:r>
              <a:rPr lang="en-US" altLang="en-US" sz="1800" b="1" dirty="0">
                <a:solidFill>
                  <a:srgbClr val="002060"/>
                </a:solidFill>
                <a:latin typeface="Times New Roman" pitchFamily="18" charset="0"/>
              </a:rPr>
              <a:t>Birth		        Six years old		14 years old</a:t>
            </a:r>
          </a:p>
        </p:txBody>
      </p:sp>
    </p:spTree>
    <p:extLst>
      <p:ext uri="{BB962C8B-B14F-4D97-AF65-F5344CB8AC3E}">
        <p14:creationId xmlns:p14="http://schemas.microsoft.com/office/powerpoint/2010/main" val="572840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Break out room: Experience builds brains</a:t>
            </a:r>
          </a:p>
        </p:txBody>
      </p:sp>
      <p:sp>
        <p:nvSpPr>
          <p:cNvPr id="3" name="Content Placeholder 2"/>
          <p:cNvSpPr>
            <a:spLocks noGrp="1"/>
          </p:cNvSpPr>
          <p:nvPr>
            <p:ph idx="1"/>
          </p:nvPr>
        </p:nvSpPr>
        <p:spPr/>
        <p:txBody>
          <a:bodyPr>
            <a:normAutofit fontScale="92500" lnSpcReduction="20000"/>
          </a:bodyPr>
          <a:lstStyle/>
          <a:p>
            <a:r>
              <a:rPr lang="en-US" dirty="0"/>
              <a:t>Watch the video “Experiences Build Brain Architecture”</a:t>
            </a:r>
          </a:p>
          <a:p>
            <a:endParaRPr lang="en-US" dirty="0"/>
          </a:p>
          <a:p>
            <a:r>
              <a:rPr lang="en-US" dirty="0"/>
              <a:t>After you watch the video, discuss:</a:t>
            </a:r>
          </a:p>
          <a:p>
            <a:pPr marL="385763" indent="-385763">
              <a:buFont typeface="+mj-lt"/>
              <a:buAutoNum type="arabicPeriod"/>
            </a:pPr>
            <a:r>
              <a:rPr lang="en-US" dirty="0"/>
              <a:t>In your group, put it all together… describe the attachment formation process: start with young children’s inability to control physiology, how should caregivers respond and interact with children, how this changes brains.</a:t>
            </a:r>
          </a:p>
        </p:txBody>
      </p:sp>
    </p:spTree>
    <p:extLst>
      <p:ext uri="{BB962C8B-B14F-4D97-AF65-F5344CB8AC3E}">
        <p14:creationId xmlns:p14="http://schemas.microsoft.com/office/powerpoint/2010/main" val="4103173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A36E-CB5C-2A4A-B7E8-B6C54EE5911D}"/>
              </a:ext>
            </a:extLst>
          </p:cNvPr>
          <p:cNvSpPr>
            <a:spLocks noGrp="1"/>
          </p:cNvSpPr>
          <p:nvPr>
            <p:ph type="title"/>
          </p:nvPr>
        </p:nvSpPr>
        <p:spPr/>
        <p:txBody>
          <a:bodyPr/>
          <a:lstStyle/>
          <a:p>
            <a:r>
              <a:rPr lang="en-US" dirty="0"/>
              <a:t>Welcome and housekeeping</a:t>
            </a:r>
          </a:p>
        </p:txBody>
      </p:sp>
      <p:sp>
        <p:nvSpPr>
          <p:cNvPr id="3" name="Content Placeholder 2">
            <a:extLst>
              <a:ext uri="{FF2B5EF4-FFF2-40B4-BE49-F238E27FC236}">
                <a16:creationId xmlns:a16="http://schemas.microsoft.com/office/drawing/2014/main" id="{9BCF5238-F683-514D-BB96-1F5DD6A79B2D}"/>
              </a:ext>
            </a:extLst>
          </p:cNvPr>
          <p:cNvSpPr>
            <a:spLocks noGrp="1"/>
          </p:cNvSpPr>
          <p:nvPr>
            <p:ph idx="1"/>
          </p:nvPr>
        </p:nvSpPr>
        <p:spPr/>
        <p:txBody>
          <a:bodyPr/>
          <a:lstStyle/>
          <a:p>
            <a:r>
              <a:rPr lang="en-US" sz="2400" dirty="0"/>
              <a:t>Log into your meeting from a distraction free, quiet environment</a:t>
            </a:r>
          </a:p>
          <a:p>
            <a:r>
              <a:rPr lang="en-US" sz="2400" dirty="0"/>
              <a:t>Please keep your audio on mute until you want  to speak</a:t>
            </a:r>
          </a:p>
          <a:p>
            <a:r>
              <a:rPr lang="en-US" sz="2400" dirty="0"/>
              <a:t>Please use a web camera so we can see your happy face; it makes small groups more human</a:t>
            </a:r>
          </a:p>
          <a:p>
            <a:r>
              <a:rPr lang="en-US" sz="2400" dirty="0"/>
              <a:t>If you would like to speak use the “Raise Hand” feature. Then unmute yourself after you are called on</a:t>
            </a:r>
          </a:p>
          <a:p>
            <a:r>
              <a:rPr lang="en-US" sz="2400" dirty="0"/>
              <a:t>If you have a question, post it in the public chat box </a:t>
            </a:r>
          </a:p>
          <a:p>
            <a:r>
              <a:rPr lang="en-US" sz="2400" dirty="0"/>
              <a:t>Have fun and participate!</a:t>
            </a:r>
          </a:p>
          <a:p>
            <a:r>
              <a:rPr lang="en-US" sz="2400" dirty="0"/>
              <a:t>Have paper and a pen or pencil handy to take notes</a:t>
            </a:r>
          </a:p>
          <a:p>
            <a:endParaRPr lang="en-US" dirty="0"/>
          </a:p>
        </p:txBody>
      </p:sp>
    </p:spTree>
    <p:extLst>
      <p:ext uri="{BB962C8B-B14F-4D97-AF65-F5344CB8AC3E}">
        <p14:creationId xmlns:p14="http://schemas.microsoft.com/office/powerpoint/2010/main" val="1323208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Break out – Discussion</a:t>
            </a:r>
            <a:br>
              <a:rPr lang="en-US" b="1" dirty="0"/>
            </a:br>
            <a:r>
              <a:rPr lang="en-US" b="1" dirty="0"/>
              <a:t>Why is Attachment important</a:t>
            </a:r>
          </a:p>
        </p:txBody>
      </p:sp>
      <p:sp>
        <p:nvSpPr>
          <p:cNvPr id="3" name="Content Placeholder 2"/>
          <p:cNvSpPr>
            <a:spLocks noGrp="1"/>
          </p:cNvSpPr>
          <p:nvPr>
            <p:ph idx="1"/>
          </p:nvPr>
        </p:nvSpPr>
        <p:spPr/>
        <p:txBody>
          <a:bodyPr>
            <a:normAutofit fontScale="77500" lnSpcReduction="20000"/>
          </a:bodyPr>
          <a:lstStyle/>
          <a:p>
            <a:r>
              <a:rPr lang="en-US" sz="3600" dirty="0"/>
              <a:t>Attachment Promotes the development of:</a:t>
            </a:r>
          </a:p>
          <a:p>
            <a:pPr lvl="1"/>
            <a:r>
              <a:rPr lang="en-US" sz="3100" dirty="0"/>
              <a:t>trust and a positive world view</a:t>
            </a:r>
          </a:p>
          <a:p>
            <a:pPr lvl="1"/>
            <a:r>
              <a:rPr lang="en-US" sz="3100" dirty="0"/>
              <a:t>self-esteem </a:t>
            </a:r>
          </a:p>
          <a:p>
            <a:pPr lvl="1"/>
            <a:r>
              <a:rPr lang="en-US" sz="3100" dirty="0"/>
              <a:t>Self-reliance</a:t>
            </a:r>
          </a:p>
          <a:p>
            <a:pPr lvl="1"/>
            <a:r>
              <a:rPr lang="en-US" sz="3100" dirty="0"/>
              <a:t>Social and linguistic interactions (verbal and nonverbal communication)</a:t>
            </a:r>
          </a:p>
          <a:p>
            <a:r>
              <a:rPr lang="en-US" dirty="0"/>
              <a:t>Reduces anxiety and promotes a sense of security</a:t>
            </a:r>
          </a:p>
          <a:p>
            <a:r>
              <a:rPr lang="en-US" dirty="0"/>
              <a:t>Serves as a foundation for other forms of learning through social interactions, and serves as the basis for forming intimate relationships later in life</a:t>
            </a:r>
          </a:p>
          <a:p>
            <a:endParaRPr lang="en-US" dirty="0"/>
          </a:p>
        </p:txBody>
      </p:sp>
    </p:spTree>
    <p:extLst>
      <p:ext uri="{BB962C8B-B14F-4D97-AF65-F5344CB8AC3E}">
        <p14:creationId xmlns:p14="http://schemas.microsoft.com/office/powerpoint/2010/main" val="3681131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b="1" dirty="0"/>
              <a:t>Self-Control </a:t>
            </a:r>
          </a:p>
        </p:txBody>
      </p:sp>
    </p:spTree>
    <p:extLst>
      <p:ext uri="{BB962C8B-B14F-4D97-AF65-F5344CB8AC3E}">
        <p14:creationId xmlns:p14="http://schemas.microsoft.com/office/powerpoint/2010/main" val="1314598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Connections with the Attachment module</a:t>
            </a:r>
          </a:p>
        </p:txBody>
      </p:sp>
      <p:sp>
        <p:nvSpPr>
          <p:cNvPr id="3" name="Content Placeholder 2"/>
          <p:cNvSpPr>
            <a:spLocks noGrp="1"/>
          </p:cNvSpPr>
          <p:nvPr>
            <p:ph idx="1"/>
          </p:nvPr>
        </p:nvSpPr>
        <p:spPr/>
        <p:txBody>
          <a:bodyPr>
            <a:normAutofit/>
          </a:bodyPr>
          <a:lstStyle/>
          <a:p>
            <a:r>
              <a:rPr lang="en-US" sz="2700" dirty="0"/>
              <a:t>We focused on caregiving for babies. Sensitive caregiving for an older child will look a little different. </a:t>
            </a:r>
          </a:p>
          <a:p>
            <a:r>
              <a:rPr lang="en-US" sz="2700" dirty="0"/>
              <a:t>First we are going to describe optimal parenting for an older child.</a:t>
            </a:r>
          </a:p>
          <a:p>
            <a:r>
              <a:rPr lang="en-US" sz="2700" dirty="0"/>
              <a:t>Then we will discuss how caregiving influences the development of self-control.</a:t>
            </a:r>
          </a:p>
          <a:p>
            <a:pPr marL="0" indent="0">
              <a:buNone/>
            </a:pPr>
            <a:endParaRPr lang="en-US" sz="2700" dirty="0"/>
          </a:p>
        </p:txBody>
      </p:sp>
    </p:spTree>
    <p:extLst>
      <p:ext uri="{BB962C8B-B14F-4D97-AF65-F5344CB8AC3E}">
        <p14:creationId xmlns:p14="http://schemas.microsoft.com/office/powerpoint/2010/main" val="2666978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en-US" b="1" dirty="0"/>
              <a:t>Parenting Styles</a:t>
            </a:r>
          </a:p>
        </p:txBody>
      </p:sp>
      <p:graphicFrame>
        <p:nvGraphicFramePr>
          <p:cNvPr id="330755" name="Group 3"/>
          <p:cNvGraphicFramePr>
            <a:graphicFrameLocks noGrp="1"/>
          </p:cNvGraphicFramePr>
          <p:nvPr>
            <p:ph idx="1"/>
          </p:nvPr>
        </p:nvGraphicFramePr>
        <p:xfrm>
          <a:off x="1485900" y="2057401"/>
          <a:ext cx="6172200" cy="3394473"/>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11310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FFFF00"/>
                        </a:solidFill>
                        <a:effectLst/>
                        <a:latin typeface="Arial"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High Control</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Low Control</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22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High Support</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Authoritative</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Permissive</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10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Low Support</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Authoritarian</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Uninvolved</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5703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Break out rooms</a:t>
            </a:r>
          </a:p>
        </p:txBody>
      </p:sp>
      <p:sp>
        <p:nvSpPr>
          <p:cNvPr id="3" name="Content Placeholder 2"/>
          <p:cNvSpPr>
            <a:spLocks noGrp="1"/>
          </p:cNvSpPr>
          <p:nvPr>
            <p:ph idx="1"/>
          </p:nvPr>
        </p:nvSpPr>
        <p:spPr/>
        <p:txBody>
          <a:bodyPr>
            <a:normAutofit/>
          </a:bodyPr>
          <a:lstStyle/>
          <a:p>
            <a:r>
              <a:rPr lang="en-US" sz="2400" dirty="0"/>
              <a:t>While in break out rooms, identify each of the parenting styles as being either high or low on support and control. </a:t>
            </a:r>
          </a:p>
          <a:p>
            <a:r>
              <a:rPr lang="en-US" sz="2400" dirty="0"/>
              <a:t>Then try to come up with an example parent for each of the 4 styles. How does this person parent? What kind of parenting decisions might they make? How might they respond to a child crying?</a:t>
            </a:r>
          </a:p>
        </p:txBody>
      </p:sp>
    </p:spTree>
    <p:extLst>
      <p:ext uri="{BB962C8B-B14F-4D97-AF65-F5344CB8AC3E}">
        <p14:creationId xmlns:p14="http://schemas.microsoft.com/office/powerpoint/2010/main" val="2888113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en-US" b="1" dirty="0"/>
              <a:t>Parenting Styles</a:t>
            </a:r>
          </a:p>
        </p:txBody>
      </p:sp>
      <p:graphicFrame>
        <p:nvGraphicFramePr>
          <p:cNvPr id="330755" name="Group 3"/>
          <p:cNvGraphicFramePr>
            <a:graphicFrameLocks noGrp="1"/>
          </p:cNvGraphicFramePr>
          <p:nvPr>
            <p:ph idx="1"/>
          </p:nvPr>
        </p:nvGraphicFramePr>
        <p:xfrm>
          <a:off x="1485900" y="2057401"/>
          <a:ext cx="6172200" cy="3394473"/>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11310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FFFF00"/>
                        </a:solidFill>
                        <a:effectLst/>
                        <a:latin typeface="Arial"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High Control</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Low Control</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22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High Support</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Authoritative</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Permissive</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10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Low Support</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Authoritarian</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Uninvolved</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Oval 1"/>
          <p:cNvSpPr/>
          <p:nvPr/>
        </p:nvSpPr>
        <p:spPr>
          <a:xfrm>
            <a:off x="3725141" y="3314700"/>
            <a:ext cx="165735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Tree>
    <p:extLst>
      <p:ext uri="{BB962C8B-B14F-4D97-AF65-F5344CB8AC3E}">
        <p14:creationId xmlns:p14="http://schemas.microsoft.com/office/powerpoint/2010/main" val="710038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Setting the stage for self control</a:t>
            </a:r>
          </a:p>
        </p:txBody>
      </p:sp>
      <p:sp>
        <p:nvSpPr>
          <p:cNvPr id="3" name="Content Placeholder 2"/>
          <p:cNvSpPr>
            <a:spLocks noGrp="1"/>
          </p:cNvSpPr>
          <p:nvPr>
            <p:ph idx="1"/>
          </p:nvPr>
        </p:nvSpPr>
        <p:spPr/>
        <p:txBody>
          <a:bodyPr/>
          <a:lstStyle/>
          <a:p>
            <a:pPr>
              <a:spcAft>
                <a:spcPts val="450"/>
              </a:spcAft>
            </a:pPr>
            <a:r>
              <a:rPr lang="en-US" sz="2400" dirty="0"/>
              <a:t>Parent child interactions and the development of a secure attachment, provides the framework for child’s development of self-control</a:t>
            </a:r>
          </a:p>
          <a:p>
            <a:pPr>
              <a:spcAft>
                <a:spcPts val="450"/>
              </a:spcAft>
            </a:pPr>
            <a:r>
              <a:rPr lang="en-US" sz="1800" dirty="0"/>
              <a:t>Self-control is the adaptive and voluntary control your over thoughts, feelings, and actions</a:t>
            </a:r>
          </a:p>
          <a:p>
            <a:pPr>
              <a:spcAft>
                <a:spcPts val="450"/>
              </a:spcAft>
            </a:pPr>
            <a:r>
              <a:rPr lang="en-US" sz="1800" dirty="0"/>
              <a:t>Self-control is  necessary to cooperate, follow directions, control impulses, and manage negative emotions.</a:t>
            </a:r>
            <a:endParaRPr lang="en-US" sz="2400" dirty="0"/>
          </a:p>
          <a:p>
            <a:endParaRPr lang="en-US" dirty="0"/>
          </a:p>
        </p:txBody>
      </p:sp>
    </p:spTree>
    <p:extLst>
      <p:ext uri="{BB962C8B-B14F-4D97-AF65-F5344CB8AC3E}">
        <p14:creationId xmlns:p14="http://schemas.microsoft.com/office/powerpoint/2010/main" val="1070007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Break out rooms</a:t>
            </a:r>
          </a:p>
        </p:txBody>
      </p:sp>
      <p:sp>
        <p:nvSpPr>
          <p:cNvPr id="3" name="Content Placeholder 2"/>
          <p:cNvSpPr>
            <a:spLocks noGrp="1"/>
          </p:cNvSpPr>
          <p:nvPr>
            <p:ph idx="1"/>
          </p:nvPr>
        </p:nvSpPr>
        <p:spPr/>
        <p:txBody>
          <a:bodyPr>
            <a:normAutofit/>
          </a:bodyPr>
          <a:lstStyle/>
          <a:p>
            <a:r>
              <a:rPr lang="en-US" sz="2400" dirty="0"/>
              <a:t>You were sent a table called “Ages and Stages of Self-Control”. Take out this table and fill out the top part as a group. (Only complete the top half – Typical Development)</a:t>
            </a:r>
          </a:p>
          <a:p>
            <a:endParaRPr lang="en-US" sz="2400" dirty="0"/>
          </a:p>
          <a:p>
            <a:r>
              <a:rPr lang="en-US" sz="2400" dirty="0"/>
              <a:t>What are the main self-control abilities at each age/stage? How do children in this age/stage convey their needs? What should caregivers do to support developing self-control needs?</a:t>
            </a:r>
          </a:p>
        </p:txBody>
      </p:sp>
    </p:spTree>
    <p:extLst>
      <p:ext uri="{BB962C8B-B14F-4D97-AF65-F5344CB8AC3E}">
        <p14:creationId xmlns:p14="http://schemas.microsoft.com/office/powerpoint/2010/main" val="481408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Break out room – Discussion Self-control</a:t>
            </a:r>
          </a:p>
        </p:txBody>
      </p:sp>
      <p:sp>
        <p:nvSpPr>
          <p:cNvPr id="3" name="Content Placeholder 2"/>
          <p:cNvSpPr>
            <a:spLocks noGrp="1"/>
          </p:cNvSpPr>
          <p:nvPr>
            <p:ph idx="1"/>
          </p:nvPr>
        </p:nvSpPr>
        <p:spPr/>
        <p:txBody>
          <a:bodyPr>
            <a:normAutofit/>
          </a:bodyPr>
          <a:lstStyle/>
          <a:p>
            <a:r>
              <a:rPr lang="en-US" sz="3000" dirty="0"/>
              <a:t>We will now discuss self-control at each of the stages listed on the table. Fill in any capabilities that you might have missed as we go along.</a:t>
            </a:r>
          </a:p>
        </p:txBody>
      </p:sp>
    </p:spTree>
    <p:extLst>
      <p:ext uri="{BB962C8B-B14F-4D97-AF65-F5344CB8AC3E}">
        <p14:creationId xmlns:p14="http://schemas.microsoft.com/office/powerpoint/2010/main" val="2755559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63072-7402-44A7-8AF8-B5633711AC81}"/>
              </a:ext>
            </a:extLst>
          </p:cNvPr>
          <p:cNvSpPr>
            <a:spLocks noGrp="1"/>
          </p:cNvSpPr>
          <p:nvPr>
            <p:ph type="title"/>
          </p:nvPr>
        </p:nvSpPr>
        <p:spPr/>
        <p:txBody>
          <a:bodyPr/>
          <a:lstStyle/>
          <a:p>
            <a:endParaRPr lang="en-US" dirty="0"/>
          </a:p>
        </p:txBody>
      </p:sp>
      <p:sp>
        <p:nvSpPr>
          <p:cNvPr id="2" name="Content Placeholder 1"/>
          <p:cNvSpPr>
            <a:spLocks noGrp="1"/>
          </p:cNvSpPr>
          <p:nvPr>
            <p:ph idx="1"/>
          </p:nvPr>
        </p:nvSpPr>
        <p:spPr>
          <a:prstGeom prst="rect">
            <a:avLst/>
          </a:prstGeom>
        </p:spPr>
        <p:txBody>
          <a:bodyPr>
            <a:noAutofit/>
          </a:bodyPr>
          <a:lstStyle/>
          <a:p>
            <a:pPr marL="257175" indent="-257175"/>
            <a:r>
              <a:rPr lang="en-US" sz="2800" dirty="0"/>
              <a:t>Infants have very little emotional or behavioral control. They learn this from their caregivers</a:t>
            </a:r>
          </a:p>
          <a:p>
            <a:pPr marL="257175" indent="-257175"/>
            <a:endParaRPr lang="en-US" sz="2800" dirty="0"/>
          </a:p>
          <a:p>
            <a:pPr marL="257175" indent="-257175"/>
            <a:r>
              <a:rPr lang="en-US" sz="2800" dirty="0"/>
              <a:t>Communication: Facial expressions, non-verbal vocal expressions (crying, screaming, laughing), physical movements (stomping, kicking, hitting)</a:t>
            </a:r>
          </a:p>
          <a:p>
            <a:pPr marL="257175" indent="-257175"/>
            <a:endParaRPr lang="en-US" sz="2800" dirty="0"/>
          </a:p>
          <a:p>
            <a:pPr marL="257175" indent="-257175"/>
            <a:r>
              <a:rPr lang="en-US" sz="2800" dirty="0"/>
              <a:t>Parents: physical comfort: </a:t>
            </a:r>
            <a:r>
              <a:rPr lang="en-US" altLang="en-US" sz="2800" dirty="0">
                <a:cs typeface="Arial" charset="0"/>
              </a:rPr>
              <a:t>touch, rocking, sucking, holding</a:t>
            </a:r>
          </a:p>
          <a:p>
            <a:pPr marL="257175" indent="-257175"/>
            <a:endParaRPr lang="en-US" sz="1800" dirty="0"/>
          </a:p>
        </p:txBody>
      </p:sp>
      <p:sp>
        <p:nvSpPr>
          <p:cNvPr id="4" name="TextBox 3"/>
          <p:cNvSpPr txBox="1"/>
          <p:nvPr/>
        </p:nvSpPr>
        <p:spPr>
          <a:xfrm>
            <a:off x="1243570" y="210294"/>
            <a:ext cx="6629400" cy="1077218"/>
          </a:xfrm>
          <a:prstGeom prst="rect">
            <a:avLst/>
          </a:prstGeom>
          <a:noFill/>
        </p:spPr>
        <p:txBody>
          <a:bodyPr wrap="square" rtlCol="0">
            <a:spAutoFit/>
          </a:bodyPr>
          <a:lstStyle/>
          <a:p>
            <a:pPr algn="ctr"/>
            <a:r>
              <a:rPr lang="en-US" altLang="en-US" sz="3200" b="1" dirty="0">
                <a:solidFill>
                  <a:schemeClr val="tx2"/>
                </a:solidFill>
                <a:latin typeface="Arial" panose="020B0604020202020204" pitchFamily="34" charset="0"/>
                <a:cs typeface="Arial" panose="020B0604020202020204" pitchFamily="34" charset="0"/>
              </a:rPr>
              <a:t>Self-control</a:t>
            </a:r>
          </a:p>
          <a:p>
            <a:pPr algn="ctr"/>
            <a:r>
              <a:rPr lang="en-US" sz="3200" b="1" dirty="0">
                <a:solidFill>
                  <a:schemeClr val="tx2"/>
                </a:solidFill>
                <a:latin typeface="Arial" panose="020B0604020202020204" pitchFamily="34" charset="0"/>
                <a:cs typeface="Arial" panose="020B0604020202020204" pitchFamily="34" charset="0"/>
              </a:rPr>
              <a:t>Infancy</a:t>
            </a:r>
            <a:endParaRPr lang="en-US" sz="3200" b="1" dirty="0">
              <a:latin typeface="Arial" panose="020B0604020202020204" pitchFamily="34" charset="0"/>
              <a:cs typeface="Arial" panose="020B0604020202020204" pitchFamily="34" charset="0"/>
            </a:endParaRPr>
          </a:p>
        </p:txBody>
      </p:sp>
      <p:sp>
        <p:nvSpPr>
          <p:cNvPr id="3" name="AutoShape 2" descr="Image result for father baby cuddl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1426772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fontScale="70000" lnSpcReduction="20000"/>
          </a:bodyPr>
          <a:lstStyle/>
          <a:p>
            <a:pPr marL="0" indent="0">
              <a:buNone/>
            </a:pPr>
            <a:r>
              <a:rPr lang="en-US" sz="3600" b="1" dirty="0"/>
              <a:t>Morning</a:t>
            </a:r>
            <a:r>
              <a:rPr lang="en-US" sz="3600" dirty="0"/>
              <a:t> </a:t>
            </a:r>
            <a:r>
              <a:rPr lang="en-US" sz="3600" b="1" dirty="0"/>
              <a:t>Section I</a:t>
            </a:r>
          </a:p>
          <a:p>
            <a:pPr lvl="1"/>
            <a:r>
              <a:rPr lang="en-US" sz="3100" b="1" dirty="0"/>
              <a:t>Attachment</a:t>
            </a:r>
          </a:p>
          <a:p>
            <a:pPr lvl="1"/>
            <a:r>
              <a:rPr lang="en-US" sz="3100" b="1" dirty="0"/>
              <a:t>Break</a:t>
            </a:r>
          </a:p>
          <a:p>
            <a:pPr lvl="1"/>
            <a:r>
              <a:rPr lang="en-US" sz="3100" b="1" dirty="0"/>
              <a:t>Self-Control</a:t>
            </a:r>
          </a:p>
          <a:p>
            <a:pPr marL="0" indent="0">
              <a:buNone/>
            </a:pPr>
            <a:endParaRPr lang="en-US" sz="3600" dirty="0"/>
          </a:p>
          <a:p>
            <a:pPr marL="0" indent="0">
              <a:buNone/>
            </a:pPr>
            <a:r>
              <a:rPr lang="en-US" sz="3600" b="1" dirty="0"/>
              <a:t>LUNCH</a:t>
            </a:r>
          </a:p>
          <a:p>
            <a:pPr marL="0" indent="0">
              <a:buNone/>
            </a:pPr>
            <a:endParaRPr lang="en-US" sz="3600" dirty="0"/>
          </a:p>
          <a:p>
            <a:pPr marL="0" indent="0">
              <a:buNone/>
            </a:pPr>
            <a:r>
              <a:rPr lang="en-US" sz="3600" b="1" dirty="0"/>
              <a:t>Afternoon Section II</a:t>
            </a:r>
          </a:p>
          <a:p>
            <a:pPr lvl="1"/>
            <a:r>
              <a:rPr lang="en-US" sz="3100" b="1" dirty="0"/>
              <a:t>Disruptions to attachment</a:t>
            </a:r>
          </a:p>
          <a:p>
            <a:pPr lvl="1"/>
            <a:r>
              <a:rPr lang="en-US" sz="3100" b="1" dirty="0"/>
              <a:t>Break</a:t>
            </a:r>
          </a:p>
          <a:p>
            <a:pPr lvl="1"/>
            <a:r>
              <a:rPr lang="en-US" sz="3100" b="1" dirty="0"/>
              <a:t>Effects of trauma on development</a:t>
            </a:r>
          </a:p>
          <a:p>
            <a:pPr lvl="1"/>
            <a:r>
              <a:rPr lang="en-US" sz="3100" b="1" dirty="0"/>
              <a:t>Interventions</a:t>
            </a:r>
          </a:p>
          <a:p>
            <a:endParaRPr lang="en-US" dirty="0"/>
          </a:p>
          <a:p>
            <a:endParaRPr lang="en-US" dirty="0"/>
          </a:p>
        </p:txBody>
      </p:sp>
    </p:spTree>
    <p:extLst>
      <p:ext uri="{BB962C8B-B14F-4D97-AF65-F5344CB8AC3E}">
        <p14:creationId xmlns:p14="http://schemas.microsoft.com/office/powerpoint/2010/main" val="2589788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ED718-97E5-4436-AE09-B91655D13C56}"/>
              </a:ext>
            </a:extLst>
          </p:cNvPr>
          <p:cNvSpPr>
            <a:spLocks noGrp="1"/>
          </p:cNvSpPr>
          <p:nvPr>
            <p:ph type="title"/>
          </p:nvPr>
        </p:nvSpPr>
        <p:spPr/>
        <p:txBody>
          <a:bodyPr/>
          <a:lstStyle/>
          <a:p>
            <a:endParaRPr lang="en-US" dirty="0"/>
          </a:p>
        </p:txBody>
      </p:sp>
      <p:sp>
        <p:nvSpPr>
          <p:cNvPr id="2" name="Content Placeholder 1"/>
          <p:cNvSpPr>
            <a:spLocks noGrp="1"/>
          </p:cNvSpPr>
          <p:nvPr>
            <p:ph idx="1"/>
          </p:nvPr>
        </p:nvSpPr>
        <p:spPr>
          <a:prstGeom prst="rect">
            <a:avLst/>
          </a:prstGeom>
        </p:spPr>
        <p:txBody>
          <a:bodyPr>
            <a:noAutofit/>
          </a:bodyPr>
          <a:lstStyle/>
          <a:p>
            <a:pPr marL="257175" indent="-257175">
              <a:spcAft>
                <a:spcPts val="450"/>
              </a:spcAft>
            </a:pPr>
            <a:r>
              <a:rPr lang="en-US" sz="2400" dirty="0"/>
              <a:t>Toddlers have some ability to control emotions, but still limited. They might run away or fight, they might suck their thumb or have a “lovey” for comfort. They aren’t able to “look on the bright side” and have trouble with patience and sitting still.</a:t>
            </a:r>
          </a:p>
          <a:p>
            <a:pPr marL="257175" indent="-257175">
              <a:spcAft>
                <a:spcPts val="450"/>
              </a:spcAft>
            </a:pPr>
            <a:r>
              <a:rPr lang="en-US" sz="2400" dirty="0"/>
              <a:t>Communication: Mostly non-verbal, but emerging language should be used to teach emotions. </a:t>
            </a:r>
          </a:p>
          <a:p>
            <a:pPr marL="462915" lvl="1" indent="-257175">
              <a:spcAft>
                <a:spcPts val="450"/>
              </a:spcAft>
            </a:pPr>
            <a:r>
              <a:rPr lang="en-US" sz="1800" dirty="0"/>
              <a:t>Parents can label emotions “you are sad” to help give children words for their feelings (as opposed to just actions). This also validates emotions and helps kids feel heard</a:t>
            </a:r>
          </a:p>
          <a:p>
            <a:pPr marL="257175" indent="-257175">
              <a:spcAft>
                <a:spcPts val="450"/>
              </a:spcAft>
            </a:pPr>
            <a:r>
              <a:rPr lang="en-US" sz="2400" dirty="0"/>
              <a:t>Parents: </a:t>
            </a:r>
            <a:r>
              <a:rPr lang="en-US" altLang="en-US" sz="2400" dirty="0">
                <a:cs typeface="Arial" charset="0"/>
              </a:rPr>
              <a:t>still physical comfort, but can become more verbal</a:t>
            </a:r>
            <a:endParaRPr lang="en-US" altLang="en-US" dirty="0">
              <a:cs typeface="Arial" charset="0"/>
            </a:endParaRPr>
          </a:p>
          <a:p>
            <a:pPr marL="257175" indent="-257175"/>
            <a:endParaRPr lang="en-US" sz="1800" dirty="0"/>
          </a:p>
        </p:txBody>
      </p:sp>
      <p:sp>
        <p:nvSpPr>
          <p:cNvPr id="4" name="TextBox 3"/>
          <p:cNvSpPr txBox="1"/>
          <p:nvPr/>
        </p:nvSpPr>
        <p:spPr>
          <a:xfrm>
            <a:off x="983840" y="228600"/>
            <a:ext cx="6629400" cy="1077218"/>
          </a:xfrm>
          <a:prstGeom prst="rect">
            <a:avLst/>
          </a:prstGeom>
          <a:noFill/>
        </p:spPr>
        <p:txBody>
          <a:bodyPr wrap="square" rtlCol="0">
            <a:spAutoFit/>
          </a:bodyPr>
          <a:lstStyle/>
          <a:p>
            <a:pPr algn="ctr"/>
            <a:r>
              <a:rPr lang="en-US" altLang="en-US" sz="3200" b="1" dirty="0">
                <a:solidFill>
                  <a:schemeClr val="tx2"/>
                </a:solidFill>
                <a:latin typeface="Arial" panose="020B0604020202020204" pitchFamily="34" charset="0"/>
                <a:cs typeface="Arial" panose="020B0604020202020204" pitchFamily="34" charset="0"/>
              </a:rPr>
              <a:t>Self-control</a:t>
            </a:r>
          </a:p>
          <a:p>
            <a:pPr algn="ctr"/>
            <a:r>
              <a:rPr lang="en-US" sz="3200" b="1" dirty="0">
                <a:solidFill>
                  <a:schemeClr val="tx2"/>
                </a:solidFill>
                <a:latin typeface="Arial" panose="020B0604020202020204" pitchFamily="34" charset="0"/>
                <a:cs typeface="Arial" panose="020B0604020202020204" pitchFamily="34" charset="0"/>
              </a:rPr>
              <a:t>Toddlerhood</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8948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F54EA-A919-41E2-A0C6-3EB75546FDFB}"/>
              </a:ext>
            </a:extLst>
          </p:cNvPr>
          <p:cNvSpPr>
            <a:spLocks noGrp="1"/>
          </p:cNvSpPr>
          <p:nvPr>
            <p:ph type="title"/>
          </p:nvPr>
        </p:nvSpPr>
        <p:spPr/>
        <p:txBody>
          <a:bodyPr/>
          <a:lstStyle/>
          <a:p>
            <a:endParaRPr lang="en-US" dirty="0"/>
          </a:p>
        </p:txBody>
      </p:sp>
      <p:sp>
        <p:nvSpPr>
          <p:cNvPr id="2" name="Content Placeholder 1"/>
          <p:cNvSpPr>
            <a:spLocks noGrp="1"/>
          </p:cNvSpPr>
          <p:nvPr>
            <p:ph idx="1"/>
          </p:nvPr>
        </p:nvSpPr>
        <p:spPr>
          <a:prstGeom prst="rect">
            <a:avLst/>
          </a:prstGeom>
        </p:spPr>
        <p:txBody>
          <a:bodyPr>
            <a:noAutofit/>
          </a:bodyPr>
          <a:lstStyle/>
          <a:p>
            <a:pPr marL="257175" indent="-257175"/>
            <a:r>
              <a:rPr lang="en-US" sz="2400" dirty="0"/>
              <a:t>Preschoolers have much greater cognitive and language abilities, making it easier to communicate. They are also rapidly developing independence.</a:t>
            </a:r>
          </a:p>
          <a:p>
            <a:pPr marL="257175" indent="-257175"/>
            <a:endParaRPr lang="en-US" sz="2400" dirty="0"/>
          </a:p>
          <a:p>
            <a:pPr marL="257175" indent="-257175"/>
            <a:r>
              <a:rPr lang="en-US" sz="2400" dirty="0"/>
              <a:t>Communication: More verbal, but aggression (hitting) is typical </a:t>
            </a:r>
          </a:p>
          <a:p>
            <a:pPr marL="257175" indent="-257175"/>
            <a:endParaRPr lang="en-US" sz="2400" dirty="0"/>
          </a:p>
          <a:p>
            <a:pPr marL="257175" indent="-257175"/>
            <a:r>
              <a:rPr lang="en-US" sz="2400" dirty="0"/>
              <a:t>Parents: </a:t>
            </a:r>
            <a:r>
              <a:rPr lang="en-US" altLang="en-US" sz="2400" dirty="0">
                <a:cs typeface="Arial" charset="0"/>
              </a:rPr>
              <a:t>still physical, but caregivers should be coaching with verbal cues </a:t>
            </a:r>
          </a:p>
          <a:p>
            <a:pPr marL="257175" indent="-257175"/>
            <a:endParaRPr lang="en-US" sz="1800" dirty="0"/>
          </a:p>
        </p:txBody>
      </p:sp>
      <p:sp>
        <p:nvSpPr>
          <p:cNvPr id="4" name="TextBox 3"/>
          <p:cNvSpPr txBox="1"/>
          <p:nvPr/>
        </p:nvSpPr>
        <p:spPr>
          <a:xfrm>
            <a:off x="1028700" y="533400"/>
            <a:ext cx="6629400" cy="1077218"/>
          </a:xfrm>
          <a:prstGeom prst="rect">
            <a:avLst/>
          </a:prstGeom>
          <a:noFill/>
        </p:spPr>
        <p:txBody>
          <a:bodyPr wrap="square" rtlCol="0">
            <a:spAutoFit/>
          </a:bodyPr>
          <a:lstStyle/>
          <a:p>
            <a:pPr lvl="0" algn="ctr"/>
            <a:r>
              <a:rPr lang="en-US" altLang="en-US" sz="3200" b="1" dirty="0">
                <a:solidFill>
                  <a:schemeClr val="tx2"/>
                </a:solidFill>
                <a:latin typeface="Arial" panose="020B0604020202020204" pitchFamily="34" charset="0"/>
                <a:cs typeface="Arial" panose="020B0604020202020204" pitchFamily="34" charset="0"/>
              </a:rPr>
              <a:t>Self-control</a:t>
            </a:r>
          </a:p>
          <a:p>
            <a:pPr lvl="0" algn="ctr"/>
            <a:r>
              <a:rPr lang="en-US" sz="3200" b="1" dirty="0">
                <a:solidFill>
                  <a:schemeClr val="tx2"/>
                </a:solidFill>
                <a:latin typeface="Arial" panose="020B0604020202020204" pitchFamily="34" charset="0"/>
                <a:cs typeface="Arial" panose="020B0604020202020204" pitchFamily="34" charset="0"/>
              </a:rPr>
              <a:t>Preschool</a:t>
            </a:r>
          </a:p>
        </p:txBody>
      </p:sp>
    </p:spTree>
    <p:extLst>
      <p:ext uri="{BB962C8B-B14F-4D97-AF65-F5344CB8AC3E}">
        <p14:creationId xmlns:p14="http://schemas.microsoft.com/office/powerpoint/2010/main" val="869328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spcBef>
                <a:spcPts val="0"/>
              </a:spcBef>
            </a:pPr>
            <a:r>
              <a:rPr lang="en-US" altLang="en-US" sz="3200" b="1" dirty="0">
                <a:ea typeface="+mn-ea"/>
                <a:cs typeface="+mn-cs"/>
              </a:rPr>
              <a:t>Self-control</a:t>
            </a:r>
            <a:br>
              <a:rPr lang="en-US" altLang="en-US" sz="3200" b="1" dirty="0">
                <a:ea typeface="+mn-ea"/>
                <a:cs typeface="+mn-cs"/>
              </a:rPr>
            </a:br>
            <a:r>
              <a:rPr lang="en-US" sz="3200" b="1" dirty="0">
                <a:ea typeface="+mn-ea"/>
                <a:cs typeface="+mn-cs"/>
              </a:rPr>
              <a:t>School Age</a:t>
            </a:r>
            <a:endParaRPr lang="en-US" sz="3200" b="1" dirty="0"/>
          </a:p>
        </p:txBody>
      </p:sp>
      <p:sp>
        <p:nvSpPr>
          <p:cNvPr id="3" name="Content Placeholder 2"/>
          <p:cNvSpPr>
            <a:spLocks noGrp="1"/>
          </p:cNvSpPr>
          <p:nvPr>
            <p:ph idx="1"/>
          </p:nvPr>
        </p:nvSpPr>
        <p:spPr/>
        <p:txBody>
          <a:bodyPr>
            <a:normAutofit/>
          </a:bodyPr>
          <a:lstStyle/>
          <a:p>
            <a:pPr marL="257175" lvl="1" indent="-257175"/>
            <a:r>
              <a:rPr lang="en-US" dirty="0"/>
              <a:t>School aged children have a much more developed tool box for self control. </a:t>
            </a:r>
          </a:p>
          <a:p>
            <a:pPr marL="462915" lvl="2" indent="-257175"/>
            <a:r>
              <a:rPr lang="en-US" dirty="0"/>
              <a:t>Perspective taking</a:t>
            </a:r>
          </a:p>
          <a:p>
            <a:pPr marL="462915" lvl="2" indent="-257175"/>
            <a:r>
              <a:rPr lang="en-US" dirty="0">
                <a:solidFill>
                  <a:schemeClr val="tx1"/>
                </a:solidFill>
              </a:rPr>
              <a:t>Problem solving</a:t>
            </a:r>
          </a:p>
          <a:p>
            <a:pPr marL="462915" lvl="2" indent="-257175"/>
            <a:r>
              <a:rPr lang="en-US" dirty="0"/>
              <a:t>Reflect and learn</a:t>
            </a:r>
          </a:p>
          <a:p>
            <a:pPr marL="462915" lvl="2" indent="-257175"/>
            <a:r>
              <a:rPr lang="en-US" dirty="0">
                <a:solidFill>
                  <a:schemeClr val="tx1"/>
                </a:solidFill>
              </a:rPr>
              <a:t>Anticipate</a:t>
            </a:r>
          </a:p>
          <a:p>
            <a:pPr marL="462915" lvl="2" indent="-257175"/>
            <a:r>
              <a:rPr lang="en-US" dirty="0"/>
              <a:t>Communicate </a:t>
            </a:r>
            <a:endParaRPr lang="en-US" dirty="0">
              <a:solidFill>
                <a:schemeClr val="tx1"/>
              </a:solidFill>
            </a:endParaRPr>
          </a:p>
          <a:p>
            <a:pPr marL="257175" indent="-257175"/>
            <a:r>
              <a:rPr lang="en-US" sz="1800" dirty="0"/>
              <a:t>Children do not consistently and effectively regulate emotions until 8 yrs (some many later)</a:t>
            </a:r>
          </a:p>
          <a:p>
            <a:endParaRPr lang="en-US" dirty="0"/>
          </a:p>
        </p:txBody>
      </p:sp>
    </p:spTree>
    <p:extLst>
      <p:ext uri="{BB962C8B-B14F-4D97-AF65-F5344CB8AC3E}">
        <p14:creationId xmlns:p14="http://schemas.microsoft.com/office/powerpoint/2010/main" val="3298378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Movie: 6 core strengths</a:t>
            </a:r>
          </a:p>
        </p:txBody>
      </p:sp>
      <p:sp>
        <p:nvSpPr>
          <p:cNvPr id="3" name="Content Placeholder 2"/>
          <p:cNvSpPr>
            <a:spLocks noGrp="1"/>
          </p:cNvSpPr>
          <p:nvPr>
            <p:ph idx="1"/>
          </p:nvPr>
        </p:nvSpPr>
        <p:spPr/>
        <p:txBody>
          <a:bodyPr/>
          <a:lstStyle/>
          <a:p>
            <a:r>
              <a:rPr lang="en-US" dirty="0"/>
              <a:t>Bruce Perry: </a:t>
            </a:r>
            <a:r>
              <a:rPr lang="en-US" dirty="0">
                <a:hlinkClick r:id="rId3"/>
              </a:rPr>
              <a:t>Six Core Strengths for Healthy Child Development</a:t>
            </a:r>
            <a:endParaRPr lang="en-US" dirty="0"/>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sz="1500" dirty="0">
              <a:hlinkClick r:id="rId3"/>
            </a:endParaRPr>
          </a:p>
          <a:p>
            <a:endParaRPr lang="en-US" sz="1500" dirty="0">
              <a:hlinkClick r:id="rId3"/>
            </a:endParaRPr>
          </a:p>
          <a:p>
            <a:r>
              <a:rPr lang="en-US" sz="1500" dirty="0">
                <a:hlinkClick r:id="rId3"/>
              </a:rPr>
              <a:t>Source: https://www.youtube.com/watch?v=skaYWKC6iD4</a:t>
            </a:r>
            <a:endParaRPr lang="en-US" sz="1500" dirty="0"/>
          </a:p>
          <a:p>
            <a:endParaRPr lang="en-US" dirty="0"/>
          </a:p>
          <a:p>
            <a:endParaRPr lang="en-US" dirty="0"/>
          </a:p>
        </p:txBody>
      </p:sp>
    </p:spTree>
    <p:extLst>
      <p:ext uri="{BB962C8B-B14F-4D97-AF65-F5344CB8AC3E}">
        <p14:creationId xmlns:p14="http://schemas.microsoft.com/office/powerpoint/2010/main" val="3464395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Break out room – core strengths</a:t>
            </a:r>
          </a:p>
        </p:txBody>
      </p:sp>
      <p:sp>
        <p:nvSpPr>
          <p:cNvPr id="3" name="Content Placeholder 2"/>
          <p:cNvSpPr>
            <a:spLocks noGrp="1"/>
          </p:cNvSpPr>
          <p:nvPr>
            <p:ph idx="1"/>
          </p:nvPr>
        </p:nvSpPr>
        <p:spPr/>
        <p:txBody>
          <a:bodyPr/>
          <a:lstStyle/>
          <a:p>
            <a:pPr>
              <a:lnSpc>
                <a:spcPct val="110000"/>
              </a:lnSpc>
              <a:spcAft>
                <a:spcPts val="450"/>
              </a:spcAft>
            </a:pPr>
            <a:r>
              <a:rPr lang="en-US" dirty="0"/>
              <a:t>What are the core strengths Dr. Perry discussed? And how do they build upon each other? </a:t>
            </a:r>
          </a:p>
          <a:p>
            <a:pPr>
              <a:lnSpc>
                <a:spcPct val="110000"/>
              </a:lnSpc>
              <a:spcAft>
                <a:spcPts val="450"/>
              </a:spcAft>
            </a:pPr>
            <a:r>
              <a:rPr lang="en-US" dirty="0"/>
              <a:t>How might maltreatment affect these core strengths and child development?</a:t>
            </a:r>
          </a:p>
          <a:p>
            <a:pPr>
              <a:lnSpc>
                <a:spcPct val="110000"/>
              </a:lnSpc>
              <a:spcAft>
                <a:spcPts val="450"/>
              </a:spcAft>
            </a:pPr>
            <a:r>
              <a:rPr lang="en-US" dirty="0"/>
              <a:t>How might foster placement affect these core strengths and child development?</a:t>
            </a:r>
          </a:p>
        </p:txBody>
      </p:sp>
    </p:spTree>
    <p:extLst>
      <p:ext uri="{BB962C8B-B14F-4D97-AF65-F5344CB8AC3E}">
        <p14:creationId xmlns:p14="http://schemas.microsoft.com/office/powerpoint/2010/main" val="611670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Break out - Discussion</a:t>
            </a:r>
          </a:p>
        </p:txBody>
      </p:sp>
      <p:sp>
        <p:nvSpPr>
          <p:cNvPr id="3" name="Content Placeholder 2"/>
          <p:cNvSpPr>
            <a:spLocks noGrp="1"/>
          </p:cNvSpPr>
          <p:nvPr>
            <p:ph idx="1"/>
          </p:nvPr>
        </p:nvSpPr>
        <p:spPr/>
        <p:txBody>
          <a:bodyPr/>
          <a:lstStyle/>
          <a:p>
            <a:pPr>
              <a:lnSpc>
                <a:spcPct val="110000"/>
              </a:lnSpc>
              <a:spcAft>
                <a:spcPts val="450"/>
              </a:spcAft>
            </a:pPr>
            <a:r>
              <a:rPr lang="en-US" dirty="0"/>
              <a:t>What are the core strengths Dr. Perry discussed? And how do they build upon each other? </a:t>
            </a:r>
          </a:p>
          <a:p>
            <a:pPr>
              <a:lnSpc>
                <a:spcPct val="110000"/>
              </a:lnSpc>
              <a:spcAft>
                <a:spcPts val="450"/>
              </a:spcAft>
            </a:pPr>
            <a:r>
              <a:rPr lang="en-US" dirty="0"/>
              <a:t>How might maltreatment affect these core strengths and child development?</a:t>
            </a:r>
          </a:p>
          <a:p>
            <a:pPr>
              <a:lnSpc>
                <a:spcPct val="110000"/>
              </a:lnSpc>
              <a:spcAft>
                <a:spcPts val="450"/>
              </a:spcAft>
            </a:pPr>
            <a:r>
              <a:rPr lang="en-US" dirty="0"/>
              <a:t>How might foster placement affect these core strengths and child development?</a:t>
            </a:r>
          </a:p>
        </p:txBody>
      </p:sp>
    </p:spTree>
    <p:extLst>
      <p:ext uri="{BB962C8B-B14F-4D97-AF65-F5344CB8AC3E}">
        <p14:creationId xmlns:p14="http://schemas.microsoft.com/office/powerpoint/2010/main" val="984530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While you are on your break for lunch…</a:t>
            </a:r>
          </a:p>
        </p:txBody>
      </p:sp>
      <p:sp>
        <p:nvSpPr>
          <p:cNvPr id="3" name="Content Placeholder 2"/>
          <p:cNvSpPr>
            <a:spLocks noGrp="1"/>
          </p:cNvSpPr>
          <p:nvPr>
            <p:ph idx="1"/>
          </p:nvPr>
        </p:nvSpPr>
        <p:spPr/>
        <p:txBody>
          <a:bodyPr/>
          <a:lstStyle/>
          <a:p>
            <a:r>
              <a:rPr lang="en-US" sz="2800" dirty="0"/>
              <a:t>What you are learning today, we hope will be helpful with all families you work with. While you are on your lunch break, think about how you might talk to a family about what you learn. </a:t>
            </a:r>
          </a:p>
          <a:p>
            <a:endParaRPr lang="en-US" sz="1050" dirty="0"/>
          </a:p>
          <a:p>
            <a:pPr marL="0" indent="0">
              <a:buNone/>
            </a:pPr>
            <a:r>
              <a:rPr lang="en-US" sz="2800" dirty="0"/>
              <a:t>In your own words, </a:t>
            </a:r>
          </a:p>
          <a:p>
            <a:r>
              <a:rPr lang="en-US" sz="2800" dirty="0"/>
              <a:t>How will you describe attachment to a family you are working with?</a:t>
            </a:r>
          </a:p>
          <a:p>
            <a:r>
              <a:rPr lang="en-US" sz="2800" dirty="0"/>
              <a:t>How will you describe why attachment is important?</a:t>
            </a:r>
          </a:p>
          <a:p>
            <a:endParaRPr lang="en-US" dirty="0"/>
          </a:p>
        </p:txBody>
      </p:sp>
    </p:spTree>
    <p:extLst>
      <p:ext uri="{BB962C8B-B14F-4D97-AF65-F5344CB8AC3E}">
        <p14:creationId xmlns:p14="http://schemas.microsoft.com/office/powerpoint/2010/main" val="4078929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Agenda</a:t>
            </a:r>
          </a:p>
        </p:txBody>
      </p:sp>
      <p:sp>
        <p:nvSpPr>
          <p:cNvPr id="6" name="Content Placeholder 5"/>
          <p:cNvSpPr>
            <a:spLocks noGrp="1"/>
          </p:cNvSpPr>
          <p:nvPr>
            <p:ph idx="1"/>
          </p:nvPr>
        </p:nvSpPr>
        <p:spPr/>
        <p:txBody>
          <a:bodyPr>
            <a:noAutofit/>
          </a:bodyPr>
          <a:lstStyle/>
          <a:p>
            <a:pPr marL="0" indent="0">
              <a:buNone/>
            </a:pPr>
            <a:r>
              <a:rPr lang="en-US" sz="2400" b="1" dirty="0">
                <a:solidFill>
                  <a:schemeClr val="bg1">
                    <a:lumMod val="65000"/>
                  </a:schemeClr>
                </a:solidFill>
              </a:rPr>
              <a:t>Morning: Section I</a:t>
            </a:r>
          </a:p>
          <a:p>
            <a:pPr lvl="1"/>
            <a:r>
              <a:rPr lang="en-US" sz="2000" b="1" dirty="0">
                <a:solidFill>
                  <a:schemeClr val="bg1">
                    <a:lumMod val="65000"/>
                  </a:schemeClr>
                </a:solidFill>
              </a:rPr>
              <a:t>Attachment</a:t>
            </a:r>
          </a:p>
          <a:p>
            <a:pPr lvl="1"/>
            <a:r>
              <a:rPr lang="en-US" sz="2000" b="1" dirty="0">
                <a:solidFill>
                  <a:schemeClr val="bg1">
                    <a:lumMod val="65000"/>
                  </a:schemeClr>
                </a:solidFill>
              </a:rPr>
              <a:t>Break</a:t>
            </a:r>
          </a:p>
          <a:p>
            <a:pPr lvl="1"/>
            <a:r>
              <a:rPr lang="en-US" sz="2000" b="1" dirty="0">
                <a:solidFill>
                  <a:schemeClr val="bg1">
                    <a:lumMod val="65000"/>
                  </a:schemeClr>
                </a:solidFill>
              </a:rPr>
              <a:t>Self-Control</a:t>
            </a:r>
          </a:p>
          <a:p>
            <a:pPr marL="0" indent="0">
              <a:buNone/>
            </a:pPr>
            <a:endParaRPr lang="en-US" sz="2000" dirty="0">
              <a:solidFill>
                <a:schemeClr val="bg1">
                  <a:lumMod val="65000"/>
                </a:schemeClr>
              </a:solidFill>
            </a:endParaRPr>
          </a:p>
          <a:p>
            <a:pPr marL="0" indent="0">
              <a:buNone/>
            </a:pPr>
            <a:r>
              <a:rPr lang="en-US" sz="2400" b="1" dirty="0">
                <a:solidFill>
                  <a:schemeClr val="bg1">
                    <a:lumMod val="65000"/>
                  </a:schemeClr>
                </a:solidFill>
              </a:rPr>
              <a:t>LUNCH</a:t>
            </a:r>
            <a:r>
              <a:rPr lang="en-US" sz="2400" dirty="0">
                <a:solidFill>
                  <a:schemeClr val="bg1">
                    <a:lumMod val="65000"/>
                  </a:schemeClr>
                </a:solidFill>
              </a:rPr>
              <a:t> – 11:30pm to 1pm</a:t>
            </a:r>
          </a:p>
          <a:p>
            <a:pPr marL="0" indent="0">
              <a:buNone/>
            </a:pPr>
            <a:endParaRPr lang="en-US" sz="2000" dirty="0"/>
          </a:p>
          <a:p>
            <a:pPr marL="0" indent="0">
              <a:buNone/>
            </a:pPr>
            <a:r>
              <a:rPr lang="en-US" sz="2400" b="1" dirty="0"/>
              <a:t>Afternoon: Section II</a:t>
            </a:r>
          </a:p>
          <a:p>
            <a:pPr lvl="1"/>
            <a:r>
              <a:rPr lang="en-US" sz="2000" b="1" dirty="0"/>
              <a:t>Disruptions to attachment</a:t>
            </a:r>
          </a:p>
          <a:p>
            <a:pPr lvl="1"/>
            <a:r>
              <a:rPr lang="en-US" sz="2000" b="1" dirty="0"/>
              <a:t>Break</a:t>
            </a:r>
          </a:p>
          <a:p>
            <a:pPr lvl="1"/>
            <a:r>
              <a:rPr lang="en-US" sz="2000" b="1" dirty="0"/>
              <a:t>Effects of trauma on development</a:t>
            </a:r>
          </a:p>
          <a:p>
            <a:pPr lvl="1"/>
            <a:r>
              <a:rPr lang="en-US" sz="2000" b="1" dirty="0"/>
              <a:t>Interventions</a:t>
            </a:r>
          </a:p>
          <a:p>
            <a:pPr marL="0" lvl="0" indent="0">
              <a:spcBef>
                <a:spcPts val="400"/>
              </a:spcBef>
              <a:buClr>
                <a:srgbClr val="D16349"/>
              </a:buClr>
              <a:buNone/>
            </a:pPr>
            <a:endParaRPr lang="en-US" sz="2500" dirty="0">
              <a:solidFill>
                <a:prstClr val="black"/>
              </a:solidFill>
            </a:endParaRPr>
          </a:p>
        </p:txBody>
      </p:sp>
    </p:spTree>
    <p:extLst>
      <p:ext uri="{BB962C8B-B14F-4D97-AF65-F5344CB8AC3E}">
        <p14:creationId xmlns:p14="http://schemas.microsoft.com/office/powerpoint/2010/main" val="607008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D0CF-8AB9-184C-8873-0F914A74EB85}"/>
              </a:ext>
            </a:extLst>
          </p:cNvPr>
          <p:cNvSpPr>
            <a:spLocks noGrp="1"/>
          </p:cNvSpPr>
          <p:nvPr>
            <p:ph type="title"/>
          </p:nvPr>
        </p:nvSpPr>
        <p:spPr/>
        <p:txBody>
          <a:bodyPr/>
          <a:lstStyle/>
          <a:p>
            <a:r>
              <a:rPr lang="en-US" b="1" dirty="0"/>
              <a:t>Welcome back</a:t>
            </a:r>
          </a:p>
        </p:txBody>
      </p:sp>
      <p:sp>
        <p:nvSpPr>
          <p:cNvPr id="3" name="Content Placeholder 2">
            <a:extLst>
              <a:ext uri="{FF2B5EF4-FFF2-40B4-BE49-F238E27FC236}">
                <a16:creationId xmlns:a16="http://schemas.microsoft.com/office/drawing/2014/main" id="{36426636-1CCA-0F4C-AC34-2939463A3DF8}"/>
              </a:ext>
            </a:extLst>
          </p:cNvPr>
          <p:cNvSpPr>
            <a:spLocks noGrp="1"/>
          </p:cNvSpPr>
          <p:nvPr>
            <p:ph idx="1"/>
          </p:nvPr>
        </p:nvSpPr>
        <p:spPr/>
        <p:txBody>
          <a:bodyPr/>
          <a:lstStyle/>
          <a:p>
            <a:r>
              <a:rPr lang="en-US" dirty="0"/>
              <a:t>Share your attachment pitch!</a:t>
            </a:r>
          </a:p>
        </p:txBody>
      </p:sp>
    </p:spTree>
    <p:extLst>
      <p:ext uri="{BB962C8B-B14F-4D97-AF65-F5344CB8AC3E}">
        <p14:creationId xmlns:p14="http://schemas.microsoft.com/office/powerpoint/2010/main" val="464441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r>
              <a:rPr lang="en-US" b="1" dirty="0">
                <a:latin typeface="Arial" charset="0"/>
              </a:rPr>
              <a:t>Disrupted Attachment relationships</a:t>
            </a:r>
          </a:p>
        </p:txBody>
      </p:sp>
      <p:sp>
        <p:nvSpPr>
          <p:cNvPr id="51203" name="Rectangle 3"/>
          <p:cNvSpPr>
            <a:spLocks noGrp="1" noChangeArrowheads="1"/>
          </p:cNvSpPr>
          <p:nvPr>
            <p:ph idx="1"/>
          </p:nvPr>
        </p:nvSpPr>
        <p:spPr/>
        <p:txBody>
          <a:bodyPr>
            <a:normAutofit/>
          </a:bodyPr>
          <a:lstStyle/>
          <a:p>
            <a:r>
              <a:rPr lang="en-US" dirty="0"/>
              <a:t>Can become compromised by:</a:t>
            </a:r>
          </a:p>
          <a:p>
            <a:pPr lvl="1"/>
            <a:r>
              <a:rPr lang="en-US" dirty="0"/>
              <a:t>Economic stress</a:t>
            </a:r>
          </a:p>
          <a:p>
            <a:pPr lvl="1"/>
            <a:r>
              <a:rPr lang="en-US" dirty="0"/>
              <a:t>Lack of social supports</a:t>
            </a:r>
          </a:p>
          <a:p>
            <a:pPr lvl="1"/>
            <a:r>
              <a:rPr lang="en-US" dirty="0"/>
              <a:t>Psychopathology</a:t>
            </a:r>
          </a:p>
          <a:p>
            <a:pPr lvl="1"/>
            <a:r>
              <a:rPr lang="en-US" dirty="0"/>
              <a:t>History of maltreatment</a:t>
            </a:r>
          </a:p>
          <a:p>
            <a:pPr lvl="1"/>
            <a:r>
              <a:rPr lang="en-US" dirty="0"/>
              <a:t>Drug use</a:t>
            </a:r>
          </a:p>
          <a:p>
            <a:pPr lvl="1"/>
            <a:r>
              <a:rPr lang="en-US" dirty="0"/>
              <a:t>Family conflict</a:t>
            </a:r>
          </a:p>
          <a:p>
            <a:pPr eaLnBrk="1" hangingPunct="1">
              <a:lnSpc>
                <a:spcPct val="95000"/>
              </a:lnSpc>
            </a:pPr>
            <a:endParaRPr lang="en-US" sz="2200" dirty="0">
              <a:latin typeface="Arial" charset="0"/>
            </a:endParaRPr>
          </a:p>
        </p:txBody>
      </p:sp>
    </p:spTree>
    <p:extLst>
      <p:ext uri="{BB962C8B-B14F-4D97-AF65-F5344CB8AC3E}">
        <p14:creationId xmlns:p14="http://schemas.microsoft.com/office/powerpoint/2010/main" val="25892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animEffect transition="in" filter="circle(in)">
                                      <p:cBhvr>
                                        <p:cTn id="7" dur="2000"/>
                                        <p:tgtEl>
                                          <p:spTgt spid="5120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1203">
                                            <p:txEl>
                                              <p:pRg st="2" end="2"/>
                                            </p:txEl>
                                          </p:spTgt>
                                        </p:tgtEl>
                                        <p:attrNameLst>
                                          <p:attrName>style.visibility</p:attrName>
                                        </p:attrNameLst>
                                      </p:cBhvr>
                                      <p:to>
                                        <p:strVal val="visible"/>
                                      </p:to>
                                    </p:set>
                                    <p:animEffect transition="in" filter="circle(in)">
                                      <p:cBhvr>
                                        <p:cTn id="10" dur="2000"/>
                                        <p:tgtEl>
                                          <p:spTgt spid="5120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1203">
                                            <p:txEl>
                                              <p:pRg st="3" end="3"/>
                                            </p:txEl>
                                          </p:spTgt>
                                        </p:tgtEl>
                                        <p:attrNameLst>
                                          <p:attrName>style.visibility</p:attrName>
                                        </p:attrNameLst>
                                      </p:cBhvr>
                                      <p:to>
                                        <p:strVal val="visible"/>
                                      </p:to>
                                    </p:set>
                                    <p:animEffect transition="in" filter="circle(in)">
                                      <p:cBhvr>
                                        <p:cTn id="13" dur="2000"/>
                                        <p:tgtEl>
                                          <p:spTgt spid="5120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1203">
                                            <p:txEl>
                                              <p:pRg st="4" end="4"/>
                                            </p:txEl>
                                          </p:spTgt>
                                        </p:tgtEl>
                                        <p:attrNameLst>
                                          <p:attrName>style.visibility</p:attrName>
                                        </p:attrNameLst>
                                      </p:cBhvr>
                                      <p:to>
                                        <p:strVal val="visible"/>
                                      </p:to>
                                    </p:set>
                                    <p:animEffect transition="in" filter="circle(in)">
                                      <p:cBhvr>
                                        <p:cTn id="16" dur="2000"/>
                                        <p:tgtEl>
                                          <p:spTgt spid="5120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1203">
                                            <p:txEl>
                                              <p:pRg st="5" end="5"/>
                                            </p:txEl>
                                          </p:spTgt>
                                        </p:tgtEl>
                                        <p:attrNameLst>
                                          <p:attrName>style.visibility</p:attrName>
                                        </p:attrNameLst>
                                      </p:cBhvr>
                                      <p:to>
                                        <p:strVal val="visible"/>
                                      </p:to>
                                    </p:set>
                                    <p:animEffect transition="in" filter="circle(in)">
                                      <p:cBhvr>
                                        <p:cTn id="19" dur="2000"/>
                                        <p:tgtEl>
                                          <p:spTgt spid="5120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1203">
                                            <p:txEl>
                                              <p:pRg st="6" end="6"/>
                                            </p:txEl>
                                          </p:spTgt>
                                        </p:tgtEl>
                                        <p:attrNameLst>
                                          <p:attrName>style.visibility</p:attrName>
                                        </p:attrNameLst>
                                      </p:cBhvr>
                                      <p:to>
                                        <p:strVal val="visible"/>
                                      </p:to>
                                    </p:set>
                                    <p:animEffect transition="in" filter="circle(in)">
                                      <p:cBhvr>
                                        <p:cTn id="22" dur="2000"/>
                                        <p:tgtEl>
                                          <p:spTgt spid="512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B7A9-296F-FE49-A7D2-B9FBA7B9B357}"/>
              </a:ext>
            </a:extLst>
          </p:cNvPr>
          <p:cNvSpPr>
            <a:spLocks noGrp="1"/>
          </p:cNvSpPr>
          <p:nvPr>
            <p:ph type="title"/>
          </p:nvPr>
        </p:nvSpPr>
        <p:spPr/>
        <p:txBody>
          <a:bodyPr/>
          <a:lstStyle/>
          <a:p>
            <a:r>
              <a:rPr lang="en-US" dirty="0"/>
              <a:t>Ice breaker</a:t>
            </a:r>
          </a:p>
        </p:txBody>
      </p:sp>
      <p:sp>
        <p:nvSpPr>
          <p:cNvPr id="3" name="Content Placeholder 2">
            <a:extLst>
              <a:ext uri="{FF2B5EF4-FFF2-40B4-BE49-F238E27FC236}">
                <a16:creationId xmlns:a16="http://schemas.microsoft.com/office/drawing/2014/main" id="{2A4B7526-798E-0A4E-A55D-CA3AA6E7019F}"/>
              </a:ext>
            </a:extLst>
          </p:cNvPr>
          <p:cNvSpPr>
            <a:spLocks noGrp="1"/>
          </p:cNvSpPr>
          <p:nvPr>
            <p:ph idx="1"/>
          </p:nvPr>
        </p:nvSpPr>
        <p:spPr/>
        <p:txBody>
          <a:bodyPr/>
          <a:lstStyle/>
          <a:p>
            <a:r>
              <a:rPr lang="en-US" dirty="0"/>
              <a:t>Let’s Team Up!</a:t>
            </a:r>
          </a:p>
        </p:txBody>
      </p:sp>
    </p:spTree>
    <p:extLst>
      <p:ext uri="{BB962C8B-B14F-4D97-AF65-F5344CB8AC3E}">
        <p14:creationId xmlns:p14="http://schemas.microsoft.com/office/powerpoint/2010/main" val="1455335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722C-4DAA-1A43-841C-DA7268D41447}"/>
              </a:ext>
            </a:extLst>
          </p:cNvPr>
          <p:cNvSpPr>
            <a:spLocks noGrp="1"/>
          </p:cNvSpPr>
          <p:nvPr>
            <p:ph type="title"/>
          </p:nvPr>
        </p:nvSpPr>
        <p:spPr/>
        <p:txBody>
          <a:bodyPr/>
          <a:lstStyle/>
          <a:p>
            <a:r>
              <a:rPr lang="en-US" b="1" dirty="0"/>
              <a:t>Break out - discussion</a:t>
            </a:r>
          </a:p>
        </p:txBody>
      </p:sp>
      <p:sp>
        <p:nvSpPr>
          <p:cNvPr id="3" name="Content Placeholder 2">
            <a:extLst>
              <a:ext uri="{FF2B5EF4-FFF2-40B4-BE49-F238E27FC236}">
                <a16:creationId xmlns:a16="http://schemas.microsoft.com/office/drawing/2014/main" id="{A148A4FB-41A5-F641-A68D-6D7BC8249409}"/>
              </a:ext>
            </a:extLst>
          </p:cNvPr>
          <p:cNvSpPr>
            <a:spLocks noGrp="1"/>
          </p:cNvSpPr>
          <p:nvPr>
            <p:ph idx="1"/>
          </p:nvPr>
        </p:nvSpPr>
        <p:spPr/>
        <p:txBody>
          <a:bodyPr/>
          <a:lstStyle/>
          <a:p>
            <a:r>
              <a:rPr lang="en-US" dirty="0"/>
              <a:t>Discuss the processes by which the parent-child relationship may be compromised by one of these situations. </a:t>
            </a:r>
          </a:p>
          <a:p>
            <a:pPr lvl="1"/>
            <a:r>
              <a:rPr lang="en-US" dirty="0"/>
              <a:t>What are the stressors for the parents?</a:t>
            </a:r>
          </a:p>
          <a:p>
            <a:pPr lvl="1"/>
            <a:r>
              <a:rPr lang="en-US" dirty="0"/>
              <a:t>What are the stressors for the children?</a:t>
            </a:r>
          </a:p>
          <a:p>
            <a:pPr lvl="1"/>
            <a:r>
              <a:rPr lang="en-US" dirty="0"/>
              <a:t>What is the process through which the stressors affect the relationship?</a:t>
            </a:r>
          </a:p>
          <a:p>
            <a:pPr lvl="1"/>
            <a:r>
              <a:rPr lang="en-US" dirty="0"/>
              <a:t>What resources are needed that may be lacking?</a:t>
            </a:r>
          </a:p>
          <a:p>
            <a:pPr lvl="1"/>
            <a:r>
              <a:rPr lang="en-US" dirty="0"/>
              <a:t>What are the critical points of intervention?</a:t>
            </a:r>
          </a:p>
        </p:txBody>
      </p:sp>
    </p:spTree>
    <p:extLst>
      <p:ext uri="{BB962C8B-B14F-4D97-AF65-F5344CB8AC3E}">
        <p14:creationId xmlns:p14="http://schemas.microsoft.com/office/powerpoint/2010/main" val="2927210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Disrupted attachment relationships</a:t>
            </a:r>
          </a:p>
        </p:txBody>
      </p:sp>
      <p:sp>
        <p:nvSpPr>
          <p:cNvPr id="3" name="Content Placeholder 2">
            <a:extLst>
              <a:ext uri="{FF2B5EF4-FFF2-40B4-BE49-F238E27FC236}">
                <a16:creationId xmlns:a16="http://schemas.microsoft.com/office/drawing/2014/main" id="{712F6C7D-3D4C-4D76-A1E5-C3E1DA106D6C}"/>
              </a:ext>
            </a:extLst>
          </p:cNvPr>
          <p:cNvSpPr>
            <a:spLocks noGrp="1"/>
          </p:cNvSpPr>
          <p:nvPr>
            <p:ph idx="1"/>
          </p:nvPr>
        </p:nvSpPr>
        <p:spPr/>
        <p:txBody>
          <a:bodyPr/>
          <a:lstStyle/>
          <a:p>
            <a:endParaRPr lang="en-US" dirty="0"/>
          </a:p>
        </p:txBody>
      </p:sp>
      <p:grpSp>
        <p:nvGrpSpPr>
          <p:cNvPr id="18" name="Group 17">
            <a:extLst>
              <a:ext uri="{FF2B5EF4-FFF2-40B4-BE49-F238E27FC236}">
                <a16:creationId xmlns:a16="http://schemas.microsoft.com/office/drawing/2014/main" id="{AC662629-FBD4-9B42-8860-FE499D06DCF0}"/>
              </a:ext>
            </a:extLst>
          </p:cNvPr>
          <p:cNvGrpSpPr/>
          <p:nvPr/>
        </p:nvGrpSpPr>
        <p:grpSpPr>
          <a:xfrm>
            <a:off x="381000" y="1981200"/>
            <a:ext cx="8153400" cy="1088886"/>
            <a:chOff x="381000" y="1981200"/>
            <a:chExt cx="8153400" cy="1088886"/>
          </a:xfrm>
        </p:grpSpPr>
        <p:sp>
          <p:nvSpPr>
            <p:cNvPr id="11" name="Curved Right Arrow 10">
              <a:extLst>
                <a:ext uri="{FF2B5EF4-FFF2-40B4-BE49-F238E27FC236}">
                  <a16:creationId xmlns:a16="http://schemas.microsoft.com/office/drawing/2014/main" id="{0F2F89FD-B335-7049-BB3E-D1A2EAAFB094}"/>
                </a:ext>
              </a:extLst>
            </p:cNvPr>
            <p:cNvSpPr/>
            <p:nvPr/>
          </p:nvSpPr>
          <p:spPr>
            <a:xfrm>
              <a:off x="381000" y="1981200"/>
              <a:ext cx="533400" cy="76200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5BD2AE6C-6A2F-3346-8D35-9A4A7A1FA3C2}"/>
                </a:ext>
              </a:extLst>
            </p:cNvPr>
            <p:cNvSpPr txBox="1"/>
            <p:nvPr/>
          </p:nvSpPr>
          <p:spPr>
            <a:xfrm>
              <a:off x="914400" y="2362200"/>
              <a:ext cx="1905000" cy="707886"/>
            </a:xfrm>
            <a:prstGeom prst="rect">
              <a:avLst/>
            </a:prstGeom>
            <a:noFill/>
          </p:spPr>
          <p:txBody>
            <a:bodyPr wrap="square" rtlCol="0">
              <a:spAutoFit/>
            </a:bodyPr>
            <a:lstStyle/>
            <a:p>
              <a:r>
                <a:rPr lang="en-US" sz="2000" dirty="0">
                  <a:solidFill>
                    <a:schemeClr val="accent2">
                      <a:lumMod val="50000"/>
                    </a:schemeClr>
                  </a:solidFill>
                </a:rPr>
                <a:t>Parent Emotion Regulation</a:t>
              </a:r>
            </a:p>
          </p:txBody>
        </p:sp>
        <p:sp>
          <p:nvSpPr>
            <p:cNvPr id="13" name="Striped Right Arrow 12">
              <a:extLst>
                <a:ext uri="{FF2B5EF4-FFF2-40B4-BE49-F238E27FC236}">
                  <a16:creationId xmlns:a16="http://schemas.microsoft.com/office/drawing/2014/main" id="{A5332A9E-BBCD-A640-959D-7EC5E7F8BA00}"/>
                </a:ext>
              </a:extLst>
            </p:cNvPr>
            <p:cNvSpPr/>
            <p:nvPr/>
          </p:nvSpPr>
          <p:spPr>
            <a:xfrm>
              <a:off x="2861310" y="2487543"/>
              <a:ext cx="838200" cy="2286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FF93F4C-FE45-1642-9003-1E7ECE1E920D}"/>
                </a:ext>
              </a:extLst>
            </p:cNvPr>
            <p:cNvSpPr txBox="1"/>
            <p:nvPr/>
          </p:nvSpPr>
          <p:spPr>
            <a:xfrm>
              <a:off x="3771900" y="2428845"/>
              <a:ext cx="1562100" cy="400110"/>
            </a:xfrm>
            <a:prstGeom prst="rect">
              <a:avLst/>
            </a:prstGeom>
            <a:noFill/>
          </p:spPr>
          <p:txBody>
            <a:bodyPr wrap="square" rtlCol="0">
              <a:spAutoFit/>
            </a:bodyPr>
            <a:lstStyle/>
            <a:p>
              <a:r>
                <a:rPr lang="en-US" sz="2000" dirty="0">
                  <a:solidFill>
                    <a:schemeClr val="accent2">
                      <a:lumMod val="50000"/>
                    </a:schemeClr>
                  </a:solidFill>
                </a:rPr>
                <a:t>Parent Stress</a:t>
              </a:r>
            </a:p>
          </p:txBody>
        </p:sp>
        <p:sp>
          <p:nvSpPr>
            <p:cNvPr id="15" name="Striped Right Arrow 14">
              <a:extLst>
                <a:ext uri="{FF2B5EF4-FFF2-40B4-BE49-F238E27FC236}">
                  <a16:creationId xmlns:a16="http://schemas.microsoft.com/office/drawing/2014/main" id="{3EEAFD58-31CC-8946-85D1-F86788C35980}"/>
                </a:ext>
              </a:extLst>
            </p:cNvPr>
            <p:cNvSpPr/>
            <p:nvPr/>
          </p:nvSpPr>
          <p:spPr>
            <a:xfrm>
              <a:off x="5334000" y="2525643"/>
              <a:ext cx="838200" cy="2286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FE4B66F-44C3-FC43-B0AB-C1E8565E2FBB}"/>
                </a:ext>
              </a:extLst>
            </p:cNvPr>
            <p:cNvSpPr txBox="1"/>
            <p:nvPr/>
          </p:nvSpPr>
          <p:spPr>
            <a:xfrm>
              <a:off x="6324602" y="2439888"/>
              <a:ext cx="2209798" cy="400110"/>
            </a:xfrm>
            <a:prstGeom prst="rect">
              <a:avLst/>
            </a:prstGeom>
            <a:noFill/>
          </p:spPr>
          <p:txBody>
            <a:bodyPr wrap="square" rtlCol="0">
              <a:spAutoFit/>
            </a:bodyPr>
            <a:lstStyle/>
            <a:p>
              <a:r>
                <a:rPr lang="en-US" sz="2000" dirty="0">
                  <a:solidFill>
                    <a:schemeClr val="accent2">
                      <a:lumMod val="50000"/>
                    </a:schemeClr>
                  </a:solidFill>
                </a:rPr>
                <a:t>Parenting Behavior</a:t>
              </a:r>
            </a:p>
          </p:txBody>
        </p:sp>
      </p:grpSp>
      <p:grpSp>
        <p:nvGrpSpPr>
          <p:cNvPr id="36" name="Group 35">
            <a:extLst>
              <a:ext uri="{FF2B5EF4-FFF2-40B4-BE49-F238E27FC236}">
                <a16:creationId xmlns:a16="http://schemas.microsoft.com/office/drawing/2014/main" id="{5E6DE941-D808-6049-9AFB-A1B07F2236B8}"/>
              </a:ext>
            </a:extLst>
          </p:cNvPr>
          <p:cNvGrpSpPr/>
          <p:nvPr/>
        </p:nvGrpSpPr>
        <p:grpSpPr>
          <a:xfrm>
            <a:off x="381000" y="4177471"/>
            <a:ext cx="7797166" cy="1581210"/>
            <a:chOff x="381000" y="4177471"/>
            <a:chExt cx="7797166" cy="1581210"/>
          </a:xfrm>
        </p:grpSpPr>
        <p:grpSp>
          <p:nvGrpSpPr>
            <p:cNvPr id="35" name="Group 34">
              <a:extLst>
                <a:ext uri="{FF2B5EF4-FFF2-40B4-BE49-F238E27FC236}">
                  <a16:creationId xmlns:a16="http://schemas.microsoft.com/office/drawing/2014/main" id="{1FB6D983-85C1-BE42-B26D-D3D6366AB35B}"/>
                </a:ext>
              </a:extLst>
            </p:cNvPr>
            <p:cNvGrpSpPr/>
            <p:nvPr/>
          </p:nvGrpSpPr>
          <p:grpSpPr>
            <a:xfrm>
              <a:off x="381000" y="4177471"/>
              <a:ext cx="7797166" cy="1166574"/>
              <a:chOff x="381000" y="4177471"/>
              <a:chExt cx="7797166" cy="1166574"/>
            </a:xfrm>
          </p:grpSpPr>
          <p:sp>
            <p:nvSpPr>
              <p:cNvPr id="20" name="Curved Right Arrow 19">
                <a:extLst>
                  <a:ext uri="{FF2B5EF4-FFF2-40B4-BE49-F238E27FC236}">
                    <a16:creationId xmlns:a16="http://schemas.microsoft.com/office/drawing/2014/main" id="{FF966E95-400E-6547-A53C-74C4DBC0F0D2}"/>
                  </a:ext>
                </a:extLst>
              </p:cNvPr>
              <p:cNvSpPr/>
              <p:nvPr/>
            </p:nvSpPr>
            <p:spPr>
              <a:xfrm>
                <a:off x="381000" y="4177471"/>
                <a:ext cx="533400" cy="76200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5E2D07F1-53BE-FC42-A2BB-222CBE2A8DE1}"/>
                  </a:ext>
                </a:extLst>
              </p:cNvPr>
              <p:cNvSpPr txBox="1"/>
              <p:nvPr/>
            </p:nvSpPr>
            <p:spPr>
              <a:xfrm>
                <a:off x="914400" y="4558471"/>
                <a:ext cx="1905000" cy="707886"/>
              </a:xfrm>
              <a:prstGeom prst="rect">
                <a:avLst/>
              </a:prstGeom>
              <a:noFill/>
            </p:spPr>
            <p:txBody>
              <a:bodyPr wrap="square" rtlCol="0">
                <a:spAutoFit/>
              </a:bodyPr>
              <a:lstStyle/>
              <a:p>
                <a:r>
                  <a:rPr lang="en-US" sz="2000" dirty="0">
                    <a:solidFill>
                      <a:schemeClr val="accent2">
                        <a:lumMod val="50000"/>
                      </a:schemeClr>
                    </a:solidFill>
                  </a:rPr>
                  <a:t>Relationship template</a:t>
                </a:r>
              </a:p>
            </p:txBody>
          </p:sp>
          <p:sp>
            <p:nvSpPr>
              <p:cNvPr id="22" name="Striped Right Arrow 21">
                <a:extLst>
                  <a:ext uri="{FF2B5EF4-FFF2-40B4-BE49-F238E27FC236}">
                    <a16:creationId xmlns:a16="http://schemas.microsoft.com/office/drawing/2014/main" id="{AEBAD26C-D651-7543-881A-BE538836F7DF}"/>
                  </a:ext>
                </a:extLst>
              </p:cNvPr>
              <p:cNvSpPr/>
              <p:nvPr/>
            </p:nvSpPr>
            <p:spPr>
              <a:xfrm>
                <a:off x="2358388" y="4689340"/>
                <a:ext cx="971549" cy="2286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F60F3759-B803-5440-9D12-DA8BB0E6B2AA}"/>
                  </a:ext>
                </a:extLst>
              </p:cNvPr>
              <p:cNvSpPr txBox="1"/>
              <p:nvPr/>
            </p:nvSpPr>
            <p:spPr>
              <a:xfrm>
                <a:off x="3390902" y="4636159"/>
                <a:ext cx="1562100" cy="707886"/>
              </a:xfrm>
              <a:prstGeom prst="rect">
                <a:avLst/>
              </a:prstGeom>
              <a:noFill/>
            </p:spPr>
            <p:txBody>
              <a:bodyPr wrap="square" rtlCol="0">
                <a:spAutoFit/>
              </a:bodyPr>
              <a:lstStyle/>
              <a:p>
                <a:r>
                  <a:rPr lang="en-US" sz="2000" dirty="0">
                    <a:solidFill>
                      <a:schemeClr val="accent2">
                        <a:lumMod val="50000"/>
                      </a:schemeClr>
                    </a:solidFill>
                  </a:rPr>
                  <a:t>Regulatory processes</a:t>
                </a:r>
              </a:p>
            </p:txBody>
          </p:sp>
          <p:sp>
            <p:nvSpPr>
              <p:cNvPr id="24" name="Striped Right Arrow 23">
                <a:extLst>
                  <a:ext uri="{FF2B5EF4-FFF2-40B4-BE49-F238E27FC236}">
                    <a16:creationId xmlns:a16="http://schemas.microsoft.com/office/drawing/2014/main" id="{E3FE3F89-FF61-4D46-B7C4-FDB2E9376D60}"/>
                  </a:ext>
                </a:extLst>
              </p:cNvPr>
              <p:cNvSpPr/>
              <p:nvPr/>
            </p:nvSpPr>
            <p:spPr>
              <a:xfrm>
                <a:off x="4758684" y="4748971"/>
                <a:ext cx="1028698" cy="1905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763D2058-138B-914E-B565-E6D38326B22C}"/>
                  </a:ext>
                </a:extLst>
              </p:cNvPr>
              <p:cNvSpPr txBox="1"/>
              <p:nvPr/>
            </p:nvSpPr>
            <p:spPr>
              <a:xfrm>
                <a:off x="5968368" y="4636159"/>
                <a:ext cx="2209798" cy="400110"/>
              </a:xfrm>
              <a:prstGeom prst="rect">
                <a:avLst/>
              </a:prstGeom>
              <a:noFill/>
            </p:spPr>
            <p:txBody>
              <a:bodyPr wrap="square" rtlCol="0">
                <a:spAutoFit/>
              </a:bodyPr>
              <a:lstStyle/>
              <a:p>
                <a:r>
                  <a:rPr lang="en-US" sz="2000" dirty="0">
                    <a:solidFill>
                      <a:schemeClr val="accent2">
                        <a:lumMod val="50000"/>
                      </a:schemeClr>
                    </a:solidFill>
                  </a:rPr>
                  <a:t>Parenting Behavior</a:t>
                </a:r>
              </a:p>
            </p:txBody>
          </p:sp>
        </p:grpSp>
        <p:sp>
          <p:nvSpPr>
            <p:cNvPr id="26" name="TextBox 25">
              <a:extLst>
                <a:ext uri="{FF2B5EF4-FFF2-40B4-BE49-F238E27FC236}">
                  <a16:creationId xmlns:a16="http://schemas.microsoft.com/office/drawing/2014/main" id="{5F6C2EA9-1891-4943-819B-46738716D5D3}"/>
                </a:ext>
              </a:extLst>
            </p:cNvPr>
            <p:cNvSpPr txBox="1"/>
            <p:nvPr/>
          </p:nvSpPr>
          <p:spPr>
            <a:xfrm>
              <a:off x="3329938" y="5358571"/>
              <a:ext cx="2004061" cy="400110"/>
            </a:xfrm>
            <a:prstGeom prst="rect">
              <a:avLst/>
            </a:prstGeom>
            <a:noFill/>
          </p:spPr>
          <p:txBody>
            <a:bodyPr wrap="square" rtlCol="0">
              <a:spAutoFit/>
            </a:bodyPr>
            <a:lstStyle/>
            <a:p>
              <a:r>
                <a:rPr lang="en-US" sz="2000" dirty="0">
                  <a:solidFill>
                    <a:schemeClr val="accent2">
                      <a:lumMod val="50000"/>
                    </a:schemeClr>
                  </a:solidFill>
                </a:rPr>
                <a:t>Psychopathology</a:t>
              </a:r>
            </a:p>
          </p:txBody>
        </p:sp>
        <p:cxnSp>
          <p:nvCxnSpPr>
            <p:cNvPr id="29" name="Straight Arrow Connector 28">
              <a:extLst>
                <a:ext uri="{FF2B5EF4-FFF2-40B4-BE49-F238E27FC236}">
                  <a16:creationId xmlns:a16="http://schemas.microsoft.com/office/drawing/2014/main" id="{6C16504A-91C9-A846-911D-E32E721248BF}"/>
                </a:ext>
              </a:extLst>
            </p:cNvPr>
            <p:cNvCxnSpPr>
              <a:cxnSpLocks/>
              <a:endCxn id="26" idx="1"/>
            </p:cNvCxnSpPr>
            <p:nvPr/>
          </p:nvCxnSpPr>
          <p:spPr>
            <a:xfrm>
              <a:off x="2286000" y="4971121"/>
              <a:ext cx="1043938" cy="587505"/>
            </a:xfrm>
            <a:prstGeom prst="straightConnector1">
              <a:avLst/>
            </a:prstGeom>
            <a:ln w="101600">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B5F5747-8752-A74B-ADB8-69681A61EA97}"/>
                </a:ext>
              </a:extLst>
            </p:cNvPr>
            <p:cNvCxnSpPr>
              <a:cxnSpLocks/>
            </p:cNvCxnSpPr>
            <p:nvPr/>
          </p:nvCxnSpPr>
          <p:spPr>
            <a:xfrm flipV="1">
              <a:off x="5231131" y="5052283"/>
              <a:ext cx="941069" cy="492824"/>
            </a:xfrm>
            <a:prstGeom prst="straightConnector1">
              <a:avLst/>
            </a:prstGeom>
            <a:ln w="101600">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grpSp>
      <p:sp>
        <p:nvSpPr>
          <p:cNvPr id="37" name="TextBox 36">
            <a:extLst>
              <a:ext uri="{FF2B5EF4-FFF2-40B4-BE49-F238E27FC236}">
                <a16:creationId xmlns:a16="http://schemas.microsoft.com/office/drawing/2014/main" id="{35D17CD3-1612-0840-924E-8BAB42DFB4EF}"/>
              </a:ext>
            </a:extLst>
          </p:cNvPr>
          <p:cNvSpPr txBox="1"/>
          <p:nvPr/>
        </p:nvSpPr>
        <p:spPr>
          <a:xfrm>
            <a:off x="862968" y="1081760"/>
            <a:ext cx="7900032" cy="4164217"/>
          </a:xfrm>
          <a:prstGeom prst="rect">
            <a:avLst/>
          </a:prstGeom>
          <a:noFill/>
        </p:spPr>
        <p:txBody>
          <a:bodyPr wrap="square" rtlCol="0">
            <a:spAutoFit/>
          </a:bodyPr>
          <a:lstStyle/>
          <a:p>
            <a:pPr marL="742950" lvl="1" indent="-285750" defTabSz="457200" fontAlgn="base">
              <a:spcBef>
                <a:spcPct val="20000"/>
              </a:spcBef>
              <a:spcAft>
                <a:spcPct val="0"/>
              </a:spcAft>
              <a:buFont typeface="Arial" panose="020B0604020202020204" pitchFamily="34" charset="0"/>
              <a:buChar char="–"/>
            </a:pPr>
            <a:endParaRPr lang="en-US" sz="3600" dirty="0">
              <a:solidFill>
                <a:srgbClr val="1F497D"/>
              </a:solidFill>
              <a:latin typeface="Arial"/>
              <a:ea typeface="MS PGothic" panose="020B0600070205080204" pitchFamily="34" charset="-128"/>
              <a:cs typeface="Arial"/>
            </a:endParaRPr>
          </a:p>
          <a:p>
            <a:pPr lvl="0" defTabSz="457200" fontAlgn="base">
              <a:spcBef>
                <a:spcPct val="20000"/>
              </a:spcBef>
              <a:spcAft>
                <a:spcPts val="600"/>
              </a:spcAft>
            </a:pPr>
            <a:r>
              <a:rPr lang="en-US" sz="3300" dirty="0">
                <a:solidFill>
                  <a:srgbClr val="1F497D"/>
                </a:solidFill>
                <a:latin typeface="Arial"/>
                <a:ea typeface="MS PGothic" panose="020B0600070205080204" pitchFamily="34" charset="-128"/>
                <a:cs typeface="Arial"/>
              </a:rPr>
              <a:t>Parental psychopathology </a:t>
            </a:r>
          </a:p>
          <a:p>
            <a:pPr lvl="0" defTabSz="457200" fontAlgn="base">
              <a:spcBef>
                <a:spcPct val="20000"/>
              </a:spcBef>
              <a:spcAft>
                <a:spcPts val="600"/>
              </a:spcAft>
            </a:pPr>
            <a:endParaRPr lang="en-US" sz="3300" dirty="0">
              <a:solidFill>
                <a:srgbClr val="1F497D"/>
              </a:solidFill>
              <a:latin typeface="Arial"/>
              <a:ea typeface="MS PGothic" panose="020B0600070205080204" pitchFamily="34" charset="-128"/>
              <a:cs typeface="Arial"/>
            </a:endParaRPr>
          </a:p>
          <a:p>
            <a:pPr marL="342900" lvl="0" indent="-342900" defTabSz="457200" fontAlgn="base">
              <a:spcBef>
                <a:spcPct val="20000"/>
              </a:spcBef>
              <a:spcAft>
                <a:spcPts val="600"/>
              </a:spcAft>
              <a:buFont typeface="Arial" panose="020B0604020202020204" pitchFamily="34" charset="0"/>
              <a:buChar char="•"/>
            </a:pPr>
            <a:endParaRPr lang="en-US" sz="4000" dirty="0">
              <a:solidFill>
                <a:srgbClr val="1F497D"/>
              </a:solidFill>
              <a:latin typeface="Arial"/>
              <a:ea typeface="MS PGothic" panose="020B0600070205080204" pitchFamily="34" charset="-128"/>
              <a:cs typeface="Arial"/>
            </a:endParaRPr>
          </a:p>
          <a:p>
            <a:pPr marL="17463" lvl="1" defTabSz="457200" fontAlgn="base">
              <a:spcBef>
                <a:spcPct val="20000"/>
              </a:spcBef>
              <a:spcAft>
                <a:spcPct val="0"/>
              </a:spcAft>
            </a:pPr>
            <a:r>
              <a:rPr lang="en-US" sz="3600" dirty="0">
                <a:solidFill>
                  <a:srgbClr val="1F497D"/>
                </a:solidFill>
                <a:latin typeface="Arial"/>
                <a:ea typeface="MS PGothic" panose="020B0600070205080204" pitchFamily="34" charset="-128"/>
                <a:cs typeface="Arial"/>
              </a:rPr>
              <a:t>History of maltreatment</a:t>
            </a:r>
          </a:p>
          <a:p>
            <a:pPr marL="1028700" lvl="1" indent="-571500" defTabSz="457200" fontAlgn="base">
              <a:spcBef>
                <a:spcPct val="20000"/>
              </a:spcBef>
              <a:spcAft>
                <a:spcPct val="0"/>
              </a:spcAft>
              <a:buFont typeface="Arial" panose="020B0604020202020204" pitchFamily="34" charset="0"/>
              <a:buChar char="•"/>
            </a:pPr>
            <a:endParaRPr lang="en-US" sz="3600" dirty="0">
              <a:solidFill>
                <a:srgbClr val="1F497D"/>
              </a:solidFill>
              <a:latin typeface="Arial"/>
              <a:ea typeface="MS PGothic" panose="020B0600070205080204" pitchFamily="34" charset="-128"/>
              <a:cs typeface="Arial"/>
            </a:endParaRPr>
          </a:p>
        </p:txBody>
      </p:sp>
    </p:spTree>
    <p:extLst>
      <p:ext uri="{BB962C8B-B14F-4D97-AF65-F5344CB8AC3E}">
        <p14:creationId xmlns:p14="http://schemas.microsoft.com/office/powerpoint/2010/main" val="9746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animEffect transition="in" filter="dissolve">
                                      <p:cBhvr>
                                        <p:cTn id="7" dur="500"/>
                                        <p:tgtEl>
                                          <p:spTgt spid="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7">
                                            <p:txEl>
                                              <p:pRg st="4" end="4"/>
                                            </p:txEl>
                                          </p:spTgt>
                                        </p:tgtEl>
                                        <p:attrNameLst>
                                          <p:attrName>style.visibility</p:attrName>
                                        </p:attrNameLst>
                                      </p:cBhvr>
                                      <p:to>
                                        <p:strVal val="visible"/>
                                      </p:to>
                                    </p:set>
                                    <p:animEffect transition="in" filter="dissolve">
                                      <p:cBhvr>
                                        <p:cTn id="22" dur="500"/>
                                        <p:tgtEl>
                                          <p:spTgt spid="3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Disrupted attachment relationships</a:t>
            </a:r>
            <a:endParaRPr lang="en-US" sz="3200" dirty="0"/>
          </a:p>
        </p:txBody>
      </p:sp>
      <p:sp>
        <p:nvSpPr>
          <p:cNvPr id="3" name="Content Placeholder 2"/>
          <p:cNvSpPr>
            <a:spLocks noGrp="1"/>
          </p:cNvSpPr>
          <p:nvPr>
            <p:ph idx="1"/>
          </p:nvPr>
        </p:nvSpPr>
        <p:spPr/>
        <p:txBody>
          <a:bodyPr/>
          <a:lstStyle/>
          <a:p>
            <a:pPr marL="0" indent="0">
              <a:spcAft>
                <a:spcPts val="600"/>
              </a:spcAft>
              <a:buNone/>
            </a:pPr>
            <a:r>
              <a:rPr lang="en-US" sz="3200" dirty="0"/>
              <a:t>Drug Use</a:t>
            </a:r>
          </a:p>
          <a:p>
            <a:pPr marL="0" indent="0">
              <a:spcAft>
                <a:spcPts val="600"/>
              </a:spcAft>
              <a:buNone/>
            </a:pPr>
            <a:endParaRPr lang="en-US" sz="3200" dirty="0"/>
          </a:p>
          <a:p>
            <a:pPr marL="0" indent="0">
              <a:spcAft>
                <a:spcPts val="600"/>
              </a:spcAft>
              <a:buNone/>
            </a:pPr>
            <a:endParaRPr lang="en-US" sz="3200" dirty="0"/>
          </a:p>
          <a:p>
            <a:pPr marL="0" indent="0">
              <a:spcAft>
                <a:spcPts val="600"/>
              </a:spcAft>
              <a:buNone/>
            </a:pPr>
            <a:endParaRPr lang="en-US" sz="4000" dirty="0"/>
          </a:p>
          <a:p>
            <a:pPr marL="0" indent="0">
              <a:spcAft>
                <a:spcPts val="600"/>
              </a:spcAft>
              <a:buNone/>
            </a:pPr>
            <a:r>
              <a:rPr lang="en-US" sz="3200" dirty="0"/>
              <a:t>Family Conflict</a:t>
            </a:r>
          </a:p>
          <a:p>
            <a:pPr>
              <a:spcAft>
                <a:spcPts val="600"/>
              </a:spcAft>
            </a:pPr>
            <a:endParaRPr lang="en-US" sz="2200" dirty="0"/>
          </a:p>
          <a:p>
            <a:pPr>
              <a:spcAft>
                <a:spcPts val="600"/>
              </a:spcAft>
            </a:pPr>
            <a:endParaRPr lang="en-US" sz="2200" dirty="0"/>
          </a:p>
          <a:p>
            <a:pPr marL="0" indent="0">
              <a:buNone/>
            </a:pPr>
            <a:endParaRPr lang="en-US" dirty="0"/>
          </a:p>
        </p:txBody>
      </p:sp>
      <p:grpSp>
        <p:nvGrpSpPr>
          <p:cNvPr id="22" name="Group 21">
            <a:extLst>
              <a:ext uri="{FF2B5EF4-FFF2-40B4-BE49-F238E27FC236}">
                <a16:creationId xmlns:a16="http://schemas.microsoft.com/office/drawing/2014/main" id="{88289D21-E571-4444-8E9E-A4B9E5C81390}"/>
              </a:ext>
            </a:extLst>
          </p:cNvPr>
          <p:cNvGrpSpPr/>
          <p:nvPr/>
        </p:nvGrpSpPr>
        <p:grpSpPr>
          <a:xfrm>
            <a:off x="43983" y="1053298"/>
            <a:ext cx="8386981" cy="2878337"/>
            <a:chOff x="-43842" y="710285"/>
            <a:chExt cx="8386981" cy="2878337"/>
          </a:xfrm>
        </p:grpSpPr>
        <p:sp>
          <p:nvSpPr>
            <p:cNvPr id="9" name="Curved Right Arrow 8">
              <a:extLst>
                <a:ext uri="{FF2B5EF4-FFF2-40B4-BE49-F238E27FC236}">
                  <a16:creationId xmlns:a16="http://schemas.microsoft.com/office/drawing/2014/main" id="{5853F5ED-899F-4543-B8F5-0AE5627C2676}"/>
                </a:ext>
              </a:extLst>
            </p:cNvPr>
            <p:cNvSpPr/>
            <p:nvPr/>
          </p:nvSpPr>
          <p:spPr>
            <a:xfrm>
              <a:off x="-43842" y="1797222"/>
              <a:ext cx="501086" cy="136703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91FE4D76-93F3-0B45-B9DB-72C25A1A168E}"/>
                </a:ext>
              </a:extLst>
            </p:cNvPr>
            <p:cNvSpPr txBox="1"/>
            <p:nvPr/>
          </p:nvSpPr>
          <p:spPr>
            <a:xfrm>
              <a:off x="721041" y="2053583"/>
              <a:ext cx="1905000" cy="707886"/>
            </a:xfrm>
            <a:prstGeom prst="rect">
              <a:avLst/>
            </a:prstGeom>
            <a:noFill/>
          </p:spPr>
          <p:txBody>
            <a:bodyPr wrap="square" rtlCol="0">
              <a:spAutoFit/>
            </a:bodyPr>
            <a:lstStyle/>
            <a:p>
              <a:r>
                <a:rPr lang="en-US" sz="2000" dirty="0">
                  <a:solidFill>
                    <a:schemeClr val="accent2">
                      <a:lumMod val="50000"/>
                    </a:schemeClr>
                  </a:solidFill>
                </a:rPr>
                <a:t>Mental impairments</a:t>
              </a:r>
            </a:p>
          </p:txBody>
        </p:sp>
        <p:sp>
          <p:nvSpPr>
            <p:cNvPr id="11" name="Striped Right Arrow 10">
              <a:extLst>
                <a:ext uri="{FF2B5EF4-FFF2-40B4-BE49-F238E27FC236}">
                  <a16:creationId xmlns:a16="http://schemas.microsoft.com/office/drawing/2014/main" id="{45BDD684-BF7A-7F45-8CC2-0D5201FC6D41}"/>
                </a:ext>
              </a:extLst>
            </p:cNvPr>
            <p:cNvSpPr/>
            <p:nvPr/>
          </p:nvSpPr>
          <p:spPr>
            <a:xfrm>
              <a:off x="2320283" y="2696801"/>
              <a:ext cx="1027433" cy="183935"/>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9020324-A0F2-3941-B89B-9387183EC4CA}"/>
                </a:ext>
              </a:extLst>
            </p:cNvPr>
            <p:cNvSpPr txBox="1"/>
            <p:nvPr/>
          </p:nvSpPr>
          <p:spPr>
            <a:xfrm>
              <a:off x="667776" y="2880736"/>
              <a:ext cx="1562100" cy="707886"/>
            </a:xfrm>
            <a:prstGeom prst="rect">
              <a:avLst/>
            </a:prstGeom>
            <a:noFill/>
          </p:spPr>
          <p:txBody>
            <a:bodyPr wrap="square" rtlCol="0">
              <a:spAutoFit/>
            </a:bodyPr>
            <a:lstStyle/>
            <a:p>
              <a:r>
                <a:rPr lang="en-US" sz="2000" dirty="0">
                  <a:solidFill>
                    <a:schemeClr val="accent2">
                      <a:lumMod val="50000"/>
                    </a:schemeClr>
                  </a:solidFill>
                </a:rPr>
                <a:t>Regulatory processes</a:t>
              </a:r>
            </a:p>
          </p:txBody>
        </p:sp>
        <p:sp>
          <p:nvSpPr>
            <p:cNvPr id="13" name="Striped Right Arrow 12">
              <a:extLst>
                <a:ext uri="{FF2B5EF4-FFF2-40B4-BE49-F238E27FC236}">
                  <a16:creationId xmlns:a16="http://schemas.microsoft.com/office/drawing/2014/main" id="{31579E89-C7A8-3C43-B2ED-E942E93A41E6}"/>
                </a:ext>
              </a:extLst>
            </p:cNvPr>
            <p:cNvSpPr/>
            <p:nvPr/>
          </p:nvSpPr>
          <p:spPr>
            <a:xfrm>
              <a:off x="4815981" y="2668298"/>
              <a:ext cx="1189525" cy="166388"/>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C0642E3-AA06-4749-8C62-4EE24ABDAD01}"/>
                </a:ext>
              </a:extLst>
            </p:cNvPr>
            <p:cNvSpPr txBox="1"/>
            <p:nvPr/>
          </p:nvSpPr>
          <p:spPr>
            <a:xfrm>
              <a:off x="6133341" y="2588713"/>
              <a:ext cx="2209798" cy="400110"/>
            </a:xfrm>
            <a:prstGeom prst="rect">
              <a:avLst/>
            </a:prstGeom>
            <a:noFill/>
          </p:spPr>
          <p:txBody>
            <a:bodyPr wrap="square" rtlCol="0">
              <a:spAutoFit/>
            </a:bodyPr>
            <a:lstStyle/>
            <a:p>
              <a:r>
                <a:rPr lang="en-US" sz="2000" dirty="0">
                  <a:solidFill>
                    <a:schemeClr val="accent2">
                      <a:lumMod val="50000"/>
                    </a:schemeClr>
                  </a:solidFill>
                </a:rPr>
                <a:t>Parenting Behavior</a:t>
              </a:r>
            </a:p>
          </p:txBody>
        </p:sp>
        <p:sp>
          <p:nvSpPr>
            <p:cNvPr id="6" name="TextBox 5">
              <a:extLst>
                <a:ext uri="{FF2B5EF4-FFF2-40B4-BE49-F238E27FC236}">
                  <a16:creationId xmlns:a16="http://schemas.microsoft.com/office/drawing/2014/main" id="{4B3694E9-D231-BF4C-B755-012E0205172F}"/>
                </a:ext>
              </a:extLst>
            </p:cNvPr>
            <p:cNvSpPr txBox="1"/>
            <p:nvPr/>
          </p:nvSpPr>
          <p:spPr>
            <a:xfrm>
              <a:off x="4674197" y="710285"/>
              <a:ext cx="3351709" cy="1015663"/>
            </a:xfrm>
            <a:prstGeom prst="rect">
              <a:avLst/>
            </a:prstGeom>
            <a:noFill/>
          </p:spPr>
          <p:txBody>
            <a:bodyPr wrap="square" rtlCol="0">
              <a:spAutoFit/>
            </a:bodyPr>
            <a:lstStyle/>
            <a:p>
              <a:r>
                <a:rPr lang="en-US" sz="2000" dirty="0">
                  <a:solidFill>
                    <a:schemeClr val="accent2">
                      <a:lumMod val="50000"/>
                    </a:schemeClr>
                  </a:solidFill>
                </a:rPr>
                <a:t>Mental Health</a:t>
              </a:r>
            </a:p>
            <a:p>
              <a:r>
                <a:rPr lang="en-US" sz="2000" dirty="0">
                  <a:solidFill>
                    <a:schemeClr val="accent2">
                      <a:lumMod val="50000"/>
                    </a:schemeClr>
                  </a:solidFill>
                </a:rPr>
                <a:t>Domestic Violence</a:t>
              </a:r>
            </a:p>
            <a:p>
              <a:r>
                <a:rPr lang="en-US" sz="2000" dirty="0">
                  <a:solidFill>
                    <a:schemeClr val="accent2">
                      <a:lumMod val="50000"/>
                    </a:schemeClr>
                  </a:solidFill>
                </a:rPr>
                <a:t>Economic instability</a:t>
              </a:r>
            </a:p>
          </p:txBody>
        </p:sp>
        <p:cxnSp>
          <p:nvCxnSpPr>
            <p:cNvPr id="8" name="Straight Arrow Connector 7">
              <a:extLst>
                <a:ext uri="{FF2B5EF4-FFF2-40B4-BE49-F238E27FC236}">
                  <a16:creationId xmlns:a16="http://schemas.microsoft.com/office/drawing/2014/main" id="{068F3727-944D-B342-B478-DF868C4D671F}"/>
                </a:ext>
              </a:extLst>
            </p:cNvPr>
            <p:cNvCxnSpPr>
              <a:cxnSpLocks/>
            </p:cNvCxnSpPr>
            <p:nvPr/>
          </p:nvCxnSpPr>
          <p:spPr>
            <a:xfrm>
              <a:off x="5365883" y="1711649"/>
              <a:ext cx="1060781" cy="786836"/>
            </a:xfrm>
            <a:prstGeom prst="straightConnector1">
              <a:avLst/>
            </a:prstGeom>
            <a:ln w="101600">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0C7853C-B68F-C04B-8402-8DEB277B18ED}"/>
                </a:ext>
              </a:extLst>
            </p:cNvPr>
            <p:cNvCxnSpPr/>
            <p:nvPr/>
          </p:nvCxnSpPr>
          <p:spPr>
            <a:xfrm>
              <a:off x="2692997" y="1287098"/>
              <a:ext cx="1981200" cy="0"/>
            </a:xfrm>
            <a:prstGeom prst="straightConnector1">
              <a:avLst/>
            </a:prstGeom>
            <a:ln w="101600">
              <a:solidFill>
                <a:schemeClr val="tx2">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4EFC660-11E9-534E-941D-6B76500823D1}"/>
                </a:ext>
              </a:extLst>
            </p:cNvPr>
            <p:cNvSpPr txBox="1"/>
            <p:nvPr/>
          </p:nvSpPr>
          <p:spPr>
            <a:xfrm>
              <a:off x="3409515" y="2480742"/>
              <a:ext cx="1562100" cy="707886"/>
            </a:xfrm>
            <a:prstGeom prst="rect">
              <a:avLst/>
            </a:prstGeom>
            <a:noFill/>
          </p:spPr>
          <p:txBody>
            <a:bodyPr wrap="square" rtlCol="0">
              <a:spAutoFit/>
            </a:bodyPr>
            <a:lstStyle/>
            <a:p>
              <a:r>
                <a:rPr lang="en-US" sz="2000" dirty="0">
                  <a:solidFill>
                    <a:schemeClr val="accent2">
                      <a:lumMod val="50000"/>
                    </a:schemeClr>
                  </a:solidFill>
                </a:rPr>
                <a:t>Attentional resources</a:t>
              </a:r>
            </a:p>
          </p:txBody>
        </p:sp>
        <p:cxnSp>
          <p:nvCxnSpPr>
            <p:cNvPr id="21" name="Straight Arrow Connector 20">
              <a:extLst>
                <a:ext uri="{FF2B5EF4-FFF2-40B4-BE49-F238E27FC236}">
                  <a16:creationId xmlns:a16="http://schemas.microsoft.com/office/drawing/2014/main" id="{5DDF86BC-323B-6A46-A057-F698161E43F6}"/>
                </a:ext>
              </a:extLst>
            </p:cNvPr>
            <p:cNvCxnSpPr>
              <a:cxnSpLocks/>
            </p:cNvCxnSpPr>
            <p:nvPr/>
          </p:nvCxnSpPr>
          <p:spPr>
            <a:xfrm>
              <a:off x="1956048" y="1817828"/>
              <a:ext cx="1060781" cy="786836"/>
            </a:xfrm>
            <a:prstGeom prst="straightConnector1">
              <a:avLst/>
            </a:prstGeom>
            <a:ln w="101600">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70755342-DE08-1A43-99C4-457E3804F8EF}"/>
              </a:ext>
            </a:extLst>
          </p:cNvPr>
          <p:cNvGrpSpPr/>
          <p:nvPr/>
        </p:nvGrpSpPr>
        <p:grpSpPr>
          <a:xfrm>
            <a:off x="46205" y="4386802"/>
            <a:ext cx="7798071" cy="1422844"/>
            <a:chOff x="381000" y="3567258"/>
            <a:chExt cx="7798071" cy="1422844"/>
          </a:xfrm>
        </p:grpSpPr>
        <p:grpSp>
          <p:nvGrpSpPr>
            <p:cNvPr id="24" name="Group 23">
              <a:extLst>
                <a:ext uri="{FF2B5EF4-FFF2-40B4-BE49-F238E27FC236}">
                  <a16:creationId xmlns:a16="http://schemas.microsoft.com/office/drawing/2014/main" id="{3667C6AC-23C9-3C47-B001-DC77B46959CD}"/>
                </a:ext>
              </a:extLst>
            </p:cNvPr>
            <p:cNvGrpSpPr/>
            <p:nvPr/>
          </p:nvGrpSpPr>
          <p:grpSpPr>
            <a:xfrm>
              <a:off x="381000" y="3767313"/>
              <a:ext cx="7798071" cy="1222789"/>
              <a:chOff x="381000" y="3767313"/>
              <a:chExt cx="7798071" cy="1222789"/>
            </a:xfrm>
          </p:grpSpPr>
          <p:sp>
            <p:nvSpPr>
              <p:cNvPr id="27" name="Curved Right Arrow 26">
                <a:extLst>
                  <a:ext uri="{FF2B5EF4-FFF2-40B4-BE49-F238E27FC236}">
                    <a16:creationId xmlns:a16="http://schemas.microsoft.com/office/drawing/2014/main" id="{B65DC29A-7DB1-8C46-8910-5E2C99DCB572}"/>
                  </a:ext>
                </a:extLst>
              </p:cNvPr>
              <p:cNvSpPr/>
              <p:nvPr/>
            </p:nvSpPr>
            <p:spPr>
              <a:xfrm>
                <a:off x="381000" y="3767313"/>
                <a:ext cx="415280" cy="86884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a:extLst>
                  <a:ext uri="{FF2B5EF4-FFF2-40B4-BE49-F238E27FC236}">
                    <a16:creationId xmlns:a16="http://schemas.microsoft.com/office/drawing/2014/main" id="{CDCB8239-7287-8749-BE62-C07051B82833}"/>
                  </a:ext>
                </a:extLst>
              </p:cNvPr>
              <p:cNvSpPr txBox="1"/>
              <p:nvPr/>
            </p:nvSpPr>
            <p:spPr>
              <a:xfrm>
                <a:off x="816198" y="4264572"/>
                <a:ext cx="1905000" cy="707886"/>
              </a:xfrm>
              <a:prstGeom prst="rect">
                <a:avLst/>
              </a:prstGeom>
              <a:noFill/>
            </p:spPr>
            <p:txBody>
              <a:bodyPr wrap="square" rtlCol="0">
                <a:spAutoFit/>
              </a:bodyPr>
              <a:lstStyle/>
              <a:p>
                <a:r>
                  <a:rPr lang="en-US" sz="2000" dirty="0">
                    <a:solidFill>
                      <a:schemeClr val="accent2">
                        <a:lumMod val="50000"/>
                      </a:schemeClr>
                    </a:solidFill>
                  </a:rPr>
                  <a:t>Emotion Regulation</a:t>
                </a:r>
              </a:p>
            </p:txBody>
          </p:sp>
          <p:sp>
            <p:nvSpPr>
              <p:cNvPr id="29" name="Striped Right Arrow 28">
                <a:extLst>
                  <a:ext uri="{FF2B5EF4-FFF2-40B4-BE49-F238E27FC236}">
                    <a16:creationId xmlns:a16="http://schemas.microsoft.com/office/drawing/2014/main" id="{1DB398ED-D5AC-464A-BA5D-B46111E58D45}"/>
                  </a:ext>
                </a:extLst>
              </p:cNvPr>
              <p:cNvSpPr/>
              <p:nvPr/>
            </p:nvSpPr>
            <p:spPr>
              <a:xfrm>
                <a:off x="2218610" y="4484030"/>
                <a:ext cx="971549" cy="2286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4512380A-C937-6B40-A966-FE3B1E4F0916}"/>
                  </a:ext>
                </a:extLst>
              </p:cNvPr>
              <p:cNvSpPr txBox="1"/>
              <p:nvPr/>
            </p:nvSpPr>
            <p:spPr>
              <a:xfrm>
                <a:off x="3317016" y="4282216"/>
                <a:ext cx="1562100" cy="707886"/>
              </a:xfrm>
              <a:prstGeom prst="rect">
                <a:avLst/>
              </a:prstGeom>
              <a:noFill/>
            </p:spPr>
            <p:txBody>
              <a:bodyPr wrap="square" rtlCol="0">
                <a:spAutoFit/>
              </a:bodyPr>
              <a:lstStyle/>
              <a:p>
                <a:r>
                  <a:rPr lang="en-US" sz="2000" dirty="0">
                    <a:solidFill>
                      <a:schemeClr val="accent2">
                        <a:lumMod val="50000"/>
                      </a:schemeClr>
                    </a:solidFill>
                  </a:rPr>
                  <a:t>Attentional Processes</a:t>
                </a:r>
              </a:p>
            </p:txBody>
          </p:sp>
          <p:sp>
            <p:nvSpPr>
              <p:cNvPr id="31" name="Striped Right Arrow 30">
                <a:extLst>
                  <a:ext uri="{FF2B5EF4-FFF2-40B4-BE49-F238E27FC236}">
                    <a16:creationId xmlns:a16="http://schemas.microsoft.com/office/drawing/2014/main" id="{F6BE9D97-7BC9-7B4B-BA1C-228C1B545899}"/>
                  </a:ext>
                </a:extLst>
              </p:cNvPr>
              <p:cNvSpPr/>
              <p:nvPr/>
            </p:nvSpPr>
            <p:spPr>
              <a:xfrm>
                <a:off x="4738927" y="4507390"/>
                <a:ext cx="1028698" cy="1905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012AC6A-5060-FE4B-B9BD-322D2FACBF61}"/>
                  </a:ext>
                </a:extLst>
              </p:cNvPr>
              <p:cNvSpPr txBox="1"/>
              <p:nvPr/>
            </p:nvSpPr>
            <p:spPr>
              <a:xfrm>
                <a:off x="5969273" y="4429997"/>
                <a:ext cx="2209798" cy="400110"/>
              </a:xfrm>
              <a:prstGeom prst="rect">
                <a:avLst/>
              </a:prstGeom>
              <a:noFill/>
            </p:spPr>
            <p:txBody>
              <a:bodyPr wrap="square" rtlCol="0">
                <a:spAutoFit/>
              </a:bodyPr>
              <a:lstStyle/>
              <a:p>
                <a:r>
                  <a:rPr lang="en-US" sz="2000" dirty="0">
                    <a:solidFill>
                      <a:schemeClr val="accent2">
                        <a:lumMod val="50000"/>
                      </a:schemeClr>
                    </a:solidFill>
                  </a:rPr>
                  <a:t>Parenting Behavior</a:t>
                </a:r>
              </a:p>
            </p:txBody>
          </p:sp>
        </p:grpSp>
        <p:sp>
          <p:nvSpPr>
            <p:cNvPr id="25" name="TextBox 24">
              <a:extLst>
                <a:ext uri="{FF2B5EF4-FFF2-40B4-BE49-F238E27FC236}">
                  <a16:creationId xmlns:a16="http://schemas.microsoft.com/office/drawing/2014/main" id="{511D6441-B9E2-D047-844E-A80C4F134674}"/>
                </a:ext>
              </a:extLst>
            </p:cNvPr>
            <p:cNvSpPr txBox="1"/>
            <p:nvPr/>
          </p:nvSpPr>
          <p:spPr>
            <a:xfrm>
              <a:off x="5662014" y="3567258"/>
              <a:ext cx="2209798" cy="400110"/>
            </a:xfrm>
            <a:prstGeom prst="rect">
              <a:avLst/>
            </a:prstGeom>
            <a:noFill/>
          </p:spPr>
          <p:txBody>
            <a:bodyPr wrap="square" rtlCol="0">
              <a:spAutoFit/>
            </a:bodyPr>
            <a:lstStyle/>
            <a:p>
              <a:r>
                <a:rPr lang="en-US" sz="2000" dirty="0">
                  <a:solidFill>
                    <a:schemeClr val="accent2">
                      <a:lumMod val="50000"/>
                    </a:schemeClr>
                  </a:solidFill>
                </a:rPr>
                <a:t>Child mental health</a:t>
              </a:r>
            </a:p>
          </p:txBody>
        </p:sp>
        <p:cxnSp>
          <p:nvCxnSpPr>
            <p:cNvPr id="26" name="Straight Arrow Connector 25">
              <a:extLst>
                <a:ext uri="{FF2B5EF4-FFF2-40B4-BE49-F238E27FC236}">
                  <a16:creationId xmlns:a16="http://schemas.microsoft.com/office/drawing/2014/main" id="{A6147807-1B77-3F44-B3A6-63EBFC88E990}"/>
                </a:ext>
              </a:extLst>
            </p:cNvPr>
            <p:cNvCxnSpPr>
              <a:cxnSpLocks/>
            </p:cNvCxnSpPr>
            <p:nvPr/>
          </p:nvCxnSpPr>
          <p:spPr>
            <a:xfrm>
              <a:off x="3541824" y="3742193"/>
              <a:ext cx="1857957" cy="0"/>
            </a:xfrm>
            <a:prstGeom prst="straightConnector1">
              <a:avLst/>
            </a:prstGeom>
            <a:ln w="101600">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8606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2000"/>
                                        <p:tgtEl>
                                          <p:spTgt spid="23"/>
                                        </p:tgtEl>
                                        <p:attrNameLst>
                                          <p:attrName>ppt_x</p:attrName>
                                        </p:attrNameLst>
                                      </p:cBhvr>
                                      <p:tavLst>
                                        <p:tav tm="0">
                                          <p:val>
                                            <p:strVal val="#ppt_x-#ppt_w*1.125000"/>
                                          </p:val>
                                        </p:tav>
                                        <p:tav tm="100000">
                                          <p:val>
                                            <p:strVal val="#ppt_x"/>
                                          </p:val>
                                        </p:tav>
                                      </p:tavLst>
                                    </p:anim>
                                    <p:animEffect transition="in" filter="wipe(right)">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a:normAutofit fontScale="90000"/>
          </a:bodyPr>
          <a:lstStyle/>
          <a:p>
            <a:r>
              <a:rPr lang="en-US" b="1" dirty="0"/>
              <a:t>Disrupted attachment relationships</a:t>
            </a:r>
          </a:p>
        </p:txBody>
      </p:sp>
      <p:sp>
        <p:nvSpPr>
          <p:cNvPr id="88068" name="Rectangle 3"/>
          <p:cNvSpPr>
            <a:spLocks noGrp="1" noChangeArrowheads="1"/>
          </p:cNvSpPr>
          <p:nvPr>
            <p:ph idx="1"/>
          </p:nvPr>
        </p:nvSpPr>
        <p:spPr/>
        <p:txBody>
          <a:bodyPr>
            <a:normAutofit/>
          </a:bodyPr>
          <a:lstStyle/>
          <a:p>
            <a:pPr marL="0" indent="0">
              <a:spcAft>
                <a:spcPts val="600"/>
              </a:spcAft>
              <a:buNone/>
            </a:pPr>
            <a:r>
              <a:rPr lang="en-US" altLang="en-US" dirty="0"/>
              <a:t>Types of traumatic stressors</a:t>
            </a:r>
            <a:endParaRPr lang="en-US" altLang="en-US" u="sng" dirty="0"/>
          </a:p>
          <a:p>
            <a:pPr>
              <a:spcAft>
                <a:spcPts val="600"/>
              </a:spcAft>
            </a:pPr>
            <a:r>
              <a:rPr lang="en-US" altLang="en-US" u="sng" dirty="0"/>
              <a:t>Abuse</a:t>
            </a:r>
            <a:r>
              <a:rPr lang="en-US" altLang="en-US" dirty="0"/>
              <a:t>: Over stimulation at the wrong developmental time</a:t>
            </a:r>
          </a:p>
          <a:p>
            <a:pPr>
              <a:spcAft>
                <a:spcPts val="600"/>
              </a:spcAft>
            </a:pPr>
            <a:r>
              <a:rPr lang="en-US" altLang="en-US" u="sng" dirty="0"/>
              <a:t>Neglect</a:t>
            </a:r>
            <a:r>
              <a:rPr lang="en-US" altLang="en-US" dirty="0"/>
              <a:t>: Absence of appropriate stimulation at the right time of development</a:t>
            </a:r>
          </a:p>
        </p:txBody>
      </p:sp>
      <p:sp>
        <p:nvSpPr>
          <p:cNvPr id="88066" name="Rectangle 6"/>
          <p:cNvSpPr>
            <a:spLocks noGrp="1" noChangeArrowheads="1"/>
          </p:cNvSpPr>
          <p:nvPr>
            <p:ph type="sldNum" sz="quarter" idx="4294967295"/>
          </p:nvPr>
        </p:nvSpPr>
        <p:spPr>
          <a:xfrm>
            <a:off x="7010400" y="6356350"/>
            <a:ext cx="2133600" cy="365125"/>
          </a:xfrm>
          <a:prstGeom prst="rect">
            <a:avLst/>
          </a:prstGeom>
          <a:noFill/>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fld id="{A7941FDB-22F1-4993-AB77-A8FC16692144}" type="slidenum">
              <a:rPr lang="en-US" altLang="en-US" sz="1000"/>
              <a:pPr>
                <a:spcBef>
                  <a:spcPct val="0"/>
                </a:spcBef>
                <a:buClrTx/>
                <a:buSzTx/>
                <a:buFontTx/>
                <a:buNone/>
              </a:pPr>
              <a:t>43</a:t>
            </a:fld>
            <a:endParaRPr lang="en-US" altLang="en-US" sz="1000" dirty="0"/>
          </a:p>
        </p:txBody>
      </p:sp>
    </p:spTree>
    <p:extLst>
      <p:ext uri="{BB962C8B-B14F-4D97-AF65-F5344CB8AC3E}">
        <p14:creationId xmlns:p14="http://schemas.microsoft.com/office/powerpoint/2010/main" val="2058251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of Neglect</a:t>
            </a:r>
          </a:p>
        </p:txBody>
      </p:sp>
      <p:sp>
        <p:nvSpPr>
          <p:cNvPr id="3" name="Content Placeholder 2"/>
          <p:cNvSpPr>
            <a:spLocks noGrp="1"/>
          </p:cNvSpPr>
          <p:nvPr>
            <p:ph idx="1"/>
          </p:nvPr>
        </p:nvSpPr>
        <p:spPr/>
        <p:txBody>
          <a:bodyPr/>
          <a:lstStyle/>
          <a:p>
            <a:endParaRPr lang="en-US" dirty="0">
              <a:hlinkClick r:id="rId3"/>
            </a:endParaRPr>
          </a:p>
          <a:p>
            <a:endParaRPr lang="en-US" dirty="0">
              <a:hlinkClick r:id="rId3"/>
            </a:endParaRPr>
          </a:p>
          <a:p>
            <a:r>
              <a:rPr lang="en-US" dirty="0">
                <a:hlinkClick r:id="rId3"/>
              </a:rPr>
              <a:t>Watch In Brief: The Science of Neglect</a:t>
            </a:r>
            <a:endParaRPr lang="en-US" dirty="0"/>
          </a:p>
        </p:txBody>
      </p:sp>
      <p:sp>
        <p:nvSpPr>
          <p:cNvPr id="5" name="TextBox 4"/>
          <p:cNvSpPr txBox="1"/>
          <p:nvPr/>
        </p:nvSpPr>
        <p:spPr>
          <a:xfrm>
            <a:off x="2590800" y="6324600"/>
            <a:ext cx="6172200" cy="369332"/>
          </a:xfrm>
          <a:prstGeom prst="rect">
            <a:avLst/>
          </a:prstGeom>
          <a:noFill/>
        </p:spPr>
        <p:txBody>
          <a:bodyPr wrap="square" rtlCol="0">
            <a:spAutoFit/>
          </a:bodyPr>
          <a:lstStyle/>
          <a:p>
            <a:pPr algn="r"/>
            <a:r>
              <a:rPr lang="en-US" dirty="0"/>
              <a:t>Credit: </a:t>
            </a:r>
            <a:r>
              <a:rPr lang="en-US" u="sng" dirty="0">
                <a:hlinkClick r:id="rId4"/>
              </a:rPr>
              <a:t>http://developingchild.harvard.edu</a:t>
            </a:r>
            <a:endParaRPr lang="en-US" dirty="0"/>
          </a:p>
        </p:txBody>
      </p:sp>
    </p:spTree>
    <p:extLst>
      <p:ext uri="{BB962C8B-B14F-4D97-AF65-F5344CB8AC3E}">
        <p14:creationId xmlns:p14="http://schemas.microsoft.com/office/powerpoint/2010/main" val="1558525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Break out - discussion</a:t>
            </a:r>
          </a:p>
        </p:txBody>
      </p:sp>
      <p:sp>
        <p:nvSpPr>
          <p:cNvPr id="3" name="Content Placeholder 2"/>
          <p:cNvSpPr>
            <a:spLocks noGrp="1"/>
          </p:cNvSpPr>
          <p:nvPr>
            <p:ph idx="1"/>
          </p:nvPr>
        </p:nvSpPr>
        <p:spPr/>
        <p:txBody>
          <a:bodyPr/>
          <a:lstStyle/>
          <a:p>
            <a:pPr>
              <a:spcAft>
                <a:spcPts val="600"/>
              </a:spcAft>
            </a:pPr>
            <a:r>
              <a:rPr lang="en-US" sz="2400" dirty="0"/>
              <a:t>Reflect on the “double whammy” of neglect. </a:t>
            </a:r>
          </a:p>
          <a:p>
            <a:pPr>
              <a:spcAft>
                <a:spcPts val="600"/>
              </a:spcAft>
            </a:pPr>
            <a:r>
              <a:rPr lang="en-US" sz="2400" dirty="0"/>
              <a:t>What happens when children are not exposed to serve and return? </a:t>
            </a:r>
          </a:p>
          <a:p>
            <a:pPr>
              <a:spcAft>
                <a:spcPts val="600"/>
              </a:spcAft>
            </a:pPr>
            <a:r>
              <a:rPr lang="en-US" sz="2400" dirty="0"/>
              <a:t>How can this “double whammy” be addressed when working with children and families?</a:t>
            </a:r>
          </a:p>
          <a:p>
            <a:pPr>
              <a:spcAft>
                <a:spcPts val="600"/>
              </a:spcAft>
            </a:pPr>
            <a:r>
              <a:rPr lang="en-US" sz="2400" b="1" dirty="0"/>
              <a:t>Do the family contexts we just discussed make a difference in addressing the double whammy? Would you do things differently with different families?</a:t>
            </a:r>
          </a:p>
          <a:p>
            <a:pPr>
              <a:spcAft>
                <a:spcPts val="600"/>
              </a:spcAft>
            </a:pPr>
            <a:r>
              <a:rPr lang="en-US" sz="2400" b="1" dirty="0"/>
              <a:t>What about the age of the child? Why?</a:t>
            </a:r>
          </a:p>
          <a:p>
            <a:endParaRPr lang="en-US" sz="3200" dirty="0"/>
          </a:p>
        </p:txBody>
      </p:sp>
    </p:spTree>
    <p:extLst>
      <p:ext uri="{BB962C8B-B14F-4D97-AF65-F5344CB8AC3E}">
        <p14:creationId xmlns:p14="http://schemas.microsoft.com/office/powerpoint/2010/main" val="248345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mph" presetSubtype="0" nodeType="withEffect">
                                  <p:stCondLst>
                                    <p:cond delay="0"/>
                                  </p:stCondLst>
                                  <p:childTnLst>
                                    <p:set>
                                      <p:cBhvr>
                                        <p:cTn id="12" dur="indefinite"/>
                                        <p:tgtEl>
                                          <p:spTgt spid="3">
                                            <p:txEl>
                                              <p:pRg st="0" end="0"/>
                                            </p:txEl>
                                          </p:spTgt>
                                        </p:tgtEl>
                                        <p:attrNameLst>
                                          <p:attrName>style.opacity</p:attrName>
                                        </p:attrNameLst>
                                      </p:cBhvr>
                                      <p:to>
                                        <p:strVal val="0.5"/>
                                      </p:to>
                                    </p:set>
                                    <p:animEffect filter="image" prLst="opacity: 0.5">
                                      <p:cBhvr rctx="IE">
                                        <p:cTn id="13" dur="indefinite"/>
                                        <p:tgtEl>
                                          <p:spTgt spid="3">
                                            <p:txEl>
                                              <p:pRg st="0" end="0"/>
                                            </p:txEl>
                                          </p:spTgt>
                                        </p:tgtEl>
                                      </p:cBhvr>
                                    </p:animEffect>
                                  </p:childTnLst>
                                </p:cTn>
                              </p:par>
                              <p:par>
                                <p:cTn id="14" presetID="9" presetClass="emph" presetSubtype="0" nodeType="withEffect">
                                  <p:stCondLst>
                                    <p:cond delay="0"/>
                                  </p:stCondLst>
                                  <p:childTnLst>
                                    <p:set>
                                      <p:cBhvr>
                                        <p:cTn id="15" dur="indefinite"/>
                                        <p:tgtEl>
                                          <p:spTgt spid="3">
                                            <p:txEl>
                                              <p:pRg st="1" end="1"/>
                                            </p:txEl>
                                          </p:spTgt>
                                        </p:tgtEl>
                                        <p:attrNameLst>
                                          <p:attrName>style.opacity</p:attrName>
                                        </p:attrNameLst>
                                      </p:cBhvr>
                                      <p:to>
                                        <p:strVal val="0.5"/>
                                      </p:to>
                                    </p:set>
                                    <p:animEffect filter="image" prLst="opacity: 0.5">
                                      <p:cBhvr rctx="IE">
                                        <p:cTn id="16" dur="indefinite"/>
                                        <p:tgtEl>
                                          <p:spTgt spid="3">
                                            <p:txEl>
                                              <p:pRg st="1" end="1"/>
                                            </p:txEl>
                                          </p:spTgt>
                                        </p:tgtEl>
                                      </p:cBhvr>
                                    </p:animEffect>
                                  </p:childTnLst>
                                </p:cTn>
                              </p:par>
                              <p:par>
                                <p:cTn id="17" presetID="9" presetClass="emph" presetSubtype="0" nodeType="withEffect">
                                  <p:stCondLst>
                                    <p:cond delay="0"/>
                                  </p:stCondLst>
                                  <p:childTnLst>
                                    <p:set>
                                      <p:cBhvr>
                                        <p:cTn id="18" dur="indefinite"/>
                                        <p:tgtEl>
                                          <p:spTgt spid="3">
                                            <p:txEl>
                                              <p:pRg st="2" end="2"/>
                                            </p:txEl>
                                          </p:spTgt>
                                        </p:tgtEl>
                                        <p:attrNameLst>
                                          <p:attrName>style.opacity</p:attrName>
                                        </p:attrNameLst>
                                      </p:cBhvr>
                                      <p:to>
                                        <p:strVal val="0.5"/>
                                      </p:to>
                                    </p:set>
                                    <p:animEffect filter="image" prLst="opacity: 0.5">
                                      <p:cBhvr rctx="IE">
                                        <p:cTn id="19" dur="indefinite"/>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Disrupted Attachment relationships</a:t>
            </a:r>
          </a:p>
        </p:txBody>
      </p:sp>
      <p:sp>
        <p:nvSpPr>
          <p:cNvPr id="3" name="Content Placeholder 2"/>
          <p:cNvSpPr>
            <a:spLocks noGrp="1"/>
          </p:cNvSpPr>
          <p:nvPr>
            <p:ph idx="1"/>
          </p:nvPr>
        </p:nvSpPr>
        <p:spPr/>
        <p:txBody>
          <a:bodyPr>
            <a:normAutofit/>
          </a:bodyPr>
          <a:lstStyle/>
          <a:p>
            <a:r>
              <a:rPr lang="en-US" sz="2800" dirty="0"/>
              <a:t>Disorganized Attachment</a:t>
            </a:r>
          </a:p>
          <a:p>
            <a:r>
              <a:rPr lang="en-US" sz="2800" dirty="0"/>
              <a:t>Reactive Attachment Disorder (clinical diagnosis)</a:t>
            </a:r>
          </a:p>
          <a:p>
            <a:pPr marL="922338" lvl="1" indent="-365125">
              <a:buFont typeface="Arial" pitchFamily="34" charset="0"/>
              <a:buChar char="•"/>
            </a:pPr>
            <a:r>
              <a:rPr lang="en-US" dirty="0"/>
              <a:t>2 types</a:t>
            </a:r>
          </a:p>
          <a:p>
            <a:pPr marL="1322388" lvl="2" indent="-365125"/>
            <a:r>
              <a:rPr lang="en-US" dirty="0"/>
              <a:t>Inhibited: emotionally withdrawn</a:t>
            </a:r>
          </a:p>
          <a:p>
            <a:pPr marL="1322388" lvl="2" indent="-365125"/>
            <a:r>
              <a:rPr lang="en-US" dirty="0"/>
              <a:t>Disinhibited: Indiscriminately friendly</a:t>
            </a:r>
          </a:p>
          <a:p>
            <a:pPr marL="1014413" lvl="1" indent="-457200">
              <a:buFont typeface="Arial" panose="020B0604020202020204" pitchFamily="34" charset="0"/>
              <a:buChar char="•"/>
            </a:pPr>
            <a:r>
              <a:rPr lang="en-US" sz="2600" dirty="0"/>
              <a:t>Rare diagnosis in general pop &lt; 5%</a:t>
            </a:r>
          </a:p>
          <a:p>
            <a:pPr marL="1322388" lvl="2" indent="-365125"/>
            <a:r>
              <a:rPr lang="en-US" sz="2200" dirty="0"/>
              <a:t>Foster/adopted children more likely to be diagnosed </a:t>
            </a:r>
          </a:p>
          <a:p>
            <a:pPr lvl="1"/>
            <a:endParaRPr lang="en-US" dirty="0"/>
          </a:p>
          <a:p>
            <a:pPr lvl="1"/>
            <a:endParaRPr lang="en-US" dirty="0"/>
          </a:p>
        </p:txBody>
      </p:sp>
    </p:spTree>
    <p:extLst>
      <p:ext uri="{BB962C8B-B14F-4D97-AF65-F5344CB8AC3E}">
        <p14:creationId xmlns:p14="http://schemas.microsoft.com/office/powerpoint/2010/main" val="3825989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Toxic stress</a:t>
            </a:r>
          </a:p>
        </p:txBody>
      </p:sp>
      <p:sp>
        <p:nvSpPr>
          <p:cNvPr id="3" name="Content Placeholder 2"/>
          <p:cNvSpPr>
            <a:spLocks noGrp="1"/>
          </p:cNvSpPr>
          <p:nvPr>
            <p:ph idx="1"/>
          </p:nvPr>
        </p:nvSpPr>
        <p:spPr/>
        <p:txBody>
          <a:bodyPr/>
          <a:lstStyle/>
          <a:p>
            <a:r>
              <a:rPr lang="en-US" dirty="0">
                <a:hlinkClick r:id="rId3"/>
              </a:rPr>
              <a:t>Watch "Toxic Stress Derails Healthy Development"</a:t>
            </a:r>
            <a:endParaRPr lang="en-US" dirty="0"/>
          </a:p>
        </p:txBody>
      </p:sp>
      <p:sp>
        <p:nvSpPr>
          <p:cNvPr id="4" name="TextBox 3"/>
          <p:cNvSpPr txBox="1"/>
          <p:nvPr/>
        </p:nvSpPr>
        <p:spPr>
          <a:xfrm>
            <a:off x="2971800" y="6336268"/>
            <a:ext cx="5867400" cy="369332"/>
          </a:xfrm>
          <a:prstGeom prst="rect">
            <a:avLst/>
          </a:prstGeom>
          <a:noFill/>
        </p:spPr>
        <p:txBody>
          <a:bodyPr wrap="square" rtlCol="0">
            <a:spAutoFit/>
          </a:bodyPr>
          <a:lstStyle/>
          <a:p>
            <a:r>
              <a:rPr lang="en-US" dirty="0"/>
              <a:t>Credit: </a:t>
            </a:r>
            <a:r>
              <a:rPr lang="en-US" u="sng" dirty="0">
                <a:hlinkClick r:id="rId4"/>
              </a:rPr>
              <a:t>http://developingchild.harvard.edu</a:t>
            </a:r>
            <a:endParaRPr lang="en-US" dirty="0"/>
          </a:p>
        </p:txBody>
      </p:sp>
    </p:spTree>
    <p:extLst>
      <p:ext uri="{BB962C8B-B14F-4D97-AF65-F5344CB8AC3E}">
        <p14:creationId xmlns:p14="http://schemas.microsoft.com/office/powerpoint/2010/main" val="2028257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Developmental Effects of Trauma</a:t>
            </a:r>
          </a:p>
        </p:txBody>
      </p:sp>
      <p:pic>
        <p:nvPicPr>
          <p:cNvPr id="4" name="Content Placeholder 3"/>
          <p:cNvPicPr>
            <a:picLocks noGrp="1" noChangeAspect="1"/>
          </p:cNvPicPr>
          <p:nvPr>
            <p:ph idx="1"/>
          </p:nvPr>
        </p:nvPicPr>
        <p:blipFill>
          <a:blip r:embed="rId3"/>
          <a:stretch>
            <a:fillRect/>
          </a:stretch>
        </p:blipFill>
        <p:spPr>
          <a:xfrm>
            <a:off x="2415702" y="1600200"/>
            <a:ext cx="4312595" cy="4267200"/>
          </a:xfrm>
          <a:prstGeom prst="rect">
            <a:avLst/>
          </a:prstGeom>
        </p:spPr>
      </p:pic>
    </p:spTree>
    <p:extLst>
      <p:ext uri="{BB962C8B-B14F-4D97-AF65-F5344CB8AC3E}">
        <p14:creationId xmlns:p14="http://schemas.microsoft.com/office/powerpoint/2010/main" val="2242729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D36-8B10-AE43-BF12-C002959DBBA8}"/>
              </a:ext>
            </a:extLst>
          </p:cNvPr>
          <p:cNvSpPr>
            <a:spLocks noGrp="1"/>
          </p:cNvSpPr>
          <p:nvPr>
            <p:ph type="title"/>
          </p:nvPr>
        </p:nvSpPr>
        <p:spPr/>
        <p:txBody>
          <a:bodyPr/>
          <a:lstStyle/>
          <a:p>
            <a:r>
              <a:rPr lang="en-US" b="1" dirty="0"/>
              <a:t>Break out - discussion</a:t>
            </a:r>
          </a:p>
        </p:txBody>
      </p:sp>
      <p:sp>
        <p:nvSpPr>
          <p:cNvPr id="5" name="Content Placeholder 4">
            <a:extLst>
              <a:ext uri="{FF2B5EF4-FFF2-40B4-BE49-F238E27FC236}">
                <a16:creationId xmlns:a16="http://schemas.microsoft.com/office/drawing/2014/main" id="{FBD3D1A7-41BA-0D42-AB6F-42E7EB689C57}"/>
              </a:ext>
            </a:extLst>
          </p:cNvPr>
          <p:cNvSpPr>
            <a:spLocks noGrp="1"/>
          </p:cNvSpPr>
          <p:nvPr>
            <p:ph idx="1"/>
          </p:nvPr>
        </p:nvSpPr>
        <p:spPr/>
        <p:txBody>
          <a:bodyPr/>
          <a:lstStyle/>
          <a:p>
            <a:r>
              <a:rPr lang="en-US" dirty="0"/>
              <a:t>What might you see as the result of trauma at each stage of development? </a:t>
            </a:r>
          </a:p>
          <a:p>
            <a:pPr lvl="1"/>
            <a:r>
              <a:rPr lang="en-US" dirty="0"/>
              <a:t>Reflect on the Ages and Stages of Self-Control that you created this morning</a:t>
            </a:r>
          </a:p>
        </p:txBody>
      </p:sp>
    </p:spTree>
    <p:extLst>
      <p:ext uri="{BB962C8B-B14F-4D97-AF65-F5344CB8AC3E}">
        <p14:creationId xmlns:p14="http://schemas.microsoft.com/office/powerpoint/2010/main" val="1936686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pPr>
              <a:spcAft>
                <a:spcPts val="600"/>
              </a:spcAft>
            </a:pPr>
            <a:r>
              <a:rPr lang="en-US" sz="3200" dirty="0"/>
              <a:t>Overview of the importance of relationships for development. </a:t>
            </a:r>
          </a:p>
          <a:p>
            <a:pPr>
              <a:spcAft>
                <a:spcPts val="600"/>
              </a:spcAft>
            </a:pPr>
            <a:r>
              <a:rPr lang="en-US" sz="3200" dirty="0"/>
              <a:t>Create awareness of how trauma impacts the developmental process.</a:t>
            </a:r>
          </a:p>
          <a:p>
            <a:pPr>
              <a:spcAft>
                <a:spcPts val="600"/>
              </a:spcAft>
            </a:pPr>
            <a:r>
              <a:rPr lang="en-US" sz="3200" dirty="0"/>
              <a:t>Appreciate the role of the child welfare system in preventing and repairing developmental disruptions due to trauma.</a:t>
            </a:r>
          </a:p>
          <a:p>
            <a:endParaRPr lang="en-US" dirty="0"/>
          </a:p>
          <a:p>
            <a:endParaRPr lang="en-US" dirty="0"/>
          </a:p>
        </p:txBody>
      </p:sp>
    </p:spTree>
    <p:extLst>
      <p:ext uri="{BB962C8B-B14F-4D97-AF65-F5344CB8AC3E}">
        <p14:creationId xmlns:p14="http://schemas.microsoft.com/office/powerpoint/2010/main" val="485560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Developmental Effects of Trauma</a:t>
            </a:r>
            <a:endParaRPr lang="en-US" sz="2000" b="1" dirty="0"/>
          </a:p>
        </p:txBody>
      </p:sp>
      <p:sp>
        <p:nvSpPr>
          <p:cNvPr id="6" name="Content Placeholder 5"/>
          <p:cNvSpPr>
            <a:spLocks noGrp="1"/>
          </p:cNvSpPr>
          <p:nvPr>
            <p:ph idx="1"/>
          </p:nvPr>
        </p:nvSpPr>
        <p:spPr/>
        <p:txBody>
          <a:bodyPr/>
          <a:lstStyle/>
          <a:p>
            <a:pPr marL="0" indent="0">
              <a:buNone/>
            </a:pPr>
            <a:r>
              <a:rPr lang="en-US" dirty="0"/>
              <a:t>Ages 0-2</a:t>
            </a:r>
          </a:p>
          <a:p>
            <a:r>
              <a:rPr lang="en-US" dirty="0"/>
              <a:t>Physiological</a:t>
            </a:r>
          </a:p>
          <a:p>
            <a:r>
              <a:rPr lang="en-US" dirty="0"/>
              <a:t>Have a poor appetite, low weight, and/or digestive problems</a:t>
            </a:r>
          </a:p>
          <a:p>
            <a:r>
              <a:rPr lang="en-US" dirty="0"/>
              <a:t>Have poor sleep habits</a:t>
            </a:r>
          </a:p>
          <a:p>
            <a:r>
              <a:rPr lang="en-US" dirty="0"/>
              <a:t>Experience nightmares or sleep difficulties</a:t>
            </a:r>
          </a:p>
        </p:txBody>
      </p:sp>
    </p:spTree>
    <p:extLst>
      <p:ext uri="{BB962C8B-B14F-4D97-AF65-F5344CB8AC3E}">
        <p14:creationId xmlns:p14="http://schemas.microsoft.com/office/powerpoint/2010/main" val="382875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dissolve">
                                      <p:cBhvr>
                                        <p:cTn id="10" dur="500"/>
                                        <p:tgtEl>
                                          <p:spTgt spid="6">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dissolve">
                                      <p:cBhvr>
                                        <p:cTn id="13" dur="500"/>
                                        <p:tgtEl>
                                          <p:spTgt spid="6">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dissolve">
                                      <p:cBhvr>
                                        <p:cTn id="1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3" cstate="print"/>
          <a:srcRect/>
          <a:stretch>
            <a:fillRect/>
          </a:stretch>
        </p:blipFill>
        <p:spPr bwMode="auto">
          <a:xfrm>
            <a:off x="611560" y="609600"/>
            <a:ext cx="7389440" cy="4738880"/>
          </a:xfrm>
          <a:prstGeom prst="rect">
            <a:avLst/>
          </a:prstGeom>
          <a:noFill/>
          <a:ln w="9525">
            <a:noFill/>
            <a:miter lim="800000"/>
            <a:headEnd/>
            <a:tailEnd/>
          </a:ln>
          <a:effectLst/>
        </p:spPr>
      </p:pic>
      <p:sp>
        <p:nvSpPr>
          <p:cNvPr id="27652" name="Rectangle 4"/>
          <p:cNvSpPr>
            <a:spLocks noChangeArrowheads="1"/>
          </p:cNvSpPr>
          <p:nvPr/>
        </p:nvSpPr>
        <p:spPr bwMode="auto">
          <a:xfrm>
            <a:off x="1219200" y="5410200"/>
            <a:ext cx="1836738" cy="36671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a:solidFill>
                  <a:prstClr val="black"/>
                </a:solidFill>
                <a:latin typeface="Arial" charset="0"/>
                <a:ea typeface="ＭＳ Ｐゴシック" charset="-128"/>
              </a:rPr>
              <a:t>Hibel et al 2009.</a:t>
            </a:r>
          </a:p>
        </p:txBody>
      </p:sp>
      <p:sp>
        <p:nvSpPr>
          <p:cNvPr id="2" name="Title 1">
            <a:extLst>
              <a:ext uri="{FF2B5EF4-FFF2-40B4-BE49-F238E27FC236}">
                <a16:creationId xmlns:a16="http://schemas.microsoft.com/office/drawing/2014/main" id="{E2B14AB4-35C2-4C2C-B51A-434553C6DC5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5036C69-3211-4D94-8506-434F0B2BB63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285650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Developmental Effects of Trauma</a:t>
            </a:r>
            <a:endParaRPr lang="en-US" sz="2000" b="1" dirty="0"/>
          </a:p>
        </p:txBody>
      </p:sp>
      <p:sp>
        <p:nvSpPr>
          <p:cNvPr id="6" name="Content Placeholder 5"/>
          <p:cNvSpPr>
            <a:spLocks noGrp="1"/>
          </p:cNvSpPr>
          <p:nvPr>
            <p:ph idx="1"/>
          </p:nvPr>
        </p:nvSpPr>
        <p:spPr/>
        <p:txBody>
          <a:bodyPr numCol="2">
            <a:noAutofit/>
          </a:bodyPr>
          <a:lstStyle/>
          <a:p>
            <a:pPr marL="0" indent="0">
              <a:buNone/>
            </a:pPr>
            <a:r>
              <a:rPr lang="en-US" sz="2400" dirty="0"/>
              <a:t>Ages 3-6</a:t>
            </a:r>
          </a:p>
          <a:p>
            <a:r>
              <a:rPr lang="en-US" sz="2400" dirty="0"/>
              <a:t>Cognitive </a:t>
            </a:r>
          </a:p>
          <a:p>
            <a:pPr lvl="1"/>
            <a:r>
              <a:rPr lang="en-US" sz="2000" dirty="0"/>
              <a:t>Have difficulties focusing or learning in school </a:t>
            </a:r>
          </a:p>
          <a:p>
            <a:pPr lvl="1"/>
            <a:r>
              <a:rPr lang="en-US" sz="2000" dirty="0"/>
              <a:t>Develop learning disabilities </a:t>
            </a:r>
          </a:p>
          <a:p>
            <a:pPr lvl="1"/>
            <a:r>
              <a:rPr lang="en-US" sz="2000" dirty="0"/>
              <a:t>Show poor skill development </a:t>
            </a:r>
          </a:p>
          <a:p>
            <a:r>
              <a:rPr lang="en-US" sz="2400" dirty="0"/>
              <a:t>Emotional </a:t>
            </a:r>
          </a:p>
          <a:p>
            <a:pPr lvl="1"/>
            <a:r>
              <a:rPr lang="en-US" sz="2000" dirty="0"/>
              <a:t>Act out in social situations </a:t>
            </a:r>
          </a:p>
          <a:p>
            <a:pPr lvl="1"/>
            <a:r>
              <a:rPr lang="en-US" sz="2000" dirty="0"/>
              <a:t>Are verbally abusive </a:t>
            </a:r>
          </a:p>
          <a:p>
            <a:pPr lvl="1"/>
            <a:r>
              <a:rPr lang="en-US" sz="2000" dirty="0"/>
              <a:t>Are unable to trust others or make friends </a:t>
            </a:r>
          </a:p>
          <a:p>
            <a:pPr lvl="1"/>
            <a:r>
              <a:rPr lang="en-US" sz="2000" dirty="0"/>
              <a:t>Are anxious, fearful and avoidant </a:t>
            </a:r>
          </a:p>
          <a:p>
            <a:pPr lvl="1"/>
            <a:r>
              <a:rPr lang="en-US" sz="2000" dirty="0"/>
              <a:t>Lack self-confidence </a:t>
            </a:r>
          </a:p>
          <a:p>
            <a:endParaRPr lang="en-US" sz="2400" dirty="0"/>
          </a:p>
          <a:p>
            <a:r>
              <a:rPr lang="en-US" sz="2400" dirty="0"/>
              <a:t>Physiological </a:t>
            </a:r>
          </a:p>
          <a:p>
            <a:pPr lvl="1"/>
            <a:r>
              <a:rPr lang="en-US" sz="2000" dirty="0"/>
              <a:t>Experience stomachaches and headaches </a:t>
            </a:r>
          </a:p>
          <a:p>
            <a:pPr lvl="1"/>
            <a:r>
              <a:rPr lang="en-US" sz="2000" dirty="0"/>
              <a:t>Wet the bed or self after being toilet trained </a:t>
            </a:r>
          </a:p>
          <a:p>
            <a:r>
              <a:rPr lang="en-US" sz="2400" dirty="0"/>
              <a:t>Trauma specific </a:t>
            </a:r>
          </a:p>
          <a:p>
            <a:pPr lvl="1"/>
            <a:r>
              <a:rPr lang="en-US" sz="2000" dirty="0"/>
              <a:t>Imitate the abuse </a:t>
            </a:r>
          </a:p>
          <a:p>
            <a:pPr lvl="1"/>
            <a:r>
              <a:rPr lang="en-US" sz="2000" dirty="0"/>
              <a:t>Believe they are to blame for the abuse </a:t>
            </a:r>
          </a:p>
          <a:p>
            <a:pPr lvl="2"/>
            <a:endParaRPr lang="en-US" sz="1600" dirty="0"/>
          </a:p>
        </p:txBody>
      </p:sp>
    </p:spTree>
    <p:extLst>
      <p:ext uri="{BB962C8B-B14F-4D97-AF65-F5344CB8AC3E}">
        <p14:creationId xmlns:p14="http://schemas.microsoft.com/office/powerpoint/2010/main" val="421284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dissolve">
                                      <p:cBhvr>
                                        <p:cTn id="10" dur="500"/>
                                        <p:tgtEl>
                                          <p:spTgt spid="6">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dissolve">
                                      <p:cBhvr>
                                        <p:cTn id="13" dur="500"/>
                                        <p:tgtEl>
                                          <p:spTgt spid="6">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dissolve">
                                      <p:cBhvr>
                                        <p:cTn id="16" dur="500"/>
                                        <p:tgtEl>
                                          <p:spTgt spid="6">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dissolve">
                                      <p:cBhvr>
                                        <p:cTn id="19" dur="500"/>
                                        <p:tgtEl>
                                          <p:spTgt spid="6">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dissolve">
                                      <p:cBhvr>
                                        <p:cTn id="22" dur="500"/>
                                        <p:tgtEl>
                                          <p:spTgt spid="6">
                                            <p:txEl>
                                              <p:pRg st="6" end="6"/>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dissolve">
                                      <p:cBhvr>
                                        <p:cTn id="25" dur="500"/>
                                        <p:tgtEl>
                                          <p:spTgt spid="6">
                                            <p:txEl>
                                              <p:pRg st="7" end="7"/>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dissolve">
                                      <p:cBhvr>
                                        <p:cTn id="28" dur="500"/>
                                        <p:tgtEl>
                                          <p:spTgt spid="6">
                                            <p:txEl>
                                              <p:pRg st="8" end="8"/>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dissolve">
                                      <p:cBhvr>
                                        <p:cTn id="31" dur="500"/>
                                        <p:tgtEl>
                                          <p:spTgt spid="6">
                                            <p:txEl>
                                              <p:pRg st="9" end="9"/>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dissolve">
                                      <p:cBhvr>
                                        <p:cTn id="34" dur="500"/>
                                        <p:tgtEl>
                                          <p:spTgt spid="6">
                                            <p:txEl>
                                              <p:pRg st="10" end="10"/>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dissolve">
                                      <p:cBhvr>
                                        <p:cTn id="37" dur="500"/>
                                        <p:tgtEl>
                                          <p:spTgt spid="6">
                                            <p:txEl>
                                              <p:pRg st="12" end="12"/>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dissolve">
                                      <p:cBhvr>
                                        <p:cTn id="40" dur="500"/>
                                        <p:tgtEl>
                                          <p:spTgt spid="6">
                                            <p:txEl>
                                              <p:pRg st="13" end="13"/>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xEl>
                                              <p:pRg st="14" end="14"/>
                                            </p:txEl>
                                          </p:spTgt>
                                        </p:tgtEl>
                                        <p:attrNameLst>
                                          <p:attrName>style.visibility</p:attrName>
                                        </p:attrNameLst>
                                      </p:cBhvr>
                                      <p:to>
                                        <p:strVal val="visible"/>
                                      </p:to>
                                    </p:set>
                                    <p:animEffect transition="in" filter="dissolve">
                                      <p:cBhvr>
                                        <p:cTn id="43" dur="500"/>
                                        <p:tgtEl>
                                          <p:spTgt spid="6">
                                            <p:txEl>
                                              <p:pRg st="14" end="14"/>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6">
                                            <p:txEl>
                                              <p:pRg st="15" end="15"/>
                                            </p:txEl>
                                          </p:spTgt>
                                        </p:tgtEl>
                                        <p:attrNameLst>
                                          <p:attrName>style.visibility</p:attrName>
                                        </p:attrNameLst>
                                      </p:cBhvr>
                                      <p:to>
                                        <p:strVal val="visible"/>
                                      </p:to>
                                    </p:set>
                                    <p:animEffect transition="in" filter="dissolve">
                                      <p:cBhvr>
                                        <p:cTn id="46" dur="500"/>
                                        <p:tgtEl>
                                          <p:spTgt spid="6">
                                            <p:txEl>
                                              <p:pRg st="15" end="15"/>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6">
                                            <p:txEl>
                                              <p:pRg st="16" end="16"/>
                                            </p:txEl>
                                          </p:spTgt>
                                        </p:tgtEl>
                                        <p:attrNameLst>
                                          <p:attrName>style.visibility</p:attrName>
                                        </p:attrNameLst>
                                      </p:cBhvr>
                                      <p:to>
                                        <p:strVal val="visible"/>
                                      </p:to>
                                    </p:set>
                                    <p:animEffect transition="in" filter="dissolve">
                                      <p:cBhvr>
                                        <p:cTn id="49" dur="500"/>
                                        <p:tgtEl>
                                          <p:spTgt spid="6">
                                            <p:txEl>
                                              <p:pRg st="16" end="16"/>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6">
                                            <p:txEl>
                                              <p:pRg st="17" end="17"/>
                                            </p:txEl>
                                          </p:spTgt>
                                        </p:tgtEl>
                                        <p:attrNameLst>
                                          <p:attrName>style.visibility</p:attrName>
                                        </p:attrNameLst>
                                      </p:cBhvr>
                                      <p:to>
                                        <p:strVal val="visible"/>
                                      </p:to>
                                    </p:set>
                                    <p:animEffect transition="in" filter="dissolve">
                                      <p:cBhvr>
                                        <p:cTn id="52"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Developmental Effects of Trauma</a:t>
            </a:r>
          </a:p>
        </p:txBody>
      </p:sp>
      <p:sp>
        <p:nvSpPr>
          <p:cNvPr id="3" name="Content Placeholder 2"/>
          <p:cNvSpPr>
            <a:spLocks noGrp="1"/>
          </p:cNvSpPr>
          <p:nvPr>
            <p:ph idx="1"/>
          </p:nvPr>
        </p:nvSpPr>
        <p:spPr/>
        <p:txBody>
          <a:bodyPr>
            <a:normAutofit fontScale="47500" lnSpcReduction="20000"/>
          </a:bodyPr>
          <a:lstStyle/>
          <a:p>
            <a:pPr marL="57150" indent="0">
              <a:buNone/>
            </a:pPr>
            <a:r>
              <a:rPr lang="en-US" sz="4600" dirty="0"/>
              <a:t>Childhood</a:t>
            </a:r>
            <a:endParaRPr lang="en-US" sz="3600" dirty="0"/>
          </a:p>
          <a:p>
            <a:pPr lvl="1"/>
            <a:r>
              <a:rPr lang="en-US" sz="2900" dirty="0"/>
              <a:t>Mental: depression, anxiety, cognitive delays</a:t>
            </a:r>
          </a:p>
          <a:p>
            <a:pPr lvl="1"/>
            <a:r>
              <a:rPr lang="en-US" sz="2900" dirty="0"/>
              <a:t>Physical: headaches, stomach aches, more prevalent colds</a:t>
            </a:r>
          </a:p>
          <a:p>
            <a:pPr lvl="1"/>
            <a:r>
              <a:rPr lang="en-US" sz="2900" dirty="0"/>
              <a:t>Behavioral: aggression, regressive behaviors</a:t>
            </a:r>
          </a:p>
          <a:p>
            <a:pPr marL="0" indent="0">
              <a:buNone/>
            </a:pPr>
            <a:endParaRPr lang="en-US" sz="3600" dirty="0"/>
          </a:p>
          <a:p>
            <a:pPr marL="0" indent="0">
              <a:buNone/>
            </a:pPr>
            <a:r>
              <a:rPr lang="en-US" sz="3600" dirty="0"/>
              <a:t>Ages </a:t>
            </a:r>
            <a:r>
              <a:rPr lang="en-US" altLang="en-US" sz="3600" dirty="0"/>
              <a:t>6-9 </a:t>
            </a:r>
          </a:p>
          <a:p>
            <a:pPr lvl="1">
              <a:lnSpc>
                <a:spcPct val="90000"/>
              </a:lnSpc>
            </a:pPr>
            <a:r>
              <a:rPr lang="en-US" altLang="en-US" sz="2900" dirty="0"/>
              <a:t>May be curious and ask many questions</a:t>
            </a:r>
          </a:p>
          <a:p>
            <a:pPr lvl="1">
              <a:lnSpc>
                <a:spcPct val="90000"/>
              </a:lnSpc>
            </a:pPr>
            <a:r>
              <a:rPr lang="en-US" altLang="en-US" sz="2900" dirty="0"/>
              <a:t>May become fearful and anxious</a:t>
            </a:r>
          </a:p>
          <a:p>
            <a:pPr lvl="1">
              <a:lnSpc>
                <a:spcPct val="90000"/>
              </a:lnSpc>
            </a:pPr>
            <a:r>
              <a:rPr lang="en-US" altLang="en-US" sz="2900" dirty="0"/>
              <a:t>May withdraw from others</a:t>
            </a:r>
          </a:p>
          <a:p>
            <a:pPr lvl="1">
              <a:lnSpc>
                <a:spcPct val="90000"/>
              </a:lnSpc>
            </a:pPr>
            <a:r>
              <a:rPr lang="en-US" altLang="en-US" sz="2900" dirty="0"/>
              <a:t>May feel abandoned by both parents	</a:t>
            </a:r>
          </a:p>
          <a:p>
            <a:pPr marL="0" indent="0">
              <a:lnSpc>
                <a:spcPct val="90000"/>
              </a:lnSpc>
              <a:buNone/>
            </a:pPr>
            <a:endParaRPr lang="en-US" altLang="en-US" sz="3600" dirty="0"/>
          </a:p>
          <a:p>
            <a:pPr marL="0" indent="0">
              <a:lnSpc>
                <a:spcPct val="90000"/>
              </a:lnSpc>
              <a:buNone/>
            </a:pPr>
            <a:r>
              <a:rPr lang="en-US" altLang="en-US" sz="3600" dirty="0"/>
              <a:t>Children over age 9</a:t>
            </a:r>
          </a:p>
          <a:p>
            <a:pPr lvl="1">
              <a:lnSpc>
                <a:spcPct val="90000"/>
              </a:lnSpc>
            </a:pPr>
            <a:r>
              <a:rPr lang="en-US" altLang="en-US" sz="2900" dirty="0"/>
              <a:t>Have increased ability to understand situation</a:t>
            </a:r>
          </a:p>
          <a:p>
            <a:pPr lvl="1">
              <a:lnSpc>
                <a:spcPct val="90000"/>
              </a:lnSpc>
            </a:pPr>
            <a:r>
              <a:rPr lang="en-US" altLang="en-US" sz="2900" dirty="0"/>
              <a:t>May worry about family more than about self</a:t>
            </a:r>
          </a:p>
          <a:p>
            <a:pPr lvl="1"/>
            <a:r>
              <a:rPr lang="en-US" altLang="en-US" sz="2900" dirty="0"/>
              <a:t>Increased anxiety and an inability to perform</a:t>
            </a:r>
          </a:p>
          <a:p>
            <a:pPr lvl="1"/>
            <a:r>
              <a:rPr lang="en-US" altLang="en-US" sz="2900" dirty="0"/>
              <a:t>Inability to learn coping strategies to manage the environment</a:t>
            </a:r>
          </a:p>
          <a:p>
            <a:pPr lvl="1"/>
            <a:r>
              <a:rPr lang="en-US" altLang="en-US" sz="2900" dirty="0"/>
              <a:t>Impulsivity and inability to delay gratification</a:t>
            </a:r>
          </a:p>
          <a:p>
            <a:pPr lvl="1">
              <a:lnSpc>
                <a:spcPct val="90000"/>
              </a:lnSpc>
            </a:pPr>
            <a:endParaRPr lang="en-US" altLang="en-US" dirty="0"/>
          </a:p>
          <a:p>
            <a:pPr marL="0" indent="0">
              <a:buNone/>
            </a:pPr>
            <a:endParaRPr lang="en-US" dirty="0"/>
          </a:p>
        </p:txBody>
      </p:sp>
    </p:spTree>
    <p:extLst>
      <p:ext uri="{BB962C8B-B14F-4D97-AF65-F5344CB8AC3E}">
        <p14:creationId xmlns:p14="http://schemas.microsoft.com/office/powerpoint/2010/main" val="11656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dissolve">
                                      <p:cBhvr>
                                        <p:cTn id="19" dur="500"/>
                                        <p:tgtEl>
                                          <p:spTgt spid="3">
                                            <p:txEl>
                                              <p:pRg st="6" end="6"/>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dissolve">
                                      <p:cBhvr>
                                        <p:cTn id="22" dur="500"/>
                                        <p:tgtEl>
                                          <p:spTgt spid="3">
                                            <p:txEl>
                                              <p:pRg st="7" end="7"/>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dissolve">
                                      <p:cBhvr>
                                        <p:cTn id="25" dur="500"/>
                                        <p:tgtEl>
                                          <p:spTgt spid="3">
                                            <p:txEl>
                                              <p:pRg st="8" end="8"/>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dissolve">
                                      <p:cBhvr>
                                        <p:cTn id="28" dur="500"/>
                                        <p:tgtEl>
                                          <p:spTgt spid="3">
                                            <p:txEl>
                                              <p:pRg st="9" end="9"/>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dissolve">
                                      <p:cBhvr>
                                        <p:cTn id="31" dur="500"/>
                                        <p:tgtEl>
                                          <p:spTgt spid="3">
                                            <p:txEl>
                                              <p:pRg st="11" end="11"/>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dissolve">
                                      <p:cBhvr>
                                        <p:cTn id="34" dur="500"/>
                                        <p:tgtEl>
                                          <p:spTgt spid="3">
                                            <p:txEl>
                                              <p:pRg st="12" end="12"/>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dissolve">
                                      <p:cBhvr>
                                        <p:cTn id="37" dur="500"/>
                                        <p:tgtEl>
                                          <p:spTgt spid="3">
                                            <p:txEl>
                                              <p:pRg st="13" end="13"/>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14" end="14"/>
                                            </p:txEl>
                                          </p:spTgt>
                                        </p:tgtEl>
                                        <p:attrNameLst>
                                          <p:attrName>style.visibility</p:attrName>
                                        </p:attrNameLst>
                                      </p:cBhvr>
                                      <p:to>
                                        <p:strVal val="visible"/>
                                      </p:to>
                                    </p:set>
                                    <p:animEffect transition="in" filter="dissolve">
                                      <p:cBhvr>
                                        <p:cTn id="40" dur="500"/>
                                        <p:tgtEl>
                                          <p:spTgt spid="3">
                                            <p:txEl>
                                              <p:pRg st="14" end="14"/>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animEffect transition="in" filter="dissolve">
                                      <p:cBhvr>
                                        <p:cTn id="43" dur="500"/>
                                        <p:tgtEl>
                                          <p:spTgt spid="3">
                                            <p:txEl>
                                              <p:pRg st="15" end="15"/>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3">
                                            <p:txEl>
                                              <p:pRg st="16" end="16"/>
                                            </p:txEl>
                                          </p:spTgt>
                                        </p:tgtEl>
                                        <p:attrNameLst>
                                          <p:attrName>style.visibility</p:attrName>
                                        </p:attrNameLst>
                                      </p:cBhvr>
                                      <p:to>
                                        <p:strVal val="visible"/>
                                      </p:to>
                                    </p:set>
                                    <p:animEffect transition="in" filter="dissolve">
                                      <p:cBhvr>
                                        <p:cTn id="46"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Interventions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a:t>Ensure sensitive &amp; responsive care in adoptive homes &amp; foster placements</a:t>
            </a:r>
          </a:p>
          <a:p>
            <a:pPr lvl="1"/>
            <a:r>
              <a:rPr lang="en-US" b="1" i="1" dirty="0"/>
              <a:t>Attachment &amp; Biobehavioral Catch-Up </a:t>
            </a:r>
            <a:r>
              <a:rPr lang="en-US" b="1" dirty="0"/>
              <a:t>(ABC)</a:t>
            </a:r>
          </a:p>
          <a:p>
            <a:pPr lvl="2"/>
            <a:r>
              <a:rPr lang="en-US" dirty="0"/>
              <a:t>Focus on building serve and return</a:t>
            </a:r>
          </a:p>
          <a:p>
            <a:pPr lvl="1"/>
            <a:r>
              <a:rPr lang="en-US" b="1" i="1" dirty="0"/>
              <a:t>Cognitive-Behavioral Family Therapy</a:t>
            </a:r>
          </a:p>
          <a:p>
            <a:pPr lvl="2"/>
            <a:r>
              <a:rPr lang="en-US" dirty="0"/>
              <a:t>Focus on changing parents’ appraisals of children’s behaviors</a:t>
            </a:r>
          </a:p>
          <a:p>
            <a:pPr lvl="1"/>
            <a:r>
              <a:rPr lang="en-US" b="1" i="1" dirty="0"/>
              <a:t>Parent-Child Interaction Therapy</a:t>
            </a:r>
          </a:p>
          <a:p>
            <a:pPr lvl="2"/>
            <a:r>
              <a:rPr lang="en-US" i="1" dirty="0"/>
              <a:t>Parent coaching for responding to difficult child behaviors</a:t>
            </a:r>
          </a:p>
          <a:p>
            <a:r>
              <a:rPr lang="en-US" dirty="0"/>
              <a:t>Early placement - prevention</a:t>
            </a:r>
            <a:r>
              <a:rPr lang="en-US" i="1" dirty="0"/>
              <a:t> </a:t>
            </a:r>
          </a:p>
          <a:p>
            <a:pPr lvl="1"/>
            <a:endParaRPr lang="en-US" dirty="0"/>
          </a:p>
          <a:p>
            <a:pPr lvl="1"/>
            <a:endParaRPr lang="en-US" dirty="0"/>
          </a:p>
        </p:txBody>
      </p:sp>
    </p:spTree>
    <p:extLst>
      <p:ext uri="{BB962C8B-B14F-4D97-AF65-F5344CB8AC3E}">
        <p14:creationId xmlns:p14="http://schemas.microsoft.com/office/powerpoint/2010/main" val="1956864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Interventions</a:t>
            </a:r>
            <a:endParaRPr lang="en-US" dirty="0"/>
          </a:p>
        </p:txBody>
      </p:sp>
      <p:sp>
        <p:nvSpPr>
          <p:cNvPr id="3" name="Content Placeholder 2"/>
          <p:cNvSpPr>
            <a:spLocks noGrp="1"/>
          </p:cNvSpPr>
          <p:nvPr>
            <p:ph idx="1"/>
          </p:nvPr>
        </p:nvSpPr>
        <p:spPr/>
        <p:txBody>
          <a:bodyPr>
            <a:normAutofit/>
          </a:bodyPr>
          <a:lstStyle/>
          <a:p>
            <a:r>
              <a:rPr lang="en-US" dirty="0"/>
              <a:t>PCIT In Action: </a:t>
            </a:r>
            <a:r>
              <a:rPr lang="en-US" sz="2800" u="sng" dirty="0">
                <a:solidFill>
                  <a:srgbClr val="0078D7"/>
                </a:solidFill>
                <a:latin typeface="Segoe UI Light" panose="020B0502040204020203" pitchFamily="34" charset="0"/>
                <a:ea typeface="Times New Roman" panose="02020603050405020304" pitchFamily="18" charset="0"/>
                <a:hlinkClick r:id="rId3"/>
              </a:rPr>
              <a:t>PCIT Pulse</a:t>
            </a:r>
            <a:endParaRPr lang="en-US" sz="2800" u="sng" dirty="0">
              <a:solidFill>
                <a:srgbClr val="0078D7"/>
              </a:solidFill>
              <a:latin typeface="Segoe UI Light" panose="020B0502040204020203" pitchFamily="34" charset="0"/>
              <a:ea typeface="Times New Roman" panose="02020603050405020304" pitchFamily="18" charset="0"/>
            </a:endParaRPr>
          </a:p>
          <a:p>
            <a:endParaRPr lang="en-US" sz="2800" u="sng" dirty="0">
              <a:solidFill>
                <a:srgbClr val="0078D7"/>
              </a:solidFill>
              <a:latin typeface="Segoe UI Light" panose="020B0502040204020203" pitchFamily="34" charset="0"/>
            </a:endParaRPr>
          </a:p>
          <a:p>
            <a:endParaRPr lang="en-US" sz="2800" u="sng" dirty="0">
              <a:solidFill>
                <a:srgbClr val="0078D7"/>
              </a:solidFill>
              <a:latin typeface="Segoe UI Light" panose="020B0502040204020203" pitchFamily="34" charset="0"/>
            </a:endParaRPr>
          </a:p>
          <a:p>
            <a:endParaRPr lang="en-US" sz="2800" u="sng" dirty="0">
              <a:solidFill>
                <a:srgbClr val="0078D7"/>
              </a:solidFill>
              <a:latin typeface="Segoe UI Light" panose="020B0502040204020203" pitchFamily="34" charset="0"/>
            </a:endParaRPr>
          </a:p>
          <a:p>
            <a:endParaRPr lang="en-US" sz="2800" u="sng" dirty="0">
              <a:solidFill>
                <a:srgbClr val="0078D7"/>
              </a:solidFill>
              <a:latin typeface="Segoe UI Light" panose="020B0502040204020203" pitchFamily="34" charset="0"/>
            </a:endParaRPr>
          </a:p>
          <a:p>
            <a:endParaRPr lang="en-US" sz="2800" u="sng" dirty="0">
              <a:solidFill>
                <a:srgbClr val="0078D7"/>
              </a:solidFill>
              <a:latin typeface="Segoe UI Light" panose="020B0502040204020203" pitchFamily="34" charset="0"/>
            </a:endParaRPr>
          </a:p>
          <a:p>
            <a:endParaRPr lang="en-US" sz="2800" u="sng" dirty="0">
              <a:solidFill>
                <a:srgbClr val="0078D7"/>
              </a:solidFill>
              <a:latin typeface="Segoe UI Light" panose="020B0502040204020203" pitchFamily="34" charset="0"/>
            </a:endParaRPr>
          </a:p>
          <a:p>
            <a:r>
              <a:rPr lang="en-US" sz="1900" u="sng" dirty="0">
                <a:solidFill>
                  <a:srgbClr val="0078D7"/>
                </a:solidFill>
                <a:latin typeface="Segoe UI Light" panose="020B0502040204020203" pitchFamily="34" charset="0"/>
              </a:rPr>
              <a:t>Source: https://www.youtube.com/watch?v=9Ldvqei7pl4&amp;feature=youtu.be</a:t>
            </a:r>
            <a:endParaRPr lang="en-US" sz="2200" dirty="0"/>
          </a:p>
        </p:txBody>
      </p:sp>
    </p:spTree>
    <p:extLst>
      <p:ext uri="{BB962C8B-B14F-4D97-AF65-F5344CB8AC3E}">
        <p14:creationId xmlns:p14="http://schemas.microsoft.com/office/powerpoint/2010/main" val="3265261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52953" y="457200"/>
            <a:ext cx="6238095" cy="5552381"/>
          </a:xfrm>
          <a:prstGeom prst="rect">
            <a:avLst/>
          </a:prstGeom>
        </p:spPr>
      </p:pic>
      <p:sp>
        <p:nvSpPr>
          <p:cNvPr id="2" name="Title 1">
            <a:extLst>
              <a:ext uri="{FF2B5EF4-FFF2-40B4-BE49-F238E27FC236}">
                <a16:creationId xmlns:a16="http://schemas.microsoft.com/office/drawing/2014/main" id="{9715867F-7241-475D-8AAF-47DB90AAF7A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D0F2FF1-200A-4A3B-80B3-E8605C3D7F1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9757253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Break out - discussion</a:t>
            </a:r>
          </a:p>
        </p:txBody>
      </p:sp>
      <p:sp>
        <p:nvSpPr>
          <p:cNvPr id="3" name="Content Placeholder 2"/>
          <p:cNvSpPr>
            <a:spLocks noGrp="1"/>
          </p:cNvSpPr>
          <p:nvPr>
            <p:ph idx="1"/>
          </p:nvPr>
        </p:nvSpPr>
        <p:spPr/>
        <p:txBody>
          <a:bodyPr>
            <a:normAutofit lnSpcReduction="10000"/>
          </a:bodyPr>
          <a:lstStyle/>
          <a:p>
            <a:r>
              <a:rPr lang="en-US" dirty="0"/>
              <a:t>Reflect on how this information can be used in your work. </a:t>
            </a:r>
          </a:p>
          <a:p>
            <a:pPr lvl="1"/>
            <a:r>
              <a:rPr lang="en-US" dirty="0"/>
              <a:t>How does knowledge of child development inform your approach?</a:t>
            </a:r>
          </a:p>
          <a:p>
            <a:pPr lvl="1"/>
            <a:r>
              <a:rPr lang="en-US" dirty="0"/>
              <a:t>How might you use this information to talk to caregivers?</a:t>
            </a:r>
          </a:p>
          <a:p>
            <a:pPr lvl="1"/>
            <a:r>
              <a:rPr lang="en-US" dirty="0"/>
              <a:t>In what other ways do you imagine this information may be helpful – in work or otherwise?</a:t>
            </a:r>
          </a:p>
        </p:txBody>
      </p:sp>
    </p:spTree>
    <p:extLst>
      <p:ext uri="{BB962C8B-B14F-4D97-AF65-F5344CB8AC3E}">
        <p14:creationId xmlns:p14="http://schemas.microsoft.com/office/powerpoint/2010/main" val="231305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DDC27-CC28-6A44-9637-E91038CE5A40}"/>
              </a:ext>
            </a:extLst>
          </p:cNvPr>
          <p:cNvSpPr>
            <a:spLocks noGrp="1"/>
          </p:cNvSpPr>
          <p:nvPr>
            <p:ph type="title"/>
          </p:nvPr>
        </p:nvSpPr>
        <p:spPr/>
        <p:txBody>
          <a:bodyPr/>
          <a:lstStyle/>
          <a:p>
            <a:r>
              <a:rPr lang="en-US" dirty="0"/>
              <a:t>Typical development</a:t>
            </a:r>
          </a:p>
        </p:txBody>
      </p:sp>
      <p:sp>
        <p:nvSpPr>
          <p:cNvPr id="3" name="Content Placeholder 2">
            <a:extLst>
              <a:ext uri="{FF2B5EF4-FFF2-40B4-BE49-F238E27FC236}">
                <a16:creationId xmlns:a16="http://schemas.microsoft.com/office/drawing/2014/main" id="{C186375D-203E-C44C-A63C-1A847E20DAC7}"/>
              </a:ext>
            </a:extLst>
          </p:cNvPr>
          <p:cNvSpPr>
            <a:spLocks noGrp="1"/>
          </p:cNvSpPr>
          <p:nvPr>
            <p:ph idx="1"/>
          </p:nvPr>
        </p:nvSpPr>
        <p:spPr/>
        <p:txBody>
          <a:bodyPr/>
          <a:lstStyle/>
          <a:p>
            <a:pPr lvl="2"/>
            <a:endParaRPr lang="en-US" dirty="0"/>
          </a:p>
          <a:p>
            <a:pPr lvl="2"/>
            <a:endParaRPr lang="en-US" dirty="0"/>
          </a:p>
          <a:p>
            <a:pPr lvl="2"/>
            <a:r>
              <a:rPr lang="en-US" dirty="0"/>
              <a:t>S</a:t>
            </a:r>
          </a:p>
          <a:p>
            <a:pPr lvl="2"/>
            <a:r>
              <a:rPr lang="en-US" dirty="0"/>
              <a:t>P</a:t>
            </a:r>
          </a:p>
          <a:p>
            <a:pPr lvl="2"/>
            <a:r>
              <a:rPr lang="en-US" dirty="0"/>
              <a:t>E</a:t>
            </a:r>
          </a:p>
          <a:p>
            <a:pPr lvl="2"/>
            <a:r>
              <a:rPr lang="en-US" dirty="0"/>
              <a:t>C</a:t>
            </a:r>
          </a:p>
          <a:p>
            <a:pPr marL="0" indent="0">
              <a:buNone/>
            </a:pPr>
            <a:r>
              <a:rPr lang="en-US" sz="2400" dirty="0"/>
              <a:t>    </a:t>
            </a:r>
            <a:endParaRPr lang="en-US" dirty="0"/>
          </a:p>
          <a:p>
            <a:endParaRPr lang="en-US" dirty="0"/>
          </a:p>
        </p:txBody>
      </p:sp>
      <p:pic>
        <p:nvPicPr>
          <p:cNvPr id="5" name="Picture 4" descr="A picture containing wheel&#10;&#10;Description automatically generated">
            <a:extLst>
              <a:ext uri="{FF2B5EF4-FFF2-40B4-BE49-F238E27FC236}">
                <a16:creationId xmlns:a16="http://schemas.microsoft.com/office/drawing/2014/main" id="{8EEEA83D-7C67-CC47-B200-6610A2DCB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24000"/>
            <a:ext cx="1066800" cy="1066800"/>
          </a:xfrm>
          <a:prstGeom prst="rect">
            <a:avLst/>
          </a:prstGeom>
        </p:spPr>
      </p:pic>
      <p:sp>
        <p:nvSpPr>
          <p:cNvPr id="6" name="TextBox 5">
            <a:extLst>
              <a:ext uri="{FF2B5EF4-FFF2-40B4-BE49-F238E27FC236}">
                <a16:creationId xmlns:a16="http://schemas.microsoft.com/office/drawing/2014/main" id="{5AFBB4E3-8CD7-AB42-AD2C-A558B3BB404D}"/>
              </a:ext>
            </a:extLst>
          </p:cNvPr>
          <p:cNvSpPr txBox="1"/>
          <p:nvPr/>
        </p:nvSpPr>
        <p:spPr>
          <a:xfrm>
            <a:off x="2095500" y="2506702"/>
            <a:ext cx="3352800" cy="400110"/>
          </a:xfrm>
          <a:prstGeom prst="rect">
            <a:avLst/>
          </a:prstGeom>
          <a:noFill/>
        </p:spPr>
        <p:txBody>
          <a:bodyPr wrap="square" rtlCol="0">
            <a:spAutoFit/>
          </a:bodyPr>
          <a:lstStyle/>
          <a:p>
            <a:r>
              <a:rPr lang="en-US" sz="2000" dirty="0"/>
              <a:t>SOCIAL</a:t>
            </a:r>
            <a:endParaRPr lang="en-US" dirty="0"/>
          </a:p>
        </p:txBody>
      </p:sp>
      <p:sp>
        <p:nvSpPr>
          <p:cNvPr id="7" name="TextBox 6">
            <a:extLst>
              <a:ext uri="{FF2B5EF4-FFF2-40B4-BE49-F238E27FC236}">
                <a16:creationId xmlns:a16="http://schemas.microsoft.com/office/drawing/2014/main" id="{AEA06BED-E880-224D-8F2E-973107476C56}"/>
              </a:ext>
            </a:extLst>
          </p:cNvPr>
          <p:cNvSpPr txBox="1"/>
          <p:nvPr/>
        </p:nvSpPr>
        <p:spPr>
          <a:xfrm>
            <a:off x="2119312" y="2944912"/>
            <a:ext cx="3352800" cy="400110"/>
          </a:xfrm>
          <a:prstGeom prst="rect">
            <a:avLst/>
          </a:prstGeom>
          <a:noFill/>
        </p:spPr>
        <p:txBody>
          <a:bodyPr wrap="square" rtlCol="0">
            <a:spAutoFit/>
          </a:bodyPr>
          <a:lstStyle/>
          <a:p>
            <a:r>
              <a:rPr lang="en-US" sz="2000" dirty="0"/>
              <a:t>PHYSICAL</a:t>
            </a:r>
            <a:endParaRPr lang="en-US" dirty="0"/>
          </a:p>
        </p:txBody>
      </p:sp>
      <p:sp>
        <p:nvSpPr>
          <p:cNvPr id="8" name="TextBox 7">
            <a:extLst>
              <a:ext uri="{FF2B5EF4-FFF2-40B4-BE49-F238E27FC236}">
                <a16:creationId xmlns:a16="http://schemas.microsoft.com/office/drawing/2014/main" id="{27746B2F-9912-1648-A3D6-A5E8088E984E}"/>
              </a:ext>
            </a:extLst>
          </p:cNvPr>
          <p:cNvSpPr txBox="1"/>
          <p:nvPr/>
        </p:nvSpPr>
        <p:spPr>
          <a:xfrm>
            <a:off x="2119312" y="3383122"/>
            <a:ext cx="3352800" cy="400110"/>
          </a:xfrm>
          <a:prstGeom prst="rect">
            <a:avLst/>
          </a:prstGeom>
          <a:noFill/>
        </p:spPr>
        <p:txBody>
          <a:bodyPr wrap="square" rtlCol="0">
            <a:spAutoFit/>
          </a:bodyPr>
          <a:lstStyle/>
          <a:p>
            <a:r>
              <a:rPr lang="en-US" sz="2000" dirty="0"/>
              <a:t>EMOTIONAL</a:t>
            </a:r>
            <a:endParaRPr lang="en-US" dirty="0"/>
          </a:p>
        </p:txBody>
      </p:sp>
      <p:sp>
        <p:nvSpPr>
          <p:cNvPr id="9" name="TextBox 8">
            <a:extLst>
              <a:ext uri="{FF2B5EF4-FFF2-40B4-BE49-F238E27FC236}">
                <a16:creationId xmlns:a16="http://schemas.microsoft.com/office/drawing/2014/main" id="{B9EDB2EA-F792-BD47-A2D6-3D3B5F2EECC9}"/>
              </a:ext>
            </a:extLst>
          </p:cNvPr>
          <p:cNvSpPr txBox="1"/>
          <p:nvPr/>
        </p:nvSpPr>
        <p:spPr>
          <a:xfrm>
            <a:off x="2119312" y="3803789"/>
            <a:ext cx="3352800" cy="400110"/>
          </a:xfrm>
          <a:prstGeom prst="rect">
            <a:avLst/>
          </a:prstGeom>
          <a:noFill/>
        </p:spPr>
        <p:txBody>
          <a:bodyPr wrap="square" rtlCol="0">
            <a:spAutoFit/>
          </a:bodyPr>
          <a:lstStyle/>
          <a:p>
            <a:r>
              <a:rPr lang="en-US" sz="2000" dirty="0"/>
              <a:t>COGNITIVE</a:t>
            </a:r>
            <a:endParaRPr lang="en-US" dirty="0"/>
          </a:p>
        </p:txBody>
      </p:sp>
      <p:sp>
        <p:nvSpPr>
          <p:cNvPr id="10" name="TextBox 9">
            <a:extLst>
              <a:ext uri="{FF2B5EF4-FFF2-40B4-BE49-F238E27FC236}">
                <a16:creationId xmlns:a16="http://schemas.microsoft.com/office/drawing/2014/main" id="{8952C2FC-F755-C145-AE79-4928A13039FC}"/>
              </a:ext>
            </a:extLst>
          </p:cNvPr>
          <p:cNvSpPr txBox="1"/>
          <p:nvPr/>
        </p:nvSpPr>
        <p:spPr>
          <a:xfrm>
            <a:off x="4648200" y="1600200"/>
            <a:ext cx="3886200" cy="2435923"/>
          </a:xfrm>
          <a:prstGeom prst="rect">
            <a:avLst/>
          </a:prstGeom>
          <a:noFill/>
        </p:spPr>
        <p:txBody>
          <a:bodyPr wrap="square" rtlCol="0">
            <a:spAutoFit/>
          </a:bodyPr>
          <a:lstStyle/>
          <a:p>
            <a:pPr>
              <a:lnSpc>
                <a:spcPct val="150000"/>
              </a:lnSpc>
            </a:pPr>
            <a:r>
              <a:rPr lang="en-US" sz="2400" dirty="0">
                <a:solidFill>
                  <a:schemeClr val="tx2"/>
                </a:solidFill>
                <a:latin typeface="Arial" panose="020B0604020202020204" pitchFamily="34" charset="0"/>
                <a:cs typeface="Arial" panose="020B0604020202020204" pitchFamily="34" charset="0"/>
              </a:rPr>
              <a:t>Ages &amp; Stages</a:t>
            </a:r>
          </a:p>
          <a:p>
            <a:pPr marL="800100" lvl="1" indent="-342900">
              <a:lnSpc>
                <a:spcPct val="150000"/>
              </a:lnSpc>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Infancy (0-1 years)</a:t>
            </a:r>
          </a:p>
          <a:p>
            <a:pPr marL="800100" lvl="1" indent="-342900">
              <a:lnSpc>
                <a:spcPct val="150000"/>
              </a:lnSpc>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Toddlerhood (1-2 years)</a:t>
            </a:r>
          </a:p>
          <a:p>
            <a:pPr marL="800100" lvl="1" indent="-342900">
              <a:lnSpc>
                <a:spcPct val="150000"/>
              </a:lnSpc>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Preschool (3-5 years)</a:t>
            </a:r>
          </a:p>
          <a:p>
            <a:pPr marL="800100" lvl="1" indent="-342900">
              <a:lnSpc>
                <a:spcPct val="150000"/>
              </a:lnSpc>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Childhood (6-12 years)</a:t>
            </a:r>
          </a:p>
        </p:txBody>
      </p:sp>
    </p:spTree>
    <p:extLst>
      <p:ext uri="{BB962C8B-B14F-4D97-AF65-F5344CB8AC3E}">
        <p14:creationId xmlns:p14="http://schemas.microsoft.com/office/powerpoint/2010/main" val="388942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a:solidFill>
                  <a:srgbClr val="002060"/>
                </a:solidFill>
              </a:rPr>
              <a:t>Typical Development and SPECS</a:t>
            </a:r>
            <a:endParaRPr lang="en-US" dirty="0">
              <a:solidFill>
                <a:srgbClr val="002060"/>
              </a:solidFill>
            </a:endParaRPr>
          </a:p>
        </p:txBody>
      </p:sp>
      <p:sp>
        <p:nvSpPr>
          <p:cNvPr id="3" name="Content Placeholder 2"/>
          <p:cNvSpPr>
            <a:spLocks noGrp="1"/>
          </p:cNvSpPr>
          <p:nvPr>
            <p:ph idx="1"/>
          </p:nvPr>
        </p:nvSpPr>
        <p:spPr/>
        <p:txBody>
          <a:bodyPr/>
          <a:lstStyle/>
          <a:p>
            <a:pPr marL="274320" lvl="1" indent="0">
              <a:buNone/>
            </a:pPr>
            <a:endParaRPr lang="en-US" sz="2400" dirty="0"/>
          </a:p>
          <a:p>
            <a:pPr marL="274320" lvl="1" indent="0" algn="ctr">
              <a:buNone/>
            </a:pPr>
            <a:r>
              <a:rPr lang="en-US" sz="3200" dirty="0"/>
              <a:t>Lets Play!</a:t>
            </a:r>
          </a:p>
          <a:p>
            <a:pPr lvl="1"/>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743200"/>
            <a:ext cx="34861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575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dirty="0"/>
              <a:t>Attachment</a:t>
            </a:r>
          </a:p>
        </p:txBody>
      </p:sp>
    </p:spTree>
    <p:extLst>
      <p:ext uri="{BB962C8B-B14F-4D97-AF65-F5344CB8AC3E}">
        <p14:creationId xmlns:p14="http://schemas.microsoft.com/office/powerpoint/2010/main" val="3476553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Biological basis of attachment</a:t>
            </a:r>
          </a:p>
        </p:txBody>
      </p:sp>
      <p:sp>
        <p:nvSpPr>
          <p:cNvPr id="3" name="Content Placeholder 2"/>
          <p:cNvSpPr>
            <a:spLocks noGrp="1"/>
          </p:cNvSpPr>
          <p:nvPr>
            <p:ph idx="1"/>
          </p:nvPr>
        </p:nvSpPr>
        <p:spPr/>
        <p:txBody>
          <a:bodyPr/>
          <a:lstStyle/>
          <a:p>
            <a:r>
              <a:rPr lang="en-US" dirty="0"/>
              <a:t>Children are biologically predisposed to attach to a caregiver.</a:t>
            </a:r>
          </a:p>
          <a:p>
            <a:endParaRPr lang="en-US" dirty="0"/>
          </a:p>
          <a:p>
            <a:r>
              <a:rPr lang="en-US" dirty="0"/>
              <a:t>We will explore those biological foundations, as well as what attachment is</a:t>
            </a:r>
          </a:p>
        </p:txBody>
      </p:sp>
    </p:spTree>
    <p:extLst>
      <p:ext uri="{BB962C8B-B14F-4D97-AF65-F5344CB8AC3E}">
        <p14:creationId xmlns:p14="http://schemas.microsoft.com/office/powerpoint/2010/main" val="5301854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cademy PPT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 Template-NorthernAcademy">
  <a:themeElements>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 Academy, Final Template, 12-10-18" id="{38EACB6A-C949-4E11-B352-3F54530C4996}" vid="{D0FE271F-A865-4951-8AF9-8AEAB8BA04B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Academy PPT Master Template</Template>
  <TotalTime>86192</TotalTime>
  <Words>10821</Words>
  <Application>Microsoft Office PowerPoint</Application>
  <PresentationFormat>On-screen Show (4:3)</PresentationFormat>
  <Paragraphs>855</Paragraphs>
  <Slides>57</Slides>
  <Notes>53</Notes>
  <HiddenSlides>8</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57</vt:i4>
      </vt:variant>
    </vt:vector>
  </HeadingPairs>
  <TitlesOfParts>
    <vt:vector size="69" baseType="lpstr">
      <vt:lpstr>MS PGothic</vt:lpstr>
      <vt:lpstr>MS PGothic</vt:lpstr>
      <vt:lpstr>Arial</vt:lpstr>
      <vt:lpstr>Calibri</vt:lpstr>
      <vt:lpstr>Proxima Nova Cond</vt:lpstr>
      <vt:lpstr>Proxima Nova Cond Semibold</vt:lpstr>
      <vt:lpstr>Segoe UI Light</vt:lpstr>
      <vt:lpstr>Times New Roman</vt:lpstr>
      <vt:lpstr>Verdana</vt:lpstr>
      <vt:lpstr>Wingdings</vt:lpstr>
      <vt:lpstr>Academy PPT Master Template</vt:lpstr>
      <vt:lpstr>PPT Template-NorthernAcademy</vt:lpstr>
      <vt:lpstr>Core for Social Workers</vt:lpstr>
      <vt:lpstr>Welcome and housekeeping</vt:lpstr>
      <vt:lpstr>Agenda</vt:lpstr>
      <vt:lpstr>Ice breaker</vt:lpstr>
      <vt:lpstr>Objectives</vt:lpstr>
      <vt:lpstr>Typical development</vt:lpstr>
      <vt:lpstr>Typical Development and SPECS</vt:lpstr>
      <vt:lpstr>Attachment</vt:lpstr>
      <vt:lpstr>Biological basis of attachment</vt:lpstr>
      <vt:lpstr>To start thinking about biology… an activity</vt:lpstr>
      <vt:lpstr>Newborn</vt:lpstr>
      <vt:lpstr>6 month old</vt:lpstr>
      <vt:lpstr>Break out - Discussion</vt:lpstr>
      <vt:lpstr>Biological basis of attachment</vt:lpstr>
      <vt:lpstr>Break out room: Attachment Through Everyday Moments </vt:lpstr>
      <vt:lpstr>Break out- Discussion</vt:lpstr>
      <vt:lpstr>Attachment: a social need </vt:lpstr>
      <vt:lpstr>Attachment: Brain Development</vt:lpstr>
      <vt:lpstr>Break out room: Experience builds brains</vt:lpstr>
      <vt:lpstr>Break out – Discussion Why is Attachment important</vt:lpstr>
      <vt:lpstr>Self-Control </vt:lpstr>
      <vt:lpstr>Connections with the Attachment module</vt:lpstr>
      <vt:lpstr>Parenting Styles</vt:lpstr>
      <vt:lpstr>Break out rooms</vt:lpstr>
      <vt:lpstr>Parenting Styles</vt:lpstr>
      <vt:lpstr>Setting the stage for self control</vt:lpstr>
      <vt:lpstr>Break out rooms</vt:lpstr>
      <vt:lpstr>Break out room – Discussion Self-control</vt:lpstr>
      <vt:lpstr>PowerPoint Presentation</vt:lpstr>
      <vt:lpstr>PowerPoint Presentation</vt:lpstr>
      <vt:lpstr>PowerPoint Presentation</vt:lpstr>
      <vt:lpstr>Self-control School Age</vt:lpstr>
      <vt:lpstr>Movie: 6 core strengths</vt:lpstr>
      <vt:lpstr>Break out room – core strengths</vt:lpstr>
      <vt:lpstr>Break out - Discussion</vt:lpstr>
      <vt:lpstr>While you are on your break for lunch…</vt:lpstr>
      <vt:lpstr>Agenda</vt:lpstr>
      <vt:lpstr>Welcome back</vt:lpstr>
      <vt:lpstr>Disrupted Attachment relationships</vt:lpstr>
      <vt:lpstr>Break out - discussion</vt:lpstr>
      <vt:lpstr>Disrupted attachment relationships</vt:lpstr>
      <vt:lpstr>Disrupted attachment relationships</vt:lpstr>
      <vt:lpstr>Disrupted attachment relationships</vt:lpstr>
      <vt:lpstr>Science of Neglect</vt:lpstr>
      <vt:lpstr>Break out - discussion</vt:lpstr>
      <vt:lpstr>Disrupted Attachment relationships</vt:lpstr>
      <vt:lpstr>Toxic stress</vt:lpstr>
      <vt:lpstr>Developmental Effects of Trauma</vt:lpstr>
      <vt:lpstr>Break out - discussion</vt:lpstr>
      <vt:lpstr>Developmental Effects of Trauma</vt:lpstr>
      <vt:lpstr>PowerPoint Presentation</vt:lpstr>
      <vt:lpstr>Developmental Effects of Trauma</vt:lpstr>
      <vt:lpstr>Developmental Effects of Trauma</vt:lpstr>
      <vt:lpstr>Interventions</vt:lpstr>
      <vt:lpstr>Interventions</vt:lpstr>
      <vt:lpstr>PowerPoint Presentation</vt:lpstr>
      <vt:lpstr>Break out -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Attachment</dc:title>
  <dc:creator>Leah Hibel</dc:creator>
  <cp:lastModifiedBy>Jason M Borucki</cp:lastModifiedBy>
  <cp:revision>316</cp:revision>
  <cp:lastPrinted>2019-11-05T00:24:28Z</cp:lastPrinted>
  <dcterms:created xsi:type="dcterms:W3CDTF">2014-10-07T18:28:10Z</dcterms:created>
  <dcterms:modified xsi:type="dcterms:W3CDTF">2021-03-08T16:38:27Z</dcterms:modified>
</cp:coreProperties>
</file>