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Override2.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Override3.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4.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Override5.xml" ContentType="application/vnd.openxmlformats-officedocument.themeOverr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Override6.xml" ContentType="application/vnd.openxmlformats-officedocument.themeOverr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tags/tag116.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5.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Override7.xml" ContentType="application/vnd.openxmlformats-officedocument.themeOverr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heme/themeOverride8.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6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6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7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74.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75.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76.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78.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91.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92.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93.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863" r:id="rId2"/>
    <p:sldMasterId id="2147483903" r:id="rId3"/>
    <p:sldMasterId id="2147483944" r:id="rId4"/>
    <p:sldMasterId id="2147483964" r:id="rId5"/>
  </p:sldMasterIdLst>
  <p:notesMasterIdLst>
    <p:notesMasterId r:id="rId110"/>
  </p:notesMasterIdLst>
  <p:handoutMasterIdLst>
    <p:handoutMasterId r:id="rId111"/>
  </p:handoutMasterIdLst>
  <p:sldIdLst>
    <p:sldId id="742" r:id="rId6"/>
    <p:sldId id="302" r:id="rId7"/>
    <p:sldId id="322" r:id="rId8"/>
    <p:sldId id="888" r:id="rId9"/>
    <p:sldId id="323" r:id="rId10"/>
    <p:sldId id="324" r:id="rId11"/>
    <p:sldId id="751"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857" r:id="rId34"/>
    <p:sldId id="346" r:id="rId35"/>
    <p:sldId id="347" r:id="rId36"/>
    <p:sldId id="816" r:id="rId37"/>
    <p:sldId id="817" r:id="rId38"/>
    <p:sldId id="818" r:id="rId39"/>
    <p:sldId id="819" r:id="rId40"/>
    <p:sldId id="820" r:id="rId41"/>
    <p:sldId id="821" r:id="rId42"/>
    <p:sldId id="822" r:id="rId43"/>
    <p:sldId id="823" r:id="rId44"/>
    <p:sldId id="899" r:id="rId45"/>
    <p:sldId id="900" r:id="rId46"/>
    <p:sldId id="825" r:id="rId47"/>
    <p:sldId id="827" r:id="rId48"/>
    <p:sldId id="828" r:id="rId49"/>
    <p:sldId id="538" r:id="rId50"/>
    <p:sldId id="877" r:id="rId51"/>
    <p:sldId id="873" r:id="rId52"/>
    <p:sldId id="862" r:id="rId53"/>
    <p:sldId id="867" r:id="rId54"/>
    <p:sldId id="853" r:id="rId55"/>
    <p:sldId id="309" r:id="rId56"/>
    <p:sldId id="854" r:id="rId57"/>
    <p:sldId id="856" r:id="rId58"/>
    <p:sldId id="859" r:id="rId59"/>
    <p:sldId id="836" r:id="rId60"/>
    <p:sldId id="304" r:id="rId61"/>
    <p:sldId id="858" r:id="rId62"/>
    <p:sldId id="305" r:id="rId63"/>
    <p:sldId id="896" r:id="rId64"/>
    <p:sldId id="897" r:id="rId65"/>
    <p:sldId id="898" r:id="rId66"/>
    <p:sldId id="310" r:id="rId67"/>
    <p:sldId id="349" r:id="rId68"/>
    <p:sldId id="350" r:id="rId69"/>
    <p:sldId id="863" r:id="rId70"/>
    <p:sldId id="889" r:id="rId71"/>
    <p:sldId id="352" r:id="rId72"/>
    <p:sldId id="353" r:id="rId73"/>
    <p:sldId id="354" r:id="rId74"/>
    <p:sldId id="355" r:id="rId75"/>
    <p:sldId id="886" r:id="rId76"/>
    <p:sldId id="356" r:id="rId77"/>
    <p:sldId id="357" r:id="rId78"/>
    <p:sldId id="890" r:id="rId79"/>
    <p:sldId id="891" r:id="rId80"/>
    <p:sldId id="364" r:id="rId81"/>
    <p:sldId id="359" r:id="rId82"/>
    <p:sldId id="360" r:id="rId83"/>
    <p:sldId id="362" r:id="rId84"/>
    <p:sldId id="746" r:id="rId85"/>
    <p:sldId id="363" r:id="rId86"/>
    <p:sldId id="365" r:id="rId87"/>
    <p:sldId id="358" r:id="rId88"/>
    <p:sldId id="366" r:id="rId89"/>
    <p:sldId id="944" r:id="rId90"/>
    <p:sldId id="367" r:id="rId91"/>
    <p:sldId id="368" r:id="rId92"/>
    <p:sldId id="369" r:id="rId93"/>
    <p:sldId id="892" r:id="rId94"/>
    <p:sldId id="370" r:id="rId95"/>
    <p:sldId id="879" r:id="rId96"/>
    <p:sldId id="865" r:id="rId97"/>
    <p:sldId id="880" r:id="rId98"/>
    <p:sldId id="876" r:id="rId99"/>
    <p:sldId id="376" r:id="rId100"/>
    <p:sldId id="883" r:id="rId101"/>
    <p:sldId id="882" r:id="rId102"/>
    <p:sldId id="377" r:id="rId103"/>
    <p:sldId id="378" r:id="rId104"/>
    <p:sldId id="321" r:id="rId105"/>
    <p:sldId id="301" r:id="rId106"/>
    <p:sldId id="381" r:id="rId107"/>
    <p:sldId id="384" r:id="rId108"/>
    <p:sldId id="383" r:id="rId109"/>
  </p:sldIdLst>
  <p:sldSz cx="12192000" cy="6858000"/>
  <p:notesSz cx="7315200" cy="9601200"/>
  <p:custDataLst>
    <p:tags r:id="rId1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D5D0"/>
    <a:srgbClr val="FFD1D1"/>
    <a:srgbClr val="F4C7A2"/>
    <a:srgbClr val="EA9A55"/>
    <a:srgbClr val="B9EDFF"/>
    <a:srgbClr val="0099CC"/>
    <a:srgbClr val="C4FBBD"/>
    <a:srgbClr val="DACEE0"/>
    <a:srgbClr val="CCECD3"/>
    <a:srgbClr val="D7E4F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2" autoAdjust="0"/>
    <p:restoredTop sz="71728" autoAdjust="0"/>
  </p:normalViewPr>
  <p:slideViewPr>
    <p:cSldViewPr snapToGrid="0">
      <p:cViewPr varScale="1">
        <p:scale>
          <a:sx n="82" d="100"/>
          <a:sy n="82" d="100"/>
        </p:scale>
        <p:origin x="1212" y="8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96" d="100"/>
          <a:sy n="96" d="100"/>
        </p:scale>
        <p:origin x="-4264" y="-1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ags" Target="tags/tag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_rels/data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rawing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A9221-C059-4A3E-87B5-202B8DA4EB3F}" type="doc">
      <dgm:prSet loTypeId="urn:microsoft.com/office/officeart/2009/3/layout/SubStepProcess" loCatId="process" qsTypeId="urn:microsoft.com/office/officeart/2005/8/quickstyle/3d4" qsCatId="3D" csTypeId="urn:microsoft.com/office/officeart/2005/8/colors/accent0_2" csCatId="mainScheme" phldr="1"/>
      <dgm:spPr/>
      <dgm:t>
        <a:bodyPr/>
        <a:lstStyle/>
        <a:p>
          <a:endParaRPr lang="en-US"/>
        </a:p>
      </dgm:t>
    </dgm:pt>
    <dgm:pt modelId="{91091FFE-1346-4F53-9754-93535C9956C4}">
      <dgm:prSet custT="1"/>
      <dgm:spPr>
        <a:effectLst>
          <a:glow rad="63500">
            <a:schemeClr val="accent6">
              <a:satMod val="175000"/>
              <a:alpha val="40000"/>
            </a:schemeClr>
          </a:glow>
        </a:effectLst>
      </dgm:spPr>
      <dgm:t>
        <a:bodyPr/>
        <a:lstStyle/>
        <a:p>
          <a:pPr rtl="0"/>
          <a:r>
            <a:rPr lang="en-US" sz="3200" b="1" dirty="0">
              <a:latin typeface="Ink Free" panose="03080402000500000000" pitchFamily="66" charset="0"/>
            </a:rPr>
            <a:t>Harm Statements</a:t>
          </a:r>
          <a:r>
            <a:rPr lang="en-US" sz="2300" b="1" dirty="0">
              <a:latin typeface="Ink Free" panose="03080402000500000000" pitchFamily="66" charset="0"/>
            </a:rPr>
            <a:t>: </a:t>
          </a:r>
        </a:p>
        <a:p>
          <a:pPr rtl="0"/>
          <a:r>
            <a:rPr lang="en-US" sz="2400" dirty="0"/>
            <a:t>Clear and specific statements about the harm or maltreatment that has happened to the child. </a:t>
          </a:r>
        </a:p>
      </dgm:t>
    </dgm:pt>
    <dgm:pt modelId="{3D41581B-16BE-42F3-AE5C-6F7DBB401D1D}" type="parTrans" cxnId="{3CB22D88-9949-41C6-B083-0BCC07733645}">
      <dgm:prSet/>
      <dgm:spPr/>
      <dgm:t>
        <a:bodyPr/>
        <a:lstStyle/>
        <a:p>
          <a:endParaRPr lang="en-US"/>
        </a:p>
      </dgm:t>
    </dgm:pt>
    <dgm:pt modelId="{9098BFA6-597C-4B3B-B575-C23AB831CB4A}" type="sibTrans" cxnId="{3CB22D88-9949-41C6-B083-0BCC07733645}">
      <dgm:prSet/>
      <dgm:spPr/>
      <dgm:t>
        <a:bodyPr/>
        <a:lstStyle/>
        <a:p>
          <a:endParaRPr lang="en-US"/>
        </a:p>
      </dgm:t>
    </dgm:pt>
    <dgm:pt modelId="{1905409C-E559-42E2-B781-091E17C9B23E}">
      <dgm:prSet custT="1"/>
      <dgm:spPr>
        <a:effectLst>
          <a:glow rad="63500">
            <a:schemeClr val="accent2">
              <a:satMod val="175000"/>
              <a:alpha val="40000"/>
            </a:schemeClr>
          </a:glow>
        </a:effectLst>
      </dgm:spPr>
      <dgm:t>
        <a:bodyPr/>
        <a:lstStyle/>
        <a:p>
          <a:pPr rtl="0"/>
          <a:r>
            <a:rPr lang="en-US" sz="3200" b="1" dirty="0">
              <a:latin typeface="Ink Free" panose="03080402000500000000" pitchFamily="66" charset="0"/>
            </a:rPr>
            <a:t>Danger Statements: </a:t>
          </a:r>
          <a:r>
            <a:rPr lang="en-US" sz="2400" dirty="0"/>
            <a:t>Simple behavioral statements of what we are worried may happen to this child now and in the future, if nothing changes.</a:t>
          </a:r>
        </a:p>
      </dgm:t>
    </dgm:pt>
    <dgm:pt modelId="{6789B763-E4E1-472A-A331-753F1621F7C7}" type="parTrans" cxnId="{85D13A4A-25CC-47E4-B318-874917B448F3}">
      <dgm:prSet/>
      <dgm:spPr/>
      <dgm:t>
        <a:bodyPr/>
        <a:lstStyle/>
        <a:p>
          <a:endParaRPr lang="en-US"/>
        </a:p>
      </dgm:t>
    </dgm:pt>
    <dgm:pt modelId="{95F90256-9544-41DA-A2E4-45A88F40ED2F}" type="sibTrans" cxnId="{85D13A4A-25CC-47E4-B318-874917B448F3}">
      <dgm:prSet/>
      <dgm:spPr/>
      <dgm:t>
        <a:bodyPr/>
        <a:lstStyle/>
        <a:p>
          <a:endParaRPr lang="en-US"/>
        </a:p>
      </dgm:t>
    </dgm:pt>
    <dgm:pt modelId="{CDA7252A-B30A-4CCC-8447-DA5B963CCF24}">
      <dgm:prSet custT="1"/>
      <dgm:spPr>
        <a:effectLst>
          <a:glow rad="63500">
            <a:schemeClr val="accent3">
              <a:satMod val="175000"/>
              <a:alpha val="40000"/>
            </a:schemeClr>
          </a:glow>
        </a:effectLst>
      </dgm:spPr>
      <dgm:t>
        <a:bodyPr/>
        <a:lstStyle/>
        <a:p>
          <a:pPr rtl="0"/>
          <a:r>
            <a:rPr lang="en-US" sz="3200" b="1" dirty="0">
              <a:latin typeface="Ink Free" panose="03080402000500000000" pitchFamily="66" charset="0"/>
            </a:rPr>
            <a:t>Safety Goals:</a:t>
          </a:r>
          <a:r>
            <a:rPr lang="en-US" sz="3200" dirty="0">
              <a:latin typeface="Ink Free" panose="03080402000500000000" pitchFamily="66" charset="0"/>
            </a:rPr>
            <a:t> </a:t>
          </a:r>
          <a:r>
            <a:rPr lang="en-US" sz="2400" dirty="0"/>
            <a:t>Clear, simple statements about </a:t>
          </a:r>
          <a:r>
            <a:rPr lang="en-US" sz="2400" u="sng" dirty="0"/>
            <a:t>what</a:t>
          </a:r>
          <a:r>
            <a:rPr lang="en-US" sz="2400" dirty="0"/>
            <a:t> </a:t>
          </a:r>
          <a:r>
            <a:rPr lang="en-US" sz="2400" i="1" dirty="0"/>
            <a:t>(not how) </a:t>
          </a:r>
          <a:r>
            <a:rPr lang="en-US" sz="2400" dirty="0"/>
            <a:t>the caregiver will DO that will convince everyone the child is safe now and into the future.</a:t>
          </a:r>
        </a:p>
      </dgm:t>
    </dgm:pt>
    <dgm:pt modelId="{33DF1F89-172E-40EB-BB97-21DBC978345F}" type="parTrans" cxnId="{7EEC8387-47D0-41CB-819E-A221A55BE75D}">
      <dgm:prSet/>
      <dgm:spPr/>
      <dgm:t>
        <a:bodyPr/>
        <a:lstStyle/>
        <a:p>
          <a:endParaRPr lang="en-US"/>
        </a:p>
      </dgm:t>
    </dgm:pt>
    <dgm:pt modelId="{4DA870A9-8EA7-489F-A2DD-517A104FA918}" type="sibTrans" cxnId="{7EEC8387-47D0-41CB-819E-A221A55BE75D}">
      <dgm:prSet/>
      <dgm:spPr/>
      <dgm:t>
        <a:bodyPr/>
        <a:lstStyle/>
        <a:p>
          <a:endParaRPr lang="en-US"/>
        </a:p>
      </dgm:t>
    </dgm:pt>
    <dgm:pt modelId="{58F47678-6613-4ED2-A85D-B8A724EA0A63}" type="pres">
      <dgm:prSet presAssocID="{7A9A9221-C059-4A3E-87B5-202B8DA4EB3F}" presName="Name0" presStyleCnt="0">
        <dgm:presLayoutVars>
          <dgm:chMax val="7"/>
          <dgm:dir/>
          <dgm:animOne val="branch"/>
        </dgm:presLayoutVars>
      </dgm:prSet>
      <dgm:spPr/>
    </dgm:pt>
    <dgm:pt modelId="{43F36A5D-B8C3-4FFA-AD8E-674961E031AD}" type="pres">
      <dgm:prSet presAssocID="{91091FFE-1346-4F53-9754-93535C9956C4}" presName="parTx1" presStyleLbl="node1" presStyleIdx="0" presStyleCnt="3"/>
      <dgm:spPr/>
    </dgm:pt>
    <dgm:pt modelId="{69A19BE9-1681-40C5-BB54-49DB530BB01E}" type="pres">
      <dgm:prSet presAssocID="{1905409C-E559-42E2-B781-091E17C9B23E}" presName="parTx2" presStyleLbl="node1" presStyleIdx="1" presStyleCnt="3"/>
      <dgm:spPr/>
    </dgm:pt>
    <dgm:pt modelId="{546B4BD0-A257-47CA-9D57-0FC89F410DBF}" type="pres">
      <dgm:prSet presAssocID="{CDA7252A-B30A-4CCC-8447-DA5B963CCF24}" presName="parTx3" presStyleLbl="node1" presStyleIdx="2" presStyleCnt="3"/>
      <dgm:spPr/>
    </dgm:pt>
  </dgm:ptLst>
  <dgm:cxnLst>
    <dgm:cxn modelId="{85D13A4A-25CC-47E4-B318-874917B448F3}" srcId="{7A9A9221-C059-4A3E-87B5-202B8DA4EB3F}" destId="{1905409C-E559-42E2-B781-091E17C9B23E}" srcOrd="1" destOrd="0" parTransId="{6789B763-E4E1-472A-A331-753F1621F7C7}" sibTransId="{95F90256-9544-41DA-A2E4-45A88F40ED2F}"/>
    <dgm:cxn modelId="{9DD87171-7607-4E44-AF32-20A42B27468E}" type="presOf" srcId="{CDA7252A-B30A-4CCC-8447-DA5B963CCF24}" destId="{546B4BD0-A257-47CA-9D57-0FC89F410DBF}" srcOrd="0" destOrd="0" presId="urn:microsoft.com/office/officeart/2009/3/layout/SubStepProcess"/>
    <dgm:cxn modelId="{43B79E57-C2BE-4B09-960D-C0C03615ABE3}" type="presOf" srcId="{7A9A9221-C059-4A3E-87B5-202B8DA4EB3F}" destId="{58F47678-6613-4ED2-A85D-B8A724EA0A63}" srcOrd="0" destOrd="0" presId="urn:microsoft.com/office/officeart/2009/3/layout/SubStepProcess"/>
    <dgm:cxn modelId="{7EEC8387-47D0-41CB-819E-A221A55BE75D}" srcId="{7A9A9221-C059-4A3E-87B5-202B8DA4EB3F}" destId="{CDA7252A-B30A-4CCC-8447-DA5B963CCF24}" srcOrd="2" destOrd="0" parTransId="{33DF1F89-172E-40EB-BB97-21DBC978345F}" sibTransId="{4DA870A9-8EA7-489F-A2DD-517A104FA918}"/>
    <dgm:cxn modelId="{3CB22D88-9949-41C6-B083-0BCC07733645}" srcId="{7A9A9221-C059-4A3E-87B5-202B8DA4EB3F}" destId="{91091FFE-1346-4F53-9754-93535C9956C4}" srcOrd="0" destOrd="0" parTransId="{3D41581B-16BE-42F3-AE5C-6F7DBB401D1D}" sibTransId="{9098BFA6-597C-4B3B-B575-C23AB831CB4A}"/>
    <dgm:cxn modelId="{F58CAEBB-5293-4D0C-A7CF-43026088273E}" type="presOf" srcId="{91091FFE-1346-4F53-9754-93535C9956C4}" destId="{43F36A5D-B8C3-4FFA-AD8E-674961E031AD}" srcOrd="0" destOrd="0" presId="urn:microsoft.com/office/officeart/2009/3/layout/SubStepProcess"/>
    <dgm:cxn modelId="{DDE472FB-651E-4C20-B19B-4AE167292E88}" type="presOf" srcId="{1905409C-E559-42E2-B781-091E17C9B23E}" destId="{69A19BE9-1681-40C5-BB54-49DB530BB01E}" srcOrd="0" destOrd="0" presId="urn:microsoft.com/office/officeart/2009/3/layout/SubStepProcess"/>
    <dgm:cxn modelId="{69E7AE6D-38CC-448C-9896-12399CAD88E9}" type="presParOf" srcId="{58F47678-6613-4ED2-A85D-B8A724EA0A63}" destId="{43F36A5D-B8C3-4FFA-AD8E-674961E031AD}" srcOrd="0" destOrd="0" presId="urn:microsoft.com/office/officeart/2009/3/layout/SubStepProcess"/>
    <dgm:cxn modelId="{336C945F-3799-4203-B598-D516C06AD3CA}" type="presParOf" srcId="{58F47678-6613-4ED2-A85D-B8A724EA0A63}" destId="{69A19BE9-1681-40C5-BB54-49DB530BB01E}" srcOrd="1" destOrd="0" presId="urn:microsoft.com/office/officeart/2009/3/layout/SubStepProcess"/>
    <dgm:cxn modelId="{A6E70523-C9F9-401E-82D2-2093527E31C5}" type="presParOf" srcId="{58F47678-6613-4ED2-A85D-B8A724EA0A63}" destId="{546B4BD0-A257-47CA-9D57-0FC89F410DBF}"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Child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Could be impacted how?</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In what context?</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5E8D7E2E-32AA-428F-9F56-5F51E36F6BB9}" type="presOf" srcId="{3E3ABFEE-9F7C-4665-8F01-D1F35CB8F405}" destId="{7575F21B-50E7-4216-B9D5-41472B8EE4CF}" srcOrd="0" destOrd="0" presId="urn:microsoft.com/office/officeart/2005/8/layout/hProcess9"/>
    <dgm:cxn modelId="{3B48A836-4F97-49E6-96F8-1E200A427B7E}" srcId="{3E3ABFEE-9F7C-4665-8F01-D1F35CB8F405}" destId="{D1311AC8-85B2-47B6-9806-6E1ACAE4C9C3}" srcOrd="0" destOrd="0" parTransId="{6AD0BBCB-5746-460B-899E-902BE75789D9}" sibTransId="{1509FB27-0A39-47D7-808D-30A39E48218B}"/>
    <dgm:cxn modelId="{8F433E75-F667-4DFE-9841-F977A688D91D}" type="presOf" srcId="{D1311AC8-85B2-47B6-9806-6E1ACAE4C9C3}" destId="{3EFB5674-1895-4C4A-8B18-D0B00C7E2635}" srcOrd="0" destOrd="0" presId="urn:microsoft.com/office/officeart/2005/8/layout/hProcess9"/>
    <dgm:cxn modelId="{4FA08483-CAC3-4F95-AF7E-E650F81B2DAE}" type="presOf" srcId="{F3784FB7-40EF-46D3-92CD-FE603D38122C}" destId="{6BD9FF8B-E961-4EFD-8824-1B612B1A40D4}" srcOrd="0" destOrd="0" presId="urn:microsoft.com/office/officeart/2005/8/layout/hProcess9"/>
    <dgm:cxn modelId="{6306F18B-CD64-43C1-ABC0-B4C7F6088C26}"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2DFF39A9-A8CD-45A1-9611-B9484B674227}" type="presParOf" srcId="{7575F21B-50E7-4216-B9D5-41472B8EE4CF}" destId="{B2600B2E-5D11-44CD-AA06-F5F7E05578CE}" srcOrd="0" destOrd="0" presId="urn:microsoft.com/office/officeart/2005/8/layout/hProcess9"/>
    <dgm:cxn modelId="{6D1E116F-E684-4680-B2DC-1B4D8AD8FF1E}" type="presParOf" srcId="{7575F21B-50E7-4216-B9D5-41472B8EE4CF}" destId="{CEFC2B48-F245-4ED8-8932-65FE1C63CB05}" srcOrd="1" destOrd="0" presId="urn:microsoft.com/office/officeart/2005/8/layout/hProcess9"/>
    <dgm:cxn modelId="{DF0FA67A-DDEC-49C0-B5C0-8E77A5AA5F55}" type="presParOf" srcId="{CEFC2B48-F245-4ED8-8932-65FE1C63CB05}" destId="{3EFB5674-1895-4C4A-8B18-D0B00C7E2635}" srcOrd="0" destOrd="0" presId="urn:microsoft.com/office/officeart/2005/8/layout/hProcess9"/>
    <dgm:cxn modelId="{10132A74-F22E-437E-A219-9506B2810A76}" type="presParOf" srcId="{CEFC2B48-F245-4ED8-8932-65FE1C63CB05}" destId="{244C34EA-3F25-4B94-9062-B3117F0D4D80}" srcOrd="1" destOrd="0" presId="urn:microsoft.com/office/officeart/2005/8/layout/hProcess9"/>
    <dgm:cxn modelId="{0DDB9BCF-1DAD-4379-BC55-29E2F2BA1D4B}" type="presParOf" srcId="{CEFC2B48-F245-4ED8-8932-65FE1C63CB05}" destId="{8D26FD32-F0C8-4BC2-B6A6-86A966399771}" srcOrd="2" destOrd="0" presId="urn:microsoft.com/office/officeart/2005/8/layout/hProcess9"/>
    <dgm:cxn modelId="{40F879FC-394D-4012-9E21-A4F3CA3250BD}" type="presParOf" srcId="{CEFC2B48-F245-4ED8-8932-65FE1C63CB05}" destId="{C5B89045-9C4A-4B81-90C1-06CE299BFBD6}" srcOrd="3" destOrd="0" presId="urn:microsoft.com/office/officeart/2005/8/layout/hProcess9"/>
    <dgm:cxn modelId="{5A6C6F54-81BD-475F-B124-15D9DC909BC6}"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(action/inaction) of youth</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youth</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X="4856" custLinFactNeighborY="-10870"/>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2541842B-F1D8-B24A-BE21-7CC1EF8199CA}" type="presOf" srcId="{30DC5222-F307-4B4E-8FE9-B77BA6889468}" destId="{8D26FD32-F0C8-4BC2-B6A6-86A966399771}" srcOrd="0" destOrd="0" presId="urn:microsoft.com/office/officeart/2005/8/layout/hProcess9"/>
    <dgm:cxn modelId="{3B48A836-4F97-49E6-96F8-1E200A427B7E}" srcId="{3E3ABFEE-9F7C-4665-8F01-D1F35CB8F405}" destId="{D1311AC8-85B2-47B6-9806-6E1ACAE4C9C3}" srcOrd="0" destOrd="0" parTransId="{6AD0BBCB-5746-460B-899E-902BE75789D9}" sibTransId="{1509FB27-0A39-47D7-808D-30A39E48218B}"/>
    <dgm:cxn modelId="{C1E78A4F-91A3-FD4E-BF9E-6A72935428DB}" type="presOf" srcId="{D1311AC8-85B2-47B6-9806-6E1ACAE4C9C3}" destId="{3EFB5674-1895-4C4A-8B18-D0B00C7E2635}" srcOrd="0" destOrd="0" presId="urn:microsoft.com/office/officeart/2005/8/layout/hProcess9"/>
    <dgm:cxn modelId="{270DA977-136D-CD45-96E9-7E084FF2F82A}" type="presOf" srcId="{F3784FB7-40EF-46D3-92CD-FE603D38122C}" destId="{6BD9FF8B-E961-4EFD-8824-1B612B1A40D4}"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26FA79EB-0074-C849-AC0C-1279560D9EFF}" type="presOf" srcId="{3E3ABFEE-9F7C-4665-8F01-D1F35CB8F405}" destId="{7575F21B-50E7-4216-B9D5-41472B8EE4CF}" srcOrd="0" destOrd="0" presId="urn:microsoft.com/office/officeart/2005/8/layout/hProcess9"/>
    <dgm:cxn modelId="{5F379E02-814A-024B-8AE7-48264C1E1F7D}" type="presParOf" srcId="{7575F21B-50E7-4216-B9D5-41472B8EE4CF}" destId="{B2600B2E-5D11-44CD-AA06-F5F7E05578CE}" srcOrd="0" destOrd="0" presId="urn:microsoft.com/office/officeart/2005/8/layout/hProcess9"/>
    <dgm:cxn modelId="{A9CB2FA0-FDF0-2B42-BDC4-955201BF30A5}" type="presParOf" srcId="{7575F21B-50E7-4216-B9D5-41472B8EE4CF}" destId="{CEFC2B48-F245-4ED8-8932-65FE1C63CB05}" srcOrd="1" destOrd="0" presId="urn:microsoft.com/office/officeart/2005/8/layout/hProcess9"/>
    <dgm:cxn modelId="{BDF903E2-E3B1-B54A-AA66-CFE35AAD2689}" type="presParOf" srcId="{CEFC2B48-F245-4ED8-8932-65FE1C63CB05}" destId="{3EFB5674-1895-4C4A-8B18-D0B00C7E2635}" srcOrd="0" destOrd="0" presId="urn:microsoft.com/office/officeart/2005/8/layout/hProcess9"/>
    <dgm:cxn modelId="{2058994E-1540-4248-80CC-8A25872AFCAF}" type="presParOf" srcId="{CEFC2B48-F245-4ED8-8932-65FE1C63CB05}" destId="{244C34EA-3F25-4B94-9062-B3117F0D4D80}" srcOrd="1" destOrd="0" presId="urn:microsoft.com/office/officeart/2005/8/layout/hProcess9"/>
    <dgm:cxn modelId="{02EA05BB-4D2F-C048-A526-DAB3FB6C9D9B}" type="presParOf" srcId="{CEFC2B48-F245-4ED8-8932-65FE1C63CB05}" destId="{8D26FD32-F0C8-4BC2-B6A6-86A966399771}" srcOrd="2" destOrd="0" presId="urn:microsoft.com/office/officeart/2005/8/layout/hProcess9"/>
    <dgm:cxn modelId="{BE632BB8-67C8-AF4F-830B-43BF1B8CE0A0}" type="presParOf" srcId="{CEFC2B48-F245-4ED8-8932-65FE1C63CB05}" destId="{C5B89045-9C4A-4B81-90C1-06CE299BFBD6}" srcOrd="3" destOrd="0" presId="urn:microsoft.com/office/officeart/2005/8/layout/hProcess9"/>
    <dgm:cxn modelId="{A636B4E3-AB3F-254F-92DF-92ECEE048D30}"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0F9C45-59B9-408B-A2BE-540B3059FF0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34DA35A-E14B-4F18-8CE2-19BD0E61A34A}">
      <dgm:prSet phldrT="[Text]"/>
      <dgm:spPr>
        <a:solidFill>
          <a:srgbClr val="772399"/>
        </a:solidFill>
      </dgm:spPr>
      <dgm:t>
        <a:bodyPr/>
        <a:lstStyle/>
        <a:p>
          <a:r>
            <a:rPr lang="en-US" dirty="0"/>
            <a:t>Facts</a:t>
          </a:r>
        </a:p>
      </dgm:t>
    </dgm:pt>
    <dgm:pt modelId="{CD142791-E41D-4F4B-AA34-E3A7FCFE5A63}" type="parTrans" cxnId="{ECED709F-7FAD-4C9D-95C0-76E7679F5C08}">
      <dgm:prSet/>
      <dgm:spPr/>
      <dgm:t>
        <a:bodyPr/>
        <a:lstStyle/>
        <a:p>
          <a:endParaRPr lang="en-US"/>
        </a:p>
      </dgm:t>
    </dgm:pt>
    <dgm:pt modelId="{EC02875F-7D8E-426A-AEDA-A933D045E77C}" type="sibTrans" cxnId="{ECED709F-7FAD-4C9D-95C0-76E7679F5C08}">
      <dgm:prSet/>
      <dgm:spPr/>
      <dgm:t>
        <a:bodyPr/>
        <a:lstStyle/>
        <a:p>
          <a:endParaRPr lang="en-US"/>
        </a:p>
      </dgm:t>
    </dgm:pt>
    <dgm:pt modelId="{590E4217-9BD3-49AD-91EE-C845A886EAA7}">
      <dgm:prSet phldrT="[Text]"/>
      <dgm:spPr/>
      <dgm:t>
        <a:bodyPr/>
        <a:lstStyle/>
        <a:p>
          <a:r>
            <a:rPr lang="en-US" dirty="0"/>
            <a:t>What facts lead you to consider marking an item on the SDM safety assessment?</a:t>
          </a:r>
        </a:p>
      </dgm:t>
    </dgm:pt>
    <dgm:pt modelId="{94BBD842-A3B8-45FE-810B-B05530F91F58}" type="parTrans" cxnId="{B94F080A-A190-4855-BB16-B95F12F9CD10}">
      <dgm:prSet/>
      <dgm:spPr/>
      <dgm:t>
        <a:bodyPr/>
        <a:lstStyle/>
        <a:p>
          <a:endParaRPr lang="en-US"/>
        </a:p>
      </dgm:t>
    </dgm:pt>
    <dgm:pt modelId="{45D2D529-BD77-47DC-9311-63DDC7EF0A51}" type="sibTrans" cxnId="{B94F080A-A190-4855-BB16-B95F12F9CD10}">
      <dgm:prSet/>
      <dgm:spPr/>
      <dgm:t>
        <a:bodyPr/>
        <a:lstStyle/>
        <a:p>
          <a:endParaRPr lang="en-US"/>
        </a:p>
      </dgm:t>
    </dgm:pt>
    <dgm:pt modelId="{4DA6786D-7589-4E15-9060-BE65950E4A99}">
      <dgm:prSet phldrT="[Text]"/>
      <dgm:spPr>
        <a:solidFill>
          <a:srgbClr val="772399"/>
        </a:solidFill>
      </dgm:spPr>
      <dgm:t>
        <a:bodyPr/>
        <a:lstStyle/>
        <a:p>
          <a:r>
            <a:rPr lang="en-US" dirty="0"/>
            <a:t>Definition</a:t>
          </a:r>
        </a:p>
      </dgm:t>
    </dgm:pt>
    <dgm:pt modelId="{A1507B89-4E4D-4946-A60B-E0A87B0E6B77}" type="parTrans" cxnId="{35D9CC0A-8789-43EC-8C9E-11A3522B8754}">
      <dgm:prSet/>
      <dgm:spPr/>
      <dgm:t>
        <a:bodyPr/>
        <a:lstStyle/>
        <a:p>
          <a:endParaRPr lang="en-US"/>
        </a:p>
      </dgm:t>
    </dgm:pt>
    <dgm:pt modelId="{6107096D-F8E3-4CD1-A802-942732E2BC90}" type="sibTrans" cxnId="{35D9CC0A-8789-43EC-8C9E-11A3522B8754}">
      <dgm:prSet/>
      <dgm:spPr/>
      <dgm:t>
        <a:bodyPr/>
        <a:lstStyle/>
        <a:p>
          <a:endParaRPr lang="en-US"/>
        </a:p>
      </dgm:t>
    </dgm:pt>
    <dgm:pt modelId="{50F5EE24-4634-4CC9-BB58-8AB34BAE46CC}">
      <dgm:prSet phldrT="[Text]"/>
      <dgm:spPr/>
      <dgm:t>
        <a:bodyPr/>
        <a:lstStyle/>
        <a:p>
          <a:r>
            <a:rPr lang="en-US" dirty="0"/>
            <a:t>Check the definition. Does it meet the criteria?</a:t>
          </a:r>
        </a:p>
      </dgm:t>
    </dgm:pt>
    <dgm:pt modelId="{30A52200-586A-4BEF-8A05-79DBEB06C185}" type="parTrans" cxnId="{11ACF012-CAEB-4E67-AFC7-EB5E98A8033A}">
      <dgm:prSet/>
      <dgm:spPr/>
      <dgm:t>
        <a:bodyPr/>
        <a:lstStyle/>
        <a:p>
          <a:endParaRPr lang="en-US"/>
        </a:p>
      </dgm:t>
    </dgm:pt>
    <dgm:pt modelId="{2C0F4E66-2CFC-4BCA-9E21-142CEF1A697C}" type="sibTrans" cxnId="{11ACF012-CAEB-4E67-AFC7-EB5E98A8033A}">
      <dgm:prSet/>
      <dgm:spPr/>
      <dgm:t>
        <a:bodyPr/>
        <a:lstStyle/>
        <a:p>
          <a:endParaRPr lang="en-US"/>
        </a:p>
      </dgm:t>
    </dgm:pt>
    <dgm:pt modelId="{4B97DF75-9ADF-4876-9D86-9CA563C78E4C}">
      <dgm:prSet phldrT="[Text]"/>
      <dgm:spPr>
        <a:solidFill>
          <a:srgbClr val="772399"/>
        </a:solidFill>
      </dgm:spPr>
      <dgm:t>
        <a:bodyPr/>
        <a:lstStyle/>
        <a:p>
          <a:r>
            <a:rPr lang="en-US" dirty="0"/>
            <a:t>Danger Statement</a:t>
          </a:r>
        </a:p>
      </dgm:t>
    </dgm:pt>
    <dgm:pt modelId="{A89F94B1-E5BC-4021-B502-F30B9F03975B}" type="parTrans" cxnId="{22A4C8E7-38DC-48C3-93B8-3F337B930608}">
      <dgm:prSet/>
      <dgm:spPr/>
      <dgm:t>
        <a:bodyPr/>
        <a:lstStyle/>
        <a:p>
          <a:endParaRPr lang="en-US"/>
        </a:p>
      </dgm:t>
    </dgm:pt>
    <dgm:pt modelId="{5B126DEE-4C42-4A58-A383-C0B30B74B3C1}" type="sibTrans" cxnId="{22A4C8E7-38DC-48C3-93B8-3F337B930608}">
      <dgm:prSet/>
      <dgm:spPr/>
      <dgm:t>
        <a:bodyPr/>
        <a:lstStyle/>
        <a:p>
          <a:endParaRPr lang="en-US"/>
        </a:p>
      </dgm:t>
    </dgm:pt>
    <dgm:pt modelId="{AF8C3618-06FD-4191-A64A-3DED9DFB0C2F}">
      <dgm:prSet phldrT="[Text]"/>
      <dgm:spPr/>
      <dgm:t>
        <a:bodyPr/>
        <a:lstStyle/>
        <a:p>
          <a:r>
            <a:rPr lang="en-US" dirty="0"/>
            <a:t>Use the facts that led you to the item and the definition to start constructing your danger statement.</a:t>
          </a:r>
        </a:p>
      </dgm:t>
    </dgm:pt>
    <dgm:pt modelId="{703B3DDA-4FE9-46AF-ABE3-02A37B6789D5}" type="parTrans" cxnId="{2FF1E7B8-E418-4816-B16C-CAAD4F63CC05}">
      <dgm:prSet/>
      <dgm:spPr/>
      <dgm:t>
        <a:bodyPr/>
        <a:lstStyle/>
        <a:p>
          <a:endParaRPr lang="en-US"/>
        </a:p>
      </dgm:t>
    </dgm:pt>
    <dgm:pt modelId="{2E8948F6-E34F-48BF-BABE-7AAE8464AA53}" type="sibTrans" cxnId="{2FF1E7B8-E418-4816-B16C-CAAD4F63CC05}">
      <dgm:prSet/>
      <dgm:spPr/>
      <dgm:t>
        <a:bodyPr/>
        <a:lstStyle/>
        <a:p>
          <a:endParaRPr lang="en-US"/>
        </a:p>
      </dgm:t>
    </dgm:pt>
    <dgm:pt modelId="{7D0E99C4-B506-4B49-B952-6A3B36374259}" type="pres">
      <dgm:prSet presAssocID="{DF0F9C45-59B9-408B-A2BE-540B3059FF07}" presName="linearFlow" presStyleCnt="0">
        <dgm:presLayoutVars>
          <dgm:dir/>
          <dgm:animLvl val="lvl"/>
          <dgm:resizeHandles val="exact"/>
        </dgm:presLayoutVars>
      </dgm:prSet>
      <dgm:spPr/>
    </dgm:pt>
    <dgm:pt modelId="{F26DCA98-E22C-4380-805D-EAEC4E0ADA00}" type="pres">
      <dgm:prSet presAssocID="{034DA35A-E14B-4F18-8CE2-19BD0E61A34A}" presName="composite" presStyleCnt="0"/>
      <dgm:spPr/>
    </dgm:pt>
    <dgm:pt modelId="{F7641DEC-7CA2-4340-9B4A-97DC91CFD9FB}" type="pres">
      <dgm:prSet presAssocID="{034DA35A-E14B-4F18-8CE2-19BD0E61A34A}" presName="parentText" presStyleLbl="alignNode1" presStyleIdx="0" presStyleCnt="3">
        <dgm:presLayoutVars>
          <dgm:chMax val="1"/>
          <dgm:bulletEnabled val="1"/>
        </dgm:presLayoutVars>
      </dgm:prSet>
      <dgm:spPr/>
    </dgm:pt>
    <dgm:pt modelId="{3BC3C3F8-5C88-47FE-8EF2-7F29DE024322}" type="pres">
      <dgm:prSet presAssocID="{034DA35A-E14B-4F18-8CE2-19BD0E61A34A}" presName="descendantText" presStyleLbl="alignAcc1" presStyleIdx="0" presStyleCnt="3">
        <dgm:presLayoutVars>
          <dgm:bulletEnabled val="1"/>
        </dgm:presLayoutVars>
      </dgm:prSet>
      <dgm:spPr/>
    </dgm:pt>
    <dgm:pt modelId="{591AEC2E-8440-4703-895A-94BEF883A0C8}" type="pres">
      <dgm:prSet presAssocID="{EC02875F-7D8E-426A-AEDA-A933D045E77C}" presName="sp" presStyleCnt="0"/>
      <dgm:spPr/>
    </dgm:pt>
    <dgm:pt modelId="{FFA03C65-263E-4766-8D6E-6477FFC7DC11}" type="pres">
      <dgm:prSet presAssocID="{4DA6786D-7589-4E15-9060-BE65950E4A99}" presName="composite" presStyleCnt="0"/>
      <dgm:spPr/>
    </dgm:pt>
    <dgm:pt modelId="{0BF16FC2-02DC-459F-895E-7E38465AA80E}" type="pres">
      <dgm:prSet presAssocID="{4DA6786D-7589-4E15-9060-BE65950E4A99}" presName="parentText" presStyleLbl="alignNode1" presStyleIdx="1" presStyleCnt="3">
        <dgm:presLayoutVars>
          <dgm:chMax val="1"/>
          <dgm:bulletEnabled val="1"/>
        </dgm:presLayoutVars>
      </dgm:prSet>
      <dgm:spPr/>
    </dgm:pt>
    <dgm:pt modelId="{1A1D14CB-8995-4F8F-BD5D-5DFAB1290F53}" type="pres">
      <dgm:prSet presAssocID="{4DA6786D-7589-4E15-9060-BE65950E4A99}" presName="descendantText" presStyleLbl="alignAcc1" presStyleIdx="1" presStyleCnt="3">
        <dgm:presLayoutVars>
          <dgm:bulletEnabled val="1"/>
        </dgm:presLayoutVars>
      </dgm:prSet>
      <dgm:spPr/>
    </dgm:pt>
    <dgm:pt modelId="{767D9415-3C4D-4AA4-8910-84F696EA81B9}" type="pres">
      <dgm:prSet presAssocID="{6107096D-F8E3-4CD1-A802-942732E2BC90}" presName="sp" presStyleCnt="0"/>
      <dgm:spPr/>
    </dgm:pt>
    <dgm:pt modelId="{D2E1A6B9-EAB1-4F83-9BA1-13A107900B7E}" type="pres">
      <dgm:prSet presAssocID="{4B97DF75-9ADF-4876-9D86-9CA563C78E4C}" presName="composite" presStyleCnt="0"/>
      <dgm:spPr/>
    </dgm:pt>
    <dgm:pt modelId="{893BD0E5-E827-4C4A-B918-63E674D37C2B}" type="pres">
      <dgm:prSet presAssocID="{4B97DF75-9ADF-4876-9D86-9CA563C78E4C}" presName="parentText" presStyleLbl="alignNode1" presStyleIdx="2" presStyleCnt="3">
        <dgm:presLayoutVars>
          <dgm:chMax val="1"/>
          <dgm:bulletEnabled val="1"/>
        </dgm:presLayoutVars>
      </dgm:prSet>
      <dgm:spPr/>
    </dgm:pt>
    <dgm:pt modelId="{25786494-2E77-4819-B580-558D7FDB4629}" type="pres">
      <dgm:prSet presAssocID="{4B97DF75-9ADF-4876-9D86-9CA563C78E4C}" presName="descendantText" presStyleLbl="alignAcc1" presStyleIdx="2" presStyleCnt="3">
        <dgm:presLayoutVars>
          <dgm:bulletEnabled val="1"/>
        </dgm:presLayoutVars>
      </dgm:prSet>
      <dgm:spPr/>
    </dgm:pt>
  </dgm:ptLst>
  <dgm:cxnLst>
    <dgm:cxn modelId="{E8EB6C09-F232-46F3-B4B0-2F9A7C513B5E}" type="presOf" srcId="{4B97DF75-9ADF-4876-9D86-9CA563C78E4C}" destId="{893BD0E5-E827-4C4A-B918-63E674D37C2B}" srcOrd="0" destOrd="0" presId="urn:microsoft.com/office/officeart/2005/8/layout/chevron2"/>
    <dgm:cxn modelId="{B94F080A-A190-4855-BB16-B95F12F9CD10}" srcId="{034DA35A-E14B-4F18-8CE2-19BD0E61A34A}" destId="{590E4217-9BD3-49AD-91EE-C845A886EAA7}" srcOrd="0" destOrd="0" parTransId="{94BBD842-A3B8-45FE-810B-B05530F91F58}" sibTransId="{45D2D529-BD77-47DC-9311-63DDC7EF0A51}"/>
    <dgm:cxn modelId="{35D9CC0A-8789-43EC-8C9E-11A3522B8754}" srcId="{DF0F9C45-59B9-408B-A2BE-540B3059FF07}" destId="{4DA6786D-7589-4E15-9060-BE65950E4A99}" srcOrd="1" destOrd="0" parTransId="{A1507B89-4E4D-4946-A60B-E0A87B0E6B77}" sibTransId="{6107096D-F8E3-4CD1-A802-942732E2BC90}"/>
    <dgm:cxn modelId="{11ACF012-CAEB-4E67-AFC7-EB5E98A8033A}" srcId="{4DA6786D-7589-4E15-9060-BE65950E4A99}" destId="{50F5EE24-4634-4CC9-BB58-8AB34BAE46CC}" srcOrd="0" destOrd="0" parTransId="{30A52200-586A-4BEF-8A05-79DBEB06C185}" sibTransId="{2C0F4E66-2CFC-4BCA-9E21-142CEF1A697C}"/>
    <dgm:cxn modelId="{B27B3A2F-1F02-46E1-B788-BE82EE0249E3}" type="presOf" srcId="{034DA35A-E14B-4F18-8CE2-19BD0E61A34A}" destId="{F7641DEC-7CA2-4340-9B4A-97DC91CFD9FB}" srcOrd="0" destOrd="0" presId="urn:microsoft.com/office/officeart/2005/8/layout/chevron2"/>
    <dgm:cxn modelId="{98F85232-783B-462F-849F-F1645E657AF8}" type="presOf" srcId="{590E4217-9BD3-49AD-91EE-C845A886EAA7}" destId="{3BC3C3F8-5C88-47FE-8EF2-7F29DE024322}" srcOrd="0" destOrd="0" presId="urn:microsoft.com/office/officeart/2005/8/layout/chevron2"/>
    <dgm:cxn modelId="{93A23E36-0E85-498C-917B-711F4B527335}" type="presOf" srcId="{AF8C3618-06FD-4191-A64A-3DED9DFB0C2F}" destId="{25786494-2E77-4819-B580-558D7FDB4629}" srcOrd="0" destOrd="0" presId="urn:microsoft.com/office/officeart/2005/8/layout/chevron2"/>
    <dgm:cxn modelId="{ECED709F-7FAD-4C9D-95C0-76E7679F5C08}" srcId="{DF0F9C45-59B9-408B-A2BE-540B3059FF07}" destId="{034DA35A-E14B-4F18-8CE2-19BD0E61A34A}" srcOrd="0" destOrd="0" parTransId="{CD142791-E41D-4F4B-AA34-E3A7FCFE5A63}" sibTransId="{EC02875F-7D8E-426A-AEDA-A933D045E77C}"/>
    <dgm:cxn modelId="{C4A350B4-ECD6-4D40-A26A-48971BE641A8}" type="presOf" srcId="{DF0F9C45-59B9-408B-A2BE-540B3059FF07}" destId="{7D0E99C4-B506-4B49-B952-6A3B36374259}" srcOrd="0" destOrd="0" presId="urn:microsoft.com/office/officeart/2005/8/layout/chevron2"/>
    <dgm:cxn modelId="{2FF1E7B8-E418-4816-B16C-CAAD4F63CC05}" srcId="{4B97DF75-9ADF-4876-9D86-9CA563C78E4C}" destId="{AF8C3618-06FD-4191-A64A-3DED9DFB0C2F}" srcOrd="0" destOrd="0" parTransId="{703B3DDA-4FE9-46AF-ABE3-02A37B6789D5}" sibTransId="{2E8948F6-E34F-48BF-BABE-7AAE8464AA53}"/>
    <dgm:cxn modelId="{A76F08C2-9A5E-4A5F-9048-9810464AA8A1}" type="presOf" srcId="{50F5EE24-4634-4CC9-BB58-8AB34BAE46CC}" destId="{1A1D14CB-8995-4F8F-BD5D-5DFAB1290F53}" srcOrd="0" destOrd="0" presId="urn:microsoft.com/office/officeart/2005/8/layout/chevron2"/>
    <dgm:cxn modelId="{880FA1CE-D269-4E64-8720-7CD6407BCAC8}" type="presOf" srcId="{4DA6786D-7589-4E15-9060-BE65950E4A99}" destId="{0BF16FC2-02DC-459F-895E-7E38465AA80E}" srcOrd="0" destOrd="0" presId="urn:microsoft.com/office/officeart/2005/8/layout/chevron2"/>
    <dgm:cxn modelId="{22A4C8E7-38DC-48C3-93B8-3F337B930608}" srcId="{DF0F9C45-59B9-408B-A2BE-540B3059FF07}" destId="{4B97DF75-9ADF-4876-9D86-9CA563C78E4C}" srcOrd="2" destOrd="0" parTransId="{A89F94B1-E5BC-4021-B502-F30B9F03975B}" sibTransId="{5B126DEE-4C42-4A58-A383-C0B30B74B3C1}"/>
    <dgm:cxn modelId="{2C27015C-FE39-4152-B9BB-5F424A6E4A5C}" type="presParOf" srcId="{7D0E99C4-B506-4B49-B952-6A3B36374259}" destId="{F26DCA98-E22C-4380-805D-EAEC4E0ADA00}" srcOrd="0" destOrd="0" presId="urn:microsoft.com/office/officeart/2005/8/layout/chevron2"/>
    <dgm:cxn modelId="{7689A87B-4165-4FDB-BED6-280B00A7FB61}" type="presParOf" srcId="{F26DCA98-E22C-4380-805D-EAEC4E0ADA00}" destId="{F7641DEC-7CA2-4340-9B4A-97DC91CFD9FB}" srcOrd="0" destOrd="0" presId="urn:microsoft.com/office/officeart/2005/8/layout/chevron2"/>
    <dgm:cxn modelId="{7E161610-AD89-48DF-8DC9-99213513F15C}" type="presParOf" srcId="{F26DCA98-E22C-4380-805D-EAEC4E0ADA00}" destId="{3BC3C3F8-5C88-47FE-8EF2-7F29DE024322}" srcOrd="1" destOrd="0" presId="urn:microsoft.com/office/officeart/2005/8/layout/chevron2"/>
    <dgm:cxn modelId="{D248676B-498A-40D6-B0A8-FA7B2998D892}" type="presParOf" srcId="{7D0E99C4-B506-4B49-B952-6A3B36374259}" destId="{591AEC2E-8440-4703-895A-94BEF883A0C8}" srcOrd="1" destOrd="0" presId="urn:microsoft.com/office/officeart/2005/8/layout/chevron2"/>
    <dgm:cxn modelId="{19F7ABA2-0A16-4B3F-BF88-462DDD7F0D7F}" type="presParOf" srcId="{7D0E99C4-B506-4B49-B952-6A3B36374259}" destId="{FFA03C65-263E-4766-8D6E-6477FFC7DC11}" srcOrd="2" destOrd="0" presId="urn:microsoft.com/office/officeart/2005/8/layout/chevron2"/>
    <dgm:cxn modelId="{42293C40-5F48-45BE-A271-5BA47C49B2AB}" type="presParOf" srcId="{FFA03C65-263E-4766-8D6E-6477FFC7DC11}" destId="{0BF16FC2-02DC-459F-895E-7E38465AA80E}" srcOrd="0" destOrd="0" presId="urn:microsoft.com/office/officeart/2005/8/layout/chevron2"/>
    <dgm:cxn modelId="{59C99611-6C1B-4FAA-9EA5-0AB01722CDBB}" type="presParOf" srcId="{FFA03C65-263E-4766-8D6E-6477FFC7DC11}" destId="{1A1D14CB-8995-4F8F-BD5D-5DFAB1290F53}" srcOrd="1" destOrd="0" presId="urn:microsoft.com/office/officeart/2005/8/layout/chevron2"/>
    <dgm:cxn modelId="{72B47165-B615-4D2B-AD9C-EF857A5F5D41}" type="presParOf" srcId="{7D0E99C4-B506-4B49-B952-6A3B36374259}" destId="{767D9415-3C4D-4AA4-8910-84F696EA81B9}" srcOrd="3" destOrd="0" presId="urn:microsoft.com/office/officeart/2005/8/layout/chevron2"/>
    <dgm:cxn modelId="{9E197E0B-028A-4333-A701-51B471B89C95}" type="presParOf" srcId="{7D0E99C4-B506-4B49-B952-6A3B36374259}" destId="{D2E1A6B9-EAB1-4F83-9BA1-13A107900B7E}" srcOrd="4" destOrd="0" presId="urn:microsoft.com/office/officeart/2005/8/layout/chevron2"/>
    <dgm:cxn modelId="{48BB75E9-F529-4100-A7DC-20736A93DB02}" type="presParOf" srcId="{D2E1A6B9-EAB1-4F83-9BA1-13A107900B7E}" destId="{893BD0E5-E827-4C4A-B918-63E674D37C2B}" srcOrd="0" destOrd="0" presId="urn:microsoft.com/office/officeart/2005/8/layout/chevron2"/>
    <dgm:cxn modelId="{A4265E23-6461-4E51-A9AD-A7E16081A5AF}" type="presParOf" srcId="{D2E1A6B9-EAB1-4F83-9BA1-13A107900B7E}" destId="{25786494-2E77-4819-B580-558D7FDB46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0F9C45-59B9-408B-A2BE-540B3059FF0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34DA35A-E14B-4F18-8CE2-19BD0E61A34A}">
      <dgm:prSet phldrT="[Text]"/>
      <dgm:spPr>
        <a:solidFill>
          <a:srgbClr val="772399"/>
        </a:solidFill>
      </dgm:spPr>
      <dgm:t>
        <a:bodyPr/>
        <a:lstStyle/>
        <a:p>
          <a:r>
            <a:rPr lang="en-US" dirty="0"/>
            <a:t>Facts</a:t>
          </a:r>
        </a:p>
      </dgm:t>
    </dgm:pt>
    <dgm:pt modelId="{CD142791-E41D-4F4B-AA34-E3A7FCFE5A63}" type="parTrans" cxnId="{ECED709F-7FAD-4C9D-95C0-76E7679F5C08}">
      <dgm:prSet/>
      <dgm:spPr/>
      <dgm:t>
        <a:bodyPr/>
        <a:lstStyle/>
        <a:p>
          <a:endParaRPr lang="en-US"/>
        </a:p>
      </dgm:t>
    </dgm:pt>
    <dgm:pt modelId="{EC02875F-7D8E-426A-AEDA-A933D045E77C}" type="sibTrans" cxnId="{ECED709F-7FAD-4C9D-95C0-76E7679F5C08}">
      <dgm:prSet/>
      <dgm:spPr/>
      <dgm:t>
        <a:bodyPr/>
        <a:lstStyle/>
        <a:p>
          <a:endParaRPr lang="en-US"/>
        </a:p>
      </dgm:t>
    </dgm:pt>
    <dgm:pt modelId="{590E4217-9BD3-49AD-91EE-C845A886EAA7}">
      <dgm:prSet phldrT="[Text]" custT="1"/>
      <dgm:spPr/>
      <dgm:t>
        <a:bodyPr/>
        <a:lstStyle/>
        <a:p>
          <a:r>
            <a:rPr lang="en-US" sz="2200" dirty="0"/>
            <a:t>Father gets drunk to the point of passing out three nights in a row when he is the sole caretaker of his 4-year-old child.</a:t>
          </a:r>
        </a:p>
      </dgm:t>
    </dgm:pt>
    <dgm:pt modelId="{94BBD842-A3B8-45FE-810B-B05530F91F58}" type="parTrans" cxnId="{B94F080A-A190-4855-BB16-B95F12F9CD10}">
      <dgm:prSet/>
      <dgm:spPr/>
      <dgm:t>
        <a:bodyPr/>
        <a:lstStyle/>
        <a:p>
          <a:endParaRPr lang="en-US"/>
        </a:p>
      </dgm:t>
    </dgm:pt>
    <dgm:pt modelId="{45D2D529-BD77-47DC-9311-63DDC7EF0A51}" type="sibTrans" cxnId="{B94F080A-A190-4855-BB16-B95F12F9CD10}">
      <dgm:prSet/>
      <dgm:spPr/>
      <dgm:t>
        <a:bodyPr/>
        <a:lstStyle/>
        <a:p>
          <a:endParaRPr lang="en-US"/>
        </a:p>
      </dgm:t>
    </dgm:pt>
    <dgm:pt modelId="{4DA6786D-7589-4E15-9060-BE65950E4A99}">
      <dgm:prSet phldrT="[Text]"/>
      <dgm:spPr>
        <a:solidFill>
          <a:srgbClr val="772399"/>
        </a:solidFill>
      </dgm:spPr>
      <dgm:t>
        <a:bodyPr/>
        <a:lstStyle/>
        <a:p>
          <a:r>
            <a:rPr lang="en-US" dirty="0"/>
            <a:t>Definition</a:t>
          </a:r>
        </a:p>
      </dgm:t>
    </dgm:pt>
    <dgm:pt modelId="{A1507B89-4E4D-4946-A60B-E0A87B0E6B77}" type="parTrans" cxnId="{35D9CC0A-8789-43EC-8C9E-11A3522B8754}">
      <dgm:prSet/>
      <dgm:spPr/>
      <dgm:t>
        <a:bodyPr/>
        <a:lstStyle/>
        <a:p>
          <a:endParaRPr lang="en-US"/>
        </a:p>
      </dgm:t>
    </dgm:pt>
    <dgm:pt modelId="{6107096D-F8E3-4CD1-A802-942732E2BC90}" type="sibTrans" cxnId="{35D9CC0A-8789-43EC-8C9E-11A3522B8754}">
      <dgm:prSet/>
      <dgm:spPr/>
      <dgm:t>
        <a:bodyPr/>
        <a:lstStyle/>
        <a:p>
          <a:endParaRPr lang="en-US"/>
        </a:p>
      </dgm:t>
    </dgm:pt>
    <dgm:pt modelId="{50F5EE24-4634-4CC9-BB58-8AB34BAE46CC}">
      <dgm:prSet phldrT="[Text]" custT="1"/>
      <dgm:spPr/>
      <dgm:t>
        <a:bodyPr/>
        <a:lstStyle/>
        <a:p>
          <a:r>
            <a:rPr lang="en-US" sz="2200" dirty="0"/>
            <a:t>Caregiver does not meet the child’s immediate needs for supervision, food, clothing and/or medical or mental health care	</a:t>
          </a:r>
          <a:r>
            <a:rPr lang="en-US" sz="2200" dirty="0">
              <a:latin typeface="Wingdings"/>
              <a:ea typeface="Wingdings"/>
              <a:cs typeface="Wingdings"/>
              <a:sym typeface="Wingdings"/>
            </a:rPr>
            <a:t></a:t>
          </a:r>
          <a:r>
            <a:rPr lang="en-US" sz="2200" dirty="0">
              <a:latin typeface="+mj-lt"/>
              <a:ea typeface="Wingdings"/>
              <a:cs typeface="Wingdings"/>
              <a:sym typeface="Wingdings"/>
            </a:rPr>
            <a:t> </a:t>
          </a:r>
          <a:r>
            <a:rPr lang="en-US" sz="2200" dirty="0"/>
            <a:t>caregiver complicating behavior: Substance Abuse</a:t>
          </a:r>
        </a:p>
      </dgm:t>
    </dgm:pt>
    <dgm:pt modelId="{30A52200-586A-4BEF-8A05-79DBEB06C185}" type="parTrans" cxnId="{11ACF012-CAEB-4E67-AFC7-EB5E98A8033A}">
      <dgm:prSet/>
      <dgm:spPr/>
      <dgm:t>
        <a:bodyPr/>
        <a:lstStyle/>
        <a:p>
          <a:endParaRPr lang="en-US"/>
        </a:p>
      </dgm:t>
    </dgm:pt>
    <dgm:pt modelId="{2C0F4E66-2CFC-4BCA-9E21-142CEF1A697C}" type="sibTrans" cxnId="{11ACF012-CAEB-4E67-AFC7-EB5E98A8033A}">
      <dgm:prSet/>
      <dgm:spPr/>
      <dgm:t>
        <a:bodyPr/>
        <a:lstStyle/>
        <a:p>
          <a:endParaRPr lang="en-US"/>
        </a:p>
      </dgm:t>
    </dgm:pt>
    <dgm:pt modelId="{4B97DF75-9ADF-4876-9D86-9CA563C78E4C}">
      <dgm:prSet phldrT="[Text]"/>
      <dgm:spPr>
        <a:solidFill>
          <a:srgbClr val="772399"/>
        </a:solidFill>
      </dgm:spPr>
      <dgm:t>
        <a:bodyPr/>
        <a:lstStyle/>
        <a:p>
          <a:r>
            <a:rPr lang="en-US" dirty="0"/>
            <a:t>Danger Statement</a:t>
          </a:r>
        </a:p>
      </dgm:t>
    </dgm:pt>
    <dgm:pt modelId="{A89F94B1-E5BC-4021-B502-F30B9F03975B}" type="parTrans" cxnId="{22A4C8E7-38DC-48C3-93B8-3F337B930608}">
      <dgm:prSet/>
      <dgm:spPr/>
      <dgm:t>
        <a:bodyPr/>
        <a:lstStyle/>
        <a:p>
          <a:endParaRPr lang="en-US"/>
        </a:p>
      </dgm:t>
    </dgm:pt>
    <dgm:pt modelId="{5B126DEE-4C42-4A58-A383-C0B30B74B3C1}" type="sibTrans" cxnId="{22A4C8E7-38DC-48C3-93B8-3F337B930608}">
      <dgm:prSet/>
      <dgm:spPr/>
      <dgm:t>
        <a:bodyPr/>
        <a:lstStyle/>
        <a:p>
          <a:endParaRPr lang="en-US"/>
        </a:p>
      </dgm:t>
    </dgm:pt>
    <dgm:pt modelId="{AF8C3618-06FD-4191-A64A-3DED9DFB0C2F}">
      <dgm:prSet phldrT="[Text]" custT="1"/>
      <dgm:spPr/>
      <dgm:t>
        <a:bodyPr/>
        <a:lstStyle/>
        <a:p>
          <a:r>
            <a:rPr lang="en-US" sz="2200" dirty="0"/>
            <a:t>Child welfare is worried that Jim might get drunk again when he is the only one watching Sam, that Jim might black out, and that Sam could become scared or get hurt.</a:t>
          </a:r>
        </a:p>
      </dgm:t>
    </dgm:pt>
    <dgm:pt modelId="{703B3DDA-4FE9-46AF-ABE3-02A37B6789D5}" type="parTrans" cxnId="{2FF1E7B8-E418-4816-B16C-CAAD4F63CC05}">
      <dgm:prSet/>
      <dgm:spPr/>
      <dgm:t>
        <a:bodyPr/>
        <a:lstStyle/>
        <a:p>
          <a:endParaRPr lang="en-US"/>
        </a:p>
      </dgm:t>
    </dgm:pt>
    <dgm:pt modelId="{2E8948F6-E34F-48BF-BABE-7AAE8464AA53}" type="sibTrans" cxnId="{2FF1E7B8-E418-4816-B16C-CAAD4F63CC05}">
      <dgm:prSet/>
      <dgm:spPr/>
      <dgm:t>
        <a:bodyPr/>
        <a:lstStyle/>
        <a:p>
          <a:endParaRPr lang="en-US"/>
        </a:p>
      </dgm:t>
    </dgm:pt>
    <dgm:pt modelId="{7D0E99C4-B506-4B49-B952-6A3B36374259}" type="pres">
      <dgm:prSet presAssocID="{DF0F9C45-59B9-408B-A2BE-540B3059FF07}" presName="linearFlow" presStyleCnt="0">
        <dgm:presLayoutVars>
          <dgm:dir/>
          <dgm:animLvl val="lvl"/>
          <dgm:resizeHandles val="exact"/>
        </dgm:presLayoutVars>
      </dgm:prSet>
      <dgm:spPr/>
    </dgm:pt>
    <dgm:pt modelId="{F26DCA98-E22C-4380-805D-EAEC4E0ADA00}" type="pres">
      <dgm:prSet presAssocID="{034DA35A-E14B-4F18-8CE2-19BD0E61A34A}" presName="composite" presStyleCnt="0"/>
      <dgm:spPr/>
    </dgm:pt>
    <dgm:pt modelId="{F7641DEC-7CA2-4340-9B4A-97DC91CFD9FB}" type="pres">
      <dgm:prSet presAssocID="{034DA35A-E14B-4F18-8CE2-19BD0E61A34A}" presName="parentText" presStyleLbl="alignNode1" presStyleIdx="0" presStyleCnt="3">
        <dgm:presLayoutVars>
          <dgm:chMax val="1"/>
          <dgm:bulletEnabled val="1"/>
        </dgm:presLayoutVars>
      </dgm:prSet>
      <dgm:spPr/>
    </dgm:pt>
    <dgm:pt modelId="{3BC3C3F8-5C88-47FE-8EF2-7F29DE024322}" type="pres">
      <dgm:prSet presAssocID="{034DA35A-E14B-4F18-8CE2-19BD0E61A34A}" presName="descendantText" presStyleLbl="alignAcc1" presStyleIdx="0" presStyleCnt="3">
        <dgm:presLayoutVars>
          <dgm:bulletEnabled val="1"/>
        </dgm:presLayoutVars>
      </dgm:prSet>
      <dgm:spPr/>
    </dgm:pt>
    <dgm:pt modelId="{591AEC2E-8440-4703-895A-94BEF883A0C8}" type="pres">
      <dgm:prSet presAssocID="{EC02875F-7D8E-426A-AEDA-A933D045E77C}" presName="sp" presStyleCnt="0"/>
      <dgm:spPr/>
    </dgm:pt>
    <dgm:pt modelId="{FFA03C65-263E-4766-8D6E-6477FFC7DC11}" type="pres">
      <dgm:prSet presAssocID="{4DA6786D-7589-4E15-9060-BE65950E4A99}" presName="composite" presStyleCnt="0"/>
      <dgm:spPr/>
    </dgm:pt>
    <dgm:pt modelId="{0BF16FC2-02DC-459F-895E-7E38465AA80E}" type="pres">
      <dgm:prSet presAssocID="{4DA6786D-7589-4E15-9060-BE65950E4A99}" presName="parentText" presStyleLbl="alignNode1" presStyleIdx="1" presStyleCnt="3">
        <dgm:presLayoutVars>
          <dgm:chMax val="1"/>
          <dgm:bulletEnabled val="1"/>
        </dgm:presLayoutVars>
      </dgm:prSet>
      <dgm:spPr/>
    </dgm:pt>
    <dgm:pt modelId="{1A1D14CB-8995-4F8F-BD5D-5DFAB1290F53}" type="pres">
      <dgm:prSet presAssocID="{4DA6786D-7589-4E15-9060-BE65950E4A99}" presName="descendantText" presStyleLbl="alignAcc1" presStyleIdx="1" presStyleCnt="3">
        <dgm:presLayoutVars>
          <dgm:bulletEnabled val="1"/>
        </dgm:presLayoutVars>
      </dgm:prSet>
      <dgm:spPr/>
    </dgm:pt>
    <dgm:pt modelId="{767D9415-3C4D-4AA4-8910-84F696EA81B9}" type="pres">
      <dgm:prSet presAssocID="{6107096D-F8E3-4CD1-A802-942732E2BC90}" presName="sp" presStyleCnt="0"/>
      <dgm:spPr/>
    </dgm:pt>
    <dgm:pt modelId="{D2E1A6B9-EAB1-4F83-9BA1-13A107900B7E}" type="pres">
      <dgm:prSet presAssocID="{4B97DF75-9ADF-4876-9D86-9CA563C78E4C}" presName="composite" presStyleCnt="0"/>
      <dgm:spPr/>
    </dgm:pt>
    <dgm:pt modelId="{893BD0E5-E827-4C4A-B918-63E674D37C2B}" type="pres">
      <dgm:prSet presAssocID="{4B97DF75-9ADF-4876-9D86-9CA563C78E4C}" presName="parentText" presStyleLbl="alignNode1" presStyleIdx="2" presStyleCnt="3">
        <dgm:presLayoutVars>
          <dgm:chMax val="1"/>
          <dgm:bulletEnabled val="1"/>
        </dgm:presLayoutVars>
      </dgm:prSet>
      <dgm:spPr/>
    </dgm:pt>
    <dgm:pt modelId="{25786494-2E77-4819-B580-558D7FDB4629}" type="pres">
      <dgm:prSet presAssocID="{4B97DF75-9ADF-4876-9D86-9CA563C78E4C}" presName="descendantText" presStyleLbl="alignAcc1" presStyleIdx="2" presStyleCnt="3">
        <dgm:presLayoutVars>
          <dgm:bulletEnabled val="1"/>
        </dgm:presLayoutVars>
      </dgm:prSet>
      <dgm:spPr/>
    </dgm:pt>
  </dgm:ptLst>
  <dgm:cxnLst>
    <dgm:cxn modelId="{7E3FD107-7E95-4F36-9BD9-8709B2561529}" type="presOf" srcId="{034DA35A-E14B-4F18-8CE2-19BD0E61A34A}" destId="{F7641DEC-7CA2-4340-9B4A-97DC91CFD9FB}" srcOrd="0" destOrd="0" presId="urn:microsoft.com/office/officeart/2005/8/layout/chevron2"/>
    <dgm:cxn modelId="{B94F080A-A190-4855-BB16-B95F12F9CD10}" srcId="{034DA35A-E14B-4F18-8CE2-19BD0E61A34A}" destId="{590E4217-9BD3-49AD-91EE-C845A886EAA7}" srcOrd="0" destOrd="0" parTransId="{94BBD842-A3B8-45FE-810B-B05530F91F58}" sibTransId="{45D2D529-BD77-47DC-9311-63DDC7EF0A51}"/>
    <dgm:cxn modelId="{35D9CC0A-8789-43EC-8C9E-11A3522B8754}" srcId="{DF0F9C45-59B9-408B-A2BE-540B3059FF07}" destId="{4DA6786D-7589-4E15-9060-BE65950E4A99}" srcOrd="1" destOrd="0" parTransId="{A1507B89-4E4D-4946-A60B-E0A87B0E6B77}" sibTransId="{6107096D-F8E3-4CD1-A802-942732E2BC90}"/>
    <dgm:cxn modelId="{11ACF012-CAEB-4E67-AFC7-EB5E98A8033A}" srcId="{4DA6786D-7589-4E15-9060-BE65950E4A99}" destId="{50F5EE24-4634-4CC9-BB58-8AB34BAE46CC}" srcOrd="0" destOrd="0" parTransId="{30A52200-586A-4BEF-8A05-79DBEB06C185}" sibTransId="{2C0F4E66-2CFC-4BCA-9E21-142CEF1A697C}"/>
    <dgm:cxn modelId="{E95B2334-BDA2-4C42-822D-FF6C0FE2EF82}" type="presOf" srcId="{50F5EE24-4634-4CC9-BB58-8AB34BAE46CC}" destId="{1A1D14CB-8995-4F8F-BD5D-5DFAB1290F53}" srcOrd="0" destOrd="0" presId="urn:microsoft.com/office/officeart/2005/8/layout/chevron2"/>
    <dgm:cxn modelId="{6688A638-BEF6-488E-8108-FE1832436259}" type="presOf" srcId="{DF0F9C45-59B9-408B-A2BE-540B3059FF07}" destId="{7D0E99C4-B506-4B49-B952-6A3B36374259}" srcOrd="0" destOrd="0" presId="urn:microsoft.com/office/officeart/2005/8/layout/chevron2"/>
    <dgm:cxn modelId="{F0A60169-D402-4CCA-AF81-23E012F9A4EC}" type="presOf" srcId="{AF8C3618-06FD-4191-A64A-3DED9DFB0C2F}" destId="{25786494-2E77-4819-B580-558D7FDB4629}" srcOrd="0" destOrd="0" presId="urn:microsoft.com/office/officeart/2005/8/layout/chevron2"/>
    <dgm:cxn modelId="{0A4FC778-1B8D-45C5-8732-ACC7B59E330C}" type="presOf" srcId="{4DA6786D-7589-4E15-9060-BE65950E4A99}" destId="{0BF16FC2-02DC-459F-895E-7E38465AA80E}" srcOrd="0" destOrd="0" presId="urn:microsoft.com/office/officeart/2005/8/layout/chevron2"/>
    <dgm:cxn modelId="{ECED709F-7FAD-4C9D-95C0-76E7679F5C08}" srcId="{DF0F9C45-59B9-408B-A2BE-540B3059FF07}" destId="{034DA35A-E14B-4F18-8CE2-19BD0E61A34A}" srcOrd="0" destOrd="0" parTransId="{CD142791-E41D-4F4B-AA34-E3A7FCFE5A63}" sibTransId="{EC02875F-7D8E-426A-AEDA-A933D045E77C}"/>
    <dgm:cxn modelId="{52BA76AC-2E7F-4FFC-AEFC-078FE7C8595A}" type="presOf" srcId="{590E4217-9BD3-49AD-91EE-C845A886EAA7}" destId="{3BC3C3F8-5C88-47FE-8EF2-7F29DE024322}" srcOrd="0" destOrd="0" presId="urn:microsoft.com/office/officeart/2005/8/layout/chevron2"/>
    <dgm:cxn modelId="{2FF1E7B8-E418-4816-B16C-CAAD4F63CC05}" srcId="{4B97DF75-9ADF-4876-9D86-9CA563C78E4C}" destId="{AF8C3618-06FD-4191-A64A-3DED9DFB0C2F}" srcOrd="0" destOrd="0" parTransId="{703B3DDA-4FE9-46AF-ABE3-02A37B6789D5}" sibTransId="{2E8948F6-E34F-48BF-BABE-7AAE8464AA53}"/>
    <dgm:cxn modelId="{0AFEBFE0-B23E-4DC5-83C4-60B76CFDAC41}" type="presOf" srcId="{4B97DF75-9ADF-4876-9D86-9CA563C78E4C}" destId="{893BD0E5-E827-4C4A-B918-63E674D37C2B}" srcOrd="0" destOrd="0" presId="urn:microsoft.com/office/officeart/2005/8/layout/chevron2"/>
    <dgm:cxn modelId="{22A4C8E7-38DC-48C3-93B8-3F337B930608}" srcId="{DF0F9C45-59B9-408B-A2BE-540B3059FF07}" destId="{4B97DF75-9ADF-4876-9D86-9CA563C78E4C}" srcOrd="2" destOrd="0" parTransId="{A89F94B1-E5BC-4021-B502-F30B9F03975B}" sibTransId="{5B126DEE-4C42-4A58-A383-C0B30B74B3C1}"/>
    <dgm:cxn modelId="{2E21E883-78B4-4CC1-9ACE-90F4C95B5CD5}" type="presParOf" srcId="{7D0E99C4-B506-4B49-B952-6A3B36374259}" destId="{F26DCA98-E22C-4380-805D-EAEC4E0ADA00}" srcOrd="0" destOrd="0" presId="urn:microsoft.com/office/officeart/2005/8/layout/chevron2"/>
    <dgm:cxn modelId="{DD91DA84-488D-47FD-AB11-1E9B87A9AB1C}" type="presParOf" srcId="{F26DCA98-E22C-4380-805D-EAEC4E0ADA00}" destId="{F7641DEC-7CA2-4340-9B4A-97DC91CFD9FB}" srcOrd="0" destOrd="0" presId="urn:microsoft.com/office/officeart/2005/8/layout/chevron2"/>
    <dgm:cxn modelId="{EF878434-CEAD-4E04-B1C1-534189A41E5A}" type="presParOf" srcId="{F26DCA98-E22C-4380-805D-EAEC4E0ADA00}" destId="{3BC3C3F8-5C88-47FE-8EF2-7F29DE024322}" srcOrd="1" destOrd="0" presId="urn:microsoft.com/office/officeart/2005/8/layout/chevron2"/>
    <dgm:cxn modelId="{69E5947B-C663-4A10-9902-D5C5E1E5B24D}" type="presParOf" srcId="{7D0E99C4-B506-4B49-B952-6A3B36374259}" destId="{591AEC2E-8440-4703-895A-94BEF883A0C8}" srcOrd="1" destOrd="0" presId="urn:microsoft.com/office/officeart/2005/8/layout/chevron2"/>
    <dgm:cxn modelId="{F516AFB3-FF13-4C7E-BBA9-AB9A9DE2A804}" type="presParOf" srcId="{7D0E99C4-B506-4B49-B952-6A3B36374259}" destId="{FFA03C65-263E-4766-8D6E-6477FFC7DC11}" srcOrd="2" destOrd="0" presId="urn:microsoft.com/office/officeart/2005/8/layout/chevron2"/>
    <dgm:cxn modelId="{94CF2665-2B7F-4AE1-A61A-E75E52180A5E}" type="presParOf" srcId="{FFA03C65-263E-4766-8D6E-6477FFC7DC11}" destId="{0BF16FC2-02DC-459F-895E-7E38465AA80E}" srcOrd="0" destOrd="0" presId="urn:microsoft.com/office/officeart/2005/8/layout/chevron2"/>
    <dgm:cxn modelId="{5908BA47-B1BC-4163-9557-EF04F554B010}" type="presParOf" srcId="{FFA03C65-263E-4766-8D6E-6477FFC7DC11}" destId="{1A1D14CB-8995-4F8F-BD5D-5DFAB1290F53}" srcOrd="1" destOrd="0" presId="urn:microsoft.com/office/officeart/2005/8/layout/chevron2"/>
    <dgm:cxn modelId="{4C908262-EF0B-4B8A-A3C8-43EC652DD026}" type="presParOf" srcId="{7D0E99C4-B506-4B49-B952-6A3B36374259}" destId="{767D9415-3C4D-4AA4-8910-84F696EA81B9}" srcOrd="3" destOrd="0" presId="urn:microsoft.com/office/officeart/2005/8/layout/chevron2"/>
    <dgm:cxn modelId="{D4ED5D02-C2FD-49A9-A5EA-9C9613A37D75}" type="presParOf" srcId="{7D0E99C4-B506-4B49-B952-6A3B36374259}" destId="{D2E1A6B9-EAB1-4F83-9BA1-13A107900B7E}" srcOrd="4" destOrd="0" presId="urn:microsoft.com/office/officeart/2005/8/layout/chevron2"/>
    <dgm:cxn modelId="{BFABA121-C819-4E38-BB4E-D148F8777C7A}" type="presParOf" srcId="{D2E1A6B9-EAB1-4F83-9BA1-13A107900B7E}" destId="{893BD0E5-E827-4C4A-B918-63E674D37C2B}" srcOrd="0" destOrd="0" presId="urn:microsoft.com/office/officeart/2005/8/layout/chevron2"/>
    <dgm:cxn modelId="{0391A587-0A2E-4E4A-87DD-68B72F745ABD}" type="presParOf" srcId="{D2E1A6B9-EAB1-4F83-9BA1-13A107900B7E}" destId="{25786494-2E77-4819-B580-558D7FDB46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0F9C45-59B9-408B-A2BE-540B3059FF0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34DA35A-E14B-4F18-8CE2-19BD0E61A34A}">
      <dgm:prSet phldrT="[Text]"/>
      <dgm:spPr>
        <a:solidFill>
          <a:srgbClr val="772399"/>
        </a:solidFill>
      </dgm:spPr>
      <dgm:t>
        <a:bodyPr/>
        <a:lstStyle/>
        <a:p>
          <a:r>
            <a:rPr lang="en-US" dirty="0"/>
            <a:t>Facts</a:t>
          </a:r>
        </a:p>
      </dgm:t>
    </dgm:pt>
    <dgm:pt modelId="{CD142791-E41D-4F4B-AA34-E3A7FCFE5A63}" type="parTrans" cxnId="{ECED709F-7FAD-4C9D-95C0-76E7679F5C08}">
      <dgm:prSet/>
      <dgm:spPr/>
      <dgm:t>
        <a:bodyPr/>
        <a:lstStyle/>
        <a:p>
          <a:endParaRPr lang="en-US"/>
        </a:p>
      </dgm:t>
    </dgm:pt>
    <dgm:pt modelId="{EC02875F-7D8E-426A-AEDA-A933D045E77C}" type="sibTrans" cxnId="{ECED709F-7FAD-4C9D-95C0-76E7679F5C08}">
      <dgm:prSet/>
      <dgm:spPr/>
      <dgm:t>
        <a:bodyPr/>
        <a:lstStyle/>
        <a:p>
          <a:endParaRPr lang="en-US"/>
        </a:p>
      </dgm:t>
    </dgm:pt>
    <dgm:pt modelId="{590E4217-9BD3-49AD-91EE-C845A886EAA7}">
      <dgm:prSet phldrT="[Text]"/>
      <dgm:spPr/>
      <dgm:t>
        <a:bodyPr/>
        <a:lstStyle/>
        <a:p>
          <a:r>
            <a:rPr lang="en-US" dirty="0"/>
            <a:t>Mother and father have had three police responses to their home for violence in the last week. Children ages 11, 7, and 3 saw their parents strike each other repeatedly and had to flee the home.</a:t>
          </a:r>
        </a:p>
      </dgm:t>
    </dgm:pt>
    <dgm:pt modelId="{94BBD842-A3B8-45FE-810B-B05530F91F58}" type="parTrans" cxnId="{B94F080A-A190-4855-BB16-B95F12F9CD10}">
      <dgm:prSet/>
      <dgm:spPr/>
      <dgm:t>
        <a:bodyPr/>
        <a:lstStyle/>
        <a:p>
          <a:endParaRPr lang="en-US"/>
        </a:p>
      </dgm:t>
    </dgm:pt>
    <dgm:pt modelId="{45D2D529-BD77-47DC-9311-63DDC7EF0A51}" type="sibTrans" cxnId="{B94F080A-A190-4855-BB16-B95F12F9CD10}">
      <dgm:prSet/>
      <dgm:spPr/>
      <dgm:t>
        <a:bodyPr/>
        <a:lstStyle/>
        <a:p>
          <a:endParaRPr lang="en-US"/>
        </a:p>
      </dgm:t>
    </dgm:pt>
    <dgm:pt modelId="{4DA6786D-7589-4E15-9060-BE65950E4A99}">
      <dgm:prSet phldrT="[Text]"/>
      <dgm:spPr>
        <a:solidFill>
          <a:srgbClr val="772399"/>
        </a:solidFill>
      </dgm:spPr>
      <dgm:t>
        <a:bodyPr/>
        <a:lstStyle/>
        <a:p>
          <a:r>
            <a:rPr lang="en-US" dirty="0"/>
            <a:t>Definition</a:t>
          </a:r>
        </a:p>
      </dgm:t>
    </dgm:pt>
    <dgm:pt modelId="{A1507B89-4E4D-4946-A60B-E0A87B0E6B77}" type="parTrans" cxnId="{35D9CC0A-8789-43EC-8C9E-11A3522B8754}">
      <dgm:prSet/>
      <dgm:spPr/>
      <dgm:t>
        <a:bodyPr/>
        <a:lstStyle/>
        <a:p>
          <a:endParaRPr lang="en-US"/>
        </a:p>
      </dgm:t>
    </dgm:pt>
    <dgm:pt modelId="{6107096D-F8E3-4CD1-A802-942732E2BC90}" type="sibTrans" cxnId="{35D9CC0A-8789-43EC-8C9E-11A3522B8754}">
      <dgm:prSet/>
      <dgm:spPr/>
      <dgm:t>
        <a:bodyPr/>
        <a:lstStyle/>
        <a:p>
          <a:endParaRPr lang="en-US"/>
        </a:p>
      </dgm:t>
    </dgm:pt>
    <dgm:pt modelId="{50F5EE24-4634-4CC9-BB58-8AB34BAE46CC}">
      <dgm:prSet phldrT="[Text]"/>
      <dgm:spPr/>
      <dgm:t>
        <a:bodyPr/>
        <a:lstStyle/>
        <a:p>
          <a:r>
            <a:rPr lang="en-US" dirty="0"/>
            <a:t>Caregiver caused serious physical harm to the child or made a plausible threat to cause serious physical harm in the current investigation, as indicated by:</a:t>
          </a:r>
          <a:r>
            <a:rPr lang="en-US" dirty="0">
              <a:latin typeface="Wingdings"/>
              <a:ea typeface="Wingdings"/>
              <a:cs typeface="Wingdings"/>
              <a:sym typeface="Wingdings"/>
            </a:rPr>
            <a:t>	                                 	</a:t>
          </a:r>
          <a:r>
            <a:rPr lang="en-US" b="0" u="none" dirty="0">
              <a:latin typeface="Wingdings"/>
              <a:ea typeface="Wingdings"/>
              <a:cs typeface="Wingdings"/>
              <a:sym typeface="Wingdings"/>
            </a:rPr>
            <a:t></a:t>
          </a:r>
          <a:r>
            <a:rPr lang="en-US" b="0" u="none" dirty="0">
              <a:latin typeface="+mj-lt"/>
              <a:ea typeface="Wingdings"/>
              <a:cs typeface="Wingdings"/>
              <a:sym typeface="Wingdings"/>
            </a:rPr>
            <a:t> Domestic Violence likely to injure child</a:t>
          </a:r>
          <a:r>
            <a:rPr lang="en-US" b="0" u="none" dirty="0">
              <a:latin typeface="Wingdings"/>
              <a:ea typeface="Wingdings"/>
              <a:cs typeface="Wingdings"/>
              <a:sym typeface="Wingdings"/>
            </a:rPr>
            <a:t> </a:t>
          </a:r>
          <a:endParaRPr lang="en-US" b="0" u="none" dirty="0"/>
        </a:p>
      </dgm:t>
    </dgm:pt>
    <dgm:pt modelId="{30A52200-586A-4BEF-8A05-79DBEB06C185}" type="parTrans" cxnId="{11ACF012-CAEB-4E67-AFC7-EB5E98A8033A}">
      <dgm:prSet/>
      <dgm:spPr/>
      <dgm:t>
        <a:bodyPr/>
        <a:lstStyle/>
        <a:p>
          <a:endParaRPr lang="en-US"/>
        </a:p>
      </dgm:t>
    </dgm:pt>
    <dgm:pt modelId="{2C0F4E66-2CFC-4BCA-9E21-142CEF1A697C}" type="sibTrans" cxnId="{11ACF012-CAEB-4E67-AFC7-EB5E98A8033A}">
      <dgm:prSet/>
      <dgm:spPr/>
      <dgm:t>
        <a:bodyPr/>
        <a:lstStyle/>
        <a:p>
          <a:endParaRPr lang="en-US"/>
        </a:p>
      </dgm:t>
    </dgm:pt>
    <dgm:pt modelId="{4B97DF75-9ADF-4876-9D86-9CA563C78E4C}">
      <dgm:prSet phldrT="[Text]"/>
      <dgm:spPr>
        <a:solidFill>
          <a:srgbClr val="772399"/>
        </a:solidFill>
      </dgm:spPr>
      <dgm:t>
        <a:bodyPr/>
        <a:lstStyle/>
        <a:p>
          <a:r>
            <a:rPr lang="en-US" b="0" dirty="0"/>
            <a:t>Risk/Danger Statement</a:t>
          </a:r>
        </a:p>
      </dgm:t>
    </dgm:pt>
    <dgm:pt modelId="{A89F94B1-E5BC-4021-B502-F30B9F03975B}" type="parTrans" cxnId="{22A4C8E7-38DC-48C3-93B8-3F337B930608}">
      <dgm:prSet/>
      <dgm:spPr/>
      <dgm:t>
        <a:bodyPr/>
        <a:lstStyle/>
        <a:p>
          <a:endParaRPr lang="en-US"/>
        </a:p>
      </dgm:t>
    </dgm:pt>
    <dgm:pt modelId="{5B126DEE-4C42-4A58-A383-C0B30B74B3C1}" type="sibTrans" cxnId="{22A4C8E7-38DC-48C3-93B8-3F337B930608}">
      <dgm:prSet/>
      <dgm:spPr/>
      <dgm:t>
        <a:bodyPr/>
        <a:lstStyle/>
        <a:p>
          <a:endParaRPr lang="en-US"/>
        </a:p>
      </dgm:t>
    </dgm:pt>
    <dgm:pt modelId="{AF8C3618-06FD-4191-A64A-3DED9DFB0C2F}">
      <dgm:prSet phldrT="[Text]"/>
      <dgm:spPr/>
      <dgm:t>
        <a:bodyPr/>
        <a:lstStyle/>
        <a:p>
          <a:r>
            <a:rPr lang="en-US" b="0" dirty="0"/>
            <a:t>Child welfare is worried that S</a:t>
          </a:r>
          <a:r>
            <a:rPr lang="en-US" dirty="0"/>
            <a:t>usan and Bob will continue to physically fight with each other and that Fred, Mike, and Jan will see this and could become very scared or get hurt.</a:t>
          </a:r>
        </a:p>
      </dgm:t>
    </dgm:pt>
    <dgm:pt modelId="{703B3DDA-4FE9-46AF-ABE3-02A37B6789D5}" type="parTrans" cxnId="{2FF1E7B8-E418-4816-B16C-CAAD4F63CC05}">
      <dgm:prSet/>
      <dgm:spPr/>
      <dgm:t>
        <a:bodyPr/>
        <a:lstStyle/>
        <a:p>
          <a:endParaRPr lang="en-US"/>
        </a:p>
      </dgm:t>
    </dgm:pt>
    <dgm:pt modelId="{2E8948F6-E34F-48BF-BABE-7AAE8464AA53}" type="sibTrans" cxnId="{2FF1E7B8-E418-4816-B16C-CAAD4F63CC05}">
      <dgm:prSet/>
      <dgm:spPr/>
      <dgm:t>
        <a:bodyPr/>
        <a:lstStyle/>
        <a:p>
          <a:endParaRPr lang="en-US"/>
        </a:p>
      </dgm:t>
    </dgm:pt>
    <dgm:pt modelId="{7D0E99C4-B506-4B49-B952-6A3B36374259}" type="pres">
      <dgm:prSet presAssocID="{DF0F9C45-59B9-408B-A2BE-540B3059FF07}" presName="linearFlow" presStyleCnt="0">
        <dgm:presLayoutVars>
          <dgm:dir/>
          <dgm:animLvl val="lvl"/>
          <dgm:resizeHandles val="exact"/>
        </dgm:presLayoutVars>
      </dgm:prSet>
      <dgm:spPr/>
    </dgm:pt>
    <dgm:pt modelId="{F26DCA98-E22C-4380-805D-EAEC4E0ADA00}" type="pres">
      <dgm:prSet presAssocID="{034DA35A-E14B-4F18-8CE2-19BD0E61A34A}" presName="composite" presStyleCnt="0"/>
      <dgm:spPr/>
    </dgm:pt>
    <dgm:pt modelId="{F7641DEC-7CA2-4340-9B4A-97DC91CFD9FB}" type="pres">
      <dgm:prSet presAssocID="{034DA35A-E14B-4F18-8CE2-19BD0E61A34A}" presName="parentText" presStyleLbl="alignNode1" presStyleIdx="0" presStyleCnt="3">
        <dgm:presLayoutVars>
          <dgm:chMax val="1"/>
          <dgm:bulletEnabled val="1"/>
        </dgm:presLayoutVars>
      </dgm:prSet>
      <dgm:spPr/>
    </dgm:pt>
    <dgm:pt modelId="{3BC3C3F8-5C88-47FE-8EF2-7F29DE024322}" type="pres">
      <dgm:prSet presAssocID="{034DA35A-E14B-4F18-8CE2-19BD0E61A34A}" presName="descendantText" presStyleLbl="alignAcc1" presStyleIdx="0" presStyleCnt="3">
        <dgm:presLayoutVars>
          <dgm:bulletEnabled val="1"/>
        </dgm:presLayoutVars>
      </dgm:prSet>
      <dgm:spPr/>
    </dgm:pt>
    <dgm:pt modelId="{591AEC2E-8440-4703-895A-94BEF883A0C8}" type="pres">
      <dgm:prSet presAssocID="{EC02875F-7D8E-426A-AEDA-A933D045E77C}" presName="sp" presStyleCnt="0"/>
      <dgm:spPr/>
    </dgm:pt>
    <dgm:pt modelId="{FFA03C65-263E-4766-8D6E-6477FFC7DC11}" type="pres">
      <dgm:prSet presAssocID="{4DA6786D-7589-4E15-9060-BE65950E4A99}" presName="composite" presStyleCnt="0"/>
      <dgm:spPr/>
    </dgm:pt>
    <dgm:pt modelId="{0BF16FC2-02DC-459F-895E-7E38465AA80E}" type="pres">
      <dgm:prSet presAssocID="{4DA6786D-7589-4E15-9060-BE65950E4A99}" presName="parentText" presStyleLbl="alignNode1" presStyleIdx="1" presStyleCnt="3">
        <dgm:presLayoutVars>
          <dgm:chMax val="1"/>
          <dgm:bulletEnabled val="1"/>
        </dgm:presLayoutVars>
      </dgm:prSet>
      <dgm:spPr/>
    </dgm:pt>
    <dgm:pt modelId="{1A1D14CB-8995-4F8F-BD5D-5DFAB1290F53}" type="pres">
      <dgm:prSet presAssocID="{4DA6786D-7589-4E15-9060-BE65950E4A99}" presName="descendantText" presStyleLbl="alignAcc1" presStyleIdx="1" presStyleCnt="3">
        <dgm:presLayoutVars>
          <dgm:bulletEnabled val="1"/>
        </dgm:presLayoutVars>
      </dgm:prSet>
      <dgm:spPr/>
    </dgm:pt>
    <dgm:pt modelId="{767D9415-3C4D-4AA4-8910-84F696EA81B9}" type="pres">
      <dgm:prSet presAssocID="{6107096D-F8E3-4CD1-A802-942732E2BC90}" presName="sp" presStyleCnt="0"/>
      <dgm:spPr/>
    </dgm:pt>
    <dgm:pt modelId="{D2E1A6B9-EAB1-4F83-9BA1-13A107900B7E}" type="pres">
      <dgm:prSet presAssocID="{4B97DF75-9ADF-4876-9D86-9CA563C78E4C}" presName="composite" presStyleCnt="0"/>
      <dgm:spPr/>
    </dgm:pt>
    <dgm:pt modelId="{893BD0E5-E827-4C4A-B918-63E674D37C2B}" type="pres">
      <dgm:prSet presAssocID="{4B97DF75-9ADF-4876-9D86-9CA563C78E4C}" presName="parentText" presStyleLbl="alignNode1" presStyleIdx="2" presStyleCnt="3">
        <dgm:presLayoutVars>
          <dgm:chMax val="1"/>
          <dgm:bulletEnabled val="1"/>
        </dgm:presLayoutVars>
      </dgm:prSet>
      <dgm:spPr/>
    </dgm:pt>
    <dgm:pt modelId="{25786494-2E77-4819-B580-558D7FDB4629}" type="pres">
      <dgm:prSet presAssocID="{4B97DF75-9ADF-4876-9D86-9CA563C78E4C}" presName="descendantText" presStyleLbl="alignAcc1" presStyleIdx="2" presStyleCnt="3">
        <dgm:presLayoutVars>
          <dgm:bulletEnabled val="1"/>
        </dgm:presLayoutVars>
      </dgm:prSet>
      <dgm:spPr/>
    </dgm:pt>
  </dgm:ptLst>
  <dgm:cxnLst>
    <dgm:cxn modelId="{B94F080A-A190-4855-BB16-B95F12F9CD10}" srcId="{034DA35A-E14B-4F18-8CE2-19BD0E61A34A}" destId="{590E4217-9BD3-49AD-91EE-C845A886EAA7}" srcOrd="0" destOrd="0" parTransId="{94BBD842-A3B8-45FE-810B-B05530F91F58}" sibTransId="{45D2D529-BD77-47DC-9311-63DDC7EF0A51}"/>
    <dgm:cxn modelId="{35D9CC0A-8789-43EC-8C9E-11A3522B8754}" srcId="{DF0F9C45-59B9-408B-A2BE-540B3059FF07}" destId="{4DA6786D-7589-4E15-9060-BE65950E4A99}" srcOrd="1" destOrd="0" parTransId="{A1507B89-4E4D-4946-A60B-E0A87B0E6B77}" sibTransId="{6107096D-F8E3-4CD1-A802-942732E2BC90}"/>
    <dgm:cxn modelId="{11ACF012-CAEB-4E67-AFC7-EB5E98A8033A}" srcId="{4DA6786D-7589-4E15-9060-BE65950E4A99}" destId="{50F5EE24-4634-4CC9-BB58-8AB34BAE46CC}" srcOrd="0" destOrd="0" parTransId="{30A52200-586A-4BEF-8A05-79DBEB06C185}" sibTransId="{2C0F4E66-2CFC-4BCA-9E21-142CEF1A697C}"/>
    <dgm:cxn modelId="{1367932D-A8C2-4A52-BB0E-9D6EAF1B03F7}" type="presOf" srcId="{DF0F9C45-59B9-408B-A2BE-540B3059FF07}" destId="{7D0E99C4-B506-4B49-B952-6A3B36374259}" srcOrd="0" destOrd="0" presId="urn:microsoft.com/office/officeart/2005/8/layout/chevron2"/>
    <dgm:cxn modelId="{01B5F148-3A1C-43B1-93E3-000C5024D245}" type="presOf" srcId="{4DA6786D-7589-4E15-9060-BE65950E4A99}" destId="{0BF16FC2-02DC-459F-895E-7E38465AA80E}" srcOrd="0" destOrd="0" presId="urn:microsoft.com/office/officeart/2005/8/layout/chevron2"/>
    <dgm:cxn modelId="{F4297B77-6E80-4926-823C-B10B55A6AF12}" type="presOf" srcId="{590E4217-9BD3-49AD-91EE-C845A886EAA7}" destId="{3BC3C3F8-5C88-47FE-8EF2-7F29DE024322}" srcOrd="0" destOrd="0" presId="urn:microsoft.com/office/officeart/2005/8/layout/chevron2"/>
    <dgm:cxn modelId="{CCD0EB7C-32B1-4A52-9051-E76D4AFDEEAF}" type="presOf" srcId="{4B97DF75-9ADF-4876-9D86-9CA563C78E4C}" destId="{893BD0E5-E827-4C4A-B918-63E674D37C2B}" srcOrd="0" destOrd="0" presId="urn:microsoft.com/office/officeart/2005/8/layout/chevron2"/>
    <dgm:cxn modelId="{C35FBB89-60F4-4342-BFA5-0FD5B5C02924}" type="presOf" srcId="{50F5EE24-4634-4CC9-BB58-8AB34BAE46CC}" destId="{1A1D14CB-8995-4F8F-BD5D-5DFAB1290F53}" srcOrd="0" destOrd="0" presId="urn:microsoft.com/office/officeart/2005/8/layout/chevron2"/>
    <dgm:cxn modelId="{ECED709F-7FAD-4C9D-95C0-76E7679F5C08}" srcId="{DF0F9C45-59B9-408B-A2BE-540B3059FF07}" destId="{034DA35A-E14B-4F18-8CE2-19BD0E61A34A}" srcOrd="0" destOrd="0" parTransId="{CD142791-E41D-4F4B-AA34-E3A7FCFE5A63}" sibTransId="{EC02875F-7D8E-426A-AEDA-A933D045E77C}"/>
    <dgm:cxn modelId="{97AF30A4-B88D-4BDA-94D3-92B68779CC6C}" type="presOf" srcId="{034DA35A-E14B-4F18-8CE2-19BD0E61A34A}" destId="{F7641DEC-7CA2-4340-9B4A-97DC91CFD9FB}" srcOrd="0" destOrd="0" presId="urn:microsoft.com/office/officeart/2005/8/layout/chevron2"/>
    <dgm:cxn modelId="{2FF1E7B8-E418-4816-B16C-CAAD4F63CC05}" srcId="{4B97DF75-9ADF-4876-9D86-9CA563C78E4C}" destId="{AF8C3618-06FD-4191-A64A-3DED9DFB0C2F}" srcOrd="0" destOrd="0" parTransId="{703B3DDA-4FE9-46AF-ABE3-02A37B6789D5}" sibTransId="{2E8948F6-E34F-48BF-BABE-7AAE8464AA53}"/>
    <dgm:cxn modelId="{20C5BCD7-1381-44E1-99ED-84E560ED21C8}" type="presOf" srcId="{AF8C3618-06FD-4191-A64A-3DED9DFB0C2F}" destId="{25786494-2E77-4819-B580-558D7FDB4629}" srcOrd="0" destOrd="0" presId="urn:microsoft.com/office/officeart/2005/8/layout/chevron2"/>
    <dgm:cxn modelId="{22A4C8E7-38DC-48C3-93B8-3F337B930608}" srcId="{DF0F9C45-59B9-408B-A2BE-540B3059FF07}" destId="{4B97DF75-9ADF-4876-9D86-9CA563C78E4C}" srcOrd="2" destOrd="0" parTransId="{A89F94B1-E5BC-4021-B502-F30B9F03975B}" sibTransId="{5B126DEE-4C42-4A58-A383-C0B30B74B3C1}"/>
    <dgm:cxn modelId="{587DEB2C-DE67-4249-9D12-12C471DD7710}" type="presParOf" srcId="{7D0E99C4-B506-4B49-B952-6A3B36374259}" destId="{F26DCA98-E22C-4380-805D-EAEC4E0ADA00}" srcOrd="0" destOrd="0" presId="urn:microsoft.com/office/officeart/2005/8/layout/chevron2"/>
    <dgm:cxn modelId="{E2C92D88-460B-453A-996A-8C11994DEEBD}" type="presParOf" srcId="{F26DCA98-E22C-4380-805D-EAEC4E0ADA00}" destId="{F7641DEC-7CA2-4340-9B4A-97DC91CFD9FB}" srcOrd="0" destOrd="0" presId="urn:microsoft.com/office/officeart/2005/8/layout/chevron2"/>
    <dgm:cxn modelId="{CABC08CE-C693-4542-952B-DBA9A6602010}" type="presParOf" srcId="{F26DCA98-E22C-4380-805D-EAEC4E0ADA00}" destId="{3BC3C3F8-5C88-47FE-8EF2-7F29DE024322}" srcOrd="1" destOrd="0" presId="urn:microsoft.com/office/officeart/2005/8/layout/chevron2"/>
    <dgm:cxn modelId="{019B392A-1919-4BFE-8A94-EC1007A23324}" type="presParOf" srcId="{7D0E99C4-B506-4B49-B952-6A3B36374259}" destId="{591AEC2E-8440-4703-895A-94BEF883A0C8}" srcOrd="1" destOrd="0" presId="urn:microsoft.com/office/officeart/2005/8/layout/chevron2"/>
    <dgm:cxn modelId="{404BD50B-4129-41FE-BA1F-32EADB246179}" type="presParOf" srcId="{7D0E99C4-B506-4B49-B952-6A3B36374259}" destId="{FFA03C65-263E-4766-8D6E-6477FFC7DC11}" srcOrd="2" destOrd="0" presId="urn:microsoft.com/office/officeart/2005/8/layout/chevron2"/>
    <dgm:cxn modelId="{93D1FB90-6263-41BD-8DDB-E9C822BAD0AF}" type="presParOf" srcId="{FFA03C65-263E-4766-8D6E-6477FFC7DC11}" destId="{0BF16FC2-02DC-459F-895E-7E38465AA80E}" srcOrd="0" destOrd="0" presId="urn:microsoft.com/office/officeart/2005/8/layout/chevron2"/>
    <dgm:cxn modelId="{C39A1499-B82C-472B-BB0B-1EC99268786E}" type="presParOf" srcId="{FFA03C65-263E-4766-8D6E-6477FFC7DC11}" destId="{1A1D14CB-8995-4F8F-BD5D-5DFAB1290F53}" srcOrd="1" destOrd="0" presId="urn:microsoft.com/office/officeart/2005/8/layout/chevron2"/>
    <dgm:cxn modelId="{1B3DA124-DCA8-4F6C-B5CA-E7C598357E01}" type="presParOf" srcId="{7D0E99C4-B506-4B49-B952-6A3B36374259}" destId="{767D9415-3C4D-4AA4-8910-84F696EA81B9}" srcOrd="3" destOrd="0" presId="urn:microsoft.com/office/officeart/2005/8/layout/chevron2"/>
    <dgm:cxn modelId="{AEA98568-A77B-45E1-99CE-5528771A85EE}" type="presParOf" srcId="{7D0E99C4-B506-4B49-B952-6A3B36374259}" destId="{D2E1A6B9-EAB1-4F83-9BA1-13A107900B7E}" srcOrd="4" destOrd="0" presId="urn:microsoft.com/office/officeart/2005/8/layout/chevron2"/>
    <dgm:cxn modelId="{7A2391BE-34F4-4F71-ACD5-4072ED924997}" type="presParOf" srcId="{D2E1A6B9-EAB1-4F83-9BA1-13A107900B7E}" destId="{893BD0E5-E827-4C4A-B918-63E674D37C2B}" srcOrd="0" destOrd="0" presId="urn:microsoft.com/office/officeart/2005/8/layout/chevron2"/>
    <dgm:cxn modelId="{CDB22909-AC58-4CCB-949D-6C94AE5082E1}" type="presParOf" srcId="{D2E1A6B9-EAB1-4F83-9BA1-13A107900B7E}" destId="{25786494-2E77-4819-B580-558D7FDB46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C3E594-5EBC-9E4A-8F57-428A19D00785}" type="doc">
      <dgm:prSet loTypeId="urn:microsoft.com/office/officeart/2005/8/layout/hProcess9" loCatId="process" qsTypeId="urn:microsoft.com/office/officeart/2005/8/quickstyle/simple4" qsCatId="simple" csTypeId="urn:microsoft.com/office/officeart/2005/8/colors/accent1_2" csCatId="accent1" phldr="1"/>
      <dgm:spPr/>
    </dgm:pt>
    <dgm:pt modelId="{91A01CEB-90BB-9344-A6F8-CCFC295CE267}">
      <dgm:prSet phldrT="[Text]"/>
      <dgm:spPr/>
      <dgm:t>
        <a:bodyPr/>
        <a:lstStyle/>
        <a:p>
          <a:r>
            <a:rPr lang="en-US" dirty="0">
              <a:solidFill>
                <a:srgbClr val="002855"/>
              </a:solidFill>
              <a:latin typeface="Calibri" panose="020F0502020204030204" pitchFamily="34" charset="0"/>
              <a:cs typeface="Calibri" panose="020F0502020204030204" pitchFamily="34" charset="0"/>
            </a:rPr>
            <a:t>Caregiver</a:t>
          </a:r>
        </a:p>
      </dgm:t>
    </dgm:pt>
    <dgm:pt modelId="{C363376F-2716-8740-88F0-16CC8788F6B7}" type="parTrans" cxnId="{9A8A1C14-7FB9-214E-995C-6FBE96A81771}">
      <dgm:prSet/>
      <dgm:spPr/>
      <dgm:t>
        <a:bodyPr/>
        <a:lstStyle/>
        <a:p>
          <a:endParaRPr lang="en-US"/>
        </a:p>
      </dgm:t>
    </dgm:pt>
    <dgm:pt modelId="{07EE5F3A-224C-664A-A030-81C5E0EDFD7F}" type="sibTrans" cxnId="{9A8A1C14-7FB9-214E-995C-6FBE96A81771}">
      <dgm:prSet/>
      <dgm:spPr/>
      <dgm:t>
        <a:bodyPr/>
        <a:lstStyle/>
        <a:p>
          <a:endParaRPr lang="en-US"/>
        </a:p>
      </dgm:t>
    </dgm:pt>
    <dgm:pt modelId="{FD32D3AE-7CF7-8846-A1D9-FE0CA967D36A}">
      <dgm:prSet phldrT="[Text]"/>
      <dgm:spPr/>
      <dgm:t>
        <a:bodyPr/>
        <a:lstStyle/>
        <a:p>
          <a:r>
            <a:rPr lang="en-US" dirty="0">
              <a:solidFill>
                <a:srgbClr val="002855"/>
              </a:solidFill>
            </a:rPr>
            <a:t>Impact on the child</a:t>
          </a:r>
        </a:p>
      </dgm:t>
    </dgm:pt>
    <dgm:pt modelId="{EA4AC595-82E0-2444-923A-324F8C4A6F40}" type="parTrans" cxnId="{B7237D53-5767-0C45-BE05-83D0AB79F389}">
      <dgm:prSet/>
      <dgm:spPr/>
      <dgm:t>
        <a:bodyPr/>
        <a:lstStyle/>
        <a:p>
          <a:endParaRPr lang="en-US"/>
        </a:p>
      </dgm:t>
    </dgm:pt>
    <dgm:pt modelId="{B836A99A-40CA-FC49-90D3-1BB3535780C8}" type="sibTrans" cxnId="{B7237D53-5767-0C45-BE05-83D0AB79F389}">
      <dgm:prSet/>
      <dgm:spPr/>
      <dgm:t>
        <a:bodyPr/>
        <a:lstStyle/>
        <a:p>
          <a:endParaRPr lang="en-US"/>
        </a:p>
      </dgm:t>
    </dgm:pt>
    <dgm:pt modelId="{17BF4B03-8DE6-4083-8DB5-852FF1D87901}">
      <dgm:prSet phldrT="[Text]"/>
      <dgm:spPr/>
      <dgm:t>
        <a:bodyPr/>
        <a:lstStyle/>
        <a:p>
          <a:r>
            <a:rPr lang="en-US" dirty="0">
              <a:solidFill>
                <a:srgbClr val="002855"/>
              </a:solidFill>
              <a:latin typeface="Calibri" panose="020F0502020204030204" pitchFamily="34" charset="0"/>
              <a:cs typeface="Calibri" panose="020F0502020204030204" pitchFamily="34" charset="0"/>
            </a:rPr>
            <a:t>Behavior actions/inactions</a:t>
          </a:r>
        </a:p>
      </dgm:t>
    </dgm:pt>
    <dgm:pt modelId="{772C965F-2E23-45D1-8807-6F80CB290687}" type="parTrans" cxnId="{C561402B-C449-4809-92B3-AA58F6E7265E}">
      <dgm:prSet/>
      <dgm:spPr/>
      <dgm:t>
        <a:bodyPr/>
        <a:lstStyle/>
        <a:p>
          <a:endParaRPr lang="en-US"/>
        </a:p>
      </dgm:t>
    </dgm:pt>
    <dgm:pt modelId="{77E42923-2149-487D-89F4-DAB4C85E303F}" type="sibTrans" cxnId="{C561402B-C449-4809-92B3-AA58F6E7265E}">
      <dgm:prSet/>
      <dgm:spPr/>
      <dgm:t>
        <a:bodyPr/>
        <a:lstStyle/>
        <a:p>
          <a:endParaRPr lang="en-US"/>
        </a:p>
      </dgm:t>
    </dgm:pt>
    <dgm:pt modelId="{15BEDC6E-D6FC-824D-9895-9183DDC4F5D9}" type="pres">
      <dgm:prSet presAssocID="{D2C3E594-5EBC-9E4A-8F57-428A19D00785}" presName="CompostProcess" presStyleCnt="0">
        <dgm:presLayoutVars>
          <dgm:dir/>
          <dgm:resizeHandles val="exact"/>
        </dgm:presLayoutVars>
      </dgm:prSet>
      <dgm:spPr/>
    </dgm:pt>
    <dgm:pt modelId="{E20860D7-F78F-E14C-A706-08FF017BE63B}" type="pres">
      <dgm:prSet presAssocID="{D2C3E594-5EBC-9E4A-8F57-428A19D00785}" presName="arrow" presStyleLbl="bgShp" presStyleIdx="0" presStyleCnt="1" custScaleY="86813" custLinFactNeighborX="1357" custLinFactNeighborY="-7143"/>
      <dgm:spPr/>
    </dgm:pt>
    <dgm:pt modelId="{8F36A611-3E02-4E40-92BC-32804473A5BE}" type="pres">
      <dgm:prSet presAssocID="{D2C3E594-5EBC-9E4A-8F57-428A19D00785}" presName="linearProcess" presStyleCnt="0"/>
      <dgm:spPr/>
    </dgm:pt>
    <dgm:pt modelId="{5D38B668-68E4-8A4D-A534-3E970EBC034D}" type="pres">
      <dgm:prSet presAssocID="{91A01CEB-90BB-9344-A6F8-CCFC295CE267}" presName="textNode" presStyleLbl="node1" presStyleIdx="0" presStyleCnt="3">
        <dgm:presLayoutVars>
          <dgm:bulletEnabled val="1"/>
        </dgm:presLayoutVars>
      </dgm:prSet>
      <dgm:spPr/>
    </dgm:pt>
    <dgm:pt modelId="{9ACE5ACA-628D-6447-A72C-9739106E3405}" type="pres">
      <dgm:prSet presAssocID="{07EE5F3A-224C-664A-A030-81C5E0EDFD7F}" presName="sibTrans" presStyleCnt="0"/>
      <dgm:spPr/>
    </dgm:pt>
    <dgm:pt modelId="{C1C46FE0-E60D-4FB7-B082-9110F96ACC18}" type="pres">
      <dgm:prSet presAssocID="{17BF4B03-8DE6-4083-8DB5-852FF1D87901}" presName="textNode" presStyleLbl="node1" presStyleIdx="1" presStyleCnt="3">
        <dgm:presLayoutVars>
          <dgm:bulletEnabled val="1"/>
        </dgm:presLayoutVars>
      </dgm:prSet>
      <dgm:spPr/>
    </dgm:pt>
    <dgm:pt modelId="{3E9777EC-8B95-4038-BA90-6EA3A8D8EA26}" type="pres">
      <dgm:prSet presAssocID="{77E42923-2149-487D-89F4-DAB4C85E303F}" presName="sibTrans" presStyleCnt="0"/>
      <dgm:spPr/>
    </dgm:pt>
    <dgm:pt modelId="{B9DAA4CE-B8D0-0048-BF71-2850B3F17784}" type="pres">
      <dgm:prSet presAssocID="{FD32D3AE-7CF7-8846-A1D9-FE0CA967D36A}" presName="textNode" presStyleLbl="node1" presStyleIdx="2" presStyleCnt="3">
        <dgm:presLayoutVars>
          <dgm:bulletEnabled val="1"/>
        </dgm:presLayoutVars>
      </dgm:prSet>
      <dgm:spPr/>
    </dgm:pt>
  </dgm:ptLst>
  <dgm:cxnLst>
    <dgm:cxn modelId="{9A8A1C14-7FB9-214E-995C-6FBE96A81771}" srcId="{D2C3E594-5EBC-9E4A-8F57-428A19D00785}" destId="{91A01CEB-90BB-9344-A6F8-CCFC295CE267}" srcOrd="0" destOrd="0" parTransId="{C363376F-2716-8740-88F0-16CC8788F6B7}" sibTransId="{07EE5F3A-224C-664A-A030-81C5E0EDFD7F}"/>
    <dgm:cxn modelId="{5A239915-3C27-42A0-9F0C-363701B7A19C}" type="presOf" srcId="{17BF4B03-8DE6-4083-8DB5-852FF1D87901}" destId="{C1C46FE0-E60D-4FB7-B082-9110F96ACC18}" srcOrd="0" destOrd="0" presId="urn:microsoft.com/office/officeart/2005/8/layout/hProcess9"/>
    <dgm:cxn modelId="{C561402B-C449-4809-92B3-AA58F6E7265E}" srcId="{D2C3E594-5EBC-9E4A-8F57-428A19D00785}" destId="{17BF4B03-8DE6-4083-8DB5-852FF1D87901}" srcOrd="1" destOrd="0" parTransId="{772C965F-2E23-45D1-8807-6F80CB290687}" sibTransId="{77E42923-2149-487D-89F4-DAB4C85E303F}"/>
    <dgm:cxn modelId="{EB9BD82E-1A93-E840-9AD0-7C826CCD60BB}" type="presOf" srcId="{FD32D3AE-7CF7-8846-A1D9-FE0CA967D36A}" destId="{B9DAA4CE-B8D0-0048-BF71-2850B3F17784}" srcOrd="0" destOrd="0" presId="urn:microsoft.com/office/officeart/2005/8/layout/hProcess9"/>
    <dgm:cxn modelId="{B7237D53-5767-0C45-BE05-83D0AB79F389}" srcId="{D2C3E594-5EBC-9E4A-8F57-428A19D00785}" destId="{FD32D3AE-7CF7-8846-A1D9-FE0CA967D36A}" srcOrd="2" destOrd="0" parTransId="{EA4AC595-82E0-2444-923A-324F8C4A6F40}" sibTransId="{B836A99A-40CA-FC49-90D3-1BB3535780C8}"/>
    <dgm:cxn modelId="{919E0D7E-0FE1-D147-A975-8FD9CBDBCFB6}" type="presOf" srcId="{91A01CEB-90BB-9344-A6F8-CCFC295CE267}" destId="{5D38B668-68E4-8A4D-A534-3E970EBC034D}" srcOrd="0" destOrd="0" presId="urn:microsoft.com/office/officeart/2005/8/layout/hProcess9"/>
    <dgm:cxn modelId="{4A98CAFC-26C5-AF47-B712-7D1B12139D39}" type="presOf" srcId="{D2C3E594-5EBC-9E4A-8F57-428A19D00785}" destId="{15BEDC6E-D6FC-824D-9895-9183DDC4F5D9}" srcOrd="0" destOrd="0" presId="urn:microsoft.com/office/officeart/2005/8/layout/hProcess9"/>
    <dgm:cxn modelId="{E326EEF5-A671-8049-9492-D622B05D649A}" type="presParOf" srcId="{15BEDC6E-D6FC-824D-9895-9183DDC4F5D9}" destId="{E20860D7-F78F-E14C-A706-08FF017BE63B}" srcOrd="0" destOrd="0" presId="urn:microsoft.com/office/officeart/2005/8/layout/hProcess9"/>
    <dgm:cxn modelId="{64C6FFD8-3B25-5542-87DA-CC210DFEDB45}" type="presParOf" srcId="{15BEDC6E-D6FC-824D-9895-9183DDC4F5D9}" destId="{8F36A611-3E02-4E40-92BC-32804473A5BE}" srcOrd="1" destOrd="0" presId="urn:microsoft.com/office/officeart/2005/8/layout/hProcess9"/>
    <dgm:cxn modelId="{31E8327A-C55E-594C-9C2D-6B9CD03D4C80}" type="presParOf" srcId="{8F36A611-3E02-4E40-92BC-32804473A5BE}" destId="{5D38B668-68E4-8A4D-A534-3E970EBC034D}" srcOrd="0" destOrd="0" presId="urn:microsoft.com/office/officeart/2005/8/layout/hProcess9"/>
    <dgm:cxn modelId="{F293AF44-D629-BC4D-B64C-B6EC286D40F0}" type="presParOf" srcId="{8F36A611-3E02-4E40-92BC-32804473A5BE}" destId="{9ACE5ACA-628D-6447-A72C-9739106E3405}" srcOrd="1" destOrd="0" presId="urn:microsoft.com/office/officeart/2005/8/layout/hProcess9"/>
    <dgm:cxn modelId="{4CC167C4-FB1F-4B04-918B-B493662CC203}" type="presParOf" srcId="{8F36A611-3E02-4E40-92BC-32804473A5BE}" destId="{C1C46FE0-E60D-4FB7-B082-9110F96ACC18}" srcOrd="2" destOrd="0" presId="urn:microsoft.com/office/officeart/2005/8/layout/hProcess9"/>
    <dgm:cxn modelId="{780A81FE-73CD-48CF-8448-5D93412B7CF7}" type="presParOf" srcId="{8F36A611-3E02-4E40-92BC-32804473A5BE}" destId="{3E9777EC-8B95-4038-BA90-6EA3A8D8EA26}" srcOrd="3" destOrd="0" presId="urn:microsoft.com/office/officeart/2005/8/layout/hProcess9"/>
    <dgm:cxn modelId="{D8164026-40D2-4849-888B-FD1016F9498C}" type="presParOf" srcId="{8F36A611-3E02-4E40-92BC-32804473A5BE}" destId="{B9DAA4CE-B8D0-0048-BF71-2850B3F1778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B348C0-1A4E-3041-8455-7C97F494548B}"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BD8886E7-6E0B-504E-9265-28383BDA8C1D}">
      <dgm:prSet phldrT="[Text]"/>
      <dgm:spPr>
        <a:solidFill>
          <a:srgbClr val="FF6600"/>
        </a:solidFill>
      </dgm:spPr>
      <dgm:t>
        <a:bodyPr/>
        <a:lstStyle/>
        <a:p>
          <a:r>
            <a:rPr lang="en-US" dirty="0">
              <a:solidFill>
                <a:schemeClr val="bg1"/>
              </a:solidFill>
            </a:rPr>
            <a:t>DANGER STATEMENT</a:t>
          </a:r>
        </a:p>
      </dgm:t>
    </dgm:pt>
    <dgm:pt modelId="{71579CE5-406E-AA4E-889D-D189701CAB97}" type="parTrans" cxnId="{306EE289-A54C-7E47-B5B6-A5BDD184856A}">
      <dgm:prSet/>
      <dgm:spPr/>
      <dgm:t>
        <a:bodyPr/>
        <a:lstStyle/>
        <a:p>
          <a:endParaRPr lang="en-US"/>
        </a:p>
      </dgm:t>
    </dgm:pt>
    <dgm:pt modelId="{AC826F45-AA43-B844-A7AD-FDD12C17FFB0}" type="sibTrans" cxnId="{306EE289-A54C-7E47-B5B6-A5BDD184856A}">
      <dgm:prSet/>
      <dgm:spPr/>
      <dgm:t>
        <a:bodyPr/>
        <a:lstStyle/>
        <a:p>
          <a:endParaRPr lang="en-US"/>
        </a:p>
      </dgm:t>
    </dgm:pt>
    <dgm:pt modelId="{82EEF6DF-AEEA-4E4E-A9E6-C1081B7DC83D}">
      <dgm:prSet phldrT="[Text]"/>
      <dgm:spPr>
        <a:solidFill>
          <a:srgbClr val="008000"/>
        </a:solidFill>
      </dgm:spPr>
      <dgm:t>
        <a:bodyPr/>
        <a:lstStyle/>
        <a:p>
          <a:r>
            <a:rPr lang="en-US" dirty="0">
              <a:solidFill>
                <a:schemeClr val="bg1"/>
              </a:solidFill>
            </a:rPr>
            <a:t>SAFETY GOAL</a:t>
          </a:r>
        </a:p>
      </dgm:t>
    </dgm:pt>
    <dgm:pt modelId="{C8848695-41AA-054B-8941-194ACE1A4522}" type="parTrans" cxnId="{5A5176EA-3F74-D54F-B326-776798B8B1CC}">
      <dgm:prSet/>
      <dgm:spPr/>
      <dgm:t>
        <a:bodyPr/>
        <a:lstStyle/>
        <a:p>
          <a:endParaRPr lang="en-US"/>
        </a:p>
      </dgm:t>
    </dgm:pt>
    <dgm:pt modelId="{79B32D85-3B87-D04A-8135-8E0511527BA7}" type="sibTrans" cxnId="{5A5176EA-3F74-D54F-B326-776798B8B1CC}">
      <dgm:prSet/>
      <dgm:spPr/>
      <dgm:t>
        <a:bodyPr/>
        <a:lstStyle/>
        <a:p>
          <a:endParaRPr lang="en-US"/>
        </a:p>
      </dgm:t>
    </dgm:pt>
    <dgm:pt modelId="{50F8309D-8159-A04E-86AB-C3B7DC8B67B9}" type="pres">
      <dgm:prSet presAssocID="{6DB348C0-1A4E-3041-8455-7C97F494548B}" presName="Name0" presStyleCnt="0">
        <dgm:presLayoutVars>
          <dgm:dir/>
          <dgm:animLvl val="lvl"/>
          <dgm:resizeHandles val="exact"/>
        </dgm:presLayoutVars>
      </dgm:prSet>
      <dgm:spPr/>
    </dgm:pt>
    <dgm:pt modelId="{7156A04A-BF87-CC43-A796-05D74B2F2FE6}" type="pres">
      <dgm:prSet presAssocID="{82EEF6DF-AEEA-4E4E-A9E6-C1081B7DC83D}" presName="boxAndChildren" presStyleCnt="0"/>
      <dgm:spPr/>
    </dgm:pt>
    <dgm:pt modelId="{4BDFD77D-25B5-F440-BD5A-6B92172A44DC}" type="pres">
      <dgm:prSet presAssocID="{82EEF6DF-AEEA-4E4E-A9E6-C1081B7DC83D}" presName="parentTextBox" presStyleLbl="node1" presStyleIdx="0" presStyleCnt="2"/>
      <dgm:spPr/>
    </dgm:pt>
    <dgm:pt modelId="{C1CFF764-0709-EC4A-8C61-0EA0B6499678}" type="pres">
      <dgm:prSet presAssocID="{AC826F45-AA43-B844-A7AD-FDD12C17FFB0}" presName="sp" presStyleCnt="0"/>
      <dgm:spPr/>
    </dgm:pt>
    <dgm:pt modelId="{D37CF08A-62F0-1943-9F6D-214BDC969CEB}" type="pres">
      <dgm:prSet presAssocID="{BD8886E7-6E0B-504E-9265-28383BDA8C1D}" presName="arrowAndChildren" presStyleCnt="0"/>
      <dgm:spPr/>
    </dgm:pt>
    <dgm:pt modelId="{D5271E0F-1BAC-A44F-836C-8C6856C4C0C8}" type="pres">
      <dgm:prSet presAssocID="{BD8886E7-6E0B-504E-9265-28383BDA8C1D}" presName="parentTextArrow" presStyleLbl="node1" presStyleIdx="1" presStyleCnt="2" custLinFactNeighborX="3614" custLinFactNeighborY="-10611"/>
      <dgm:spPr/>
    </dgm:pt>
  </dgm:ptLst>
  <dgm:cxnLst>
    <dgm:cxn modelId="{55E4FD1A-56FE-4B7B-AF25-52B48152F13C}" type="presOf" srcId="{6DB348C0-1A4E-3041-8455-7C97F494548B}" destId="{50F8309D-8159-A04E-86AB-C3B7DC8B67B9}" srcOrd="0" destOrd="0" presId="urn:microsoft.com/office/officeart/2005/8/layout/process4"/>
    <dgm:cxn modelId="{E0B5D14F-7E98-4C6F-98FE-7C8BE2314F09}" type="presOf" srcId="{82EEF6DF-AEEA-4E4E-A9E6-C1081B7DC83D}" destId="{4BDFD77D-25B5-F440-BD5A-6B92172A44DC}" srcOrd="0" destOrd="0" presId="urn:microsoft.com/office/officeart/2005/8/layout/process4"/>
    <dgm:cxn modelId="{306EE289-A54C-7E47-B5B6-A5BDD184856A}" srcId="{6DB348C0-1A4E-3041-8455-7C97F494548B}" destId="{BD8886E7-6E0B-504E-9265-28383BDA8C1D}" srcOrd="0" destOrd="0" parTransId="{71579CE5-406E-AA4E-889D-D189701CAB97}" sibTransId="{AC826F45-AA43-B844-A7AD-FDD12C17FFB0}"/>
    <dgm:cxn modelId="{C2CE97A6-5C89-42BA-B48A-975724510134}" type="presOf" srcId="{BD8886E7-6E0B-504E-9265-28383BDA8C1D}" destId="{D5271E0F-1BAC-A44F-836C-8C6856C4C0C8}" srcOrd="0" destOrd="0" presId="urn:microsoft.com/office/officeart/2005/8/layout/process4"/>
    <dgm:cxn modelId="{5A5176EA-3F74-D54F-B326-776798B8B1CC}" srcId="{6DB348C0-1A4E-3041-8455-7C97F494548B}" destId="{82EEF6DF-AEEA-4E4E-A9E6-C1081B7DC83D}" srcOrd="1" destOrd="0" parTransId="{C8848695-41AA-054B-8941-194ACE1A4522}" sibTransId="{79B32D85-3B87-D04A-8135-8E0511527BA7}"/>
    <dgm:cxn modelId="{8A6A480A-215A-436C-8EB2-901442E98D24}" type="presParOf" srcId="{50F8309D-8159-A04E-86AB-C3B7DC8B67B9}" destId="{7156A04A-BF87-CC43-A796-05D74B2F2FE6}" srcOrd="0" destOrd="0" presId="urn:microsoft.com/office/officeart/2005/8/layout/process4"/>
    <dgm:cxn modelId="{7B375E7F-C444-4A69-9E0D-6DAAEDDBB822}" type="presParOf" srcId="{7156A04A-BF87-CC43-A796-05D74B2F2FE6}" destId="{4BDFD77D-25B5-F440-BD5A-6B92172A44DC}" srcOrd="0" destOrd="0" presId="urn:microsoft.com/office/officeart/2005/8/layout/process4"/>
    <dgm:cxn modelId="{5507F28A-21A8-4975-9CC3-D58C2598D56B}" type="presParOf" srcId="{50F8309D-8159-A04E-86AB-C3B7DC8B67B9}" destId="{C1CFF764-0709-EC4A-8C61-0EA0B6499678}" srcOrd="1" destOrd="0" presId="urn:microsoft.com/office/officeart/2005/8/layout/process4"/>
    <dgm:cxn modelId="{E4126E0A-8DCA-4A8C-A014-3E3628D82597}" type="presParOf" srcId="{50F8309D-8159-A04E-86AB-C3B7DC8B67B9}" destId="{D37CF08A-62F0-1943-9F6D-214BDC969CEB}" srcOrd="2" destOrd="0" presId="urn:microsoft.com/office/officeart/2005/8/layout/process4"/>
    <dgm:cxn modelId="{6DCA1D16-2F6D-485F-B2C8-D5483D697F6A}" type="presParOf" srcId="{D37CF08A-62F0-1943-9F6D-214BDC969CEB}" destId="{D5271E0F-1BAC-A44F-836C-8C6856C4C0C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660066"/>
        </a:solidFill>
      </dgm:spPr>
      <dgm:t>
        <a:bodyPr/>
        <a:lstStyle/>
        <a:p>
          <a:r>
            <a:rPr lang="en-US" dirty="0"/>
            <a:t>It </a:t>
          </a:r>
          <a:r>
            <a:rPr lang="en-US"/>
            <a:t>was reported</a:t>
          </a:r>
          <a:endParaRPr lang="en-US" dirty="0"/>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660066"/>
        </a:solidFill>
      </dgm:spPr>
      <dgm:t>
        <a:bodyPr/>
        <a:lstStyle/>
        <a:p>
          <a:r>
            <a:rPr lang="en-US" dirty="0"/>
            <a:t>About what </a:t>
          </a:r>
          <a:r>
            <a:rPr lang="en-US"/>
            <a:t>caregiver actions/inactions</a:t>
          </a:r>
          <a:endParaRPr lang="en-US" dirty="0"/>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660066"/>
        </a:solidFill>
      </dgm:spPr>
      <dgm:t>
        <a:bodyPr/>
        <a:lstStyle/>
        <a:p>
          <a:r>
            <a:rPr lang="en-US" dirty="0"/>
            <a:t>With what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X="5681" custLinFactNeighborY="-9756"/>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037D5690-D958-46AD-9807-857E6870BF58}" type="presOf" srcId="{D1311AC8-85B2-47B6-9806-6E1ACAE4C9C3}" destId="{3EFB5674-1895-4C4A-8B18-D0B00C7E2635}" srcOrd="0" destOrd="0" presId="urn:microsoft.com/office/officeart/2005/8/layout/hProcess9"/>
    <dgm:cxn modelId="{FCE7B7AD-2F3A-4EB0-8EE3-CB680E9DE515}" type="presOf" srcId="{3E3ABFEE-9F7C-4665-8F01-D1F35CB8F405}" destId="{7575F21B-50E7-4216-B9D5-41472B8EE4CF}"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D822D0D0-DC82-4B3F-AAC5-2B081E1263F3}" type="presOf" srcId="{30DC5222-F307-4B4E-8FE9-B77BA6889468}" destId="{8D26FD32-F0C8-4BC2-B6A6-86A966399771}" srcOrd="0" destOrd="0" presId="urn:microsoft.com/office/officeart/2005/8/layout/hProcess9"/>
    <dgm:cxn modelId="{F1D4BFF1-0C95-480A-B663-0CFCEE2423E7}" type="presOf" srcId="{F3784FB7-40EF-46D3-92CD-FE603D38122C}" destId="{6BD9FF8B-E961-4EFD-8824-1B612B1A40D4}" srcOrd="0" destOrd="0" presId="urn:microsoft.com/office/officeart/2005/8/layout/hProcess9"/>
    <dgm:cxn modelId="{E74C5894-1C24-4D1D-A838-D9485748FCCC}" type="presParOf" srcId="{7575F21B-50E7-4216-B9D5-41472B8EE4CF}" destId="{B2600B2E-5D11-44CD-AA06-F5F7E05578CE}" srcOrd="0" destOrd="0" presId="urn:microsoft.com/office/officeart/2005/8/layout/hProcess9"/>
    <dgm:cxn modelId="{C880FB04-258B-465B-ACD8-E82F86AE1238}" type="presParOf" srcId="{7575F21B-50E7-4216-B9D5-41472B8EE4CF}" destId="{CEFC2B48-F245-4ED8-8932-65FE1C63CB05}" srcOrd="1" destOrd="0" presId="urn:microsoft.com/office/officeart/2005/8/layout/hProcess9"/>
    <dgm:cxn modelId="{9E8B4AE3-34B9-475A-858C-6D09F760DB99}" type="presParOf" srcId="{CEFC2B48-F245-4ED8-8932-65FE1C63CB05}" destId="{3EFB5674-1895-4C4A-8B18-D0B00C7E2635}" srcOrd="0" destOrd="0" presId="urn:microsoft.com/office/officeart/2005/8/layout/hProcess9"/>
    <dgm:cxn modelId="{6F9FA0D1-7DCA-4E97-A900-01244503DE49}" type="presParOf" srcId="{CEFC2B48-F245-4ED8-8932-65FE1C63CB05}" destId="{244C34EA-3F25-4B94-9062-B3117F0D4D80}" srcOrd="1" destOrd="0" presId="urn:microsoft.com/office/officeart/2005/8/layout/hProcess9"/>
    <dgm:cxn modelId="{7D7D1673-BA91-496F-9E2E-0EE541166B96}" type="presParOf" srcId="{CEFC2B48-F245-4ED8-8932-65FE1C63CB05}" destId="{8D26FD32-F0C8-4BC2-B6A6-86A966399771}" srcOrd="2" destOrd="0" presId="urn:microsoft.com/office/officeart/2005/8/layout/hProcess9"/>
    <dgm:cxn modelId="{717B0946-2F6E-474A-B1D0-CB2EFF891927}" type="presParOf" srcId="{CEFC2B48-F245-4ED8-8932-65FE1C63CB05}" destId="{C5B89045-9C4A-4B81-90C1-06CE299BFBD6}" srcOrd="3" destOrd="0" presId="urn:microsoft.com/office/officeart/2005/8/layout/hProcess9"/>
    <dgm:cxn modelId="{67F6C0DC-9D37-4464-9FE7-67554B2FEF20}"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34764E-2B1A-48D6-970D-17A7C2F83F7E}"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DA48186B-6353-42CF-862C-364EF5EC3075}">
      <dgm:prSet phldrT="[Text]"/>
      <dgm:spPr/>
      <dgm:t>
        <a:bodyPr/>
        <a:lstStyle/>
        <a:p>
          <a:pPr>
            <a:lnSpc>
              <a:spcPct val="100000"/>
            </a:lnSpc>
            <a:spcAft>
              <a:spcPts val="0"/>
            </a:spcAft>
          </a:pPr>
          <a:r>
            <a:rPr lang="en-US" dirty="0">
              <a:solidFill>
                <a:srgbClr val="4C4845"/>
              </a:solidFill>
            </a:rPr>
            <a:t>High or very high risk</a:t>
          </a:r>
        </a:p>
        <a:p>
          <a:pPr>
            <a:lnSpc>
              <a:spcPct val="100000"/>
            </a:lnSpc>
            <a:spcAft>
              <a:spcPts val="0"/>
            </a:spcAft>
          </a:pPr>
          <a:r>
            <a:rPr lang="en-US" dirty="0">
              <a:solidFill>
                <a:srgbClr val="4C4845"/>
              </a:solidFill>
            </a:rPr>
            <a:t>Smaller safety network</a:t>
          </a:r>
        </a:p>
        <a:p>
          <a:pPr>
            <a:lnSpc>
              <a:spcPct val="100000"/>
            </a:lnSpc>
            <a:spcAft>
              <a:spcPts val="0"/>
            </a:spcAft>
          </a:pPr>
          <a:r>
            <a:rPr lang="en-US" dirty="0">
              <a:solidFill>
                <a:srgbClr val="4C4845"/>
              </a:solidFill>
            </a:rPr>
            <a:t>Less history of protection in past</a:t>
          </a:r>
        </a:p>
        <a:p>
          <a:pPr>
            <a:lnSpc>
              <a:spcPct val="100000"/>
            </a:lnSpc>
            <a:spcAft>
              <a:spcPts val="0"/>
            </a:spcAft>
          </a:pPr>
          <a:r>
            <a:rPr lang="en-US" dirty="0">
              <a:solidFill>
                <a:srgbClr val="4C4845"/>
              </a:solidFill>
            </a:rPr>
            <a:t>More evidence of prior change efforts that did not last</a:t>
          </a:r>
        </a:p>
        <a:p>
          <a:pPr>
            <a:lnSpc>
              <a:spcPct val="100000"/>
            </a:lnSpc>
            <a:spcAft>
              <a:spcPts val="0"/>
            </a:spcAft>
          </a:pPr>
          <a:r>
            <a:rPr lang="en-US" dirty="0">
              <a:solidFill>
                <a:srgbClr val="4C4845"/>
              </a:solidFill>
            </a:rPr>
            <a:t>More vulnerable child</a:t>
          </a:r>
        </a:p>
      </dgm:t>
    </dgm:pt>
    <dgm:pt modelId="{E6D29338-AF8B-4F62-9D90-CF7C228EB1B3}" type="parTrans" cxnId="{4AA2EB9C-1D98-4B8B-B9CC-D063A3F0EADD}">
      <dgm:prSet/>
      <dgm:spPr/>
      <dgm:t>
        <a:bodyPr/>
        <a:lstStyle/>
        <a:p>
          <a:endParaRPr lang="en-US"/>
        </a:p>
      </dgm:t>
    </dgm:pt>
    <dgm:pt modelId="{7B88DF9A-E965-48E5-A40B-F9BEC63E4772}" type="sibTrans" cxnId="{4AA2EB9C-1D98-4B8B-B9CC-D063A3F0EADD}">
      <dgm:prSet/>
      <dgm:spPr/>
      <dgm:t>
        <a:bodyPr/>
        <a:lstStyle/>
        <a:p>
          <a:endParaRPr lang="en-US"/>
        </a:p>
      </dgm:t>
    </dgm:pt>
    <dgm:pt modelId="{EF0AA862-F9C3-934D-822C-FB98A686CF19}">
      <dgm:prSet phldrT="[Text]"/>
      <dgm:spPr/>
      <dgm:t>
        <a:bodyPr/>
        <a:lstStyle/>
        <a:p>
          <a:pPr>
            <a:lnSpc>
              <a:spcPct val="100000"/>
            </a:lnSpc>
            <a:spcAft>
              <a:spcPts val="0"/>
            </a:spcAft>
          </a:pPr>
          <a:r>
            <a:rPr lang="en-US" dirty="0">
              <a:solidFill>
                <a:srgbClr val="4C4845"/>
              </a:solidFill>
            </a:rPr>
            <a:t>Low or moderate risk</a:t>
          </a:r>
        </a:p>
        <a:p>
          <a:pPr>
            <a:lnSpc>
              <a:spcPct val="100000"/>
            </a:lnSpc>
            <a:spcAft>
              <a:spcPts val="0"/>
            </a:spcAft>
          </a:pPr>
          <a:r>
            <a:rPr lang="en-US" dirty="0">
              <a:solidFill>
                <a:srgbClr val="4C4845"/>
              </a:solidFill>
            </a:rPr>
            <a:t>Strong safety network</a:t>
          </a:r>
        </a:p>
        <a:p>
          <a:pPr>
            <a:lnSpc>
              <a:spcPct val="100000"/>
            </a:lnSpc>
            <a:spcAft>
              <a:spcPts val="0"/>
            </a:spcAft>
          </a:pPr>
          <a:r>
            <a:rPr lang="en-US" dirty="0">
              <a:solidFill>
                <a:srgbClr val="4C4845"/>
              </a:solidFill>
            </a:rPr>
            <a:t>Long history of past protection</a:t>
          </a:r>
        </a:p>
        <a:p>
          <a:pPr>
            <a:lnSpc>
              <a:spcPct val="100000"/>
            </a:lnSpc>
            <a:spcAft>
              <a:spcPts val="0"/>
            </a:spcAft>
          </a:pPr>
          <a:r>
            <a:rPr lang="en-US" dirty="0">
              <a:solidFill>
                <a:srgbClr val="4C4845"/>
              </a:solidFill>
            </a:rPr>
            <a:t>History of past successful change efforts</a:t>
          </a:r>
        </a:p>
        <a:p>
          <a:pPr>
            <a:lnSpc>
              <a:spcPct val="100000"/>
            </a:lnSpc>
            <a:spcAft>
              <a:spcPts val="0"/>
            </a:spcAft>
          </a:pPr>
          <a:r>
            <a:rPr lang="en-US" dirty="0">
              <a:solidFill>
                <a:srgbClr val="4C4845"/>
              </a:solidFill>
            </a:rPr>
            <a:t>Less vulnerable child</a:t>
          </a:r>
        </a:p>
      </dgm:t>
    </dgm:pt>
    <dgm:pt modelId="{B213B69B-3746-9248-B5C7-EEF6046404E2}" type="parTrans" cxnId="{E340A742-116F-6A44-8ADC-AFA4E58E2E06}">
      <dgm:prSet/>
      <dgm:spPr/>
      <dgm:t>
        <a:bodyPr/>
        <a:lstStyle/>
        <a:p>
          <a:endParaRPr lang="en-US"/>
        </a:p>
      </dgm:t>
    </dgm:pt>
    <dgm:pt modelId="{3597C965-CFF8-2949-838F-C3E2771C0F47}" type="sibTrans" cxnId="{E340A742-116F-6A44-8ADC-AFA4E58E2E06}">
      <dgm:prSet/>
      <dgm:spPr/>
      <dgm:t>
        <a:bodyPr/>
        <a:lstStyle/>
        <a:p>
          <a:endParaRPr lang="en-US"/>
        </a:p>
      </dgm:t>
    </dgm:pt>
    <dgm:pt modelId="{F393A966-6485-604E-9FBF-CEBEB233EBA2}" type="pres">
      <dgm:prSet presAssocID="{6934764E-2B1A-48D6-970D-17A7C2F83F7E}" presName="compositeShape" presStyleCnt="0">
        <dgm:presLayoutVars>
          <dgm:chMax val="2"/>
          <dgm:dir/>
          <dgm:resizeHandles val="exact"/>
        </dgm:presLayoutVars>
      </dgm:prSet>
      <dgm:spPr/>
    </dgm:pt>
    <dgm:pt modelId="{855950DF-D892-8B42-951D-96183D562649}" type="pres">
      <dgm:prSet presAssocID="{DA48186B-6353-42CF-862C-364EF5EC3075}" presName="upArrow" presStyleLbl="node1" presStyleIdx="0" presStyleCnt="2"/>
      <dgm:spPr>
        <a:solidFill>
          <a:srgbClr val="800000"/>
        </a:solidFill>
        <a:ln>
          <a:solidFill>
            <a:srgbClr val="4C4845"/>
          </a:solidFill>
        </a:ln>
      </dgm:spPr>
    </dgm:pt>
    <dgm:pt modelId="{CF6FCA3F-5DCD-A841-8487-847966CB82AA}" type="pres">
      <dgm:prSet presAssocID="{DA48186B-6353-42CF-862C-364EF5EC3075}" presName="upArrowText" presStyleLbl="revTx" presStyleIdx="0" presStyleCnt="2">
        <dgm:presLayoutVars>
          <dgm:chMax val="0"/>
          <dgm:bulletEnabled val="1"/>
        </dgm:presLayoutVars>
      </dgm:prSet>
      <dgm:spPr/>
    </dgm:pt>
    <dgm:pt modelId="{22A8A9D5-7D22-4746-80D9-2C06003FD73D}" type="pres">
      <dgm:prSet presAssocID="{EF0AA862-F9C3-934D-822C-FB98A686CF19}" presName="downArrow" presStyleLbl="node1" presStyleIdx="1" presStyleCnt="2"/>
      <dgm:spPr>
        <a:solidFill>
          <a:srgbClr val="008000"/>
        </a:solidFill>
        <a:ln>
          <a:solidFill>
            <a:srgbClr val="4C4845"/>
          </a:solidFill>
        </a:ln>
      </dgm:spPr>
    </dgm:pt>
    <dgm:pt modelId="{2DAB228B-00C3-FD42-9755-292CF743E0F5}" type="pres">
      <dgm:prSet presAssocID="{EF0AA862-F9C3-934D-822C-FB98A686CF19}" presName="downArrowText" presStyleLbl="revTx" presStyleIdx="1" presStyleCnt="2">
        <dgm:presLayoutVars>
          <dgm:chMax val="0"/>
          <dgm:bulletEnabled val="1"/>
        </dgm:presLayoutVars>
      </dgm:prSet>
      <dgm:spPr/>
    </dgm:pt>
  </dgm:ptLst>
  <dgm:cxnLst>
    <dgm:cxn modelId="{E340A742-116F-6A44-8ADC-AFA4E58E2E06}" srcId="{6934764E-2B1A-48D6-970D-17A7C2F83F7E}" destId="{EF0AA862-F9C3-934D-822C-FB98A686CF19}" srcOrd="1" destOrd="0" parTransId="{B213B69B-3746-9248-B5C7-EEF6046404E2}" sibTransId="{3597C965-CFF8-2949-838F-C3E2771C0F47}"/>
    <dgm:cxn modelId="{4AA2EB9C-1D98-4B8B-B9CC-D063A3F0EADD}" srcId="{6934764E-2B1A-48D6-970D-17A7C2F83F7E}" destId="{DA48186B-6353-42CF-862C-364EF5EC3075}" srcOrd="0" destOrd="0" parTransId="{E6D29338-AF8B-4F62-9D90-CF7C228EB1B3}" sibTransId="{7B88DF9A-E965-48E5-A40B-F9BEC63E4772}"/>
    <dgm:cxn modelId="{C7A68D9E-E53C-4EDB-BCAB-3CCE78F00AFD}" type="presOf" srcId="{EF0AA862-F9C3-934D-822C-FB98A686CF19}" destId="{2DAB228B-00C3-FD42-9755-292CF743E0F5}" srcOrd="0" destOrd="0" presId="urn:microsoft.com/office/officeart/2005/8/layout/arrow4"/>
    <dgm:cxn modelId="{B13692B4-14A2-4B36-87C6-655BE556E3DE}" type="presOf" srcId="{6934764E-2B1A-48D6-970D-17A7C2F83F7E}" destId="{F393A966-6485-604E-9FBF-CEBEB233EBA2}" srcOrd="0" destOrd="0" presId="urn:microsoft.com/office/officeart/2005/8/layout/arrow4"/>
    <dgm:cxn modelId="{02E1BBDF-8103-4400-8BAC-E61D14CF68DA}" type="presOf" srcId="{DA48186B-6353-42CF-862C-364EF5EC3075}" destId="{CF6FCA3F-5DCD-A841-8487-847966CB82AA}" srcOrd="0" destOrd="0" presId="urn:microsoft.com/office/officeart/2005/8/layout/arrow4"/>
    <dgm:cxn modelId="{37ADB798-C57C-446A-A183-6EF889BE9552}" type="presParOf" srcId="{F393A966-6485-604E-9FBF-CEBEB233EBA2}" destId="{855950DF-D892-8B42-951D-96183D562649}" srcOrd="0" destOrd="0" presId="urn:microsoft.com/office/officeart/2005/8/layout/arrow4"/>
    <dgm:cxn modelId="{CD66D5A8-6B58-423C-8412-4326540F2DD9}" type="presParOf" srcId="{F393A966-6485-604E-9FBF-CEBEB233EBA2}" destId="{CF6FCA3F-5DCD-A841-8487-847966CB82AA}" srcOrd="1" destOrd="0" presId="urn:microsoft.com/office/officeart/2005/8/layout/arrow4"/>
    <dgm:cxn modelId="{86ECF252-BEF4-4F1F-8E2A-134B6D536AB7}" type="presParOf" srcId="{F393A966-6485-604E-9FBF-CEBEB233EBA2}" destId="{22A8A9D5-7D22-4746-80D9-2C06003FD73D}" srcOrd="2" destOrd="0" presId="urn:microsoft.com/office/officeart/2005/8/layout/arrow4"/>
    <dgm:cxn modelId="{0EB36390-C8BA-4B88-97EF-F34F5DA5DFD6}" type="presParOf" srcId="{F393A966-6485-604E-9FBF-CEBEB233EBA2}" destId="{2DAB228B-00C3-FD42-9755-292CF743E0F5}"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1A596C9-402A-AA4E-92AE-DD4770324B1F}" type="doc">
      <dgm:prSet loTypeId="urn:microsoft.com/office/officeart/2005/8/layout/cycle5" loCatId="cycle" qsTypeId="urn:microsoft.com/office/officeart/2005/8/quickstyle/simple4" qsCatId="simple" csTypeId="urn:microsoft.com/office/officeart/2005/8/colors/colorful3" csCatId="colorful" phldr="1"/>
      <dgm:spPr/>
      <dgm:t>
        <a:bodyPr/>
        <a:lstStyle/>
        <a:p>
          <a:endParaRPr lang="en-US"/>
        </a:p>
      </dgm:t>
    </dgm:pt>
    <dgm:pt modelId="{6296A836-BB74-DA48-97D1-8BB41C5D50BF}">
      <dgm:prSet phldrT="[Text]"/>
      <dgm:spPr/>
      <dgm:t>
        <a:bodyPr/>
        <a:lstStyle/>
        <a:p>
          <a:r>
            <a:rPr lang="en-US" dirty="0"/>
            <a:t>Parent</a:t>
          </a:r>
        </a:p>
      </dgm:t>
    </dgm:pt>
    <dgm:pt modelId="{BF83B870-978D-764C-A675-54526560C036}" type="parTrans" cxnId="{1F319D5D-7341-C543-B852-BA458C42163A}">
      <dgm:prSet/>
      <dgm:spPr/>
      <dgm:t>
        <a:bodyPr/>
        <a:lstStyle/>
        <a:p>
          <a:endParaRPr lang="en-US"/>
        </a:p>
      </dgm:t>
    </dgm:pt>
    <dgm:pt modelId="{043F0ED6-93D5-5144-8508-093BF6F50A46}" type="sibTrans" cxnId="{1F319D5D-7341-C543-B852-BA458C42163A}">
      <dgm:prSet/>
      <dgm:spPr/>
      <dgm:t>
        <a:bodyPr/>
        <a:lstStyle/>
        <a:p>
          <a:endParaRPr lang="en-US"/>
        </a:p>
      </dgm:t>
    </dgm:pt>
    <dgm:pt modelId="{3CB6F344-89CF-7140-A915-4A100FA643B7}">
      <dgm:prSet phldrT="[Text]"/>
      <dgm:spPr/>
      <dgm:t>
        <a:bodyPr/>
        <a:lstStyle/>
        <a:p>
          <a:r>
            <a:rPr lang="en-US" dirty="0"/>
            <a:t>Relative</a:t>
          </a:r>
        </a:p>
      </dgm:t>
    </dgm:pt>
    <dgm:pt modelId="{66B9FC73-E8C5-A248-BB2C-C01FC8533344}" type="parTrans" cxnId="{CD1C0C64-EAC4-F047-96BA-B5BB43F4C838}">
      <dgm:prSet/>
      <dgm:spPr/>
      <dgm:t>
        <a:bodyPr/>
        <a:lstStyle/>
        <a:p>
          <a:endParaRPr lang="en-US"/>
        </a:p>
      </dgm:t>
    </dgm:pt>
    <dgm:pt modelId="{CC017D8B-47E4-0449-AC8B-89C1CCB0A091}" type="sibTrans" cxnId="{CD1C0C64-EAC4-F047-96BA-B5BB43F4C838}">
      <dgm:prSet/>
      <dgm:spPr/>
      <dgm:t>
        <a:bodyPr/>
        <a:lstStyle/>
        <a:p>
          <a:endParaRPr lang="en-US"/>
        </a:p>
      </dgm:t>
    </dgm:pt>
    <dgm:pt modelId="{6A19A17C-EF9A-3046-ACB5-AF29F64452FE}">
      <dgm:prSet phldrT="[Text]"/>
      <dgm:spPr/>
      <dgm:t>
        <a:bodyPr/>
        <a:lstStyle/>
        <a:p>
          <a:r>
            <a:rPr lang="en-US" dirty="0"/>
            <a:t>Provider</a:t>
          </a:r>
        </a:p>
      </dgm:t>
    </dgm:pt>
    <dgm:pt modelId="{3D6144E0-2CBF-DC4F-BAB0-3F2389395F37}" type="parTrans" cxnId="{2BD1E68D-81D5-B748-B43A-C485F47A41F9}">
      <dgm:prSet/>
      <dgm:spPr/>
      <dgm:t>
        <a:bodyPr/>
        <a:lstStyle/>
        <a:p>
          <a:endParaRPr lang="en-US"/>
        </a:p>
      </dgm:t>
    </dgm:pt>
    <dgm:pt modelId="{4A847A18-2861-8841-86C9-0C5CD8D18030}" type="sibTrans" cxnId="{2BD1E68D-81D5-B748-B43A-C485F47A41F9}">
      <dgm:prSet/>
      <dgm:spPr/>
      <dgm:t>
        <a:bodyPr/>
        <a:lstStyle/>
        <a:p>
          <a:endParaRPr lang="en-US"/>
        </a:p>
      </dgm:t>
    </dgm:pt>
    <dgm:pt modelId="{C977E8A5-542C-0847-8127-1AA1D79B56B7}">
      <dgm:prSet phldrT="[Text]"/>
      <dgm:spPr/>
      <dgm:t>
        <a:bodyPr/>
        <a:lstStyle/>
        <a:p>
          <a:r>
            <a:rPr lang="en-US" dirty="0"/>
            <a:t>Worker</a:t>
          </a:r>
        </a:p>
      </dgm:t>
    </dgm:pt>
    <dgm:pt modelId="{88A4B1DE-623A-9E46-AD29-1C8E55300E4A}" type="parTrans" cxnId="{4D1CD03B-6931-1D40-9FEA-D40259B0F0D2}">
      <dgm:prSet/>
      <dgm:spPr/>
      <dgm:t>
        <a:bodyPr/>
        <a:lstStyle/>
        <a:p>
          <a:endParaRPr lang="en-US"/>
        </a:p>
      </dgm:t>
    </dgm:pt>
    <dgm:pt modelId="{F0F40DED-70CF-EE46-A478-7303682AA052}" type="sibTrans" cxnId="{4D1CD03B-6931-1D40-9FEA-D40259B0F0D2}">
      <dgm:prSet/>
      <dgm:spPr/>
      <dgm:t>
        <a:bodyPr/>
        <a:lstStyle/>
        <a:p>
          <a:endParaRPr lang="en-US"/>
        </a:p>
      </dgm:t>
    </dgm:pt>
    <dgm:pt modelId="{5E826C96-1F4D-274A-BBF2-BAA419BC3D54}">
      <dgm:prSet phldrT="[Text]"/>
      <dgm:spPr/>
      <dgm:t>
        <a:bodyPr/>
        <a:lstStyle/>
        <a:p>
          <a:r>
            <a:rPr lang="en-US" dirty="0"/>
            <a:t>Supervisor</a:t>
          </a:r>
        </a:p>
      </dgm:t>
    </dgm:pt>
    <dgm:pt modelId="{E75B2EFC-ABF7-2145-91B3-1FED5B3040A2}" type="parTrans" cxnId="{739DA759-525F-734C-9D05-96ED56854627}">
      <dgm:prSet/>
      <dgm:spPr/>
      <dgm:t>
        <a:bodyPr/>
        <a:lstStyle/>
        <a:p>
          <a:endParaRPr lang="en-US"/>
        </a:p>
      </dgm:t>
    </dgm:pt>
    <dgm:pt modelId="{BD003A63-FAC6-9743-B191-66B31B01EB05}" type="sibTrans" cxnId="{739DA759-525F-734C-9D05-96ED56854627}">
      <dgm:prSet/>
      <dgm:spPr/>
      <dgm:t>
        <a:bodyPr/>
        <a:lstStyle/>
        <a:p>
          <a:endParaRPr lang="en-US"/>
        </a:p>
      </dgm:t>
    </dgm:pt>
    <dgm:pt modelId="{9DC27512-A64A-2947-B3AB-443E0B1A0D00}">
      <dgm:prSet phldrT="[Text]"/>
      <dgm:spPr/>
      <dgm:t>
        <a:bodyPr/>
        <a:lstStyle/>
        <a:p>
          <a:r>
            <a:rPr lang="en-US" dirty="0"/>
            <a:t>Child</a:t>
          </a:r>
        </a:p>
      </dgm:t>
    </dgm:pt>
    <dgm:pt modelId="{88D3B19A-6C96-2F4A-9696-CD3624036CEF}" type="parTrans" cxnId="{FE0077DF-9824-824E-9DF6-045A247E559B}">
      <dgm:prSet/>
      <dgm:spPr/>
      <dgm:t>
        <a:bodyPr/>
        <a:lstStyle/>
        <a:p>
          <a:endParaRPr lang="en-US"/>
        </a:p>
      </dgm:t>
    </dgm:pt>
    <dgm:pt modelId="{31B6E09D-3994-8F41-AF47-8B941E4AF9E6}" type="sibTrans" cxnId="{FE0077DF-9824-824E-9DF6-045A247E559B}">
      <dgm:prSet/>
      <dgm:spPr/>
      <dgm:t>
        <a:bodyPr/>
        <a:lstStyle/>
        <a:p>
          <a:endParaRPr lang="en-US"/>
        </a:p>
      </dgm:t>
    </dgm:pt>
    <dgm:pt modelId="{2ADCE48B-48ED-1440-8BF6-B1C7E091BBC2}" type="pres">
      <dgm:prSet presAssocID="{C1A596C9-402A-AA4E-92AE-DD4770324B1F}" presName="cycle" presStyleCnt="0">
        <dgm:presLayoutVars>
          <dgm:dir/>
          <dgm:resizeHandles val="exact"/>
        </dgm:presLayoutVars>
      </dgm:prSet>
      <dgm:spPr/>
    </dgm:pt>
    <dgm:pt modelId="{BA7F2873-41D2-474D-B590-0930C8E12C9A}" type="pres">
      <dgm:prSet presAssocID="{6296A836-BB74-DA48-97D1-8BB41C5D50BF}" presName="node" presStyleLbl="node1" presStyleIdx="0" presStyleCnt="6">
        <dgm:presLayoutVars>
          <dgm:bulletEnabled val="1"/>
        </dgm:presLayoutVars>
      </dgm:prSet>
      <dgm:spPr/>
    </dgm:pt>
    <dgm:pt modelId="{64B92101-BE65-0249-BED9-4051B9FDDFA6}" type="pres">
      <dgm:prSet presAssocID="{6296A836-BB74-DA48-97D1-8BB41C5D50BF}" presName="spNode" presStyleCnt="0"/>
      <dgm:spPr/>
    </dgm:pt>
    <dgm:pt modelId="{AF3E027B-E493-0847-A485-39464685C5A9}" type="pres">
      <dgm:prSet presAssocID="{043F0ED6-93D5-5144-8508-093BF6F50A46}" presName="sibTrans" presStyleLbl="sibTrans1D1" presStyleIdx="0" presStyleCnt="6"/>
      <dgm:spPr/>
    </dgm:pt>
    <dgm:pt modelId="{00051C29-FDB2-4B43-9CD2-3FD0EB89ADAA}" type="pres">
      <dgm:prSet presAssocID="{3CB6F344-89CF-7140-A915-4A100FA643B7}" presName="node" presStyleLbl="node1" presStyleIdx="1" presStyleCnt="6">
        <dgm:presLayoutVars>
          <dgm:bulletEnabled val="1"/>
        </dgm:presLayoutVars>
      </dgm:prSet>
      <dgm:spPr/>
    </dgm:pt>
    <dgm:pt modelId="{BCCE34A3-77A3-8C45-AEB6-5F2933ED4A5F}" type="pres">
      <dgm:prSet presAssocID="{3CB6F344-89CF-7140-A915-4A100FA643B7}" presName="spNode" presStyleCnt="0"/>
      <dgm:spPr/>
    </dgm:pt>
    <dgm:pt modelId="{841A535E-460F-A643-9259-534FF6D8AAC3}" type="pres">
      <dgm:prSet presAssocID="{CC017D8B-47E4-0449-AC8B-89C1CCB0A091}" presName="sibTrans" presStyleLbl="sibTrans1D1" presStyleIdx="1" presStyleCnt="6"/>
      <dgm:spPr/>
    </dgm:pt>
    <dgm:pt modelId="{396D8AD6-75F4-1E41-B883-DA3E70005BBF}" type="pres">
      <dgm:prSet presAssocID="{6A19A17C-EF9A-3046-ACB5-AF29F64452FE}" presName="node" presStyleLbl="node1" presStyleIdx="2" presStyleCnt="6">
        <dgm:presLayoutVars>
          <dgm:bulletEnabled val="1"/>
        </dgm:presLayoutVars>
      </dgm:prSet>
      <dgm:spPr/>
    </dgm:pt>
    <dgm:pt modelId="{2E29B7A1-5DEE-3844-AAF0-9136E0BFB9DD}" type="pres">
      <dgm:prSet presAssocID="{6A19A17C-EF9A-3046-ACB5-AF29F64452FE}" presName="spNode" presStyleCnt="0"/>
      <dgm:spPr/>
    </dgm:pt>
    <dgm:pt modelId="{98477895-D6B3-2A4C-B45A-57309A0CD559}" type="pres">
      <dgm:prSet presAssocID="{4A847A18-2861-8841-86C9-0C5CD8D18030}" presName="sibTrans" presStyleLbl="sibTrans1D1" presStyleIdx="2" presStyleCnt="6"/>
      <dgm:spPr/>
    </dgm:pt>
    <dgm:pt modelId="{E2DE6080-D8D7-6847-B8A7-E9753FA1EE50}" type="pres">
      <dgm:prSet presAssocID="{C977E8A5-542C-0847-8127-1AA1D79B56B7}" presName="node" presStyleLbl="node1" presStyleIdx="3" presStyleCnt="6">
        <dgm:presLayoutVars>
          <dgm:bulletEnabled val="1"/>
        </dgm:presLayoutVars>
      </dgm:prSet>
      <dgm:spPr/>
    </dgm:pt>
    <dgm:pt modelId="{67E7FF4E-2620-5E4C-BFB0-2ECF600A8FAA}" type="pres">
      <dgm:prSet presAssocID="{C977E8A5-542C-0847-8127-1AA1D79B56B7}" presName="spNode" presStyleCnt="0"/>
      <dgm:spPr/>
    </dgm:pt>
    <dgm:pt modelId="{000E01A9-42DB-D84D-B322-BFCF6B44E4C2}" type="pres">
      <dgm:prSet presAssocID="{F0F40DED-70CF-EE46-A478-7303682AA052}" presName="sibTrans" presStyleLbl="sibTrans1D1" presStyleIdx="3" presStyleCnt="6"/>
      <dgm:spPr/>
    </dgm:pt>
    <dgm:pt modelId="{9D1D7BDF-E08A-D74A-BFDE-BFBE254E2098}" type="pres">
      <dgm:prSet presAssocID="{5E826C96-1F4D-274A-BBF2-BAA419BC3D54}" presName="node" presStyleLbl="node1" presStyleIdx="4" presStyleCnt="6">
        <dgm:presLayoutVars>
          <dgm:bulletEnabled val="1"/>
        </dgm:presLayoutVars>
      </dgm:prSet>
      <dgm:spPr/>
    </dgm:pt>
    <dgm:pt modelId="{C0D85E41-EBB7-974E-BCA0-F1B0804ADCA8}" type="pres">
      <dgm:prSet presAssocID="{5E826C96-1F4D-274A-BBF2-BAA419BC3D54}" presName="spNode" presStyleCnt="0"/>
      <dgm:spPr/>
    </dgm:pt>
    <dgm:pt modelId="{563BEFFF-0F9D-2B42-9589-CA1C7503EF28}" type="pres">
      <dgm:prSet presAssocID="{BD003A63-FAC6-9743-B191-66B31B01EB05}" presName="sibTrans" presStyleLbl="sibTrans1D1" presStyleIdx="4" presStyleCnt="6"/>
      <dgm:spPr/>
    </dgm:pt>
    <dgm:pt modelId="{3E79A5AD-34E7-4448-BC24-DE529C635D86}" type="pres">
      <dgm:prSet presAssocID="{9DC27512-A64A-2947-B3AB-443E0B1A0D00}" presName="node" presStyleLbl="node1" presStyleIdx="5" presStyleCnt="6">
        <dgm:presLayoutVars>
          <dgm:bulletEnabled val="1"/>
        </dgm:presLayoutVars>
      </dgm:prSet>
      <dgm:spPr/>
    </dgm:pt>
    <dgm:pt modelId="{96FE65BB-D37E-954D-91A7-CA9DBCDBBF8E}" type="pres">
      <dgm:prSet presAssocID="{9DC27512-A64A-2947-B3AB-443E0B1A0D00}" presName="spNode" presStyleCnt="0"/>
      <dgm:spPr/>
    </dgm:pt>
    <dgm:pt modelId="{A8F92B74-579C-C246-9B70-88AD518282E9}" type="pres">
      <dgm:prSet presAssocID="{31B6E09D-3994-8F41-AF47-8B941E4AF9E6}" presName="sibTrans" presStyleLbl="sibTrans1D1" presStyleIdx="5" presStyleCnt="6"/>
      <dgm:spPr/>
    </dgm:pt>
  </dgm:ptLst>
  <dgm:cxnLst>
    <dgm:cxn modelId="{56C44610-92BD-446A-BB77-5BE83838922A}" type="presOf" srcId="{C977E8A5-542C-0847-8127-1AA1D79B56B7}" destId="{E2DE6080-D8D7-6847-B8A7-E9753FA1EE50}" srcOrd="0" destOrd="0" presId="urn:microsoft.com/office/officeart/2005/8/layout/cycle5"/>
    <dgm:cxn modelId="{8BC5D214-09F2-479D-9BA4-21179EA98F0D}" type="presOf" srcId="{3CB6F344-89CF-7140-A915-4A100FA643B7}" destId="{00051C29-FDB2-4B43-9CD2-3FD0EB89ADAA}" srcOrd="0" destOrd="0" presId="urn:microsoft.com/office/officeart/2005/8/layout/cycle5"/>
    <dgm:cxn modelId="{E59A5024-3405-4ACF-92D6-6F720372B2BE}" type="presOf" srcId="{6296A836-BB74-DA48-97D1-8BB41C5D50BF}" destId="{BA7F2873-41D2-474D-B590-0930C8E12C9A}" srcOrd="0" destOrd="0" presId="urn:microsoft.com/office/officeart/2005/8/layout/cycle5"/>
    <dgm:cxn modelId="{E2844B25-ECC1-4BDB-ACEA-FAD9BACF40B5}" type="presOf" srcId="{5E826C96-1F4D-274A-BBF2-BAA419BC3D54}" destId="{9D1D7BDF-E08A-D74A-BFDE-BFBE254E2098}" srcOrd="0" destOrd="0" presId="urn:microsoft.com/office/officeart/2005/8/layout/cycle5"/>
    <dgm:cxn modelId="{4D1CD03B-6931-1D40-9FEA-D40259B0F0D2}" srcId="{C1A596C9-402A-AA4E-92AE-DD4770324B1F}" destId="{C977E8A5-542C-0847-8127-1AA1D79B56B7}" srcOrd="3" destOrd="0" parTransId="{88A4B1DE-623A-9E46-AD29-1C8E55300E4A}" sibTransId="{F0F40DED-70CF-EE46-A478-7303682AA052}"/>
    <dgm:cxn modelId="{1F319D5D-7341-C543-B852-BA458C42163A}" srcId="{C1A596C9-402A-AA4E-92AE-DD4770324B1F}" destId="{6296A836-BB74-DA48-97D1-8BB41C5D50BF}" srcOrd="0" destOrd="0" parTransId="{BF83B870-978D-764C-A675-54526560C036}" sibTransId="{043F0ED6-93D5-5144-8508-093BF6F50A46}"/>
    <dgm:cxn modelId="{62741662-FA24-4673-A36F-D74D60E67CBF}" type="presOf" srcId="{9DC27512-A64A-2947-B3AB-443E0B1A0D00}" destId="{3E79A5AD-34E7-4448-BC24-DE529C635D86}" srcOrd="0" destOrd="0" presId="urn:microsoft.com/office/officeart/2005/8/layout/cycle5"/>
    <dgm:cxn modelId="{7E13DA43-7E66-4C44-8CD4-87EF390EFF4F}" type="presOf" srcId="{4A847A18-2861-8841-86C9-0C5CD8D18030}" destId="{98477895-D6B3-2A4C-B45A-57309A0CD559}" srcOrd="0" destOrd="0" presId="urn:microsoft.com/office/officeart/2005/8/layout/cycle5"/>
    <dgm:cxn modelId="{CD1C0C64-EAC4-F047-96BA-B5BB43F4C838}" srcId="{C1A596C9-402A-AA4E-92AE-DD4770324B1F}" destId="{3CB6F344-89CF-7140-A915-4A100FA643B7}" srcOrd="1" destOrd="0" parTransId="{66B9FC73-E8C5-A248-BB2C-C01FC8533344}" sibTransId="{CC017D8B-47E4-0449-AC8B-89C1CCB0A091}"/>
    <dgm:cxn modelId="{739DA759-525F-734C-9D05-96ED56854627}" srcId="{C1A596C9-402A-AA4E-92AE-DD4770324B1F}" destId="{5E826C96-1F4D-274A-BBF2-BAA419BC3D54}" srcOrd="4" destOrd="0" parTransId="{E75B2EFC-ABF7-2145-91B3-1FED5B3040A2}" sibTransId="{BD003A63-FAC6-9743-B191-66B31B01EB05}"/>
    <dgm:cxn modelId="{96B4DF8A-CD52-4A2B-AE98-BBE7AEC26451}" type="presOf" srcId="{CC017D8B-47E4-0449-AC8B-89C1CCB0A091}" destId="{841A535E-460F-A643-9259-534FF6D8AAC3}" srcOrd="0" destOrd="0" presId="urn:microsoft.com/office/officeart/2005/8/layout/cycle5"/>
    <dgm:cxn modelId="{2BD1E68D-81D5-B748-B43A-C485F47A41F9}" srcId="{C1A596C9-402A-AA4E-92AE-DD4770324B1F}" destId="{6A19A17C-EF9A-3046-ACB5-AF29F64452FE}" srcOrd="2" destOrd="0" parTransId="{3D6144E0-2CBF-DC4F-BAB0-3F2389395F37}" sibTransId="{4A847A18-2861-8841-86C9-0C5CD8D18030}"/>
    <dgm:cxn modelId="{370CE1BF-93A7-4BB3-874E-E4130A6B632A}" type="presOf" srcId="{043F0ED6-93D5-5144-8508-093BF6F50A46}" destId="{AF3E027B-E493-0847-A485-39464685C5A9}" srcOrd="0" destOrd="0" presId="urn:microsoft.com/office/officeart/2005/8/layout/cycle5"/>
    <dgm:cxn modelId="{029153C0-28BD-43B5-9101-C0D91EA8C493}" type="presOf" srcId="{BD003A63-FAC6-9743-B191-66B31B01EB05}" destId="{563BEFFF-0F9D-2B42-9589-CA1C7503EF28}" srcOrd="0" destOrd="0" presId="urn:microsoft.com/office/officeart/2005/8/layout/cycle5"/>
    <dgm:cxn modelId="{E755A6CB-2DE3-49C0-8D21-1CF4B632AC5B}" type="presOf" srcId="{6A19A17C-EF9A-3046-ACB5-AF29F64452FE}" destId="{396D8AD6-75F4-1E41-B883-DA3E70005BBF}" srcOrd="0" destOrd="0" presId="urn:microsoft.com/office/officeart/2005/8/layout/cycle5"/>
    <dgm:cxn modelId="{FE0077DF-9824-824E-9DF6-045A247E559B}" srcId="{C1A596C9-402A-AA4E-92AE-DD4770324B1F}" destId="{9DC27512-A64A-2947-B3AB-443E0B1A0D00}" srcOrd="5" destOrd="0" parTransId="{88D3B19A-6C96-2F4A-9696-CD3624036CEF}" sibTransId="{31B6E09D-3994-8F41-AF47-8B941E4AF9E6}"/>
    <dgm:cxn modelId="{F8E999E5-3002-48F8-A019-A03939D97ECA}" type="presOf" srcId="{C1A596C9-402A-AA4E-92AE-DD4770324B1F}" destId="{2ADCE48B-48ED-1440-8BF6-B1C7E091BBC2}" srcOrd="0" destOrd="0" presId="urn:microsoft.com/office/officeart/2005/8/layout/cycle5"/>
    <dgm:cxn modelId="{32A203EA-5D0D-4041-A229-86A831736C92}" type="presOf" srcId="{31B6E09D-3994-8F41-AF47-8B941E4AF9E6}" destId="{A8F92B74-579C-C246-9B70-88AD518282E9}" srcOrd="0" destOrd="0" presId="urn:microsoft.com/office/officeart/2005/8/layout/cycle5"/>
    <dgm:cxn modelId="{7E9ECEFC-91AF-492E-847E-382B62CFF25D}" type="presOf" srcId="{F0F40DED-70CF-EE46-A478-7303682AA052}" destId="{000E01A9-42DB-D84D-B322-BFCF6B44E4C2}" srcOrd="0" destOrd="0" presId="urn:microsoft.com/office/officeart/2005/8/layout/cycle5"/>
    <dgm:cxn modelId="{4ACE0BBD-7553-44CA-B1E6-39C5DC0E45A2}" type="presParOf" srcId="{2ADCE48B-48ED-1440-8BF6-B1C7E091BBC2}" destId="{BA7F2873-41D2-474D-B590-0930C8E12C9A}" srcOrd="0" destOrd="0" presId="urn:microsoft.com/office/officeart/2005/8/layout/cycle5"/>
    <dgm:cxn modelId="{91F05C23-5149-41D2-BCD4-A030AC757CD5}" type="presParOf" srcId="{2ADCE48B-48ED-1440-8BF6-B1C7E091BBC2}" destId="{64B92101-BE65-0249-BED9-4051B9FDDFA6}" srcOrd="1" destOrd="0" presId="urn:microsoft.com/office/officeart/2005/8/layout/cycle5"/>
    <dgm:cxn modelId="{0EA976B0-BCCB-42CC-BD02-05AB42CEB64A}" type="presParOf" srcId="{2ADCE48B-48ED-1440-8BF6-B1C7E091BBC2}" destId="{AF3E027B-E493-0847-A485-39464685C5A9}" srcOrd="2" destOrd="0" presId="urn:microsoft.com/office/officeart/2005/8/layout/cycle5"/>
    <dgm:cxn modelId="{26D9D94B-BAF1-465B-A857-8998AB91B6DB}" type="presParOf" srcId="{2ADCE48B-48ED-1440-8BF6-B1C7E091BBC2}" destId="{00051C29-FDB2-4B43-9CD2-3FD0EB89ADAA}" srcOrd="3" destOrd="0" presId="urn:microsoft.com/office/officeart/2005/8/layout/cycle5"/>
    <dgm:cxn modelId="{C5FE8775-7B3D-4D37-B765-EAC8FAB37858}" type="presParOf" srcId="{2ADCE48B-48ED-1440-8BF6-B1C7E091BBC2}" destId="{BCCE34A3-77A3-8C45-AEB6-5F2933ED4A5F}" srcOrd="4" destOrd="0" presId="urn:microsoft.com/office/officeart/2005/8/layout/cycle5"/>
    <dgm:cxn modelId="{065D7F22-A9F2-4EE1-A63A-C563EAAE3BB9}" type="presParOf" srcId="{2ADCE48B-48ED-1440-8BF6-B1C7E091BBC2}" destId="{841A535E-460F-A643-9259-534FF6D8AAC3}" srcOrd="5" destOrd="0" presId="urn:microsoft.com/office/officeart/2005/8/layout/cycle5"/>
    <dgm:cxn modelId="{72BD0F8C-687A-49E8-91A9-293536562E65}" type="presParOf" srcId="{2ADCE48B-48ED-1440-8BF6-B1C7E091BBC2}" destId="{396D8AD6-75F4-1E41-B883-DA3E70005BBF}" srcOrd="6" destOrd="0" presId="urn:microsoft.com/office/officeart/2005/8/layout/cycle5"/>
    <dgm:cxn modelId="{A7C1C078-3773-4868-B73C-C36116906E70}" type="presParOf" srcId="{2ADCE48B-48ED-1440-8BF6-B1C7E091BBC2}" destId="{2E29B7A1-5DEE-3844-AAF0-9136E0BFB9DD}" srcOrd="7" destOrd="0" presId="urn:microsoft.com/office/officeart/2005/8/layout/cycle5"/>
    <dgm:cxn modelId="{78AA53AF-3AA0-42C4-8A7E-42AEA4B77AD8}" type="presParOf" srcId="{2ADCE48B-48ED-1440-8BF6-B1C7E091BBC2}" destId="{98477895-D6B3-2A4C-B45A-57309A0CD559}" srcOrd="8" destOrd="0" presId="urn:microsoft.com/office/officeart/2005/8/layout/cycle5"/>
    <dgm:cxn modelId="{BCE0958A-5263-4749-A83E-83A31056AE3A}" type="presParOf" srcId="{2ADCE48B-48ED-1440-8BF6-B1C7E091BBC2}" destId="{E2DE6080-D8D7-6847-B8A7-E9753FA1EE50}" srcOrd="9" destOrd="0" presId="urn:microsoft.com/office/officeart/2005/8/layout/cycle5"/>
    <dgm:cxn modelId="{87BCB399-B2BE-4D14-BE04-0B50F43CFF5C}" type="presParOf" srcId="{2ADCE48B-48ED-1440-8BF6-B1C7E091BBC2}" destId="{67E7FF4E-2620-5E4C-BFB0-2ECF600A8FAA}" srcOrd="10" destOrd="0" presId="urn:microsoft.com/office/officeart/2005/8/layout/cycle5"/>
    <dgm:cxn modelId="{B1C0F79A-D5B0-49C6-A471-B9962799C583}" type="presParOf" srcId="{2ADCE48B-48ED-1440-8BF6-B1C7E091BBC2}" destId="{000E01A9-42DB-D84D-B322-BFCF6B44E4C2}" srcOrd="11" destOrd="0" presId="urn:microsoft.com/office/officeart/2005/8/layout/cycle5"/>
    <dgm:cxn modelId="{7B881B9D-D9FB-4656-819E-F52631FBF641}" type="presParOf" srcId="{2ADCE48B-48ED-1440-8BF6-B1C7E091BBC2}" destId="{9D1D7BDF-E08A-D74A-BFDE-BFBE254E2098}" srcOrd="12" destOrd="0" presId="urn:microsoft.com/office/officeart/2005/8/layout/cycle5"/>
    <dgm:cxn modelId="{B2DCEA50-0B27-4691-958D-F12226E81527}" type="presParOf" srcId="{2ADCE48B-48ED-1440-8BF6-B1C7E091BBC2}" destId="{C0D85E41-EBB7-974E-BCA0-F1B0804ADCA8}" srcOrd="13" destOrd="0" presId="urn:microsoft.com/office/officeart/2005/8/layout/cycle5"/>
    <dgm:cxn modelId="{FBC2303C-6EAC-4F61-A761-19E9CDB10386}" type="presParOf" srcId="{2ADCE48B-48ED-1440-8BF6-B1C7E091BBC2}" destId="{563BEFFF-0F9D-2B42-9589-CA1C7503EF28}" srcOrd="14" destOrd="0" presId="urn:microsoft.com/office/officeart/2005/8/layout/cycle5"/>
    <dgm:cxn modelId="{D3E08FB5-8311-422B-AF2A-B5B6CC904E38}" type="presParOf" srcId="{2ADCE48B-48ED-1440-8BF6-B1C7E091BBC2}" destId="{3E79A5AD-34E7-4448-BC24-DE529C635D86}" srcOrd="15" destOrd="0" presId="urn:microsoft.com/office/officeart/2005/8/layout/cycle5"/>
    <dgm:cxn modelId="{36866A1B-7B6C-4E92-B6E2-60F62C64221E}" type="presParOf" srcId="{2ADCE48B-48ED-1440-8BF6-B1C7E091BBC2}" destId="{96FE65BB-D37E-954D-91A7-CA9DBCDBBF8E}" srcOrd="16" destOrd="0" presId="urn:microsoft.com/office/officeart/2005/8/layout/cycle5"/>
    <dgm:cxn modelId="{F77381B9-CCC8-4799-B16A-A79834F66E35}" type="presParOf" srcId="{2ADCE48B-48ED-1440-8BF6-B1C7E091BBC2}" destId="{A8F92B74-579C-C246-9B70-88AD518282E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2_2" csCatId="accent2" phldr="1"/>
      <dgm:spPr/>
    </dgm:pt>
    <dgm:pt modelId="{D1311AC8-85B2-47B6-9806-6E1ACAE4C9C3}">
      <dgm:prSet phldrT="[Text]"/>
      <dgm:spPr>
        <a:solidFill>
          <a:srgbClr val="FF0000"/>
        </a:solidFill>
      </dgm:spPr>
      <dgm:t>
        <a:bodyPr/>
        <a:lstStyle/>
        <a:p>
          <a:r>
            <a:rPr lang="en-US" b="1" dirty="0"/>
            <a:t>WHO</a:t>
          </a:r>
          <a:r>
            <a:rPr lang="en-US" dirty="0"/>
            <a:t> is Part of the plan/network?</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FBDB350B-E817-514D-A232-527F3CD6F810}">
      <dgm:prSet phldrT="[Text]"/>
      <dgm:spPr>
        <a:solidFill>
          <a:srgbClr val="FF0000"/>
        </a:solidFill>
      </dgm:spPr>
      <dgm:t>
        <a:bodyPr/>
        <a:lstStyle/>
        <a:p>
          <a:r>
            <a:rPr lang="en-US" dirty="0"/>
            <a:t>WHAT action must be taken to address the danger?</a:t>
          </a:r>
        </a:p>
      </dgm:t>
    </dgm:pt>
    <dgm:pt modelId="{B722C78A-288E-944B-96D1-A85A2B7E5336}" type="parTrans" cxnId="{64935730-5627-7F40-90BC-78ED91B34949}">
      <dgm:prSet/>
      <dgm:spPr/>
      <dgm:t>
        <a:bodyPr/>
        <a:lstStyle/>
        <a:p>
          <a:endParaRPr lang="en-US"/>
        </a:p>
      </dgm:t>
    </dgm:pt>
    <dgm:pt modelId="{72A1E0FB-7D1F-FA4F-96FD-D997CEDE6DE3}" type="sibTrans" cxnId="{64935730-5627-7F40-90BC-78ED91B34949}">
      <dgm:prSet/>
      <dgm:spPr/>
      <dgm:t>
        <a:bodyPr/>
        <a:lstStyle/>
        <a:p>
          <a:endParaRPr lang="en-US"/>
        </a:p>
      </dgm:t>
    </dgm:pt>
    <dgm:pt modelId="{72D4BD80-463A-7B4D-89C1-E63A5091ED42}">
      <dgm:prSet phldrT="[Text]"/>
      <dgm:spPr>
        <a:solidFill>
          <a:srgbClr val="FF0000"/>
        </a:solidFill>
      </dgm:spPr>
      <dgm:t>
        <a:bodyPr/>
        <a:lstStyle/>
        <a:p>
          <a:r>
            <a:rPr lang="en-US" dirty="0"/>
            <a:t>For How Long?</a:t>
          </a:r>
        </a:p>
      </dgm:t>
    </dgm:pt>
    <dgm:pt modelId="{FA1AA11B-5ED5-CB43-A610-2BBF059997D9}" type="parTrans" cxnId="{BC0CE23B-D958-EC45-936E-09727D7B211F}">
      <dgm:prSet/>
      <dgm:spPr/>
      <dgm:t>
        <a:bodyPr/>
        <a:lstStyle/>
        <a:p>
          <a:endParaRPr lang="en-US"/>
        </a:p>
      </dgm:t>
    </dgm:pt>
    <dgm:pt modelId="{8B2B8F7C-B4E0-5949-B2EA-A4DC2866C76A}" type="sibTrans" cxnId="{BC0CE23B-D958-EC45-936E-09727D7B211F}">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Y="-1260"/>
      <dgm:spPr>
        <a:solidFill>
          <a:schemeClr val="accent2">
            <a:lumMod val="60000"/>
            <a:lumOff val="40000"/>
          </a:schemeClr>
        </a:solidFill>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custLinFactNeighborX="-6667" custLinFactNeighborY="-3644">
        <dgm:presLayoutVars>
          <dgm:bulletEnabled val="1"/>
        </dgm:presLayoutVars>
      </dgm:prSet>
      <dgm:spPr/>
    </dgm:pt>
    <dgm:pt modelId="{244C34EA-3F25-4B94-9062-B3117F0D4D80}" type="pres">
      <dgm:prSet presAssocID="{1509FB27-0A39-47D7-808D-30A39E48218B}" presName="sibTrans" presStyleCnt="0"/>
      <dgm:spPr/>
    </dgm:pt>
    <dgm:pt modelId="{B9B252CA-0EEA-134A-95BD-B64F663AB894}" type="pres">
      <dgm:prSet presAssocID="{FBDB350B-E817-514D-A232-527F3CD6F810}" presName="textNode" presStyleLbl="node1" presStyleIdx="1" presStyleCnt="3" custLinFactNeighborY="-3150">
        <dgm:presLayoutVars>
          <dgm:bulletEnabled val="1"/>
        </dgm:presLayoutVars>
      </dgm:prSet>
      <dgm:spPr/>
    </dgm:pt>
    <dgm:pt modelId="{2CE7E195-F41D-7B42-96E7-7EEC5C1012D2}" type="pres">
      <dgm:prSet presAssocID="{72A1E0FB-7D1F-FA4F-96FD-D997CEDE6DE3}" presName="sibTrans" presStyleCnt="0"/>
      <dgm:spPr/>
    </dgm:pt>
    <dgm:pt modelId="{EDB4C618-689F-554F-AF21-CB778D7B6754}" type="pres">
      <dgm:prSet presAssocID="{72D4BD80-463A-7B4D-89C1-E63A5091ED42}" presName="textNode" presStyleLbl="node1" presStyleIdx="2" presStyleCnt="3" custLinFactNeighborY="-3150">
        <dgm:presLayoutVars>
          <dgm:bulletEnabled val="1"/>
        </dgm:presLayoutVars>
      </dgm:prSet>
      <dgm:spPr/>
    </dgm:pt>
  </dgm:ptLst>
  <dgm:cxnLst>
    <dgm:cxn modelId="{64935730-5627-7F40-90BC-78ED91B34949}" srcId="{3E3ABFEE-9F7C-4665-8F01-D1F35CB8F405}" destId="{FBDB350B-E817-514D-A232-527F3CD6F810}" srcOrd="1" destOrd="0" parTransId="{B722C78A-288E-944B-96D1-A85A2B7E5336}" sibTransId="{72A1E0FB-7D1F-FA4F-96FD-D997CEDE6DE3}"/>
    <dgm:cxn modelId="{3B48A836-4F97-49E6-96F8-1E200A427B7E}" srcId="{3E3ABFEE-9F7C-4665-8F01-D1F35CB8F405}" destId="{D1311AC8-85B2-47B6-9806-6E1ACAE4C9C3}" srcOrd="0" destOrd="0" parTransId="{6AD0BBCB-5746-460B-899E-902BE75789D9}" sibTransId="{1509FB27-0A39-47D7-808D-30A39E48218B}"/>
    <dgm:cxn modelId="{08F01437-525D-4D80-ABA4-CA2775F512D0}" type="presOf" srcId="{3E3ABFEE-9F7C-4665-8F01-D1F35CB8F405}" destId="{7575F21B-50E7-4216-B9D5-41472B8EE4CF}" srcOrd="0" destOrd="0" presId="urn:microsoft.com/office/officeart/2005/8/layout/hProcess9"/>
    <dgm:cxn modelId="{BC0CE23B-D958-EC45-936E-09727D7B211F}" srcId="{3E3ABFEE-9F7C-4665-8F01-D1F35CB8F405}" destId="{72D4BD80-463A-7B4D-89C1-E63A5091ED42}" srcOrd="2" destOrd="0" parTransId="{FA1AA11B-5ED5-CB43-A610-2BBF059997D9}" sibTransId="{8B2B8F7C-B4E0-5949-B2EA-A4DC2866C76A}"/>
    <dgm:cxn modelId="{40BEB73E-252C-4B92-879F-7971D7D311B5}" type="presOf" srcId="{D1311AC8-85B2-47B6-9806-6E1ACAE4C9C3}" destId="{3EFB5674-1895-4C4A-8B18-D0B00C7E2635}" srcOrd="0" destOrd="0" presId="urn:microsoft.com/office/officeart/2005/8/layout/hProcess9"/>
    <dgm:cxn modelId="{8A0D5963-EB10-474A-9D44-E64F1F15C3F6}" type="presOf" srcId="{72D4BD80-463A-7B4D-89C1-E63A5091ED42}" destId="{EDB4C618-689F-554F-AF21-CB778D7B6754}" srcOrd="0" destOrd="0" presId="urn:microsoft.com/office/officeart/2005/8/layout/hProcess9"/>
    <dgm:cxn modelId="{D516EC76-5DD8-4B02-9811-08433D75E1EA}" type="presOf" srcId="{FBDB350B-E817-514D-A232-527F3CD6F810}" destId="{B9B252CA-0EEA-134A-95BD-B64F663AB894}" srcOrd="0" destOrd="0" presId="urn:microsoft.com/office/officeart/2005/8/layout/hProcess9"/>
    <dgm:cxn modelId="{F1197A1F-E8CC-41AB-BD3C-E3593C4C1A03}" type="presParOf" srcId="{7575F21B-50E7-4216-B9D5-41472B8EE4CF}" destId="{B2600B2E-5D11-44CD-AA06-F5F7E05578CE}" srcOrd="0" destOrd="0" presId="urn:microsoft.com/office/officeart/2005/8/layout/hProcess9"/>
    <dgm:cxn modelId="{ABCB91C6-CF79-48D0-8F1E-0F6F66EF53D3}" type="presParOf" srcId="{7575F21B-50E7-4216-B9D5-41472B8EE4CF}" destId="{CEFC2B48-F245-4ED8-8932-65FE1C63CB05}" srcOrd="1" destOrd="0" presId="urn:microsoft.com/office/officeart/2005/8/layout/hProcess9"/>
    <dgm:cxn modelId="{DAAFD5A2-4C30-4EBA-B4D0-3CE66CD54A75}" type="presParOf" srcId="{CEFC2B48-F245-4ED8-8932-65FE1C63CB05}" destId="{3EFB5674-1895-4C4A-8B18-D0B00C7E2635}" srcOrd="0" destOrd="0" presId="urn:microsoft.com/office/officeart/2005/8/layout/hProcess9"/>
    <dgm:cxn modelId="{4CF2480E-270E-42FA-A409-94CC6B028369}" type="presParOf" srcId="{CEFC2B48-F245-4ED8-8932-65FE1C63CB05}" destId="{244C34EA-3F25-4B94-9062-B3117F0D4D80}" srcOrd="1" destOrd="0" presId="urn:microsoft.com/office/officeart/2005/8/layout/hProcess9"/>
    <dgm:cxn modelId="{D6CF4677-AB79-46D3-B8E0-E31BA9765ADE}" type="presParOf" srcId="{CEFC2B48-F245-4ED8-8932-65FE1C63CB05}" destId="{B9B252CA-0EEA-134A-95BD-B64F663AB894}" srcOrd="2" destOrd="0" presId="urn:microsoft.com/office/officeart/2005/8/layout/hProcess9"/>
    <dgm:cxn modelId="{0C418886-8F56-4DF7-8A3D-E164918250AE}" type="presParOf" srcId="{CEFC2B48-F245-4ED8-8932-65FE1C63CB05}" destId="{2CE7E195-F41D-7B42-96E7-7EEC5C1012D2}" srcOrd="3" destOrd="0" presId="urn:microsoft.com/office/officeart/2005/8/layout/hProcess9"/>
    <dgm:cxn modelId="{C4CA86D7-D9FC-4741-9288-8E05AD1CA91B}" type="presParOf" srcId="{CEFC2B48-F245-4ED8-8932-65FE1C63CB05}" destId="{EDB4C618-689F-554F-AF21-CB778D7B67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2_2" csCatId="accent2" phldr="1"/>
      <dgm:spPr/>
    </dgm:pt>
    <dgm:pt modelId="{D1311AC8-85B2-47B6-9806-6E1ACAE4C9C3}">
      <dgm:prSet phldrT="[Text]"/>
      <dgm:spPr>
        <a:solidFill>
          <a:srgbClr val="FF0000"/>
        </a:solidFill>
      </dgm:spPr>
      <dgm:t>
        <a:bodyPr/>
        <a:lstStyle/>
        <a:p>
          <a:r>
            <a:rPr lang="en-US" b="1" dirty="0"/>
            <a:t>WHO</a:t>
          </a:r>
          <a:r>
            <a:rPr lang="en-US" dirty="0"/>
            <a:t> is Part of the plan/network?</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FBDB350B-E817-514D-A232-527F3CD6F810}">
      <dgm:prSet phldrT="[Text]"/>
      <dgm:spPr>
        <a:solidFill>
          <a:srgbClr val="FF0000"/>
        </a:solidFill>
      </dgm:spPr>
      <dgm:t>
        <a:bodyPr/>
        <a:lstStyle/>
        <a:p>
          <a:r>
            <a:rPr lang="en-US" dirty="0"/>
            <a:t>WHAT action must be taken to address the danger?</a:t>
          </a:r>
        </a:p>
      </dgm:t>
    </dgm:pt>
    <dgm:pt modelId="{B722C78A-288E-944B-96D1-A85A2B7E5336}" type="parTrans" cxnId="{64935730-5627-7F40-90BC-78ED91B34949}">
      <dgm:prSet/>
      <dgm:spPr/>
      <dgm:t>
        <a:bodyPr/>
        <a:lstStyle/>
        <a:p>
          <a:endParaRPr lang="en-US"/>
        </a:p>
      </dgm:t>
    </dgm:pt>
    <dgm:pt modelId="{72A1E0FB-7D1F-FA4F-96FD-D997CEDE6DE3}" type="sibTrans" cxnId="{64935730-5627-7F40-90BC-78ED91B34949}">
      <dgm:prSet/>
      <dgm:spPr/>
      <dgm:t>
        <a:bodyPr/>
        <a:lstStyle/>
        <a:p>
          <a:endParaRPr lang="en-US"/>
        </a:p>
      </dgm:t>
    </dgm:pt>
    <dgm:pt modelId="{72D4BD80-463A-7B4D-89C1-E63A5091ED42}">
      <dgm:prSet phldrT="[Text]"/>
      <dgm:spPr>
        <a:solidFill>
          <a:srgbClr val="FF0000"/>
        </a:solidFill>
      </dgm:spPr>
      <dgm:t>
        <a:bodyPr/>
        <a:lstStyle/>
        <a:p>
          <a:r>
            <a:rPr lang="en-US" dirty="0"/>
            <a:t>For How Long?</a:t>
          </a:r>
        </a:p>
      </dgm:t>
    </dgm:pt>
    <dgm:pt modelId="{FA1AA11B-5ED5-CB43-A610-2BBF059997D9}" type="parTrans" cxnId="{BC0CE23B-D958-EC45-936E-09727D7B211F}">
      <dgm:prSet/>
      <dgm:spPr/>
      <dgm:t>
        <a:bodyPr/>
        <a:lstStyle/>
        <a:p>
          <a:endParaRPr lang="en-US"/>
        </a:p>
      </dgm:t>
    </dgm:pt>
    <dgm:pt modelId="{8B2B8F7C-B4E0-5949-B2EA-A4DC2866C76A}" type="sibTrans" cxnId="{BC0CE23B-D958-EC45-936E-09727D7B211F}">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Y="-1260"/>
      <dgm:spPr>
        <a:solidFill>
          <a:schemeClr val="accent2">
            <a:lumMod val="60000"/>
            <a:lumOff val="40000"/>
          </a:schemeClr>
        </a:solidFill>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custLinFactNeighborX="-6667" custLinFactNeighborY="-3644">
        <dgm:presLayoutVars>
          <dgm:bulletEnabled val="1"/>
        </dgm:presLayoutVars>
      </dgm:prSet>
      <dgm:spPr/>
    </dgm:pt>
    <dgm:pt modelId="{244C34EA-3F25-4B94-9062-B3117F0D4D80}" type="pres">
      <dgm:prSet presAssocID="{1509FB27-0A39-47D7-808D-30A39E48218B}" presName="sibTrans" presStyleCnt="0"/>
      <dgm:spPr/>
    </dgm:pt>
    <dgm:pt modelId="{B9B252CA-0EEA-134A-95BD-B64F663AB894}" type="pres">
      <dgm:prSet presAssocID="{FBDB350B-E817-514D-A232-527F3CD6F810}" presName="textNode" presStyleLbl="node1" presStyleIdx="1" presStyleCnt="3" custLinFactNeighborY="-3150">
        <dgm:presLayoutVars>
          <dgm:bulletEnabled val="1"/>
        </dgm:presLayoutVars>
      </dgm:prSet>
      <dgm:spPr/>
    </dgm:pt>
    <dgm:pt modelId="{2CE7E195-F41D-7B42-96E7-7EEC5C1012D2}" type="pres">
      <dgm:prSet presAssocID="{72A1E0FB-7D1F-FA4F-96FD-D997CEDE6DE3}" presName="sibTrans" presStyleCnt="0"/>
      <dgm:spPr/>
    </dgm:pt>
    <dgm:pt modelId="{EDB4C618-689F-554F-AF21-CB778D7B6754}" type="pres">
      <dgm:prSet presAssocID="{72D4BD80-463A-7B4D-89C1-E63A5091ED42}" presName="textNode" presStyleLbl="node1" presStyleIdx="2" presStyleCnt="3" custLinFactNeighborY="-3150">
        <dgm:presLayoutVars>
          <dgm:bulletEnabled val="1"/>
        </dgm:presLayoutVars>
      </dgm:prSet>
      <dgm:spPr/>
    </dgm:pt>
  </dgm:ptLst>
  <dgm:cxnLst>
    <dgm:cxn modelId="{64935730-5627-7F40-90BC-78ED91B34949}" srcId="{3E3ABFEE-9F7C-4665-8F01-D1F35CB8F405}" destId="{FBDB350B-E817-514D-A232-527F3CD6F810}" srcOrd="1" destOrd="0" parTransId="{B722C78A-288E-944B-96D1-A85A2B7E5336}" sibTransId="{72A1E0FB-7D1F-FA4F-96FD-D997CEDE6DE3}"/>
    <dgm:cxn modelId="{3B48A836-4F97-49E6-96F8-1E200A427B7E}" srcId="{3E3ABFEE-9F7C-4665-8F01-D1F35CB8F405}" destId="{D1311AC8-85B2-47B6-9806-6E1ACAE4C9C3}" srcOrd="0" destOrd="0" parTransId="{6AD0BBCB-5746-460B-899E-902BE75789D9}" sibTransId="{1509FB27-0A39-47D7-808D-30A39E48218B}"/>
    <dgm:cxn modelId="{08F01437-525D-4D80-ABA4-CA2775F512D0}" type="presOf" srcId="{3E3ABFEE-9F7C-4665-8F01-D1F35CB8F405}" destId="{7575F21B-50E7-4216-B9D5-41472B8EE4CF}" srcOrd="0" destOrd="0" presId="urn:microsoft.com/office/officeart/2005/8/layout/hProcess9"/>
    <dgm:cxn modelId="{BC0CE23B-D958-EC45-936E-09727D7B211F}" srcId="{3E3ABFEE-9F7C-4665-8F01-D1F35CB8F405}" destId="{72D4BD80-463A-7B4D-89C1-E63A5091ED42}" srcOrd="2" destOrd="0" parTransId="{FA1AA11B-5ED5-CB43-A610-2BBF059997D9}" sibTransId="{8B2B8F7C-B4E0-5949-B2EA-A4DC2866C76A}"/>
    <dgm:cxn modelId="{40BEB73E-252C-4B92-879F-7971D7D311B5}" type="presOf" srcId="{D1311AC8-85B2-47B6-9806-6E1ACAE4C9C3}" destId="{3EFB5674-1895-4C4A-8B18-D0B00C7E2635}" srcOrd="0" destOrd="0" presId="urn:microsoft.com/office/officeart/2005/8/layout/hProcess9"/>
    <dgm:cxn modelId="{8A0D5963-EB10-474A-9D44-E64F1F15C3F6}" type="presOf" srcId="{72D4BD80-463A-7B4D-89C1-E63A5091ED42}" destId="{EDB4C618-689F-554F-AF21-CB778D7B6754}" srcOrd="0" destOrd="0" presId="urn:microsoft.com/office/officeart/2005/8/layout/hProcess9"/>
    <dgm:cxn modelId="{D516EC76-5DD8-4B02-9811-08433D75E1EA}" type="presOf" srcId="{FBDB350B-E817-514D-A232-527F3CD6F810}" destId="{B9B252CA-0EEA-134A-95BD-B64F663AB894}" srcOrd="0" destOrd="0" presId="urn:microsoft.com/office/officeart/2005/8/layout/hProcess9"/>
    <dgm:cxn modelId="{F1197A1F-E8CC-41AB-BD3C-E3593C4C1A03}" type="presParOf" srcId="{7575F21B-50E7-4216-B9D5-41472B8EE4CF}" destId="{B2600B2E-5D11-44CD-AA06-F5F7E05578CE}" srcOrd="0" destOrd="0" presId="urn:microsoft.com/office/officeart/2005/8/layout/hProcess9"/>
    <dgm:cxn modelId="{ABCB91C6-CF79-48D0-8F1E-0F6F66EF53D3}" type="presParOf" srcId="{7575F21B-50E7-4216-B9D5-41472B8EE4CF}" destId="{CEFC2B48-F245-4ED8-8932-65FE1C63CB05}" srcOrd="1" destOrd="0" presId="urn:microsoft.com/office/officeart/2005/8/layout/hProcess9"/>
    <dgm:cxn modelId="{DAAFD5A2-4C30-4EBA-B4D0-3CE66CD54A75}" type="presParOf" srcId="{CEFC2B48-F245-4ED8-8932-65FE1C63CB05}" destId="{3EFB5674-1895-4C4A-8B18-D0B00C7E2635}" srcOrd="0" destOrd="0" presId="urn:microsoft.com/office/officeart/2005/8/layout/hProcess9"/>
    <dgm:cxn modelId="{4CF2480E-270E-42FA-A409-94CC6B028369}" type="presParOf" srcId="{CEFC2B48-F245-4ED8-8932-65FE1C63CB05}" destId="{244C34EA-3F25-4B94-9062-B3117F0D4D80}" srcOrd="1" destOrd="0" presId="urn:microsoft.com/office/officeart/2005/8/layout/hProcess9"/>
    <dgm:cxn modelId="{D6CF4677-AB79-46D3-B8E0-E31BA9765ADE}" type="presParOf" srcId="{CEFC2B48-F245-4ED8-8932-65FE1C63CB05}" destId="{B9B252CA-0EEA-134A-95BD-B64F663AB894}" srcOrd="2" destOrd="0" presId="urn:microsoft.com/office/officeart/2005/8/layout/hProcess9"/>
    <dgm:cxn modelId="{0C418886-8F56-4DF7-8A3D-E164918250AE}" type="presParOf" srcId="{CEFC2B48-F245-4ED8-8932-65FE1C63CB05}" destId="{2CE7E195-F41D-7B42-96E7-7EEC5C1012D2}" srcOrd="3" destOrd="0" presId="urn:microsoft.com/office/officeart/2005/8/layout/hProcess9"/>
    <dgm:cxn modelId="{C4CA86D7-D9FC-4741-9288-8E05AD1CA91B}" type="presParOf" srcId="{CEFC2B48-F245-4ED8-8932-65FE1C63CB05}" destId="{EDB4C618-689F-554F-AF21-CB778D7B67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2_2" csCatId="accent2" phldr="1"/>
      <dgm:spPr/>
    </dgm:pt>
    <dgm:pt modelId="{D1311AC8-85B2-47B6-9806-6E1ACAE4C9C3}">
      <dgm:prSet phldrT="[Text]"/>
      <dgm:spPr>
        <a:solidFill>
          <a:srgbClr val="FF0000"/>
        </a:solidFill>
      </dgm:spPr>
      <dgm:t>
        <a:bodyPr/>
        <a:lstStyle/>
        <a:p>
          <a:r>
            <a:rPr lang="en-US" b="1" dirty="0"/>
            <a:t>WHO</a:t>
          </a:r>
          <a:r>
            <a:rPr lang="en-US" dirty="0"/>
            <a:t> is Part of the plan/network?</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FBDB350B-E817-514D-A232-527F3CD6F810}">
      <dgm:prSet phldrT="[Text]"/>
      <dgm:spPr>
        <a:solidFill>
          <a:srgbClr val="FF0000"/>
        </a:solidFill>
      </dgm:spPr>
      <dgm:t>
        <a:bodyPr/>
        <a:lstStyle/>
        <a:p>
          <a:r>
            <a:rPr lang="en-US" dirty="0"/>
            <a:t>WHAT action must be taken to address the danger?</a:t>
          </a:r>
        </a:p>
      </dgm:t>
    </dgm:pt>
    <dgm:pt modelId="{B722C78A-288E-944B-96D1-A85A2B7E5336}" type="parTrans" cxnId="{64935730-5627-7F40-90BC-78ED91B34949}">
      <dgm:prSet/>
      <dgm:spPr/>
      <dgm:t>
        <a:bodyPr/>
        <a:lstStyle/>
        <a:p>
          <a:endParaRPr lang="en-US"/>
        </a:p>
      </dgm:t>
    </dgm:pt>
    <dgm:pt modelId="{72A1E0FB-7D1F-FA4F-96FD-D997CEDE6DE3}" type="sibTrans" cxnId="{64935730-5627-7F40-90BC-78ED91B34949}">
      <dgm:prSet/>
      <dgm:spPr/>
      <dgm:t>
        <a:bodyPr/>
        <a:lstStyle/>
        <a:p>
          <a:endParaRPr lang="en-US"/>
        </a:p>
      </dgm:t>
    </dgm:pt>
    <dgm:pt modelId="{72D4BD80-463A-7B4D-89C1-E63A5091ED42}">
      <dgm:prSet phldrT="[Text]"/>
      <dgm:spPr>
        <a:solidFill>
          <a:srgbClr val="FF0000"/>
        </a:solidFill>
      </dgm:spPr>
      <dgm:t>
        <a:bodyPr/>
        <a:lstStyle/>
        <a:p>
          <a:r>
            <a:rPr lang="en-US" dirty="0"/>
            <a:t>For How Long?</a:t>
          </a:r>
        </a:p>
      </dgm:t>
    </dgm:pt>
    <dgm:pt modelId="{FA1AA11B-5ED5-CB43-A610-2BBF059997D9}" type="parTrans" cxnId="{BC0CE23B-D958-EC45-936E-09727D7B211F}">
      <dgm:prSet/>
      <dgm:spPr/>
      <dgm:t>
        <a:bodyPr/>
        <a:lstStyle/>
        <a:p>
          <a:endParaRPr lang="en-US"/>
        </a:p>
      </dgm:t>
    </dgm:pt>
    <dgm:pt modelId="{8B2B8F7C-B4E0-5949-B2EA-A4DC2866C76A}" type="sibTrans" cxnId="{BC0CE23B-D958-EC45-936E-09727D7B211F}">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Y="-1260"/>
      <dgm:spPr>
        <a:solidFill>
          <a:schemeClr val="accent2">
            <a:lumMod val="60000"/>
            <a:lumOff val="40000"/>
          </a:schemeClr>
        </a:solidFill>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custLinFactNeighborX="-6667" custLinFactNeighborY="-3644">
        <dgm:presLayoutVars>
          <dgm:bulletEnabled val="1"/>
        </dgm:presLayoutVars>
      </dgm:prSet>
      <dgm:spPr/>
    </dgm:pt>
    <dgm:pt modelId="{244C34EA-3F25-4B94-9062-B3117F0D4D80}" type="pres">
      <dgm:prSet presAssocID="{1509FB27-0A39-47D7-808D-30A39E48218B}" presName="sibTrans" presStyleCnt="0"/>
      <dgm:spPr/>
    </dgm:pt>
    <dgm:pt modelId="{B9B252CA-0EEA-134A-95BD-B64F663AB894}" type="pres">
      <dgm:prSet presAssocID="{FBDB350B-E817-514D-A232-527F3CD6F810}" presName="textNode" presStyleLbl="node1" presStyleIdx="1" presStyleCnt="3" custLinFactNeighborY="-3150">
        <dgm:presLayoutVars>
          <dgm:bulletEnabled val="1"/>
        </dgm:presLayoutVars>
      </dgm:prSet>
      <dgm:spPr/>
    </dgm:pt>
    <dgm:pt modelId="{2CE7E195-F41D-7B42-96E7-7EEC5C1012D2}" type="pres">
      <dgm:prSet presAssocID="{72A1E0FB-7D1F-FA4F-96FD-D997CEDE6DE3}" presName="sibTrans" presStyleCnt="0"/>
      <dgm:spPr/>
    </dgm:pt>
    <dgm:pt modelId="{EDB4C618-689F-554F-AF21-CB778D7B6754}" type="pres">
      <dgm:prSet presAssocID="{72D4BD80-463A-7B4D-89C1-E63A5091ED42}" presName="textNode" presStyleLbl="node1" presStyleIdx="2" presStyleCnt="3" custLinFactNeighborY="-3150">
        <dgm:presLayoutVars>
          <dgm:bulletEnabled val="1"/>
        </dgm:presLayoutVars>
      </dgm:prSet>
      <dgm:spPr/>
    </dgm:pt>
  </dgm:ptLst>
  <dgm:cxnLst>
    <dgm:cxn modelId="{64935730-5627-7F40-90BC-78ED91B34949}" srcId="{3E3ABFEE-9F7C-4665-8F01-D1F35CB8F405}" destId="{FBDB350B-E817-514D-A232-527F3CD6F810}" srcOrd="1" destOrd="0" parTransId="{B722C78A-288E-944B-96D1-A85A2B7E5336}" sibTransId="{72A1E0FB-7D1F-FA4F-96FD-D997CEDE6DE3}"/>
    <dgm:cxn modelId="{3B48A836-4F97-49E6-96F8-1E200A427B7E}" srcId="{3E3ABFEE-9F7C-4665-8F01-D1F35CB8F405}" destId="{D1311AC8-85B2-47B6-9806-6E1ACAE4C9C3}" srcOrd="0" destOrd="0" parTransId="{6AD0BBCB-5746-460B-899E-902BE75789D9}" sibTransId="{1509FB27-0A39-47D7-808D-30A39E48218B}"/>
    <dgm:cxn modelId="{08F01437-525D-4D80-ABA4-CA2775F512D0}" type="presOf" srcId="{3E3ABFEE-9F7C-4665-8F01-D1F35CB8F405}" destId="{7575F21B-50E7-4216-B9D5-41472B8EE4CF}" srcOrd="0" destOrd="0" presId="urn:microsoft.com/office/officeart/2005/8/layout/hProcess9"/>
    <dgm:cxn modelId="{BC0CE23B-D958-EC45-936E-09727D7B211F}" srcId="{3E3ABFEE-9F7C-4665-8F01-D1F35CB8F405}" destId="{72D4BD80-463A-7B4D-89C1-E63A5091ED42}" srcOrd="2" destOrd="0" parTransId="{FA1AA11B-5ED5-CB43-A610-2BBF059997D9}" sibTransId="{8B2B8F7C-B4E0-5949-B2EA-A4DC2866C76A}"/>
    <dgm:cxn modelId="{40BEB73E-252C-4B92-879F-7971D7D311B5}" type="presOf" srcId="{D1311AC8-85B2-47B6-9806-6E1ACAE4C9C3}" destId="{3EFB5674-1895-4C4A-8B18-D0B00C7E2635}" srcOrd="0" destOrd="0" presId="urn:microsoft.com/office/officeart/2005/8/layout/hProcess9"/>
    <dgm:cxn modelId="{8A0D5963-EB10-474A-9D44-E64F1F15C3F6}" type="presOf" srcId="{72D4BD80-463A-7B4D-89C1-E63A5091ED42}" destId="{EDB4C618-689F-554F-AF21-CB778D7B6754}" srcOrd="0" destOrd="0" presId="urn:microsoft.com/office/officeart/2005/8/layout/hProcess9"/>
    <dgm:cxn modelId="{D516EC76-5DD8-4B02-9811-08433D75E1EA}" type="presOf" srcId="{FBDB350B-E817-514D-A232-527F3CD6F810}" destId="{B9B252CA-0EEA-134A-95BD-B64F663AB894}" srcOrd="0" destOrd="0" presId="urn:microsoft.com/office/officeart/2005/8/layout/hProcess9"/>
    <dgm:cxn modelId="{F1197A1F-E8CC-41AB-BD3C-E3593C4C1A03}" type="presParOf" srcId="{7575F21B-50E7-4216-B9D5-41472B8EE4CF}" destId="{B2600B2E-5D11-44CD-AA06-F5F7E05578CE}" srcOrd="0" destOrd="0" presId="urn:microsoft.com/office/officeart/2005/8/layout/hProcess9"/>
    <dgm:cxn modelId="{ABCB91C6-CF79-48D0-8F1E-0F6F66EF53D3}" type="presParOf" srcId="{7575F21B-50E7-4216-B9D5-41472B8EE4CF}" destId="{CEFC2B48-F245-4ED8-8932-65FE1C63CB05}" srcOrd="1" destOrd="0" presId="urn:microsoft.com/office/officeart/2005/8/layout/hProcess9"/>
    <dgm:cxn modelId="{DAAFD5A2-4C30-4EBA-B4D0-3CE66CD54A75}" type="presParOf" srcId="{CEFC2B48-F245-4ED8-8932-65FE1C63CB05}" destId="{3EFB5674-1895-4C4A-8B18-D0B00C7E2635}" srcOrd="0" destOrd="0" presId="urn:microsoft.com/office/officeart/2005/8/layout/hProcess9"/>
    <dgm:cxn modelId="{4CF2480E-270E-42FA-A409-94CC6B028369}" type="presParOf" srcId="{CEFC2B48-F245-4ED8-8932-65FE1C63CB05}" destId="{244C34EA-3F25-4B94-9062-B3117F0D4D80}" srcOrd="1" destOrd="0" presId="urn:microsoft.com/office/officeart/2005/8/layout/hProcess9"/>
    <dgm:cxn modelId="{D6CF4677-AB79-46D3-B8E0-E31BA9765ADE}" type="presParOf" srcId="{CEFC2B48-F245-4ED8-8932-65FE1C63CB05}" destId="{B9B252CA-0EEA-134A-95BD-B64F663AB894}" srcOrd="2" destOrd="0" presId="urn:microsoft.com/office/officeart/2005/8/layout/hProcess9"/>
    <dgm:cxn modelId="{0C418886-8F56-4DF7-8A3D-E164918250AE}" type="presParOf" srcId="{CEFC2B48-F245-4ED8-8932-65FE1C63CB05}" destId="{2CE7E195-F41D-7B42-96E7-7EEC5C1012D2}" srcOrd="3" destOrd="0" presId="urn:microsoft.com/office/officeart/2005/8/layout/hProcess9"/>
    <dgm:cxn modelId="{C4CA86D7-D9FC-4741-9288-8E05AD1CA91B}" type="presParOf" srcId="{CEFC2B48-F245-4ED8-8932-65FE1C63CB05}" destId="{EDB4C618-689F-554F-AF21-CB778D7B67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2_2" csCatId="accent2" phldr="1"/>
      <dgm:spPr/>
    </dgm:pt>
    <dgm:pt modelId="{D1311AC8-85B2-47B6-9806-6E1ACAE4C9C3}">
      <dgm:prSet phldrT="[Text]"/>
      <dgm:spPr>
        <a:solidFill>
          <a:srgbClr val="FF0000"/>
        </a:solidFill>
      </dgm:spPr>
      <dgm:t>
        <a:bodyPr/>
        <a:lstStyle/>
        <a:p>
          <a:r>
            <a:rPr lang="en-US" b="1" dirty="0"/>
            <a:t>WHO</a:t>
          </a:r>
          <a:r>
            <a:rPr lang="en-US" dirty="0"/>
            <a:t> is Part of the plan/network?</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FBDB350B-E817-514D-A232-527F3CD6F810}">
      <dgm:prSet phldrT="[Text]"/>
      <dgm:spPr>
        <a:solidFill>
          <a:srgbClr val="FF0000"/>
        </a:solidFill>
      </dgm:spPr>
      <dgm:t>
        <a:bodyPr/>
        <a:lstStyle/>
        <a:p>
          <a:r>
            <a:rPr lang="en-US" dirty="0"/>
            <a:t>WHAT action must be taken to address the danger?</a:t>
          </a:r>
        </a:p>
      </dgm:t>
    </dgm:pt>
    <dgm:pt modelId="{B722C78A-288E-944B-96D1-A85A2B7E5336}" type="parTrans" cxnId="{64935730-5627-7F40-90BC-78ED91B34949}">
      <dgm:prSet/>
      <dgm:spPr/>
      <dgm:t>
        <a:bodyPr/>
        <a:lstStyle/>
        <a:p>
          <a:endParaRPr lang="en-US"/>
        </a:p>
      </dgm:t>
    </dgm:pt>
    <dgm:pt modelId="{72A1E0FB-7D1F-FA4F-96FD-D997CEDE6DE3}" type="sibTrans" cxnId="{64935730-5627-7F40-90BC-78ED91B34949}">
      <dgm:prSet/>
      <dgm:spPr/>
      <dgm:t>
        <a:bodyPr/>
        <a:lstStyle/>
        <a:p>
          <a:endParaRPr lang="en-US"/>
        </a:p>
      </dgm:t>
    </dgm:pt>
    <dgm:pt modelId="{72D4BD80-463A-7B4D-89C1-E63A5091ED42}">
      <dgm:prSet phldrT="[Text]"/>
      <dgm:spPr>
        <a:solidFill>
          <a:srgbClr val="FF0000"/>
        </a:solidFill>
      </dgm:spPr>
      <dgm:t>
        <a:bodyPr/>
        <a:lstStyle/>
        <a:p>
          <a:r>
            <a:rPr lang="en-US" dirty="0"/>
            <a:t>For How Long?</a:t>
          </a:r>
        </a:p>
      </dgm:t>
    </dgm:pt>
    <dgm:pt modelId="{FA1AA11B-5ED5-CB43-A610-2BBF059997D9}" type="parTrans" cxnId="{BC0CE23B-D958-EC45-936E-09727D7B211F}">
      <dgm:prSet/>
      <dgm:spPr/>
      <dgm:t>
        <a:bodyPr/>
        <a:lstStyle/>
        <a:p>
          <a:endParaRPr lang="en-US"/>
        </a:p>
      </dgm:t>
    </dgm:pt>
    <dgm:pt modelId="{8B2B8F7C-B4E0-5949-B2EA-A4DC2866C76A}" type="sibTrans" cxnId="{BC0CE23B-D958-EC45-936E-09727D7B211F}">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Y="-1260"/>
      <dgm:spPr>
        <a:solidFill>
          <a:schemeClr val="accent2">
            <a:lumMod val="60000"/>
            <a:lumOff val="40000"/>
          </a:schemeClr>
        </a:solidFill>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custLinFactNeighborX="-6667" custLinFactNeighborY="-3644">
        <dgm:presLayoutVars>
          <dgm:bulletEnabled val="1"/>
        </dgm:presLayoutVars>
      </dgm:prSet>
      <dgm:spPr/>
    </dgm:pt>
    <dgm:pt modelId="{244C34EA-3F25-4B94-9062-B3117F0D4D80}" type="pres">
      <dgm:prSet presAssocID="{1509FB27-0A39-47D7-808D-30A39E48218B}" presName="sibTrans" presStyleCnt="0"/>
      <dgm:spPr/>
    </dgm:pt>
    <dgm:pt modelId="{B9B252CA-0EEA-134A-95BD-B64F663AB894}" type="pres">
      <dgm:prSet presAssocID="{FBDB350B-E817-514D-A232-527F3CD6F810}" presName="textNode" presStyleLbl="node1" presStyleIdx="1" presStyleCnt="3" custLinFactNeighborY="-3150">
        <dgm:presLayoutVars>
          <dgm:bulletEnabled val="1"/>
        </dgm:presLayoutVars>
      </dgm:prSet>
      <dgm:spPr/>
    </dgm:pt>
    <dgm:pt modelId="{2CE7E195-F41D-7B42-96E7-7EEC5C1012D2}" type="pres">
      <dgm:prSet presAssocID="{72A1E0FB-7D1F-FA4F-96FD-D997CEDE6DE3}" presName="sibTrans" presStyleCnt="0"/>
      <dgm:spPr/>
    </dgm:pt>
    <dgm:pt modelId="{EDB4C618-689F-554F-AF21-CB778D7B6754}" type="pres">
      <dgm:prSet presAssocID="{72D4BD80-463A-7B4D-89C1-E63A5091ED42}" presName="textNode" presStyleLbl="node1" presStyleIdx="2" presStyleCnt="3" custLinFactNeighborY="-3150">
        <dgm:presLayoutVars>
          <dgm:bulletEnabled val="1"/>
        </dgm:presLayoutVars>
      </dgm:prSet>
      <dgm:spPr/>
    </dgm:pt>
  </dgm:ptLst>
  <dgm:cxnLst>
    <dgm:cxn modelId="{64935730-5627-7F40-90BC-78ED91B34949}" srcId="{3E3ABFEE-9F7C-4665-8F01-D1F35CB8F405}" destId="{FBDB350B-E817-514D-A232-527F3CD6F810}" srcOrd="1" destOrd="0" parTransId="{B722C78A-288E-944B-96D1-A85A2B7E5336}" sibTransId="{72A1E0FB-7D1F-FA4F-96FD-D997CEDE6DE3}"/>
    <dgm:cxn modelId="{3B48A836-4F97-49E6-96F8-1E200A427B7E}" srcId="{3E3ABFEE-9F7C-4665-8F01-D1F35CB8F405}" destId="{D1311AC8-85B2-47B6-9806-6E1ACAE4C9C3}" srcOrd="0" destOrd="0" parTransId="{6AD0BBCB-5746-460B-899E-902BE75789D9}" sibTransId="{1509FB27-0A39-47D7-808D-30A39E48218B}"/>
    <dgm:cxn modelId="{08F01437-525D-4D80-ABA4-CA2775F512D0}" type="presOf" srcId="{3E3ABFEE-9F7C-4665-8F01-D1F35CB8F405}" destId="{7575F21B-50E7-4216-B9D5-41472B8EE4CF}" srcOrd="0" destOrd="0" presId="urn:microsoft.com/office/officeart/2005/8/layout/hProcess9"/>
    <dgm:cxn modelId="{BC0CE23B-D958-EC45-936E-09727D7B211F}" srcId="{3E3ABFEE-9F7C-4665-8F01-D1F35CB8F405}" destId="{72D4BD80-463A-7B4D-89C1-E63A5091ED42}" srcOrd="2" destOrd="0" parTransId="{FA1AA11B-5ED5-CB43-A610-2BBF059997D9}" sibTransId="{8B2B8F7C-B4E0-5949-B2EA-A4DC2866C76A}"/>
    <dgm:cxn modelId="{40BEB73E-252C-4B92-879F-7971D7D311B5}" type="presOf" srcId="{D1311AC8-85B2-47B6-9806-6E1ACAE4C9C3}" destId="{3EFB5674-1895-4C4A-8B18-D0B00C7E2635}" srcOrd="0" destOrd="0" presId="urn:microsoft.com/office/officeart/2005/8/layout/hProcess9"/>
    <dgm:cxn modelId="{8A0D5963-EB10-474A-9D44-E64F1F15C3F6}" type="presOf" srcId="{72D4BD80-463A-7B4D-89C1-E63A5091ED42}" destId="{EDB4C618-689F-554F-AF21-CB778D7B6754}" srcOrd="0" destOrd="0" presId="urn:microsoft.com/office/officeart/2005/8/layout/hProcess9"/>
    <dgm:cxn modelId="{D516EC76-5DD8-4B02-9811-08433D75E1EA}" type="presOf" srcId="{FBDB350B-E817-514D-A232-527F3CD6F810}" destId="{B9B252CA-0EEA-134A-95BD-B64F663AB894}" srcOrd="0" destOrd="0" presId="urn:microsoft.com/office/officeart/2005/8/layout/hProcess9"/>
    <dgm:cxn modelId="{F1197A1F-E8CC-41AB-BD3C-E3593C4C1A03}" type="presParOf" srcId="{7575F21B-50E7-4216-B9D5-41472B8EE4CF}" destId="{B2600B2E-5D11-44CD-AA06-F5F7E05578CE}" srcOrd="0" destOrd="0" presId="urn:microsoft.com/office/officeart/2005/8/layout/hProcess9"/>
    <dgm:cxn modelId="{ABCB91C6-CF79-48D0-8F1E-0F6F66EF53D3}" type="presParOf" srcId="{7575F21B-50E7-4216-B9D5-41472B8EE4CF}" destId="{CEFC2B48-F245-4ED8-8932-65FE1C63CB05}" srcOrd="1" destOrd="0" presId="urn:microsoft.com/office/officeart/2005/8/layout/hProcess9"/>
    <dgm:cxn modelId="{DAAFD5A2-4C30-4EBA-B4D0-3CE66CD54A75}" type="presParOf" srcId="{CEFC2B48-F245-4ED8-8932-65FE1C63CB05}" destId="{3EFB5674-1895-4C4A-8B18-D0B00C7E2635}" srcOrd="0" destOrd="0" presId="urn:microsoft.com/office/officeart/2005/8/layout/hProcess9"/>
    <dgm:cxn modelId="{4CF2480E-270E-42FA-A409-94CC6B028369}" type="presParOf" srcId="{CEFC2B48-F245-4ED8-8932-65FE1C63CB05}" destId="{244C34EA-3F25-4B94-9062-B3117F0D4D80}" srcOrd="1" destOrd="0" presId="urn:microsoft.com/office/officeart/2005/8/layout/hProcess9"/>
    <dgm:cxn modelId="{D6CF4677-AB79-46D3-B8E0-E31BA9765ADE}" type="presParOf" srcId="{CEFC2B48-F245-4ED8-8932-65FE1C63CB05}" destId="{B9B252CA-0EEA-134A-95BD-B64F663AB894}" srcOrd="2" destOrd="0" presId="urn:microsoft.com/office/officeart/2005/8/layout/hProcess9"/>
    <dgm:cxn modelId="{0C418886-8F56-4DF7-8A3D-E164918250AE}" type="presParOf" srcId="{CEFC2B48-F245-4ED8-8932-65FE1C63CB05}" destId="{2CE7E195-F41D-7B42-96E7-7EEC5C1012D2}" srcOrd="3" destOrd="0" presId="urn:microsoft.com/office/officeart/2005/8/layout/hProcess9"/>
    <dgm:cxn modelId="{C4CA86D7-D9FC-4741-9288-8E05AD1CA91B}" type="presParOf" srcId="{CEFC2B48-F245-4ED8-8932-65FE1C63CB05}" destId="{EDB4C618-689F-554F-AF21-CB778D7B67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4AEEE37-DBE1-854B-A2CA-991F5C78B1C6}" type="doc">
      <dgm:prSet loTypeId="urn:microsoft.com/office/officeart/2005/8/layout/venn3" loCatId="relationship" qsTypeId="urn:microsoft.com/office/officeart/2005/8/quickstyle/simple4" qsCatId="simple" csTypeId="urn:microsoft.com/office/officeart/2005/8/colors/accent2_2" csCatId="accent2" phldr="1"/>
      <dgm:spPr/>
      <dgm:t>
        <a:bodyPr/>
        <a:lstStyle/>
        <a:p>
          <a:endParaRPr lang="en-US"/>
        </a:p>
      </dgm:t>
    </dgm:pt>
    <dgm:pt modelId="{AFD22686-C740-1542-9910-876A2F89A767}">
      <dgm:prSet phldrT="[Text]"/>
      <dgm:spPr/>
      <dgm:t>
        <a:bodyPr/>
        <a:lstStyle/>
        <a:p>
          <a:r>
            <a:rPr lang="en-US" dirty="0"/>
            <a:t>Safety Goal</a:t>
          </a:r>
        </a:p>
      </dgm:t>
    </dgm:pt>
    <dgm:pt modelId="{0C6ED785-34C9-4145-B972-4203B9BE2B1E}" type="parTrans" cxnId="{62FDAE70-3F8E-554C-B6D3-833412089F71}">
      <dgm:prSet/>
      <dgm:spPr/>
      <dgm:t>
        <a:bodyPr/>
        <a:lstStyle/>
        <a:p>
          <a:endParaRPr lang="en-US"/>
        </a:p>
      </dgm:t>
    </dgm:pt>
    <dgm:pt modelId="{1667AEF5-6FF2-604A-A8E9-4BAC1A55FB19}" type="sibTrans" cxnId="{62FDAE70-3F8E-554C-B6D3-833412089F71}">
      <dgm:prSet/>
      <dgm:spPr/>
      <dgm:t>
        <a:bodyPr/>
        <a:lstStyle/>
        <a:p>
          <a:endParaRPr lang="en-US"/>
        </a:p>
      </dgm:t>
    </dgm:pt>
    <dgm:pt modelId="{FAF339A5-2254-D34D-A40F-16660D6510D1}">
      <dgm:prSet phldrT="[Text]"/>
      <dgm:spPr/>
      <dgm:t>
        <a:bodyPr/>
        <a:lstStyle/>
        <a:p>
          <a:r>
            <a:rPr lang="en-US" dirty="0"/>
            <a:t>Safety Plan</a:t>
          </a:r>
        </a:p>
      </dgm:t>
    </dgm:pt>
    <dgm:pt modelId="{080675EA-B27F-DF4C-994D-78DDED91478C}" type="parTrans" cxnId="{FC1FC128-024E-614E-8EB2-B9B9F7FC86AA}">
      <dgm:prSet/>
      <dgm:spPr/>
      <dgm:t>
        <a:bodyPr/>
        <a:lstStyle/>
        <a:p>
          <a:endParaRPr lang="en-US"/>
        </a:p>
      </dgm:t>
    </dgm:pt>
    <dgm:pt modelId="{204AED7A-7DB1-6043-A789-6C93B556CD76}" type="sibTrans" cxnId="{FC1FC128-024E-614E-8EB2-B9B9F7FC86AA}">
      <dgm:prSet/>
      <dgm:spPr/>
      <dgm:t>
        <a:bodyPr/>
        <a:lstStyle/>
        <a:p>
          <a:endParaRPr lang="en-US"/>
        </a:p>
      </dgm:t>
    </dgm:pt>
    <dgm:pt modelId="{CF365EB2-D246-5B4C-8D39-D687E2C7F29A}" type="pres">
      <dgm:prSet presAssocID="{14AEEE37-DBE1-854B-A2CA-991F5C78B1C6}" presName="Name0" presStyleCnt="0">
        <dgm:presLayoutVars>
          <dgm:dir/>
          <dgm:resizeHandles val="exact"/>
        </dgm:presLayoutVars>
      </dgm:prSet>
      <dgm:spPr/>
    </dgm:pt>
    <dgm:pt modelId="{C20708EF-B1CC-7B4B-A7FC-63931050AD20}" type="pres">
      <dgm:prSet presAssocID="{AFD22686-C740-1542-9910-876A2F89A767}" presName="Name5" presStyleLbl="vennNode1" presStyleIdx="0" presStyleCnt="2" custLinFactNeighborY="2686">
        <dgm:presLayoutVars>
          <dgm:bulletEnabled val="1"/>
        </dgm:presLayoutVars>
      </dgm:prSet>
      <dgm:spPr/>
    </dgm:pt>
    <dgm:pt modelId="{AA8015DB-FC6C-704A-A4E9-045E60160E31}" type="pres">
      <dgm:prSet presAssocID="{1667AEF5-6FF2-604A-A8E9-4BAC1A55FB19}" presName="space" presStyleCnt="0"/>
      <dgm:spPr/>
    </dgm:pt>
    <dgm:pt modelId="{177788BA-4870-AD4D-9257-8BD39B328C75}" type="pres">
      <dgm:prSet presAssocID="{FAF339A5-2254-D34D-A40F-16660D6510D1}" presName="Name5" presStyleLbl="vennNode1" presStyleIdx="1" presStyleCnt="2">
        <dgm:presLayoutVars>
          <dgm:bulletEnabled val="1"/>
        </dgm:presLayoutVars>
      </dgm:prSet>
      <dgm:spPr/>
    </dgm:pt>
  </dgm:ptLst>
  <dgm:cxnLst>
    <dgm:cxn modelId="{FC1FC128-024E-614E-8EB2-B9B9F7FC86AA}" srcId="{14AEEE37-DBE1-854B-A2CA-991F5C78B1C6}" destId="{FAF339A5-2254-D34D-A40F-16660D6510D1}" srcOrd="1" destOrd="0" parTransId="{080675EA-B27F-DF4C-994D-78DDED91478C}" sibTransId="{204AED7A-7DB1-6043-A789-6C93B556CD76}"/>
    <dgm:cxn modelId="{62FDAE70-3F8E-554C-B6D3-833412089F71}" srcId="{14AEEE37-DBE1-854B-A2CA-991F5C78B1C6}" destId="{AFD22686-C740-1542-9910-876A2F89A767}" srcOrd="0" destOrd="0" parTransId="{0C6ED785-34C9-4145-B972-4203B9BE2B1E}" sibTransId="{1667AEF5-6FF2-604A-A8E9-4BAC1A55FB19}"/>
    <dgm:cxn modelId="{B1F659A4-A99B-402C-AD7D-711E2927CBEC}" type="presOf" srcId="{FAF339A5-2254-D34D-A40F-16660D6510D1}" destId="{177788BA-4870-AD4D-9257-8BD39B328C75}" srcOrd="0" destOrd="0" presId="urn:microsoft.com/office/officeart/2005/8/layout/venn3"/>
    <dgm:cxn modelId="{AD3CEFD9-DC1A-4AAB-911C-EE3BDEBDD0B0}" type="presOf" srcId="{14AEEE37-DBE1-854B-A2CA-991F5C78B1C6}" destId="{CF365EB2-D246-5B4C-8D39-D687E2C7F29A}" srcOrd="0" destOrd="0" presId="urn:microsoft.com/office/officeart/2005/8/layout/venn3"/>
    <dgm:cxn modelId="{8EACB9E0-47E6-458C-8879-4C51174092B2}" type="presOf" srcId="{AFD22686-C740-1542-9910-876A2F89A767}" destId="{C20708EF-B1CC-7B4B-A7FC-63931050AD20}" srcOrd="0" destOrd="0" presId="urn:microsoft.com/office/officeart/2005/8/layout/venn3"/>
    <dgm:cxn modelId="{07B0341D-2D53-4E94-83F5-0C7F000696EA}" type="presParOf" srcId="{CF365EB2-D246-5B4C-8D39-D687E2C7F29A}" destId="{C20708EF-B1CC-7B4B-A7FC-63931050AD20}" srcOrd="0" destOrd="0" presId="urn:microsoft.com/office/officeart/2005/8/layout/venn3"/>
    <dgm:cxn modelId="{526278E1-E025-42F5-97DB-24FBF7DF303F}" type="presParOf" srcId="{CF365EB2-D246-5B4C-8D39-D687E2C7F29A}" destId="{AA8015DB-FC6C-704A-A4E9-045E60160E31}" srcOrd="1" destOrd="0" presId="urn:microsoft.com/office/officeart/2005/8/layout/venn3"/>
    <dgm:cxn modelId="{0EFA6992-995D-4710-B637-FDED401146B6}" type="presParOf" srcId="{CF365EB2-D246-5B4C-8D39-D687E2C7F29A}" destId="{177788BA-4870-AD4D-9257-8BD39B328C75}"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2_2" csCatId="accent2" phldr="1"/>
      <dgm:spPr/>
    </dgm:pt>
    <dgm:pt modelId="{D1311AC8-85B2-47B6-9806-6E1ACAE4C9C3}">
      <dgm:prSet phldrT="[Text]"/>
      <dgm:spPr>
        <a:solidFill>
          <a:srgbClr val="FF0000"/>
        </a:solidFill>
      </dgm:spPr>
      <dgm:t>
        <a:bodyPr/>
        <a:lstStyle/>
        <a:p>
          <a:r>
            <a:rPr lang="en-US" b="1" dirty="0"/>
            <a:t>WHO</a:t>
          </a:r>
          <a:r>
            <a:rPr lang="en-US" dirty="0"/>
            <a:t> is Part of the plan/network?</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FBDB350B-E817-514D-A232-527F3CD6F810}">
      <dgm:prSet phldrT="[Text]"/>
      <dgm:spPr>
        <a:solidFill>
          <a:srgbClr val="FF0000"/>
        </a:solidFill>
      </dgm:spPr>
      <dgm:t>
        <a:bodyPr/>
        <a:lstStyle/>
        <a:p>
          <a:r>
            <a:rPr lang="en-US" dirty="0"/>
            <a:t>WHAT action must be taken to address the danger?</a:t>
          </a:r>
        </a:p>
      </dgm:t>
    </dgm:pt>
    <dgm:pt modelId="{B722C78A-288E-944B-96D1-A85A2B7E5336}" type="parTrans" cxnId="{64935730-5627-7F40-90BC-78ED91B34949}">
      <dgm:prSet/>
      <dgm:spPr/>
      <dgm:t>
        <a:bodyPr/>
        <a:lstStyle/>
        <a:p>
          <a:endParaRPr lang="en-US"/>
        </a:p>
      </dgm:t>
    </dgm:pt>
    <dgm:pt modelId="{72A1E0FB-7D1F-FA4F-96FD-D997CEDE6DE3}" type="sibTrans" cxnId="{64935730-5627-7F40-90BC-78ED91B34949}">
      <dgm:prSet/>
      <dgm:spPr/>
      <dgm:t>
        <a:bodyPr/>
        <a:lstStyle/>
        <a:p>
          <a:endParaRPr lang="en-US"/>
        </a:p>
      </dgm:t>
    </dgm:pt>
    <dgm:pt modelId="{72D4BD80-463A-7B4D-89C1-E63A5091ED42}">
      <dgm:prSet phldrT="[Text]"/>
      <dgm:spPr>
        <a:solidFill>
          <a:srgbClr val="FF0000"/>
        </a:solidFill>
      </dgm:spPr>
      <dgm:t>
        <a:bodyPr/>
        <a:lstStyle/>
        <a:p>
          <a:r>
            <a:rPr lang="en-US" dirty="0"/>
            <a:t>For How Long?</a:t>
          </a:r>
        </a:p>
      </dgm:t>
    </dgm:pt>
    <dgm:pt modelId="{FA1AA11B-5ED5-CB43-A610-2BBF059997D9}" type="parTrans" cxnId="{BC0CE23B-D958-EC45-936E-09727D7B211F}">
      <dgm:prSet/>
      <dgm:spPr/>
      <dgm:t>
        <a:bodyPr/>
        <a:lstStyle/>
        <a:p>
          <a:endParaRPr lang="en-US"/>
        </a:p>
      </dgm:t>
    </dgm:pt>
    <dgm:pt modelId="{8B2B8F7C-B4E0-5949-B2EA-A4DC2866C76A}" type="sibTrans" cxnId="{BC0CE23B-D958-EC45-936E-09727D7B211F}">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Y="-1260"/>
      <dgm:spPr>
        <a:solidFill>
          <a:schemeClr val="accent2">
            <a:lumMod val="60000"/>
            <a:lumOff val="40000"/>
          </a:schemeClr>
        </a:solidFill>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custLinFactNeighborX="-6667" custLinFactNeighborY="-3644">
        <dgm:presLayoutVars>
          <dgm:bulletEnabled val="1"/>
        </dgm:presLayoutVars>
      </dgm:prSet>
      <dgm:spPr/>
    </dgm:pt>
    <dgm:pt modelId="{244C34EA-3F25-4B94-9062-B3117F0D4D80}" type="pres">
      <dgm:prSet presAssocID="{1509FB27-0A39-47D7-808D-30A39E48218B}" presName="sibTrans" presStyleCnt="0"/>
      <dgm:spPr/>
    </dgm:pt>
    <dgm:pt modelId="{B9B252CA-0EEA-134A-95BD-B64F663AB894}" type="pres">
      <dgm:prSet presAssocID="{FBDB350B-E817-514D-A232-527F3CD6F810}" presName="textNode" presStyleLbl="node1" presStyleIdx="1" presStyleCnt="3" custLinFactNeighborY="-3150">
        <dgm:presLayoutVars>
          <dgm:bulletEnabled val="1"/>
        </dgm:presLayoutVars>
      </dgm:prSet>
      <dgm:spPr/>
    </dgm:pt>
    <dgm:pt modelId="{2CE7E195-F41D-7B42-96E7-7EEC5C1012D2}" type="pres">
      <dgm:prSet presAssocID="{72A1E0FB-7D1F-FA4F-96FD-D997CEDE6DE3}" presName="sibTrans" presStyleCnt="0"/>
      <dgm:spPr/>
    </dgm:pt>
    <dgm:pt modelId="{EDB4C618-689F-554F-AF21-CB778D7B6754}" type="pres">
      <dgm:prSet presAssocID="{72D4BD80-463A-7B4D-89C1-E63A5091ED42}" presName="textNode" presStyleLbl="node1" presStyleIdx="2" presStyleCnt="3" custLinFactNeighborY="-3150">
        <dgm:presLayoutVars>
          <dgm:bulletEnabled val="1"/>
        </dgm:presLayoutVars>
      </dgm:prSet>
      <dgm:spPr/>
    </dgm:pt>
  </dgm:ptLst>
  <dgm:cxnLst>
    <dgm:cxn modelId="{64935730-5627-7F40-90BC-78ED91B34949}" srcId="{3E3ABFEE-9F7C-4665-8F01-D1F35CB8F405}" destId="{FBDB350B-E817-514D-A232-527F3CD6F810}" srcOrd="1" destOrd="0" parTransId="{B722C78A-288E-944B-96D1-A85A2B7E5336}" sibTransId="{72A1E0FB-7D1F-FA4F-96FD-D997CEDE6DE3}"/>
    <dgm:cxn modelId="{3B48A836-4F97-49E6-96F8-1E200A427B7E}" srcId="{3E3ABFEE-9F7C-4665-8F01-D1F35CB8F405}" destId="{D1311AC8-85B2-47B6-9806-6E1ACAE4C9C3}" srcOrd="0" destOrd="0" parTransId="{6AD0BBCB-5746-460B-899E-902BE75789D9}" sibTransId="{1509FB27-0A39-47D7-808D-30A39E48218B}"/>
    <dgm:cxn modelId="{08F01437-525D-4D80-ABA4-CA2775F512D0}" type="presOf" srcId="{3E3ABFEE-9F7C-4665-8F01-D1F35CB8F405}" destId="{7575F21B-50E7-4216-B9D5-41472B8EE4CF}" srcOrd="0" destOrd="0" presId="urn:microsoft.com/office/officeart/2005/8/layout/hProcess9"/>
    <dgm:cxn modelId="{BC0CE23B-D958-EC45-936E-09727D7B211F}" srcId="{3E3ABFEE-9F7C-4665-8F01-D1F35CB8F405}" destId="{72D4BD80-463A-7B4D-89C1-E63A5091ED42}" srcOrd="2" destOrd="0" parTransId="{FA1AA11B-5ED5-CB43-A610-2BBF059997D9}" sibTransId="{8B2B8F7C-B4E0-5949-B2EA-A4DC2866C76A}"/>
    <dgm:cxn modelId="{40BEB73E-252C-4B92-879F-7971D7D311B5}" type="presOf" srcId="{D1311AC8-85B2-47B6-9806-6E1ACAE4C9C3}" destId="{3EFB5674-1895-4C4A-8B18-D0B00C7E2635}" srcOrd="0" destOrd="0" presId="urn:microsoft.com/office/officeart/2005/8/layout/hProcess9"/>
    <dgm:cxn modelId="{8A0D5963-EB10-474A-9D44-E64F1F15C3F6}" type="presOf" srcId="{72D4BD80-463A-7B4D-89C1-E63A5091ED42}" destId="{EDB4C618-689F-554F-AF21-CB778D7B6754}" srcOrd="0" destOrd="0" presId="urn:microsoft.com/office/officeart/2005/8/layout/hProcess9"/>
    <dgm:cxn modelId="{D516EC76-5DD8-4B02-9811-08433D75E1EA}" type="presOf" srcId="{FBDB350B-E817-514D-A232-527F3CD6F810}" destId="{B9B252CA-0EEA-134A-95BD-B64F663AB894}" srcOrd="0" destOrd="0" presId="urn:microsoft.com/office/officeart/2005/8/layout/hProcess9"/>
    <dgm:cxn modelId="{F1197A1F-E8CC-41AB-BD3C-E3593C4C1A03}" type="presParOf" srcId="{7575F21B-50E7-4216-B9D5-41472B8EE4CF}" destId="{B2600B2E-5D11-44CD-AA06-F5F7E05578CE}" srcOrd="0" destOrd="0" presId="urn:microsoft.com/office/officeart/2005/8/layout/hProcess9"/>
    <dgm:cxn modelId="{ABCB91C6-CF79-48D0-8F1E-0F6F66EF53D3}" type="presParOf" srcId="{7575F21B-50E7-4216-B9D5-41472B8EE4CF}" destId="{CEFC2B48-F245-4ED8-8932-65FE1C63CB05}" srcOrd="1" destOrd="0" presId="urn:microsoft.com/office/officeart/2005/8/layout/hProcess9"/>
    <dgm:cxn modelId="{DAAFD5A2-4C30-4EBA-B4D0-3CE66CD54A75}" type="presParOf" srcId="{CEFC2B48-F245-4ED8-8932-65FE1C63CB05}" destId="{3EFB5674-1895-4C4A-8B18-D0B00C7E2635}" srcOrd="0" destOrd="0" presId="urn:microsoft.com/office/officeart/2005/8/layout/hProcess9"/>
    <dgm:cxn modelId="{4CF2480E-270E-42FA-A409-94CC6B028369}" type="presParOf" srcId="{CEFC2B48-F245-4ED8-8932-65FE1C63CB05}" destId="{244C34EA-3F25-4B94-9062-B3117F0D4D80}" srcOrd="1" destOrd="0" presId="urn:microsoft.com/office/officeart/2005/8/layout/hProcess9"/>
    <dgm:cxn modelId="{D6CF4677-AB79-46D3-B8E0-E31BA9765ADE}" type="presParOf" srcId="{CEFC2B48-F245-4ED8-8932-65FE1C63CB05}" destId="{B9B252CA-0EEA-134A-95BD-B64F663AB894}" srcOrd="2" destOrd="0" presId="urn:microsoft.com/office/officeart/2005/8/layout/hProcess9"/>
    <dgm:cxn modelId="{0C418886-8F56-4DF7-8A3D-E164918250AE}" type="presParOf" srcId="{CEFC2B48-F245-4ED8-8932-65FE1C63CB05}" destId="{2CE7E195-F41D-7B42-96E7-7EEC5C1012D2}" srcOrd="3" destOrd="0" presId="urn:microsoft.com/office/officeart/2005/8/layout/hProcess9"/>
    <dgm:cxn modelId="{C4CA86D7-D9FC-4741-9288-8E05AD1CA91B}" type="presParOf" srcId="{CEFC2B48-F245-4ED8-8932-65FE1C63CB05}" destId="{EDB4C618-689F-554F-AF21-CB778D7B675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6079D9-6D7D-DD43-B017-119A886C47A6}" type="doc">
      <dgm:prSet loTypeId="urn:microsoft.com/office/officeart/2005/8/layout/process2" loCatId="process" qsTypeId="urn:microsoft.com/office/officeart/2005/8/quickstyle/simple4" qsCatId="simple" csTypeId="urn:microsoft.com/office/officeart/2005/8/colors/accent1_2" csCatId="accent1" phldr="1"/>
      <dgm:spPr/>
      <dgm:t>
        <a:bodyPr/>
        <a:lstStyle/>
        <a:p>
          <a:endParaRPr lang="en-US"/>
        </a:p>
      </dgm:t>
    </dgm:pt>
    <dgm:pt modelId="{5908E4A1-1336-324B-8BAE-D697844D4724}">
      <dgm:prSet phldrT="[Text]" custT="1"/>
      <dgm:spPr>
        <a:solidFill>
          <a:schemeClr val="tx2">
            <a:lumMod val="75000"/>
            <a:lumOff val="25000"/>
          </a:schemeClr>
        </a:solidFill>
      </dgm:spPr>
      <dgm:t>
        <a:bodyPr/>
        <a:lstStyle/>
        <a:p>
          <a:r>
            <a:rPr lang="en-US" sz="3200" dirty="0">
              <a:latin typeface="Calibri" panose="020F0502020204030204" pitchFamily="34" charset="0"/>
              <a:ea typeface="Verdana" pitchFamily="34" charset="0"/>
              <a:cs typeface="Calibri" panose="020F0502020204030204" pitchFamily="34" charset="0"/>
            </a:rPr>
            <a:t>Assessment </a:t>
          </a:r>
          <a:r>
            <a:rPr lang="en-US" sz="3200" i="1" dirty="0">
              <a:latin typeface="Calibri" panose="020F0502020204030204" pitchFamily="34" charset="0"/>
              <a:ea typeface="Verdana" pitchFamily="34" charset="0"/>
              <a:cs typeface="Calibri" panose="020F0502020204030204" pitchFamily="34" charset="0"/>
            </a:rPr>
            <a:t>of</a:t>
          </a:r>
          <a:r>
            <a:rPr lang="en-US" sz="3200" dirty="0">
              <a:latin typeface="Calibri" panose="020F0502020204030204" pitchFamily="34" charset="0"/>
              <a:ea typeface="Verdana" pitchFamily="34" charset="0"/>
              <a:cs typeface="Calibri" panose="020F0502020204030204" pitchFamily="34" charset="0"/>
            </a:rPr>
            <a:t> families</a:t>
          </a:r>
        </a:p>
      </dgm:t>
    </dgm:pt>
    <dgm:pt modelId="{00F902BB-1127-A044-8454-F6070F27B94B}" type="parTrans" cxnId="{7D74AD29-B371-C54E-948E-FA8BD7AF36FC}">
      <dgm:prSet/>
      <dgm:spPr/>
      <dgm:t>
        <a:bodyPr/>
        <a:lstStyle/>
        <a:p>
          <a:endParaRPr lang="en-US"/>
        </a:p>
      </dgm:t>
    </dgm:pt>
    <dgm:pt modelId="{1E83B3DE-B703-0742-AD97-B9A254A1CF6A}" type="sibTrans" cxnId="{7D74AD29-B371-C54E-948E-FA8BD7AF36FC}">
      <dgm:prSet/>
      <dgm:spPr>
        <a:solidFill>
          <a:srgbClr val="8CB533"/>
        </a:solidFill>
      </dgm:spPr>
      <dgm:t>
        <a:bodyPr/>
        <a:lstStyle/>
        <a:p>
          <a:endParaRPr lang="en-US" dirty="0"/>
        </a:p>
      </dgm:t>
    </dgm:pt>
    <dgm:pt modelId="{8F4950B5-14D6-B74A-8A61-1485DB45DB80}">
      <dgm:prSet phldrT="[Text]" custT="1"/>
      <dgm:spPr>
        <a:solidFill>
          <a:srgbClr val="7030A0"/>
        </a:solidFill>
      </dgm:spPr>
      <dgm:t>
        <a:bodyPr/>
        <a:lstStyle/>
        <a:p>
          <a:r>
            <a:rPr lang="en-US" sz="3200" dirty="0">
              <a:latin typeface="Calibri" panose="020F0502020204030204" pitchFamily="34" charset="0"/>
              <a:ea typeface="Verdana" pitchFamily="34" charset="0"/>
              <a:cs typeface="Calibri" panose="020F0502020204030204" pitchFamily="34" charset="0"/>
            </a:rPr>
            <a:t>Assessment </a:t>
          </a:r>
          <a:r>
            <a:rPr lang="en-US" sz="3200" i="1" dirty="0">
              <a:latin typeface="Calibri" panose="020F0502020204030204" pitchFamily="34" charset="0"/>
              <a:ea typeface="Verdana" pitchFamily="34" charset="0"/>
              <a:cs typeface="Calibri" panose="020F0502020204030204" pitchFamily="34" charset="0"/>
            </a:rPr>
            <a:t>with</a:t>
          </a:r>
          <a:r>
            <a:rPr lang="en-US" sz="3200" dirty="0">
              <a:latin typeface="Calibri" panose="020F0502020204030204" pitchFamily="34" charset="0"/>
              <a:ea typeface="Verdana" pitchFamily="34" charset="0"/>
              <a:cs typeface="Calibri" panose="020F0502020204030204" pitchFamily="34" charset="0"/>
            </a:rPr>
            <a:t> families</a:t>
          </a:r>
        </a:p>
      </dgm:t>
    </dgm:pt>
    <dgm:pt modelId="{A75ED91E-362E-8448-A15D-705B0BAE4F8B}" type="parTrans" cxnId="{951CA30A-73F8-1847-AD2C-815035F325B5}">
      <dgm:prSet/>
      <dgm:spPr/>
      <dgm:t>
        <a:bodyPr/>
        <a:lstStyle/>
        <a:p>
          <a:endParaRPr lang="en-US"/>
        </a:p>
      </dgm:t>
    </dgm:pt>
    <dgm:pt modelId="{FBDE693E-B574-1649-BA2C-2C8435EE2977}" type="sibTrans" cxnId="{951CA30A-73F8-1847-AD2C-815035F325B5}">
      <dgm:prSet/>
      <dgm:spPr/>
      <dgm:t>
        <a:bodyPr/>
        <a:lstStyle/>
        <a:p>
          <a:endParaRPr lang="en-US"/>
        </a:p>
      </dgm:t>
    </dgm:pt>
    <dgm:pt modelId="{0B243D4C-E004-C447-93E2-096C6739E08C}" type="pres">
      <dgm:prSet presAssocID="{F06079D9-6D7D-DD43-B017-119A886C47A6}" presName="linearFlow" presStyleCnt="0">
        <dgm:presLayoutVars>
          <dgm:resizeHandles val="exact"/>
        </dgm:presLayoutVars>
      </dgm:prSet>
      <dgm:spPr/>
    </dgm:pt>
    <dgm:pt modelId="{A00D270E-A318-DF44-ACA3-7CA7755C6165}" type="pres">
      <dgm:prSet presAssocID="{5908E4A1-1336-324B-8BAE-D697844D4724}" presName="node" presStyleLbl="node1" presStyleIdx="0" presStyleCnt="2" custLinFactNeighborY="4983">
        <dgm:presLayoutVars>
          <dgm:bulletEnabled val="1"/>
        </dgm:presLayoutVars>
      </dgm:prSet>
      <dgm:spPr/>
    </dgm:pt>
    <dgm:pt modelId="{51F9B619-C737-0347-B76B-C4F0949C2FE1}" type="pres">
      <dgm:prSet presAssocID="{1E83B3DE-B703-0742-AD97-B9A254A1CF6A}" presName="sibTrans" presStyleLbl="sibTrans2D1" presStyleIdx="0" presStyleCnt="1"/>
      <dgm:spPr/>
    </dgm:pt>
    <dgm:pt modelId="{ED645201-C5CC-6746-93CB-2743ABF3B3B9}" type="pres">
      <dgm:prSet presAssocID="{1E83B3DE-B703-0742-AD97-B9A254A1CF6A}" presName="connectorText" presStyleLbl="sibTrans2D1" presStyleIdx="0" presStyleCnt="1"/>
      <dgm:spPr/>
    </dgm:pt>
    <dgm:pt modelId="{80E31D19-3DAE-484F-83C5-72976F1E1AF5}" type="pres">
      <dgm:prSet presAssocID="{8F4950B5-14D6-B74A-8A61-1485DB45DB80}" presName="node" presStyleLbl="node1" presStyleIdx="1" presStyleCnt="2">
        <dgm:presLayoutVars>
          <dgm:bulletEnabled val="1"/>
        </dgm:presLayoutVars>
      </dgm:prSet>
      <dgm:spPr/>
    </dgm:pt>
  </dgm:ptLst>
  <dgm:cxnLst>
    <dgm:cxn modelId="{951CA30A-73F8-1847-AD2C-815035F325B5}" srcId="{F06079D9-6D7D-DD43-B017-119A886C47A6}" destId="{8F4950B5-14D6-B74A-8A61-1485DB45DB80}" srcOrd="1" destOrd="0" parTransId="{A75ED91E-362E-8448-A15D-705B0BAE4F8B}" sibTransId="{FBDE693E-B574-1649-BA2C-2C8435EE2977}"/>
    <dgm:cxn modelId="{EE8D3C14-EB7B-4DCB-97C9-42405F78B693}" type="presOf" srcId="{F06079D9-6D7D-DD43-B017-119A886C47A6}" destId="{0B243D4C-E004-C447-93E2-096C6739E08C}" srcOrd="0" destOrd="0" presId="urn:microsoft.com/office/officeart/2005/8/layout/process2"/>
    <dgm:cxn modelId="{7D74AD29-B371-C54E-948E-FA8BD7AF36FC}" srcId="{F06079D9-6D7D-DD43-B017-119A886C47A6}" destId="{5908E4A1-1336-324B-8BAE-D697844D4724}" srcOrd="0" destOrd="0" parTransId="{00F902BB-1127-A044-8454-F6070F27B94B}" sibTransId="{1E83B3DE-B703-0742-AD97-B9A254A1CF6A}"/>
    <dgm:cxn modelId="{687B3F3D-9E26-4D4B-A8F0-988E999944E2}" type="presOf" srcId="{5908E4A1-1336-324B-8BAE-D697844D4724}" destId="{A00D270E-A318-DF44-ACA3-7CA7755C6165}" srcOrd="0" destOrd="0" presId="urn:microsoft.com/office/officeart/2005/8/layout/process2"/>
    <dgm:cxn modelId="{13A68F71-D0E4-48FF-A19E-759E990664A4}" type="presOf" srcId="{1E83B3DE-B703-0742-AD97-B9A254A1CF6A}" destId="{51F9B619-C737-0347-B76B-C4F0949C2FE1}" srcOrd="0" destOrd="0" presId="urn:microsoft.com/office/officeart/2005/8/layout/process2"/>
    <dgm:cxn modelId="{8D47F483-EA06-42AA-A8DC-C0B3D1B4D436}" type="presOf" srcId="{8F4950B5-14D6-B74A-8A61-1485DB45DB80}" destId="{80E31D19-3DAE-484F-83C5-72976F1E1AF5}" srcOrd="0" destOrd="0" presId="urn:microsoft.com/office/officeart/2005/8/layout/process2"/>
    <dgm:cxn modelId="{6A359CE8-0B71-490D-B12F-1831F5E18EBD}" type="presOf" srcId="{1E83B3DE-B703-0742-AD97-B9A254A1CF6A}" destId="{ED645201-C5CC-6746-93CB-2743ABF3B3B9}" srcOrd="1" destOrd="0" presId="urn:microsoft.com/office/officeart/2005/8/layout/process2"/>
    <dgm:cxn modelId="{AECD3361-BBA0-4F63-BB91-9FEA47732863}" type="presParOf" srcId="{0B243D4C-E004-C447-93E2-096C6739E08C}" destId="{A00D270E-A318-DF44-ACA3-7CA7755C6165}" srcOrd="0" destOrd="0" presId="urn:microsoft.com/office/officeart/2005/8/layout/process2"/>
    <dgm:cxn modelId="{12BD029F-2C5B-432A-95EC-E07468101AF6}" type="presParOf" srcId="{0B243D4C-E004-C447-93E2-096C6739E08C}" destId="{51F9B619-C737-0347-B76B-C4F0949C2FE1}" srcOrd="1" destOrd="0" presId="urn:microsoft.com/office/officeart/2005/8/layout/process2"/>
    <dgm:cxn modelId="{1297300C-498C-4674-8D48-3E16EAE0E573}" type="presParOf" srcId="{51F9B619-C737-0347-B76B-C4F0949C2FE1}" destId="{ED645201-C5CC-6746-93CB-2743ABF3B3B9}" srcOrd="0" destOrd="0" presId="urn:microsoft.com/office/officeart/2005/8/layout/process2"/>
    <dgm:cxn modelId="{E32B5A20-5757-49B0-8904-12A982EB29A1}" type="presParOf" srcId="{0B243D4C-E004-C447-93E2-096C6739E08C}" destId="{80E31D19-3DAE-484F-83C5-72976F1E1AF5}"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DEF044B-34C2-4A18-947B-6675A5C240ED}" type="doc">
      <dgm:prSet loTypeId="urn:microsoft.com/office/officeart/2005/8/layout/default#21" loCatId="list" qsTypeId="urn:microsoft.com/office/officeart/2005/8/quickstyle/simple1" qsCatId="simple" csTypeId="urn:microsoft.com/office/officeart/2005/8/colors/accent1_2" csCatId="accent1" phldr="1"/>
      <dgm:spPr/>
      <dgm:t>
        <a:bodyPr/>
        <a:lstStyle/>
        <a:p>
          <a:endParaRPr lang="en-US"/>
        </a:p>
      </dgm:t>
    </dgm:pt>
    <dgm:pt modelId="{0D9AE5E0-9951-46F7-A8BA-155177AB8DE9}">
      <dgm:prSet phldrT="[Text]" custT="1">
        <dgm:style>
          <a:lnRef idx="0">
            <a:schemeClr val="accent5"/>
          </a:lnRef>
          <a:fillRef idx="3">
            <a:schemeClr val="accent5"/>
          </a:fillRef>
          <a:effectRef idx="3">
            <a:schemeClr val="accent5"/>
          </a:effectRef>
          <a:fontRef idx="minor">
            <a:schemeClr val="lt1"/>
          </a:fontRef>
        </dgm:style>
      </dgm:prSet>
      <dgm:spPr>
        <a:solidFill>
          <a:schemeClr val="accent3">
            <a:lumMod val="7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What are we worried about?</a:t>
          </a:r>
        </a:p>
      </dgm:t>
    </dgm:pt>
    <dgm:pt modelId="{2CF8A49E-91A3-4146-8329-F4015B0E2F1A}" type="parTrans" cxnId="{C31CA3CC-3FE2-4AB0-93D8-EA1C836B89D9}">
      <dgm:prSet/>
      <dgm:spPr/>
      <dgm:t>
        <a:bodyPr/>
        <a:lstStyle/>
        <a:p>
          <a:endParaRPr lang="en-US"/>
        </a:p>
      </dgm:t>
    </dgm:pt>
    <dgm:pt modelId="{40AE7817-D448-4A98-B523-21518F5303D0}" type="sibTrans" cxnId="{C31CA3CC-3FE2-4AB0-93D8-EA1C836B89D9}">
      <dgm:prSet/>
      <dgm:spPr/>
      <dgm:t>
        <a:bodyPr/>
        <a:lstStyle/>
        <a:p>
          <a:endParaRPr lang="en-US"/>
        </a:p>
      </dgm:t>
    </dgm:pt>
    <dgm:pt modelId="{7DC7F92B-A1DD-43F1-A60E-E56D8AD979ED}">
      <dgm:prSet phldrT="[Text]" custT="1">
        <dgm:style>
          <a:lnRef idx="0">
            <a:schemeClr val="accent5"/>
          </a:lnRef>
          <a:fillRef idx="3">
            <a:schemeClr val="accent5"/>
          </a:fillRef>
          <a:effectRef idx="3">
            <a:schemeClr val="accent5"/>
          </a:effectRef>
          <a:fontRef idx="minor">
            <a:schemeClr val="lt1"/>
          </a:fontRef>
        </dgm:style>
      </dgm:prSet>
      <dgm:spPr>
        <a:solidFill>
          <a:srgbClr val="BC1E3E"/>
        </a:solidFill>
      </dgm:spPr>
      <dgm:t>
        <a:bodyPr/>
        <a:lstStyle/>
        <a:p>
          <a:r>
            <a:rPr lang="en-US" sz="3600" dirty="0">
              <a:latin typeface="Calibri" panose="020F0502020204030204" pitchFamily="34" charset="0"/>
              <a:ea typeface="Verdana" pitchFamily="34" charset="0"/>
              <a:cs typeface="Calibri" panose="020F0502020204030204" pitchFamily="34" charset="0"/>
            </a:rPr>
            <a:t>What is working well?</a:t>
          </a:r>
        </a:p>
      </dgm:t>
    </dgm:pt>
    <dgm:pt modelId="{E96C9529-ADE6-4ABD-8376-A6371CD68DEE}" type="parTrans" cxnId="{D00D1E6D-CCB0-4305-807C-FD9A308ADC1A}">
      <dgm:prSet/>
      <dgm:spPr/>
      <dgm:t>
        <a:bodyPr/>
        <a:lstStyle/>
        <a:p>
          <a:endParaRPr lang="en-US"/>
        </a:p>
      </dgm:t>
    </dgm:pt>
    <dgm:pt modelId="{A987B6C0-2CC1-4410-86DA-D285CF7EBB7E}" type="sibTrans" cxnId="{D00D1E6D-CCB0-4305-807C-FD9A308ADC1A}">
      <dgm:prSet/>
      <dgm:spPr/>
      <dgm:t>
        <a:bodyPr/>
        <a:lstStyle/>
        <a:p>
          <a:endParaRPr lang="en-US"/>
        </a:p>
      </dgm:t>
    </dgm:pt>
    <dgm:pt modelId="{E81CEB8E-6E78-4E5B-AE89-BC08D1AC8B65}">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60000"/>
            <a:lumOff val="40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What needs to happen next?</a:t>
          </a:r>
        </a:p>
      </dgm:t>
    </dgm:pt>
    <dgm:pt modelId="{F5D3D28C-1C1A-4AD4-BAC8-50C552C204E8}" type="parTrans" cxnId="{4BB5B04F-D6D5-405C-98DB-7E8CEBC3B6B2}">
      <dgm:prSet/>
      <dgm:spPr/>
      <dgm:t>
        <a:bodyPr/>
        <a:lstStyle/>
        <a:p>
          <a:endParaRPr lang="en-US"/>
        </a:p>
      </dgm:t>
    </dgm:pt>
    <dgm:pt modelId="{F393300C-9093-4982-9B82-FB420CEAEB0F}" type="sibTrans" cxnId="{4BB5B04F-D6D5-405C-98DB-7E8CEBC3B6B2}">
      <dgm:prSet/>
      <dgm:spPr/>
      <dgm:t>
        <a:bodyPr/>
        <a:lstStyle/>
        <a:p>
          <a:endParaRPr lang="en-US"/>
        </a:p>
      </dgm:t>
    </dgm:pt>
    <dgm:pt modelId="{D043C824-240E-4DD7-9C13-72EDBBD8CE65}" type="pres">
      <dgm:prSet presAssocID="{EDEF044B-34C2-4A18-947B-6675A5C240ED}" presName="diagram" presStyleCnt="0">
        <dgm:presLayoutVars>
          <dgm:dir/>
          <dgm:resizeHandles val="exact"/>
        </dgm:presLayoutVars>
      </dgm:prSet>
      <dgm:spPr/>
    </dgm:pt>
    <dgm:pt modelId="{A4F06117-EEFE-4D21-ACAB-365E16120361}" type="pres">
      <dgm:prSet presAssocID="{0D9AE5E0-9951-46F7-A8BA-155177AB8DE9}" presName="node" presStyleLbl="node1" presStyleIdx="0" presStyleCnt="3">
        <dgm:presLayoutVars>
          <dgm:bulletEnabled val="1"/>
        </dgm:presLayoutVars>
      </dgm:prSet>
      <dgm:spPr/>
    </dgm:pt>
    <dgm:pt modelId="{73E5BF30-BA12-4F88-B837-689E4E99FD17}" type="pres">
      <dgm:prSet presAssocID="{40AE7817-D448-4A98-B523-21518F5303D0}" presName="sibTrans" presStyleCnt="0"/>
      <dgm:spPr/>
    </dgm:pt>
    <dgm:pt modelId="{04BA60D1-C7F0-4203-86D7-8D5EC19B4CC9}" type="pres">
      <dgm:prSet presAssocID="{7DC7F92B-A1DD-43F1-A60E-E56D8AD979ED}" presName="node" presStyleLbl="node1" presStyleIdx="1" presStyleCnt="3">
        <dgm:presLayoutVars>
          <dgm:bulletEnabled val="1"/>
        </dgm:presLayoutVars>
      </dgm:prSet>
      <dgm:spPr/>
    </dgm:pt>
    <dgm:pt modelId="{57D92758-E5DB-4BFB-9726-4FDFA855ECCB}" type="pres">
      <dgm:prSet presAssocID="{A987B6C0-2CC1-4410-86DA-D285CF7EBB7E}" presName="sibTrans" presStyleCnt="0"/>
      <dgm:spPr/>
    </dgm:pt>
    <dgm:pt modelId="{D633A7DC-0EEC-4FB4-931A-ACA60178ED27}" type="pres">
      <dgm:prSet presAssocID="{E81CEB8E-6E78-4E5B-AE89-BC08D1AC8B65}" presName="node" presStyleLbl="node1" presStyleIdx="2" presStyleCnt="3">
        <dgm:presLayoutVars>
          <dgm:bulletEnabled val="1"/>
        </dgm:presLayoutVars>
      </dgm:prSet>
      <dgm:spPr/>
    </dgm:pt>
  </dgm:ptLst>
  <dgm:cxnLst>
    <dgm:cxn modelId="{6C937D0C-6591-4ECF-A999-98C82E5FAF02}" type="presOf" srcId="{0D9AE5E0-9951-46F7-A8BA-155177AB8DE9}" destId="{A4F06117-EEFE-4D21-ACAB-365E16120361}" srcOrd="0" destOrd="0" presId="urn:microsoft.com/office/officeart/2005/8/layout/default#21"/>
    <dgm:cxn modelId="{06943E61-3252-4E88-B7F4-FF2718E2C9C3}" type="presOf" srcId="{E81CEB8E-6E78-4E5B-AE89-BC08D1AC8B65}" destId="{D633A7DC-0EEC-4FB4-931A-ACA60178ED27}" srcOrd="0" destOrd="0" presId="urn:microsoft.com/office/officeart/2005/8/layout/default#21"/>
    <dgm:cxn modelId="{D00D1E6D-CCB0-4305-807C-FD9A308ADC1A}" srcId="{EDEF044B-34C2-4A18-947B-6675A5C240ED}" destId="{7DC7F92B-A1DD-43F1-A60E-E56D8AD979ED}" srcOrd="1" destOrd="0" parTransId="{E96C9529-ADE6-4ABD-8376-A6371CD68DEE}" sibTransId="{A987B6C0-2CC1-4410-86DA-D285CF7EBB7E}"/>
    <dgm:cxn modelId="{7AA9636E-A287-4AD6-9DAB-2A00C1189C99}" type="presOf" srcId="{7DC7F92B-A1DD-43F1-A60E-E56D8AD979ED}" destId="{04BA60D1-C7F0-4203-86D7-8D5EC19B4CC9}" srcOrd="0" destOrd="0" presId="urn:microsoft.com/office/officeart/2005/8/layout/default#21"/>
    <dgm:cxn modelId="{4BB5B04F-D6D5-405C-98DB-7E8CEBC3B6B2}" srcId="{EDEF044B-34C2-4A18-947B-6675A5C240ED}" destId="{E81CEB8E-6E78-4E5B-AE89-BC08D1AC8B65}" srcOrd="2" destOrd="0" parTransId="{F5D3D28C-1C1A-4AD4-BAC8-50C552C204E8}" sibTransId="{F393300C-9093-4982-9B82-FB420CEAEB0F}"/>
    <dgm:cxn modelId="{F2FBD7CB-EE45-4042-AD47-37EDD6C1EEFA}" type="presOf" srcId="{EDEF044B-34C2-4A18-947B-6675A5C240ED}" destId="{D043C824-240E-4DD7-9C13-72EDBBD8CE65}" srcOrd="0" destOrd="0" presId="urn:microsoft.com/office/officeart/2005/8/layout/default#21"/>
    <dgm:cxn modelId="{C31CA3CC-3FE2-4AB0-93D8-EA1C836B89D9}" srcId="{EDEF044B-34C2-4A18-947B-6675A5C240ED}" destId="{0D9AE5E0-9951-46F7-A8BA-155177AB8DE9}" srcOrd="0" destOrd="0" parTransId="{2CF8A49E-91A3-4146-8329-F4015B0E2F1A}" sibTransId="{40AE7817-D448-4A98-B523-21518F5303D0}"/>
    <dgm:cxn modelId="{408A975B-50A4-4C7F-AB15-B440A3171FE9}" type="presParOf" srcId="{D043C824-240E-4DD7-9C13-72EDBBD8CE65}" destId="{A4F06117-EEFE-4D21-ACAB-365E16120361}" srcOrd="0" destOrd="0" presId="urn:microsoft.com/office/officeart/2005/8/layout/default#21"/>
    <dgm:cxn modelId="{3EB35AFD-A962-4919-AF64-87FDF1C8C4F7}" type="presParOf" srcId="{D043C824-240E-4DD7-9C13-72EDBBD8CE65}" destId="{73E5BF30-BA12-4F88-B837-689E4E99FD17}" srcOrd="1" destOrd="0" presId="urn:microsoft.com/office/officeart/2005/8/layout/default#21"/>
    <dgm:cxn modelId="{97723AEE-0D52-45C6-B859-962666BA9013}" type="presParOf" srcId="{D043C824-240E-4DD7-9C13-72EDBBD8CE65}" destId="{04BA60D1-C7F0-4203-86D7-8D5EC19B4CC9}" srcOrd="2" destOrd="0" presId="urn:microsoft.com/office/officeart/2005/8/layout/default#21"/>
    <dgm:cxn modelId="{75D5AF29-5D46-4A34-9724-0AF6C578AF8E}" type="presParOf" srcId="{D043C824-240E-4DD7-9C13-72EDBBD8CE65}" destId="{57D92758-E5DB-4BFB-9726-4FDFA855ECCB}" srcOrd="3" destOrd="0" presId="urn:microsoft.com/office/officeart/2005/8/layout/default#21"/>
    <dgm:cxn modelId="{59207D5C-8015-4A4F-B70E-63018E1CC14A}" type="presParOf" srcId="{D043C824-240E-4DD7-9C13-72EDBBD8CE65}" destId="{D633A7DC-0EEC-4FB4-931A-ACA60178ED27}" srcOrd="4" destOrd="0" presId="urn:microsoft.com/office/officeart/2005/8/layout/defaul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660066"/>
        </a:solidFill>
        <a:ln>
          <a:solidFill>
            <a:srgbClr val="0070C0"/>
          </a:solidFill>
        </a:ln>
      </dgm:spPr>
      <dgm:t>
        <a:bodyPr/>
        <a:lstStyle/>
        <a:p>
          <a:r>
            <a:rPr lang="en-US" dirty="0"/>
            <a:t>It was reported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660066"/>
        </a:solidFill>
      </dgm:spPr>
      <dgm:t>
        <a:bodyPr/>
        <a:lstStyle/>
        <a:p>
          <a:r>
            <a:rPr lang="en-US" dirty="0"/>
            <a:t>About what </a:t>
          </a:r>
          <a:r>
            <a:rPr lang="en-US"/>
            <a:t>caregiver actions/inactions</a:t>
          </a:r>
          <a:endParaRPr lang="en-US" dirty="0"/>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660066"/>
        </a:solidFill>
      </dgm:spPr>
      <dgm:t>
        <a:bodyPr/>
        <a:lstStyle/>
        <a:p>
          <a:r>
            <a:rPr lang="en-US" dirty="0"/>
            <a:t>With what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custLinFactNeighborX="5681" custLinFactNeighborY="-9756"/>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037D5690-D958-46AD-9807-857E6870BF58}" type="presOf" srcId="{D1311AC8-85B2-47B6-9806-6E1ACAE4C9C3}" destId="{3EFB5674-1895-4C4A-8B18-D0B00C7E2635}" srcOrd="0" destOrd="0" presId="urn:microsoft.com/office/officeart/2005/8/layout/hProcess9"/>
    <dgm:cxn modelId="{FCE7B7AD-2F3A-4EB0-8EE3-CB680E9DE515}" type="presOf" srcId="{3E3ABFEE-9F7C-4665-8F01-D1F35CB8F405}" destId="{7575F21B-50E7-4216-B9D5-41472B8EE4CF}"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D822D0D0-DC82-4B3F-AAC5-2B081E1263F3}" type="presOf" srcId="{30DC5222-F307-4B4E-8FE9-B77BA6889468}" destId="{8D26FD32-F0C8-4BC2-B6A6-86A966399771}" srcOrd="0" destOrd="0" presId="urn:microsoft.com/office/officeart/2005/8/layout/hProcess9"/>
    <dgm:cxn modelId="{F1D4BFF1-0C95-480A-B663-0CFCEE2423E7}" type="presOf" srcId="{F3784FB7-40EF-46D3-92CD-FE603D38122C}" destId="{6BD9FF8B-E961-4EFD-8824-1B612B1A40D4}" srcOrd="0" destOrd="0" presId="urn:microsoft.com/office/officeart/2005/8/layout/hProcess9"/>
    <dgm:cxn modelId="{E74C5894-1C24-4D1D-A838-D9485748FCCC}" type="presParOf" srcId="{7575F21B-50E7-4216-B9D5-41472B8EE4CF}" destId="{B2600B2E-5D11-44CD-AA06-F5F7E05578CE}" srcOrd="0" destOrd="0" presId="urn:microsoft.com/office/officeart/2005/8/layout/hProcess9"/>
    <dgm:cxn modelId="{C880FB04-258B-465B-ACD8-E82F86AE1238}" type="presParOf" srcId="{7575F21B-50E7-4216-B9D5-41472B8EE4CF}" destId="{CEFC2B48-F245-4ED8-8932-65FE1C63CB05}" srcOrd="1" destOrd="0" presId="urn:microsoft.com/office/officeart/2005/8/layout/hProcess9"/>
    <dgm:cxn modelId="{9E8B4AE3-34B9-475A-858C-6D09F760DB99}" type="presParOf" srcId="{CEFC2B48-F245-4ED8-8932-65FE1C63CB05}" destId="{3EFB5674-1895-4C4A-8B18-D0B00C7E2635}" srcOrd="0" destOrd="0" presId="urn:microsoft.com/office/officeart/2005/8/layout/hProcess9"/>
    <dgm:cxn modelId="{6F9FA0D1-7DCA-4E97-A900-01244503DE49}" type="presParOf" srcId="{CEFC2B48-F245-4ED8-8932-65FE1C63CB05}" destId="{244C34EA-3F25-4B94-9062-B3117F0D4D80}" srcOrd="1" destOrd="0" presId="urn:microsoft.com/office/officeart/2005/8/layout/hProcess9"/>
    <dgm:cxn modelId="{7D7D1673-BA91-496F-9E2E-0EE541166B96}" type="presParOf" srcId="{CEFC2B48-F245-4ED8-8932-65FE1C63CB05}" destId="{8D26FD32-F0C8-4BC2-B6A6-86A966399771}" srcOrd="2" destOrd="0" presId="urn:microsoft.com/office/officeart/2005/8/layout/hProcess9"/>
    <dgm:cxn modelId="{717B0946-2F6E-474A-B1D0-CB2EFF891927}" type="presParOf" srcId="{CEFC2B48-F245-4ED8-8932-65FE1C63CB05}" destId="{C5B89045-9C4A-4B81-90C1-06CE299BFBD6}" srcOrd="3" destOrd="0" presId="urn:microsoft.com/office/officeart/2005/8/layout/hProcess9"/>
    <dgm:cxn modelId="{67F6C0DC-9D37-4464-9FE7-67554B2FEF20}"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A200857-7D64-4B10-87B0-18BACC78DCE1}" type="doc">
      <dgm:prSet loTypeId="urn:microsoft.com/office/officeart/2005/8/layout/pyramid2" loCatId="pyramid" qsTypeId="urn:microsoft.com/office/officeart/2005/8/quickstyle/simple1" qsCatId="simple" csTypeId="urn:microsoft.com/office/officeart/2005/8/colors/accent1_2" csCatId="accent1" phldr="1"/>
      <dgm:spPr/>
    </dgm:pt>
    <dgm:pt modelId="{2E10A57E-5996-4F99-8792-502777F1DA83}">
      <dgm:prSet phldrT="[Text]" custT="1"/>
      <dgm:spPr/>
      <dgm:t>
        <a:bodyPr/>
        <a:lstStyle/>
        <a:p>
          <a:r>
            <a:rPr lang="en-US" sz="2400" dirty="0">
              <a:latin typeface="Calibri" panose="020F0502020204030204" pitchFamily="34" charset="0"/>
              <a:cs typeface="Calibri" panose="020F0502020204030204" pitchFamily="34" charset="0"/>
            </a:rPr>
            <a:t>Danger</a:t>
          </a:r>
        </a:p>
      </dgm:t>
    </dgm:pt>
    <dgm:pt modelId="{C6576697-2B22-405A-A7CC-7D98F110F860}" type="parTrans" cxnId="{65E07C20-A031-4CCF-8DCF-076D0EBD28F2}">
      <dgm:prSet/>
      <dgm:spPr/>
      <dgm:t>
        <a:bodyPr/>
        <a:lstStyle/>
        <a:p>
          <a:endParaRPr lang="en-US"/>
        </a:p>
      </dgm:t>
    </dgm:pt>
    <dgm:pt modelId="{CCDCEA07-820D-4AF4-9C7A-2120A31B4820}" type="sibTrans" cxnId="{65E07C20-A031-4CCF-8DCF-076D0EBD28F2}">
      <dgm:prSet/>
      <dgm:spPr/>
      <dgm:t>
        <a:bodyPr/>
        <a:lstStyle/>
        <a:p>
          <a:endParaRPr lang="en-US"/>
        </a:p>
      </dgm:t>
    </dgm:pt>
    <dgm:pt modelId="{EA683516-0C54-4E09-896F-AA3A58E91531}">
      <dgm:prSet phldrT="[Text]" custT="1"/>
      <dgm:spPr/>
      <dgm:t>
        <a:bodyPr/>
        <a:lstStyle/>
        <a:p>
          <a:r>
            <a:rPr lang="en-US" sz="2400" dirty="0">
              <a:latin typeface="Calibri" panose="020F0502020204030204" pitchFamily="34" charset="0"/>
              <a:cs typeface="Calibri" panose="020F0502020204030204" pitchFamily="34" charset="0"/>
            </a:rPr>
            <a:t>Risk Level </a:t>
          </a:r>
        </a:p>
      </dgm:t>
    </dgm:pt>
    <dgm:pt modelId="{84A29901-ED30-42AB-8C72-1BAF429C844E}" type="parTrans" cxnId="{4E62EE18-26F2-49CE-88AB-AD1F087FBF3C}">
      <dgm:prSet/>
      <dgm:spPr/>
      <dgm:t>
        <a:bodyPr/>
        <a:lstStyle/>
        <a:p>
          <a:endParaRPr lang="en-US"/>
        </a:p>
      </dgm:t>
    </dgm:pt>
    <dgm:pt modelId="{B6460777-0D74-41BF-BD8D-46300342DEF4}" type="sibTrans" cxnId="{4E62EE18-26F2-49CE-88AB-AD1F087FBF3C}">
      <dgm:prSet/>
      <dgm:spPr/>
      <dgm:t>
        <a:bodyPr/>
        <a:lstStyle/>
        <a:p>
          <a:endParaRPr lang="en-US"/>
        </a:p>
      </dgm:t>
    </dgm:pt>
    <dgm:pt modelId="{A8245A65-E62B-1948-B99C-E01DEE635491}">
      <dgm:prSet phldrT="[Text]" custT="1"/>
      <dgm:spPr/>
      <dgm:t>
        <a:bodyPr/>
        <a:lstStyle/>
        <a:p>
          <a:r>
            <a:rPr lang="en-US" sz="2400" dirty="0">
              <a:latin typeface="Calibri" panose="020F0502020204030204" pitchFamily="34" charset="0"/>
              <a:cs typeface="Calibri" panose="020F0502020204030204" pitchFamily="34" charset="0"/>
            </a:rPr>
            <a:t>Harm</a:t>
          </a:r>
        </a:p>
      </dgm:t>
    </dgm:pt>
    <dgm:pt modelId="{AB75A615-5D0C-134A-946D-301161FD66E2}" type="parTrans" cxnId="{6A7E2B9D-7D3E-8A40-B2FA-51DC6BF93E48}">
      <dgm:prSet/>
      <dgm:spPr/>
      <dgm:t>
        <a:bodyPr/>
        <a:lstStyle/>
        <a:p>
          <a:endParaRPr lang="en-US"/>
        </a:p>
      </dgm:t>
    </dgm:pt>
    <dgm:pt modelId="{D22800FF-D9AF-B84C-ADC0-37AAA5ECD892}" type="sibTrans" cxnId="{6A7E2B9D-7D3E-8A40-B2FA-51DC6BF93E48}">
      <dgm:prSet/>
      <dgm:spPr/>
      <dgm:t>
        <a:bodyPr/>
        <a:lstStyle/>
        <a:p>
          <a:endParaRPr lang="en-US"/>
        </a:p>
      </dgm:t>
    </dgm:pt>
    <dgm:pt modelId="{BD3857B9-9511-6A4F-A1BD-55E4C4FBBFF9}">
      <dgm:prSet phldrT="[Text]" custT="1"/>
      <dgm:spPr/>
      <dgm:t>
        <a:bodyPr/>
        <a:lstStyle/>
        <a:p>
          <a:r>
            <a:rPr lang="en-US" sz="2400" dirty="0">
              <a:latin typeface="Calibri" panose="020F0502020204030204" pitchFamily="34" charset="0"/>
              <a:cs typeface="Calibri" panose="020F0502020204030204" pitchFamily="34" charset="0"/>
            </a:rPr>
            <a:t>Complicating Factors</a:t>
          </a:r>
        </a:p>
      </dgm:t>
    </dgm:pt>
    <dgm:pt modelId="{63B4280C-1B7E-A34B-98C5-51BE6A82528E}" type="parTrans" cxnId="{38B07D1C-9852-7C44-9CBD-CFE58D918ED6}">
      <dgm:prSet/>
      <dgm:spPr/>
      <dgm:t>
        <a:bodyPr/>
        <a:lstStyle/>
        <a:p>
          <a:endParaRPr lang="en-US"/>
        </a:p>
      </dgm:t>
    </dgm:pt>
    <dgm:pt modelId="{8841EA69-DFFD-0346-9174-8AE427BCE870}" type="sibTrans" cxnId="{38B07D1C-9852-7C44-9CBD-CFE58D918ED6}">
      <dgm:prSet/>
      <dgm:spPr/>
      <dgm:t>
        <a:bodyPr/>
        <a:lstStyle/>
        <a:p>
          <a:endParaRPr lang="en-US"/>
        </a:p>
      </dgm:t>
    </dgm:pt>
    <dgm:pt modelId="{1A295F20-0534-4163-8B23-97D65D8746DC}" type="pres">
      <dgm:prSet presAssocID="{8A200857-7D64-4B10-87B0-18BACC78DCE1}" presName="compositeShape" presStyleCnt="0">
        <dgm:presLayoutVars>
          <dgm:dir/>
          <dgm:resizeHandles/>
        </dgm:presLayoutVars>
      </dgm:prSet>
      <dgm:spPr/>
    </dgm:pt>
    <dgm:pt modelId="{3A43C8AE-C95A-47ED-A247-9F4A1A905023}" type="pres">
      <dgm:prSet presAssocID="{8A200857-7D64-4B10-87B0-18BACC78DCE1}" presName="pyramid" presStyleLbl="node1" presStyleIdx="0" presStyleCnt="1" custLinFactNeighborX="41071"/>
      <dgm:spPr>
        <a:solidFill>
          <a:schemeClr val="tx2">
            <a:lumMod val="50000"/>
            <a:lumOff val="50000"/>
          </a:schemeClr>
        </a:solidFill>
      </dgm:spPr>
    </dgm:pt>
    <dgm:pt modelId="{504CF486-F66E-4807-8575-A7BF500F7ABB}" type="pres">
      <dgm:prSet presAssocID="{8A200857-7D64-4B10-87B0-18BACC78DCE1}" presName="theList" presStyleCnt="0"/>
      <dgm:spPr/>
    </dgm:pt>
    <dgm:pt modelId="{2C5868A5-FDE3-874F-B306-EFC8E4FF5269}" type="pres">
      <dgm:prSet presAssocID="{A8245A65-E62B-1948-B99C-E01DEE635491}" presName="aNode" presStyleLbl="fgAcc1" presStyleIdx="0" presStyleCnt="4">
        <dgm:presLayoutVars>
          <dgm:bulletEnabled val="1"/>
        </dgm:presLayoutVars>
      </dgm:prSet>
      <dgm:spPr/>
    </dgm:pt>
    <dgm:pt modelId="{B6D27CBA-669F-9240-BB33-1949C5561ED2}" type="pres">
      <dgm:prSet presAssocID="{A8245A65-E62B-1948-B99C-E01DEE635491}" presName="aSpace" presStyleCnt="0"/>
      <dgm:spPr/>
    </dgm:pt>
    <dgm:pt modelId="{B5117A52-1CB0-4E31-A53A-18E9DBF40E3A}" type="pres">
      <dgm:prSet presAssocID="{2E10A57E-5996-4F99-8792-502777F1DA83}" presName="aNode" presStyleLbl="fgAcc1" presStyleIdx="1" presStyleCnt="4">
        <dgm:presLayoutVars>
          <dgm:bulletEnabled val="1"/>
        </dgm:presLayoutVars>
      </dgm:prSet>
      <dgm:spPr/>
    </dgm:pt>
    <dgm:pt modelId="{CD0919CD-88C2-45DB-8816-F0C6B7243722}" type="pres">
      <dgm:prSet presAssocID="{2E10A57E-5996-4F99-8792-502777F1DA83}" presName="aSpace" presStyleCnt="0"/>
      <dgm:spPr/>
    </dgm:pt>
    <dgm:pt modelId="{0A869404-4F47-40F6-90E9-BAAFD3335C2B}" type="pres">
      <dgm:prSet presAssocID="{EA683516-0C54-4E09-896F-AA3A58E91531}" presName="aNode" presStyleLbl="fgAcc1" presStyleIdx="2" presStyleCnt="4">
        <dgm:presLayoutVars>
          <dgm:bulletEnabled val="1"/>
        </dgm:presLayoutVars>
      </dgm:prSet>
      <dgm:spPr/>
    </dgm:pt>
    <dgm:pt modelId="{3094E1D8-EA60-4756-A041-93C301828178}" type="pres">
      <dgm:prSet presAssocID="{EA683516-0C54-4E09-896F-AA3A58E91531}" presName="aSpace" presStyleCnt="0"/>
      <dgm:spPr/>
    </dgm:pt>
    <dgm:pt modelId="{B45A6CDC-17E2-D24B-9379-3851C955D448}" type="pres">
      <dgm:prSet presAssocID="{BD3857B9-9511-6A4F-A1BD-55E4C4FBBFF9}" presName="aNode" presStyleLbl="fgAcc1" presStyleIdx="3" presStyleCnt="4">
        <dgm:presLayoutVars>
          <dgm:bulletEnabled val="1"/>
        </dgm:presLayoutVars>
      </dgm:prSet>
      <dgm:spPr/>
    </dgm:pt>
    <dgm:pt modelId="{1BA578F4-60A8-0749-A103-EECAA439FC6D}" type="pres">
      <dgm:prSet presAssocID="{BD3857B9-9511-6A4F-A1BD-55E4C4FBBFF9}" presName="aSpace" presStyleCnt="0"/>
      <dgm:spPr/>
    </dgm:pt>
  </dgm:ptLst>
  <dgm:cxnLst>
    <dgm:cxn modelId="{4E62EE18-26F2-49CE-88AB-AD1F087FBF3C}" srcId="{8A200857-7D64-4B10-87B0-18BACC78DCE1}" destId="{EA683516-0C54-4E09-896F-AA3A58E91531}" srcOrd="2" destOrd="0" parTransId="{84A29901-ED30-42AB-8C72-1BAF429C844E}" sibTransId="{B6460777-0D74-41BF-BD8D-46300342DEF4}"/>
    <dgm:cxn modelId="{38B07D1C-9852-7C44-9CBD-CFE58D918ED6}" srcId="{8A200857-7D64-4B10-87B0-18BACC78DCE1}" destId="{BD3857B9-9511-6A4F-A1BD-55E4C4FBBFF9}" srcOrd="3" destOrd="0" parTransId="{63B4280C-1B7E-A34B-98C5-51BE6A82528E}" sibTransId="{8841EA69-DFFD-0346-9174-8AE427BCE870}"/>
    <dgm:cxn modelId="{65E07C20-A031-4CCF-8DCF-076D0EBD28F2}" srcId="{8A200857-7D64-4B10-87B0-18BACC78DCE1}" destId="{2E10A57E-5996-4F99-8792-502777F1DA83}" srcOrd="1" destOrd="0" parTransId="{C6576697-2B22-405A-A7CC-7D98F110F860}" sibTransId="{CCDCEA07-820D-4AF4-9C7A-2120A31B4820}"/>
    <dgm:cxn modelId="{3DF92429-193C-4D3E-8C9E-6D0B73835612}" type="presOf" srcId="{EA683516-0C54-4E09-896F-AA3A58E91531}" destId="{0A869404-4F47-40F6-90E9-BAAFD3335C2B}" srcOrd="0" destOrd="0" presId="urn:microsoft.com/office/officeart/2005/8/layout/pyramid2"/>
    <dgm:cxn modelId="{D680C660-4E8D-4E17-BD8B-0EC696E6D90A}" type="presOf" srcId="{BD3857B9-9511-6A4F-A1BD-55E4C4FBBFF9}" destId="{B45A6CDC-17E2-D24B-9379-3851C955D448}" srcOrd="0" destOrd="0" presId="urn:microsoft.com/office/officeart/2005/8/layout/pyramid2"/>
    <dgm:cxn modelId="{1A787D5A-C8E5-418A-92F6-D32ED97D01DD}" type="presOf" srcId="{A8245A65-E62B-1948-B99C-E01DEE635491}" destId="{2C5868A5-FDE3-874F-B306-EFC8E4FF5269}" srcOrd="0" destOrd="0" presId="urn:microsoft.com/office/officeart/2005/8/layout/pyramid2"/>
    <dgm:cxn modelId="{6A7E2B9D-7D3E-8A40-B2FA-51DC6BF93E48}" srcId="{8A200857-7D64-4B10-87B0-18BACC78DCE1}" destId="{A8245A65-E62B-1948-B99C-E01DEE635491}" srcOrd="0" destOrd="0" parTransId="{AB75A615-5D0C-134A-946D-301161FD66E2}" sibTransId="{D22800FF-D9AF-B84C-ADC0-37AAA5ECD892}"/>
    <dgm:cxn modelId="{47B1979E-B59F-4694-AFE3-8AF6CC273C6C}" type="presOf" srcId="{8A200857-7D64-4B10-87B0-18BACC78DCE1}" destId="{1A295F20-0534-4163-8B23-97D65D8746DC}" srcOrd="0" destOrd="0" presId="urn:microsoft.com/office/officeart/2005/8/layout/pyramid2"/>
    <dgm:cxn modelId="{1AE807A0-4C85-44A1-99F5-C85336AF7AFB}" type="presOf" srcId="{2E10A57E-5996-4F99-8792-502777F1DA83}" destId="{B5117A52-1CB0-4E31-A53A-18E9DBF40E3A}" srcOrd="0" destOrd="0" presId="urn:microsoft.com/office/officeart/2005/8/layout/pyramid2"/>
    <dgm:cxn modelId="{78AA3E90-A4FC-4A4B-8702-59E6EB234874}" type="presParOf" srcId="{1A295F20-0534-4163-8B23-97D65D8746DC}" destId="{3A43C8AE-C95A-47ED-A247-9F4A1A905023}" srcOrd="0" destOrd="0" presId="urn:microsoft.com/office/officeart/2005/8/layout/pyramid2"/>
    <dgm:cxn modelId="{4EA929DE-F330-4D7E-9FF0-46C2FD17B0B6}" type="presParOf" srcId="{1A295F20-0534-4163-8B23-97D65D8746DC}" destId="{504CF486-F66E-4807-8575-A7BF500F7ABB}" srcOrd="1" destOrd="0" presId="urn:microsoft.com/office/officeart/2005/8/layout/pyramid2"/>
    <dgm:cxn modelId="{72EF38E9-F744-405F-B827-DA39D4C20F11}" type="presParOf" srcId="{504CF486-F66E-4807-8575-A7BF500F7ABB}" destId="{2C5868A5-FDE3-874F-B306-EFC8E4FF5269}" srcOrd="0" destOrd="0" presId="urn:microsoft.com/office/officeart/2005/8/layout/pyramid2"/>
    <dgm:cxn modelId="{1576A556-DC1A-45A0-AB5B-8FF08DC22BF1}" type="presParOf" srcId="{504CF486-F66E-4807-8575-A7BF500F7ABB}" destId="{B6D27CBA-669F-9240-BB33-1949C5561ED2}" srcOrd="1" destOrd="0" presId="urn:microsoft.com/office/officeart/2005/8/layout/pyramid2"/>
    <dgm:cxn modelId="{D73DC576-921C-44A1-8D78-B3E65DBA6997}" type="presParOf" srcId="{504CF486-F66E-4807-8575-A7BF500F7ABB}" destId="{B5117A52-1CB0-4E31-A53A-18E9DBF40E3A}" srcOrd="2" destOrd="0" presId="urn:microsoft.com/office/officeart/2005/8/layout/pyramid2"/>
    <dgm:cxn modelId="{BDCDF392-D82A-4B5B-AB87-0570A5017688}" type="presParOf" srcId="{504CF486-F66E-4807-8575-A7BF500F7ABB}" destId="{CD0919CD-88C2-45DB-8816-F0C6B7243722}" srcOrd="3" destOrd="0" presId="urn:microsoft.com/office/officeart/2005/8/layout/pyramid2"/>
    <dgm:cxn modelId="{E471ED9D-E7BF-43FF-83D0-3E85F021B8DA}" type="presParOf" srcId="{504CF486-F66E-4807-8575-A7BF500F7ABB}" destId="{0A869404-4F47-40F6-90E9-BAAFD3335C2B}" srcOrd="4" destOrd="0" presId="urn:microsoft.com/office/officeart/2005/8/layout/pyramid2"/>
    <dgm:cxn modelId="{43B2BC10-4BC4-4FBC-BBAC-A15B7A50ED19}" type="presParOf" srcId="{504CF486-F66E-4807-8575-A7BF500F7ABB}" destId="{3094E1D8-EA60-4756-A041-93C301828178}" srcOrd="5" destOrd="0" presId="urn:microsoft.com/office/officeart/2005/8/layout/pyramid2"/>
    <dgm:cxn modelId="{4C569B9B-3D61-40BF-8FEC-06A4B01DC04A}" type="presParOf" srcId="{504CF486-F66E-4807-8575-A7BF500F7ABB}" destId="{B45A6CDC-17E2-D24B-9379-3851C955D448}" srcOrd="6" destOrd="0" presId="urn:microsoft.com/office/officeart/2005/8/layout/pyramid2"/>
    <dgm:cxn modelId="{D2B279DC-6CFA-4AFD-B01B-7FE187CA2BEE}" type="presParOf" srcId="{504CF486-F66E-4807-8575-A7BF500F7ABB}" destId="{1BA578F4-60A8-0749-A103-EECAA439FC6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A200857-7D64-4B10-87B0-18BACC78DCE1}" type="doc">
      <dgm:prSet loTypeId="urn:microsoft.com/office/officeart/2005/8/layout/pyramid2" loCatId="pyramid" qsTypeId="urn:microsoft.com/office/officeart/2005/8/quickstyle/simple1" qsCatId="simple" csTypeId="urn:microsoft.com/office/officeart/2005/8/colors/accent1_2" csCatId="accent1" phldr="1"/>
      <dgm:spPr/>
    </dgm:pt>
    <dgm:pt modelId="{90043FED-AD04-4B90-B67F-1FD05A3AD63A}">
      <dgm:prSet phldrT="[Text]"/>
      <dgm:spPr/>
      <dgm:t>
        <a:bodyPr/>
        <a:lstStyle/>
        <a:p>
          <a:r>
            <a:rPr lang="en-US" dirty="0">
              <a:latin typeface="Calibri" panose="020F0502020204030204" pitchFamily="34" charset="0"/>
              <a:cs typeface="Calibri" panose="020F0502020204030204" pitchFamily="34" charset="0"/>
            </a:rPr>
            <a:t>Safety</a:t>
          </a:r>
        </a:p>
      </dgm:t>
    </dgm:pt>
    <dgm:pt modelId="{F9D5ED3C-34CC-4997-8F17-C42CF4F679F0}" type="parTrans" cxnId="{4C8120F3-F6E9-47F4-A76D-01453E1E5370}">
      <dgm:prSet/>
      <dgm:spPr/>
      <dgm:t>
        <a:bodyPr/>
        <a:lstStyle/>
        <a:p>
          <a:endParaRPr lang="en-US"/>
        </a:p>
      </dgm:t>
    </dgm:pt>
    <dgm:pt modelId="{BB56F8C1-5EEB-4139-AA34-470A621AC984}" type="sibTrans" cxnId="{4C8120F3-F6E9-47F4-A76D-01453E1E5370}">
      <dgm:prSet/>
      <dgm:spPr/>
      <dgm:t>
        <a:bodyPr/>
        <a:lstStyle/>
        <a:p>
          <a:endParaRPr lang="en-US"/>
        </a:p>
      </dgm:t>
    </dgm:pt>
    <dgm:pt modelId="{EA683516-0C54-4E09-896F-AA3A58E91531}">
      <dgm:prSet phldrT="[Text]"/>
      <dgm:spPr/>
      <dgm:t>
        <a:bodyPr/>
        <a:lstStyle/>
        <a:p>
          <a:r>
            <a:rPr lang="en-US" dirty="0">
              <a:latin typeface="Calibri" panose="020F0502020204030204" pitchFamily="34" charset="0"/>
              <a:cs typeface="Calibri" panose="020F0502020204030204" pitchFamily="34" charset="0"/>
            </a:rPr>
            <a:t>Strengths</a:t>
          </a:r>
        </a:p>
      </dgm:t>
    </dgm:pt>
    <dgm:pt modelId="{84A29901-ED30-42AB-8C72-1BAF429C844E}" type="parTrans" cxnId="{4E62EE18-26F2-49CE-88AB-AD1F087FBF3C}">
      <dgm:prSet/>
      <dgm:spPr/>
      <dgm:t>
        <a:bodyPr/>
        <a:lstStyle/>
        <a:p>
          <a:endParaRPr lang="en-US"/>
        </a:p>
      </dgm:t>
    </dgm:pt>
    <dgm:pt modelId="{B6460777-0D74-41BF-BD8D-46300342DEF4}" type="sibTrans" cxnId="{4E62EE18-26F2-49CE-88AB-AD1F087FBF3C}">
      <dgm:prSet/>
      <dgm:spPr/>
      <dgm:t>
        <a:bodyPr/>
        <a:lstStyle/>
        <a:p>
          <a:endParaRPr lang="en-US"/>
        </a:p>
      </dgm:t>
    </dgm:pt>
    <dgm:pt modelId="{1A295F20-0534-4163-8B23-97D65D8746DC}" type="pres">
      <dgm:prSet presAssocID="{8A200857-7D64-4B10-87B0-18BACC78DCE1}" presName="compositeShape" presStyleCnt="0">
        <dgm:presLayoutVars>
          <dgm:dir/>
          <dgm:resizeHandles/>
        </dgm:presLayoutVars>
      </dgm:prSet>
      <dgm:spPr/>
    </dgm:pt>
    <dgm:pt modelId="{3A43C8AE-C95A-47ED-A247-9F4A1A905023}" type="pres">
      <dgm:prSet presAssocID="{8A200857-7D64-4B10-87B0-18BACC78DCE1}" presName="pyramid" presStyleLbl="node1" presStyleIdx="0" presStyleCnt="1"/>
      <dgm:spPr>
        <a:solidFill>
          <a:schemeClr val="tx2">
            <a:lumMod val="50000"/>
            <a:lumOff val="50000"/>
          </a:schemeClr>
        </a:solidFill>
      </dgm:spPr>
    </dgm:pt>
    <dgm:pt modelId="{504CF486-F66E-4807-8575-A7BF500F7ABB}" type="pres">
      <dgm:prSet presAssocID="{8A200857-7D64-4B10-87B0-18BACC78DCE1}" presName="theList" presStyleCnt="0"/>
      <dgm:spPr/>
    </dgm:pt>
    <dgm:pt modelId="{BCE61527-8797-45B0-B94D-30DE9D12EED4}" type="pres">
      <dgm:prSet presAssocID="{90043FED-AD04-4B90-B67F-1FD05A3AD63A}" presName="aNode" presStyleLbl="fgAcc1" presStyleIdx="0" presStyleCnt="2">
        <dgm:presLayoutVars>
          <dgm:bulletEnabled val="1"/>
        </dgm:presLayoutVars>
      </dgm:prSet>
      <dgm:spPr/>
    </dgm:pt>
    <dgm:pt modelId="{BAA964D4-AD54-4E48-BA3E-FE5D622146A0}" type="pres">
      <dgm:prSet presAssocID="{90043FED-AD04-4B90-B67F-1FD05A3AD63A}" presName="aSpace" presStyleCnt="0"/>
      <dgm:spPr/>
    </dgm:pt>
    <dgm:pt modelId="{0A869404-4F47-40F6-90E9-BAAFD3335C2B}" type="pres">
      <dgm:prSet presAssocID="{EA683516-0C54-4E09-896F-AA3A58E91531}" presName="aNode" presStyleLbl="fgAcc1" presStyleIdx="1" presStyleCnt="2">
        <dgm:presLayoutVars>
          <dgm:bulletEnabled val="1"/>
        </dgm:presLayoutVars>
      </dgm:prSet>
      <dgm:spPr/>
    </dgm:pt>
    <dgm:pt modelId="{3094E1D8-EA60-4756-A041-93C301828178}" type="pres">
      <dgm:prSet presAssocID="{EA683516-0C54-4E09-896F-AA3A58E91531}" presName="aSpace" presStyleCnt="0"/>
      <dgm:spPr/>
    </dgm:pt>
  </dgm:ptLst>
  <dgm:cxnLst>
    <dgm:cxn modelId="{DC498308-1C9A-4F46-9D0E-D31DF59FC3E5}" type="presOf" srcId="{EA683516-0C54-4E09-896F-AA3A58E91531}" destId="{0A869404-4F47-40F6-90E9-BAAFD3335C2B}" srcOrd="0" destOrd="0" presId="urn:microsoft.com/office/officeart/2005/8/layout/pyramid2"/>
    <dgm:cxn modelId="{4E62EE18-26F2-49CE-88AB-AD1F087FBF3C}" srcId="{8A200857-7D64-4B10-87B0-18BACC78DCE1}" destId="{EA683516-0C54-4E09-896F-AA3A58E91531}" srcOrd="1" destOrd="0" parTransId="{84A29901-ED30-42AB-8C72-1BAF429C844E}" sibTransId="{B6460777-0D74-41BF-BD8D-46300342DEF4}"/>
    <dgm:cxn modelId="{C6C8F12E-84AA-4AE3-908A-271ACE02F0DC}" type="presOf" srcId="{8A200857-7D64-4B10-87B0-18BACC78DCE1}" destId="{1A295F20-0534-4163-8B23-97D65D8746DC}" srcOrd="0" destOrd="0" presId="urn:microsoft.com/office/officeart/2005/8/layout/pyramid2"/>
    <dgm:cxn modelId="{DAF819AD-5367-44C4-8DAC-6FA3968CEC3C}" type="presOf" srcId="{90043FED-AD04-4B90-B67F-1FD05A3AD63A}" destId="{BCE61527-8797-45B0-B94D-30DE9D12EED4}" srcOrd="0" destOrd="0" presId="urn:microsoft.com/office/officeart/2005/8/layout/pyramid2"/>
    <dgm:cxn modelId="{4C8120F3-F6E9-47F4-A76D-01453E1E5370}" srcId="{8A200857-7D64-4B10-87B0-18BACC78DCE1}" destId="{90043FED-AD04-4B90-B67F-1FD05A3AD63A}" srcOrd="0" destOrd="0" parTransId="{F9D5ED3C-34CC-4997-8F17-C42CF4F679F0}" sibTransId="{BB56F8C1-5EEB-4139-AA34-470A621AC984}"/>
    <dgm:cxn modelId="{11541E2D-D2F5-4955-9544-567278EDEF6F}" type="presParOf" srcId="{1A295F20-0534-4163-8B23-97D65D8746DC}" destId="{3A43C8AE-C95A-47ED-A247-9F4A1A905023}" srcOrd="0" destOrd="0" presId="urn:microsoft.com/office/officeart/2005/8/layout/pyramid2"/>
    <dgm:cxn modelId="{0BA09081-FE71-4C93-9F78-904AE5FBCCB9}" type="presParOf" srcId="{1A295F20-0534-4163-8B23-97D65D8746DC}" destId="{504CF486-F66E-4807-8575-A7BF500F7ABB}" srcOrd="1" destOrd="0" presId="urn:microsoft.com/office/officeart/2005/8/layout/pyramid2"/>
    <dgm:cxn modelId="{B2A49F54-4369-485F-918F-1932D7CD1921}" type="presParOf" srcId="{504CF486-F66E-4807-8575-A7BF500F7ABB}" destId="{BCE61527-8797-45B0-B94D-30DE9D12EED4}" srcOrd="0" destOrd="0" presId="urn:microsoft.com/office/officeart/2005/8/layout/pyramid2"/>
    <dgm:cxn modelId="{70D9CE7A-7985-4A99-B893-14623F331B46}" type="presParOf" srcId="{504CF486-F66E-4807-8575-A7BF500F7ABB}" destId="{BAA964D4-AD54-4E48-BA3E-FE5D622146A0}" srcOrd="1" destOrd="0" presId="urn:microsoft.com/office/officeart/2005/8/layout/pyramid2"/>
    <dgm:cxn modelId="{6AD8D639-1021-48BF-8393-DC1538873320}" type="presParOf" srcId="{504CF486-F66E-4807-8575-A7BF500F7ABB}" destId="{0A869404-4F47-40F6-90E9-BAAFD3335C2B}" srcOrd="2" destOrd="0" presId="urn:microsoft.com/office/officeart/2005/8/layout/pyramid2"/>
    <dgm:cxn modelId="{239B725A-F11A-4B31-8BB6-94CBBDD8FDD8}" type="presParOf" srcId="{504CF486-F66E-4807-8575-A7BF500F7ABB}" destId="{3094E1D8-EA60-4756-A041-93C301828178}" srcOrd="3"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D702659-95DE-4225-8406-7FA3F89C4C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074D23-740B-4DAA-BE31-FAFA7D416D64}">
      <dgm:prSet phldrT="[Text]"/>
      <dgm:spPr/>
      <dgm:t>
        <a:bodyPr/>
        <a:lstStyle/>
        <a:p>
          <a:r>
            <a:rPr lang="en-US" b="1" dirty="0">
              <a:latin typeface="Ink Free" panose="03080402000500000000" pitchFamily="66" charset="0"/>
            </a:rPr>
            <a:t>Harm</a:t>
          </a:r>
        </a:p>
      </dgm:t>
    </dgm:pt>
    <dgm:pt modelId="{88D7737B-925E-4238-B1D6-7023ABA03D80}" type="parTrans" cxnId="{061D41B0-B77A-44B5-9CB4-9FE1252CCE19}">
      <dgm:prSet/>
      <dgm:spPr/>
      <dgm:t>
        <a:bodyPr/>
        <a:lstStyle/>
        <a:p>
          <a:endParaRPr lang="en-US"/>
        </a:p>
      </dgm:t>
    </dgm:pt>
    <dgm:pt modelId="{32046E18-0AA7-4E43-9C2C-A33BC3271AF8}" type="sibTrans" cxnId="{061D41B0-B77A-44B5-9CB4-9FE1252CCE19}">
      <dgm:prSet/>
      <dgm:spPr/>
      <dgm:t>
        <a:bodyPr/>
        <a:lstStyle/>
        <a:p>
          <a:endParaRPr lang="en-US"/>
        </a:p>
      </dgm:t>
    </dgm:pt>
    <dgm:pt modelId="{8B417D17-A812-4455-907C-9D8EC77735B7}">
      <dgm:prSet phldrT="[Text]"/>
      <dgm:spPr/>
      <dgm:t>
        <a:bodyPr/>
        <a:lstStyle/>
        <a:p>
          <a:r>
            <a:rPr lang="en-US" baseline="0" dirty="0">
              <a:solidFill>
                <a:srgbClr val="083763"/>
              </a:solidFill>
              <a:effectLst/>
              <a:latin typeface="+mn-lt"/>
              <a:ea typeface="Calibri" panose="020F0502020204030204" pitchFamily="34" charset="0"/>
              <a:cs typeface="Calibri" panose="020F0502020204030204" pitchFamily="34" charset="0"/>
            </a:rPr>
            <a:t>Past or present caregiver actions that resulted in negative impact to the child.</a:t>
          </a:r>
          <a:endParaRPr lang="en-US" baseline="0" dirty="0">
            <a:solidFill>
              <a:srgbClr val="083763"/>
            </a:solidFill>
          </a:endParaRPr>
        </a:p>
      </dgm:t>
    </dgm:pt>
    <dgm:pt modelId="{E9345DB2-A524-4B78-AE4B-073C43D12791}" type="parTrans" cxnId="{D088835D-988A-4D27-A5D4-7A16C7EBCBAD}">
      <dgm:prSet/>
      <dgm:spPr/>
      <dgm:t>
        <a:bodyPr/>
        <a:lstStyle/>
        <a:p>
          <a:endParaRPr lang="en-US"/>
        </a:p>
      </dgm:t>
    </dgm:pt>
    <dgm:pt modelId="{9DA9BAD8-4A25-4DBB-A73A-2560AD85C8C4}" type="sibTrans" cxnId="{D088835D-988A-4D27-A5D4-7A16C7EBCBAD}">
      <dgm:prSet/>
      <dgm:spPr/>
      <dgm:t>
        <a:bodyPr/>
        <a:lstStyle/>
        <a:p>
          <a:endParaRPr lang="en-US"/>
        </a:p>
      </dgm:t>
    </dgm:pt>
    <dgm:pt modelId="{67E478DA-352A-402C-B897-42E462488BFE}">
      <dgm:prSet phldrT="[Text]"/>
      <dgm:spPr/>
      <dgm:t>
        <a:bodyPr/>
        <a:lstStyle/>
        <a:p>
          <a:r>
            <a:rPr lang="en-US" b="1" dirty="0">
              <a:latin typeface="Ink Free" panose="03080402000500000000" pitchFamily="66" charset="0"/>
            </a:rPr>
            <a:t>Danger</a:t>
          </a:r>
        </a:p>
      </dgm:t>
    </dgm:pt>
    <dgm:pt modelId="{DC915098-D019-4805-9E22-22522745EF1A}" type="parTrans" cxnId="{7FC631FB-1F5B-4EC4-918B-DBC8D7191B24}">
      <dgm:prSet/>
      <dgm:spPr/>
      <dgm:t>
        <a:bodyPr/>
        <a:lstStyle/>
        <a:p>
          <a:endParaRPr lang="en-US"/>
        </a:p>
      </dgm:t>
    </dgm:pt>
    <dgm:pt modelId="{610B4C98-6B8B-4020-85F9-E37901C218C8}" type="sibTrans" cxnId="{7FC631FB-1F5B-4EC4-918B-DBC8D7191B24}">
      <dgm:prSet/>
      <dgm:spPr/>
      <dgm:t>
        <a:bodyPr/>
        <a:lstStyle/>
        <a:p>
          <a:endParaRPr lang="en-US"/>
        </a:p>
      </dgm:t>
    </dgm:pt>
    <dgm:pt modelId="{9333BB64-0D09-402E-B0F3-123C90AE9113}">
      <dgm:prSet phldrT="[Text]"/>
      <dgm:spPr/>
      <dgm:t>
        <a:bodyPr/>
        <a:lstStyle/>
        <a:p>
          <a:r>
            <a:rPr lang="en-US" dirty="0">
              <a:solidFill>
                <a:schemeClr val="accent1">
                  <a:lumMod val="50000"/>
                </a:schemeClr>
              </a:solidFill>
              <a:latin typeface="+mn-lt"/>
            </a:rPr>
            <a:t>Worries about future behavior by the caregiver that may cause further harm to the child.</a:t>
          </a:r>
          <a:endParaRPr lang="en-US" dirty="0"/>
        </a:p>
      </dgm:t>
    </dgm:pt>
    <dgm:pt modelId="{6B6BF224-2AC8-422C-9F0C-CA1417D233E5}" type="parTrans" cxnId="{9534B17E-179A-4498-B3A4-837C602D611A}">
      <dgm:prSet/>
      <dgm:spPr/>
      <dgm:t>
        <a:bodyPr/>
        <a:lstStyle/>
        <a:p>
          <a:endParaRPr lang="en-US"/>
        </a:p>
      </dgm:t>
    </dgm:pt>
    <dgm:pt modelId="{FCCC0AFA-1B32-48C3-8901-E7AE34E5BFBA}" type="sibTrans" cxnId="{9534B17E-179A-4498-B3A4-837C602D611A}">
      <dgm:prSet/>
      <dgm:spPr/>
      <dgm:t>
        <a:bodyPr/>
        <a:lstStyle/>
        <a:p>
          <a:endParaRPr lang="en-US"/>
        </a:p>
      </dgm:t>
    </dgm:pt>
    <dgm:pt modelId="{3FBED44B-4773-42B6-BAFE-7AEF605F8E54}">
      <dgm:prSet phldrT="[Text]"/>
      <dgm:spPr/>
      <dgm:t>
        <a:bodyPr/>
        <a:lstStyle/>
        <a:p>
          <a:r>
            <a:rPr lang="en-US" b="1" dirty="0">
              <a:latin typeface="Ink Free" panose="03080402000500000000" pitchFamily="66" charset="0"/>
            </a:rPr>
            <a:t>Complicating Factors</a:t>
          </a:r>
        </a:p>
      </dgm:t>
    </dgm:pt>
    <dgm:pt modelId="{ABA50E7F-3C17-4A4B-9FB5-23FDF6D322F0}" type="parTrans" cxnId="{40721462-47C2-46A0-BB77-320A79EC70B5}">
      <dgm:prSet/>
      <dgm:spPr/>
      <dgm:t>
        <a:bodyPr/>
        <a:lstStyle/>
        <a:p>
          <a:endParaRPr lang="en-US"/>
        </a:p>
      </dgm:t>
    </dgm:pt>
    <dgm:pt modelId="{110DEC98-BB45-414B-9614-A90107416F25}" type="sibTrans" cxnId="{40721462-47C2-46A0-BB77-320A79EC70B5}">
      <dgm:prSet/>
      <dgm:spPr/>
      <dgm:t>
        <a:bodyPr/>
        <a:lstStyle/>
        <a:p>
          <a:endParaRPr lang="en-US"/>
        </a:p>
      </dgm:t>
    </dgm:pt>
    <dgm:pt modelId="{B86A6182-E7C6-4291-A12B-C2961A5A6741}">
      <dgm:prSet phldrT="[Text]"/>
      <dgm:spPr/>
      <dgm:t>
        <a:bodyPr/>
        <a:lstStyle/>
        <a:p>
          <a:r>
            <a:rPr lang="en-US" dirty="0">
              <a:solidFill>
                <a:schemeClr val="accent1">
                  <a:lumMod val="50000"/>
                </a:schemeClr>
              </a:solidFill>
              <a:effectLst/>
              <a:latin typeface="+mn-lt"/>
              <a:ea typeface="+mn-ea"/>
              <a:cs typeface="+mn-cs"/>
            </a:rPr>
            <a:t>Circumstances in or around the family that are worrisome, cause stress, or complicate a family’s ability to ensure safety, but that in themselves are not harm or danger to a child.</a:t>
          </a:r>
          <a:endParaRPr lang="en-US" dirty="0"/>
        </a:p>
      </dgm:t>
    </dgm:pt>
    <dgm:pt modelId="{6EC868E4-B656-40E0-9A97-712B9F7CECAB}" type="parTrans" cxnId="{22161D29-BF92-4001-A0C3-07D54EBE97B6}">
      <dgm:prSet/>
      <dgm:spPr/>
      <dgm:t>
        <a:bodyPr/>
        <a:lstStyle/>
        <a:p>
          <a:endParaRPr lang="en-US"/>
        </a:p>
      </dgm:t>
    </dgm:pt>
    <dgm:pt modelId="{C389FAC2-B1E7-44FA-B5A4-F1E350834689}" type="sibTrans" cxnId="{22161D29-BF92-4001-A0C3-07D54EBE97B6}">
      <dgm:prSet/>
      <dgm:spPr/>
      <dgm:t>
        <a:bodyPr/>
        <a:lstStyle/>
        <a:p>
          <a:endParaRPr lang="en-US"/>
        </a:p>
      </dgm:t>
    </dgm:pt>
    <dgm:pt modelId="{95AE4D84-39ED-4C96-A908-2475ABCD5C43}" type="pres">
      <dgm:prSet presAssocID="{DD702659-95DE-4225-8406-7FA3F89C4CA0}" presName="vert0" presStyleCnt="0">
        <dgm:presLayoutVars>
          <dgm:dir/>
          <dgm:animOne val="branch"/>
          <dgm:animLvl val="lvl"/>
        </dgm:presLayoutVars>
      </dgm:prSet>
      <dgm:spPr/>
    </dgm:pt>
    <dgm:pt modelId="{B0F62D2E-B5BA-40DA-9C87-0E123C9502E9}" type="pres">
      <dgm:prSet presAssocID="{08074D23-740B-4DAA-BE31-FAFA7D416D64}" presName="thickLine" presStyleLbl="alignNode1" presStyleIdx="0" presStyleCnt="3"/>
      <dgm:spPr/>
    </dgm:pt>
    <dgm:pt modelId="{E7B1010F-169B-4ECC-B87C-486D21C3E94A}" type="pres">
      <dgm:prSet presAssocID="{08074D23-740B-4DAA-BE31-FAFA7D416D64}" presName="horz1" presStyleCnt="0"/>
      <dgm:spPr/>
    </dgm:pt>
    <dgm:pt modelId="{A0BAB636-B637-42D1-91ED-993FC1949E08}" type="pres">
      <dgm:prSet presAssocID="{08074D23-740B-4DAA-BE31-FAFA7D416D64}" presName="tx1" presStyleLbl="revTx" presStyleIdx="0" presStyleCnt="6"/>
      <dgm:spPr/>
    </dgm:pt>
    <dgm:pt modelId="{AB3E00C5-3939-42F2-89DF-B67DC3F05677}" type="pres">
      <dgm:prSet presAssocID="{08074D23-740B-4DAA-BE31-FAFA7D416D64}" presName="vert1" presStyleCnt="0"/>
      <dgm:spPr/>
    </dgm:pt>
    <dgm:pt modelId="{3405C2AC-83F5-4A39-900D-ED71D7E0F18E}" type="pres">
      <dgm:prSet presAssocID="{8B417D17-A812-4455-907C-9D8EC77735B7}" presName="vertSpace2a" presStyleCnt="0"/>
      <dgm:spPr/>
    </dgm:pt>
    <dgm:pt modelId="{5913549C-6E5F-4852-8B7B-9AA6841D5D1E}" type="pres">
      <dgm:prSet presAssocID="{8B417D17-A812-4455-907C-9D8EC77735B7}" presName="horz2" presStyleCnt="0"/>
      <dgm:spPr/>
    </dgm:pt>
    <dgm:pt modelId="{0C84B0B8-CB1B-41AA-9E28-0A48E1C2989E}" type="pres">
      <dgm:prSet presAssocID="{8B417D17-A812-4455-907C-9D8EC77735B7}" presName="horzSpace2" presStyleCnt="0"/>
      <dgm:spPr/>
    </dgm:pt>
    <dgm:pt modelId="{6AAD3710-63EC-4AC4-BD6B-DDA6B1E47B22}" type="pres">
      <dgm:prSet presAssocID="{8B417D17-A812-4455-907C-9D8EC77735B7}" presName="tx2" presStyleLbl="revTx" presStyleIdx="1" presStyleCnt="6"/>
      <dgm:spPr/>
    </dgm:pt>
    <dgm:pt modelId="{EC467FB6-7771-4E8D-B5EB-1881B47CC909}" type="pres">
      <dgm:prSet presAssocID="{8B417D17-A812-4455-907C-9D8EC77735B7}" presName="vert2" presStyleCnt="0"/>
      <dgm:spPr/>
    </dgm:pt>
    <dgm:pt modelId="{B439EB79-2D89-4237-8B1C-BDFE43646C4C}" type="pres">
      <dgm:prSet presAssocID="{8B417D17-A812-4455-907C-9D8EC77735B7}" presName="thinLine2b" presStyleLbl="callout" presStyleIdx="0" presStyleCnt="3"/>
      <dgm:spPr/>
    </dgm:pt>
    <dgm:pt modelId="{4A957F5C-C3A6-441B-BBE8-CB7FCF901F28}" type="pres">
      <dgm:prSet presAssocID="{8B417D17-A812-4455-907C-9D8EC77735B7}" presName="vertSpace2b" presStyleCnt="0"/>
      <dgm:spPr/>
    </dgm:pt>
    <dgm:pt modelId="{1009E83C-D8AB-4A90-B479-6D10569F5F1D}" type="pres">
      <dgm:prSet presAssocID="{67E478DA-352A-402C-B897-42E462488BFE}" presName="thickLine" presStyleLbl="alignNode1" presStyleIdx="1" presStyleCnt="3"/>
      <dgm:spPr/>
    </dgm:pt>
    <dgm:pt modelId="{AA3DBCD3-269C-420C-A1E2-0672F6F16CF7}" type="pres">
      <dgm:prSet presAssocID="{67E478DA-352A-402C-B897-42E462488BFE}" presName="horz1" presStyleCnt="0"/>
      <dgm:spPr/>
    </dgm:pt>
    <dgm:pt modelId="{397FF04D-EDCA-46E5-A302-EAEFF9221C0A}" type="pres">
      <dgm:prSet presAssocID="{67E478DA-352A-402C-B897-42E462488BFE}" presName="tx1" presStyleLbl="revTx" presStyleIdx="2" presStyleCnt="6"/>
      <dgm:spPr/>
    </dgm:pt>
    <dgm:pt modelId="{0A33B2AF-DBA5-47FA-BEB7-482221AA4360}" type="pres">
      <dgm:prSet presAssocID="{67E478DA-352A-402C-B897-42E462488BFE}" presName="vert1" presStyleCnt="0"/>
      <dgm:spPr/>
    </dgm:pt>
    <dgm:pt modelId="{5D707190-9F66-407B-8E68-2E9F48D36FA5}" type="pres">
      <dgm:prSet presAssocID="{9333BB64-0D09-402E-B0F3-123C90AE9113}" presName="vertSpace2a" presStyleCnt="0"/>
      <dgm:spPr/>
    </dgm:pt>
    <dgm:pt modelId="{79D8E1C3-43E1-480D-96A6-5AC129CDE4DB}" type="pres">
      <dgm:prSet presAssocID="{9333BB64-0D09-402E-B0F3-123C90AE9113}" presName="horz2" presStyleCnt="0"/>
      <dgm:spPr/>
    </dgm:pt>
    <dgm:pt modelId="{EF6274EC-9C4F-4757-AEB4-50245FF9DF54}" type="pres">
      <dgm:prSet presAssocID="{9333BB64-0D09-402E-B0F3-123C90AE9113}" presName="horzSpace2" presStyleCnt="0"/>
      <dgm:spPr/>
    </dgm:pt>
    <dgm:pt modelId="{6FAB63DD-6D31-4F98-A2F1-ACEB0428FF65}" type="pres">
      <dgm:prSet presAssocID="{9333BB64-0D09-402E-B0F3-123C90AE9113}" presName="tx2" presStyleLbl="revTx" presStyleIdx="3" presStyleCnt="6"/>
      <dgm:spPr/>
    </dgm:pt>
    <dgm:pt modelId="{7E7E6BCA-4659-4764-B6FB-6B4B93B3B005}" type="pres">
      <dgm:prSet presAssocID="{9333BB64-0D09-402E-B0F3-123C90AE9113}" presName="vert2" presStyleCnt="0"/>
      <dgm:spPr/>
    </dgm:pt>
    <dgm:pt modelId="{0BD8A7EF-FED9-4A76-AB8B-D06BD23D8397}" type="pres">
      <dgm:prSet presAssocID="{9333BB64-0D09-402E-B0F3-123C90AE9113}" presName="thinLine2b" presStyleLbl="callout" presStyleIdx="1" presStyleCnt="3"/>
      <dgm:spPr/>
    </dgm:pt>
    <dgm:pt modelId="{17845342-25FD-4373-B30B-C3805638ED6C}" type="pres">
      <dgm:prSet presAssocID="{9333BB64-0D09-402E-B0F3-123C90AE9113}" presName="vertSpace2b" presStyleCnt="0"/>
      <dgm:spPr/>
    </dgm:pt>
    <dgm:pt modelId="{DC04CE0A-076A-4CF7-A4D2-7216D023E865}" type="pres">
      <dgm:prSet presAssocID="{3FBED44B-4773-42B6-BAFE-7AEF605F8E54}" presName="thickLine" presStyleLbl="alignNode1" presStyleIdx="2" presStyleCnt="3"/>
      <dgm:spPr/>
    </dgm:pt>
    <dgm:pt modelId="{A98A96A3-3398-459B-958A-A6C5628634D1}" type="pres">
      <dgm:prSet presAssocID="{3FBED44B-4773-42B6-BAFE-7AEF605F8E54}" presName="horz1" presStyleCnt="0"/>
      <dgm:spPr/>
    </dgm:pt>
    <dgm:pt modelId="{AFB9957A-3657-48F6-8584-B7C940091781}" type="pres">
      <dgm:prSet presAssocID="{3FBED44B-4773-42B6-BAFE-7AEF605F8E54}" presName="tx1" presStyleLbl="revTx" presStyleIdx="4" presStyleCnt="6"/>
      <dgm:spPr/>
    </dgm:pt>
    <dgm:pt modelId="{0AB67700-9A90-4CDF-9D5C-996E815604B3}" type="pres">
      <dgm:prSet presAssocID="{3FBED44B-4773-42B6-BAFE-7AEF605F8E54}" presName="vert1" presStyleCnt="0"/>
      <dgm:spPr/>
    </dgm:pt>
    <dgm:pt modelId="{907BFABC-628A-42DC-8F63-CE6978F8A477}" type="pres">
      <dgm:prSet presAssocID="{B86A6182-E7C6-4291-A12B-C2961A5A6741}" presName="vertSpace2a" presStyleCnt="0"/>
      <dgm:spPr/>
    </dgm:pt>
    <dgm:pt modelId="{36C206DF-76AC-42E0-A083-69A11792FA75}" type="pres">
      <dgm:prSet presAssocID="{B86A6182-E7C6-4291-A12B-C2961A5A6741}" presName="horz2" presStyleCnt="0"/>
      <dgm:spPr/>
    </dgm:pt>
    <dgm:pt modelId="{9D9139ED-6BEA-48E0-94A4-4EA83C5DF7BE}" type="pres">
      <dgm:prSet presAssocID="{B86A6182-E7C6-4291-A12B-C2961A5A6741}" presName="horzSpace2" presStyleCnt="0"/>
      <dgm:spPr/>
    </dgm:pt>
    <dgm:pt modelId="{409F4977-2C7B-4684-988A-AA2B355D6693}" type="pres">
      <dgm:prSet presAssocID="{B86A6182-E7C6-4291-A12B-C2961A5A6741}" presName="tx2" presStyleLbl="revTx" presStyleIdx="5" presStyleCnt="6"/>
      <dgm:spPr/>
    </dgm:pt>
    <dgm:pt modelId="{ED92D7ED-D529-4C1F-BC6B-30A03DB16FF4}" type="pres">
      <dgm:prSet presAssocID="{B86A6182-E7C6-4291-A12B-C2961A5A6741}" presName="vert2" presStyleCnt="0"/>
      <dgm:spPr/>
    </dgm:pt>
    <dgm:pt modelId="{4B1E6B18-4EE1-4731-A646-48113BC4F8F6}" type="pres">
      <dgm:prSet presAssocID="{B86A6182-E7C6-4291-A12B-C2961A5A6741}" presName="thinLine2b" presStyleLbl="callout" presStyleIdx="2" presStyleCnt="3"/>
      <dgm:spPr/>
    </dgm:pt>
    <dgm:pt modelId="{B70A824E-E9FB-4293-B378-0A4EB7153CBA}" type="pres">
      <dgm:prSet presAssocID="{B86A6182-E7C6-4291-A12B-C2961A5A6741}" presName="vertSpace2b" presStyleCnt="0"/>
      <dgm:spPr/>
    </dgm:pt>
  </dgm:ptLst>
  <dgm:cxnLst>
    <dgm:cxn modelId="{93725013-E310-4673-AB9F-A44312E212F5}" type="presOf" srcId="{8B417D17-A812-4455-907C-9D8EC77735B7}" destId="{6AAD3710-63EC-4AC4-BD6B-DDA6B1E47B22}" srcOrd="0" destOrd="0" presId="urn:microsoft.com/office/officeart/2008/layout/LinedList"/>
    <dgm:cxn modelId="{E9137424-C2A2-4A0E-98AA-512E1A535479}" type="presOf" srcId="{9333BB64-0D09-402E-B0F3-123C90AE9113}" destId="{6FAB63DD-6D31-4F98-A2F1-ACEB0428FF65}" srcOrd="0" destOrd="0" presId="urn:microsoft.com/office/officeart/2008/layout/LinedList"/>
    <dgm:cxn modelId="{22161D29-BF92-4001-A0C3-07D54EBE97B6}" srcId="{3FBED44B-4773-42B6-BAFE-7AEF605F8E54}" destId="{B86A6182-E7C6-4291-A12B-C2961A5A6741}" srcOrd="0" destOrd="0" parTransId="{6EC868E4-B656-40E0-9A97-712B9F7CECAB}" sibTransId="{C389FAC2-B1E7-44FA-B5A4-F1E350834689}"/>
    <dgm:cxn modelId="{D088835D-988A-4D27-A5D4-7A16C7EBCBAD}" srcId="{08074D23-740B-4DAA-BE31-FAFA7D416D64}" destId="{8B417D17-A812-4455-907C-9D8EC77735B7}" srcOrd="0" destOrd="0" parTransId="{E9345DB2-A524-4B78-AE4B-073C43D12791}" sibTransId="{9DA9BAD8-4A25-4DBB-A73A-2560AD85C8C4}"/>
    <dgm:cxn modelId="{40721462-47C2-46A0-BB77-320A79EC70B5}" srcId="{DD702659-95DE-4225-8406-7FA3F89C4CA0}" destId="{3FBED44B-4773-42B6-BAFE-7AEF605F8E54}" srcOrd="2" destOrd="0" parTransId="{ABA50E7F-3C17-4A4B-9FB5-23FDF6D322F0}" sibTransId="{110DEC98-BB45-414B-9614-A90107416F25}"/>
    <dgm:cxn modelId="{9534B17E-179A-4498-B3A4-837C602D611A}" srcId="{67E478DA-352A-402C-B897-42E462488BFE}" destId="{9333BB64-0D09-402E-B0F3-123C90AE9113}" srcOrd="0" destOrd="0" parTransId="{6B6BF224-2AC8-422C-9F0C-CA1417D233E5}" sibTransId="{FCCC0AFA-1B32-48C3-8901-E7AE34E5BFBA}"/>
    <dgm:cxn modelId="{C19FE8A4-4036-49D3-9887-D104D5BADF34}" type="presOf" srcId="{DD702659-95DE-4225-8406-7FA3F89C4CA0}" destId="{95AE4D84-39ED-4C96-A908-2475ABCD5C43}" srcOrd="0" destOrd="0" presId="urn:microsoft.com/office/officeart/2008/layout/LinedList"/>
    <dgm:cxn modelId="{061D41B0-B77A-44B5-9CB4-9FE1252CCE19}" srcId="{DD702659-95DE-4225-8406-7FA3F89C4CA0}" destId="{08074D23-740B-4DAA-BE31-FAFA7D416D64}" srcOrd="0" destOrd="0" parTransId="{88D7737B-925E-4238-B1D6-7023ABA03D80}" sibTransId="{32046E18-0AA7-4E43-9C2C-A33BC3271AF8}"/>
    <dgm:cxn modelId="{D007A7B6-B35F-4890-9CB7-56C1B0B2F4E7}" type="presOf" srcId="{B86A6182-E7C6-4291-A12B-C2961A5A6741}" destId="{409F4977-2C7B-4684-988A-AA2B355D6693}" srcOrd="0" destOrd="0" presId="urn:microsoft.com/office/officeart/2008/layout/LinedList"/>
    <dgm:cxn modelId="{7A3D75BA-E1F8-489E-8274-7A6A9E9B7D03}" type="presOf" srcId="{67E478DA-352A-402C-B897-42E462488BFE}" destId="{397FF04D-EDCA-46E5-A302-EAEFF9221C0A}" srcOrd="0" destOrd="0" presId="urn:microsoft.com/office/officeart/2008/layout/LinedList"/>
    <dgm:cxn modelId="{0999DFD5-E26D-4922-838A-DF25A127CB18}" type="presOf" srcId="{3FBED44B-4773-42B6-BAFE-7AEF605F8E54}" destId="{AFB9957A-3657-48F6-8584-B7C940091781}" srcOrd="0" destOrd="0" presId="urn:microsoft.com/office/officeart/2008/layout/LinedList"/>
    <dgm:cxn modelId="{68F0B8F6-117D-42FA-ACDE-B0FC656DDB65}" type="presOf" srcId="{08074D23-740B-4DAA-BE31-FAFA7D416D64}" destId="{A0BAB636-B637-42D1-91ED-993FC1949E08}" srcOrd="0" destOrd="0" presId="urn:microsoft.com/office/officeart/2008/layout/LinedList"/>
    <dgm:cxn modelId="{7FC631FB-1F5B-4EC4-918B-DBC8D7191B24}" srcId="{DD702659-95DE-4225-8406-7FA3F89C4CA0}" destId="{67E478DA-352A-402C-B897-42E462488BFE}" srcOrd="1" destOrd="0" parTransId="{DC915098-D019-4805-9E22-22522745EF1A}" sibTransId="{610B4C98-6B8B-4020-85F9-E37901C218C8}"/>
    <dgm:cxn modelId="{A2BBEC43-5CB6-49D5-9A3B-D7C624C9D9A3}" type="presParOf" srcId="{95AE4D84-39ED-4C96-A908-2475ABCD5C43}" destId="{B0F62D2E-B5BA-40DA-9C87-0E123C9502E9}" srcOrd="0" destOrd="0" presId="urn:microsoft.com/office/officeart/2008/layout/LinedList"/>
    <dgm:cxn modelId="{D4B3F7F9-9A76-462D-8B3E-07A28BC93F45}" type="presParOf" srcId="{95AE4D84-39ED-4C96-A908-2475ABCD5C43}" destId="{E7B1010F-169B-4ECC-B87C-486D21C3E94A}" srcOrd="1" destOrd="0" presId="urn:microsoft.com/office/officeart/2008/layout/LinedList"/>
    <dgm:cxn modelId="{7CFA8B51-B643-4E84-918D-52C602045993}" type="presParOf" srcId="{E7B1010F-169B-4ECC-B87C-486D21C3E94A}" destId="{A0BAB636-B637-42D1-91ED-993FC1949E08}" srcOrd="0" destOrd="0" presId="urn:microsoft.com/office/officeart/2008/layout/LinedList"/>
    <dgm:cxn modelId="{805B00D3-0CB5-4292-8BA4-9D3F1C3F0103}" type="presParOf" srcId="{E7B1010F-169B-4ECC-B87C-486D21C3E94A}" destId="{AB3E00C5-3939-42F2-89DF-B67DC3F05677}" srcOrd="1" destOrd="0" presId="urn:microsoft.com/office/officeart/2008/layout/LinedList"/>
    <dgm:cxn modelId="{554AE802-61F2-4E7C-B56E-F71A666BA802}" type="presParOf" srcId="{AB3E00C5-3939-42F2-89DF-B67DC3F05677}" destId="{3405C2AC-83F5-4A39-900D-ED71D7E0F18E}" srcOrd="0" destOrd="0" presId="urn:microsoft.com/office/officeart/2008/layout/LinedList"/>
    <dgm:cxn modelId="{07A82E5A-38CB-4F0A-8913-9BC64EFBF2DA}" type="presParOf" srcId="{AB3E00C5-3939-42F2-89DF-B67DC3F05677}" destId="{5913549C-6E5F-4852-8B7B-9AA6841D5D1E}" srcOrd="1" destOrd="0" presId="urn:microsoft.com/office/officeart/2008/layout/LinedList"/>
    <dgm:cxn modelId="{CA602018-CD32-4B60-B7F4-DA9601EA0C22}" type="presParOf" srcId="{5913549C-6E5F-4852-8B7B-9AA6841D5D1E}" destId="{0C84B0B8-CB1B-41AA-9E28-0A48E1C2989E}" srcOrd="0" destOrd="0" presId="urn:microsoft.com/office/officeart/2008/layout/LinedList"/>
    <dgm:cxn modelId="{16660309-026D-41D3-A9DE-FB85948ADBA7}" type="presParOf" srcId="{5913549C-6E5F-4852-8B7B-9AA6841D5D1E}" destId="{6AAD3710-63EC-4AC4-BD6B-DDA6B1E47B22}" srcOrd="1" destOrd="0" presId="urn:microsoft.com/office/officeart/2008/layout/LinedList"/>
    <dgm:cxn modelId="{03BF3AB7-C40F-438D-8A0B-3780FE194C60}" type="presParOf" srcId="{5913549C-6E5F-4852-8B7B-9AA6841D5D1E}" destId="{EC467FB6-7771-4E8D-B5EB-1881B47CC909}" srcOrd="2" destOrd="0" presId="urn:microsoft.com/office/officeart/2008/layout/LinedList"/>
    <dgm:cxn modelId="{C7F33F3B-C1B8-4CD3-83AF-7EAC2A6C9F84}" type="presParOf" srcId="{AB3E00C5-3939-42F2-89DF-B67DC3F05677}" destId="{B439EB79-2D89-4237-8B1C-BDFE43646C4C}" srcOrd="2" destOrd="0" presId="urn:microsoft.com/office/officeart/2008/layout/LinedList"/>
    <dgm:cxn modelId="{00E4D1AC-EF30-4515-A620-068F00B33ADC}" type="presParOf" srcId="{AB3E00C5-3939-42F2-89DF-B67DC3F05677}" destId="{4A957F5C-C3A6-441B-BBE8-CB7FCF901F28}" srcOrd="3" destOrd="0" presId="urn:microsoft.com/office/officeart/2008/layout/LinedList"/>
    <dgm:cxn modelId="{48E1F018-A55E-4E40-8369-E95113BD32AE}" type="presParOf" srcId="{95AE4D84-39ED-4C96-A908-2475ABCD5C43}" destId="{1009E83C-D8AB-4A90-B479-6D10569F5F1D}" srcOrd="2" destOrd="0" presId="urn:microsoft.com/office/officeart/2008/layout/LinedList"/>
    <dgm:cxn modelId="{6A92960F-F993-4258-8181-A7FD47657685}" type="presParOf" srcId="{95AE4D84-39ED-4C96-A908-2475ABCD5C43}" destId="{AA3DBCD3-269C-420C-A1E2-0672F6F16CF7}" srcOrd="3" destOrd="0" presId="urn:microsoft.com/office/officeart/2008/layout/LinedList"/>
    <dgm:cxn modelId="{23454692-5264-4D74-92E7-9C0D196DB25B}" type="presParOf" srcId="{AA3DBCD3-269C-420C-A1E2-0672F6F16CF7}" destId="{397FF04D-EDCA-46E5-A302-EAEFF9221C0A}" srcOrd="0" destOrd="0" presId="urn:microsoft.com/office/officeart/2008/layout/LinedList"/>
    <dgm:cxn modelId="{790B3A77-EA79-4698-B2A3-CD6D230AD85A}" type="presParOf" srcId="{AA3DBCD3-269C-420C-A1E2-0672F6F16CF7}" destId="{0A33B2AF-DBA5-47FA-BEB7-482221AA4360}" srcOrd="1" destOrd="0" presId="urn:microsoft.com/office/officeart/2008/layout/LinedList"/>
    <dgm:cxn modelId="{85935960-89AA-4345-85A1-4ED34463FB3C}" type="presParOf" srcId="{0A33B2AF-DBA5-47FA-BEB7-482221AA4360}" destId="{5D707190-9F66-407B-8E68-2E9F48D36FA5}" srcOrd="0" destOrd="0" presId="urn:microsoft.com/office/officeart/2008/layout/LinedList"/>
    <dgm:cxn modelId="{9B73F876-A2E4-4B8D-AF6B-F175B41549C6}" type="presParOf" srcId="{0A33B2AF-DBA5-47FA-BEB7-482221AA4360}" destId="{79D8E1C3-43E1-480D-96A6-5AC129CDE4DB}" srcOrd="1" destOrd="0" presId="urn:microsoft.com/office/officeart/2008/layout/LinedList"/>
    <dgm:cxn modelId="{DFBF53E1-2174-411B-A021-FCE7B9C67064}" type="presParOf" srcId="{79D8E1C3-43E1-480D-96A6-5AC129CDE4DB}" destId="{EF6274EC-9C4F-4757-AEB4-50245FF9DF54}" srcOrd="0" destOrd="0" presId="urn:microsoft.com/office/officeart/2008/layout/LinedList"/>
    <dgm:cxn modelId="{AC6609DE-1054-4757-BF43-1E8E035E65AE}" type="presParOf" srcId="{79D8E1C3-43E1-480D-96A6-5AC129CDE4DB}" destId="{6FAB63DD-6D31-4F98-A2F1-ACEB0428FF65}" srcOrd="1" destOrd="0" presId="urn:microsoft.com/office/officeart/2008/layout/LinedList"/>
    <dgm:cxn modelId="{51590D72-E5B4-42AB-8067-20A10B7AFFA8}" type="presParOf" srcId="{79D8E1C3-43E1-480D-96A6-5AC129CDE4DB}" destId="{7E7E6BCA-4659-4764-B6FB-6B4B93B3B005}" srcOrd="2" destOrd="0" presId="urn:microsoft.com/office/officeart/2008/layout/LinedList"/>
    <dgm:cxn modelId="{21F70C17-0B1A-4F58-A962-B4C51282A677}" type="presParOf" srcId="{0A33B2AF-DBA5-47FA-BEB7-482221AA4360}" destId="{0BD8A7EF-FED9-4A76-AB8B-D06BD23D8397}" srcOrd="2" destOrd="0" presId="urn:microsoft.com/office/officeart/2008/layout/LinedList"/>
    <dgm:cxn modelId="{F697B841-C181-4896-B094-F2404C49C505}" type="presParOf" srcId="{0A33B2AF-DBA5-47FA-BEB7-482221AA4360}" destId="{17845342-25FD-4373-B30B-C3805638ED6C}" srcOrd="3" destOrd="0" presId="urn:microsoft.com/office/officeart/2008/layout/LinedList"/>
    <dgm:cxn modelId="{F48C13C7-F58B-486A-ABB8-6C0B019DA80D}" type="presParOf" srcId="{95AE4D84-39ED-4C96-A908-2475ABCD5C43}" destId="{DC04CE0A-076A-4CF7-A4D2-7216D023E865}" srcOrd="4" destOrd="0" presId="urn:microsoft.com/office/officeart/2008/layout/LinedList"/>
    <dgm:cxn modelId="{E8035181-3AD2-4C94-ABD1-743787A8E910}" type="presParOf" srcId="{95AE4D84-39ED-4C96-A908-2475ABCD5C43}" destId="{A98A96A3-3398-459B-958A-A6C5628634D1}" srcOrd="5" destOrd="0" presId="urn:microsoft.com/office/officeart/2008/layout/LinedList"/>
    <dgm:cxn modelId="{77C65EFC-87BB-4A39-A3EE-B5BEEA6CAE3F}" type="presParOf" srcId="{A98A96A3-3398-459B-958A-A6C5628634D1}" destId="{AFB9957A-3657-48F6-8584-B7C940091781}" srcOrd="0" destOrd="0" presId="urn:microsoft.com/office/officeart/2008/layout/LinedList"/>
    <dgm:cxn modelId="{0C6D3AAB-1067-49C7-B25D-9B0043036DD3}" type="presParOf" srcId="{A98A96A3-3398-459B-958A-A6C5628634D1}" destId="{0AB67700-9A90-4CDF-9D5C-996E815604B3}" srcOrd="1" destOrd="0" presId="urn:microsoft.com/office/officeart/2008/layout/LinedList"/>
    <dgm:cxn modelId="{68CABCF5-40FE-4ACC-A508-E04D46218B45}" type="presParOf" srcId="{0AB67700-9A90-4CDF-9D5C-996E815604B3}" destId="{907BFABC-628A-42DC-8F63-CE6978F8A477}" srcOrd="0" destOrd="0" presId="urn:microsoft.com/office/officeart/2008/layout/LinedList"/>
    <dgm:cxn modelId="{62717DED-F2A4-4C9C-BDA5-54D2EEF79846}" type="presParOf" srcId="{0AB67700-9A90-4CDF-9D5C-996E815604B3}" destId="{36C206DF-76AC-42E0-A083-69A11792FA75}" srcOrd="1" destOrd="0" presId="urn:microsoft.com/office/officeart/2008/layout/LinedList"/>
    <dgm:cxn modelId="{53481640-5111-478C-AB5C-C7B568588DA5}" type="presParOf" srcId="{36C206DF-76AC-42E0-A083-69A11792FA75}" destId="{9D9139ED-6BEA-48E0-94A4-4EA83C5DF7BE}" srcOrd="0" destOrd="0" presId="urn:microsoft.com/office/officeart/2008/layout/LinedList"/>
    <dgm:cxn modelId="{26CEE5A9-710E-455F-A8CB-E114163E85A5}" type="presParOf" srcId="{36C206DF-76AC-42E0-A083-69A11792FA75}" destId="{409F4977-2C7B-4684-988A-AA2B355D6693}" srcOrd="1" destOrd="0" presId="urn:microsoft.com/office/officeart/2008/layout/LinedList"/>
    <dgm:cxn modelId="{EDEEF0FF-9075-4E7F-AC84-9B70F5CF29C4}" type="presParOf" srcId="{36C206DF-76AC-42E0-A083-69A11792FA75}" destId="{ED92D7ED-D529-4C1F-BC6B-30A03DB16FF4}" srcOrd="2" destOrd="0" presId="urn:microsoft.com/office/officeart/2008/layout/LinedList"/>
    <dgm:cxn modelId="{4E45A1E0-B6F7-4DA9-ACC7-82B79691BD9F}" type="presParOf" srcId="{0AB67700-9A90-4CDF-9D5C-996E815604B3}" destId="{4B1E6B18-4EE1-4731-A646-48113BC4F8F6}" srcOrd="2" destOrd="0" presId="urn:microsoft.com/office/officeart/2008/layout/LinedList"/>
    <dgm:cxn modelId="{8CF665EE-CADA-4B56-86DF-ADA23F04F442}" type="presParOf" srcId="{0AB67700-9A90-4CDF-9D5C-996E815604B3}" destId="{B70A824E-E9FB-4293-B378-0A4EB7153CB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D702659-95DE-4225-8406-7FA3F89C4C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074D23-740B-4DAA-BE31-FAFA7D416D64}">
      <dgm:prSet phldrT="[Text]" custT="1"/>
      <dgm:spPr/>
      <dgm:t>
        <a:bodyPr/>
        <a:lstStyle/>
        <a:p>
          <a:r>
            <a:rPr lang="en-US" sz="2800" b="1" dirty="0">
              <a:latin typeface="Ink Free" panose="03080402000500000000" pitchFamily="66" charset="0"/>
            </a:rPr>
            <a:t>Safety</a:t>
          </a:r>
        </a:p>
      </dgm:t>
    </dgm:pt>
    <dgm:pt modelId="{88D7737B-925E-4238-B1D6-7023ABA03D80}" type="parTrans" cxnId="{061D41B0-B77A-44B5-9CB4-9FE1252CCE19}">
      <dgm:prSet/>
      <dgm:spPr/>
      <dgm:t>
        <a:bodyPr/>
        <a:lstStyle/>
        <a:p>
          <a:endParaRPr lang="en-US"/>
        </a:p>
      </dgm:t>
    </dgm:pt>
    <dgm:pt modelId="{32046E18-0AA7-4E43-9C2C-A33BC3271AF8}" type="sibTrans" cxnId="{061D41B0-B77A-44B5-9CB4-9FE1252CCE19}">
      <dgm:prSet/>
      <dgm:spPr/>
      <dgm:t>
        <a:bodyPr/>
        <a:lstStyle/>
        <a:p>
          <a:endParaRPr lang="en-US"/>
        </a:p>
      </dgm:t>
    </dgm:pt>
    <dgm:pt modelId="{80464B6A-847F-4A9C-8309-B6CE7B823B53}">
      <dgm:prSet phldrT="[Text]" custT="1"/>
      <dgm:spPr/>
      <dgm:t>
        <a:bodyPr/>
        <a:lstStyle/>
        <a:p>
          <a:r>
            <a:rPr lang="en-US" sz="2200" b="0" i="0" u="none" dirty="0">
              <a:solidFill>
                <a:srgbClr val="083763"/>
              </a:solidFill>
            </a:rPr>
            <a:t>Acts of protection demonstrated over time by the caregiver that effectively keep the child safe from future harm or danger.</a:t>
          </a:r>
          <a:endParaRPr lang="en-US" sz="2200" b="0" dirty="0">
            <a:solidFill>
              <a:srgbClr val="083763"/>
            </a:solidFill>
          </a:endParaRPr>
        </a:p>
      </dgm:t>
    </dgm:pt>
    <dgm:pt modelId="{DB8B5FD6-463E-46C3-A968-3C628D58A873}" type="parTrans" cxnId="{1CE64E3B-55C4-4BCA-BCBA-464DF128BF3E}">
      <dgm:prSet/>
      <dgm:spPr/>
      <dgm:t>
        <a:bodyPr/>
        <a:lstStyle/>
        <a:p>
          <a:endParaRPr lang="en-US"/>
        </a:p>
      </dgm:t>
    </dgm:pt>
    <dgm:pt modelId="{CA6D69DD-DEC1-4E68-8C10-670D1B8038AE}" type="sibTrans" cxnId="{1CE64E3B-55C4-4BCA-BCBA-464DF128BF3E}">
      <dgm:prSet/>
      <dgm:spPr/>
      <dgm:t>
        <a:bodyPr/>
        <a:lstStyle/>
        <a:p>
          <a:endParaRPr lang="en-US"/>
        </a:p>
      </dgm:t>
    </dgm:pt>
    <dgm:pt modelId="{2D28AEB8-DA85-4B78-9E51-E465F8294D70}">
      <dgm:prSet custT="1"/>
      <dgm:spPr/>
      <dgm:t>
        <a:bodyPr/>
        <a:lstStyle/>
        <a:p>
          <a:r>
            <a:rPr lang="en-US" sz="2800" b="1" dirty="0">
              <a:latin typeface="Ink Free" panose="03080402000500000000" pitchFamily="66" charset="0"/>
            </a:rPr>
            <a:t>Supporting Strengths</a:t>
          </a:r>
        </a:p>
      </dgm:t>
    </dgm:pt>
    <dgm:pt modelId="{FDE0B5F5-B1DC-4532-980D-CDEC048F09FB}" type="parTrans" cxnId="{D2B2E3E6-57EA-4525-A634-3D23C35B097C}">
      <dgm:prSet/>
      <dgm:spPr/>
      <dgm:t>
        <a:bodyPr/>
        <a:lstStyle/>
        <a:p>
          <a:endParaRPr lang="en-US"/>
        </a:p>
      </dgm:t>
    </dgm:pt>
    <dgm:pt modelId="{84A924C9-F723-4E3C-B8D4-24EB59172834}" type="sibTrans" cxnId="{D2B2E3E6-57EA-4525-A634-3D23C35B097C}">
      <dgm:prSet/>
      <dgm:spPr/>
      <dgm:t>
        <a:bodyPr/>
        <a:lstStyle/>
        <a:p>
          <a:endParaRPr lang="en-US"/>
        </a:p>
      </dgm:t>
    </dgm:pt>
    <dgm:pt modelId="{4C3E1D9A-3EAB-4374-B61A-F7BE77036D67}">
      <dgm:prSet custT="1"/>
      <dgm:spPr/>
      <dgm:t>
        <a:bodyPr/>
        <a:lstStyle/>
        <a:p>
          <a:pPr rtl="0"/>
          <a:r>
            <a:rPr lang="en-US" sz="2200" b="0" i="0" u="none" dirty="0">
              <a:solidFill>
                <a:srgbClr val="083763"/>
              </a:solidFill>
            </a:rPr>
            <a:t>Qualities, circumstances or capacities in a family that are positive or beneficial, but are not, in themselves, acts of protection that result in child safety.</a:t>
          </a:r>
        </a:p>
      </dgm:t>
    </dgm:pt>
    <dgm:pt modelId="{7F1EF83E-2F53-4AC9-9B00-A623ABC53BCB}" type="parTrans" cxnId="{C30706C4-09E6-45CD-90CC-A4A791C041E3}">
      <dgm:prSet/>
      <dgm:spPr/>
      <dgm:t>
        <a:bodyPr/>
        <a:lstStyle/>
        <a:p>
          <a:endParaRPr lang="en-US"/>
        </a:p>
      </dgm:t>
    </dgm:pt>
    <dgm:pt modelId="{F0FA281A-9966-4280-8C6F-C831123C90E6}" type="sibTrans" cxnId="{C30706C4-09E6-45CD-90CC-A4A791C041E3}">
      <dgm:prSet/>
      <dgm:spPr/>
      <dgm:t>
        <a:bodyPr/>
        <a:lstStyle/>
        <a:p>
          <a:endParaRPr lang="en-US"/>
        </a:p>
      </dgm:t>
    </dgm:pt>
    <dgm:pt modelId="{CDE2684D-5919-4011-8B7E-D8AE985E4497}">
      <dgm:prSet custT="1"/>
      <dgm:spPr/>
      <dgm:t>
        <a:bodyPr/>
        <a:lstStyle/>
        <a:p>
          <a:r>
            <a:rPr lang="en-US" sz="2800" b="1" dirty="0">
              <a:latin typeface="Ink Free" panose="03080402000500000000" pitchFamily="66" charset="0"/>
            </a:rPr>
            <a:t>Safety Network</a:t>
          </a:r>
        </a:p>
      </dgm:t>
    </dgm:pt>
    <dgm:pt modelId="{C24C78E6-84F2-4A67-92D5-54E0059CD490}" type="parTrans" cxnId="{7CC34AEA-212B-49DE-BEFC-093CA1E8A3AC}">
      <dgm:prSet/>
      <dgm:spPr/>
      <dgm:t>
        <a:bodyPr/>
        <a:lstStyle/>
        <a:p>
          <a:endParaRPr lang="en-US"/>
        </a:p>
      </dgm:t>
    </dgm:pt>
    <dgm:pt modelId="{0A315266-68E3-4268-B4BE-C37BFC3C4C4C}" type="sibTrans" cxnId="{7CC34AEA-212B-49DE-BEFC-093CA1E8A3AC}">
      <dgm:prSet/>
      <dgm:spPr/>
      <dgm:t>
        <a:bodyPr/>
        <a:lstStyle/>
        <a:p>
          <a:endParaRPr lang="en-US"/>
        </a:p>
      </dgm:t>
    </dgm:pt>
    <dgm:pt modelId="{02630FFA-3A15-4D2C-8D2F-5E95A93E1030}">
      <dgm:prSet custT="1"/>
      <dgm:spPr/>
      <dgm:t>
        <a:bodyPr/>
        <a:lstStyle/>
        <a:p>
          <a:pPr rtl="0"/>
          <a:r>
            <a:rPr lang="en-US" sz="2200" b="0" i="0" u="none" dirty="0">
              <a:solidFill>
                <a:srgbClr val="083763"/>
              </a:solidFill>
            </a:rPr>
            <a:t>A group of family, friends and professionals who care about the child, are willing to meet with CWS, understand the harm/danger concerns, and are willing to take specific action that supports the family and helps to keep the child safe. </a:t>
          </a:r>
        </a:p>
      </dgm:t>
    </dgm:pt>
    <dgm:pt modelId="{28E1719A-8BBD-481D-A0B5-2CC5B2780FD4}" type="parTrans" cxnId="{38DBB58D-8052-47C8-8412-0F5F790E03B5}">
      <dgm:prSet/>
      <dgm:spPr/>
      <dgm:t>
        <a:bodyPr/>
        <a:lstStyle/>
        <a:p>
          <a:endParaRPr lang="en-US"/>
        </a:p>
      </dgm:t>
    </dgm:pt>
    <dgm:pt modelId="{5720C601-8597-46B8-8149-2937D84D6806}" type="sibTrans" cxnId="{38DBB58D-8052-47C8-8412-0F5F790E03B5}">
      <dgm:prSet/>
      <dgm:spPr/>
      <dgm:t>
        <a:bodyPr/>
        <a:lstStyle/>
        <a:p>
          <a:endParaRPr lang="en-US"/>
        </a:p>
      </dgm:t>
    </dgm:pt>
    <dgm:pt modelId="{D1E78B7A-4C3F-4C9A-BD08-DB68369D6462}">
      <dgm:prSet custT="1"/>
      <dgm:spPr/>
      <dgm:t>
        <a:bodyPr/>
        <a:lstStyle/>
        <a:p>
          <a:r>
            <a:rPr lang="en-US" sz="2800" b="1" dirty="0">
              <a:latin typeface="Ink Free" panose="03080402000500000000" pitchFamily="66" charset="0"/>
            </a:rPr>
            <a:t>Mapping</a:t>
          </a:r>
        </a:p>
      </dgm:t>
    </dgm:pt>
    <dgm:pt modelId="{755B6F5B-7471-4C06-9C76-66F5E6011760}" type="parTrans" cxnId="{46A3848E-ECB1-4C3B-BEF2-F51EC354BB3A}">
      <dgm:prSet/>
      <dgm:spPr/>
      <dgm:t>
        <a:bodyPr/>
        <a:lstStyle/>
        <a:p>
          <a:endParaRPr lang="en-US"/>
        </a:p>
      </dgm:t>
    </dgm:pt>
    <dgm:pt modelId="{A14C20FB-CA1C-4105-B816-8B06A0203D26}" type="sibTrans" cxnId="{46A3848E-ECB1-4C3B-BEF2-F51EC354BB3A}">
      <dgm:prSet/>
      <dgm:spPr/>
      <dgm:t>
        <a:bodyPr/>
        <a:lstStyle/>
        <a:p>
          <a:endParaRPr lang="en-US"/>
        </a:p>
      </dgm:t>
    </dgm:pt>
    <dgm:pt modelId="{10D0E923-4166-4631-BF66-7586D533FD6D}">
      <dgm:prSet custT="1"/>
      <dgm:spPr/>
      <dgm:t>
        <a:bodyPr/>
        <a:lstStyle/>
        <a:p>
          <a:pPr rtl="0"/>
          <a:r>
            <a:rPr lang="en-US" sz="2200" b="0" i="0" u="none" dirty="0">
              <a:solidFill>
                <a:srgbClr val="083763"/>
              </a:solidFill>
            </a:rPr>
            <a:t>A structured process of exploring, with a family, worries (harm, danger, and complicating factors); what’s working well (safety/acts of protection and supporting strengths); and what needs to happen next to ensure child safety, permanency and well-being.</a:t>
          </a:r>
        </a:p>
      </dgm:t>
    </dgm:pt>
    <dgm:pt modelId="{A2FF5A02-1AD0-4C75-A5A7-4765E3089714}" type="parTrans" cxnId="{9B891ECB-6C42-4504-A535-FCDC145D32D6}">
      <dgm:prSet/>
      <dgm:spPr/>
      <dgm:t>
        <a:bodyPr/>
        <a:lstStyle/>
        <a:p>
          <a:endParaRPr lang="en-US"/>
        </a:p>
      </dgm:t>
    </dgm:pt>
    <dgm:pt modelId="{391798F0-0762-48DB-9CCA-B164B35B1667}" type="sibTrans" cxnId="{9B891ECB-6C42-4504-A535-FCDC145D32D6}">
      <dgm:prSet/>
      <dgm:spPr/>
      <dgm:t>
        <a:bodyPr/>
        <a:lstStyle/>
        <a:p>
          <a:endParaRPr lang="en-US"/>
        </a:p>
      </dgm:t>
    </dgm:pt>
    <dgm:pt modelId="{95AE4D84-39ED-4C96-A908-2475ABCD5C43}" type="pres">
      <dgm:prSet presAssocID="{DD702659-95DE-4225-8406-7FA3F89C4CA0}" presName="vert0" presStyleCnt="0">
        <dgm:presLayoutVars>
          <dgm:dir/>
          <dgm:animOne val="branch"/>
          <dgm:animLvl val="lvl"/>
        </dgm:presLayoutVars>
      </dgm:prSet>
      <dgm:spPr/>
    </dgm:pt>
    <dgm:pt modelId="{B0F62D2E-B5BA-40DA-9C87-0E123C9502E9}" type="pres">
      <dgm:prSet presAssocID="{08074D23-740B-4DAA-BE31-FAFA7D416D64}" presName="thickLine" presStyleLbl="alignNode1" presStyleIdx="0" presStyleCnt="4"/>
      <dgm:spPr/>
    </dgm:pt>
    <dgm:pt modelId="{E7B1010F-169B-4ECC-B87C-486D21C3E94A}" type="pres">
      <dgm:prSet presAssocID="{08074D23-740B-4DAA-BE31-FAFA7D416D64}" presName="horz1" presStyleCnt="0"/>
      <dgm:spPr/>
    </dgm:pt>
    <dgm:pt modelId="{A0BAB636-B637-42D1-91ED-993FC1949E08}" type="pres">
      <dgm:prSet presAssocID="{08074D23-740B-4DAA-BE31-FAFA7D416D64}" presName="tx1" presStyleLbl="revTx" presStyleIdx="0" presStyleCnt="8"/>
      <dgm:spPr/>
    </dgm:pt>
    <dgm:pt modelId="{AB3E00C5-3939-42F2-89DF-B67DC3F05677}" type="pres">
      <dgm:prSet presAssocID="{08074D23-740B-4DAA-BE31-FAFA7D416D64}" presName="vert1" presStyleCnt="0"/>
      <dgm:spPr/>
    </dgm:pt>
    <dgm:pt modelId="{75E7D1E1-D355-4F75-BA8C-01BCDF1FB78A}" type="pres">
      <dgm:prSet presAssocID="{80464B6A-847F-4A9C-8309-B6CE7B823B53}" presName="vertSpace2a" presStyleCnt="0"/>
      <dgm:spPr/>
    </dgm:pt>
    <dgm:pt modelId="{6946A7CF-4F8A-49FF-8C57-20DB42223D10}" type="pres">
      <dgm:prSet presAssocID="{80464B6A-847F-4A9C-8309-B6CE7B823B53}" presName="horz2" presStyleCnt="0"/>
      <dgm:spPr/>
    </dgm:pt>
    <dgm:pt modelId="{D036D6B6-8AD4-4017-B83D-71B6F70B708F}" type="pres">
      <dgm:prSet presAssocID="{80464B6A-847F-4A9C-8309-B6CE7B823B53}" presName="horzSpace2" presStyleCnt="0"/>
      <dgm:spPr/>
    </dgm:pt>
    <dgm:pt modelId="{30B183E2-E2A2-4FFB-A4B6-24F80E1569B2}" type="pres">
      <dgm:prSet presAssocID="{80464B6A-847F-4A9C-8309-B6CE7B823B53}" presName="tx2" presStyleLbl="revTx" presStyleIdx="1" presStyleCnt="8"/>
      <dgm:spPr/>
    </dgm:pt>
    <dgm:pt modelId="{199DA93E-3231-47FD-8530-956058EC64EC}" type="pres">
      <dgm:prSet presAssocID="{80464B6A-847F-4A9C-8309-B6CE7B823B53}" presName="vert2" presStyleCnt="0"/>
      <dgm:spPr/>
    </dgm:pt>
    <dgm:pt modelId="{2F66FFF5-C4CB-4D84-99FF-DD946B334877}" type="pres">
      <dgm:prSet presAssocID="{80464B6A-847F-4A9C-8309-B6CE7B823B53}" presName="thinLine2b" presStyleLbl="callout" presStyleIdx="0" presStyleCnt="4"/>
      <dgm:spPr/>
    </dgm:pt>
    <dgm:pt modelId="{9A7A4217-8889-4B57-9F4C-112852F7585C}" type="pres">
      <dgm:prSet presAssocID="{80464B6A-847F-4A9C-8309-B6CE7B823B53}" presName="vertSpace2b" presStyleCnt="0"/>
      <dgm:spPr/>
    </dgm:pt>
    <dgm:pt modelId="{32033FD8-52AF-4DC5-A50C-71A7D63011A4}" type="pres">
      <dgm:prSet presAssocID="{2D28AEB8-DA85-4B78-9E51-E465F8294D70}" presName="thickLine" presStyleLbl="alignNode1" presStyleIdx="1" presStyleCnt="4"/>
      <dgm:spPr/>
    </dgm:pt>
    <dgm:pt modelId="{8604D8E6-8F3B-404A-95B6-A2B260DA0183}" type="pres">
      <dgm:prSet presAssocID="{2D28AEB8-DA85-4B78-9E51-E465F8294D70}" presName="horz1" presStyleCnt="0"/>
      <dgm:spPr/>
    </dgm:pt>
    <dgm:pt modelId="{20EDCB30-2454-48A2-A205-C1101BFDFEAD}" type="pres">
      <dgm:prSet presAssocID="{2D28AEB8-DA85-4B78-9E51-E465F8294D70}" presName="tx1" presStyleLbl="revTx" presStyleIdx="2" presStyleCnt="8"/>
      <dgm:spPr/>
    </dgm:pt>
    <dgm:pt modelId="{7655349A-4391-4253-9399-96B855B1DF31}" type="pres">
      <dgm:prSet presAssocID="{2D28AEB8-DA85-4B78-9E51-E465F8294D70}" presName="vert1" presStyleCnt="0"/>
      <dgm:spPr/>
    </dgm:pt>
    <dgm:pt modelId="{47C6406D-88F8-47EF-9756-8A035BC4FBC2}" type="pres">
      <dgm:prSet presAssocID="{4C3E1D9A-3EAB-4374-B61A-F7BE77036D67}" presName="vertSpace2a" presStyleCnt="0"/>
      <dgm:spPr/>
    </dgm:pt>
    <dgm:pt modelId="{E62D9361-880B-4E0A-BCAB-E0A8F3EF8537}" type="pres">
      <dgm:prSet presAssocID="{4C3E1D9A-3EAB-4374-B61A-F7BE77036D67}" presName="horz2" presStyleCnt="0"/>
      <dgm:spPr/>
    </dgm:pt>
    <dgm:pt modelId="{3C1C9C65-5569-48BC-B611-605B264F7ECD}" type="pres">
      <dgm:prSet presAssocID="{4C3E1D9A-3EAB-4374-B61A-F7BE77036D67}" presName="horzSpace2" presStyleCnt="0"/>
      <dgm:spPr/>
    </dgm:pt>
    <dgm:pt modelId="{A5DC7536-41B6-4D49-8F46-4338402572AD}" type="pres">
      <dgm:prSet presAssocID="{4C3E1D9A-3EAB-4374-B61A-F7BE77036D67}" presName="tx2" presStyleLbl="revTx" presStyleIdx="3" presStyleCnt="8"/>
      <dgm:spPr/>
    </dgm:pt>
    <dgm:pt modelId="{BD37602F-503C-45F9-9928-4216789FCAE5}" type="pres">
      <dgm:prSet presAssocID="{4C3E1D9A-3EAB-4374-B61A-F7BE77036D67}" presName="vert2" presStyleCnt="0"/>
      <dgm:spPr/>
    </dgm:pt>
    <dgm:pt modelId="{6F3A1034-360A-4706-ACA1-0D993B5F2D34}" type="pres">
      <dgm:prSet presAssocID="{4C3E1D9A-3EAB-4374-B61A-F7BE77036D67}" presName="thinLine2b" presStyleLbl="callout" presStyleIdx="1" presStyleCnt="4"/>
      <dgm:spPr/>
    </dgm:pt>
    <dgm:pt modelId="{0A2B44C8-FB42-498D-8FB4-956C0CD12C07}" type="pres">
      <dgm:prSet presAssocID="{4C3E1D9A-3EAB-4374-B61A-F7BE77036D67}" presName="vertSpace2b" presStyleCnt="0"/>
      <dgm:spPr/>
    </dgm:pt>
    <dgm:pt modelId="{DC9C4A04-F11B-4DC9-95E2-FF18EB49F354}" type="pres">
      <dgm:prSet presAssocID="{CDE2684D-5919-4011-8B7E-D8AE985E4497}" presName="thickLine" presStyleLbl="alignNode1" presStyleIdx="2" presStyleCnt="4"/>
      <dgm:spPr/>
    </dgm:pt>
    <dgm:pt modelId="{6D962633-7903-48F7-9548-E3A242257914}" type="pres">
      <dgm:prSet presAssocID="{CDE2684D-5919-4011-8B7E-D8AE985E4497}" presName="horz1" presStyleCnt="0"/>
      <dgm:spPr/>
    </dgm:pt>
    <dgm:pt modelId="{F193A39C-FBD5-4A56-B696-CB8F7E89A754}" type="pres">
      <dgm:prSet presAssocID="{CDE2684D-5919-4011-8B7E-D8AE985E4497}" presName="tx1" presStyleLbl="revTx" presStyleIdx="4" presStyleCnt="8"/>
      <dgm:spPr/>
    </dgm:pt>
    <dgm:pt modelId="{418D5600-521B-4AA2-93CF-99D86E9A1A3D}" type="pres">
      <dgm:prSet presAssocID="{CDE2684D-5919-4011-8B7E-D8AE985E4497}" presName="vert1" presStyleCnt="0"/>
      <dgm:spPr/>
    </dgm:pt>
    <dgm:pt modelId="{719E397D-0276-45B9-8E98-CF0B78482E45}" type="pres">
      <dgm:prSet presAssocID="{02630FFA-3A15-4D2C-8D2F-5E95A93E1030}" presName="vertSpace2a" presStyleCnt="0"/>
      <dgm:spPr/>
    </dgm:pt>
    <dgm:pt modelId="{111B6DAF-3C7B-46F1-85CD-BE2EB9CD5C37}" type="pres">
      <dgm:prSet presAssocID="{02630FFA-3A15-4D2C-8D2F-5E95A93E1030}" presName="horz2" presStyleCnt="0"/>
      <dgm:spPr/>
    </dgm:pt>
    <dgm:pt modelId="{B7CDCE66-5D4E-4ABC-8C36-26C4FF5729B0}" type="pres">
      <dgm:prSet presAssocID="{02630FFA-3A15-4D2C-8D2F-5E95A93E1030}" presName="horzSpace2" presStyleCnt="0"/>
      <dgm:spPr/>
    </dgm:pt>
    <dgm:pt modelId="{DA6C5D84-BC5C-4838-BB9B-86507E0EA5B9}" type="pres">
      <dgm:prSet presAssocID="{02630FFA-3A15-4D2C-8D2F-5E95A93E1030}" presName="tx2" presStyleLbl="revTx" presStyleIdx="5" presStyleCnt="8"/>
      <dgm:spPr/>
    </dgm:pt>
    <dgm:pt modelId="{03B02B28-4011-459E-8BB1-C123960633DA}" type="pres">
      <dgm:prSet presAssocID="{02630FFA-3A15-4D2C-8D2F-5E95A93E1030}" presName="vert2" presStyleCnt="0"/>
      <dgm:spPr/>
    </dgm:pt>
    <dgm:pt modelId="{B89106DC-D181-41DF-9BD4-74808E2B6E42}" type="pres">
      <dgm:prSet presAssocID="{02630FFA-3A15-4D2C-8D2F-5E95A93E1030}" presName="thinLine2b" presStyleLbl="callout" presStyleIdx="2" presStyleCnt="4"/>
      <dgm:spPr/>
    </dgm:pt>
    <dgm:pt modelId="{F42757B9-4C1D-4BA7-8C8A-FAB68CA523B4}" type="pres">
      <dgm:prSet presAssocID="{02630FFA-3A15-4D2C-8D2F-5E95A93E1030}" presName="vertSpace2b" presStyleCnt="0"/>
      <dgm:spPr/>
    </dgm:pt>
    <dgm:pt modelId="{EB3E6B95-6211-47A7-B98F-324EC26C4AB9}" type="pres">
      <dgm:prSet presAssocID="{D1E78B7A-4C3F-4C9A-BD08-DB68369D6462}" presName="thickLine" presStyleLbl="alignNode1" presStyleIdx="3" presStyleCnt="4"/>
      <dgm:spPr/>
    </dgm:pt>
    <dgm:pt modelId="{B35CF978-C4B0-4D30-A6D1-12B6FF23C78F}" type="pres">
      <dgm:prSet presAssocID="{D1E78B7A-4C3F-4C9A-BD08-DB68369D6462}" presName="horz1" presStyleCnt="0"/>
      <dgm:spPr/>
    </dgm:pt>
    <dgm:pt modelId="{586F4868-07D5-4577-8425-B176037B4DD6}" type="pres">
      <dgm:prSet presAssocID="{D1E78B7A-4C3F-4C9A-BD08-DB68369D6462}" presName="tx1" presStyleLbl="revTx" presStyleIdx="6" presStyleCnt="8"/>
      <dgm:spPr/>
    </dgm:pt>
    <dgm:pt modelId="{F7CF3DF5-7052-47EA-8EFB-4D42E6A3BB5C}" type="pres">
      <dgm:prSet presAssocID="{D1E78B7A-4C3F-4C9A-BD08-DB68369D6462}" presName="vert1" presStyleCnt="0"/>
      <dgm:spPr/>
    </dgm:pt>
    <dgm:pt modelId="{B35461B0-9E6A-4836-8E11-4BAB0D2B258A}" type="pres">
      <dgm:prSet presAssocID="{10D0E923-4166-4631-BF66-7586D533FD6D}" presName="vertSpace2a" presStyleCnt="0"/>
      <dgm:spPr/>
    </dgm:pt>
    <dgm:pt modelId="{3403BB94-C8F9-4BC1-BD91-596642F8407B}" type="pres">
      <dgm:prSet presAssocID="{10D0E923-4166-4631-BF66-7586D533FD6D}" presName="horz2" presStyleCnt="0"/>
      <dgm:spPr/>
    </dgm:pt>
    <dgm:pt modelId="{24411E1C-3830-4864-87E4-F1DDA5B65E77}" type="pres">
      <dgm:prSet presAssocID="{10D0E923-4166-4631-BF66-7586D533FD6D}" presName="horzSpace2" presStyleCnt="0"/>
      <dgm:spPr/>
    </dgm:pt>
    <dgm:pt modelId="{64A715F3-6035-4B2F-BAA5-EF0F0905222B}" type="pres">
      <dgm:prSet presAssocID="{10D0E923-4166-4631-BF66-7586D533FD6D}" presName="tx2" presStyleLbl="revTx" presStyleIdx="7" presStyleCnt="8"/>
      <dgm:spPr/>
    </dgm:pt>
    <dgm:pt modelId="{3137C8A9-79E8-4839-AE2C-C6263F6BF08D}" type="pres">
      <dgm:prSet presAssocID="{10D0E923-4166-4631-BF66-7586D533FD6D}" presName="vert2" presStyleCnt="0"/>
      <dgm:spPr/>
    </dgm:pt>
    <dgm:pt modelId="{E84FA33E-F73F-46BF-ACE0-622C556B03A7}" type="pres">
      <dgm:prSet presAssocID="{10D0E923-4166-4631-BF66-7586D533FD6D}" presName="thinLine2b" presStyleLbl="callout" presStyleIdx="3" presStyleCnt="4"/>
      <dgm:spPr/>
    </dgm:pt>
    <dgm:pt modelId="{969D9D17-50E6-4BE3-A583-54013172B253}" type="pres">
      <dgm:prSet presAssocID="{10D0E923-4166-4631-BF66-7586D533FD6D}" presName="vertSpace2b" presStyleCnt="0"/>
      <dgm:spPr/>
    </dgm:pt>
  </dgm:ptLst>
  <dgm:cxnLst>
    <dgm:cxn modelId="{1CE64E3B-55C4-4BCA-BCBA-464DF128BF3E}" srcId="{08074D23-740B-4DAA-BE31-FAFA7D416D64}" destId="{80464B6A-847F-4A9C-8309-B6CE7B823B53}" srcOrd="0" destOrd="0" parTransId="{DB8B5FD6-463E-46C3-A968-3C628D58A873}" sibTransId="{CA6D69DD-DEC1-4E68-8C10-670D1B8038AE}"/>
    <dgm:cxn modelId="{577D285B-B5AD-4A1B-8076-A9EA32918FB3}" type="presOf" srcId="{10D0E923-4166-4631-BF66-7586D533FD6D}" destId="{64A715F3-6035-4B2F-BAA5-EF0F0905222B}" srcOrd="0" destOrd="0" presId="urn:microsoft.com/office/officeart/2008/layout/LinedList"/>
    <dgm:cxn modelId="{4488B55E-27BF-494C-B94A-959E8CF8CD90}" type="presOf" srcId="{D1E78B7A-4C3F-4C9A-BD08-DB68369D6462}" destId="{586F4868-07D5-4577-8425-B176037B4DD6}" srcOrd="0" destOrd="0" presId="urn:microsoft.com/office/officeart/2008/layout/LinedList"/>
    <dgm:cxn modelId="{9A2ED05F-C96B-4685-8F5F-E99182646A1A}" type="presOf" srcId="{CDE2684D-5919-4011-8B7E-D8AE985E4497}" destId="{F193A39C-FBD5-4A56-B696-CB8F7E89A754}" srcOrd="0" destOrd="0" presId="urn:microsoft.com/office/officeart/2008/layout/LinedList"/>
    <dgm:cxn modelId="{CE592464-4B4B-4404-958B-9D2663B3240C}" type="presOf" srcId="{02630FFA-3A15-4D2C-8D2F-5E95A93E1030}" destId="{DA6C5D84-BC5C-4838-BB9B-86507E0EA5B9}" srcOrd="0" destOrd="0" presId="urn:microsoft.com/office/officeart/2008/layout/LinedList"/>
    <dgm:cxn modelId="{6D3B5E8A-4B6D-4FD1-8F64-17A8DCB3EEBF}" type="presOf" srcId="{4C3E1D9A-3EAB-4374-B61A-F7BE77036D67}" destId="{A5DC7536-41B6-4D49-8F46-4338402572AD}" srcOrd="0" destOrd="0" presId="urn:microsoft.com/office/officeart/2008/layout/LinedList"/>
    <dgm:cxn modelId="{38DBB58D-8052-47C8-8412-0F5F790E03B5}" srcId="{CDE2684D-5919-4011-8B7E-D8AE985E4497}" destId="{02630FFA-3A15-4D2C-8D2F-5E95A93E1030}" srcOrd="0" destOrd="0" parTransId="{28E1719A-8BBD-481D-A0B5-2CC5B2780FD4}" sibTransId="{5720C601-8597-46B8-8149-2937D84D6806}"/>
    <dgm:cxn modelId="{46A3848E-ECB1-4C3B-BEF2-F51EC354BB3A}" srcId="{DD702659-95DE-4225-8406-7FA3F89C4CA0}" destId="{D1E78B7A-4C3F-4C9A-BD08-DB68369D6462}" srcOrd="3" destOrd="0" parTransId="{755B6F5B-7471-4C06-9C76-66F5E6011760}" sibTransId="{A14C20FB-CA1C-4105-B816-8B06A0203D26}"/>
    <dgm:cxn modelId="{C19FE8A4-4036-49D3-9887-D104D5BADF34}" type="presOf" srcId="{DD702659-95DE-4225-8406-7FA3F89C4CA0}" destId="{95AE4D84-39ED-4C96-A908-2475ABCD5C43}" srcOrd="0" destOrd="0" presId="urn:microsoft.com/office/officeart/2008/layout/LinedList"/>
    <dgm:cxn modelId="{061D41B0-B77A-44B5-9CB4-9FE1252CCE19}" srcId="{DD702659-95DE-4225-8406-7FA3F89C4CA0}" destId="{08074D23-740B-4DAA-BE31-FAFA7D416D64}" srcOrd="0" destOrd="0" parTransId="{88D7737B-925E-4238-B1D6-7023ABA03D80}" sibTransId="{32046E18-0AA7-4E43-9C2C-A33BC3271AF8}"/>
    <dgm:cxn modelId="{C30706C4-09E6-45CD-90CC-A4A791C041E3}" srcId="{2D28AEB8-DA85-4B78-9E51-E465F8294D70}" destId="{4C3E1D9A-3EAB-4374-B61A-F7BE77036D67}" srcOrd="0" destOrd="0" parTransId="{7F1EF83E-2F53-4AC9-9B00-A623ABC53BCB}" sibTransId="{F0FA281A-9966-4280-8C6F-C831123C90E6}"/>
    <dgm:cxn modelId="{3FC95CC5-83FE-48E1-92CA-0641C2AFCB94}" type="presOf" srcId="{80464B6A-847F-4A9C-8309-B6CE7B823B53}" destId="{30B183E2-E2A2-4FFB-A4B6-24F80E1569B2}" srcOrd="0" destOrd="0" presId="urn:microsoft.com/office/officeart/2008/layout/LinedList"/>
    <dgm:cxn modelId="{9B891ECB-6C42-4504-A535-FCDC145D32D6}" srcId="{D1E78B7A-4C3F-4C9A-BD08-DB68369D6462}" destId="{10D0E923-4166-4631-BF66-7586D533FD6D}" srcOrd="0" destOrd="0" parTransId="{A2FF5A02-1AD0-4C75-A5A7-4765E3089714}" sibTransId="{391798F0-0762-48DB-9CCA-B164B35B1667}"/>
    <dgm:cxn modelId="{BA8AFBE1-3149-443C-B9CA-E38F83B58C38}" type="presOf" srcId="{2D28AEB8-DA85-4B78-9E51-E465F8294D70}" destId="{20EDCB30-2454-48A2-A205-C1101BFDFEAD}" srcOrd="0" destOrd="0" presId="urn:microsoft.com/office/officeart/2008/layout/LinedList"/>
    <dgm:cxn modelId="{D2B2E3E6-57EA-4525-A634-3D23C35B097C}" srcId="{DD702659-95DE-4225-8406-7FA3F89C4CA0}" destId="{2D28AEB8-DA85-4B78-9E51-E465F8294D70}" srcOrd="1" destOrd="0" parTransId="{FDE0B5F5-B1DC-4532-980D-CDEC048F09FB}" sibTransId="{84A924C9-F723-4E3C-B8D4-24EB59172834}"/>
    <dgm:cxn modelId="{7CC34AEA-212B-49DE-BEFC-093CA1E8A3AC}" srcId="{DD702659-95DE-4225-8406-7FA3F89C4CA0}" destId="{CDE2684D-5919-4011-8B7E-D8AE985E4497}" srcOrd="2" destOrd="0" parTransId="{C24C78E6-84F2-4A67-92D5-54E0059CD490}" sibTransId="{0A315266-68E3-4268-B4BE-C37BFC3C4C4C}"/>
    <dgm:cxn modelId="{68F0B8F6-117D-42FA-ACDE-B0FC656DDB65}" type="presOf" srcId="{08074D23-740B-4DAA-BE31-FAFA7D416D64}" destId="{A0BAB636-B637-42D1-91ED-993FC1949E08}" srcOrd="0" destOrd="0" presId="urn:microsoft.com/office/officeart/2008/layout/LinedList"/>
    <dgm:cxn modelId="{A2BBEC43-5CB6-49D5-9A3B-D7C624C9D9A3}" type="presParOf" srcId="{95AE4D84-39ED-4C96-A908-2475ABCD5C43}" destId="{B0F62D2E-B5BA-40DA-9C87-0E123C9502E9}" srcOrd="0" destOrd="0" presId="urn:microsoft.com/office/officeart/2008/layout/LinedList"/>
    <dgm:cxn modelId="{D4B3F7F9-9A76-462D-8B3E-07A28BC93F45}" type="presParOf" srcId="{95AE4D84-39ED-4C96-A908-2475ABCD5C43}" destId="{E7B1010F-169B-4ECC-B87C-486D21C3E94A}" srcOrd="1" destOrd="0" presId="urn:microsoft.com/office/officeart/2008/layout/LinedList"/>
    <dgm:cxn modelId="{7CFA8B51-B643-4E84-918D-52C602045993}" type="presParOf" srcId="{E7B1010F-169B-4ECC-B87C-486D21C3E94A}" destId="{A0BAB636-B637-42D1-91ED-993FC1949E08}" srcOrd="0" destOrd="0" presId="urn:microsoft.com/office/officeart/2008/layout/LinedList"/>
    <dgm:cxn modelId="{805B00D3-0CB5-4292-8BA4-9D3F1C3F0103}" type="presParOf" srcId="{E7B1010F-169B-4ECC-B87C-486D21C3E94A}" destId="{AB3E00C5-3939-42F2-89DF-B67DC3F05677}" srcOrd="1" destOrd="0" presId="urn:microsoft.com/office/officeart/2008/layout/LinedList"/>
    <dgm:cxn modelId="{0C4E7AF9-E070-4FDB-8EC7-7F0854589480}" type="presParOf" srcId="{AB3E00C5-3939-42F2-89DF-B67DC3F05677}" destId="{75E7D1E1-D355-4F75-BA8C-01BCDF1FB78A}" srcOrd="0" destOrd="0" presId="urn:microsoft.com/office/officeart/2008/layout/LinedList"/>
    <dgm:cxn modelId="{743BA618-4438-41D2-ACBE-9A1A6B3AF5CD}" type="presParOf" srcId="{AB3E00C5-3939-42F2-89DF-B67DC3F05677}" destId="{6946A7CF-4F8A-49FF-8C57-20DB42223D10}" srcOrd="1" destOrd="0" presId="urn:microsoft.com/office/officeart/2008/layout/LinedList"/>
    <dgm:cxn modelId="{8CEC084B-B87A-45EC-9AD3-5F72D32FFBBA}" type="presParOf" srcId="{6946A7CF-4F8A-49FF-8C57-20DB42223D10}" destId="{D036D6B6-8AD4-4017-B83D-71B6F70B708F}" srcOrd="0" destOrd="0" presId="urn:microsoft.com/office/officeart/2008/layout/LinedList"/>
    <dgm:cxn modelId="{84D85641-0123-4305-BAAF-973CED4F9400}" type="presParOf" srcId="{6946A7CF-4F8A-49FF-8C57-20DB42223D10}" destId="{30B183E2-E2A2-4FFB-A4B6-24F80E1569B2}" srcOrd="1" destOrd="0" presId="urn:microsoft.com/office/officeart/2008/layout/LinedList"/>
    <dgm:cxn modelId="{39947639-364A-49B1-B80C-E105E329103B}" type="presParOf" srcId="{6946A7CF-4F8A-49FF-8C57-20DB42223D10}" destId="{199DA93E-3231-47FD-8530-956058EC64EC}" srcOrd="2" destOrd="0" presId="urn:microsoft.com/office/officeart/2008/layout/LinedList"/>
    <dgm:cxn modelId="{0D5C7868-1DBB-4AF4-831F-28FDDDBA7974}" type="presParOf" srcId="{AB3E00C5-3939-42F2-89DF-B67DC3F05677}" destId="{2F66FFF5-C4CB-4D84-99FF-DD946B334877}" srcOrd="2" destOrd="0" presId="urn:microsoft.com/office/officeart/2008/layout/LinedList"/>
    <dgm:cxn modelId="{0F09FE12-D4DA-4EE1-89CB-01CDAE2A3B9F}" type="presParOf" srcId="{AB3E00C5-3939-42F2-89DF-B67DC3F05677}" destId="{9A7A4217-8889-4B57-9F4C-112852F7585C}" srcOrd="3" destOrd="0" presId="urn:microsoft.com/office/officeart/2008/layout/LinedList"/>
    <dgm:cxn modelId="{FAEAEB47-34ED-41AB-98A5-B05CFAF9085D}" type="presParOf" srcId="{95AE4D84-39ED-4C96-A908-2475ABCD5C43}" destId="{32033FD8-52AF-4DC5-A50C-71A7D63011A4}" srcOrd="2" destOrd="0" presId="urn:microsoft.com/office/officeart/2008/layout/LinedList"/>
    <dgm:cxn modelId="{594E5FB4-ED10-40EF-8154-502D14D42795}" type="presParOf" srcId="{95AE4D84-39ED-4C96-A908-2475ABCD5C43}" destId="{8604D8E6-8F3B-404A-95B6-A2B260DA0183}" srcOrd="3" destOrd="0" presId="urn:microsoft.com/office/officeart/2008/layout/LinedList"/>
    <dgm:cxn modelId="{67075F2C-3855-4B96-B5B6-8BB9E3A47A48}" type="presParOf" srcId="{8604D8E6-8F3B-404A-95B6-A2B260DA0183}" destId="{20EDCB30-2454-48A2-A205-C1101BFDFEAD}" srcOrd="0" destOrd="0" presId="urn:microsoft.com/office/officeart/2008/layout/LinedList"/>
    <dgm:cxn modelId="{D1BCAE35-838E-417D-A38E-E267999FDB1B}" type="presParOf" srcId="{8604D8E6-8F3B-404A-95B6-A2B260DA0183}" destId="{7655349A-4391-4253-9399-96B855B1DF31}" srcOrd="1" destOrd="0" presId="urn:microsoft.com/office/officeart/2008/layout/LinedList"/>
    <dgm:cxn modelId="{718C0A22-5765-41FA-8BE9-8EDAF2B029C5}" type="presParOf" srcId="{7655349A-4391-4253-9399-96B855B1DF31}" destId="{47C6406D-88F8-47EF-9756-8A035BC4FBC2}" srcOrd="0" destOrd="0" presId="urn:microsoft.com/office/officeart/2008/layout/LinedList"/>
    <dgm:cxn modelId="{810F65CB-23F6-4FC3-9EAB-CB5A734784CD}" type="presParOf" srcId="{7655349A-4391-4253-9399-96B855B1DF31}" destId="{E62D9361-880B-4E0A-BCAB-E0A8F3EF8537}" srcOrd="1" destOrd="0" presId="urn:microsoft.com/office/officeart/2008/layout/LinedList"/>
    <dgm:cxn modelId="{EC4E7062-6ACD-4016-BA87-6A8652DD9AC1}" type="presParOf" srcId="{E62D9361-880B-4E0A-BCAB-E0A8F3EF8537}" destId="{3C1C9C65-5569-48BC-B611-605B264F7ECD}" srcOrd="0" destOrd="0" presId="urn:microsoft.com/office/officeart/2008/layout/LinedList"/>
    <dgm:cxn modelId="{A8E9CFA0-D3F9-493B-AE89-12544E5E9CB0}" type="presParOf" srcId="{E62D9361-880B-4E0A-BCAB-E0A8F3EF8537}" destId="{A5DC7536-41B6-4D49-8F46-4338402572AD}" srcOrd="1" destOrd="0" presId="urn:microsoft.com/office/officeart/2008/layout/LinedList"/>
    <dgm:cxn modelId="{9BB9A445-5647-4CCD-9A3E-B794B23B6EE5}" type="presParOf" srcId="{E62D9361-880B-4E0A-BCAB-E0A8F3EF8537}" destId="{BD37602F-503C-45F9-9928-4216789FCAE5}" srcOrd="2" destOrd="0" presId="urn:microsoft.com/office/officeart/2008/layout/LinedList"/>
    <dgm:cxn modelId="{CF1C1CCB-0061-4B29-8F00-16E7EB957B8F}" type="presParOf" srcId="{7655349A-4391-4253-9399-96B855B1DF31}" destId="{6F3A1034-360A-4706-ACA1-0D993B5F2D34}" srcOrd="2" destOrd="0" presId="urn:microsoft.com/office/officeart/2008/layout/LinedList"/>
    <dgm:cxn modelId="{2B2585E6-5CF4-4DE4-948B-B4CAC73A8869}" type="presParOf" srcId="{7655349A-4391-4253-9399-96B855B1DF31}" destId="{0A2B44C8-FB42-498D-8FB4-956C0CD12C07}" srcOrd="3" destOrd="0" presId="urn:microsoft.com/office/officeart/2008/layout/LinedList"/>
    <dgm:cxn modelId="{DA5CF741-F6B8-48A6-8E54-CF95549F84A3}" type="presParOf" srcId="{95AE4D84-39ED-4C96-A908-2475ABCD5C43}" destId="{DC9C4A04-F11B-4DC9-95E2-FF18EB49F354}" srcOrd="4" destOrd="0" presId="urn:microsoft.com/office/officeart/2008/layout/LinedList"/>
    <dgm:cxn modelId="{83AD9EED-888E-4351-8C96-0CCA67B01AE7}" type="presParOf" srcId="{95AE4D84-39ED-4C96-A908-2475ABCD5C43}" destId="{6D962633-7903-48F7-9548-E3A242257914}" srcOrd="5" destOrd="0" presId="urn:microsoft.com/office/officeart/2008/layout/LinedList"/>
    <dgm:cxn modelId="{4F18F339-6DE5-478C-9B25-98C2AAF781F1}" type="presParOf" srcId="{6D962633-7903-48F7-9548-E3A242257914}" destId="{F193A39C-FBD5-4A56-B696-CB8F7E89A754}" srcOrd="0" destOrd="0" presId="urn:microsoft.com/office/officeart/2008/layout/LinedList"/>
    <dgm:cxn modelId="{6E81DF9C-56B3-4506-9537-448F05FDB9E5}" type="presParOf" srcId="{6D962633-7903-48F7-9548-E3A242257914}" destId="{418D5600-521B-4AA2-93CF-99D86E9A1A3D}" srcOrd="1" destOrd="0" presId="urn:microsoft.com/office/officeart/2008/layout/LinedList"/>
    <dgm:cxn modelId="{D618517A-3D33-49D2-AA6D-4EAFCF360321}" type="presParOf" srcId="{418D5600-521B-4AA2-93CF-99D86E9A1A3D}" destId="{719E397D-0276-45B9-8E98-CF0B78482E45}" srcOrd="0" destOrd="0" presId="urn:microsoft.com/office/officeart/2008/layout/LinedList"/>
    <dgm:cxn modelId="{6A7EC951-6B40-4514-B44A-791B620C5AB7}" type="presParOf" srcId="{418D5600-521B-4AA2-93CF-99D86E9A1A3D}" destId="{111B6DAF-3C7B-46F1-85CD-BE2EB9CD5C37}" srcOrd="1" destOrd="0" presId="urn:microsoft.com/office/officeart/2008/layout/LinedList"/>
    <dgm:cxn modelId="{909DCFEE-FFCB-489D-BEF4-81ED1B994FF8}" type="presParOf" srcId="{111B6DAF-3C7B-46F1-85CD-BE2EB9CD5C37}" destId="{B7CDCE66-5D4E-4ABC-8C36-26C4FF5729B0}" srcOrd="0" destOrd="0" presId="urn:microsoft.com/office/officeart/2008/layout/LinedList"/>
    <dgm:cxn modelId="{F270048E-8215-4075-9D82-1A5C66DC8B9B}" type="presParOf" srcId="{111B6DAF-3C7B-46F1-85CD-BE2EB9CD5C37}" destId="{DA6C5D84-BC5C-4838-BB9B-86507E0EA5B9}" srcOrd="1" destOrd="0" presId="urn:microsoft.com/office/officeart/2008/layout/LinedList"/>
    <dgm:cxn modelId="{1ECFF0CE-1FA4-4E88-AF7A-5C3D89B89A77}" type="presParOf" srcId="{111B6DAF-3C7B-46F1-85CD-BE2EB9CD5C37}" destId="{03B02B28-4011-459E-8BB1-C123960633DA}" srcOrd="2" destOrd="0" presId="urn:microsoft.com/office/officeart/2008/layout/LinedList"/>
    <dgm:cxn modelId="{D5161A27-B1B9-43FF-84BD-B1D61A42415F}" type="presParOf" srcId="{418D5600-521B-4AA2-93CF-99D86E9A1A3D}" destId="{B89106DC-D181-41DF-9BD4-74808E2B6E42}" srcOrd="2" destOrd="0" presId="urn:microsoft.com/office/officeart/2008/layout/LinedList"/>
    <dgm:cxn modelId="{B3D6AC17-8E89-4654-9BDD-DD0571EAD3EE}" type="presParOf" srcId="{418D5600-521B-4AA2-93CF-99D86E9A1A3D}" destId="{F42757B9-4C1D-4BA7-8C8A-FAB68CA523B4}" srcOrd="3" destOrd="0" presId="urn:microsoft.com/office/officeart/2008/layout/LinedList"/>
    <dgm:cxn modelId="{7DE86BAF-4E10-4965-A28F-59580B089A77}" type="presParOf" srcId="{95AE4D84-39ED-4C96-A908-2475ABCD5C43}" destId="{EB3E6B95-6211-47A7-B98F-324EC26C4AB9}" srcOrd="6" destOrd="0" presId="urn:microsoft.com/office/officeart/2008/layout/LinedList"/>
    <dgm:cxn modelId="{EC933474-4017-4CD5-AD3F-F92D7032BA84}" type="presParOf" srcId="{95AE4D84-39ED-4C96-A908-2475ABCD5C43}" destId="{B35CF978-C4B0-4D30-A6D1-12B6FF23C78F}" srcOrd="7" destOrd="0" presId="urn:microsoft.com/office/officeart/2008/layout/LinedList"/>
    <dgm:cxn modelId="{B66B261F-75B9-407C-A0D2-6C7959FAF59D}" type="presParOf" srcId="{B35CF978-C4B0-4D30-A6D1-12B6FF23C78F}" destId="{586F4868-07D5-4577-8425-B176037B4DD6}" srcOrd="0" destOrd="0" presId="urn:microsoft.com/office/officeart/2008/layout/LinedList"/>
    <dgm:cxn modelId="{D0581CA6-8EF7-4D11-87D9-482885F0DF2E}" type="presParOf" srcId="{B35CF978-C4B0-4D30-A6D1-12B6FF23C78F}" destId="{F7CF3DF5-7052-47EA-8EFB-4D42E6A3BB5C}" srcOrd="1" destOrd="0" presId="urn:microsoft.com/office/officeart/2008/layout/LinedList"/>
    <dgm:cxn modelId="{4B49B515-7209-4B27-A9F9-2DEE92942850}" type="presParOf" srcId="{F7CF3DF5-7052-47EA-8EFB-4D42E6A3BB5C}" destId="{B35461B0-9E6A-4836-8E11-4BAB0D2B258A}" srcOrd="0" destOrd="0" presId="urn:microsoft.com/office/officeart/2008/layout/LinedList"/>
    <dgm:cxn modelId="{6908E8E5-981F-4A7F-9586-25E2FC1E8784}" type="presParOf" srcId="{F7CF3DF5-7052-47EA-8EFB-4D42E6A3BB5C}" destId="{3403BB94-C8F9-4BC1-BD91-596642F8407B}" srcOrd="1" destOrd="0" presId="urn:microsoft.com/office/officeart/2008/layout/LinedList"/>
    <dgm:cxn modelId="{269E0C8D-D6B3-47A4-9E4E-8666900F0B30}" type="presParOf" srcId="{3403BB94-C8F9-4BC1-BD91-596642F8407B}" destId="{24411E1C-3830-4864-87E4-F1DDA5B65E77}" srcOrd="0" destOrd="0" presId="urn:microsoft.com/office/officeart/2008/layout/LinedList"/>
    <dgm:cxn modelId="{DC7F756F-B6EE-471B-97FB-D9967E2310B7}" type="presParOf" srcId="{3403BB94-C8F9-4BC1-BD91-596642F8407B}" destId="{64A715F3-6035-4B2F-BAA5-EF0F0905222B}" srcOrd="1" destOrd="0" presId="urn:microsoft.com/office/officeart/2008/layout/LinedList"/>
    <dgm:cxn modelId="{D91559EC-1915-4420-8708-B122B1BFB0ED}" type="presParOf" srcId="{3403BB94-C8F9-4BC1-BD91-596642F8407B}" destId="{3137C8A9-79E8-4839-AE2C-C6263F6BF08D}" srcOrd="2" destOrd="0" presId="urn:microsoft.com/office/officeart/2008/layout/LinedList"/>
    <dgm:cxn modelId="{FC6C8F81-2E41-44E5-8BBC-665A1C69ADF3}" type="presParOf" srcId="{F7CF3DF5-7052-47EA-8EFB-4D42E6A3BB5C}" destId="{E84FA33E-F73F-46BF-ACE0-622C556B03A7}" srcOrd="2" destOrd="0" presId="urn:microsoft.com/office/officeart/2008/layout/LinedList"/>
    <dgm:cxn modelId="{61DC5CB2-7A68-40B7-BEAF-4B698B9ED627}" type="presParOf" srcId="{F7CF3DF5-7052-47EA-8EFB-4D42E6A3BB5C}" destId="{969D9D17-50E6-4BE3-A583-54013172B25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3F53877-CEA6-4F69-ACD2-DAAB6DCBBCC3}"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E043E685-1463-4081-93E5-8E63C28AF2D8}">
      <dgm:prSet phldrT="[Text]"/>
      <dgm:spPr/>
      <dgm:t>
        <a:bodyPr/>
        <a:lstStyle/>
        <a:p>
          <a:r>
            <a:rPr lang="en-US" dirty="0">
              <a:latin typeface="Calibri" panose="020F0502020204030204" pitchFamily="34" charset="0"/>
              <a:cs typeface="Calibri" panose="020F0502020204030204" pitchFamily="34" charset="0"/>
            </a:rPr>
            <a:t>Danger</a:t>
          </a:r>
        </a:p>
      </dgm:t>
    </dgm:pt>
    <dgm:pt modelId="{BBE506E0-EC66-4976-9D52-2C43589DFD4A}" type="parTrans" cxnId="{6014B21D-E710-431E-A268-3C91443F7372}">
      <dgm:prSet/>
      <dgm:spPr/>
      <dgm:t>
        <a:bodyPr/>
        <a:lstStyle/>
        <a:p>
          <a:endParaRPr lang="en-US"/>
        </a:p>
      </dgm:t>
    </dgm:pt>
    <dgm:pt modelId="{07D6F0F4-C4B0-4AF7-8CC7-D94C8135D83A}" type="sibTrans" cxnId="{6014B21D-E710-431E-A268-3C91443F7372}">
      <dgm:prSet/>
      <dgm:spPr/>
      <dgm:t>
        <a:bodyPr/>
        <a:lstStyle/>
        <a:p>
          <a:endParaRPr lang="en-US"/>
        </a:p>
      </dgm:t>
    </dgm:pt>
    <dgm:pt modelId="{58F36102-BF3E-4D08-BE78-6C2DF4749650}">
      <dgm:prSet phldrT="[Text]"/>
      <dgm:spPr/>
      <dgm:t>
        <a:bodyPr/>
        <a:lstStyle/>
        <a:p>
          <a:r>
            <a:rPr lang="en-US" dirty="0">
              <a:latin typeface="Calibri" panose="020F0502020204030204" pitchFamily="34" charset="0"/>
              <a:cs typeface="Calibri" panose="020F0502020204030204" pitchFamily="34" charset="0"/>
            </a:rPr>
            <a:t>What exactly we are worried about (the danger statement)</a:t>
          </a:r>
        </a:p>
      </dgm:t>
    </dgm:pt>
    <dgm:pt modelId="{C22CEFE2-CAED-4619-98CA-39D41BFFB0CA}" type="parTrans" cxnId="{58C9C8FE-731D-4D9C-9377-1396A5D48C8E}">
      <dgm:prSet/>
      <dgm:spPr/>
      <dgm:t>
        <a:bodyPr/>
        <a:lstStyle/>
        <a:p>
          <a:endParaRPr lang="en-US"/>
        </a:p>
      </dgm:t>
    </dgm:pt>
    <dgm:pt modelId="{63A76708-E3DC-4A4F-84E1-85374F665881}" type="sibTrans" cxnId="{58C9C8FE-731D-4D9C-9377-1396A5D48C8E}">
      <dgm:prSet/>
      <dgm:spPr/>
      <dgm:t>
        <a:bodyPr/>
        <a:lstStyle/>
        <a:p>
          <a:endParaRPr lang="en-US"/>
        </a:p>
      </dgm:t>
    </dgm:pt>
    <dgm:pt modelId="{A959C08A-0878-4D0E-ACB8-658B65F7998F}">
      <dgm:prSet phldrT="[Text]"/>
      <dgm:spPr>
        <a:solidFill>
          <a:schemeClr val="accent1">
            <a:lumMod val="60000"/>
            <a:lumOff val="40000"/>
          </a:schemeClr>
        </a:solidFill>
      </dgm:spPr>
      <dgm:t>
        <a:bodyPr/>
        <a:lstStyle/>
        <a:p>
          <a:r>
            <a:rPr lang="en-US" dirty="0">
              <a:latin typeface="Calibri" panose="020F0502020204030204" pitchFamily="34" charset="0"/>
              <a:cs typeface="Calibri" panose="020F0502020204030204" pitchFamily="34" charset="0"/>
            </a:rPr>
            <a:t>Risk</a:t>
          </a:r>
        </a:p>
      </dgm:t>
    </dgm:pt>
    <dgm:pt modelId="{BB5DA0C6-A672-4173-9660-5315D9799A8D}" type="parTrans" cxnId="{CA1E0D6D-3CAD-4D74-BA4E-5C8A715725EB}">
      <dgm:prSet/>
      <dgm:spPr/>
      <dgm:t>
        <a:bodyPr/>
        <a:lstStyle/>
        <a:p>
          <a:endParaRPr lang="en-US"/>
        </a:p>
      </dgm:t>
    </dgm:pt>
    <dgm:pt modelId="{65F867B2-1125-4E46-A43E-9D43CA0263DE}" type="sibTrans" cxnId="{CA1E0D6D-3CAD-4D74-BA4E-5C8A715725EB}">
      <dgm:prSet/>
      <dgm:spPr/>
      <dgm:t>
        <a:bodyPr/>
        <a:lstStyle/>
        <a:p>
          <a:endParaRPr lang="en-US"/>
        </a:p>
      </dgm:t>
    </dgm:pt>
    <dgm:pt modelId="{071D223D-E619-4728-8321-786C36144C6D}">
      <dgm:prSet phldrT="[Text]"/>
      <dgm:spPr/>
      <dgm:t>
        <a:bodyPr/>
        <a:lstStyle/>
        <a:p>
          <a:r>
            <a:rPr lang="en-US" dirty="0">
              <a:latin typeface="Calibri" panose="020F0502020204030204" pitchFamily="34" charset="0"/>
              <a:cs typeface="Calibri" panose="020F0502020204030204" pitchFamily="34" charset="0"/>
            </a:rPr>
            <a:t>How worried we should be (the risk level)</a:t>
          </a:r>
        </a:p>
      </dgm:t>
    </dgm:pt>
    <dgm:pt modelId="{8D20C045-4076-49E9-B4FB-F32C14605718}" type="parTrans" cxnId="{74D34EF3-1FB0-4520-AB61-E5132F69423F}">
      <dgm:prSet/>
      <dgm:spPr/>
      <dgm:t>
        <a:bodyPr/>
        <a:lstStyle/>
        <a:p>
          <a:endParaRPr lang="en-US"/>
        </a:p>
      </dgm:t>
    </dgm:pt>
    <dgm:pt modelId="{C2FDAA16-B85D-4023-9A5A-73AD24127E64}" type="sibTrans" cxnId="{74D34EF3-1FB0-4520-AB61-E5132F69423F}">
      <dgm:prSet/>
      <dgm:spPr/>
      <dgm:t>
        <a:bodyPr/>
        <a:lstStyle/>
        <a:p>
          <a:endParaRPr lang="en-US"/>
        </a:p>
      </dgm:t>
    </dgm:pt>
    <dgm:pt modelId="{D94E0F15-5CFF-493E-8214-F9ADDA6B270A}" type="pres">
      <dgm:prSet presAssocID="{83F53877-CEA6-4F69-ACD2-DAAB6DCBBCC3}" presName="Name0" presStyleCnt="0">
        <dgm:presLayoutVars>
          <dgm:dir/>
          <dgm:animLvl val="lvl"/>
          <dgm:resizeHandles val="exact"/>
        </dgm:presLayoutVars>
      </dgm:prSet>
      <dgm:spPr/>
    </dgm:pt>
    <dgm:pt modelId="{0F82F195-6654-4427-9652-6162EB70EC86}" type="pres">
      <dgm:prSet presAssocID="{83F53877-CEA6-4F69-ACD2-DAAB6DCBBCC3}" presName="tSp" presStyleCnt="0"/>
      <dgm:spPr/>
    </dgm:pt>
    <dgm:pt modelId="{233B4450-B713-4956-A0EC-9693004B3C25}" type="pres">
      <dgm:prSet presAssocID="{83F53877-CEA6-4F69-ACD2-DAAB6DCBBCC3}" presName="bSp" presStyleCnt="0"/>
      <dgm:spPr/>
    </dgm:pt>
    <dgm:pt modelId="{7EFDF889-841F-4AF9-B7A8-8B7E2BF9BF15}" type="pres">
      <dgm:prSet presAssocID="{83F53877-CEA6-4F69-ACD2-DAAB6DCBBCC3}" presName="process" presStyleCnt="0"/>
      <dgm:spPr/>
    </dgm:pt>
    <dgm:pt modelId="{1B68B3B4-FF46-496F-A0D8-0E728350AC83}" type="pres">
      <dgm:prSet presAssocID="{E043E685-1463-4081-93E5-8E63C28AF2D8}" presName="composite1" presStyleCnt="0"/>
      <dgm:spPr/>
    </dgm:pt>
    <dgm:pt modelId="{20B3D6CD-1C8B-438E-ADBA-ED5B931D0A09}" type="pres">
      <dgm:prSet presAssocID="{E043E685-1463-4081-93E5-8E63C28AF2D8}" presName="dummyNode1" presStyleLbl="node1" presStyleIdx="0" presStyleCnt="2"/>
      <dgm:spPr/>
    </dgm:pt>
    <dgm:pt modelId="{F8A42838-C195-4063-97B0-A1C0D5C690B6}" type="pres">
      <dgm:prSet presAssocID="{E043E685-1463-4081-93E5-8E63C28AF2D8}" presName="childNode1" presStyleLbl="bgAcc1" presStyleIdx="0" presStyleCnt="2">
        <dgm:presLayoutVars>
          <dgm:bulletEnabled val="1"/>
        </dgm:presLayoutVars>
      </dgm:prSet>
      <dgm:spPr/>
    </dgm:pt>
    <dgm:pt modelId="{DCEFF0C5-40CB-4CF7-AC93-025A6F280CCB}" type="pres">
      <dgm:prSet presAssocID="{E043E685-1463-4081-93E5-8E63C28AF2D8}" presName="childNode1tx" presStyleLbl="bgAcc1" presStyleIdx="0" presStyleCnt="2">
        <dgm:presLayoutVars>
          <dgm:bulletEnabled val="1"/>
        </dgm:presLayoutVars>
      </dgm:prSet>
      <dgm:spPr/>
    </dgm:pt>
    <dgm:pt modelId="{1994CFDF-C43E-497F-834E-16B15869BD17}" type="pres">
      <dgm:prSet presAssocID="{E043E685-1463-4081-93E5-8E63C28AF2D8}" presName="parentNode1" presStyleLbl="node1" presStyleIdx="0" presStyleCnt="2">
        <dgm:presLayoutVars>
          <dgm:chMax val="1"/>
          <dgm:bulletEnabled val="1"/>
        </dgm:presLayoutVars>
      </dgm:prSet>
      <dgm:spPr/>
    </dgm:pt>
    <dgm:pt modelId="{653A2E17-5975-4379-AF72-42E54865F491}" type="pres">
      <dgm:prSet presAssocID="{E043E685-1463-4081-93E5-8E63C28AF2D8}" presName="connSite1" presStyleCnt="0"/>
      <dgm:spPr/>
    </dgm:pt>
    <dgm:pt modelId="{302388C6-6B19-473D-B5E8-4910A50F91A1}" type="pres">
      <dgm:prSet presAssocID="{07D6F0F4-C4B0-4AF7-8CC7-D94C8135D83A}" presName="Name9" presStyleLbl="sibTrans2D1" presStyleIdx="0" presStyleCnt="1"/>
      <dgm:spPr/>
    </dgm:pt>
    <dgm:pt modelId="{C247AACB-B0E4-4351-B92D-41FCCF821812}" type="pres">
      <dgm:prSet presAssocID="{A959C08A-0878-4D0E-ACB8-658B65F7998F}" presName="composite2" presStyleCnt="0"/>
      <dgm:spPr/>
    </dgm:pt>
    <dgm:pt modelId="{A2B0FCD6-C46D-4D6B-9D41-4EF2BE9F0C63}" type="pres">
      <dgm:prSet presAssocID="{A959C08A-0878-4D0E-ACB8-658B65F7998F}" presName="dummyNode2" presStyleLbl="node1" presStyleIdx="0" presStyleCnt="2"/>
      <dgm:spPr/>
    </dgm:pt>
    <dgm:pt modelId="{CAAE9EF7-29F9-4CB6-8FF0-676C29DD380A}" type="pres">
      <dgm:prSet presAssocID="{A959C08A-0878-4D0E-ACB8-658B65F7998F}" presName="childNode2" presStyleLbl="bgAcc1" presStyleIdx="1" presStyleCnt="2">
        <dgm:presLayoutVars>
          <dgm:bulletEnabled val="1"/>
        </dgm:presLayoutVars>
      </dgm:prSet>
      <dgm:spPr/>
    </dgm:pt>
    <dgm:pt modelId="{7938FD09-B260-4BC3-8CAE-5BAD420C1752}" type="pres">
      <dgm:prSet presAssocID="{A959C08A-0878-4D0E-ACB8-658B65F7998F}" presName="childNode2tx" presStyleLbl="bgAcc1" presStyleIdx="1" presStyleCnt="2">
        <dgm:presLayoutVars>
          <dgm:bulletEnabled val="1"/>
        </dgm:presLayoutVars>
      </dgm:prSet>
      <dgm:spPr/>
    </dgm:pt>
    <dgm:pt modelId="{9E014F53-3D59-460C-A1D9-A18E39D4FDA6}" type="pres">
      <dgm:prSet presAssocID="{A959C08A-0878-4D0E-ACB8-658B65F7998F}" presName="parentNode2" presStyleLbl="node1" presStyleIdx="1" presStyleCnt="2">
        <dgm:presLayoutVars>
          <dgm:chMax val="0"/>
          <dgm:bulletEnabled val="1"/>
        </dgm:presLayoutVars>
      </dgm:prSet>
      <dgm:spPr/>
    </dgm:pt>
    <dgm:pt modelId="{A52CC779-D52F-4BB9-A864-13160F738A00}" type="pres">
      <dgm:prSet presAssocID="{A959C08A-0878-4D0E-ACB8-658B65F7998F}" presName="connSite2" presStyleCnt="0"/>
      <dgm:spPr/>
    </dgm:pt>
  </dgm:ptLst>
  <dgm:cxnLst>
    <dgm:cxn modelId="{6014B21D-E710-431E-A268-3C91443F7372}" srcId="{83F53877-CEA6-4F69-ACD2-DAAB6DCBBCC3}" destId="{E043E685-1463-4081-93E5-8E63C28AF2D8}" srcOrd="0" destOrd="0" parTransId="{BBE506E0-EC66-4976-9D52-2C43589DFD4A}" sibTransId="{07D6F0F4-C4B0-4AF7-8CC7-D94C8135D83A}"/>
    <dgm:cxn modelId="{980F2563-0981-4BB1-AB4A-BD772619747C}" type="presOf" srcId="{E043E685-1463-4081-93E5-8E63C28AF2D8}" destId="{1994CFDF-C43E-497F-834E-16B15869BD17}" srcOrd="0" destOrd="0" presId="urn:microsoft.com/office/officeart/2005/8/layout/hProcess4"/>
    <dgm:cxn modelId="{CD69EC44-36C0-4613-9EC8-FA477B0922F1}" type="presOf" srcId="{58F36102-BF3E-4D08-BE78-6C2DF4749650}" destId="{DCEFF0C5-40CB-4CF7-AC93-025A6F280CCB}" srcOrd="1" destOrd="0" presId="urn:microsoft.com/office/officeart/2005/8/layout/hProcess4"/>
    <dgm:cxn modelId="{CA1E0D6D-3CAD-4D74-BA4E-5C8A715725EB}" srcId="{83F53877-CEA6-4F69-ACD2-DAAB6DCBBCC3}" destId="{A959C08A-0878-4D0E-ACB8-658B65F7998F}" srcOrd="1" destOrd="0" parTransId="{BB5DA0C6-A672-4173-9660-5315D9799A8D}" sibTransId="{65F867B2-1125-4E46-A43E-9D43CA0263DE}"/>
    <dgm:cxn modelId="{B1ECB476-D456-4718-BA88-6A2AE61E3EC0}" type="presOf" srcId="{83F53877-CEA6-4F69-ACD2-DAAB6DCBBCC3}" destId="{D94E0F15-5CFF-493E-8214-F9ADDA6B270A}" srcOrd="0" destOrd="0" presId="urn:microsoft.com/office/officeart/2005/8/layout/hProcess4"/>
    <dgm:cxn modelId="{245A9093-FC5D-4CDA-9424-087F60B58A15}" type="presOf" srcId="{071D223D-E619-4728-8321-786C36144C6D}" destId="{7938FD09-B260-4BC3-8CAE-5BAD420C1752}" srcOrd="1" destOrd="0" presId="urn:microsoft.com/office/officeart/2005/8/layout/hProcess4"/>
    <dgm:cxn modelId="{6B3AA098-B40E-4E84-A15A-8948936B1A90}" type="presOf" srcId="{071D223D-E619-4728-8321-786C36144C6D}" destId="{CAAE9EF7-29F9-4CB6-8FF0-676C29DD380A}" srcOrd="0" destOrd="0" presId="urn:microsoft.com/office/officeart/2005/8/layout/hProcess4"/>
    <dgm:cxn modelId="{95A55699-C632-471F-AA11-7F4BBCADC516}" type="presOf" srcId="{58F36102-BF3E-4D08-BE78-6C2DF4749650}" destId="{F8A42838-C195-4063-97B0-A1C0D5C690B6}" srcOrd="0" destOrd="0" presId="urn:microsoft.com/office/officeart/2005/8/layout/hProcess4"/>
    <dgm:cxn modelId="{7CE231A5-818D-4D3C-9B41-A45D5E4C7D99}" type="presOf" srcId="{07D6F0F4-C4B0-4AF7-8CC7-D94C8135D83A}" destId="{302388C6-6B19-473D-B5E8-4910A50F91A1}" srcOrd="0" destOrd="0" presId="urn:microsoft.com/office/officeart/2005/8/layout/hProcess4"/>
    <dgm:cxn modelId="{EE10BBAB-02BA-43B4-BCAD-185DFEF6813A}" type="presOf" srcId="{A959C08A-0878-4D0E-ACB8-658B65F7998F}" destId="{9E014F53-3D59-460C-A1D9-A18E39D4FDA6}" srcOrd="0" destOrd="0" presId="urn:microsoft.com/office/officeart/2005/8/layout/hProcess4"/>
    <dgm:cxn modelId="{74D34EF3-1FB0-4520-AB61-E5132F69423F}" srcId="{A959C08A-0878-4D0E-ACB8-658B65F7998F}" destId="{071D223D-E619-4728-8321-786C36144C6D}" srcOrd="0" destOrd="0" parTransId="{8D20C045-4076-49E9-B4FB-F32C14605718}" sibTransId="{C2FDAA16-B85D-4023-9A5A-73AD24127E64}"/>
    <dgm:cxn modelId="{58C9C8FE-731D-4D9C-9377-1396A5D48C8E}" srcId="{E043E685-1463-4081-93E5-8E63C28AF2D8}" destId="{58F36102-BF3E-4D08-BE78-6C2DF4749650}" srcOrd="0" destOrd="0" parTransId="{C22CEFE2-CAED-4619-98CA-39D41BFFB0CA}" sibTransId="{63A76708-E3DC-4A4F-84E1-85374F665881}"/>
    <dgm:cxn modelId="{D6F184CB-5B1B-4462-8FCB-E2F0F7C1259B}" type="presParOf" srcId="{D94E0F15-5CFF-493E-8214-F9ADDA6B270A}" destId="{0F82F195-6654-4427-9652-6162EB70EC86}" srcOrd="0" destOrd="0" presId="urn:microsoft.com/office/officeart/2005/8/layout/hProcess4"/>
    <dgm:cxn modelId="{0CF59615-F9F8-488F-BAD4-CCF1A53F9CD6}" type="presParOf" srcId="{D94E0F15-5CFF-493E-8214-F9ADDA6B270A}" destId="{233B4450-B713-4956-A0EC-9693004B3C25}" srcOrd="1" destOrd="0" presId="urn:microsoft.com/office/officeart/2005/8/layout/hProcess4"/>
    <dgm:cxn modelId="{5EAA4E1B-5B55-4636-BC19-F605BEB41243}" type="presParOf" srcId="{D94E0F15-5CFF-493E-8214-F9ADDA6B270A}" destId="{7EFDF889-841F-4AF9-B7A8-8B7E2BF9BF15}" srcOrd="2" destOrd="0" presId="urn:microsoft.com/office/officeart/2005/8/layout/hProcess4"/>
    <dgm:cxn modelId="{AAC881EE-93E5-45B2-9DA6-FBCB8928E09B}" type="presParOf" srcId="{7EFDF889-841F-4AF9-B7A8-8B7E2BF9BF15}" destId="{1B68B3B4-FF46-496F-A0D8-0E728350AC83}" srcOrd="0" destOrd="0" presId="urn:microsoft.com/office/officeart/2005/8/layout/hProcess4"/>
    <dgm:cxn modelId="{50EA197E-72C2-46BE-A205-689AE831F32D}" type="presParOf" srcId="{1B68B3B4-FF46-496F-A0D8-0E728350AC83}" destId="{20B3D6CD-1C8B-438E-ADBA-ED5B931D0A09}" srcOrd="0" destOrd="0" presId="urn:microsoft.com/office/officeart/2005/8/layout/hProcess4"/>
    <dgm:cxn modelId="{4B5250CA-266D-4510-8A2F-A4729A4F5F5E}" type="presParOf" srcId="{1B68B3B4-FF46-496F-A0D8-0E728350AC83}" destId="{F8A42838-C195-4063-97B0-A1C0D5C690B6}" srcOrd="1" destOrd="0" presId="urn:microsoft.com/office/officeart/2005/8/layout/hProcess4"/>
    <dgm:cxn modelId="{4A5E1654-8193-40F8-B849-B030A4D95C4D}" type="presParOf" srcId="{1B68B3B4-FF46-496F-A0D8-0E728350AC83}" destId="{DCEFF0C5-40CB-4CF7-AC93-025A6F280CCB}" srcOrd="2" destOrd="0" presId="urn:microsoft.com/office/officeart/2005/8/layout/hProcess4"/>
    <dgm:cxn modelId="{B079B23E-AE6A-40E3-A932-0474C66B94BC}" type="presParOf" srcId="{1B68B3B4-FF46-496F-A0D8-0E728350AC83}" destId="{1994CFDF-C43E-497F-834E-16B15869BD17}" srcOrd="3" destOrd="0" presId="urn:microsoft.com/office/officeart/2005/8/layout/hProcess4"/>
    <dgm:cxn modelId="{84072897-72BA-4926-935A-19D8C834A288}" type="presParOf" srcId="{1B68B3B4-FF46-496F-A0D8-0E728350AC83}" destId="{653A2E17-5975-4379-AF72-42E54865F491}" srcOrd="4" destOrd="0" presId="urn:microsoft.com/office/officeart/2005/8/layout/hProcess4"/>
    <dgm:cxn modelId="{3AEDD06C-78E5-43F7-BAC6-35459CD41539}" type="presParOf" srcId="{7EFDF889-841F-4AF9-B7A8-8B7E2BF9BF15}" destId="{302388C6-6B19-473D-B5E8-4910A50F91A1}" srcOrd="1" destOrd="0" presId="urn:microsoft.com/office/officeart/2005/8/layout/hProcess4"/>
    <dgm:cxn modelId="{73CE3EF4-BE81-4B44-94F4-5A1CA9A2CE8F}" type="presParOf" srcId="{7EFDF889-841F-4AF9-B7A8-8B7E2BF9BF15}" destId="{C247AACB-B0E4-4351-B92D-41FCCF821812}" srcOrd="2" destOrd="0" presId="urn:microsoft.com/office/officeart/2005/8/layout/hProcess4"/>
    <dgm:cxn modelId="{8EF8DD85-17F6-467D-958E-4A4D4D03354E}" type="presParOf" srcId="{C247AACB-B0E4-4351-B92D-41FCCF821812}" destId="{A2B0FCD6-C46D-4D6B-9D41-4EF2BE9F0C63}" srcOrd="0" destOrd="0" presId="urn:microsoft.com/office/officeart/2005/8/layout/hProcess4"/>
    <dgm:cxn modelId="{5131390B-DD18-499F-B471-72C4CEA85416}" type="presParOf" srcId="{C247AACB-B0E4-4351-B92D-41FCCF821812}" destId="{CAAE9EF7-29F9-4CB6-8FF0-676C29DD380A}" srcOrd="1" destOrd="0" presId="urn:microsoft.com/office/officeart/2005/8/layout/hProcess4"/>
    <dgm:cxn modelId="{423C0433-18AC-44E4-B07B-51B3F2580B80}" type="presParOf" srcId="{C247AACB-B0E4-4351-B92D-41FCCF821812}" destId="{7938FD09-B260-4BC3-8CAE-5BAD420C1752}" srcOrd="2" destOrd="0" presId="urn:microsoft.com/office/officeart/2005/8/layout/hProcess4"/>
    <dgm:cxn modelId="{45B0BBB1-B873-4A09-80E0-28E1BC1015B9}" type="presParOf" srcId="{C247AACB-B0E4-4351-B92D-41FCCF821812}" destId="{9E014F53-3D59-460C-A1D9-A18E39D4FDA6}" srcOrd="3" destOrd="0" presId="urn:microsoft.com/office/officeart/2005/8/layout/hProcess4"/>
    <dgm:cxn modelId="{BB59DBE5-FDA2-4FD9-ADA6-67018516A05B}" type="presParOf" srcId="{C247AACB-B0E4-4351-B92D-41FCCF821812}" destId="{A52CC779-D52F-4BB9-A864-13160F738A0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022132E-5D39-4948-A74C-158B14DB5E83}" type="doc">
      <dgm:prSet loTypeId="urn:microsoft.com/office/officeart/2005/8/layout/hList2" loCatId="list" qsTypeId="urn:microsoft.com/office/officeart/2005/8/quickstyle/3d1" qsCatId="3D" csTypeId="urn:microsoft.com/office/officeart/2005/8/colors/accent1_4" csCatId="accent1" phldr="1"/>
      <dgm:spPr/>
    </dgm:pt>
    <dgm:pt modelId="{838164A0-0EAD-455D-8DEC-EB4D68CEBD5E}">
      <dgm:prSet phldrT="[Text]"/>
      <dgm:spPr/>
      <dgm:t>
        <a:bodyPr/>
        <a:lstStyle/>
        <a:p>
          <a:r>
            <a:rPr lang="en-US" dirty="0">
              <a:solidFill>
                <a:srgbClr val="FF0000"/>
              </a:solidFill>
            </a:rPr>
            <a:t>Required Timelines:</a:t>
          </a:r>
        </a:p>
      </dgm:t>
    </dgm:pt>
    <dgm:pt modelId="{CACFD9C4-C5B7-46E7-9AD3-8EC318E1A5DF}" type="parTrans" cxnId="{AE3E967E-F836-4D34-9508-6425D6ACAE04}">
      <dgm:prSet/>
      <dgm:spPr/>
      <dgm:t>
        <a:bodyPr/>
        <a:lstStyle/>
        <a:p>
          <a:endParaRPr lang="en-US"/>
        </a:p>
      </dgm:t>
    </dgm:pt>
    <dgm:pt modelId="{8459813D-AA5A-4957-BA9F-C19C57B30AFA}" type="sibTrans" cxnId="{AE3E967E-F836-4D34-9508-6425D6ACAE04}">
      <dgm:prSet/>
      <dgm:spPr/>
      <dgm:t>
        <a:bodyPr/>
        <a:lstStyle/>
        <a:p>
          <a:endParaRPr lang="en-US"/>
        </a:p>
      </dgm:t>
    </dgm:pt>
    <dgm:pt modelId="{F86D64B6-FEA7-4198-951B-A84394E24D1C}">
      <dgm:prSet phldrT="[Text]"/>
      <dgm:spPr/>
      <dgm:t>
        <a:bodyPr/>
        <a:lstStyle/>
        <a:p>
          <a:r>
            <a:rPr lang="en-US" dirty="0">
              <a:solidFill>
                <a:srgbClr val="FF0000"/>
              </a:solidFill>
            </a:rPr>
            <a:t>Required Topics:</a:t>
          </a:r>
          <a:endParaRPr lang="en-US" i="1" dirty="0">
            <a:solidFill>
              <a:srgbClr val="FF0000"/>
            </a:solidFill>
          </a:endParaRPr>
        </a:p>
      </dgm:t>
    </dgm:pt>
    <dgm:pt modelId="{3BB82689-041F-45C5-B6F4-E2895DFF67B9}" type="parTrans" cxnId="{8FB9D115-0D19-4F92-BCF8-4CBFCA7C317B}">
      <dgm:prSet/>
      <dgm:spPr/>
      <dgm:t>
        <a:bodyPr/>
        <a:lstStyle/>
        <a:p>
          <a:endParaRPr lang="en-US"/>
        </a:p>
      </dgm:t>
    </dgm:pt>
    <dgm:pt modelId="{75DB20ED-D045-4BAA-BEF6-65CF4263A69C}" type="sibTrans" cxnId="{8FB9D115-0D19-4F92-BCF8-4CBFCA7C317B}">
      <dgm:prSet/>
      <dgm:spPr/>
      <dgm:t>
        <a:bodyPr/>
        <a:lstStyle/>
        <a:p>
          <a:endParaRPr lang="en-US"/>
        </a:p>
      </dgm:t>
    </dgm:pt>
    <dgm:pt modelId="{9D2E9B96-D3DF-4E38-95F2-025BED3BEF03}">
      <dgm:prSet phldrT="[Text]"/>
      <dgm:spPr/>
      <dgm:t>
        <a:bodyPr/>
        <a:lstStyle/>
        <a:p>
          <a:r>
            <a:rPr lang="en-US" dirty="0"/>
            <a:t>Other Meeting Reasons: </a:t>
          </a:r>
        </a:p>
      </dgm:t>
    </dgm:pt>
    <dgm:pt modelId="{48917947-A21E-4358-925E-40C5015099AE}" type="parTrans" cxnId="{26D28392-D286-44D2-A83D-9C3DF06DC0A4}">
      <dgm:prSet/>
      <dgm:spPr/>
      <dgm:t>
        <a:bodyPr/>
        <a:lstStyle/>
        <a:p>
          <a:endParaRPr lang="en-US"/>
        </a:p>
      </dgm:t>
    </dgm:pt>
    <dgm:pt modelId="{54334085-D5BE-44DF-BD67-6774D044F256}" type="sibTrans" cxnId="{26D28392-D286-44D2-A83D-9C3DF06DC0A4}">
      <dgm:prSet/>
      <dgm:spPr/>
      <dgm:t>
        <a:bodyPr/>
        <a:lstStyle/>
        <a:p>
          <a:endParaRPr lang="en-US"/>
        </a:p>
      </dgm:t>
    </dgm:pt>
    <dgm:pt modelId="{64300D7F-DF3E-44B5-A793-89FBDFE7392A}">
      <dgm:prSet custT="1"/>
      <dgm:spPr>
        <a:solidFill>
          <a:schemeClr val="bg1"/>
        </a:solidFill>
        <a:ln w="28575">
          <a:noFill/>
        </a:ln>
      </dgm:spPr>
      <dgm:t>
        <a:bodyPr/>
        <a:lstStyle/>
        <a:p>
          <a:pPr>
            <a:spcAft>
              <a:spcPts val="1200"/>
            </a:spcAft>
          </a:pPr>
          <a:r>
            <a:rPr lang="en-US" sz="2200" dirty="0">
              <a:solidFill>
                <a:schemeClr val="tx1"/>
              </a:solidFill>
              <a:latin typeface="Calibri" panose="020F0502020204030204" pitchFamily="34" charset="0"/>
              <a:cs typeface="Calibri" panose="020F0502020204030204" pitchFamily="34" charset="0"/>
            </a:rPr>
            <a:t>Within 60 days of </a:t>
          </a:r>
          <a:r>
            <a:rPr lang="en-US" sz="2200" u="sng" dirty="0">
              <a:solidFill>
                <a:schemeClr val="tx1"/>
              </a:solidFill>
              <a:latin typeface="Calibri" panose="020F0502020204030204" pitchFamily="34" charset="0"/>
              <a:cs typeface="Calibri" panose="020F0502020204030204" pitchFamily="34" charset="0"/>
            </a:rPr>
            <a:t>entering foster care </a:t>
          </a:r>
          <a:r>
            <a:rPr lang="en-US" sz="2200" dirty="0">
              <a:solidFill>
                <a:schemeClr val="tx1"/>
              </a:solidFill>
              <a:latin typeface="Calibri" panose="020F0502020204030204" pitchFamily="34" charset="0"/>
              <a:cs typeface="Calibri" panose="020F0502020204030204" pitchFamily="34" charset="0"/>
            </a:rPr>
            <a:t>(child welfare) or </a:t>
          </a:r>
          <a:r>
            <a:rPr lang="en-US" sz="2200" u="sng" dirty="0">
              <a:solidFill>
                <a:schemeClr val="tx1"/>
              </a:solidFill>
              <a:latin typeface="Calibri" panose="020F0502020204030204" pitchFamily="34" charset="0"/>
              <a:cs typeface="Calibri" panose="020F0502020204030204" pitchFamily="34" charset="0"/>
            </a:rPr>
            <a:t>ordered into placement </a:t>
          </a:r>
          <a:r>
            <a:rPr lang="en-US" sz="2200" dirty="0">
              <a:solidFill>
                <a:schemeClr val="tx1"/>
              </a:solidFill>
              <a:latin typeface="Calibri" panose="020F0502020204030204" pitchFamily="34" charset="0"/>
              <a:cs typeface="Calibri" panose="020F0502020204030204" pitchFamily="34" charset="0"/>
            </a:rPr>
            <a:t>(probation)</a:t>
          </a:r>
        </a:p>
      </dgm:t>
    </dgm:pt>
    <dgm:pt modelId="{F1762B00-4AD0-40E5-B9CE-C5B2C3E302A2}" type="parTrans" cxnId="{C8FB73EB-C7F8-43AF-998A-7B616F4EDEC8}">
      <dgm:prSet/>
      <dgm:spPr/>
      <dgm:t>
        <a:bodyPr/>
        <a:lstStyle/>
        <a:p>
          <a:endParaRPr lang="en-US"/>
        </a:p>
      </dgm:t>
    </dgm:pt>
    <dgm:pt modelId="{5D892C93-42F4-4D0B-B25B-1E102D2BF98B}" type="sibTrans" cxnId="{C8FB73EB-C7F8-43AF-998A-7B616F4EDEC8}">
      <dgm:prSet/>
      <dgm:spPr/>
      <dgm:t>
        <a:bodyPr/>
        <a:lstStyle/>
        <a:p>
          <a:endParaRPr lang="en-US"/>
        </a:p>
      </dgm:t>
    </dgm:pt>
    <dgm:pt modelId="{6F6ACF15-E53B-4D93-B134-71861F349EBF}">
      <dgm:prSet custT="1"/>
      <dgm:spPr>
        <a:solidFill>
          <a:schemeClr val="bg1"/>
        </a:solidFill>
      </dgm:spPr>
      <dgm:t>
        <a:bodyPr/>
        <a:lstStyle/>
        <a:p>
          <a:r>
            <a:rPr lang="en-US" sz="2200" dirty="0">
              <a:solidFill>
                <a:schemeClr val="tx1"/>
              </a:solidFill>
              <a:latin typeface="Calibri" panose="020F0502020204030204" pitchFamily="34" charset="0"/>
              <a:cs typeface="Calibri" panose="020F0502020204030204" pitchFamily="34" charset="0"/>
            </a:rPr>
            <a:t>Case plan development/ CANS</a:t>
          </a:r>
        </a:p>
      </dgm:t>
    </dgm:pt>
    <dgm:pt modelId="{0B645A1D-3CCB-40DB-9FAF-FB8F61ABF69A}" type="parTrans" cxnId="{6EAB86B2-2E52-43C5-9BF9-3D66EEC1FC01}">
      <dgm:prSet/>
      <dgm:spPr/>
      <dgm:t>
        <a:bodyPr/>
        <a:lstStyle/>
        <a:p>
          <a:endParaRPr lang="en-US"/>
        </a:p>
      </dgm:t>
    </dgm:pt>
    <dgm:pt modelId="{773E2E7A-D2F9-4DD5-8015-0CD9D0A9B16C}" type="sibTrans" cxnId="{6EAB86B2-2E52-43C5-9BF9-3D66EEC1FC01}">
      <dgm:prSet/>
      <dgm:spPr/>
      <dgm:t>
        <a:bodyPr/>
        <a:lstStyle/>
        <a:p>
          <a:endParaRPr lang="en-US"/>
        </a:p>
      </dgm:t>
    </dgm:pt>
    <dgm:pt modelId="{3047290B-E8A7-4A92-B9AE-F67900B014E6}">
      <dgm:prSet custT="1"/>
      <dgm:spPr>
        <a:solidFill>
          <a:schemeClr val="bg1"/>
        </a:solidFill>
      </dgm:spPr>
      <dgm:t>
        <a:bodyPr/>
        <a:lstStyle/>
        <a:p>
          <a:pPr>
            <a:spcAft>
              <a:spcPts val="600"/>
            </a:spcAft>
          </a:pP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Safety Planning</a:t>
          </a:r>
          <a:endParaRPr lang="en-US" sz="2200" dirty="0">
            <a:solidFill>
              <a:schemeClr val="tx1"/>
            </a:solidFill>
          </a:endParaRPr>
        </a:p>
      </dgm:t>
    </dgm:pt>
    <dgm:pt modelId="{D0869175-9422-4964-95B3-63E16641CB0E}" type="parTrans" cxnId="{038081D1-57AF-4ACB-970B-5D29778F9353}">
      <dgm:prSet/>
      <dgm:spPr/>
      <dgm:t>
        <a:bodyPr/>
        <a:lstStyle/>
        <a:p>
          <a:endParaRPr lang="en-US"/>
        </a:p>
      </dgm:t>
    </dgm:pt>
    <dgm:pt modelId="{5072C69C-8817-4562-A832-9F56538DCD53}" type="sibTrans" cxnId="{038081D1-57AF-4ACB-970B-5D29778F9353}">
      <dgm:prSet/>
      <dgm:spPr/>
      <dgm:t>
        <a:bodyPr/>
        <a:lstStyle/>
        <a:p>
          <a:endParaRPr lang="en-US"/>
        </a:p>
      </dgm:t>
    </dgm:pt>
    <dgm:pt modelId="{3698689F-AE4F-4426-8F8E-182EC38ED259}">
      <dgm:prSet custT="1"/>
      <dgm:spPr>
        <a:solidFill>
          <a:schemeClr val="bg1"/>
        </a:solidFill>
        <a:ln>
          <a:noFill/>
        </a:ln>
      </dgm:spPr>
      <dgm:t>
        <a:bodyPr/>
        <a:lstStyle/>
        <a:p>
          <a:pPr>
            <a:spcAft>
              <a:spcPts val="1200"/>
            </a:spcAft>
          </a:pPr>
          <a:r>
            <a:rPr lang="en-US" sz="2200" dirty="0">
              <a:solidFill>
                <a:schemeClr val="tx1"/>
              </a:solidFill>
              <a:latin typeface="Calibri" panose="020F0502020204030204" pitchFamily="34" charset="0"/>
              <a:cs typeface="Calibri" panose="020F0502020204030204" pitchFamily="34" charset="0"/>
            </a:rPr>
            <a:t>At least once every 6 months</a:t>
          </a:r>
        </a:p>
      </dgm:t>
    </dgm:pt>
    <dgm:pt modelId="{51A0AE48-CB28-4380-A777-FE29CDAA84CD}" type="parTrans" cxnId="{B86A1990-67DD-42B6-88F0-5468BBA96A03}">
      <dgm:prSet/>
      <dgm:spPr/>
      <dgm:t>
        <a:bodyPr/>
        <a:lstStyle/>
        <a:p>
          <a:endParaRPr lang="en-US"/>
        </a:p>
      </dgm:t>
    </dgm:pt>
    <dgm:pt modelId="{C772622F-759D-4532-AC2B-69BA01214675}" type="sibTrans" cxnId="{B86A1990-67DD-42B6-88F0-5468BBA96A03}">
      <dgm:prSet/>
      <dgm:spPr/>
      <dgm:t>
        <a:bodyPr/>
        <a:lstStyle/>
        <a:p>
          <a:endParaRPr lang="en-US"/>
        </a:p>
      </dgm:t>
    </dgm:pt>
    <dgm:pt modelId="{D1DF6C7C-C6D5-4F3E-9FD8-6523C9AA2459}">
      <dgm:prSet custT="1"/>
      <dgm:spPr>
        <a:solidFill>
          <a:schemeClr val="bg1"/>
        </a:solidFill>
        <a:ln>
          <a:noFill/>
        </a:ln>
      </dgm:spPr>
      <dgm:t>
        <a:bodyPr/>
        <a:lstStyle/>
        <a:p>
          <a:pPr>
            <a:spcAft>
              <a:spcPts val="1200"/>
            </a:spcAft>
          </a:pPr>
          <a:r>
            <a:rPr lang="en-US" sz="2200" dirty="0">
              <a:solidFill>
                <a:schemeClr val="tx1"/>
              </a:solidFill>
              <a:latin typeface="Calibri" panose="020F0502020204030204" pitchFamily="34" charset="0"/>
              <a:cs typeface="Calibri" panose="020F0502020204030204" pitchFamily="34" charset="0"/>
            </a:rPr>
            <a:t>Every 90 days                (if receiving ICC, IHBS, or TFC)</a:t>
          </a:r>
        </a:p>
      </dgm:t>
    </dgm:pt>
    <dgm:pt modelId="{9BF8C744-8F97-4EC1-8317-1B6EF0D9998E}" type="parTrans" cxnId="{312954BE-8A5F-434D-9C5D-323EFF469DBA}">
      <dgm:prSet/>
      <dgm:spPr/>
      <dgm:t>
        <a:bodyPr/>
        <a:lstStyle/>
        <a:p>
          <a:endParaRPr lang="en-US"/>
        </a:p>
      </dgm:t>
    </dgm:pt>
    <dgm:pt modelId="{E9148D59-164F-4703-AB8B-798251CF704F}" type="sibTrans" cxnId="{312954BE-8A5F-434D-9C5D-323EFF469DBA}">
      <dgm:prSet/>
      <dgm:spPr/>
      <dgm:t>
        <a:bodyPr/>
        <a:lstStyle/>
        <a:p>
          <a:endParaRPr lang="en-US"/>
        </a:p>
      </dgm:t>
    </dgm:pt>
    <dgm:pt modelId="{5200000F-344A-4230-9C1C-3A8EA0A6C33F}">
      <dgm:prSet custT="1"/>
      <dgm:spPr>
        <a:solidFill>
          <a:schemeClr val="bg1"/>
        </a:solidFill>
      </dgm:spPr>
      <dgm:t>
        <a:bodyPr/>
        <a:lstStyle/>
        <a:p>
          <a:r>
            <a:rPr lang="en-US" sz="2200" dirty="0">
              <a:solidFill>
                <a:schemeClr val="tx1"/>
              </a:solidFill>
              <a:latin typeface="Calibri" panose="020F0502020204030204" pitchFamily="34" charset="0"/>
              <a:cs typeface="Calibri" panose="020F0502020204030204" pitchFamily="34" charset="0"/>
            </a:rPr>
            <a:t>Placement preservation strategy</a:t>
          </a:r>
        </a:p>
      </dgm:t>
    </dgm:pt>
    <dgm:pt modelId="{710C1C80-78F7-4D29-85C4-DF3D6FA96D73}" type="parTrans" cxnId="{33B63AAC-6DC8-4BD5-8734-7A3E034FF04C}">
      <dgm:prSet/>
      <dgm:spPr/>
      <dgm:t>
        <a:bodyPr/>
        <a:lstStyle/>
        <a:p>
          <a:endParaRPr lang="en-US"/>
        </a:p>
      </dgm:t>
    </dgm:pt>
    <dgm:pt modelId="{7C6A68F9-3184-41D3-B70F-6F106B62FF71}" type="sibTrans" cxnId="{33B63AAC-6DC8-4BD5-8734-7A3E034FF04C}">
      <dgm:prSet/>
      <dgm:spPr/>
      <dgm:t>
        <a:bodyPr/>
        <a:lstStyle/>
        <a:p>
          <a:endParaRPr lang="en-US"/>
        </a:p>
      </dgm:t>
    </dgm:pt>
    <dgm:pt modelId="{7B5B949D-B373-4CB3-A02A-DE4693DA587E}">
      <dgm:prSet custT="1"/>
      <dgm:spPr>
        <a:solidFill>
          <a:schemeClr val="bg1"/>
        </a:solidFill>
      </dgm:spPr>
      <dgm:t>
        <a:bodyPr/>
        <a:lstStyle/>
        <a:p>
          <a:r>
            <a:rPr lang="en-US" sz="2200" dirty="0">
              <a:solidFill>
                <a:schemeClr val="tx1"/>
              </a:solidFill>
              <a:latin typeface="Calibri" panose="020F0502020204030204" pitchFamily="34" charset="0"/>
              <a:cs typeface="Calibri" panose="020F0502020204030204" pitchFamily="34" charset="0"/>
            </a:rPr>
            <a:t>Placement disruption</a:t>
          </a:r>
        </a:p>
      </dgm:t>
    </dgm:pt>
    <dgm:pt modelId="{B133AFFE-78BB-40CD-8F55-CB2920F3A18D}" type="parTrans" cxnId="{F57B7D19-E93B-41BD-B99A-E40860F93AE7}">
      <dgm:prSet/>
      <dgm:spPr/>
      <dgm:t>
        <a:bodyPr/>
        <a:lstStyle/>
        <a:p>
          <a:endParaRPr lang="en-US"/>
        </a:p>
      </dgm:t>
    </dgm:pt>
    <dgm:pt modelId="{9741AC03-9564-43CA-942D-794071C596C3}" type="sibTrans" cxnId="{F57B7D19-E93B-41BD-B99A-E40860F93AE7}">
      <dgm:prSet/>
      <dgm:spPr/>
      <dgm:t>
        <a:bodyPr/>
        <a:lstStyle/>
        <a:p>
          <a:endParaRPr lang="en-US"/>
        </a:p>
      </dgm:t>
    </dgm:pt>
    <dgm:pt modelId="{EB84775F-E1DC-4E57-9E66-7E72765F014C}">
      <dgm:prSet custT="1"/>
      <dgm:spPr>
        <a:solidFill>
          <a:schemeClr val="bg1"/>
        </a:solidFill>
      </dgm:spPr>
      <dgm:t>
        <a:bodyPr/>
        <a:lstStyle/>
        <a:p>
          <a:r>
            <a:rPr lang="en-US" sz="2200" dirty="0">
              <a:solidFill>
                <a:schemeClr val="tx1"/>
              </a:solidFill>
              <a:latin typeface="Calibri" panose="020F0502020204030204" pitchFamily="34" charset="0"/>
              <a:cs typeface="Calibri" panose="020F0502020204030204" pitchFamily="34" charset="0"/>
            </a:rPr>
            <a:t>Presumptive transfer</a:t>
          </a:r>
        </a:p>
      </dgm:t>
    </dgm:pt>
    <dgm:pt modelId="{32CEA0B8-7F61-478D-9AF9-DC6A4BAED26F}" type="parTrans" cxnId="{B5DC8559-F7D9-4F91-A18C-93DCD2090164}">
      <dgm:prSet/>
      <dgm:spPr/>
      <dgm:t>
        <a:bodyPr/>
        <a:lstStyle/>
        <a:p>
          <a:endParaRPr lang="en-US"/>
        </a:p>
      </dgm:t>
    </dgm:pt>
    <dgm:pt modelId="{D314616E-01BF-418F-AEBF-06953E8596D2}" type="sibTrans" cxnId="{B5DC8559-F7D9-4F91-A18C-93DCD2090164}">
      <dgm:prSet/>
      <dgm:spPr/>
      <dgm:t>
        <a:bodyPr/>
        <a:lstStyle/>
        <a:p>
          <a:endParaRPr lang="en-US"/>
        </a:p>
      </dgm:t>
    </dgm:pt>
    <dgm:pt modelId="{BA6FFC3C-7A10-4BFC-97FF-7141007C21D2}">
      <dgm:prSet custT="1"/>
      <dgm:spPr>
        <a:solidFill>
          <a:schemeClr val="bg1"/>
        </a:solidFill>
      </dgm:spPr>
      <dgm:t>
        <a:bodyPr/>
        <a:lstStyle/>
        <a:p>
          <a:pPr>
            <a:spcAft>
              <a:spcPts val="600"/>
            </a:spcAft>
          </a:pP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Permanency Planning</a:t>
          </a:r>
          <a:endParaRPr lang="en-US" altLang="en-US" sz="2200" dirty="0">
            <a:solidFill>
              <a:schemeClr val="tx1"/>
            </a:solidFill>
            <a:latin typeface="Calibri" panose="020F0502020204030204" pitchFamily="34" charset="0"/>
            <a:cs typeface="Calibri" panose="020F0502020204030204" pitchFamily="34" charset="0"/>
          </a:endParaRPr>
        </a:p>
      </dgm:t>
    </dgm:pt>
    <dgm:pt modelId="{0073B026-5829-494A-8CCE-106AA07EC648}" type="parTrans" cxnId="{B9A61A77-C3D9-431C-A99E-C712CC3646D1}">
      <dgm:prSet/>
      <dgm:spPr/>
      <dgm:t>
        <a:bodyPr/>
        <a:lstStyle/>
        <a:p>
          <a:endParaRPr lang="en-US"/>
        </a:p>
      </dgm:t>
    </dgm:pt>
    <dgm:pt modelId="{8EDC847A-6546-4D08-A9C4-142F5CE0245C}" type="sibTrans" cxnId="{B9A61A77-C3D9-431C-A99E-C712CC3646D1}">
      <dgm:prSet/>
      <dgm:spPr/>
      <dgm:t>
        <a:bodyPr/>
        <a:lstStyle/>
        <a:p>
          <a:endParaRPr lang="en-US"/>
        </a:p>
      </dgm:t>
    </dgm:pt>
    <dgm:pt modelId="{C1FAB5C3-73F8-4866-AC94-E156D6281DC0}">
      <dgm:prSet custT="1"/>
      <dgm:spPr>
        <a:solidFill>
          <a:schemeClr val="bg1"/>
        </a:solidFill>
      </dgm:spPr>
      <dgm:t>
        <a:bodyPr/>
        <a:lstStyle/>
        <a:p>
          <a:pPr>
            <a:spcAft>
              <a:spcPts val="600"/>
            </a:spcAft>
          </a:pP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Potential Placement Change</a:t>
          </a:r>
          <a:endParaRPr lang="en-US" altLang="en-US" sz="2200" dirty="0">
            <a:solidFill>
              <a:schemeClr val="tx1"/>
            </a:solidFill>
            <a:latin typeface="Calibri" panose="020F0502020204030204" pitchFamily="34" charset="0"/>
            <a:cs typeface="Calibri" panose="020F0502020204030204" pitchFamily="34" charset="0"/>
          </a:endParaRPr>
        </a:p>
      </dgm:t>
    </dgm:pt>
    <dgm:pt modelId="{61EC44B4-5BEB-4185-8826-A694DC042A26}" type="parTrans" cxnId="{3BB14BCA-C019-435C-87E1-A2120D6FFC23}">
      <dgm:prSet/>
      <dgm:spPr/>
      <dgm:t>
        <a:bodyPr/>
        <a:lstStyle/>
        <a:p>
          <a:endParaRPr lang="en-US"/>
        </a:p>
      </dgm:t>
    </dgm:pt>
    <dgm:pt modelId="{89785695-BB52-48FB-A2C2-69BBF71B06C9}" type="sibTrans" cxnId="{3BB14BCA-C019-435C-87E1-A2120D6FFC23}">
      <dgm:prSet/>
      <dgm:spPr/>
      <dgm:t>
        <a:bodyPr/>
        <a:lstStyle/>
        <a:p>
          <a:endParaRPr lang="en-US"/>
        </a:p>
      </dgm:t>
    </dgm:pt>
    <dgm:pt modelId="{CF344DAB-F1D1-4171-B6E4-9931A3CA5986}">
      <dgm:prSet custT="1"/>
      <dgm:spPr>
        <a:solidFill>
          <a:schemeClr val="bg1"/>
        </a:solidFill>
      </dgm:spPr>
      <dgm:t>
        <a:bodyPr/>
        <a:lstStyle/>
        <a:p>
          <a:pPr>
            <a:spcAft>
              <a:spcPts val="600"/>
            </a:spcAft>
          </a:pP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Visitation   </a:t>
          </a:r>
          <a:r>
            <a:rPr lang="en-US" altLang="en-US" sz="22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2200" dirty="0">
            <a:solidFill>
              <a:schemeClr val="tx1"/>
            </a:solidFill>
            <a:latin typeface="Calibri" panose="020F0502020204030204" pitchFamily="34" charset="0"/>
            <a:cs typeface="Calibri" panose="020F0502020204030204" pitchFamily="34" charset="0"/>
          </a:endParaRPr>
        </a:p>
      </dgm:t>
    </dgm:pt>
    <dgm:pt modelId="{73866B3D-057F-4727-8C17-60BF84978F3C}" type="parTrans" cxnId="{05525785-8837-4157-BA79-8F173A4AEC96}">
      <dgm:prSet/>
      <dgm:spPr/>
      <dgm:t>
        <a:bodyPr/>
        <a:lstStyle/>
        <a:p>
          <a:endParaRPr lang="en-US"/>
        </a:p>
      </dgm:t>
    </dgm:pt>
    <dgm:pt modelId="{D7A7A375-1DA9-4C5C-9A69-383BB63186B6}" type="sibTrans" cxnId="{05525785-8837-4157-BA79-8F173A4AEC96}">
      <dgm:prSet/>
      <dgm:spPr/>
      <dgm:t>
        <a:bodyPr/>
        <a:lstStyle/>
        <a:p>
          <a:endParaRPr lang="en-US"/>
        </a:p>
      </dgm:t>
    </dgm:pt>
    <dgm:pt modelId="{6572897E-068C-4236-9268-3B2AE1979F05}">
      <dgm:prSet custT="1"/>
      <dgm:spPr>
        <a:solidFill>
          <a:schemeClr val="bg1"/>
        </a:solidFill>
      </dgm:spPr>
      <dgm:t>
        <a:bodyPr/>
        <a:lstStyle/>
        <a:p>
          <a:pPr>
            <a:spcAft>
              <a:spcPts val="600"/>
            </a:spcAft>
          </a:pP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Return after absent from placement</a:t>
          </a:r>
          <a:endParaRPr lang="en-US" altLang="en-US" sz="2200" dirty="0">
            <a:solidFill>
              <a:schemeClr val="tx1"/>
            </a:solidFill>
            <a:latin typeface="Calibri" panose="020F0502020204030204" pitchFamily="34" charset="0"/>
            <a:cs typeface="Calibri" panose="020F0502020204030204" pitchFamily="34" charset="0"/>
          </a:endParaRPr>
        </a:p>
      </dgm:t>
    </dgm:pt>
    <dgm:pt modelId="{F34C9010-4959-4A42-925F-F69FB7529CF7}" type="parTrans" cxnId="{11D13D22-534F-4CBB-A116-BB3CEE0368C6}">
      <dgm:prSet/>
      <dgm:spPr/>
      <dgm:t>
        <a:bodyPr/>
        <a:lstStyle/>
        <a:p>
          <a:endParaRPr lang="en-US"/>
        </a:p>
      </dgm:t>
    </dgm:pt>
    <dgm:pt modelId="{272A05B3-834A-44FB-A1E8-17B714ECB431}" type="sibTrans" cxnId="{11D13D22-534F-4CBB-A116-BB3CEE0368C6}">
      <dgm:prSet/>
      <dgm:spPr/>
      <dgm:t>
        <a:bodyPr/>
        <a:lstStyle/>
        <a:p>
          <a:endParaRPr lang="en-US"/>
        </a:p>
      </dgm:t>
    </dgm:pt>
    <dgm:pt modelId="{C678CC7A-B757-478F-B5CC-9FEC0FEF4D3F}">
      <dgm:prSet custT="1"/>
      <dgm:spPr>
        <a:solidFill>
          <a:schemeClr val="bg1"/>
        </a:solidFill>
      </dgm:spPr>
      <dgm:t>
        <a:bodyPr/>
        <a:lstStyle/>
        <a:p>
          <a:r>
            <a:rPr lang="en-US" sz="2200" dirty="0">
              <a:solidFill>
                <a:schemeClr val="tx1"/>
              </a:solidFill>
              <a:latin typeface="Calibri" panose="020F0502020204030204" pitchFamily="34" charset="0"/>
              <a:cs typeface="Calibri" panose="020F0502020204030204" pitchFamily="34" charset="0"/>
            </a:rPr>
            <a:t>School of origin</a:t>
          </a:r>
        </a:p>
      </dgm:t>
    </dgm:pt>
    <dgm:pt modelId="{9607BF7D-F56E-4EC4-A522-2B3FD5002BE5}" type="parTrans" cxnId="{F4847A90-8D63-4F52-9FA3-190CFF56C1B0}">
      <dgm:prSet/>
      <dgm:spPr/>
      <dgm:t>
        <a:bodyPr/>
        <a:lstStyle/>
        <a:p>
          <a:endParaRPr lang="en-US"/>
        </a:p>
      </dgm:t>
    </dgm:pt>
    <dgm:pt modelId="{D237EE6D-F118-4805-BF85-B9BB7AC2E097}" type="sibTrans" cxnId="{F4847A90-8D63-4F52-9FA3-190CFF56C1B0}">
      <dgm:prSet/>
      <dgm:spPr/>
      <dgm:t>
        <a:bodyPr/>
        <a:lstStyle/>
        <a:p>
          <a:endParaRPr lang="en-US"/>
        </a:p>
      </dgm:t>
    </dgm:pt>
    <dgm:pt modelId="{DA6D7152-4E4D-4D6E-B1FC-92AF59C339F5}">
      <dgm:prSet custT="1"/>
      <dgm:spPr>
        <a:solidFill>
          <a:schemeClr val="bg1"/>
        </a:solidFill>
        <a:ln>
          <a:noFill/>
        </a:ln>
      </dgm:spPr>
      <dgm:t>
        <a:bodyPr/>
        <a:lstStyle/>
        <a:p>
          <a:pPr>
            <a:spcAft>
              <a:spcPts val="1200"/>
            </a:spcAft>
          </a:pPr>
          <a:r>
            <a:rPr lang="en-US" sz="2200" dirty="0">
              <a:solidFill>
                <a:schemeClr val="tx1"/>
              </a:solidFill>
              <a:latin typeface="Calibri" panose="020F0502020204030204" pitchFamily="34" charset="0"/>
              <a:cs typeface="Calibri" panose="020F0502020204030204" pitchFamily="34" charset="0"/>
            </a:rPr>
            <a:t>As determined by the team</a:t>
          </a:r>
        </a:p>
      </dgm:t>
    </dgm:pt>
    <dgm:pt modelId="{D65A06B8-70D0-4B73-9C84-D8E25A75FC7D}" type="parTrans" cxnId="{EC0A64F0-3CD7-47D4-876B-0FCBC80F104A}">
      <dgm:prSet/>
      <dgm:spPr/>
      <dgm:t>
        <a:bodyPr/>
        <a:lstStyle/>
        <a:p>
          <a:endParaRPr lang="en-US"/>
        </a:p>
      </dgm:t>
    </dgm:pt>
    <dgm:pt modelId="{176D3B46-A5AE-43C2-9002-63201D5BEF69}" type="sibTrans" cxnId="{EC0A64F0-3CD7-47D4-876B-0FCBC80F104A}">
      <dgm:prSet/>
      <dgm:spPr/>
      <dgm:t>
        <a:bodyPr/>
        <a:lstStyle/>
        <a:p>
          <a:endParaRPr lang="en-US"/>
        </a:p>
      </dgm:t>
    </dgm:pt>
    <dgm:pt modelId="{52A815CF-5AEE-4829-B935-B578843EA479}">
      <dgm:prSet custT="1"/>
      <dgm:spPr>
        <a:solidFill>
          <a:schemeClr val="bg1"/>
        </a:solidFill>
      </dgm:spPr>
      <dgm:t>
        <a:bodyPr/>
        <a:lstStyle/>
        <a:p>
          <a:r>
            <a:rPr lang="en-US" sz="2200" dirty="0">
              <a:solidFill>
                <a:schemeClr val="tx1"/>
              </a:solidFill>
              <a:latin typeface="Calibri" panose="020F0502020204030204" pitchFamily="34" charset="0"/>
              <a:cs typeface="Calibri" panose="020F0502020204030204" pitchFamily="34" charset="0"/>
            </a:rPr>
            <a:t>STRTP Placement</a:t>
          </a:r>
        </a:p>
      </dgm:t>
    </dgm:pt>
    <dgm:pt modelId="{4CECFF4B-D24D-4FD2-B644-8CE90BAE8674}" type="parTrans" cxnId="{09E66982-8416-4992-8D87-53CFEBA6C68C}">
      <dgm:prSet/>
      <dgm:spPr/>
      <dgm:t>
        <a:bodyPr/>
        <a:lstStyle/>
        <a:p>
          <a:endParaRPr lang="en-US"/>
        </a:p>
      </dgm:t>
    </dgm:pt>
    <dgm:pt modelId="{50AEC61F-1824-4CFD-B854-821608AACBC8}" type="sibTrans" cxnId="{09E66982-8416-4992-8D87-53CFEBA6C68C}">
      <dgm:prSet/>
      <dgm:spPr/>
      <dgm:t>
        <a:bodyPr/>
        <a:lstStyle/>
        <a:p>
          <a:endParaRPr lang="en-US"/>
        </a:p>
      </dgm:t>
    </dgm:pt>
    <dgm:pt modelId="{F09501C2-BFA7-4DF0-AFFC-BE5E3F06EB9C}">
      <dgm:prSet custT="1"/>
      <dgm:spPr>
        <a:solidFill>
          <a:schemeClr val="bg1"/>
        </a:solidFill>
      </dgm:spPr>
      <dgm:t>
        <a:bodyPr/>
        <a:lstStyle/>
        <a:p>
          <a:pPr>
            <a:spcAft>
              <a:spcPts val="600"/>
            </a:spcAft>
          </a:pP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Mental Health Services</a:t>
          </a:r>
          <a:endParaRPr lang="en-US" sz="2200" dirty="0">
            <a:solidFill>
              <a:schemeClr val="tx1"/>
            </a:solidFill>
          </a:endParaRPr>
        </a:p>
      </dgm:t>
    </dgm:pt>
    <dgm:pt modelId="{32DE08F3-EEDA-4AC1-96A6-4C485468853E}" type="parTrans" cxnId="{6B08E0AC-1267-4277-B852-B6A6DE47BE7B}">
      <dgm:prSet/>
      <dgm:spPr/>
      <dgm:t>
        <a:bodyPr/>
        <a:lstStyle/>
        <a:p>
          <a:endParaRPr lang="en-US"/>
        </a:p>
      </dgm:t>
    </dgm:pt>
    <dgm:pt modelId="{8691521D-926E-4CBA-AF48-8A93D9F0C3A8}" type="sibTrans" cxnId="{6B08E0AC-1267-4277-B852-B6A6DE47BE7B}">
      <dgm:prSet/>
      <dgm:spPr/>
      <dgm:t>
        <a:bodyPr/>
        <a:lstStyle/>
        <a:p>
          <a:endParaRPr lang="en-US"/>
        </a:p>
      </dgm:t>
    </dgm:pt>
    <dgm:pt modelId="{234DE21C-991C-4FC7-B53A-130482B53DA2}" type="pres">
      <dgm:prSet presAssocID="{0022132E-5D39-4948-A74C-158B14DB5E83}" presName="linearFlow" presStyleCnt="0">
        <dgm:presLayoutVars>
          <dgm:dir/>
          <dgm:animLvl val="lvl"/>
          <dgm:resizeHandles/>
        </dgm:presLayoutVars>
      </dgm:prSet>
      <dgm:spPr/>
    </dgm:pt>
    <dgm:pt modelId="{DC629BC7-D45A-4316-BE93-107852203339}" type="pres">
      <dgm:prSet presAssocID="{838164A0-0EAD-455D-8DEC-EB4D68CEBD5E}" presName="compositeNode" presStyleCnt="0">
        <dgm:presLayoutVars>
          <dgm:bulletEnabled val="1"/>
        </dgm:presLayoutVars>
      </dgm:prSet>
      <dgm:spPr/>
    </dgm:pt>
    <dgm:pt modelId="{ACB0CE89-E6D7-409B-86E1-83EDAC9D203C}" type="pres">
      <dgm:prSet presAssocID="{838164A0-0EAD-455D-8DEC-EB4D68CEBD5E}" presName="imag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pt>
    <dgm:pt modelId="{84714709-6EAE-4F9A-BE64-44AD4F0FC4DD}" type="pres">
      <dgm:prSet presAssocID="{838164A0-0EAD-455D-8DEC-EB4D68CEBD5E}" presName="childNode" presStyleLbl="node1" presStyleIdx="0" presStyleCnt="3" custScaleX="111421" custScaleY="105230" custLinFactNeighborX="448" custLinFactNeighborY="-1667">
        <dgm:presLayoutVars>
          <dgm:bulletEnabled val="1"/>
        </dgm:presLayoutVars>
      </dgm:prSet>
      <dgm:spPr/>
    </dgm:pt>
    <dgm:pt modelId="{F5DC096D-1FA3-44B5-A9D7-D92952B81EB3}" type="pres">
      <dgm:prSet presAssocID="{838164A0-0EAD-455D-8DEC-EB4D68CEBD5E}" presName="parentNode" presStyleLbl="revTx" presStyleIdx="0" presStyleCnt="3">
        <dgm:presLayoutVars>
          <dgm:chMax val="0"/>
          <dgm:bulletEnabled val="1"/>
        </dgm:presLayoutVars>
      </dgm:prSet>
      <dgm:spPr/>
    </dgm:pt>
    <dgm:pt modelId="{A801CC9A-FFE8-441A-9415-FB48A15C2A1E}" type="pres">
      <dgm:prSet presAssocID="{8459813D-AA5A-4957-BA9F-C19C57B30AFA}" presName="sibTrans" presStyleCnt="0"/>
      <dgm:spPr/>
    </dgm:pt>
    <dgm:pt modelId="{38F0A547-558C-458A-B110-87E10B4402C6}" type="pres">
      <dgm:prSet presAssocID="{F86D64B6-FEA7-4198-951B-A84394E24D1C}" presName="compositeNode" presStyleCnt="0">
        <dgm:presLayoutVars>
          <dgm:bulletEnabled val="1"/>
        </dgm:presLayoutVars>
      </dgm:prSet>
      <dgm:spPr/>
    </dgm:pt>
    <dgm:pt modelId="{2721C2F8-76BD-4E63-AEBA-821EC6C0EFF2}" type="pres">
      <dgm:prSet presAssocID="{F86D64B6-FEA7-4198-951B-A84394E24D1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6CE6BAA6-6ED5-4AAF-B034-281811D16821}" type="pres">
      <dgm:prSet presAssocID="{F86D64B6-FEA7-4198-951B-A84394E24D1C}" presName="childNode" presStyleLbl="node1" presStyleIdx="1" presStyleCnt="3" custScaleY="106325" custLinFactNeighborX="-1792" custLinFactNeighborY="-230">
        <dgm:presLayoutVars>
          <dgm:bulletEnabled val="1"/>
        </dgm:presLayoutVars>
      </dgm:prSet>
      <dgm:spPr/>
    </dgm:pt>
    <dgm:pt modelId="{FA99683C-C290-40B8-A26F-9F370DC8F0CA}" type="pres">
      <dgm:prSet presAssocID="{F86D64B6-FEA7-4198-951B-A84394E24D1C}" presName="parentNode" presStyleLbl="revTx" presStyleIdx="1" presStyleCnt="3">
        <dgm:presLayoutVars>
          <dgm:chMax val="0"/>
          <dgm:bulletEnabled val="1"/>
        </dgm:presLayoutVars>
      </dgm:prSet>
      <dgm:spPr/>
    </dgm:pt>
    <dgm:pt modelId="{70B01D48-55AF-4B38-A63D-64DC443497D3}" type="pres">
      <dgm:prSet presAssocID="{75DB20ED-D045-4BAA-BEF6-65CF4263A69C}" presName="sibTrans" presStyleCnt="0"/>
      <dgm:spPr/>
    </dgm:pt>
    <dgm:pt modelId="{4EA7BC33-DFFA-4180-8347-070FF669D8CD}" type="pres">
      <dgm:prSet presAssocID="{9D2E9B96-D3DF-4E38-95F2-025BED3BEF03}" presName="compositeNode" presStyleCnt="0">
        <dgm:presLayoutVars>
          <dgm:bulletEnabled val="1"/>
        </dgm:presLayoutVars>
      </dgm:prSet>
      <dgm:spPr/>
    </dgm:pt>
    <dgm:pt modelId="{AD4ED7EC-D3C3-4A7D-9A8C-5D6E2EAE791D}" type="pres">
      <dgm:prSet presAssocID="{9D2E9B96-D3DF-4E38-95F2-025BED3BEF03}" presName="imag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pt>
    <dgm:pt modelId="{3FC2C352-D86B-4DA1-B2E6-A1CEE321B08F}" type="pres">
      <dgm:prSet presAssocID="{9D2E9B96-D3DF-4E38-95F2-025BED3BEF03}" presName="childNode" presStyleLbl="node1" presStyleIdx="2" presStyleCnt="3" custLinFactNeighborX="-397" custLinFactNeighborY="251">
        <dgm:presLayoutVars>
          <dgm:bulletEnabled val="1"/>
        </dgm:presLayoutVars>
      </dgm:prSet>
      <dgm:spPr/>
    </dgm:pt>
    <dgm:pt modelId="{4FC12468-A1DA-44D7-BF24-F072BAB59558}" type="pres">
      <dgm:prSet presAssocID="{9D2E9B96-D3DF-4E38-95F2-025BED3BEF03}" presName="parentNode" presStyleLbl="revTx" presStyleIdx="2" presStyleCnt="3">
        <dgm:presLayoutVars>
          <dgm:chMax val="0"/>
          <dgm:bulletEnabled val="1"/>
        </dgm:presLayoutVars>
      </dgm:prSet>
      <dgm:spPr/>
    </dgm:pt>
  </dgm:ptLst>
  <dgm:cxnLst>
    <dgm:cxn modelId="{B2D08404-4878-46FB-8227-A98BF31D39E4}" type="presOf" srcId="{C678CC7A-B757-478F-B5CC-9FEC0FEF4D3F}" destId="{6CE6BAA6-6ED5-4AAF-B034-281811D16821}" srcOrd="0" destOrd="3" presId="urn:microsoft.com/office/officeart/2005/8/layout/hList2"/>
    <dgm:cxn modelId="{8FB9D115-0D19-4F92-BCF8-4CBFCA7C317B}" srcId="{0022132E-5D39-4948-A74C-158B14DB5E83}" destId="{F86D64B6-FEA7-4198-951B-A84394E24D1C}" srcOrd="1" destOrd="0" parTransId="{3BB82689-041F-45C5-B6F4-E2895DFF67B9}" sibTransId="{75DB20ED-D045-4BAA-BEF6-65CF4263A69C}"/>
    <dgm:cxn modelId="{F57B7D19-E93B-41BD-B99A-E40860F93AE7}" srcId="{F86D64B6-FEA7-4198-951B-A84394E24D1C}" destId="{7B5B949D-B373-4CB3-A02A-DE4693DA587E}" srcOrd="2" destOrd="0" parTransId="{B133AFFE-78BB-40CD-8F55-CB2920F3A18D}" sibTransId="{9741AC03-9564-43CA-942D-794071C596C3}"/>
    <dgm:cxn modelId="{694D3A21-002F-490C-ADFF-E79EEFF1572D}" type="presOf" srcId="{EB84775F-E1DC-4E57-9E66-7E72765F014C}" destId="{6CE6BAA6-6ED5-4AAF-B034-281811D16821}" srcOrd="0" destOrd="4" presId="urn:microsoft.com/office/officeart/2005/8/layout/hList2"/>
    <dgm:cxn modelId="{11D13D22-534F-4CBB-A116-BB3CEE0368C6}" srcId="{9D2E9B96-D3DF-4E38-95F2-025BED3BEF03}" destId="{6572897E-068C-4236-9268-3B2AE1979F05}" srcOrd="4" destOrd="0" parTransId="{F34C9010-4959-4A42-925F-F69FB7529CF7}" sibTransId="{272A05B3-834A-44FB-A1E8-17B714ECB431}"/>
    <dgm:cxn modelId="{55CB0A5C-9BE4-4A2F-997D-5B74EADA3D29}" type="presOf" srcId="{7B5B949D-B373-4CB3-A02A-DE4693DA587E}" destId="{6CE6BAA6-6ED5-4AAF-B034-281811D16821}" srcOrd="0" destOrd="2" presId="urn:microsoft.com/office/officeart/2005/8/layout/hList2"/>
    <dgm:cxn modelId="{C0706860-9EF9-48D1-B8C9-9E71A08FA603}" type="presOf" srcId="{C1FAB5C3-73F8-4866-AC94-E156D6281DC0}" destId="{3FC2C352-D86B-4DA1-B2E6-A1CEE321B08F}" srcOrd="0" destOrd="3" presId="urn:microsoft.com/office/officeart/2005/8/layout/hList2"/>
    <dgm:cxn modelId="{8E23AD4B-EF9D-4A8B-8090-D5B2F2286C48}" type="presOf" srcId="{5200000F-344A-4230-9C1C-3A8EA0A6C33F}" destId="{6CE6BAA6-6ED5-4AAF-B034-281811D16821}" srcOrd="0" destOrd="1" presId="urn:microsoft.com/office/officeart/2005/8/layout/hList2"/>
    <dgm:cxn modelId="{B1E3064C-9BB1-4154-AAFF-4ADF8F8531FF}" type="presOf" srcId="{6572897E-068C-4236-9268-3B2AE1979F05}" destId="{3FC2C352-D86B-4DA1-B2E6-A1CEE321B08F}" srcOrd="0" destOrd="4" presId="urn:microsoft.com/office/officeart/2005/8/layout/hList2"/>
    <dgm:cxn modelId="{B9A61A77-C3D9-431C-A99E-C712CC3646D1}" srcId="{9D2E9B96-D3DF-4E38-95F2-025BED3BEF03}" destId="{BA6FFC3C-7A10-4BFC-97FF-7141007C21D2}" srcOrd="2" destOrd="0" parTransId="{0073B026-5829-494A-8CCE-106AA07EC648}" sibTransId="{8EDC847A-6546-4D08-A9C4-142F5CE0245C}"/>
    <dgm:cxn modelId="{E51B3078-8B31-4181-BC3A-EAF0C33506AC}" type="presOf" srcId="{DA6D7152-4E4D-4D6E-B1FC-92AF59C339F5}" destId="{84714709-6EAE-4F9A-BE64-44AD4F0FC4DD}" srcOrd="0" destOrd="3" presId="urn:microsoft.com/office/officeart/2005/8/layout/hList2"/>
    <dgm:cxn modelId="{B5DC8559-F7D9-4F91-A18C-93DCD2090164}" srcId="{F86D64B6-FEA7-4198-951B-A84394E24D1C}" destId="{EB84775F-E1DC-4E57-9E66-7E72765F014C}" srcOrd="4" destOrd="0" parTransId="{32CEA0B8-7F61-478D-9AF9-DC6A4BAED26F}" sibTransId="{D314616E-01BF-418F-AEBF-06953E8596D2}"/>
    <dgm:cxn modelId="{0658C67C-AE95-4311-8861-CD1868112705}" type="presOf" srcId="{64300D7F-DF3E-44B5-A793-89FBDFE7392A}" destId="{84714709-6EAE-4F9A-BE64-44AD4F0FC4DD}" srcOrd="0" destOrd="0" presId="urn:microsoft.com/office/officeart/2005/8/layout/hList2"/>
    <dgm:cxn modelId="{AE3E967E-F836-4D34-9508-6425D6ACAE04}" srcId="{0022132E-5D39-4948-A74C-158B14DB5E83}" destId="{838164A0-0EAD-455D-8DEC-EB4D68CEBD5E}" srcOrd="0" destOrd="0" parTransId="{CACFD9C4-C5B7-46E7-9AD3-8EC318E1A5DF}" sibTransId="{8459813D-AA5A-4957-BA9F-C19C57B30AFA}"/>
    <dgm:cxn modelId="{DC727D80-CF3B-4783-A205-5837A02EDB1F}" type="presOf" srcId="{52A815CF-5AEE-4829-B935-B578843EA479}" destId="{6CE6BAA6-6ED5-4AAF-B034-281811D16821}" srcOrd="0" destOrd="5" presId="urn:microsoft.com/office/officeart/2005/8/layout/hList2"/>
    <dgm:cxn modelId="{09E66982-8416-4992-8D87-53CFEBA6C68C}" srcId="{F86D64B6-FEA7-4198-951B-A84394E24D1C}" destId="{52A815CF-5AEE-4829-B935-B578843EA479}" srcOrd="5" destOrd="0" parTransId="{4CECFF4B-D24D-4FD2-B644-8CE90BAE8674}" sibTransId="{50AEC61F-1824-4CFD-B854-821608AACBC8}"/>
    <dgm:cxn modelId="{05525785-8837-4157-BA79-8F173A4AEC96}" srcId="{9D2E9B96-D3DF-4E38-95F2-025BED3BEF03}" destId="{CF344DAB-F1D1-4171-B6E4-9931A3CA5986}" srcOrd="5" destOrd="0" parTransId="{73866B3D-057F-4727-8C17-60BF84978F3C}" sibTransId="{D7A7A375-1DA9-4C5C-9A69-383BB63186B6}"/>
    <dgm:cxn modelId="{796A508B-7311-46CA-BDB2-6CA07171DA89}" type="presOf" srcId="{9D2E9B96-D3DF-4E38-95F2-025BED3BEF03}" destId="{4FC12468-A1DA-44D7-BF24-F072BAB59558}" srcOrd="0" destOrd="0" presId="urn:microsoft.com/office/officeart/2005/8/layout/hList2"/>
    <dgm:cxn modelId="{B86A1990-67DD-42B6-88F0-5468BBA96A03}" srcId="{838164A0-0EAD-455D-8DEC-EB4D68CEBD5E}" destId="{3698689F-AE4F-4426-8F8E-182EC38ED259}" srcOrd="1" destOrd="0" parTransId="{51A0AE48-CB28-4380-A777-FE29CDAA84CD}" sibTransId="{C772622F-759D-4532-AC2B-69BA01214675}"/>
    <dgm:cxn modelId="{F4847A90-8D63-4F52-9FA3-190CFF56C1B0}" srcId="{F86D64B6-FEA7-4198-951B-A84394E24D1C}" destId="{C678CC7A-B757-478F-B5CC-9FEC0FEF4D3F}" srcOrd="3" destOrd="0" parTransId="{9607BF7D-F56E-4EC4-A522-2B3FD5002BE5}" sibTransId="{D237EE6D-F118-4805-BF85-B9BB7AC2E097}"/>
    <dgm:cxn modelId="{70CA4192-FE1D-4BA5-8569-1752AE21F8D3}" type="presOf" srcId="{6F6ACF15-E53B-4D93-B134-71861F349EBF}" destId="{6CE6BAA6-6ED5-4AAF-B034-281811D16821}" srcOrd="0" destOrd="0" presId="urn:microsoft.com/office/officeart/2005/8/layout/hList2"/>
    <dgm:cxn modelId="{26D28392-D286-44D2-A83D-9C3DF06DC0A4}" srcId="{0022132E-5D39-4948-A74C-158B14DB5E83}" destId="{9D2E9B96-D3DF-4E38-95F2-025BED3BEF03}" srcOrd="2" destOrd="0" parTransId="{48917947-A21E-4358-925E-40C5015099AE}" sibTransId="{54334085-D5BE-44DF-BD67-6774D044F256}"/>
    <dgm:cxn modelId="{23D5519E-B873-441C-AC2F-AC772247607F}" type="presOf" srcId="{CF344DAB-F1D1-4171-B6E4-9931A3CA5986}" destId="{3FC2C352-D86B-4DA1-B2E6-A1CEE321B08F}" srcOrd="0" destOrd="5" presId="urn:microsoft.com/office/officeart/2005/8/layout/hList2"/>
    <dgm:cxn modelId="{3DD0F4A8-2DA6-4B27-A699-C6509FD86E34}" type="presOf" srcId="{F86D64B6-FEA7-4198-951B-A84394E24D1C}" destId="{FA99683C-C290-40B8-A26F-9F370DC8F0CA}" srcOrd="0" destOrd="0" presId="urn:microsoft.com/office/officeart/2005/8/layout/hList2"/>
    <dgm:cxn modelId="{882C73A9-E9C3-40C0-84B3-CCCD466B81F4}" type="presOf" srcId="{0022132E-5D39-4948-A74C-158B14DB5E83}" destId="{234DE21C-991C-4FC7-B53A-130482B53DA2}" srcOrd="0" destOrd="0" presId="urn:microsoft.com/office/officeart/2005/8/layout/hList2"/>
    <dgm:cxn modelId="{A61AF1A9-D327-4A31-96AF-13F95C416FA1}" type="presOf" srcId="{F09501C2-BFA7-4DF0-AFFC-BE5E3F06EB9C}" destId="{3FC2C352-D86B-4DA1-B2E6-A1CEE321B08F}" srcOrd="0" destOrd="1" presId="urn:microsoft.com/office/officeart/2005/8/layout/hList2"/>
    <dgm:cxn modelId="{33B63AAC-6DC8-4BD5-8734-7A3E034FF04C}" srcId="{F86D64B6-FEA7-4198-951B-A84394E24D1C}" destId="{5200000F-344A-4230-9C1C-3A8EA0A6C33F}" srcOrd="1" destOrd="0" parTransId="{710C1C80-78F7-4D29-85C4-DF3D6FA96D73}" sibTransId="{7C6A68F9-3184-41D3-B70F-6F106B62FF71}"/>
    <dgm:cxn modelId="{86A6CEAC-C1E1-44BE-8530-DCBC010C6BD6}" type="presOf" srcId="{838164A0-0EAD-455D-8DEC-EB4D68CEBD5E}" destId="{F5DC096D-1FA3-44B5-A9D7-D92952B81EB3}" srcOrd="0" destOrd="0" presId="urn:microsoft.com/office/officeart/2005/8/layout/hList2"/>
    <dgm:cxn modelId="{6B08E0AC-1267-4277-B852-B6A6DE47BE7B}" srcId="{9D2E9B96-D3DF-4E38-95F2-025BED3BEF03}" destId="{F09501C2-BFA7-4DF0-AFFC-BE5E3F06EB9C}" srcOrd="1" destOrd="0" parTransId="{32DE08F3-EEDA-4AC1-96A6-4C485468853E}" sibTransId="{8691521D-926E-4CBA-AF48-8A93D9F0C3A8}"/>
    <dgm:cxn modelId="{584A74AD-0F5D-4394-9F77-92F989F6BB0F}" type="presOf" srcId="{3698689F-AE4F-4426-8F8E-182EC38ED259}" destId="{84714709-6EAE-4F9A-BE64-44AD4F0FC4DD}" srcOrd="0" destOrd="1" presId="urn:microsoft.com/office/officeart/2005/8/layout/hList2"/>
    <dgm:cxn modelId="{6EAB86B2-2E52-43C5-9BF9-3D66EEC1FC01}" srcId="{F86D64B6-FEA7-4198-951B-A84394E24D1C}" destId="{6F6ACF15-E53B-4D93-B134-71861F349EBF}" srcOrd="0" destOrd="0" parTransId="{0B645A1D-3CCB-40DB-9FAF-FB8F61ABF69A}" sibTransId="{773E2E7A-D2F9-4DD5-8015-0CD9D0A9B16C}"/>
    <dgm:cxn modelId="{312954BE-8A5F-434D-9C5D-323EFF469DBA}" srcId="{838164A0-0EAD-455D-8DEC-EB4D68CEBD5E}" destId="{D1DF6C7C-C6D5-4F3E-9FD8-6523C9AA2459}" srcOrd="2" destOrd="0" parTransId="{9BF8C744-8F97-4EC1-8317-1B6EF0D9998E}" sibTransId="{E9148D59-164F-4703-AB8B-798251CF704F}"/>
    <dgm:cxn modelId="{3BB14BCA-C019-435C-87E1-A2120D6FFC23}" srcId="{9D2E9B96-D3DF-4E38-95F2-025BED3BEF03}" destId="{C1FAB5C3-73F8-4866-AC94-E156D6281DC0}" srcOrd="3" destOrd="0" parTransId="{61EC44B4-5BEB-4185-8826-A694DC042A26}" sibTransId="{89785695-BB52-48FB-A2C2-69BBF71B06C9}"/>
    <dgm:cxn modelId="{038081D1-57AF-4ACB-970B-5D29778F9353}" srcId="{9D2E9B96-D3DF-4E38-95F2-025BED3BEF03}" destId="{3047290B-E8A7-4A92-B9AE-F67900B014E6}" srcOrd="0" destOrd="0" parTransId="{D0869175-9422-4964-95B3-63E16641CB0E}" sibTransId="{5072C69C-8817-4562-A832-9F56538DCD53}"/>
    <dgm:cxn modelId="{44D894E0-A7E8-430D-BD5B-0A74BAD38B91}" type="presOf" srcId="{D1DF6C7C-C6D5-4F3E-9FD8-6523C9AA2459}" destId="{84714709-6EAE-4F9A-BE64-44AD4F0FC4DD}" srcOrd="0" destOrd="2" presId="urn:microsoft.com/office/officeart/2005/8/layout/hList2"/>
    <dgm:cxn modelId="{C8FB73EB-C7F8-43AF-998A-7B616F4EDEC8}" srcId="{838164A0-0EAD-455D-8DEC-EB4D68CEBD5E}" destId="{64300D7F-DF3E-44B5-A793-89FBDFE7392A}" srcOrd="0" destOrd="0" parTransId="{F1762B00-4AD0-40E5-B9CE-C5B2C3E302A2}" sibTransId="{5D892C93-42F4-4D0B-B25B-1E102D2BF98B}"/>
    <dgm:cxn modelId="{FC1425ED-B0E8-4050-882B-342FA285B2B8}" type="presOf" srcId="{3047290B-E8A7-4A92-B9AE-F67900B014E6}" destId="{3FC2C352-D86B-4DA1-B2E6-A1CEE321B08F}" srcOrd="0" destOrd="0" presId="urn:microsoft.com/office/officeart/2005/8/layout/hList2"/>
    <dgm:cxn modelId="{EC0A64F0-3CD7-47D4-876B-0FCBC80F104A}" srcId="{838164A0-0EAD-455D-8DEC-EB4D68CEBD5E}" destId="{DA6D7152-4E4D-4D6E-B1FC-92AF59C339F5}" srcOrd="3" destOrd="0" parTransId="{D65A06B8-70D0-4B73-9C84-D8E25A75FC7D}" sibTransId="{176D3B46-A5AE-43C2-9002-63201D5BEF69}"/>
    <dgm:cxn modelId="{E3A39DF1-3785-485D-B74F-EBAF26AFA4D7}" type="presOf" srcId="{BA6FFC3C-7A10-4BFC-97FF-7141007C21D2}" destId="{3FC2C352-D86B-4DA1-B2E6-A1CEE321B08F}" srcOrd="0" destOrd="2" presId="urn:microsoft.com/office/officeart/2005/8/layout/hList2"/>
    <dgm:cxn modelId="{2CE13E48-C5C9-4BDB-82C7-410FCC049CAA}" type="presParOf" srcId="{234DE21C-991C-4FC7-B53A-130482B53DA2}" destId="{DC629BC7-D45A-4316-BE93-107852203339}" srcOrd="0" destOrd="0" presId="urn:microsoft.com/office/officeart/2005/8/layout/hList2"/>
    <dgm:cxn modelId="{F2B3E98F-8C24-4119-B3E9-BB9029B80987}" type="presParOf" srcId="{DC629BC7-D45A-4316-BE93-107852203339}" destId="{ACB0CE89-E6D7-409B-86E1-83EDAC9D203C}" srcOrd="0" destOrd="0" presId="urn:microsoft.com/office/officeart/2005/8/layout/hList2"/>
    <dgm:cxn modelId="{0564E662-EF48-4625-A427-5DDF9DB71B62}" type="presParOf" srcId="{DC629BC7-D45A-4316-BE93-107852203339}" destId="{84714709-6EAE-4F9A-BE64-44AD4F0FC4DD}" srcOrd="1" destOrd="0" presId="urn:microsoft.com/office/officeart/2005/8/layout/hList2"/>
    <dgm:cxn modelId="{55B38389-30E0-4F32-B9E2-05C8118D5397}" type="presParOf" srcId="{DC629BC7-D45A-4316-BE93-107852203339}" destId="{F5DC096D-1FA3-44B5-A9D7-D92952B81EB3}" srcOrd="2" destOrd="0" presId="urn:microsoft.com/office/officeart/2005/8/layout/hList2"/>
    <dgm:cxn modelId="{0C8658A7-C40E-4F1A-AB40-FB2314CA2CA4}" type="presParOf" srcId="{234DE21C-991C-4FC7-B53A-130482B53DA2}" destId="{A801CC9A-FFE8-441A-9415-FB48A15C2A1E}" srcOrd="1" destOrd="0" presId="urn:microsoft.com/office/officeart/2005/8/layout/hList2"/>
    <dgm:cxn modelId="{1DAEF721-AA87-4D0C-A776-B4A854A8CB56}" type="presParOf" srcId="{234DE21C-991C-4FC7-B53A-130482B53DA2}" destId="{38F0A547-558C-458A-B110-87E10B4402C6}" srcOrd="2" destOrd="0" presId="urn:microsoft.com/office/officeart/2005/8/layout/hList2"/>
    <dgm:cxn modelId="{958713F8-001D-4BE2-A2C1-2AFCB8A24A93}" type="presParOf" srcId="{38F0A547-558C-458A-B110-87E10B4402C6}" destId="{2721C2F8-76BD-4E63-AEBA-821EC6C0EFF2}" srcOrd="0" destOrd="0" presId="urn:microsoft.com/office/officeart/2005/8/layout/hList2"/>
    <dgm:cxn modelId="{A7ED1C9A-0760-4ABE-878E-4BBAFA962506}" type="presParOf" srcId="{38F0A547-558C-458A-B110-87E10B4402C6}" destId="{6CE6BAA6-6ED5-4AAF-B034-281811D16821}" srcOrd="1" destOrd="0" presId="urn:microsoft.com/office/officeart/2005/8/layout/hList2"/>
    <dgm:cxn modelId="{80944C6D-3166-45A3-84C6-F1963327E5DF}" type="presParOf" srcId="{38F0A547-558C-458A-B110-87E10B4402C6}" destId="{FA99683C-C290-40B8-A26F-9F370DC8F0CA}" srcOrd="2" destOrd="0" presId="urn:microsoft.com/office/officeart/2005/8/layout/hList2"/>
    <dgm:cxn modelId="{4BDB57EE-8392-48D1-A81F-C40FF30AAF67}" type="presParOf" srcId="{234DE21C-991C-4FC7-B53A-130482B53DA2}" destId="{70B01D48-55AF-4B38-A63D-64DC443497D3}" srcOrd="3" destOrd="0" presId="urn:microsoft.com/office/officeart/2005/8/layout/hList2"/>
    <dgm:cxn modelId="{51BC36AE-0DE2-44D6-8588-30AB0242C572}" type="presParOf" srcId="{234DE21C-991C-4FC7-B53A-130482B53DA2}" destId="{4EA7BC33-DFFA-4180-8347-070FF669D8CD}" srcOrd="4" destOrd="0" presId="urn:microsoft.com/office/officeart/2005/8/layout/hList2"/>
    <dgm:cxn modelId="{EF47230C-AB30-4140-8DDF-7311ED46D026}" type="presParOf" srcId="{4EA7BC33-DFFA-4180-8347-070FF669D8CD}" destId="{AD4ED7EC-D3C3-4A7D-9A8C-5D6E2EAE791D}" srcOrd="0" destOrd="0" presId="urn:microsoft.com/office/officeart/2005/8/layout/hList2"/>
    <dgm:cxn modelId="{6DC9072C-5AEB-4826-90EF-98414C2A7D9F}" type="presParOf" srcId="{4EA7BC33-DFFA-4180-8347-070FF669D8CD}" destId="{3FC2C352-D86B-4DA1-B2E6-A1CEE321B08F}" srcOrd="1" destOrd="0" presId="urn:microsoft.com/office/officeart/2005/8/layout/hList2"/>
    <dgm:cxn modelId="{3E7066C4-C994-4C62-8F08-A0010400B724}" type="presParOf" srcId="{4EA7BC33-DFFA-4180-8347-070FF669D8CD}" destId="{4FC12468-A1DA-44D7-BF24-F072BAB5955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1BD662-4140-4567-90C6-804BFE5D01C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C06CCBE-0F77-4A7D-B78B-7C05E996223F}">
      <dgm:prSet phldrT="[Text]"/>
      <dgm:spPr/>
      <dgm:t>
        <a:bodyPr/>
        <a:lstStyle/>
        <a:p>
          <a:r>
            <a:rPr lang="en-US" dirty="0"/>
            <a:t>Mapping Roles</a:t>
          </a:r>
        </a:p>
      </dgm:t>
    </dgm:pt>
    <dgm:pt modelId="{6386EB8D-1091-46CC-8A52-C2A65CAE4890}" type="parTrans" cxnId="{632F3427-E217-407A-8337-50DDF58D42C9}">
      <dgm:prSet/>
      <dgm:spPr/>
      <dgm:t>
        <a:bodyPr/>
        <a:lstStyle/>
        <a:p>
          <a:endParaRPr lang="en-US"/>
        </a:p>
      </dgm:t>
    </dgm:pt>
    <dgm:pt modelId="{03E9F8C2-11E5-4D75-883E-554AF5A62354}" type="sibTrans" cxnId="{632F3427-E217-407A-8337-50DDF58D42C9}">
      <dgm:prSet/>
      <dgm:spPr/>
      <dgm:t>
        <a:bodyPr/>
        <a:lstStyle/>
        <a:p>
          <a:endParaRPr lang="en-US"/>
        </a:p>
      </dgm:t>
    </dgm:pt>
    <dgm:pt modelId="{1BE86602-FB63-4B51-ADEE-D8B658E1DC0E}">
      <dgm:prSet phldrT="[Text]"/>
      <dgm:spPr>
        <a:solidFill>
          <a:schemeClr val="accent5">
            <a:lumMod val="75000"/>
          </a:schemeClr>
        </a:solidFill>
      </dgm:spPr>
      <dgm:t>
        <a:bodyPr/>
        <a:lstStyle/>
        <a:p>
          <a:pPr algn="ctr"/>
          <a:r>
            <a:rPr lang="en-US" dirty="0"/>
            <a:t>Voice of SDM	</a:t>
          </a:r>
        </a:p>
      </dgm:t>
    </dgm:pt>
    <dgm:pt modelId="{1B0CAE77-AF27-4118-80A4-5BCB79984FA4}" type="parTrans" cxnId="{56BF5924-40C4-4D28-BC85-2050EDC88DA8}">
      <dgm:prSet/>
      <dgm:spPr/>
      <dgm:t>
        <a:bodyPr/>
        <a:lstStyle/>
        <a:p>
          <a:endParaRPr lang="en-US"/>
        </a:p>
      </dgm:t>
    </dgm:pt>
    <dgm:pt modelId="{C98F080D-99B0-4A49-A09B-15F916452F0F}" type="sibTrans" cxnId="{56BF5924-40C4-4D28-BC85-2050EDC88DA8}">
      <dgm:prSet/>
      <dgm:spPr/>
      <dgm:t>
        <a:bodyPr/>
        <a:lstStyle/>
        <a:p>
          <a:endParaRPr lang="en-US"/>
        </a:p>
      </dgm:t>
    </dgm:pt>
    <dgm:pt modelId="{156941BA-9A07-426A-9E7D-EC6D71895AD0}">
      <dgm:prSet phldrT="[Text]"/>
      <dgm:spPr>
        <a:solidFill>
          <a:srgbClr val="BC1E3E"/>
        </a:solidFill>
      </dgm:spPr>
      <dgm:t>
        <a:bodyPr/>
        <a:lstStyle/>
        <a:p>
          <a:r>
            <a:rPr lang="en-US" dirty="0"/>
            <a:t>Trauma Informed Practice</a:t>
          </a:r>
        </a:p>
      </dgm:t>
    </dgm:pt>
    <dgm:pt modelId="{FAA3402E-98D2-4D5B-AC94-4795A323CF3B}" type="parTrans" cxnId="{97404F47-C3B4-4B7D-BFFF-0DA6EBF2AC3F}">
      <dgm:prSet/>
      <dgm:spPr/>
      <dgm:t>
        <a:bodyPr/>
        <a:lstStyle/>
        <a:p>
          <a:endParaRPr lang="en-US"/>
        </a:p>
      </dgm:t>
    </dgm:pt>
    <dgm:pt modelId="{029A66BC-CB6E-42D2-BD68-A97405D84995}" type="sibTrans" cxnId="{97404F47-C3B4-4B7D-BFFF-0DA6EBF2AC3F}">
      <dgm:prSet/>
      <dgm:spPr/>
      <dgm:t>
        <a:bodyPr/>
        <a:lstStyle/>
        <a:p>
          <a:endParaRPr lang="en-US"/>
        </a:p>
      </dgm:t>
    </dgm:pt>
    <dgm:pt modelId="{4AC54C9D-0357-4805-8920-8C1C3BC26FFD}">
      <dgm:prSet phldrT="[Text]"/>
      <dgm:spPr>
        <a:solidFill>
          <a:srgbClr val="EA9A55"/>
        </a:solidFill>
      </dgm:spPr>
      <dgm:t>
        <a:bodyPr/>
        <a:lstStyle/>
        <a:p>
          <a:r>
            <a:rPr lang="en-US" dirty="0"/>
            <a:t>Cultural Humility</a:t>
          </a:r>
        </a:p>
      </dgm:t>
    </dgm:pt>
    <dgm:pt modelId="{D04B68F6-CCDD-4B72-8189-15D78034167C}" type="parTrans" cxnId="{9CA7A1D1-669C-48D9-BF72-0CD55783D737}">
      <dgm:prSet/>
      <dgm:spPr/>
      <dgm:t>
        <a:bodyPr/>
        <a:lstStyle/>
        <a:p>
          <a:endParaRPr lang="en-US"/>
        </a:p>
      </dgm:t>
    </dgm:pt>
    <dgm:pt modelId="{C3AF8DA5-82B2-4472-9B27-E64927258C62}" type="sibTrans" cxnId="{9CA7A1D1-669C-48D9-BF72-0CD55783D737}">
      <dgm:prSet/>
      <dgm:spPr/>
      <dgm:t>
        <a:bodyPr/>
        <a:lstStyle/>
        <a:p>
          <a:endParaRPr lang="en-US"/>
        </a:p>
      </dgm:t>
    </dgm:pt>
    <dgm:pt modelId="{A2757880-B035-4D1E-AEA2-22223BAA16D1}">
      <dgm:prSet phldrT="[Text]"/>
      <dgm:spPr>
        <a:solidFill>
          <a:srgbClr val="7030A0"/>
        </a:solidFill>
      </dgm:spPr>
      <dgm:t>
        <a:bodyPr/>
        <a:lstStyle/>
        <a:p>
          <a:r>
            <a:rPr lang="en-US" dirty="0"/>
            <a:t>Listening for Jargon</a:t>
          </a:r>
        </a:p>
      </dgm:t>
    </dgm:pt>
    <dgm:pt modelId="{1ADC8BB4-631C-4D22-8190-27D162C5CDD0}" type="parTrans" cxnId="{66D62E6E-A5D4-4C9E-A77C-74BC939A8F82}">
      <dgm:prSet/>
      <dgm:spPr/>
      <dgm:t>
        <a:bodyPr/>
        <a:lstStyle/>
        <a:p>
          <a:endParaRPr lang="en-US"/>
        </a:p>
      </dgm:t>
    </dgm:pt>
    <dgm:pt modelId="{12A898A2-50FB-403C-B4D8-6EB56A88E623}" type="sibTrans" cxnId="{66D62E6E-A5D4-4C9E-A77C-74BC939A8F82}">
      <dgm:prSet/>
      <dgm:spPr/>
      <dgm:t>
        <a:bodyPr/>
        <a:lstStyle/>
        <a:p>
          <a:endParaRPr lang="en-US"/>
        </a:p>
      </dgm:t>
    </dgm:pt>
    <dgm:pt modelId="{9E06BE14-142A-440B-9098-E444CBD0CF0A}">
      <dgm:prSet phldrT="[Text]"/>
      <dgm:spPr>
        <a:solidFill>
          <a:srgbClr val="0ED5D0"/>
        </a:solidFill>
      </dgm:spPr>
      <dgm:t>
        <a:bodyPr/>
        <a:lstStyle/>
        <a:p>
          <a:r>
            <a:rPr lang="en-US" dirty="0"/>
            <a:t>Solution Focused Questions</a:t>
          </a:r>
        </a:p>
      </dgm:t>
    </dgm:pt>
    <dgm:pt modelId="{89E22004-B8DD-43A2-8325-BEF1D6CDD1C2}" type="parTrans" cxnId="{C103E8B1-DA03-43E8-BE4C-4CA470722876}">
      <dgm:prSet/>
      <dgm:spPr/>
      <dgm:t>
        <a:bodyPr/>
        <a:lstStyle/>
        <a:p>
          <a:endParaRPr lang="en-US"/>
        </a:p>
      </dgm:t>
    </dgm:pt>
    <dgm:pt modelId="{6334D2A4-002A-4947-8F7D-A1320DE4327C}" type="sibTrans" cxnId="{C103E8B1-DA03-43E8-BE4C-4CA470722876}">
      <dgm:prSet/>
      <dgm:spPr/>
      <dgm:t>
        <a:bodyPr/>
        <a:lstStyle/>
        <a:p>
          <a:endParaRPr lang="en-US"/>
        </a:p>
      </dgm:t>
    </dgm:pt>
    <dgm:pt modelId="{A0DB573E-5268-4FDA-BAD7-618E8EF6FFD4}">
      <dgm:prSet phldrT="[Text]"/>
      <dgm:spPr>
        <a:solidFill>
          <a:schemeClr val="accent3">
            <a:lumMod val="75000"/>
          </a:schemeClr>
        </a:solidFill>
      </dgm:spPr>
      <dgm:t>
        <a:bodyPr/>
        <a:lstStyle/>
        <a:p>
          <a:r>
            <a:rPr lang="en-US" dirty="0"/>
            <a:t>Collaborative Practice</a:t>
          </a:r>
        </a:p>
      </dgm:t>
    </dgm:pt>
    <dgm:pt modelId="{144CD1B7-1D9E-4D21-95B4-02EFC530CD7B}" type="parTrans" cxnId="{8455D240-CF95-43D2-9AEA-BB68AD2B5FAF}">
      <dgm:prSet/>
      <dgm:spPr/>
      <dgm:t>
        <a:bodyPr/>
        <a:lstStyle/>
        <a:p>
          <a:endParaRPr lang="en-US"/>
        </a:p>
      </dgm:t>
    </dgm:pt>
    <dgm:pt modelId="{F894694D-E769-4DE7-B2D0-CCA37BA95E72}" type="sibTrans" cxnId="{8455D240-CF95-43D2-9AEA-BB68AD2B5FAF}">
      <dgm:prSet/>
      <dgm:spPr/>
      <dgm:t>
        <a:bodyPr/>
        <a:lstStyle/>
        <a:p>
          <a:endParaRPr lang="en-US"/>
        </a:p>
      </dgm:t>
    </dgm:pt>
    <dgm:pt modelId="{445E2954-C478-4362-8FA4-E1877808A0C0}" type="pres">
      <dgm:prSet presAssocID="{9F1BD662-4140-4567-90C6-804BFE5D01C3}" presName="Name0" presStyleCnt="0">
        <dgm:presLayoutVars>
          <dgm:chMax val="1"/>
          <dgm:chPref val="1"/>
          <dgm:dir/>
          <dgm:animOne val="branch"/>
          <dgm:animLvl val="lvl"/>
        </dgm:presLayoutVars>
      </dgm:prSet>
      <dgm:spPr/>
    </dgm:pt>
    <dgm:pt modelId="{4F0D4CAD-2F58-464D-A5D9-4CE3891358B3}" type="pres">
      <dgm:prSet presAssocID="{7C06CCBE-0F77-4A7D-B78B-7C05E996223F}" presName="Parent" presStyleLbl="node0" presStyleIdx="0" presStyleCnt="1">
        <dgm:presLayoutVars>
          <dgm:chMax val="6"/>
          <dgm:chPref val="6"/>
        </dgm:presLayoutVars>
      </dgm:prSet>
      <dgm:spPr/>
    </dgm:pt>
    <dgm:pt modelId="{262801FA-DEED-478A-AE37-5B1657BC2D79}" type="pres">
      <dgm:prSet presAssocID="{1BE86602-FB63-4B51-ADEE-D8B658E1DC0E}" presName="Accent1" presStyleCnt="0"/>
      <dgm:spPr/>
    </dgm:pt>
    <dgm:pt modelId="{FD60F99C-DA0C-4A0F-BEB4-279A2006FF86}" type="pres">
      <dgm:prSet presAssocID="{1BE86602-FB63-4B51-ADEE-D8B658E1DC0E}" presName="Accent" presStyleLbl="bgShp" presStyleIdx="0" presStyleCnt="6"/>
      <dgm:spPr/>
    </dgm:pt>
    <dgm:pt modelId="{25FF884F-7E72-45EF-AA71-5DFEF034AC15}" type="pres">
      <dgm:prSet presAssocID="{1BE86602-FB63-4B51-ADEE-D8B658E1DC0E}" presName="Child1" presStyleLbl="node1" presStyleIdx="0" presStyleCnt="6">
        <dgm:presLayoutVars>
          <dgm:chMax val="0"/>
          <dgm:chPref val="0"/>
          <dgm:bulletEnabled val="1"/>
        </dgm:presLayoutVars>
      </dgm:prSet>
      <dgm:spPr/>
    </dgm:pt>
    <dgm:pt modelId="{6F7BCBBB-DE77-46B1-87FE-9587EBBBD8B6}" type="pres">
      <dgm:prSet presAssocID="{156941BA-9A07-426A-9E7D-EC6D71895AD0}" presName="Accent2" presStyleCnt="0"/>
      <dgm:spPr/>
    </dgm:pt>
    <dgm:pt modelId="{FFE0AA2F-DEB9-449E-A963-ED6D9A79B1F5}" type="pres">
      <dgm:prSet presAssocID="{156941BA-9A07-426A-9E7D-EC6D71895AD0}" presName="Accent" presStyleLbl="bgShp" presStyleIdx="1" presStyleCnt="6"/>
      <dgm:spPr/>
    </dgm:pt>
    <dgm:pt modelId="{F5D0F8AA-AAA1-4300-8020-9E2703AF33B6}" type="pres">
      <dgm:prSet presAssocID="{156941BA-9A07-426A-9E7D-EC6D71895AD0}" presName="Child2" presStyleLbl="node1" presStyleIdx="1" presStyleCnt="6">
        <dgm:presLayoutVars>
          <dgm:chMax val="0"/>
          <dgm:chPref val="0"/>
          <dgm:bulletEnabled val="1"/>
        </dgm:presLayoutVars>
      </dgm:prSet>
      <dgm:spPr/>
    </dgm:pt>
    <dgm:pt modelId="{11E6F293-E023-4D92-9EE3-8FC735D7078C}" type="pres">
      <dgm:prSet presAssocID="{4AC54C9D-0357-4805-8920-8C1C3BC26FFD}" presName="Accent3" presStyleCnt="0"/>
      <dgm:spPr/>
    </dgm:pt>
    <dgm:pt modelId="{DAA95180-1D06-4161-BB76-BC36811023F8}" type="pres">
      <dgm:prSet presAssocID="{4AC54C9D-0357-4805-8920-8C1C3BC26FFD}" presName="Accent" presStyleLbl="bgShp" presStyleIdx="2" presStyleCnt="6"/>
      <dgm:spPr/>
    </dgm:pt>
    <dgm:pt modelId="{777B7424-76F9-402A-AD27-4EFF77C5FBFB}" type="pres">
      <dgm:prSet presAssocID="{4AC54C9D-0357-4805-8920-8C1C3BC26FFD}" presName="Child3" presStyleLbl="node1" presStyleIdx="2" presStyleCnt="6">
        <dgm:presLayoutVars>
          <dgm:chMax val="0"/>
          <dgm:chPref val="0"/>
          <dgm:bulletEnabled val="1"/>
        </dgm:presLayoutVars>
      </dgm:prSet>
      <dgm:spPr/>
    </dgm:pt>
    <dgm:pt modelId="{A1BE661A-4683-4DF4-B7AF-1CC2A6FEF7A2}" type="pres">
      <dgm:prSet presAssocID="{A2757880-B035-4D1E-AEA2-22223BAA16D1}" presName="Accent4" presStyleCnt="0"/>
      <dgm:spPr/>
    </dgm:pt>
    <dgm:pt modelId="{E90EA700-9BEE-4140-BFD1-6FAD44CE22D3}" type="pres">
      <dgm:prSet presAssocID="{A2757880-B035-4D1E-AEA2-22223BAA16D1}" presName="Accent" presStyleLbl="bgShp" presStyleIdx="3" presStyleCnt="6"/>
      <dgm:spPr/>
    </dgm:pt>
    <dgm:pt modelId="{89A10501-F09A-4BDE-B827-91D72413BA38}" type="pres">
      <dgm:prSet presAssocID="{A2757880-B035-4D1E-AEA2-22223BAA16D1}" presName="Child4" presStyleLbl="node1" presStyleIdx="3" presStyleCnt="6">
        <dgm:presLayoutVars>
          <dgm:chMax val="0"/>
          <dgm:chPref val="0"/>
          <dgm:bulletEnabled val="1"/>
        </dgm:presLayoutVars>
      </dgm:prSet>
      <dgm:spPr/>
    </dgm:pt>
    <dgm:pt modelId="{67C0049A-D114-43C5-A549-A20E805695B0}" type="pres">
      <dgm:prSet presAssocID="{9E06BE14-142A-440B-9098-E444CBD0CF0A}" presName="Accent5" presStyleCnt="0"/>
      <dgm:spPr/>
    </dgm:pt>
    <dgm:pt modelId="{95AFA4EF-00F2-4A93-9878-0FC2D05C9BCF}" type="pres">
      <dgm:prSet presAssocID="{9E06BE14-142A-440B-9098-E444CBD0CF0A}" presName="Accent" presStyleLbl="bgShp" presStyleIdx="4" presStyleCnt="6"/>
      <dgm:spPr/>
    </dgm:pt>
    <dgm:pt modelId="{0086243C-4B41-4A41-8CA3-FB41EC454AF2}" type="pres">
      <dgm:prSet presAssocID="{9E06BE14-142A-440B-9098-E444CBD0CF0A}" presName="Child5" presStyleLbl="node1" presStyleIdx="4" presStyleCnt="6">
        <dgm:presLayoutVars>
          <dgm:chMax val="0"/>
          <dgm:chPref val="0"/>
          <dgm:bulletEnabled val="1"/>
        </dgm:presLayoutVars>
      </dgm:prSet>
      <dgm:spPr/>
    </dgm:pt>
    <dgm:pt modelId="{BE648B26-158C-4C51-9B10-2852CD40F18C}" type="pres">
      <dgm:prSet presAssocID="{A0DB573E-5268-4FDA-BAD7-618E8EF6FFD4}" presName="Accent6" presStyleCnt="0"/>
      <dgm:spPr/>
    </dgm:pt>
    <dgm:pt modelId="{BE9832D6-21C1-43B3-9BCC-3DBE8F119D97}" type="pres">
      <dgm:prSet presAssocID="{A0DB573E-5268-4FDA-BAD7-618E8EF6FFD4}" presName="Accent" presStyleLbl="bgShp" presStyleIdx="5" presStyleCnt="6"/>
      <dgm:spPr/>
    </dgm:pt>
    <dgm:pt modelId="{C1F53C1F-24BD-4675-B846-93ACA7880979}" type="pres">
      <dgm:prSet presAssocID="{A0DB573E-5268-4FDA-BAD7-618E8EF6FFD4}" presName="Child6" presStyleLbl="node1" presStyleIdx="5" presStyleCnt="6">
        <dgm:presLayoutVars>
          <dgm:chMax val="0"/>
          <dgm:chPref val="0"/>
          <dgm:bulletEnabled val="1"/>
        </dgm:presLayoutVars>
      </dgm:prSet>
      <dgm:spPr/>
    </dgm:pt>
  </dgm:ptLst>
  <dgm:cxnLst>
    <dgm:cxn modelId="{DB1A1214-4BCB-4D51-BA32-51876686629A}" type="presOf" srcId="{A2757880-B035-4D1E-AEA2-22223BAA16D1}" destId="{89A10501-F09A-4BDE-B827-91D72413BA38}" srcOrd="0" destOrd="0" presId="urn:microsoft.com/office/officeart/2011/layout/HexagonRadial"/>
    <dgm:cxn modelId="{56BF5924-40C4-4D28-BC85-2050EDC88DA8}" srcId="{7C06CCBE-0F77-4A7D-B78B-7C05E996223F}" destId="{1BE86602-FB63-4B51-ADEE-D8B658E1DC0E}" srcOrd="0" destOrd="0" parTransId="{1B0CAE77-AF27-4118-80A4-5BCB79984FA4}" sibTransId="{C98F080D-99B0-4A49-A09B-15F916452F0F}"/>
    <dgm:cxn modelId="{632F3427-E217-407A-8337-50DDF58D42C9}" srcId="{9F1BD662-4140-4567-90C6-804BFE5D01C3}" destId="{7C06CCBE-0F77-4A7D-B78B-7C05E996223F}" srcOrd="0" destOrd="0" parTransId="{6386EB8D-1091-46CC-8A52-C2A65CAE4890}" sibTransId="{03E9F8C2-11E5-4D75-883E-554AF5A62354}"/>
    <dgm:cxn modelId="{8455D240-CF95-43D2-9AEA-BB68AD2B5FAF}" srcId="{7C06CCBE-0F77-4A7D-B78B-7C05E996223F}" destId="{A0DB573E-5268-4FDA-BAD7-618E8EF6FFD4}" srcOrd="5" destOrd="0" parTransId="{144CD1B7-1D9E-4D21-95B4-02EFC530CD7B}" sibTransId="{F894694D-E769-4DE7-B2D0-CCA37BA95E72}"/>
    <dgm:cxn modelId="{F47A8646-BA1C-4387-B69B-BCB30364E650}" type="presOf" srcId="{9F1BD662-4140-4567-90C6-804BFE5D01C3}" destId="{445E2954-C478-4362-8FA4-E1877808A0C0}" srcOrd="0" destOrd="0" presId="urn:microsoft.com/office/officeart/2011/layout/HexagonRadial"/>
    <dgm:cxn modelId="{97404F47-C3B4-4B7D-BFFF-0DA6EBF2AC3F}" srcId="{7C06CCBE-0F77-4A7D-B78B-7C05E996223F}" destId="{156941BA-9A07-426A-9E7D-EC6D71895AD0}" srcOrd="1" destOrd="0" parTransId="{FAA3402E-98D2-4D5B-AC94-4795A323CF3B}" sibTransId="{029A66BC-CB6E-42D2-BD68-A97405D84995}"/>
    <dgm:cxn modelId="{66D62E6E-A5D4-4C9E-A77C-74BC939A8F82}" srcId="{7C06CCBE-0F77-4A7D-B78B-7C05E996223F}" destId="{A2757880-B035-4D1E-AEA2-22223BAA16D1}" srcOrd="3" destOrd="0" parTransId="{1ADC8BB4-631C-4D22-8190-27D162C5CDD0}" sibTransId="{12A898A2-50FB-403C-B4D8-6EB56A88E623}"/>
    <dgm:cxn modelId="{C4727276-8821-4A2E-9A82-8FAB4B797543}" type="presOf" srcId="{9E06BE14-142A-440B-9098-E444CBD0CF0A}" destId="{0086243C-4B41-4A41-8CA3-FB41EC454AF2}" srcOrd="0" destOrd="0" presId="urn:microsoft.com/office/officeart/2011/layout/HexagonRadial"/>
    <dgm:cxn modelId="{08757D87-BD25-41EA-9B68-58DC5F926DB8}" type="presOf" srcId="{156941BA-9A07-426A-9E7D-EC6D71895AD0}" destId="{F5D0F8AA-AAA1-4300-8020-9E2703AF33B6}" srcOrd="0" destOrd="0" presId="urn:microsoft.com/office/officeart/2011/layout/HexagonRadial"/>
    <dgm:cxn modelId="{22D1FF9C-F36F-4E9D-874D-FF0F4E6474DB}" type="presOf" srcId="{7C06CCBE-0F77-4A7D-B78B-7C05E996223F}" destId="{4F0D4CAD-2F58-464D-A5D9-4CE3891358B3}" srcOrd="0" destOrd="0" presId="urn:microsoft.com/office/officeart/2011/layout/HexagonRadial"/>
    <dgm:cxn modelId="{EE0A06AF-867A-4F29-B906-D802BFC1C36B}" type="presOf" srcId="{A0DB573E-5268-4FDA-BAD7-618E8EF6FFD4}" destId="{C1F53C1F-24BD-4675-B846-93ACA7880979}" srcOrd="0" destOrd="0" presId="urn:microsoft.com/office/officeart/2011/layout/HexagonRadial"/>
    <dgm:cxn modelId="{C103E8B1-DA03-43E8-BE4C-4CA470722876}" srcId="{7C06CCBE-0F77-4A7D-B78B-7C05E996223F}" destId="{9E06BE14-142A-440B-9098-E444CBD0CF0A}" srcOrd="4" destOrd="0" parTransId="{89E22004-B8DD-43A2-8325-BEF1D6CDD1C2}" sibTransId="{6334D2A4-002A-4947-8F7D-A1320DE4327C}"/>
    <dgm:cxn modelId="{34D4D1CD-FF52-4FF1-AA96-EE9EA040AA70}" type="presOf" srcId="{1BE86602-FB63-4B51-ADEE-D8B658E1DC0E}" destId="{25FF884F-7E72-45EF-AA71-5DFEF034AC15}" srcOrd="0" destOrd="0" presId="urn:microsoft.com/office/officeart/2011/layout/HexagonRadial"/>
    <dgm:cxn modelId="{9CA7A1D1-669C-48D9-BF72-0CD55783D737}" srcId="{7C06CCBE-0F77-4A7D-B78B-7C05E996223F}" destId="{4AC54C9D-0357-4805-8920-8C1C3BC26FFD}" srcOrd="2" destOrd="0" parTransId="{D04B68F6-CCDD-4B72-8189-15D78034167C}" sibTransId="{C3AF8DA5-82B2-4472-9B27-E64927258C62}"/>
    <dgm:cxn modelId="{68EF1FF1-6EB2-456B-8E8D-5F7BACE9FA99}" type="presOf" srcId="{4AC54C9D-0357-4805-8920-8C1C3BC26FFD}" destId="{777B7424-76F9-402A-AD27-4EFF77C5FBFB}" srcOrd="0" destOrd="0" presId="urn:microsoft.com/office/officeart/2011/layout/HexagonRadial"/>
    <dgm:cxn modelId="{107F3E32-DA19-48E4-96EE-78DE08B0C54C}" type="presParOf" srcId="{445E2954-C478-4362-8FA4-E1877808A0C0}" destId="{4F0D4CAD-2F58-464D-A5D9-4CE3891358B3}" srcOrd="0" destOrd="0" presId="urn:microsoft.com/office/officeart/2011/layout/HexagonRadial"/>
    <dgm:cxn modelId="{2A732DB6-3C6F-4CC4-BCC5-24FB22288EAD}" type="presParOf" srcId="{445E2954-C478-4362-8FA4-E1877808A0C0}" destId="{262801FA-DEED-478A-AE37-5B1657BC2D79}" srcOrd="1" destOrd="0" presId="urn:microsoft.com/office/officeart/2011/layout/HexagonRadial"/>
    <dgm:cxn modelId="{67DF0D2C-1066-4954-80A7-12A20FAAE17F}" type="presParOf" srcId="{262801FA-DEED-478A-AE37-5B1657BC2D79}" destId="{FD60F99C-DA0C-4A0F-BEB4-279A2006FF86}" srcOrd="0" destOrd="0" presId="urn:microsoft.com/office/officeart/2011/layout/HexagonRadial"/>
    <dgm:cxn modelId="{0C4ADE0E-D3DE-473E-B0C2-88CF4039A1BA}" type="presParOf" srcId="{445E2954-C478-4362-8FA4-E1877808A0C0}" destId="{25FF884F-7E72-45EF-AA71-5DFEF034AC15}" srcOrd="2" destOrd="0" presId="urn:microsoft.com/office/officeart/2011/layout/HexagonRadial"/>
    <dgm:cxn modelId="{40F29057-9B18-41A6-83FD-46E4551784A5}" type="presParOf" srcId="{445E2954-C478-4362-8FA4-E1877808A0C0}" destId="{6F7BCBBB-DE77-46B1-87FE-9587EBBBD8B6}" srcOrd="3" destOrd="0" presId="urn:microsoft.com/office/officeart/2011/layout/HexagonRadial"/>
    <dgm:cxn modelId="{E83798D9-E58D-4AA3-93B3-9E285D5BB716}" type="presParOf" srcId="{6F7BCBBB-DE77-46B1-87FE-9587EBBBD8B6}" destId="{FFE0AA2F-DEB9-449E-A963-ED6D9A79B1F5}" srcOrd="0" destOrd="0" presId="urn:microsoft.com/office/officeart/2011/layout/HexagonRadial"/>
    <dgm:cxn modelId="{A634D351-51C9-44DF-9C16-469B9D463F48}" type="presParOf" srcId="{445E2954-C478-4362-8FA4-E1877808A0C0}" destId="{F5D0F8AA-AAA1-4300-8020-9E2703AF33B6}" srcOrd="4" destOrd="0" presId="urn:microsoft.com/office/officeart/2011/layout/HexagonRadial"/>
    <dgm:cxn modelId="{84D623D6-583B-444C-A89B-C154FB582BEB}" type="presParOf" srcId="{445E2954-C478-4362-8FA4-E1877808A0C0}" destId="{11E6F293-E023-4D92-9EE3-8FC735D7078C}" srcOrd="5" destOrd="0" presId="urn:microsoft.com/office/officeart/2011/layout/HexagonRadial"/>
    <dgm:cxn modelId="{75CD5662-B29B-4B89-8AD2-997C1BF9CCDE}" type="presParOf" srcId="{11E6F293-E023-4D92-9EE3-8FC735D7078C}" destId="{DAA95180-1D06-4161-BB76-BC36811023F8}" srcOrd="0" destOrd="0" presId="urn:microsoft.com/office/officeart/2011/layout/HexagonRadial"/>
    <dgm:cxn modelId="{56FD24B5-5CE4-4699-8F1D-906D1CA57422}" type="presParOf" srcId="{445E2954-C478-4362-8FA4-E1877808A0C0}" destId="{777B7424-76F9-402A-AD27-4EFF77C5FBFB}" srcOrd="6" destOrd="0" presId="urn:microsoft.com/office/officeart/2011/layout/HexagonRadial"/>
    <dgm:cxn modelId="{4E332BCE-87D6-4F50-B298-80B334C29FC0}" type="presParOf" srcId="{445E2954-C478-4362-8FA4-E1877808A0C0}" destId="{A1BE661A-4683-4DF4-B7AF-1CC2A6FEF7A2}" srcOrd="7" destOrd="0" presId="urn:microsoft.com/office/officeart/2011/layout/HexagonRadial"/>
    <dgm:cxn modelId="{F2837864-42F5-484A-B2B6-7F1CE60A8B64}" type="presParOf" srcId="{A1BE661A-4683-4DF4-B7AF-1CC2A6FEF7A2}" destId="{E90EA700-9BEE-4140-BFD1-6FAD44CE22D3}" srcOrd="0" destOrd="0" presId="urn:microsoft.com/office/officeart/2011/layout/HexagonRadial"/>
    <dgm:cxn modelId="{2244FADD-BC88-480A-8A1D-1FD736796CDE}" type="presParOf" srcId="{445E2954-C478-4362-8FA4-E1877808A0C0}" destId="{89A10501-F09A-4BDE-B827-91D72413BA38}" srcOrd="8" destOrd="0" presId="urn:microsoft.com/office/officeart/2011/layout/HexagonRadial"/>
    <dgm:cxn modelId="{AFFAB10F-FA69-4AD3-9113-E30139E86AA3}" type="presParOf" srcId="{445E2954-C478-4362-8FA4-E1877808A0C0}" destId="{67C0049A-D114-43C5-A549-A20E805695B0}" srcOrd="9" destOrd="0" presId="urn:microsoft.com/office/officeart/2011/layout/HexagonRadial"/>
    <dgm:cxn modelId="{250CE6FF-3542-437E-B9BC-3FCB7EEF904C}" type="presParOf" srcId="{67C0049A-D114-43C5-A549-A20E805695B0}" destId="{95AFA4EF-00F2-4A93-9878-0FC2D05C9BCF}" srcOrd="0" destOrd="0" presId="urn:microsoft.com/office/officeart/2011/layout/HexagonRadial"/>
    <dgm:cxn modelId="{A50D27E7-EF27-4B6E-8E42-7EEAC246059D}" type="presParOf" srcId="{445E2954-C478-4362-8FA4-E1877808A0C0}" destId="{0086243C-4B41-4A41-8CA3-FB41EC454AF2}" srcOrd="10" destOrd="0" presId="urn:microsoft.com/office/officeart/2011/layout/HexagonRadial"/>
    <dgm:cxn modelId="{8D591798-B0BD-4923-A1D0-623DB3450FEF}" type="presParOf" srcId="{445E2954-C478-4362-8FA4-E1877808A0C0}" destId="{BE648B26-158C-4C51-9B10-2852CD40F18C}" srcOrd="11" destOrd="0" presId="urn:microsoft.com/office/officeart/2011/layout/HexagonRadial"/>
    <dgm:cxn modelId="{A8EAE35F-7B4A-4EE4-999A-FE719C65B84F}" type="presParOf" srcId="{BE648B26-158C-4C51-9B10-2852CD40F18C}" destId="{BE9832D6-21C1-43B3-9BCC-3DBE8F119D97}" srcOrd="0" destOrd="0" presId="urn:microsoft.com/office/officeart/2011/layout/HexagonRadial"/>
    <dgm:cxn modelId="{4C9335A0-69EB-4165-A40D-71BCBBF3A935}" type="presParOf" srcId="{445E2954-C478-4362-8FA4-E1877808A0C0}" destId="{C1F53C1F-24BD-4675-B846-93ACA7880979}"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BDC78C9-6797-4B4D-855D-0EE7BAABB765}" type="doc">
      <dgm:prSet loTypeId="urn:microsoft.com/office/officeart/2005/8/layout/vList6" loCatId="process" qsTypeId="urn:microsoft.com/office/officeart/2005/8/quickstyle/simple5" qsCatId="simple" csTypeId="urn:microsoft.com/office/officeart/2005/8/colors/colorful2" csCatId="colorful" phldr="1"/>
      <dgm:spPr/>
      <dgm:t>
        <a:bodyPr/>
        <a:lstStyle/>
        <a:p>
          <a:endParaRPr lang="en-US"/>
        </a:p>
      </dgm:t>
    </dgm:pt>
    <dgm:pt modelId="{038688D4-EB62-4670-82E1-00A67EE77572}">
      <dgm:prSet phldrT="[Text]" custT="1"/>
      <dgm:spPr/>
      <dgm:t>
        <a:bodyPr/>
        <a:lstStyle/>
        <a:p>
          <a:r>
            <a:rPr lang="en-US" sz="3200" dirty="0">
              <a:latin typeface="Calibri" panose="020F0502020204030204" pitchFamily="34" charset="0"/>
              <a:cs typeface="Calibri" panose="020F0502020204030204" pitchFamily="34" charset="0"/>
            </a:rPr>
            <a:t>Safety Plans (immediate)</a:t>
          </a:r>
        </a:p>
      </dgm:t>
    </dgm:pt>
    <dgm:pt modelId="{F799EFBD-3BC2-4ED2-89BA-348D0CEAD981}" type="parTrans" cxnId="{F07E4521-233E-4605-AA2B-91084D6FFD37}">
      <dgm:prSet/>
      <dgm:spPr/>
      <dgm:t>
        <a:bodyPr/>
        <a:lstStyle/>
        <a:p>
          <a:endParaRPr lang="en-US"/>
        </a:p>
      </dgm:t>
    </dgm:pt>
    <dgm:pt modelId="{4F01C66A-642F-414B-94EE-8434EF15D11D}" type="sibTrans" cxnId="{F07E4521-233E-4605-AA2B-91084D6FFD37}">
      <dgm:prSet/>
      <dgm:spPr/>
      <dgm:t>
        <a:bodyPr/>
        <a:lstStyle/>
        <a:p>
          <a:endParaRPr lang="en-US"/>
        </a:p>
      </dgm:t>
    </dgm:pt>
    <dgm:pt modelId="{FC8EBF50-0A61-4853-905A-70D5B3A473A1}">
      <dgm:prSet phldrT="[Text]" custT="1"/>
      <dgm:spPr/>
      <dgm:t>
        <a:bodyPr/>
        <a:lstStyle/>
        <a:p>
          <a:r>
            <a:rPr lang="en-US" sz="3200" dirty="0">
              <a:latin typeface="Calibri" panose="020F0502020204030204" pitchFamily="34" charset="0"/>
              <a:cs typeface="Calibri" panose="020F0502020204030204" pitchFamily="34" charset="0"/>
            </a:rPr>
            <a:t>Aftercare Plans</a:t>
          </a:r>
        </a:p>
      </dgm:t>
    </dgm:pt>
    <dgm:pt modelId="{F7DEED50-33A8-4595-962A-8064F94F6823}" type="parTrans" cxnId="{D2F001C2-6396-4D5C-AF46-C2FCF4A16974}">
      <dgm:prSet/>
      <dgm:spPr/>
      <dgm:t>
        <a:bodyPr/>
        <a:lstStyle/>
        <a:p>
          <a:endParaRPr lang="en-US"/>
        </a:p>
      </dgm:t>
    </dgm:pt>
    <dgm:pt modelId="{17145711-E1A3-48EF-955E-BB1AC861DB96}" type="sibTrans" cxnId="{D2F001C2-6396-4D5C-AF46-C2FCF4A16974}">
      <dgm:prSet/>
      <dgm:spPr/>
      <dgm:t>
        <a:bodyPr/>
        <a:lstStyle/>
        <a:p>
          <a:endParaRPr lang="en-US"/>
        </a:p>
      </dgm:t>
    </dgm:pt>
    <dgm:pt modelId="{3F584E24-CF0A-4FC5-ADEB-EB2E6777474D}">
      <dgm:prSet/>
      <dgm:spPr/>
      <dgm:t>
        <a:bodyPr/>
        <a:lstStyle/>
        <a:p>
          <a:endParaRPr lang="en-US" sz="1500" dirty="0">
            <a:latin typeface="Calibri" panose="020F0502020204030204" pitchFamily="34" charset="0"/>
            <a:cs typeface="Calibri" panose="020F0502020204030204" pitchFamily="34" charset="0"/>
          </a:endParaRPr>
        </a:p>
      </dgm:t>
    </dgm:pt>
    <dgm:pt modelId="{FCB7445F-C01D-4699-8A64-69F99ECAE9C1}" type="parTrans" cxnId="{875195AE-BC38-46D9-9AC2-F1F6DEB2B9CF}">
      <dgm:prSet/>
      <dgm:spPr/>
      <dgm:t>
        <a:bodyPr/>
        <a:lstStyle/>
        <a:p>
          <a:endParaRPr lang="en-US"/>
        </a:p>
      </dgm:t>
    </dgm:pt>
    <dgm:pt modelId="{E2501F9B-B83F-4CC8-A5C0-EF23D0811787}" type="sibTrans" cxnId="{875195AE-BC38-46D9-9AC2-F1F6DEB2B9CF}">
      <dgm:prSet/>
      <dgm:spPr/>
      <dgm:t>
        <a:bodyPr/>
        <a:lstStyle/>
        <a:p>
          <a:endParaRPr lang="en-US"/>
        </a:p>
      </dgm:t>
    </dgm:pt>
    <dgm:pt modelId="{24C83EBE-DC83-401C-A86D-B3A3BF103DC9}">
      <dgm:prSet/>
      <dgm:spPr/>
      <dgm:t>
        <a:bodyPr/>
        <a:lstStyle/>
        <a:p>
          <a:endParaRPr lang="en-US" sz="1500" dirty="0"/>
        </a:p>
      </dgm:t>
    </dgm:pt>
    <dgm:pt modelId="{EFD2360F-9C54-4CD9-85F6-5A7A52DF511F}" type="parTrans" cxnId="{1D32BACD-DC52-412D-AAEE-434FBC7355CA}">
      <dgm:prSet/>
      <dgm:spPr/>
      <dgm:t>
        <a:bodyPr/>
        <a:lstStyle/>
        <a:p>
          <a:endParaRPr lang="en-US"/>
        </a:p>
      </dgm:t>
    </dgm:pt>
    <dgm:pt modelId="{A62B90A7-6811-4A9F-A3F1-DD7B89B85DB4}" type="sibTrans" cxnId="{1D32BACD-DC52-412D-AAEE-434FBC7355CA}">
      <dgm:prSet/>
      <dgm:spPr/>
      <dgm:t>
        <a:bodyPr/>
        <a:lstStyle/>
        <a:p>
          <a:endParaRPr lang="en-US"/>
        </a:p>
      </dgm:t>
    </dgm:pt>
    <dgm:pt modelId="{64A184A2-CB5A-49C8-BA81-4D73949E4261}">
      <dgm:prSet custT="1"/>
      <dgm:spPr/>
      <dgm:t>
        <a:bodyPr/>
        <a:lstStyle/>
        <a:p>
          <a:r>
            <a:rPr lang="en-US" sz="3200" dirty="0">
              <a:latin typeface="Calibri" panose="020F0502020204030204" pitchFamily="34" charset="0"/>
              <a:cs typeface="Calibri" panose="020F0502020204030204" pitchFamily="34" charset="0"/>
            </a:rPr>
            <a:t>Case Plans (ongoing)</a:t>
          </a:r>
        </a:p>
      </dgm:t>
    </dgm:pt>
    <dgm:pt modelId="{F2C3F45A-EEC5-40BC-B262-7BD3E9B79445}" type="parTrans" cxnId="{1DC1776C-0607-4D04-9478-82861D70FDFB}">
      <dgm:prSet/>
      <dgm:spPr/>
      <dgm:t>
        <a:bodyPr/>
        <a:lstStyle/>
        <a:p>
          <a:endParaRPr lang="en-US"/>
        </a:p>
      </dgm:t>
    </dgm:pt>
    <dgm:pt modelId="{F0A47647-60D8-43A8-A048-1895FED63A38}" type="sibTrans" cxnId="{1DC1776C-0607-4D04-9478-82861D70FDFB}">
      <dgm:prSet/>
      <dgm:spPr/>
      <dgm:t>
        <a:bodyPr/>
        <a:lstStyle/>
        <a:p>
          <a:endParaRPr lang="en-US"/>
        </a:p>
      </dgm:t>
    </dgm:pt>
    <dgm:pt modelId="{DE1D33AD-8FB8-447A-B76D-333119133454}">
      <dgm:prSet custT="1"/>
      <dgm:spPr/>
      <dgm:t>
        <a:bodyPr/>
        <a:lstStyle/>
        <a:p>
          <a:r>
            <a:rPr lang="en-US" sz="2800" dirty="0">
              <a:latin typeface="Calibri" panose="020F0502020204030204" pitchFamily="34" charset="0"/>
              <a:cs typeface="Calibri" panose="020F0502020204030204" pitchFamily="34" charset="0"/>
            </a:rPr>
            <a:t>How can family life be organized so that ongoing safety can be demonstrated over time?</a:t>
          </a:r>
          <a:endParaRPr lang="en-US" sz="2400" dirty="0">
            <a:latin typeface="Calibri" panose="020F0502020204030204" pitchFamily="34" charset="0"/>
            <a:cs typeface="Calibri" panose="020F0502020204030204" pitchFamily="34" charset="0"/>
          </a:endParaRPr>
        </a:p>
      </dgm:t>
    </dgm:pt>
    <dgm:pt modelId="{CC0C0077-B3B7-40BF-86C8-FA5EF29C0006}" type="parTrans" cxnId="{244A493F-135C-4731-9DA0-6632AF5D4948}">
      <dgm:prSet/>
      <dgm:spPr/>
      <dgm:t>
        <a:bodyPr/>
        <a:lstStyle/>
        <a:p>
          <a:endParaRPr lang="en-US"/>
        </a:p>
      </dgm:t>
    </dgm:pt>
    <dgm:pt modelId="{4DF004D0-95E8-4DD9-8B66-689B400E0026}" type="sibTrans" cxnId="{244A493F-135C-4731-9DA0-6632AF5D4948}">
      <dgm:prSet/>
      <dgm:spPr/>
      <dgm:t>
        <a:bodyPr/>
        <a:lstStyle/>
        <a:p>
          <a:endParaRPr lang="en-US"/>
        </a:p>
      </dgm:t>
    </dgm:pt>
    <dgm:pt modelId="{00B81B61-D172-4065-8DF3-3C97B9521E55}">
      <dgm:prSet phldrT="[Text]" custT="1"/>
      <dgm:spPr/>
      <dgm:t>
        <a:bodyPr/>
        <a:lstStyle/>
        <a:p>
          <a:r>
            <a:rPr lang="en-US" sz="2800" dirty="0">
              <a:latin typeface="Calibri" panose="020F0502020204030204" pitchFamily="34" charset="0"/>
              <a:cs typeface="Calibri" panose="020F0502020204030204" pitchFamily="34" charset="0"/>
            </a:rPr>
            <a:t>How will safety continue to be provided once child welfare is no longer working with the family?</a:t>
          </a:r>
          <a:endParaRPr lang="en-US" sz="2400" dirty="0">
            <a:latin typeface="Calibri" panose="020F0502020204030204" pitchFamily="34" charset="0"/>
            <a:cs typeface="Calibri" panose="020F0502020204030204" pitchFamily="34" charset="0"/>
          </a:endParaRPr>
        </a:p>
      </dgm:t>
    </dgm:pt>
    <dgm:pt modelId="{BC4DA1BF-BE4A-4357-8122-B559612893E1}" type="parTrans" cxnId="{AEB5D315-894B-49DA-BF3D-D2233E8D0997}">
      <dgm:prSet/>
      <dgm:spPr/>
      <dgm:t>
        <a:bodyPr/>
        <a:lstStyle/>
        <a:p>
          <a:endParaRPr lang="en-US"/>
        </a:p>
      </dgm:t>
    </dgm:pt>
    <dgm:pt modelId="{CB39C5F8-0D3E-4EB8-A990-F4E9914B7431}" type="sibTrans" cxnId="{AEB5D315-894B-49DA-BF3D-D2233E8D0997}">
      <dgm:prSet/>
      <dgm:spPr/>
      <dgm:t>
        <a:bodyPr/>
        <a:lstStyle/>
        <a:p>
          <a:endParaRPr lang="en-US"/>
        </a:p>
      </dgm:t>
    </dgm:pt>
    <dgm:pt modelId="{C0DD29E2-0C3C-43DC-BDD0-46F35FA20889}">
      <dgm:prSet phldrT="[Text]" custT="1"/>
      <dgm:spPr/>
      <dgm:t>
        <a:bodyPr/>
        <a:lstStyle/>
        <a:p>
          <a:r>
            <a:rPr lang="en-US" sz="2800" dirty="0">
              <a:latin typeface="Calibri" panose="020F0502020204030204" pitchFamily="34" charset="0"/>
              <a:cs typeface="Calibri" panose="020F0502020204030204" pitchFamily="34" charset="0"/>
            </a:rPr>
            <a:t>How can we work together to ensure the child will be safe during a short period of time?</a:t>
          </a:r>
          <a:endParaRPr lang="en-US" sz="2400" dirty="0">
            <a:latin typeface="Calibri" panose="020F0502020204030204" pitchFamily="34" charset="0"/>
            <a:cs typeface="Calibri" panose="020F0502020204030204" pitchFamily="34" charset="0"/>
          </a:endParaRPr>
        </a:p>
      </dgm:t>
    </dgm:pt>
    <dgm:pt modelId="{283396B7-AE6B-4960-B10B-FFF3AB72A8B6}" type="sibTrans" cxnId="{77CCADCD-4877-4DE8-AC50-DABF9DD864C7}">
      <dgm:prSet/>
      <dgm:spPr/>
      <dgm:t>
        <a:bodyPr/>
        <a:lstStyle/>
        <a:p>
          <a:endParaRPr lang="en-US"/>
        </a:p>
      </dgm:t>
    </dgm:pt>
    <dgm:pt modelId="{367EC61B-2B70-47BA-A878-FF2B3638DDAE}" type="parTrans" cxnId="{77CCADCD-4877-4DE8-AC50-DABF9DD864C7}">
      <dgm:prSet/>
      <dgm:spPr/>
      <dgm:t>
        <a:bodyPr/>
        <a:lstStyle/>
        <a:p>
          <a:endParaRPr lang="en-US"/>
        </a:p>
      </dgm:t>
    </dgm:pt>
    <dgm:pt modelId="{C41CE679-5047-4941-8F48-7B5BF8B5B51D}" type="pres">
      <dgm:prSet presAssocID="{BBDC78C9-6797-4B4D-855D-0EE7BAABB765}" presName="Name0" presStyleCnt="0">
        <dgm:presLayoutVars>
          <dgm:dir/>
          <dgm:animLvl val="lvl"/>
          <dgm:resizeHandles/>
        </dgm:presLayoutVars>
      </dgm:prSet>
      <dgm:spPr/>
    </dgm:pt>
    <dgm:pt modelId="{A262EE05-BC5F-4273-962A-4EC4E1907F4A}" type="pres">
      <dgm:prSet presAssocID="{038688D4-EB62-4670-82E1-00A67EE77572}" presName="linNode" presStyleCnt="0"/>
      <dgm:spPr/>
    </dgm:pt>
    <dgm:pt modelId="{FA0C221E-FD39-4D21-B989-76D1A8EFFC60}" type="pres">
      <dgm:prSet presAssocID="{038688D4-EB62-4670-82E1-00A67EE77572}" presName="parentShp" presStyleLbl="node1" presStyleIdx="0" presStyleCnt="3">
        <dgm:presLayoutVars>
          <dgm:bulletEnabled val="1"/>
        </dgm:presLayoutVars>
      </dgm:prSet>
      <dgm:spPr/>
    </dgm:pt>
    <dgm:pt modelId="{FAE7B6AF-6925-4BFC-804A-50EF6CB33CE0}" type="pres">
      <dgm:prSet presAssocID="{038688D4-EB62-4670-82E1-00A67EE77572}" presName="childShp" presStyleLbl="bgAccFollowNode1" presStyleIdx="0" presStyleCnt="3" custLinFactNeighborY="0">
        <dgm:presLayoutVars>
          <dgm:bulletEnabled val="1"/>
        </dgm:presLayoutVars>
      </dgm:prSet>
      <dgm:spPr/>
    </dgm:pt>
    <dgm:pt modelId="{DB67BB91-8B99-4DDD-8DF6-295AFCC344DF}" type="pres">
      <dgm:prSet presAssocID="{4F01C66A-642F-414B-94EE-8434EF15D11D}" presName="spacing" presStyleCnt="0"/>
      <dgm:spPr/>
    </dgm:pt>
    <dgm:pt modelId="{13BC36B6-6302-4D84-B72D-7C57D4F4433B}" type="pres">
      <dgm:prSet presAssocID="{64A184A2-CB5A-49C8-BA81-4D73949E4261}" presName="linNode" presStyleCnt="0"/>
      <dgm:spPr/>
    </dgm:pt>
    <dgm:pt modelId="{F4689D63-13B0-47D2-A522-F576EA4DCC5C}" type="pres">
      <dgm:prSet presAssocID="{64A184A2-CB5A-49C8-BA81-4D73949E4261}" presName="parentShp" presStyleLbl="node1" presStyleIdx="1" presStyleCnt="3">
        <dgm:presLayoutVars>
          <dgm:bulletEnabled val="1"/>
        </dgm:presLayoutVars>
      </dgm:prSet>
      <dgm:spPr/>
    </dgm:pt>
    <dgm:pt modelId="{2F01D10E-07EE-4067-A31C-CE862A994699}" type="pres">
      <dgm:prSet presAssocID="{64A184A2-CB5A-49C8-BA81-4D73949E4261}" presName="childShp" presStyleLbl="bgAccFollowNode1" presStyleIdx="1" presStyleCnt="3">
        <dgm:presLayoutVars>
          <dgm:bulletEnabled val="1"/>
        </dgm:presLayoutVars>
      </dgm:prSet>
      <dgm:spPr/>
    </dgm:pt>
    <dgm:pt modelId="{29FEB07D-C82D-47AD-A27F-F5ED5D4EB839}" type="pres">
      <dgm:prSet presAssocID="{F0A47647-60D8-43A8-A048-1895FED63A38}" presName="spacing" presStyleCnt="0"/>
      <dgm:spPr/>
    </dgm:pt>
    <dgm:pt modelId="{9EE071ED-B27C-4671-A347-E4567114C3D7}" type="pres">
      <dgm:prSet presAssocID="{FC8EBF50-0A61-4853-905A-70D5B3A473A1}" presName="linNode" presStyleCnt="0"/>
      <dgm:spPr/>
    </dgm:pt>
    <dgm:pt modelId="{0B0D47D2-646F-4964-9D19-01E224B58B78}" type="pres">
      <dgm:prSet presAssocID="{FC8EBF50-0A61-4853-905A-70D5B3A473A1}" presName="parentShp" presStyleLbl="node1" presStyleIdx="2" presStyleCnt="3">
        <dgm:presLayoutVars>
          <dgm:bulletEnabled val="1"/>
        </dgm:presLayoutVars>
      </dgm:prSet>
      <dgm:spPr/>
    </dgm:pt>
    <dgm:pt modelId="{6CCA64A7-C1D9-45E9-B4D3-54EB7FA3E53D}" type="pres">
      <dgm:prSet presAssocID="{FC8EBF50-0A61-4853-905A-70D5B3A473A1}" presName="childShp" presStyleLbl="bgAccFollowNode1" presStyleIdx="2" presStyleCnt="3">
        <dgm:presLayoutVars>
          <dgm:bulletEnabled val="1"/>
        </dgm:presLayoutVars>
      </dgm:prSet>
      <dgm:spPr/>
    </dgm:pt>
  </dgm:ptLst>
  <dgm:cxnLst>
    <dgm:cxn modelId="{6588BD0A-5EB7-4C18-9116-383D1B3211A2}" type="presOf" srcId="{BBDC78C9-6797-4B4D-855D-0EE7BAABB765}" destId="{C41CE679-5047-4941-8F48-7B5BF8B5B51D}" srcOrd="0" destOrd="0" presId="urn:microsoft.com/office/officeart/2005/8/layout/vList6"/>
    <dgm:cxn modelId="{AEB5D315-894B-49DA-BF3D-D2233E8D0997}" srcId="{FC8EBF50-0A61-4853-905A-70D5B3A473A1}" destId="{00B81B61-D172-4065-8DF3-3C97B9521E55}" srcOrd="0" destOrd="0" parTransId="{BC4DA1BF-BE4A-4357-8122-B559612893E1}" sibTransId="{CB39C5F8-0D3E-4EB8-A990-F4E9914B7431}"/>
    <dgm:cxn modelId="{27D7F91A-02E4-4268-A055-475BCAC445BD}" type="presOf" srcId="{038688D4-EB62-4670-82E1-00A67EE77572}" destId="{FA0C221E-FD39-4D21-B989-76D1A8EFFC60}" srcOrd="0" destOrd="0" presId="urn:microsoft.com/office/officeart/2005/8/layout/vList6"/>
    <dgm:cxn modelId="{F07E4521-233E-4605-AA2B-91084D6FFD37}" srcId="{BBDC78C9-6797-4B4D-855D-0EE7BAABB765}" destId="{038688D4-EB62-4670-82E1-00A67EE77572}" srcOrd="0" destOrd="0" parTransId="{F799EFBD-3BC2-4ED2-89BA-348D0CEAD981}" sibTransId="{4F01C66A-642F-414B-94EE-8434EF15D11D}"/>
    <dgm:cxn modelId="{3B4E7833-7922-44EF-A1E4-DAF6994372EB}" type="presOf" srcId="{64A184A2-CB5A-49C8-BA81-4D73949E4261}" destId="{F4689D63-13B0-47D2-A522-F576EA4DCC5C}" srcOrd="0" destOrd="0" presId="urn:microsoft.com/office/officeart/2005/8/layout/vList6"/>
    <dgm:cxn modelId="{244A493F-135C-4731-9DA0-6632AF5D4948}" srcId="{64A184A2-CB5A-49C8-BA81-4D73949E4261}" destId="{DE1D33AD-8FB8-447A-B76D-333119133454}" srcOrd="0" destOrd="0" parTransId="{CC0C0077-B3B7-40BF-86C8-FA5EF29C0006}" sibTransId="{4DF004D0-95E8-4DD9-8B66-689B400E0026}"/>
    <dgm:cxn modelId="{63B21B5B-567D-4B6D-8442-4B6DEA02EAC9}" type="presOf" srcId="{C0DD29E2-0C3C-43DC-BDD0-46F35FA20889}" destId="{FAE7B6AF-6925-4BFC-804A-50EF6CB33CE0}" srcOrd="0" destOrd="0" presId="urn:microsoft.com/office/officeart/2005/8/layout/vList6"/>
    <dgm:cxn modelId="{9367D843-CA12-48DB-9238-57CEDD00727F}" type="presOf" srcId="{24C83EBE-DC83-401C-A86D-B3A3BF103DC9}" destId="{6CCA64A7-C1D9-45E9-B4D3-54EB7FA3E53D}" srcOrd="0" destOrd="2" presId="urn:microsoft.com/office/officeart/2005/8/layout/vList6"/>
    <dgm:cxn modelId="{1DC1776C-0607-4D04-9478-82861D70FDFB}" srcId="{BBDC78C9-6797-4B4D-855D-0EE7BAABB765}" destId="{64A184A2-CB5A-49C8-BA81-4D73949E4261}" srcOrd="1" destOrd="0" parTransId="{F2C3F45A-EEC5-40BC-B262-7BD3E9B79445}" sibTransId="{F0A47647-60D8-43A8-A048-1895FED63A38}"/>
    <dgm:cxn modelId="{DFA0179F-D460-4943-B735-D9E611536D0E}" type="presOf" srcId="{3F584E24-CF0A-4FC5-ADEB-EB2E6777474D}" destId="{6CCA64A7-C1D9-45E9-B4D3-54EB7FA3E53D}" srcOrd="0" destOrd="1" presId="urn:microsoft.com/office/officeart/2005/8/layout/vList6"/>
    <dgm:cxn modelId="{9C80FE9F-3AB3-44D1-BE5D-A6C622D282C1}" type="presOf" srcId="{00B81B61-D172-4065-8DF3-3C97B9521E55}" destId="{6CCA64A7-C1D9-45E9-B4D3-54EB7FA3E53D}" srcOrd="0" destOrd="0" presId="urn:microsoft.com/office/officeart/2005/8/layout/vList6"/>
    <dgm:cxn modelId="{875195AE-BC38-46D9-9AC2-F1F6DEB2B9CF}" srcId="{FC8EBF50-0A61-4853-905A-70D5B3A473A1}" destId="{3F584E24-CF0A-4FC5-ADEB-EB2E6777474D}" srcOrd="1" destOrd="0" parTransId="{FCB7445F-C01D-4699-8A64-69F99ECAE9C1}" sibTransId="{E2501F9B-B83F-4CC8-A5C0-EF23D0811787}"/>
    <dgm:cxn modelId="{2A2B08B3-B56B-49CF-927D-A9335AAC1CE1}" type="presOf" srcId="{DE1D33AD-8FB8-447A-B76D-333119133454}" destId="{2F01D10E-07EE-4067-A31C-CE862A994699}" srcOrd="0" destOrd="0" presId="urn:microsoft.com/office/officeart/2005/8/layout/vList6"/>
    <dgm:cxn modelId="{7252F0B3-9F7C-4EAC-BD08-CC3F6D6A8CAD}" type="presOf" srcId="{FC8EBF50-0A61-4853-905A-70D5B3A473A1}" destId="{0B0D47D2-646F-4964-9D19-01E224B58B78}" srcOrd="0" destOrd="0" presId="urn:microsoft.com/office/officeart/2005/8/layout/vList6"/>
    <dgm:cxn modelId="{D2F001C2-6396-4D5C-AF46-C2FCF4A16974}" srcId="{BBDC78C9-6797-4B4D-855D-0EE7BAABB765}" destId="{FC8EBF50-0A61-4853-905A-70D5B3A473A1}" srcOrd="2" destOrd="0" parTransId="{F7DEED50-33A8-4595-962A-8064F94F6823}" sibTransId="{17145711-E1A3-48EF-955E-BB1AC861DB96}"/>
    <dgm:cxn modelId="{77CCADCD-4877-4DE8-AC50-DABF9DD864C7}" srcId="{038688D4-EB62-4670-82E1-00A67EE77572}" destId="{C0DD29E2-0C3C-43DC-BDD0-46F35FA20889}" srcOrd="0" destOrd="0" parTransId="{367EC61B-2B70-47BA-A878-FF2B3638DDAE}" sibTransId="{283396B7-AE6B-4960-B10B-FFF3AB72A8B6}"/>
    <dgm:cxn modelId="{1D32BACD-DC52-412D-AAEE-434FBC7355CA}" srcId="{FC8EBF50-0A61-4853-905A-70D5B3A473A1}" destId="{24C83EBE-DC83-401C-A86D-B3A3BF103DC9}" srcOrd="2" destOrd="0" parTransId="{EFD2360F-9C54-4CD9-85F6-5A7A52DF511F}" sibTransId="{A62B90A7-6811-4A9F-A3F1-DD7B89B85DB4}"/>
    <dgm:cxn modelId="{F33C80EB-50E6-42A7-BA9C-7D84F3B4C51F}" type="presParOf" srcId="{C41CE679-5047-4941-8F48-7B5BF8B5B51D}" destId="{A262EE05-BC5F-4273-962A-4EC4E1907F4A}" srcOrd="0" destOrd="0" presId="urn:microsoft.com/office/officeart/2005/8/layout/vList6"/>
    <dgm:cxn modelId="{E2AC107E-71CC-49DB-BEA8-7D084A250E83}" type="presParOf" srcId="{A262EE05-BC5F-4273-962A-4EC4E1907F4A}" destId="{FA0C221E-FD39-4D21-B989-76D1A8EFFC60}" srcOrd="0" destOrd="0" presId="urn:microsoft.com/office/officeart/2005/8/layout/vList6"/>
    <dgm:cxn modelId="{D1DB499E-808C-4EEE-827F-1EF93F2AE351}" type="presParOf" srcId="{A262EE05-BC5F-4273-962A-4EC4E1907F4A}" destId="{FAE7B6AF-6925-4BFC-804A-50EF6CB33CE0}" srcOrd="1" destOrd="0" presId="urn:microsoft.com/office/officeart/2005/8/layout/vList6"/>
    <dgm:cxn modelId="{A22882C1-5168-4BA6-85A5-1D7792FAAD07}" type="presParOf" srcId="{C41CE679-5047-4941-8F48-7B5BF8B5B51D}" destId="{DB67BB91-8B99-4DDD-8DF6-295AFCC344DF}" srcOrd="1" destOrd="0" presId="urn:microsoft.com/office/officeart/2005/8/layout/vList6"/>
    <dgm:cxn modelId="{DCEB48DF-04ED-452F-98D5-C15C736FF370}" type="presParOf" srcId="{C41CE679-5047-4941-8F48-7B5BF8B5B51D}" destId="{13BC36B6-6302-4D84-B72D-7C57D4F4433B}" srcOrd="2" destOrd="0" presId="urn:microsoft.com/office/officeart/2005/8/layout/vList6"/>
    <dgm:cxn modelId="{740FBAA5-A645-43A3-9C50-A153BE6E9C2B}" type="presParOf" srcId="{13BC36B6-6302-4D84-B72D-7C57D4F4433B}" destId="{F4689D63-13B0-47D2-A522-F576EA4DCC5C}" srcOrd="0" destOrd="0" presId="urn:microsoft.com/office/officeart/2005/8/layout/vList6"/>
    <dgm:cxn modelId="{5ED62103-9253-4321-84C0-045A60B26BA0}" type="presParOf" srcId="{13BC36B6-6302-4D84-B72D-7C57D4F4433B}" destId="{2F01D10E-07EE-4067-A31C-CE862A994699}" srcOrd="1" destOrd="0" presId="urn:microsoft.com/office/officeart/2005/8/layout/vList6"/>
    <dgm:cxn modelId="{639F98ED-1EAC-4EE9-B076-9DFB152D91BD}" type="presParOf" srcId="{C41CE679-5047-4941-8F48-7B5BF8B5B51D}" destId="{29FEB07D-C82D-47AD-A27F-F5ED5D4EB839}" srcOrd="3" destOrd="0" presId="urn:microsoft.com/office/officeart/2005/8/layout/vList6"/>
    <dgm:cxn modelId="{762D3B76-D2C9-459B-B763-DDBA7FCACAFA}" type="presParOf" srcId="{C41CE679-5047-4941-8F48-7B5BF8B5B51D}" destId="{9EE071ED-B27C-4671-A347-E4567114C3D7}" srcOrd="4" destOrd="0" presId="urn:microsoft.com/office/officeart/2005/8/layout/vList6"/>
    <dgm:cxn modelId="{A8BBA2D0-F817-4726-A393-0E483ED29F0F}" type="presParOf" srcId="{9EE071ED-B27C-4671-A347-E4567114C3D7}" destId="{0B0D47D2-646F-4964-9D19-01E224B58B78}" srcOrd="0" destOrd="0" presId="urn:microsoft.com/office/officeart/2005/8/layout/vList6"/>
    <dgm:cxn modelId="{E45E8000-A99B-42DA-9A8E-B6D90D9A8DE2}" type="presParOf" srcId="{9EE071ED-B27C-4671-A347-E4567114C3D7}" destId="{6CCA64A7-C1D9-45E9-B4D3-54EB7FA3E53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D415CA1-363A-4E9E-A518-1266BF8B0CE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E7F9B9F-65F5-424C-B650-5524D4801F95}">
      <dgm:prSet phldrT="[Text]" custT="1"/>
      <dgm:spPr/>
      <dgm:t>
        <a:bodyPr/>
        <a:lstStyle/>
        <a:p>
          <a:r>
            <a:rPr lang="en-US" sz="3600" dirty="0">
              <a:latin typeface="Calibri" panose="020F0502020204030204" pitchFamily="34" charset="0"/>
              <a:cs typeface="Calibri" panose="020F0502020204030204" pitchFamily="34" charset="0"/>
            </a:rPr>
            <a:t>A network who the parents and the child can access if needed and plans for how that can happen </a:t>
          </a:r>
        </a:p>
      </dgm:t>
    </dgm:pt>
    <dgm:pt modelId="{75038967-AB1D-4B8D-9222-070C906AAD8A}" type="parTrans" cxnId="{09C1AEB7-C86F-4DEA-81B7-569BAFC79AC8}">
      <dgm:prSet/>
      <dgm:spPr/>
      <dgm:t>
        <a:bodyPr/>
        <a:lstStyle/>
        <a:p>
          <a:endParaRPr lang="en-US"/>
        </a:p>
      </dgm:t>
    </dgm:pt>
    <dgm:pt modelId="{02EFBF93-D193-451E-8D82-EDFD5833DF0A}" type="sibTrans" cxnId="{09C1AEB7-C86F-4DEA-81B7-569BAFC79AC8}">
      <dgm:prSet/>
      <dgm:spPr/>
      <dgm:t>
        <a:bodyPr/>
        <a:lstStyle/>
        <a:p>
          <a:endParaRPr lang="en-US"/>
        </a:p>
      </dgm:t>
    </dgm:pt>
    <dgm:pt modelId="{27FF18A8-2F5C-4102-9578-2CE663728763}">
      <dgm:prSet phldrT="[Text]" custT="1"/>
      <dgm:spPr/>
      <dgm:t>
        <a:bodyPr/>
        <a:lstStyle/>
        <a:p>
          <a:r>
            <a:rPr lang="en-US" sz="3600" dirty="0">
              <a:latin typeface="Calibri" panose="020F0502020204030204" pitchFamily="34" charset="0"/>
              <a:cs typeface="Calibri" panose="020F0502020204030204" pitchFamily="34" charset="0"/>
            </a:rPr>
            <a:t>Agreement on behaviorally specific actions the parents can take to demonstrate safety over time</a:t>
          </a:r>
        </a:p>
      </dgm:t>
    </dgm:pt>
    <dgm:pt modelId="{0AB2DBE6-4AEB-4393-8604-BBBDF18557FD}" type="parTrans" cxnId="{6812FF20-CD0E-4155-B6C2-CD9F0E436153}">
      <dgm:prSet/>
      <dgm:spPr/>
      <dgm:t>
        <a:bodyPr/>
        <a:lstStyle/>
        <a:p>
          <a:endParaRPr lang="en-US"/>
        </a:p>
      </dgm:t>
    </dgm:pt>
    <dgm:pt modelId="{93E31A05-087C-4C33-95B3-91C184BD0E8B}" type="sibTrans" cxnId="{6812FF20-CD0E-4155-B6C2-CD9F0E436153}">
      <dgm:prSet/>
      <dgm:spPr/>
      <dgm:t>
        <a:bodyPr/>
        <a:lstStyle/>
        <a:p>
          <a:endParaRPr lang="en-US"/>
        </a:p>
      </dgm:t>
    </dgm:pt>
    <dgm:pt modelId="{F48189F8-5DC1-4E72-9170-2E0A7FDAE169}">
      <dgm:prSet phldrT="[Text]" custT="1"/>
      <dgm:spPr/>
      <dgm:t>
        <a:bodyPr/>
        <a:lstStyle/>
        <a:p>
          <a:r>
            <a:rPr lang="en-US" sz="3600" dirty="0">
              <a:latin typeface="Calibri" panose="020F0502020204030204" pitchFamily="34" charset="0"/>
              <a:cs typeface="Calibri" panose="020F0502020204030204" pitchFamily="34" charset="0"/>
            </a:rPr>
            <a:t>Agreement on signs that the parents/caregivers are struggling and what the network will do in those instances</a:t>
          </a:r>
        </a:p>
      </dgm:t>
    </dgm:pt>
    <dgm:pt modelId="{6061ACAD-F6A5-4AEE-A1A0-6F7BB625116B}" type="parTrans" cxnId="{7C1DF614-975C-4B98-AEEE-0FD2FC7C8602}">
      <dgm:prSet/>
      <dgm:spPr/>
      <dgm:t>
        <a:bodyPr/>
        <a:lstStyle/>
        <a:p>
          <a:endParaRPr lang="en-US"/>
        </a:p>
      </dgm:t>
    </dgm:pt>
    <dgm:pt modelId="{38A407A0-4B12-47BE-A276-BB648A609592}" type="sibTrans" cxnId="{7C1DF614-975C-4B98-AEEE-0FD2FC7C8602}">
      <dgm:prSet/>
      <dgm:spPr/>
      <dgm:t>
        <a:bodyPr/>
        <a:lstStyle/>
        <a:p>
          <a:endParaRPr lang="en-US"/>
        </a:p>
      </dgm:t>
    </dgm:pt>
    <dgm:pt modelId="{070893AE-4778-49C5-B6A6-F1BBE34A534B}">
      <dgm:prSet phldrT="[Text]" custT="1"/>
      <dgm:spPr/>
      <dgm:t>
        <a:bodyPr/>
        <a:lstStyle/>
        <a:p>
          <a:r>
            <a:rPr lang="en-US" sz="3600" dirty="0">
              <a:latin typeface="Calibri" panose="020F0502020204030204" pitchFamily="34" charset="0"/>
              <a:cs typeface="Calibri" panose="020F0502020204030204" pitchFamily="34" charset="0"/>
            </a:rPr>
            <a:t>If professionals/service providers are involved, what exactly their role will be in enhancing promoting safety</a:t>
          </a:r>
        </a:p>
      </dgm:t>
    </dgm:pt>
    <dgm:pt modelId="{0F91C8D9-7103-4F1E-868C-2629C5842784}" type="parTrans" cxnId="{8593A49B-9908-4FAE-A640-8997156C3673}">
      <dgm:prSet/>
      <dgm:spPr/>
      <dgm:t>
        <a:bodyPr/>
        <a:lstStyle/>
        <a:p>
          <a:endParaRPr lang="en-US"/>
        </a:p>
      </dgm:t>
    </dgm:pt>
    <dgm:pt modelId="{BA005283-B0F6-424E-A76C-963AE5986AF7}" type="sibTrans" cxnId="{8593A49B-9908-4FAE-A640-8997156C3673}">
      <dgm:prSet/>
      <dgm:spPr/>
      <dgm:t>
        <a:bodyPr/>
        <a:lstStyle/>
        <a:p>
          <a:endParaRPr lang="en-US"/>
        </a:p>
      </dgm:t>
    </dgm:pt>
    <dgm:pt modelId="{87F0AFD2-AB82-4733-96BE-4616C7F78086}" type="pres">
      <dgm:prSet presAssocID="{FD415CA1-363A-4E9E-A518-1266BF8B0CEF}" presName="linear" presStyleCnt="0">
        <dgm:presLayoutVars>
          <dgm:dir/>
          <dgm:animLvl val="lvl"/>
          <dgm:resizeHandles val="exact"/>
        </dgm:presLayoutVars>
      </dgm:prSet>
      <dgm:spPr/>
    </dgm:pt>
    <dgm:pt modelId="{B5F82BC4-E02A-4DEA-9E30-4F7CFF3BBE15}" type="pres">
      <dgm:prSet presAssocID="{7E7F9B9F-65F5-424C-B650-5524D4801F95}" presName="parentLin" presStyleCnt="0"/>
      <dgm:spPr/>
    </dgm:pt>
    <dgm:pt modelId="{3B0E1D51-B032-4BD9-95A2-A2D212232702}" type="pres">
      <dgm:prSet presAssocID="{7E7F9B9F-65F5-424C-B650-5524D4801F95}" presName="parentLeftMargin" presStyleLbl="node1" presStyleIdx="0" presStyleCnt="4"/>
      <dgm:spPr/>
    </dgm:pt>
    <dgm:pt modelId="{F1C5D958-B7F1-40AF-A75B-A704CD2AFC33}" type="pres">
      <dgm:prSet presAssocID="{7E7F9B9F-65F5-424C-B650-5524D4801F95}" presName="parentText" presStyleLbl="node1" presStyleIdx="0" presStyleCnt="4" custScaleX="142857" custLinFactNeighborX="-58402" custLinFactNeighborY="-3805">
        <dgm:presLayoutVars>
          <dgm:chMax val="0"/>
          <dgm:bulletEnabled val="1"/>
        </dgm:presLayoutVars>
      </dgm:prSet>
      <dgm:spPr/>
    </dgm:pt>
    <dgm:pt modelId="{B216BBD4-0B26-44D9-AD29-2473F190201F}" type="pres">
      <dgm:prSet presAssocID="{7E7F9B9F-65F5-424C-B650-5524D4801F95}" presName="negativeSpace" presStyleCnt="0"/>
      <dgm:spPr/>
    </dgm:pt>
    <dgm:pt modelId="{C2EAA6D1-60B2-42A7-B657-C437D75584A7}" type="pres">
      <dgm:prSet presAssocID="{7E7F9B9F-65F5-424C-B650-5524D4801F95}" presName="childText" presStyleLbl="conFgAcc1" presStyleIdx="0" presStyleCnt="4">
        <dgm:presLayoutVars>
          <dgm:bulletEnabled val="1"/>
        </dgm:presLayoutVars>
      </dgm:prSet>
      <dgm:spPr/>
    </dgm:pt>
    <dgm:pt modelId="{3D718DDF-6620-43BF-8915-C425E408742E}" type="pres">
      <dgm:prSet presAssocID="{02EFBF93-D193-451E-8D82-EDFD5833DF0A}" presName="spaceBetweenRectangles" presStyleCnt="0"/>
      <dgm:spPr/>
    </dgm:pt>
    <dgm:pt modelId="{A10AD7CB-F864-4C4F-8878-239250B0AF81}" type="pres">
      <dgm:prSet presAssocID="{27FF18A8-2F5C-4102-9578-2CE663728763}" presName="parentLin" presStyleCnt="0"/>
      <dgm:spPr/>
    </dgm:pt>
    <dgm:pt modelId="{ABDE4BFD-73B9-409F-B7B3-80983BE74E33}" type="pres">
      <dgm:prSet presAssocID="{27FF18A8-2F5C-4102-9578-2CE663728763}" presName="parentLeftMargin" presStyleLbl="node1" presStyleIdx="0" presStyleCnt="4"/>
      <dgm:spPr/>
    </dgm:pt>
    <dgm:pt modelId="{EE44526D-391B-4100-86D4-DB536AEAF1DA}" type="pres">
      <dgm:prSet presAssocID="{27FF18A8-2F5C-4102-9578-2CE663728763}" presName="parentText" presStyleLbl="node1" presStyleIdx="1" presStyleCnt="4" custScaleX="142857" custLinFactNeighborX="-58402" custLinFactNeighborY="-3805">
        <dgm:presLayoutVars>
          <dgm:chMax val="0"/>
          <dgm:bulletEnabled val="1"/>
        </dgm:presLayoutVars>
      </dgm:prSet>
      <dgm:spPr/>
    </dgm:pt>
    <dgm:pt modelId="{6913D1B2-E1F9-4601-A32E-2CE79C903291}" type="pres">
      <dgm:prSet presAssocID="{27FF18A8-2F5C-4102-9578-2CE663728763}" presName="negativeSpace" presStyleCnt="0"/>
      <dgm:spPr/>
    </dgm:pt>
    <dgm:pt modelId="{34A5299C-5051-4932-B415-F48132CA7F8F}" type="pres">
      <dgm:prSet presAssocID="{27FF18A8-2F5C-4102-9578-2CE663728763}" presName="childText" presStyleLbl="conFgAcc1" presStyleIdx="1" presStyleCnt="4">
        <dgm:presLayoutVars>
          <dgm:bulletEnabled val="1"/>
        </dgm:presLayoutVars>
      </dgm:prSet>
      <dgm:spPr/>
    </dgm:pt>
    <dgm:pt modelId="{2C198A31-8031-4207-9BD6-3793C700A08C}" type="pres">
      <dgm:prSet presAssocID="{93E31A05-087C-4C33-95B3-91C184BD0E8B}" presName="spaceBetweenRectangles" presStyleCnt="0"/>
      <dgm:spPr/>
    </dgm:pt>
    <dgm:pt modelId="{738963CB-0153-4EE1-A49E-BFA6E9833846}" type="pres">
      <dgm:prSet presAssocID="{F48189F8-5DC1-4E72-9170-2E0A7FDAE169}" presName="parentLin" presStyleCnt="0"/>
      <dgm:spPr/>
    </dgm:pt>
    <dgm:pt modelId="{D3DC9249-7878-485D-BB51-E9C5FEC605E6}" type="pres">
      <dgm:prSet presAssocID="{F48189F8-5DC1-4E72-9170-2E0A7FDAE169}" presName="parentLeftMargin" presStyleLbl="node1" presStyleIdx="1" presStyleCnt="4"/>
      <dgm:spPr/>
    </dgm:pt>
    <dgm:pt modelId="{29913866-6498-4925-91B1-ABAC2B84A876}" type="pres">
      <dgm:prSet presAssocID="{F48189F8-5DC1-4E72-9170-2E0A7FDAE169}" presName="parentText" presStyleLbl="node1" presStyleIdx="2" presStyleCnt="4" custScaleX="139381" custLinFactNeighborX="-64306" custLinFactNeighborY="-5708">
        <dgm:presLayoutVars>
          <dgm:chMax val="0"/>
          <dgm:bulletEnabled val="1"/>
        </dgm:presLayoutVars>
      </dgm:prSet>
      <dgm:spPr/>
    </dgm:pt>
    <dgm:pt modelId="{30F13967-2734-4B24-8E5B-7ABEB0CC4994}" type="pres">
      <dgm:prSet presAssocID="{F48189F8-5DC1-4E72-9170-2E0A7FDAE169}" presName="negativeSpace" presStyleCnt="0"/>
      <dgm:spPr/>
    </dgm:pt>
    <dgm:pt modelId="{34E54BB0-8803-4F00-8ABE-3F8133FB4559}" type="pres">
      <dgm:prSet presAssocID="{F48189F8-5DC1-4E72-9170-2E0A7FDAE169}" presName="childText" presStyleLbl="conFgAcc1" presStyleIdx="2" presStyleCnt="4">
        <dgm:presLayoutVars>
          <dgm:bulletEnabled val="1"/>
        </dgm:presLayoutVars>
      </dgm:prSet>
      <dgm:spPr/>
    </dgm:pt>
    <dgm:pt modelId="{439A410B-44BF-49CD-916D-D4198C5A4FAE}" type="pres">
      <dgm:prSet presAssocID="{38A407A0-4B12-47BE-A276-BB648A609592}" presName="spaceBetweenRectangles" presStyleCnt="0"/>
      <dgm:spPr/>
    </dgm:pt>
    <dgm:pt modelId="{0877CFD8-AF4E-4BEA-BF05-6A91DA4563B5}" type="pres">
      <dgm:prSet presAssocID="{070893AE-4778-49C5-B6A6-F1BBE34A534B}" presName="parentLin" presStyleCnt="0"/>
      <dgm:spPr/>
    </dgm:pt>
    <dgm:pt modelId="{DCE93323-ED0F-425D-B83F-06DEEABC09AC}" type="pres">
      <dgm:prSet presAssocID="{070893AE-4778-49C5-B6A6-F1BBE34A534B}" presName="parentLeftMargin" presStyleLbl="node1" presStyleIdx="2" presStyleCnt="4"/>
      <dgm:spPr/>
    </dgm:pt>
    <dgm:pt modelId="{82DC5E21-B95D-4C6D-9526-ADA2A91310F1}" type="pres">
      <dgm:prSet presAssocID="{070893AE-4778-49C5-B6A6-F1BBE34A534B}" presName="parentText" presStyleLbl="node1" presStyleIdx="3" presStyleCnt="4" custScaleX="142533" custLinFactNeighborX="-64504" custLinFactNeighborY="-1903">
        <dgm:presLayoutVars>
          <dgm:chMax val="0"/>
          <dgm:bulletEnabled val="1"/>
        </dgm:presLayoutVars>
      </dgm:prSet>
      <dgm:spPr/>
    </dgm:pt>
    <dgm:pt modelId="{4BAB5E61-CAA3-4157-870F-E51082520066}" type="pres">
      <dgm:prSet presAssocID="{070893AE-4778-49C5-B6A6-F1BBE34A534B}" presName="negativeSpace" presStyleCnt="0"/>
      <dgm:spPr/>
    </dgm:pt>
    <dgm:pt modelId="{8DB505A2-DDD0-4DDB-B236-2CA4E63F796A}" type="pres">
      <dgm:prSet presAssocID="{070893AE-4778-49C5-B6A6-F1BBE34A534B}" presName="childText" presStyleLbl="conFgAcc1" presStyleIdx="3" presStyleCnt="4">
        <dgm:presLayoutVars>
          <dgm:bulletEnabled val="1"/>
        </dgm:presLayoutVars>
      </dgm:prSet>
      <dgm:spPr/>
    </dgm:pt>
  </dgm:ptLst>
  <dgm:cxnLst>
    <dgm:cxn modelId="{7C1DF614-975C-4B98-AEEE-0FD2FC7C8602}" srcId="{FD415CA1-363A-4E9E-A518-1266BF8B0CEF}" destId="{F48189F8-5DC1-4E72-9170-2E0A7FDAE169}" srcOrd="2" destOrd="0" parTransId="{6061ACAD-F6A5-4AEE-A1A0-6F7BB625116B}" sibTransId="{38A407A0-4B12-47BE-A276-BB648A609592}"/>
    <dgm:cxn modelId="{6812FF20-CD0E-4155-B6C2-CD9F0E436153}" srcId="{FD415CA1-363A-4E9E-A518-1266BF8B0CEF}" destId="{27FF18A8-2F5C-4102-9578-2CE663728763}" srcOrd="1" destOrd="0" parTransId="{0AB2DBE6-4AEB-4393-8604-BBBDF18557FD}" sibTransId="{93E31A05-087C-4C33-95B3-91C184BD0E8B}"/>
    <dgm:cxn modelId="{23437727-6A29-49E6-9A70-E0EAC6AA34F3}" type="presOf" srcId="{FD415CA1-363A-4E9E-A518-1266BF8B0CEF}" destId="{87F0AFD2-AB82-4733-96BE-4616C7F78086}" srcOrd="0" destOrd="0" presId="urn:microsoft.com/office/officeart/2005/8/layout/list1"/>
    <dgm:cxn modelId="{2AF55861-B6BB-4FC9-8ADC-BFDA90DD61B1}" type="presOf" srcId="{27FF18A8-2F5C-4102-9578-2CE663728763}" destId="{ABDE4BFD-73B9-409F-B7B3-80983BE74E33}" srcOrd="0" destOrd="0" presId="urn:microsoft.com/office/officeart/2005/8/layout/list1"/>
    <dgm:cxn modelId="{EA69096D-375B-4F4A-8588-1DD9B78D6474}" type="presOf" srcId="{7E7F9B9F-65F5-424C-B650-5524D4801F95}" destId="{3B0E1D51-B032-4BD9-95A2-A2D212232702}" srcOrd="0" destOrd="0" presId="urn:microsoft.com/office/officeart/2005/8/layout/list1"/>
    <dgm:cxn modelId="{353B0075-F9E6-47A0-8A04-BC23A2D85660}" type="presOf" srcId="{7E7F9B9F-65F5-424C-B650-5524D4801F95}" destId="{F1C5D958-B7F1-40AF-A75B-A704CD2AFC33}" srcOrd="1" destOrd="0" presId="urn:microsoft.com/office/officeart/2005/8/layout/list1"/>
    <dgm:cxn modelId="{DB3A0080-1F23-4C14-B352-17A7072CEEEF}" type="presOf" srcId="{070893AE-4778-49C5-B6A6-F1BBE34A534B}" destId="{DCE93323-ED0F-425D-B83F-06DEEABC09AC}" srcOrd="0" destOrd="0" presId="urn:microsoft.com/office/officeart/2005/8/layout/list1"/>
    <dgm:cxn modelId="{8593A49B-9908-4FAE-A640-8997156C3673}" srcId="{FD415CA1-363A-4E9E-A518-1266BF8B0CEF}" destId="{070893AE-4778-49C5-B6A6-F1BBE34A534B}" srcOrd="3" destOrd="0" parTransId="{0F91C8D9-7103-4F1E-868C-2629C5842784}" sibTransId="{BA005283-B0F6-424E-A76C-963AE5986AF7}"/>
    <dgm:cxn modelId="{991833B1-8133-496D-8FB3-C26A28772F24}" type="presOf" srcId="{070893AE-4778-49C5-B6A6-F1BBE34A534B}" destId="{82DC5E21-B95D-4C6D-9526-ADA2A91310F1}" srcOrd="1" destOrd="0" presId="urn:microsoft.com/office/officeart/2005/8/layout/list1"/>
    <dgm:cxn modelId="{D1F1A1B1-F2AD-48F6-AEB3-627897B0118A}" type="presOf" srcId="{F48189F8-5DC1-4E72-9170-2E0A7FDAE169}" destId="{D3DC9249-7878-485D-BB51-E9C5FEC605E6}" srcOrd="0" destOrd="0" presId="urn:microsoft.com/office/officeart/2005/8/layout/list1"/>
    <dgm:cxn modelId="{09C1AEB7-C86F-4DEA-81B7-569BAFC79AC8}" srcId="{FD415CA1-363A-4E9E-A518-1266BF8B0CEF}" destId="{7E7F9B9F-65F5-424C-B650-5524D4801F95}" srcOrd="0" destOrd="0" parTransId="{75038967-AB1D-4B8D-9222-070C906AAD8A}" sibTransId="{02EFBF93-D193-451E-8D82-EDFD5833DF0A}"/>
    <dgm:cxn modelId="{9E741AE3-ECAA-4284-AF27-8B48E8ED2D23}" type="presOf" srcId="{27FF18A8-2F5C-4102-9578-2CE663728763}" destId="{EE44526D-391B-4100-86D4-DB536AEAF1DA}" srcOrd="1" destOrd="0" presId="urn:microsoft.com/office/officeart/2005/8/layout/list1"/>
    <dgm:cxn modelId="{480ADCF4-0B73-4676-B394-111E790F54A0}" type="presOf" srcId="{F48189F8-5DC1-4E72-9170-2E0A7FDAE169}" destId="{29913866-6498-4925-91B1-ABAC2B84A876}" srcOrd="1" destOrd="0" presId="urn:microsoft.com/office/officeart/2005/8/layout/list1"/>
    <dgm:cxn modelId="{78532DC7-A287-435A-B147-605893E3F4A4}" type="presParOf" srcId="{87F0AFD2-AB82-4733-96BE-4616C7F78086}" destId="{B5F82BC4-E02A-4DEA-9E30-4F7CFF3BBE15}" srcOrd="0" destOrd="0" presId="urn:microsoft.com/office/officeart/2005/8/layout/list1"/>
    <dgm:cxn modelId="{3AAD87C5-517E-4D2C-B774-20B8F5B4223B}" type="presParOf" srcId="{B5F82BC4-E02A-4DEA-9E30-4F7CFF3BBE15}" destId="{3B0E1D51-B032-4BD9-95A2-A2D212232702}" srcOrd="0" destOrd="0" presId="urn:microsoft.com/office/officeart/2005/8/layout/list1"/>
    <dgm:cxn modelId="{9AACEAAA-A112-4154-A78A-8CF97D4FFE33}" type="presParOf" srcId="{B5F82BC4-E02A-4DEA-9E30-4F7CFF3BBE15}" destId="{F1C5D958-B7F1-40AF-A75B-A704CD2AFC33}" srcOrd="1" destOrd="0" presId="urn:microsoft.com/office/officeart/2005/8/layout/list1"/>
    <dgm:cxn modelId="{9ADBA60F-D100-4BEB-B5D0-2979308CF88A}" type="presParOf" srcId="{87F0AFD2-AB82-4733-96BE-4616C7F78086}" destId="{B216BBD4-0B26-44D9-AD29-2473F190201F}" srcOrd="1" destOrd="0" presId="urn:microsoft.com/office/officeart/2005/8/layout/list1"/>
    <dgm:cxn modelId="{E256F901-A2A3-4517-9ECE-8876C2F327AB}" type="presParOf" srcId="{87F0AFD2-AB82-4733-96BE-4616C7F78086}" destId="{C2EAA6D1-60B2-42A7-B657-C437D75584A7}" srcOrd="2" destOrd="0" presId="urn:microsoft.com/office/officeart/2005/8/layout/list1"/>
    <dgm:cxn modelId="{68D280ED-4A38-4B92-8C5B-8284E4261BE6}" type="presParOf" srcId="{87F0AFD2-AB82-4733-96BE-4616C7F78086}" destId="{3D718DDF-6620-43BF-8915-C425E408742E}" srcOrd="3" destOrd="0" presId="urn:microsoft.com/office/officeart/2005/8/layout/list1"/>
    <dgm:cxn modelId="{9D88233F-120E-43AC-A2A0-924EDBE1E51A}" type="presParOf" srcId="{87F0AFD2-AB82-4733-96BE-4616C7F78086}" destId="{A10AD7CB-F864-4C4F-8878-239250B0AF81}" srcOrd="4" destOrd="0" presId="urn:microsoft.com/office/officeart/2005/8/layout/list1"/>
    <dgm:cxn modelId="{1FCF43B0-C5EA-4339-8CF2-03C98249F9ED}" type="presParOf" srcId="{A10AD7CB-F864-4C4F-8878-239250B0AF81}" destId="{ABDE4BFD-73B9-409F-B7B3-80983BE74E33}" srcOrd="0" destOrd="0" presId="urn:microsoft.com/office/officeart/2005/8/layout/list1"/>
    <dgm:cxn modelId="{8566D199-E22D-4E5D-8179-15975663DF03}" type="presParOf" srcId="{A10AD7CB-F864-4C4F-8878-239250B0AF81}" destId="{EE44526D-391B-4100-86D4-DB536AEAF1DA}" srcOrd="1" destOrd="0" presId="urn:microsoft.com/office/officeart/2005/8/layout/list1"/>
    <dgm:cxn modelId="{965B4B03-D594-4610-9A17-286A697DF892}" type="presParOf" srcId="{87F0AFD2-AB82-4733-96BE-4616C7F78086}" destId="{6913D1B2-E1F9-4601-A32E-2CE79C903291}" srcOrd="5" destOrd="0" presId="urn:microsoft.com/office/officeart/2005/8/layout/list1"/>
    <dgm:cxn modelId="{C7EA2B7E-A535-42F8-835E-DC7F6A543201}" type="presParOf" srcId="{87F0AFD2-AB82-4733-96BE-4616C7F78086}" destId="{34A5299C-5051-4932-B415-F48132CA7F8F}" srcOrd="6" destOrd="0" presId="urn:microsoft.com/office/officeart/2005/8/layout/list1"/>
    <dgm:cxn modelId="{BF209E33-1DD4-40AC-954E-9B5BABF3A34D}" type="presParOf" srcId="{87F0AFD2-AB82-4733-96BE-4616C7F78086}" destId="{2C198A31-8031-4207-9BD6-3793C700A08C}" srcOrd="7" destOrd="0" presId="urn:microsoft.com/office/officeart/2005/8/layout/list1"/>
    <dgm:cxn modelId="{3A8F5DF9-BE51-4E41-AAFD-622B3E06C82C}" type="presParOf" srcId="{87F0AFD2-AB82-4733-96BE-4616C7F78086}" destId="{738963CB-0153-4EE1-A49E-BFA6E9833846}" srcOrd="8" destOrd="0" presId="urn:microsoft.com/office/officeart/2005/8/layout/list1"/>
    <dgm:cxn modelId="{747CB980-4021-4A22-840B-D6C7FD43D255}" type="presParOf" srcId="{738963CB-0153-4EE1-A49E-BFA6E9833846}" destId="{D3DC9249-7878-485D-BB51-E9C5FEC605E6}" srcOrd="0" destOrd="0" presId="urn:microsoft.com/office/officeart/2005/8/layout/list1"/>
    <dgm:cxn modelId="{9AFADDE6-E165-4A07-9CC3-588CC02F8147}" type="presParOf" srcId="{738963CB-0153-4EE1-A49E-BFA6E9833846}" destId="{29913866-6498-4925-91B1-ABAC2B84A876}" srcOrd="1" destOrd="0" presId="urn:microsoft.com/office/officeart/2005/8/layout/list1"/>
    <dgm:cxn modelId="{6E286B21-E6E7-4A5F-BA76-547DC0C112C9}" type="presParOf" srcId="{87F0AFD2-AB82-4733-96BE-4616C7F78086}" destId="{30F13967-2734-4B24-8E5B-7ABEB0CC4994}" srcOrd="9" destOrd="0" presId="urn:microsoft.com/office/officeart/2005/8/layout/list1"/>
    <dgm:cxn modelId="{94354D61-2774-4FDE-A5A0-E31C7ACB05ED}" type="presParOf" srcId="{87F0AFD2-AB82-4733-96BE-4616C7F78086}" destId="{34E54BB0-8803-4F00-8ABE-3F8133FB4559}" srcOrd="10" destOrd="0" presId="urn:microsoft.com/office/officeart/2005/8/layout/list1"/>
    <dgm:cxn modelId="{E332B421-3E6B-4FE1-A7AD-6F6F5C457BFB}" type="presParOf" srcId="{87F0AFD2-AB82-4733-96BE-4616C7F78086}" destId="{439A410B-44BF-49CD-916D-D4198C5A4FAE}" srcOrd="11" destOrd="0" presId="urn:microsoft.com/office/officeart/2005/8/layout/list1"/>
    <dgm:cxn modelId="{EBA5CD7E-8B68-451B-866A-CC05B246DF9F}" type="presParOf" srcId="{87F0AFD2-AB82-4733-96BE-4616C7F78086}" destId="{0877CFD8-AF4E-4BEA-BF05-6A91DA4563B5}" srcOrd="12" destOrd="0" presId="urn:microsoft.com/office/officeart/2005/8/layout/list1"/>
    <dgm:cxn modelId="{EB3A5DF8-1345-4F3D-B948-45913CA72CE8}" type="presParOf" srcId="{0877CFD8-AF4E-4BEA-BF05-6A91DA4563B5}" destId="{DCE93323-ED0F-425D-B83F-06DEEABC09AC}" srcOrd="0" destOrd="0" presId="urn:microsoft.com/office/officeart/2005/8/layout/list1"/>
    <dgm:cxn modelId="{052C49A9-474F-4AA7-842C-3EC0451239C5}" type="presParOf" srcId="{0877CFD8-AF4E-4BEA-BF05-6A91DA4563B5}" destId="{82DC5E21-B95D-4C6D-9526-ADA2A91310F1}" srcOrd="1" destOrd="0" presId="urn:microsoft.com/office/officeart/2005/8/layout/list1"/>
    <dgm:cxn modelId="{32DD74F4-DB71-4123-B035-C8A2C9118BE2}" type="presParOf" srcId="{87F0AFD2-AB82-4733-96BE-4616C7F78086}" destId="{4BAB5E61-CAA3-4157-870F-E51082520066}" srcOrd="13" destOrd="0" presId="urn:microsoft.com/office/officeart/2005/8/layout/list1"/>
    <dgm:cxn modelId="{3537B769-5AD5-4E37-AEE9-64063B6987C1}" type="presParOf" srcId="{87F0AFD2-AB82-4733-96BE-4616C7F78086}" destId="{8DB505A2-DDD0-4DDB-B236-2CA4E63F796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6C969685-9E14-2448-A496-C33677FF665C}" type="doc">
      <dgm:prSet loTypeId="urn:microsoft.com/office/officeart/2005/8/layout/matrix2" loCatId="" qsTypeId="urn:microsoft.com/office/officeart/2005/8/quickstyle/3d3" qsCatId="3D" csTypeId="urn:microsoft.com/office/officeart/2005/8/colors/accent4_1" csCatId="accent4" phldr="1"/>
      <dgm:spPr/>
      <dgm:t>
        <a:bodyPr/>
        <a:lstStyle/>
        <a:p>
          <a:endParaRPr lang="en-US"/>
        </a:p>
      </dgm:t>
    </dgm:pt>
    <dgm:pt modelId="{14BFFA61-2988-AA4A-B7FC-B1580972959E}">
      <dgm:prSet phldrT="[Text]" custT="1"/>
      <dgm:spPr/>
      <dgm:t>
        <a:bodyPr/>
        <a:lstStyle/>
        <a:p>
          <a:r>
            <a:rPr lang="en-US" sz="3600" b="1" dirty="0">
              <a:latin typeface="+mj-lt"/>
            </a:rPr>
            <a:t>Detailed plans of ACTION </a:t>
          </a:r>
          <a:br>
            <a:rPr lang="en-US" sz="3600" dirty="0">
              <a:latin typeface="+mj-lt"/>
            </a:rPr>
          </a:br>
          <a:r>
            <a:rPr lang="en-US" sz="2400" dirty="0">
              <a:latin typeface="+mj-lt"/>
            </a:rPr>
            <a:t>made in response </a:t>
          </a:r>
          <a:endParaRPr lang="en-US" sz="2400" b="1" dirty="0">
            <a:latin typeface="+mj-lt"/>
          </a:endParaRPr>
        </a:p>
      </dgm:t>
    </dgm:pt>
    <dgm:pt modelId="{9BDCA08D-2E59-ED4C-9C10-4073E92160B7}" type="parTrans" cxnId="{D450C11F-D29E-BE45-90EF-B3B9AF61B415}">
      <dgm:prSet/>
      <dgm:spPr/>
      <dgm:t>
        <a:bodyPr/>
        <a:lstStyle/>
        <a:p>
          <a:endParaRPr lang="en-US"/>
        </a:p>
      </dgm:t>
    </dgm:pt>
    <dgm:pt modelId="{AF80C7CB-832C-C149-8653-894D1CD9ABFD}" type="sibTrans" cxnId="{D450C11F-D29E-BE45-90EF-B3B9AF61B415}">
      <dgm:prSet/>
      <dgm:spPr/>
      <dgm:t>
        <a:bodyPr/>
        <a:lstStyle/>
        <a:p>
          <a:endParaRPr lang="en-US"/>
        </a:p>
      </dgm:t>
    </dgm:pt>
    <dgm:pt modelId="{3FE75B73-D06B-4ADC-8113-66C3854A927C}">
      <dgm:prSet custT="1"/>
      <dgm:spPr/>
      <dgm:t>
        <a:bodyPr/>
        <a:lstStyle/>
        <a:p>
          <a:r>
            <a:rPr lang="en-US" sz="2400" dirty="0">
              <a:latin typeface="+mj-lt"/>
            </a:rPr>
            <a:t>to</a:t>
          </a:r>
          <a:r>
            <a:rPr lang="en-US" sz="3600" dirty="0">
              <a:latin typeface="+mj-lt"/>
            </a:rPr>
            <a:t> </a:t>
          </a:r>
          <a:r>
            <a:rPr lang="en-US" sz="3600" b="1" dirty="0">
              <a:latin typeface="+mj-lt"/>
            </a:rPr>
            <a:t>SPECIFICALLY identified dangers</a:t>
          </a:r>
        </a:p>
      </dgm:t>
    </dgm:pt>
    <dgm:pt modelId="{7EE0B640-265E-4E82-BF70-96D028E58FD1}" type="parTrans" cxnId="{8B2F9517-5A4A-42BA-877B-717F2831F502}">
      <dgm:prSet/>
      <dgm:spPr/>
      <dgm:t>
        <a:bodyPr/>
        <a:lstStyle/>
        <a:p>
          <a:endParaRPr lang="en-US"/>
        </a:p>
      </dgm:t>
    </dgm:pt>
    <dgm:pt modelId="{975B98F9-2CAC-48E2-AF05-BE5B8E3E7163}" type="sibTrans" cxnId="{8B2F9517-5A4A-42BA-877B-717F2831F502}">
      <dgm:prSet/>
      <dgm:spPr/>
      <dgm:t>
        <a:bodyPr/>
        <a:lstStyle/>
        <a:p>
          <a:endParaRPr lang="en-US"/>
        </a:p>
      </dgm:t>
    </dgm:pt>
    <dgm:pt modelId="{C81CE397-62DA-4D6F-818D-B754362B51E4}">
      <dgm:prSet custT="1"/>
      <dgm:spPr/>
      <dgm:t>
        <a:bodyPr/>
        <a:lstStyle/>
        <a:p>
          <a:r>
            <a:rPr lang="en-US" sz="3600" b="1" dirty="0">
              <a:latin typeface="+mj-lt"/>
            </a:rPr>
            <a:t>Behaviorally specific</a:t>
          </a:r>
        </a:p>
      </dgm:t>
    </dgm:pt>
    <dgm:pt modelId="{062CA9D3-C6C2-4E06-B633-6BC6DC53BA81}" type="parTrans" cxnId="{F9415E80-22B0-493B-A0C9-25A6133BBF10}">
      <dgm:prSet/>
      <dgm:spPr/>
      <dgm:t>
        <a:bodyPr/>
        <a:lstStyle/>
        <a:p>
          <a:endParaRPr lang="en-US"/>
        </a:p>
      </dgm:t>
    </dgm:pt>
    <dgm:pt modelId="{1039B0C2-0A6E-4E18-A51B-5A95A41E2A9F}" type="sibTrans" cxnId="{F9415E80-22B0-493B-A0C9-25A6133BBF10}">
      <dgm:prSet/>
      <dgm:spPr/>
      <dgm:t>
        <a:bodyPr/>
        <a:lstStyle/>
        <a:p>
          <a:endParaRPr lang="en-US"/>
        </a:p>
      </dgm:t>
    </dgm:pt>
    <dgm:pt modelId="{2D9CEF6D-C30D-4A0E-82A7-44361CD18241}">
      <dgm:prSet custT="1"/>
      <dgm:spPr/>
      <dgm:t>
        <a:bodyPr/>
        <a:lstStyle/>
        <a:p>
          <a:r>
            <a:rPr lang="en-US" sz="3600" b="1" dirty="0">
              <a:latin typeface="+mj-lt"/>
            </a:rPr>
            <a:t>Action-driven</a:t>
          </a:r>
        </a:p>
      </dgm:t>
    </dgm:pt>
    <dgm:pt modelId="{449B0E86-3850-44FE-8E9D-005CE1743A38}" type="parTrans" cxnId="{09584C2A-C811-49E2-856C-172F00794688}">
      <dgm:prSet/>
      <dgm:spPr/>
      <dgm:t>
        <a:bodyPr/>
        <a:lstStyle/>
        <a:p>
          <a:endParaRPr lang="en-US"/>
        </a:p>
      </dgm:t>
    </dgm:pt>
    <dgm:pt modelId="{6E1571A3-B5D5-4132-AC42-D438E7C5A4D4}" type="sibTrans" cxnId="{09584C2A-C811-49E2-856C-172F00794688}">
      <dgm:prSet/>
      <dgm:spPr/>
      <dgm:t>
        <a:bodyPr/>
        <a:lstStyle/>
        <a:p>
          <a:endParaRPr lang="en-US"/>
        </a:p>
      </dgm:t>
    </dgm:pt>
    <dgm:pt modelId="{4D15CFA6-6F28-1541-8D06-9F93E184CCF6}" type="pres">
      <dgm:prSet presAssocID="{6C969685-9E14-2448-A496-C33677FF665C}" presName="matrix" presStyleCnt="0">
        <dgm:presLayoutVars>
          <dgm:chMax val="1"/>
          <dgm:dir/>
          <dgm:resizeHandles val="exact"/>
        </dgm:presLayoutVars>
      </dgm:prSet>
      <dgm:spPr/>
    </dgm:pt>
    <dgm:pt modelId="{665689A7-0474-0C4B-84DE-9FB954965948}" type="pres">
      <dgm:prSet presAssocID="{6C969685-9E14-2448-A496-C33677FF665C}" presName="axisShape" presStyleLbl="bgShp" presStyleIdx="0" presStyleCnt="1" custScaleX="184272" custLinFactNeighborX="-215" custLinFactNeighborY="1493"/>
      <dgm:spPr/>
    </dgm:pt>
    <dgm:pt modelId="{59AFA1BE-D8DD-6741-99A2-2FB364029E3F}" type="pres">
      <dgm:prSet presAssocID="{6C969685-9E14-2448-A496-C33677FF665C}" presName="rect1" presStyleLbl="node1" presStyleIdx="0" presStyleCnt="4" custScaleX="201433" custLinFactNeighborX="-49489" custLinFactNeighborY="2096">
        <dgm:presLayoutVars>
          <dgm:chMax val="0"/>
          <dgm:chPref val="0"/>
          <dgm:bulletEnabled val="1"/>
        </dgm:presLayoutVars>
      </dgm:prSet>
      <dgm:spPr/>
    </dgm:pt>
    <dgm:pt modelId="{65FDECB6-09D2-5042-9BD8-B4AF666782B0}" type="pres">
      <dgm:prSet presAssocID="{6C969685-9E14-2448-A496-C33677FF665C}" presName="rect2" presStyleLbl="node1" presStyleIdx="1" presStyleCnt="4" custScaleX="206312" custLinFactNeighborX="59798" custLinFactNeighborY="2407">
        <dgm:presLayoutVars>
          <dgm:chMax val="0"/>
          <dgm:chPref val="0"/>
          <dgm:bulletEnabled val="1"/>
        </dgm:presLayoutVars>
      </dgm:prSet>
      <dgm:spPr/>
    </dgm:pt>
    <dgm:pt modelId="{A6F1C7CD-BA7A-8240-AA7B-CC666C780595}" type="pres">
      <dgm:prSet presAssocID="{6C969685-9E14-2448-A496-C33677FF665C}" presName="rect3" presStyleLbl="node1" presStyleIdx="2" presStyleCnt="4" custScaleX="192573" custLinFactNeighborX="-53156" custLinFactNeighborY="2741">
        <dgm:presLayoutVars>
          <dgm:chMax val="0"/>
          <dgm:chPref val="0"/>
          <dgm:bulletEnabled val="1"/>
        </dgm:presLayoutVars>
      </dgm:prSet>
      <dgm:spPr/>
    </dgm:pt>
    <dgm:pt modelId="{B61AFF4D-1238-B74E-BE7E-D91474F53B15}" type="pres">
      <dgm:prSet presAssocID="{6C969685-9E14-2448-A496-C33677FF665C}" presName="rect4" presStyleLbl="node1" presStyleIdx="3" presStyleCnt="4" custScaleX="201215" custLinFactNeighborX="62691" custLinFactNeighborY="2614">
        <dgm:presLayoutVars>
          <dgm:chMax val="0"/>
          <dgm:chPref val="0"/>
          <dgm:bulletEnabled val="1"/>
        </dgm:presLayoutVars>
      </dgm:prSet>
      <dgm:spPr/>
    </dgm:pt>
  </dgm:ptLst>
  <dgm:cxnLst>
    <dgm:cxn modelId="{8B2F9517-5A4A-42BA-877B-717F2831F502}" srcId="{6C969685-9E14-2448-A496-C33677FF665C}" destId="{3FE75B73-D06B-4ADC-8113-66C3854A927C}" srcOrd="1" destOrd="0" parTransId="{7EE0B640-265E-4E82-BF70-96D028E58FD1}" sibTransId="{975B98F9-2CAC-48E2-AF05-BE5B8E3E7163}"/>
    <dgm:cxn modelId="{D450C11F-D29E-BE45-90EF-B3B9AF61B415}" srcId="{6C969685-9E14-2448-A496-C33677FF665C}" destId="{14BFFA61-2988-AA4A-B7FC-B1580972959E}" srcOrd="0" destOrd="0" parTransId="{9BDCA08D-2E59-ED4C-9C10-4073E92160B7}" sibTransId="{AF80C7CB-832C-C149-8653-894D1CD9ABFD}"/>
    <dgm:cxn modelId="{09584C2A-C811-49E2-856C-172F00794688}" srcId="{6C969685-9E14-2448-A496-C33677FF665C}" destId="{2D9CEF6D-C30D-4A0E-82A7-44361CD18241}" srcOrd="3" destOrd="0" parTransId="{449B0E86-3850-44FE-8E9D-005CE1743A38}" sibTransId="{6E1571A3-B5D5-4132-AC42-D438E7C5A4D4}"/>
    <dgm:cxn modelId="{0E21704D-B377-4C7C-A657-605428B50838}" type="presOf" srcId="{2D9CEF6D-C30D-4A0E-82A7-44361CD18241}" destId="{B61AFF4D-1238-B74E-BE7E-D91474F53B15}" srcOrd="0" destOrd="0" presId="urn:microsoft.com/office/officeart/2005/8/layout/matrix2"/>
    <dgm:cxn modelId="{D4A0AE50-396F-48DD-80E3-60085FE1077A}" type="presOf" srcId="{6C969685-9E14-2448-A496-C33677FF665C}" destId="{4D15CFA6-6F28-1541-8D06-9F93E184CCF6}" srcOrd="0" destOrd="0" presId="urn:microsoft.com/office/officeart/2005/8/layout/matrix2"/>
    <dgm:cxn modelId="{F9415E80-22B0-493B-A0C9-25A6133BBF10}" srcId="{6C969685-9E14-2448-A496-C33677FF665C}" destId="{C81CE397-62DA-4D6F-818D-B754362B51E4}" srcOrd="2" destOrd="0" parTransId="{062CA9D3-C6C2-4E06-B633-6BC6DC53BA81}" sibTransId="{1039B0C2-0A6E-4E18-A51B-5A95A41E2A9F}"/>
    <dgm:cxn modelId="{6BA8A29E-392A-4144-B4D1-0A3B7EABE6E8}" type="presOf" srcId="{14BFFA61-2988-AA4A-B7FC-B1580972959E}" destId="{59AFA1BE-D8DD-6741-99A2-2FB364029E3F}" srcOrd="0" destOrd="0" presId="urn:microsoft.com/office/officeart/2005/8/layout/matrix2"/>
    <dgm:cxn modelId="{CE4F0EC6-2FFC-4E3D-B347-DC3640EE0B97}" type="presOf" srcId="{C81CE397-62DA-4D6F-818D-B754362B51E4}" destId="{A6F1C7CD-BA7A-8240-AA7B-CC666C780595}" srcOrd="0" destOrd="0" presId="urn:microsoft.com/office/officeart/2005/8/layout/matrix2"/>
    <dgm:cxn modelId="{D105E2CB-FC93-431D-82D7-4CAF232B85DA}" type="presOf" srcId="{3FE75B73-D06B-4ADC-8113-66C3854A927C}" destId="{65FDECB6-09D2-5042-9BD8-B4AF666782B0}" srcOrd="0" destOrd="0" presId="urn:microsoft.com/office/officeart/2005/8/layout/matrix2"/>
    <dgm:cxn modelId="{FEED3897-B301-43C9-B3D8-2724DC93FAE5}" type="presParOf" srcId="{4D15CFA6-6F28-1541-8D06-9F93E184CCF6}" destId="{665689A7-0474-0C4B-84DE-9FB954965948}" srcOrd="0" destOrd="0" presId="urn:microsoft.com/office/officeart/2005/8/layout/matrix2"/>
    <dgm:cxn modelId="{A729B005-262E-49F7-9F56-EB7D2E36CAD7}" type="presParOf" srcId="{4D15CFA6-6F28-1541-8D06-9F93E184CCF6}" destId="{59AFA1BE-D8DD-6741-99A2-2FB364029E3F}" srcOrd="1" destOrd="0" presId="urn:microsoft.com/office/officeart/2005/8/layout/matrix2"/>
    <dgm:cxn modelId="{CA2DA25A-7C37-4A25-A8C2-128EAE50BA4C}" type="presParOf" srcId="{4D15CFA6-6F28-1541-8D06-9F93E184CCF6}" destId="{65FDECB6-09D2-5042-9BD8-B4AF666782B0}" srcOrd="2" destOrd="0" presId="urn:microsoft.com/office/officeart/2005/8/layout/matrix2"/>
    <dgm:cxn modelId="{5B020A7B-BD77-4E2A-8014-E557CE30A525}" type="presParOf" srcId="{4D15CFA6-6F28-1541-8D06-9F93E184CCF6}" destId="{A6F1C7CD-BA7A-8240-AA7B-CC666C780595}" srcOrd="3" destOrd="0" presId="urn:microsoft.com/office/officeart/2005/8/layout/matrix2"/>
    <dgm:cxn modelId="{A528EFA9-70B1-4EB4-83A0-4948BB508960}" type="presParOf" srcId="{4D15CFA6-6F28-1541-8D06-9F93E184CCF6}" destId="{B61AFF4D-1238-B74E-BE7E-D91474F53B15}"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C3E594-5EBC-9E4A-8F57-428A19D00785}" type="doc">
      <dgm:prSet loTypeId="urn:microsoft.com/office/officeart/2005/8/layout/hProcess9" loCatId="process" qsTypeId="urn:microsoft.com/office/officeart/2005/8/quickstyle/simple4" qsCatId="simple" csTypeId="urn:microsoft.com/office/officeart/2005/8/colors/accent1_2" csCatId="accent1" phldr="1"/>
      <dgm:spPr/>
    </dgm:pt>
    <dgm:pt modelId="{91A01CEB-90BB-9344-A6F8-CCFC295CE267}">
      <dgm:prSet phldrT="[Text]"/>
      <dgm:spPr/>
      <dgm:t>
        <a:bodyPr/>
        <a:lstStyle/>
        <a:p>
          <a:r>
            <a:rPr lang="en-US" dirty="0">
              <a:solidFill>
                <a:srgbClr val="002855"/>
              </a:solidFill>
              <a:latin typeface="Calibri" panose="020F0502020204030204" pitchFamily="34" charset="0"/>
              <a:cs typeface="Calibri" panose="020F0502020204030204" pitchFamily="34" charset="0"/>
            </a:rPr>
            <a:t>Caregiver</a:t>
          </a:r>
        </a:p>
      </dgm:t>
    </dgm:pt>
    <dgm:pt modelId="{C363376F-2716-8740-88F0-16CC8788F6B7}" type="parTrans" cxnId="{9A8A1C14-7FB9-214E-995C-6FBE96A81771}">
      <dgm:prSet/>
      <dgm:spPr/>
      <dgm:t>
        <a:bodyPr/>
        <a:lstStyle/>
        <a:p>
          <a:endParaRPr lang="en-US"/>
        </a:p>
      </dgm:t>
    </dgm:pt>
    <dgm:pt modelId="{07EE5F3A-224C-664A-A030-81C5E0EDFD7F}" type="sibTrans" cxnId="{9A8A1C14-7FB9-214E-995C-6FBE96A81771}">
      <dgm:prSet/>
      <dgm:spPr/>
      <dgm:t>
        <a:bodyPr/>
        <a:lstStyle/>
        <a:p>
          <a:endParaRPr lang="en-US"/>
        </a:p>
      </dgm:t>
    </dgm:pt>
    <dgm:pt modelId="{FD32D3AE-7CF7-8846-A1D9-FE0CA967D36A}">
      <dgm:prSet phldrT="[Text]"/>
      <dgm:spPr/>
      <dgm:t>
        <a:bodyPr/>
        <a:lstStyle/>
        <a:p>
          <a:r>
            <a:rPr lang="en-US" dirty="0">
              <a:solidFill>
                <a:srgbClr val="002855"/>
              </a:solidFill>
            </a:rPr>
            <a:t>Impact on the child</a:t>
          </a:r>
        </a:p>
      </dgm:t>
    </dgm:pt>
    <dgm:pt modelId="{EA4AC595-82E0-2444-923A-324F8C4A6F40}" type="parTrans" cxnId="{B7237D53-5767-0C45-BE05-83D0AB79F389}">
      <dgm:prSet/>
      <dgm:spPr/>
      <dgm:t>
        <a:bodyPr/>
        <a:lstStyle/>
        <a:p>
          <a:endParaRPr lang="en-US"/>
        </a:p>
      </dgm:t>
    </dgm:pt>
    <dgm:pt modelId="{B836A99A-40CA-FC49-90D3-1BB3535780C8}" type="sibTrans" cxnId="{B7237D53-5767-0C45-BE05-83D0AB79F389}">
      <dgm:prSet/>
      <dgm:spPr/>
      <dgm:t>
        <a:bodyPr/>
        <a:lstStyle/>
        <a:p>
          <a:endParaRPr lang="en-US"/>
        </a:p>
      </dgm:t>
    </dgm:pt>
    <dgm:pt modelId="{17BF4B03-8DE6-4083-8DB5-852FF1D87901}">
      <dgm:prSet phldrT="[Text]"/>
      <dgm:spPr/>
      <dgm:t>
        <a:bodyPr/>
        <a:lstStyle/>
        <a:p>
          <a:r>
            <a:rPr lang="en-US" dirty="0">
              <a:solidFill>
                <a:srgbClr val="002855"/>
              </a:solidFill>
              <a:latin typeface="Calibri" panose="020F0502020204030204" pitchFamily="34" charset="0"/>
              <a:cs typeface="Calibri" panose="020F0502020204030204" pitchFamily="34" charset="0"/>
            </a:rPr>
            <a:t>Behavior actions/inactions</a:t>
          </a:r>
        </a:p>
      </dgm:t>
    </dgm:pt>
    <dgm:pt modelId="{772C965F-2E23-45D1-8807-6F80CB290687}" type="parTrans" cxnId="{C561402B-C449-4809-92B3-AA58F6E7265E}">
      <dgm:prSet/>
      <dgm:spPr/>
      <dgm:t>
        <a:bodyPr/>
        <a:lstStyle/>
        <a:p>
          <a:endParaRPr lang="en-US"/>
        </a:p>
      </dgm:t>
    </dgm:pt>
    <dgm:pt modelId="{77E42923-2149-487D-89F4-DAB4C85E303F}" type="sibTrans" cxnId="{C561402B-C449-4809-92B3-AA58F6E7265E}">
      <dgm:prSet/>
      <dgm:spPr/>
      <dgm:t>
        <a:bodyPr/>
        <a:lstStyle/>
        <a:p>
          <a:endParaRPr lang="en-US"/>
        </a:p>
      </dgm:t>
    </dgm:pt>
    <dgm:pt modelId="{15BEDC6E-D6FC-824D-9895-9183DDC4F5D9}" type="pres">
      <dgm:prSet presAssocID="{D2C3E594-5EBC-9E4A-8F57-428A19D00785}" presName="CompostProcess" presStyleCnt="0">
        <dgm:presLayoutVars>
          <dgm:dir/>
          <dgm:resizeHandles val="exact"/>
        </dgm:presLayoutVars>
      </dgm:prSet>
      <dgm:spPr/>
    </dgm:pt>
    <dgm:pt modelId="{E20860D7-F78F-E14C-A706-08FF017BE63B}" type="pres">
      <dgm:prSet presAssocID="{D2C3E594-5EBC-9E4A-8F57-428A19D00785}" presName="arrow" presStyleLbl="bgShp" presStyleIdx="0" presStyleCnt="1" custScaleY="86813" custLinFactNeighborX="1357" custLinFactNeighborY="-7143"/>
      <dgm:spPr/>
    </dgm:pt>
    <dgm:pt modelId="{8F36A611-3E02-4E40-92BC-32804473A5BE}" type="pres">
      <dgm:prSet presAssocID="{D2C3E594-5EBC-9E4A-8F57-428A19D00785}" presName="linearProcess" presStyleCnt="0"/>
      <dgm:spPr/>
    </dgm:pt>
    <dgm:pt modelId="{5D38B668-68E4-8A4D-A534-3E970EBC034D}" type="pres">
      <dgm:prSet presAssocID="{91A01CEB-90BB-9344-A6F8-CCFC295CE267}" presName="textNode" presStyleLbl="node1" presStyleIdx="0" presStyleCnt="3">
        <dgm:presLayoutVars>
          <dgm:bulletEnabled val="1"/>
        </dgm:presLayoutVars>
      </dgm:prSet>
      <dgm:spPr/>
    </dgm:pt>
    <dgm:pt modelId="{9ACE5ACA-628D-6447-A72C-9739106E3405}" type="pres">
      <dgm:prSet presAssocID="{07EE5F3A-224C-664A-A030-81C5E0EDFD7F}" presName="sibTrans" presStyleCnt="0"/>
      <dgm:spPr/>
    </dgm:pt>
    <dgm:pt modelId="{C1C46FE0-E60D-4FB7-B082-9110F96ACC18}" type="pres">
      <dgm:prSet presAssocID="{17BF4B03-8DE6-4083-8DB5-852FF1D87901}" presName="textNode" presStyleLbl="node1" presStyleIdx="1" presStyleCnt="3">
        <dgm:presLayoutVars>
          <dgm:bulletEnabled val="1"/>
        </dgm:presLayoutVars>
      </dgm:prSet>
      <dgm:spPr/>
    </dgm:pt>
    <dgm:pt modelId="{3E9777EC-8B95-4038-BA90-6EA3A8D8EA26}" type="pres">
      <dgm:prSet presAssocID="{77E42923-2149-487D-89F4-DAB4C85E303F}" presName="sibTrans" presStyleCnt="0"/>
      <dgm:spPr/>
    </dgm:pt>
    <dgm:pt modelId="{B9DAA4CE-B8D0-0048-BF71-2850B3F17784}" type="pres">
      <dgm:prSet presAssocID="{FD32D3AE-7CF7-8846-A1D9-FE0CA967D36A}" presName="textNode" presStyleLbl="node1" presStyleIdx="2" presStyleCnt="3">
        <dgm:presLayoutVars>
          <dgm:bulletEnabled val="1"/>
        </dgm:presLayoutVars>
      </dgm:prSet>
      <dgm:spPr/>
    </dgm:pt>
  </dgm:ptLst>
  <dgm:cxnLst>
    <dgm:cxn modelId="{9A8A1C14-7FB9-214E-995C-6FBE96A81771}" srcId="{D2C3E594-5EBC-9E4A-8F57-428A19D00785}" destId="{91A01CEB-90BB-9344-A6F8-CCFC295CE267}" srcOrd="0" destOrd="0" parTransId="{C363376F-2716-8740-88F0-16CC8788F6B7}" sibTransId="{07EE5F3A-224C-664A-A030-81C5E0EDFD7F}"/>
    <dgm:cxn modelId="{5A239915-3C27-42A0-9F0C-363701B7A19C}" type="presOf" srcId="{17BF4B03-8DE6-4083-8DB5-852FF1D87901}" destId="{C1C46FE0-E60D-4FB7-B082-9110F96ACC18}" srcOrd="0" destOrd="0" presId="urn:microsoft.com/office/officeart/2005/8/layout/hProcess9"/>
    <dgm:cxn modelId="{C561402B-C449-4809-92B3-AA58F6E7265E}" srcId="{D2C3E594-5EBC-9E4A-8F57-428A19D00785}" destId="{17BF4B03-8DE6-4083-8DB5-852FF1D87901}" srcOrd="1" destOrd="0" parTransId="{772C965F-2E23-45D1-8807-6F80CB290687}" sibTransId="{77E42923-2149-487D-89F4-DAB4C85E303F}"/>
    <dgm:cxn modelId="{EB9BD82E-1A93-E840-9AD0-7C826CCD60BB}" type="presOf" srcId="{FD32D3AE-7CF7-8846-A1D9-FE0CA967D36A}" destId="{B9DAA4CE-B8D0-0048-BF71-2850B3F17784}" srcOrd="0" destOrd="0" presId="urn:microsoft.com/office/officeart/2005/8/layout/hProcess9"/>
    <dgm:cxn modelId="{B7237D53-5767-0C45-BE05-83D0AB79F389}" srcId="{D2C3E594-5EBC-9E4A-8F57-428A19D00785}" destId="{FD32D3AE-7CF7-8846-A1D9-FE0CA967D36A}" srcOrd="2" destOrd="0" parTransId="{EA4AC595-82E0-2444-923A-324F8C4A6F40}" sibTransId="{B836A99A-40CA-FC49-90D3-1BB3535780C8}"/>
    <dgm:cxn modelId="{919E0D7E-0FE1-D147-A975-8FD9CBDBCFB6}" type="presOf" srcId="{91A01CEB-90BB-9344-A6F8-CCFC295CE267}" destId="{5D38B668-68E4-8A4D-A534-3E970EBC034D}" srcOrd="0" destOrd="0" presId="urn:microsoft.com/office/officeart/2005/8/layout/hProcess9"/>
    <dgm:cxn modelId="{4A98CAFC-26C5-AF47-B712-7D1B12139D39}" type="presOf" srcId="{D2C3E594-5EBC-9E4A-8F57-428A19D00785}" destId="{15BEDC6E-D6FC-824D-9895-9183DDC4F5D9}" srcOrd="0" destOrd="0" presId="urn:microsoft.com/office/officeart/2005/8/layout/hProcess9"/>
    <dgm:cxn modelId="{E326EEF5-A671-8049-9492-D622B05D649A}" type="presParOf" srcId="{15BEDC6E-D6FC-824D-9895-9183DDC4F5D9}" destId="{E20860D7-F78F-E14C-A706-08FF017BE63B}" srcOrd="0" destOrd="0" presId="urn:microsoft.com/office/officeart/2005/8/layout/hProcess9"/>
    <dgm:cxn modelId="{64C6FFD8-3B25-5542-87DA-CC210DFEDB45}" type="presParOf" srcId="{15BEDC6E-D6FC-824D-9895-9183DDC4F5D9}" destId="{8F36A611-3E02-4E40-92BC-32804473A5BE}" srcOrd="1" destOrd="0" presId="urn:microsoft.com/office/officeart/2005/8/layout/hProcess9"/>
    <dgm:cxn modelId="{31E8327A-C55E-594C-9C2D-6B9CD03D4C80}" type="presParOf" srcId="{8F36A611-3E02-4E40-92BC-32804473A5BE}" destId="{5D38B668-68E4-8A4D-A534-3E970EBC034D}" srcOrd="0" destOrd="0" presId="urn:microsoft.com/office/officeart/2005/8/layout/hProcess9"/>
    <dgm:cxn modelId="{F293AF44-D629-BC4D-B64C-B6EC286D40F0}" type="presParOf" srcId="{8F36A611-3E02-4E40-92BC-32804473A5BE}" destId="{9ACE5ACA-628D-6447-A72C-9739106E3405}" srcOrd="1" destOrd="0" presId="urn:microsoft.com/office/officeart/2005/8/layout/hProcess9"/>
    <dgm:cxn modelId="{4CC167C4-FB1F-4B04-918B-B493662CC203}" type="presParOf" srcId="{8F36A611-3E02-4E40-92BC-32804473A5BE}" destId="{C1C46FE0-E60D-4FB7-B082-9110F96ACC18}" srcOrd="2" destOrd="0" presId="urn:microsoft.com/office/officeart/2005/8/layout/hProcess9"/>
    <dgm:cxn modelId="{780A81FE-73CD-48CF-8448-5D93412B7CF7}" type="presParOf" srcId="{8F36A611-3E02-4E40-92BC-32804473A5BE}" destId="{3E9777EC-8B95-4038-BA90-6EA3A8D8EA26}" srcOrd="3" destOrd="0" presId="urn:microsoft.com/office/officeart/2005/8/layout/hProcess9"/>
    <dgm:cxn modelId="{D8164026-40D2-4849-888B-FD1016F9498C}" type="presParOf" srcId="{8F36A611-3E02-4E40-92BC-32804473A5BE}" destId="{B9DAA4CE-B8D0-0048-BF71-2850B3F177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01308A7-F165-48D5-920A-E32A2F411A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7FA78F8-7253-4021-AF12-75FDA61F2C7C}">
      <dgm:prSet phldrT="[Text]" custT="1"/>
      <dgm:spPr/>
      <dgm:t>
        <a:bodyPr/>
        <a:lstStyle/>
        <a:p>
          <a:r>
            <a:rPr lang="en-US" sz="2000" dirty="0"/>
            <a:t>Danger Statement</a:t>
          </a:r>
        </a:p>
      </dgm:t>
    </dgm:pt>
    <dgm:pt modelId="{A31F9A2A-A45A-4DE5-81E9-F024D0C8C0E6}" type="parTrans" cxnId="{2A3FAF2C-0F67-4DFD-8327-83F2BBBDA5DE}">
      <dgm:prSet/>
      <dgm:spPr/>
      <dgm:t>
        <a:bodyPr/>
        <a:lstStyle/>
        <a:p>
          <a:endParaRPr lang="en-US"/>
        </a:p>
      </dgm:t>
    </dgm:pt>
    <dgm:pt modelId="{ED1E64F7-FE3E-4E11-9526-9ED56523AFB9}" type="sibTrans" cxnId="{2A3FAF2C-0F67-4DFD-8327-83F2BBBDA5DE}">
      <dgm:prSet/>
      <dgm:spPr/>
      <dgm:t>
        <a:bodyPr/>
        <a:lstStyle/>
        <a:p>
          <a:endParaRPr lang="en-US"/>
        </a:p>
      </dgm:t>
    </dgm:pt>
    <dgm:pt modelId="{5E8FF59B-9BE6-4924-B0FB-D34A16E27029}">
      <dgm:prSet phldrT="[Text]"/>
      <dgm:spPr/>
      <dgm:t>
        <a:bodyPr/>
        <a:lstStyle/>
        <a:p>
          <a:r>
            <a:rPr lang="en-US" alt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Child welfare and the doctors at the hospital are worried that Cheryl may try to hurt herself again in the future; that she might be seriously injured or die; and that the children could be very frightened, seriously injured, or left motherless.</a:t>
          </a:r>
          <a:endParaRPr lang="en-US" dirty="0">
            <a:solidFill>
              <a:schemeClr val="tx1">
                <a:lumMod val="75000"/>
                <a:lumOff val="25000"/>
              </a:schemeClr>
            </a:solidFill>
            <a:latin typeface="Calibri" panose="020F0502020204030204" pitchFamily="34" charset="0"/>
            <a:ea typeface="Verdana" panose="020B0604030504040204" pitchFamily="34" charset="0"/>
          </a:endParaRPr>
        </a:p>
      </dgm:t>
    </dgm:pt>
    <dgm:pt modelId="{CDCA8F97-B433-400E-94F8-E889EC000B6A}" type="parTrans" cxnId="{EEA16BF7-F9E3-4850-8F86-284476E981EB}">
      <dgm:prSet/>
      <dgm:spPr/>
      <dgm:t>
        <a:bodyPr/>
        <a:lstStyle/>
        <a:p>
          <a:endParaRPr lang="en-US"/>
        </a:p>
      </dgm:t>
    </dgm:pt>
    <dgm:pt modelId="{C2E7168F-507C-4429-9BFD-52D7CD919921}" type="sibTrans" cxnId="{EEA16BF7-F9E3-4850-8F86-284476E981EB}">
      <dgm:prSet/>
      <dgm:spPr/>
      <dgm:t>
        <a:bodyPr/>
        <a:lstStyle/>
        <a:p>
          <a:endParaRPr lang="en-US"/>
        </a:p>
      </dgm:t>
    </dgm:pt>
    <dgm:pt modelId="{AE575ECD-FB3F-4F25-B183-66BF707C643B}">
      <dgm:prSet phldrT="[Text]" custT="1"/>
      <dgm:spPr/>
      <dgm:t>
        <a:bodyPr/>
        <a:lstStyle/>
        <a:p>
          <a:r>
            <a:rPr lang="en-US" sz="2000" dirty="0"/>
            <a:t>Safety Goal</a:t>
          </a:r>
        </a:p>
      </dgm:t>
    </dgm:pt>
    <dgm:pt modelId="{831FFF23-475E-40D2-811E-AD4B2C70AED9}" type="parTrans" cxnId="{1A10474F-2E4D-407C-B252-BE3B26D3EF41}">
      <dgm:prSet/>
      <dgm:spPr/>
      <dgm:t>
        <a:bodyPr/>
        <a:lstStyle/>
        <a:p>
          <a:endParaRPr lang="en-US"/>
        </a:p>
      </dgm:t>
    </dgm:pt>
    <dgm:pt modelId="{7EEB3BA5-F9B6-4AD2-AD2A-B4C9331C4E59}" type="sibTrans" cxnId="{1A10474F-2E4D-407C-B252-BE3B26D3EF41}">
      <dgm:prSet/>
      <dgm:spPr/>
      <dgm:t>
        <a:bodyPr/>
        <a:lstStyle/>
        <a:p>
          <a:endParaRPr lang="en-US"/>
        </a:p>
      </dgm:t>
    </dgm:pt>
    <dgm:pt modelId="{522B29DA-AA0F-4AB5-909C-5E7EA4D83EC1}">
      <dgm:prSet phldrT="[Text]"/>
      <dgm:spPr/>
      <dgm:t>
        <a:bodyPr/>
        <a:lstStyle/>
        <a:p>
          <a:r>
            <a:rPr lang="en-US" alt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Cheryl agrees to work with child welfare and a network of family, friends, and providers to show everyone that she will always ask for help if sadness or depression start to get in the way of taking care of the girls or if she starts to think about hurting herself again. Child welfare services will need to see this plan working continuously for six months to begin planning for the girls to come home. </a:t>
          </a:r>
          <a:endParaRPr lang="en-US" dirty="0">
            <a:solidFill>
              <a:schemeClr val="tx1">
                <a:lumMod val="75000"/>
                <a:lumOff val="25000"/>
              </a:schemeClr>
            </a:solidFill>
            <a:latin typeface="Calibri" panose="020F0502020204030204" pitchFamily="34" charset="0"/>
            <a:ea typeface="Verdana" panose="020B0604030504040204" pitchFamily="34" charset="0"/>
          </a:endParaRPr>
        </a:p>
      </dgm:t>
    </dgm:pt>
    <dgm:pt modelId="{4954FC2F-FF67-4A23-96EF-1864AB9A8C95}" type="parTrans" cxnId="{86C87964-826A-48BE-8166-4B5BF3F289D3}">
      <dgm:prSet/>
      <dgm:spPr/>
      <dgm:t>
        <a:bodyPr/>
        <a:lstStyle/>
        <a:p>
          <a:endParaRPr lang="en-US"/>
        </a:p>
      </dgm:t>
    </dgm:pt>
    <dgm:pt modelId="{3ECCDD85-DCEA-47D5-9A61-519FEC83F5C9}" type="sibTrans" cxnId="{86C87964-826A-48BE-8166-4B5BF3F289D3}">
      <dgm:prSet/>
      <dgm:spPr/>
      <dgm:t>
        <a:bodyPr/>
        <a:lstStyle/>
        <a:p>
          <a:endParaRPr lang="en-US"/>
        </a:p>
      </dgm:t>
    </dgm:pt>
    <dgm:pt modelId="{DCF6127F-C692-4BF1-A259-E9D9178BFC56}">
      <dgm:prSet phldrT="[Text]" custT="1"/>
      <dgm:spPr/>
      <dgm:t>
        <a:bodyPr/>
        <a:lstStyle/>
        <a:p>
          <a:r>
            <a:rPr lang="en-US" sz="2000" dirty="0"/>
            <a:t>Service Objective #1</a:t>
          </a:r>
        </a:p>
      </dgm:t>
    </dgm:pt>
    <dgm:pt modelId="{3B192B6A-6B81-4BD2-A58E-AD227593CFE8}" type="parTrans" cxnId="{08368F94-1611-45B3-9B19-812C1F12AF7C}">
      <dgm:prSet/>
      <dgm:spPr/>
      <dgm:t>
        <a:bodyPr/>
        <a:lstStyle/>
        <a:p>
          <a:endParaRPr lang="en-US"/>
        </a:p>
      </dgm:t>
    </dgm:pt>
    <dgm:pt modelId="{659B5A8B-D573-4511-BA62-CEA29AB945D0}" type="sibTrans" cxnId="{08368F94-1611-45B3-9B19-812C1F12AF7C}">
      <dgm:prSet/>
      <dgm:spPr/>
      <dgm:t>
        <a:bodyPr/>
        <a:lstStyle/>
        <a:p>
          <a:endParaRPr lang="en-US"/>
        </a:p>
      </dgm:t>
    </dgm:pt>
    <dgm:pt modelId="{8D780B68-12FE-485F-AF50-132BE96A2B68}">
      <dgm:prSet phldrT="[Text]" custT="1"/>
      <dgm:spPr/>
      <dgm:t>
        <a:bodyPr/>
        <a:lstStyle/>
        <a:p>
          <a:r>
            <a:rPr lang="en-US" sz="1500" dirty="0">
              <a:latin typeface="Calibri" panose="020F0502020204030204" pitchFamily="34" charset="0"/>
              <a:cs typeface="Calibri" panose="020F0502020204030204" pitchFamily="34" charset="0"/>
            </a:rPr>
            <a:t>Cheryl agrees to have developed a positive support network/CFT with friends and family who will help her address her depression to keep her children safe, and she will have demonstrated how she has used her network every week for 6 months. </a:t>
          </a:r>
          <a:endParaRPr lang="en-US" sz="15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dgm:t>
    </dgm:pt>
    <dgm:pt modelId="{75212F63-5A7D-4676-AD1F-E6DB1355C98E}" type="parTrans" cxnId="{4D330127-6A33-4C81-BE23-950CFE7540BE}">
      <dgm:prSet/>
      <dgm:spPr/>
      <dgm:t>
        <a:bodyPr/>
        <a:lstStyle/>
        <a:p>
          <a:endParaRPr lang="en-US"/>
        </a:p>
      </dgm:t>
    </dgm:pt>
    <dgm:pt modelId="{D44FBF2C-F19F-402D-BB25-7F6693C294E0}" type="sibTrans" cxnId="{4D330127-6A33-4C81-BE23-950CFE7540BE}">
      <dgm:prSet/>
      <dgm:spPr/>
      <dgm:t>
        <a:bodyPr/>
        <a:lstStyle/>
        <a:p>
          <a:endParaRPr lang="en-US"/>
        </a:p>
      </dgm:t>
    </dgm:pt>
    <dgm:pt modelId="{0B19C85A-380E-47D4-B055-8A0E81EEEA97}">
      <dgm:prSet phldrT="[Text]" custT="1"/>
      <dgm:spPr/>
      <dgm:t>
        <a:bodyPr/>
        <a:lstStyle/>
        <a:p>
          <a:r>
            <a:rPr lang="en-US" sz="2000" dirty="0"/>
            <a:t>Action Steps / Strategies</a:t>
          </a:r>
        </a:p>
      </dgm:t>
    </dgm:pt>
    <dgm:pt modelId="{82025E93-B190-49A2-A23E-31BB4EC15B0B}" type="parTrans" cxnId="{1F540C21-B176-45A2-A44D-7E789CABB110}">
      <dgm:prSet/>
      <dgm:spPr/>
      <dgm:t>
        <a:bodyPr/>
        <a:lstStyle/>
        <a:p>
          <a:endParaRPr lang="en-US"/>
        </a:p>
      </dgm:t>
    </dgm:pt>
    <dgm:pt modelId="{CCD818D0-6F65-401E-AFF6-667A70E4AFC5}" type="sibTrans" cxnId="{1F540C21-B176-45A2-A44D-7E789CABB110}">
      <dgm:prSet/>
      <dgm:spPr/>
      <dgm:t>
        <a:bodyPr/>
        <a:lstStyle/>
        <a:p>
          <a:endParaRPr lang="en-US"/>
        </a:p>
      </dgm:t>
    </dgm:pt>
    <dgm:pt modelId="{C97DE946-C77B-4FE0-ABEF-F518EEAA0F0A}">
      <dgm:prSet phldrT="[Text]"/>
      <dgm:spPr/>
      <dgm:t>
        <a:bodyPr/>
        <a:lstStyle/>
        <a:p>
          <a:r>
            <a:rPr lang="en-US" altLang="en-US" dirty="0">
              <a:latin typeface="Calibri" panose="020F0502020204030204" pitchFamily="34" charset="0"/>
            </a:rPr>
            <a:t>Paul, Sarah, Gina, Trina, Betsy, Troy, Eugenia and Esther agree to be a part of Cheryl’s safety network.</a:t>
          </a:r>
          <a:endParaRPr lang="en-US" dirty="0">
            <a:solidFill>
              <a:schemeClr val="tx1">
                <a:lumMod val="75000"/>
                <a:lumOff val="25000"/>
              </a:schemeClr>
            </a:solidFill>
          </a:endParaRPr>
        </a:p>
      </dgm:t>
    </dgm:pt>
    <dgm:pt modelId="{0C822A12-5AFD-40FF-923A-B46582A4FCCF}" type="parTrans" cxnId="{6B32123E-6C88-44FD-9626-9F0B51DCD964}">
      <dgm:prSet/>
      <dgm:spPr/>
      <dgm:t>
        <a:bodyPr/>
        <a:lstStyle/>
        <a:p>
          <a:endParaRPr lang="en-US"/>
        </a:p>
      </dgm:t>
    </dgm:pt>
    <dgm:pt modelId="{F27809B4-43CF-4ECD-84C8-732AA5BAE965}" type="sibTrans" cxnId="{6B32123E-6C88-44FD-9626-9F0B51DCD964}">
      <dgm:prSet/>
      <dgm:spPr/>
      <dgm:t>
        <a:bodyPr/>
        <a:lstStyle/>
        <a:p>
          <a:endParaRPr lang="en-US"/>
        </a:p>
      </dgm:t>
    </dgm:pt>
    <dgm:pt modelId="{F05A0205-860C-444D-A0BD-B1E874691E1F}">
      <dgm:prSet/>
      <dgm:spPr/>
      <dgm:t>
        <a:bodyPr/>
        <a:lstStyle/>
        <a:p>
          <a:r>
            <a:rPr lang="en-US" altLang="en-US" dirty="0">
              <a:latin typeface="Calibri" panose="020F0502020204030204" pitchFamily="34" charset="0"/>
            </a:rPr>
            <a:t>Cheryl authorizes each member of her network to call the social worker if they suspect she is starting to be overwhelmed by sad feelings again. </a:t>
          </a:r>
          <a:endParaRPr lang="en-US" altLang="ja-JP" dirty="0">
            <a:latin typeface="Calibri" panose="020F0502020204030204" pitchFamily="34" charset="0"/>
          </a:endParaRPr>
        </a:p>
      </dgm:t>
    </dgm:pt>
    <dgm:pt modelId="{79F1601C-EBA2-4568-822C-5FD86AA54736}" type="parTrans" cxnId="{BBF7813C-9CD6-46BF-BE14-908EE2AE8D64}">
      <dgm:prSet/>
      <dgm:spPr/>
      <dgm:t>
        <a:bodyPr/>
        <a:lstStyle/>
        <a:p>
          <a:endParaRPr lang="en-US"/>
        </a:p>
      </dgm:t>
    </dgm:pt>
    <dgm:pt modelId="{A5C2DECC-1B72-4F8B-B276-9C2269C0BF45}" type="sibTrans" cxnId="{BBF7813C-9CD6-46BF-BE14-908EE2AE8D64}">
      <dgm:prSet/>
      <dgm:spPr/>
      <dgm:t>
        <a:bodyPr/>
        <a:lstStyle/>
        <a:p>
          <a:endParaRPr lang="en-US"/>
        </a:p>
      </dgm:t>
    </dgm:pt>
    <dgm:pt modelId="{EAD3D43E-C021-40FA-AB82-32D4554465F1}">
      <dgm:prSet/>
      <dgm:spPr/>
      <dgm:t>
        <a:bodyPr/>
        <a:lstStyle/>
        <a:p>
          <a:r>
            <a:rPr lang="en-US" altLang="en-US" dirty="0">
              <a:latin typeface="Calibri" panose="020F0502020204030204" pitchFamily="34" charset="0"/>
            </a:rPr>
            <a:t>Gina will check in with Cheryl at least twice a day – once in the morning and once in the evening. Gina and Cheryl will both write in the logbook.</a:t>
          </a:r>
        </a:p>
      </dgm:t>
    </dgm:pt>
    <dgm:pt modelId="{90F9FDBB-18E7-4355-866A-EC2BB98E272A}" type="parTrans" cxnId="{A8F28324-162C-430C-8285-8B47AB6CD437}">
      <dgm:prSet/>
      <dgm:spPr/>
      <dgm:t>
        <a:bodyPr/>
        <a:lstStyle/>
        <a:p>
          <a:endParaRPr lang="en-US"/>
        </a:p>
      </dgm:t>
    </dgm:pt>
    <dgm:pt modelId="{E88B9756-A0B1-40AE-B6EB-D36C0C510220}" type="sibTrans" cxnId="{A8F28324-162C-430C-8285-8B47AB6CD437}">
      <dgm:prSet/>
      <dgm:spPr/>
      <dgm:t>
        <a:bodyPr/>
        <a:lstStyle/>
        <a:p>
          <a:endParaRPr lang="en-US"/>
        </a:p>
      </dgm:t>
    </dgm:pt>
    <dgm:pt modelId="{87B3455F-6B0C-4EC4-9CF9-C641EF1D4667}">
      <dgm:prSet/>
      <dgm:spPr/>
      <dgm:t>
        <a:bodyPr/>
        <a:lstStyle/>
        <a:p>
          <a:r>
            <a:rPr lang="en-US" altLang="en-US" dirty="0">
              <a:latin typeface="Calibri" panose="020F0502020204030204" pitchFamily="34" charset="0"/>
            </a:rPr>
            <a:t>Paul, Sarah, Gina, Trina Betsy, Troy, Eugenia and Esther agree to call or visit with Cheryl during the daytime on rotation, scale the effects of depression on her, and write in the logbook.</a:t>
          </a:r>
        </a:p>
      </dgm:t>
    </dgm:pt>
    <dgm:pt modelId="{E47C9650-B2AB-44F8-9E6F-702FF38DD774}" type="parTrans" cxnId="{2512DE29-B65E-466B-B6CB-D478371BECB3}">
      <dgm:prSet/>
      <dgm:spPr/>
      <dgm:t>
        <a:bodyPr/>
        <a:lstStyle/>
        <a:p>
          <a:endParaRPr lang="en-US"/>
        </a:p>
      </dgm:t>
    </dgm:pt>
    <dgm:pt modelId="{993A5780-2004-4E79-A97A-7D173EE769E2}" type="sibTrans" cxnId="{2512DE29-B65E-466B-B6CB-D478371BECB3}">
      <dgm:prSet/>
      <dgm:spPr/>
      <dgm:t>
        <a:bodyPr/>
        <a:lstStyle/>
        <a:p>
          <a:endParaRPr lang="en-US"/>
        </a:p>
      </dgm:t>
    </dgm:pt>
    <dgm:pt modelId="{0C9427F4-2B64-458F-83A2-4165A621D617}" type="pres">
      <dgm:prSet presAssocID="{F01308A7-F165-48D5-920A-E32A2F411A88}" presName="linear" presStyleCnt="0">
        <dgm:presLayoutVars>
          <dgm:dir/>
          <dgm:animLvl val="lvl"/>
          <dgm:resizeHandles val="exact"/>
        </dgm:presLayoutVars>
      </dgm:prSet>
      <dgm:spPr/>
    </dgm:pt>
    <dgm:pt modelId="{107C9273-3734-4200-A2A1-EBE0018CB6E9}" type="pres">
      <dgm:prSet presAssocID="{87FA78F8-7253-4021-AF12-75FDA61F2C7C}" presName="parentLin" presStyleCnt="0"/>
      <dgm:spPr/>
    </dgm:pt>
    <dgm:pt modelId="{517F7D5B-B89D-4700-998C-405C172C8A44}" type="pres">
      <dgm:prSet presAssocID="{87FA78F8-7253-4021-AF12-75FDA61F2C7C}" presName="parentLeftMargin" presStyleLbl="node1" presStyleIdx="0" presStyleCnt="4"/>
      <dgm:spPr/>
    </dgm:pt>
    <dgm:pt modelId="{2FC7A3AD-A967-4427-BF9B-F5DE11A19409}" type="pres">
      <dgm:prSet presAssocID="{87FA78F8-7253-4021-AF12-75FDA61F2C7C}" presName="parentText" presStyleLbl="node1" presStyleIdx="0" presStyleCnt="4">
        <dgm:presLayoutVars>
          <dgm:chMax val="0"/>
          <dgm:bulletEnabled val="1"/>
        </dgm:presLayoutVars>
      </dgm:prSet>
      <dgm:spPr/>
    </dgm:pt>
    <dgm:pt modelId="{4C2E14B3-B339-44F6-A088-2E343877D204}" type="pres">
      <dgm:prSet presAssocID="{87FA78F8-7253-4021-AF12-75FDA61F2C7C}" presName="negativeSpace" presStyleCnt="0"/>
      <dgm:spPr/>
    </dgm:pt>
    <dgm:pt modelId="{E7A43222-54B6-45ED-9D7C-DD6981FFBC07}" type="pres">
      <dgm:prSet presAssocID="{87FA78F8-7253-4021-AF12-75FDA61F2C7C}" presName="childText" presStyleLbl="conFgAcc1" presStyleIdx="0" presStyleCnt="4">
        <dgm:presLayoutVars>
          <dgm:bulletEnabled val="1"/>
        </dgm:presLayoutVars>
      </dgm:prSet>
      <dgm:spPr/>
    </dgm:pt>
    <dgm:pt modelId="{CEAB84CD-5A8B-4FCB-B5A5-992EDD9792DB}" type="pres">
      <dgm:prSet presAssocID="{ED1E64F7-FE3E-4E11-9526-9ED56523AFB9}" presName="spaceBetweenRectangles" presStyleCnt="0"/>
      <dgm:spPr/>
    </dgm:pt>
    <dgm:pt modelId="{AE4C6274-5625-4798-A38D-BC2C2675F8F2}" type="pres">
      <dgm:prSet presAssocID="{AE575ECD-FB3F-4F25-B183-66BF707C643B}" presName="parentLin" presStyleCnt="0"/>
      <dgm:spPr/>
    </dgm:pt>
    <dgm:pt modelId="{ECA9FAB1-EB76-46B0-B642-D299020EDFD9}" type="pres">
      <dgm:prSet presAssocID="{AE575ECD-FB3F-4F25-B183-66BF707C643B}" presName="parentLeftMargin" presStyleLbl="node1" presStyleIdx="0" presStyleCnt="4"/>
      <dgm:spPr/>
    </dgm:pt>
    <dgm:pt modelId="{DB2AD0B4-AFD7-4E8D-8EC9-DE4B5C096AF4}" type="pres">
      <dgm:prSet presAssocID="{AE575ECD-FB3F-4F25-B183-66BF707C643B}" presName="parentText" presStyleLbl="node1" presStyleIdx="1" presStyleCnt="4">
        <dgm:presLayoutVars>
          <dgm:chMax val="0"/>
          <dgm:bulletEnabled val="1"/>
        </dgm:presLayoutVars>
      </dgm:prSet>
      <dgm:spPr/>
    </dgm:pt>
    <dgm:pt modelId="{85B221D7-0AD6-4877-B6F2-3C605C7D62F0}" type="pres">
      <dgm:prSet presAssocID="{AE575ECD-FB3F-4F25-B183-66BF707C643B}" presName="negativeSpace" presStyleCnt="0"/>
      <dgm:spPr/>
    </dgm:pt>
    <dgm:pt modelId="{4679BBE3-669F-41D7-B0DF-C97AC24FB41C}" type="pres">
      <dgm:prSet presAssocID="{AE575ECD-FB3F-4F25-B183-66BF707C643B}" presName="childText" presStyleLbl="conFgAcc1" presStyleIdx="1" presStyleCnt="4">
        <dgm:presLayoutVars>
          <dgm:bulletEnabled val="1"/>
        </dgm:presLayoutVars>
      </dgm:prSet>
      <dgm:spPr/>
    </dgm:pt>
    <dgm:pt modelId="{FE2BF476-062B-42F1-BB84-BD13A79C1971}" type="pres">
      <dgm:prSet presAssocID="{7EEB3BA5-F9B6-4AD2-AD2A-B4C9331C4E59}" presName="spaceBetweenRectangles" presStyleCnt="0"/>
      <dgm:spPr/>
    </dgm:pt>
    <dgm:pt modelId="{221AD073-F0EA-4DE4-A67A-D3EE49194A15}" type="pres">
      <dgm:prSet presAssocID="{DCF6127F-C692-4BF1-A259-E9D9178BFC56}" presName="parentLin" presStyleCnt="0"/>
      <dgm:spPr/>
    </dgm:pt>
    <dgm:pt modelId="{B334DEF4-0177-4C38-85D4-D65E76B9AEEC}" type="pres">
      <dgm:prSet presAssocID="{DCF6127F-C692-4BF1-A259-E9D9178BFC56}" presName="parentLeftMargin" presStyleLbl="node1" presStyleIdx="1" presStyleCnt="4"/>
      <dgm:spPr/>
    </dgm:pt>
    <dgm:pt modelId="{3DFDB207-9589-4757-ABF5-7220810A3327}" type="pres">
      <dgm:prSet presAssocID="{DCF6127F-C692-4BF1-A259-E9D9178BFC56}" presName="parentText" presStyleLbl="node1" presStyleIdx="2" presStyleCnt="4">
        <dgm:presLayoutVars>
          <dgm:chMax val="0"/>
          <dgm:bulletEnabled val="1"/>
        </dgm:presLayoutVars>
      </dgm:prSet>
      <dgm:spPr/>
    </dgm:pt>
    <dgm:pt modelId="{903A38A4-8515-4D2D-A39B-28DF512267A9}" type="pres">
      <dgm:prSet presAssocID="{DCF6127F-C692-4BF1-A259-E9D9178BFC56}" presName="negativeSpace" presStyleCnt="0"/>
      <dgm:spPr/>
    </dgm:pt>
    <dgm:pt modelId="{F22A91E2-AD98-46D8-9A03-C6351145E74A}" type="pres">
      <dgm:prSet presAssocID="{DCF6127F-C692-4BF1-A259-E9D9178BFC56}" presName="childText" presStyleLbl="conFgAcc1" presStyleIdx="2" presStyleCnt="4">
        <dgm:presLayoutVars>
          <dgm:bulletEnabled val="1"/>
        </dgm:presLayoutVars>
      </dgm:prSet>
      <dgm:spPr/>
    </dgm:pt>
    <dgm:pt modelId="{42BCBEBD-F776-4C64-8679-3FA9FB131F88}" type="pres">
      <dgm:prSet presAssocID="{659B5A8B-D573-4511-BA62-CEA29AB945D0}" presName="spaceBetweenRectangles" presStyleCnt="0"/>
      <dgm:spPr/>
    </dgm:pt>
    <dgm:pt modelId="{581E670F-0CB0-4E37-AF99-A9232B25F55F}" type="pres">
      <dgm:prSet presAssocID="{0B19C85A-380E-47D4-B055-8A0E81EEEA97}" presName="parentLin" presStyleCnt="0"/>
      <dgm:spPr/>
    </dgm:pt>
    <dgm:pt modelId="{605C0FC0-A249-49A5-B679-6EF834CF7D52}" type="pres">
      <dgm:prSet presAssocID="{0B19C85A-380E-47D4-B055-8A0E81EEEA97}" presName="parentLeftMargin" presStyleLbl="node1" presStyleIdx="2" presStyleCnt="4"/>
      <dgm:spPr/>
    </dgm:pt>
    <dgm:pt modelId="{39675FCE-50CD-4E43-BC64-79F58709AF2B}" type="pres">
      <dgm:prSet presAssocID="{0B19C85A-380E-47D4-B055-8A0E81EEEA97}" presName="parentText" presStyleLbl="node1" presStyleIdx="3" presStyleCnt="4">
        <dgm:presLayoutVars>
          <dgm:chMax val="0"/>
          <dgm:bulletEnabled val="1"/>
        </dgm:presLayoutVars>
      </dgm:prSet>
      <dgm:spPr/>
    </dgm:pt>
    <dgm:pt modelId="{35FB3C93-A1A5-4816-BF78-027F838C8A64}" type="pres">
      <dgm:prSet presAssocID="{0B19C85A-380E-47D4-B055-8A0E81EEEA97}" presName="negativeSpace" presStyleCnt="0"/>
      <dgm:spPr/>
    </dgm:pt>
    <dgm:pt modelId="{1DD48A97-2985-41B1-9D20-D931BC70DF77}" type="pres">
      <dgm:prSet presAssocID="{0B19C85A-380E-47D4-B055-8A0E81EEEA97}" presName="childText" presStyleLbl="conFgAcc1" presStyleIdx="3" presStyleCnt="4">
        <dgm:presLayoutVars>
          <dgm:bulletEnabled val="1"/>
        </dgm:presLayoutVars>
      </dgm:prSet>
      <dgm:spPr/>
    </dgm:pt>
  </dgm:ptLst>
  <dgm:cxnLst>
    <dgm:cxn modelId="{5A618A00-E96C-42DD-9DB3-025EDEAEAB8C}" type="presOf" srcId="{DCF6127F-C692-4BF1-A259-E9D9178BFC56}" destId="{B334DEF4-0177-4C38-85D4-D65E76B9AEEC}" srcOrd="0" destOrd="0" presId="urn:microsoft.com/office/officeart/2005/8/layout/list1"/>
    <dgm:cxn modelId="{EB0AC706-3245-430D-9FA3-642FF3FD39DD}" type="presOf" srcId="{87FA78F8-7253-4021-AF12-75FDA61F2C7C}" destId="{517F7D5B-B89D-4700-998C-405C172C8A44}" srcOrd="0" destOrd="0" presId="urn:microsoft.com/office/officeart/2005/8/layout/list1"/>
    <dgm:cxn modelId="{AB510A14-D92A-442B-9E87-E5EEEDCFA1AC}" type="presOf" srcId="{522B29DA-AA0F-4AB5-909C-5E7EA4D83EC1}" destId="{4679BBE3-669F-41D7-B0DF-C97AC24FB41C}" srcOrd="0" destOrd="0" presId="urn:microsoft.com/office/officeart/2005/8/layout/list1"/>
    <dgm:cxn modelId="{200FFF14-A4C2-49AB-93FD-1973BCF5BB7B}" type="presOf" srcId="{F05A0205-860C-444D-A0BD-B1E874691E1F}" destId="{1DD48A97-2985-41B1-9D20-D931BC70DF77}" srcOrd="0" destOrd="1" presId="urn:microsoft.com/office/officeart/2005/8/layout/list1"/>
    <dgm:cxn modelId="{1F540C21-B176-45A2-A44D-7E789CABB110}" srcId="{F01308A7-F165-48D5-920A-E32A2F411A88}" destId="{0B19C85A-380E-47D4-B055-8A0E81EEEA97}" srcOrd="3" destOrd="0" parTransId="{82025E93-B190-49A2-A23E-31BB4EC15B0B}" sibTransId="{CCD818D0-6F65-401E-AFF6-667A70E4AFC5}"/>
    <dgm:cxn modelId="{E2CD7321-FACE-48AD-9FC0-39709BD5C3CA}" type="presOf" srcId="{EAD3D43E-C021-40FA-AB82-32D4554465F1}" destId="{1DD48A97-2985-41B1-9D20-D931BC70DF77}" srcOrd="0" destOrd="2" presId="urn:microsoft.com/office/officeart/2005/8/layout/list1"/>
    <dgm:cxn modelId="{A8F28324-162C-430C-8285-8B47AB6CD437}" srcId="{0B19C85A-380E-47D4-B055-8A0E81EEEA97}" destId="{EAD3D43E-C021-40FA-AB82-32D4554465F1}" srcOrd="2" destOrd="0" parTransId="{90F9FDBB-18E7-4355-866A-EC2BB98E272A}" sibTransId="{E88B9756-A0B1-40AE-B6EB-D36C0C510220}"/>
    <dgm:cxn modelId="{4D330127-6A33-4C81-BE23-950CFE7540BE}" srcId="{DCF6127F-C692-4BF1-A259-E9D9178BFC56}" destId="{8D780B68-12FE-485F-AF50-132BE96A2B68}" srcOrd="0" destOrd="0" parTransId="{75212F63-5A7D-4676-AD1F-E6DB1355C98E}" sibTransId="{D44FBF2C-F19F-402D-BB25-7F6693C294E0}"/>
    <dgm:cxn modelId="{2512DE29-B65E-466B-B6CB-D478371BECB3}" srcId="{0B19C85A-380E-47D4-B055-8A0E81EEEA97}" destId="{87B3455F-6B0C-4EC4-9CF9-C641EF1D4667}" srcOrd="3" destOrd="0" parTransId="{E47C9650-B2AB-44F8-9E6F-702FF38DD774}" sibTransId="{993A5780-2004-4E79-A97A-7D173EE769E2}"/>
    <dgm:cxn modelId="{2A3FAF2C-0F67-4DFD-8327-83F2BBBDA5DE}" srcId="{F01308A7-F165-48D5-920A-E32A2F411A88}" destId="{87FA78F8-7253-4021-AF12-75FDA61F2C7C}" srcOrd="0" destOrd="0" parTransId="{A31F9A2A-A45A-4DE5-81E9-F024D0C8C0E6}" sibTransId="{ED1E64F7-FE3E-4E11-9526-9ED56523AFB9}"/>
    <dgm:cxn modelId="{23498F34-FDB4-40B7-956D-0CAF6638A784}" type="presOf" srcId="{F01308A7-F165-48D5-920A-E32A2F411A88}" destId="{0C9427F4-2B64-458F-83A2-4165A621D617}" srcOrd="0" destOrd="0" presId="urn:microsoft.com/office/officeart/2005/8/layout/list1"/>
    <dgm:cxn modelId="{BBF7813C-9CD6-46BF-BE14-908EE2AE8D64}" srcId="{0B19C85A-380E-47D4-B055-8A0E81EEEA97}" destId="{F05A0205-860C-444D-A0BD-B1E874691E1F}" srcOrd="1" destOrd="0" parTransId="{79F1601C-EBA2-4568-822C-5FD86AA54736}" sibTransId="{A5C2DECC-1B72-4F8B-B276-9C2269C0BF45}"/>
    <dgm:cxn modelId="{6B32123E-6C88-44FD-9626-9F0B51DCD964}" srcId="{0B19C85A-380E-47D4-B055-8A0E81EEEA97}" destId="{C97DE946-C77B-4FE0-ABEF-F518EEAA0F0A}" srcOrd="0" destOrd="0" parTransId="{0C822A12-5AFD-40FF-923A-B46582A4FCCF}" sibTransId="{F27809B4-43CF-4ECD-84C8-732AA5BAE965}"/>
    <dgm:cxn modelId="{5B9EDB5C-013A-4B23-AAC6-C7588E95BC6D}" type="presOf" srcId="{0B19C85A-380E-47D4-B055-8A0E81EEEA97}" destId="{39675FCE-50CD-4E43-BC64-79F58709AF2B}" srcOrd="1" destOrd="0" presId="urn:microsoft.com/office/officeart/2005/8/layout/list1"/>
    <dgm:cxn modelId="{86C87964-826A-48BE-8166-4B5BF3F289D3}" srcId="{AE575ECD-FB3F-4F25-B183-66BF707C643B}" destId="{522B29DA-AA0F-4AB5-909C-5E7EA4D83EC1}" srcOrd="0" destOrd="0" parTransId="{4954FC2F-FF67-4A23-96EF-1864AB9A8C95}" sibTransId="{3ECCDD85-DCEA-47D5-9A61-519FEC83F5C9}"/>
    <dgm:cxn modelId="{1A10474F-2E4D-407C-B252-BE3B26D3EF41}" srcId="{F01308A7-F165-48D5-920A-E32A2F411A88}" destId="{AE575ECD-FB3F-4F25-B183-66BF707C643B}" srcOrd="1" destOrd="0" parTransId="{831FFF23-475E-40D2-811E-AD4B2C70AED9}" sibTransId="{7EEB3BA5-F9B6-4AD2-AD2A-B4C9331C4E59}"/>
    <dgm:cxn modelId="{7AFF956F-15FD-4396-9CFE-D8593937EADB}" type="presOf" srcId="{87B3455F-6B0C-4EC4-9CF9-C641EF1D4667}" destId="{1DD48A97-2985-41B1-9D20-D931BC70DF77}" srcOrd="0" destOrd="3" presId="urn:microsoft.com/office/officeart/2005/8/layout/list1"/>
    <dgm:cxn modelId="{ADBF5A71-F0AC-47B7-A8A6-24BB2BDFC58B}" type="presOf" srcId="{DCF6127F-C692-4BF1-A259-E9D9178BFC56}" destId="{3DFDB207-9589-4757-ABF5-7220810A3327}" srcOrd="1" destOrd="0" presId="urn:microsoft.com/office/officeart/2005/8/layout/list1"/>
    <dgm:cxn modelId="{C6CEDD52-F3B7-461C-96DE-81EDC12ABF63}" type="presOf" srcId="{AE575ECD-FB3F-4F25-B183-66BF707C643B}" destId="{DB2AD0B4-AFD7-4E8D-8EC9-DE4B5C096AF4}" srcOrd="1" destOrd="0" presId="urn:microsoft.com/office/officeart/2005/8/layout/list1"/>
    <dgm:cxn modelId="{5945AB86-00A8-489F-A89F-55C4DDFE7D3F}" type="presOf" srcId="{87FA78F8-7253-4021-AF12-75FDA61F2C7C}" destId="{2FC7A3AD-A967-4427-BF9B-F5DE11A19409}" srcOrd="1" destOrd="0" presId="urn:microsoft.com/office/officeart/2005/8/layout/list1"/>
    <dgm:cxn modelId="{042EDF87-8D68-462B-8387-B1D5A1859E4C}" type="presOf" srcId="{AE575ECD-FB3F-4F25-B183-66BF707C643B}" destId="{ECA9FAB1-EB76-46B0-B642-D299020EDFD9}" srcOrd="0" destOrd="0" presId="urn:microsoft.com/office/officeart/2005/8/layout/list1"/>
    <dgm:cxn modelId="{08368F94-1611-45B3-9B19-812C1F12AF7C}" srcId="{F01308A7-F165-48D5-920A-E32A2F411A88}" destId="{DCF6127F-C692-4BF1-A259-E9D9178BFC56}" srcOrd="2" destOrd="0" parTransId="{3B192B6A-6B81-4BD2-A58E-AD227593CFE8}" sibTransId="{659B5A8B-D573-4511-BA62-CEA29AB945D0}"/>
    <dgm:cxn modelId="{105226B0-300D-49EB-B494-851CBE9A470A}" type="presOf" srcId="{C97DE946-C77B-4FE0-ABEF-F518EEAA0F0A}" destId="{1DD48A97-2985-41B1-9D20-D931BC70DF77}" srcOrd="0" destOrd="0" presId="urn:microsoft.com/office/officeart/2005/8/layout/list1"/>
    <dgm:cxn modelId="{BFF08DB8-177A-496A-A2AD-68F03874CC6A}" type="presOf" srcId="{0B19C85A-380E-47D4-B055-8A0E81EEEA97}" destId="{605C0FC0-A249-49A5-B679-6EF834CF7D52}" srcOrd="0" destOrd="0" presId="urn:microsoft.com/office/officeart/2005/8/layout/list1"/>
    <dgm:cxn modelId="{181888F6-3EB2-4A9F-B2F9-65E6A8E552B5}" type="presOf" srcId="{8D780B68-12FE-485F-AF50-132BE96A2B68}" destId="{F22A91E2-AD98-46D8-9A03-C6351145E74A}" srcOrd="0" destOrd="0" presId="urn:microsoft.com/office/officeart/2005/8/layout/list1"/>
    <dgm:cxn modelId="{883C89F6-FAA9-40C5-A3D8-DB00A47E2C22}" type="presOf" srcId="{5E8FF59B-9BE6-4924-B0FB-D34A16E27029}" destId="{E7A43222-54B6-45ED-9D7C-DD6981FFBC07}" srcOrd="0" destOrd="0" presId="urn:microsoft.com/office/officeart/2005/8/layout/list1"/>
    <dgm:cxn modelId="{EEA16BF7-F9E3-4850-8F86-284476E981EB}" srcId="{87FA78F8-7253-4021-AF12-75FDA61F2C7C}" destId="{5E8FF59B-9BE6-4924-B0FB-D34A16E27029}" srcOrd="0" destOrd="0" parTransId="{CDCA8F97-B433-400E-94F8-E889EC000B6A}" sibTransId="{C2E7168F-507C-4429-9BFD-52D7CD919921}"/>
    <dgm:cxn modelId="{C8752BBC-5A4A-4477-969B-B7073FD4B55B}" type="presParOf" srcId="{0C9427F4-2B64-458F-83A2-4165A621D617}" destId="{107C9273-3734-4200-A2A1-EBE0018CB6E9}" srcOrd="0" destOrd="0" presId="urn:microsoft.com/office/officeart/2005/8/layout/list1"/>
    <dgm:cxn modelId="{A75710F3-9270-4DD4-86CD-BB8B8248EBC3}" type="presParOf" srcId="{107C9273-3734-4200-A2A1-EBE0018CB6E9}" destId="{517F7D5B-B89D-4700-998C-405C172C8A44}" srcOrd="0" destOrd="0" presId="urn:microsoft.com/office/officeart/2005/8/layout/list1"/>
    <dgm:cxn modelId="{395A166B-5FCB-4A86-A758-01F7EADCA388}" type="presParOf" srcId="{107C9273-3734-4200-A2A1-EBE0018CB6E9}" destId="{2FC7A3AD-A967-4427-BF9B-F5DE11A19409}" srcOrd="1" destOrd="0" presId="urn:microsoft.com/office/officeart/2005/8/layout/list1"/>
    <dgm:cxn modelId="{AD0A3A0C-DE8E-4F25-AA88-91EE947B0A03}" type="presParOf" srcId="{0C9427F4-2B64-458F-83A2-4165A621D617}" destId="{4C2E14B3-B339-44F6-A088-2E343877D204}" srcOrd="1" destOrd="0" presId="urn:microsoft.com/office/officeart/2005/8/layout/list1"/>
    <dgm:cxn modelId="{7398DC8A-4846-432B-8D65-BAB89F403558}" type="presParOf" srcId="{0C9427F4-2B64-458F-83A2-4165A621D617}" destId="{E7A43222-54B6-45ED-9D7C-DD6981FFBC07}" srcOrd="2" destOrd="0" presId="urn:microsoft.com/office/officeart/2005/8/layout/list1"/>
    <dgm:cxn modelId="{2CB00D50-A461-4F85-BFCE-090CF77CB524}" type="presParOf" srcId="{0C9427F4-2B64-458F-83A2-4165A621D617}" destId="{CEAB84CD-5A8B-4FCB-B5A5-992EDD9792DB}" srcOrd="3" destOrd="0" presId="urn:microsoft.com/office/officeart/2005/8/layout/list1"/>
    <dgm:cxn modelId="{D686984C-1432-4A06-8327-85E43EB2DC77}" type="presParOf" srcId="{0C9427F4-2B64-458F-83A2-4165A621D617}" destId="{AE4C6274-5625-4798-A38D-BC2C2675F8F2}" srcOrd="4" destOrd="0" presId="urn:microsoft.com/office/officeart/2005/8/layout/list1"/>
    <dgm:cxn modelId="{0349482D-299F-4F11-8EC1-A4D1F2C788EE}" type="presParOf" srcId="{AE4C6274-5625-4798-A38D-BC2C2675F8F2}" destId="{ECA9FAB1-EB76-46B0-B642-D299020EDFD9}" srcOrd="0" destOrd="0" presId="urn:microsoft.com/office/officeart/2005/8/layout/list1"/>
    <dgm:cxn modelId="{40AB032E-EFF0-45A4-B2A8-5DE010186492}" type="presParOf" srcId="{AE4C6274-5625-4798-A38D-BC2C2675F8F2}" destId="{DB2AD0B4-AFD7-4E8D-8EC9-DE4B5C096AF4}" srcOrd="1" destOrd="0" presId="urn:microsoft.com/office/officeart/2005/8/layout/list1"/>
    <dgm:cxn modelId="{E13D9373-01E0-4DE7-90CE-4502C5110CFD}" type="presParOf" srcId="{0C9427F4-2B64-458F-83A2-4165A621D617}" destId="{85B221D7-0AD6-4877-B6F2-3C605C7D62F0}" srcOrd="5" destOrd="0" presId="urn:microsoft.com/office/officeart/2005/8/layout/list1"/>
    <dgm:cxn modelId="{AE0DD294-88FE-407C-BE63-FB05457152F1}" type="presParOf" srcId="{0C9427F4-2B64-458F-83A2-4165A621D617}" destId="{4679BBE3-669F-41D7-B0DF-C97AC24FB41C}" srcOrd="6" destOrd="0" presId="urn:microsoft.com/office/officeart/2005/8/layout/list1"/>
    <dgm:cxn modelId="{06FAD8F6-2519-4644-B61B-CA4472F96AD4}" type="presParOf" srcId="{0C9427F4-2B64-458F-83A2-4165A621D617}" destId="{FE2BF476-062B-42F1-BB84-BD13A79C1971}" srcOrd="7" destOrd="0" presId="urn:microsoft.com/office/officeart/2005/8/layout/list1"/>
    <dgm:cxn modelId="{F8279182-686A-4836-BDBA-01E94104BBA1}" type="presParOf" srcId="{0C9427F4-2B64-458F-83A2-4165A621D617}" destId="{221AD073-F0EA-4DE4-A67A-D3EE49194A15}" srcOrd="8" destOrd="0" presId="urn:microsoft.com/office/officeart/2005/8/layout/list1"/>
    <dgm:cxn modelId="{2C839AC5-A545-42F8-AF09-718661FEA68B}" type="presParOf" srcId="{221AD073-F0EA-4DE4-A67A-D3EE49194A15}" destId="{B334DEF4-0177-4C38-85D4-D65E76B9AEEC}" srcOrd="0" destOrd="0" presId="urn:microsoft.com/office/officeart/2005/8/layout/list1"/>
    <dgm:cxn modelId="{4BF6F007-4E4B-4535-A7C2-5105F7B3CB54}" type="presParOf" srcId="{221AD073-F0EA-4DE4-A67A-D3EE49194A15}" destId="{3DFDB207-9589-4757-ABF5-7220810A3327}" srcOrd="1" destOrd="0" presId="urn:microsoft.com/office/officeart/2005/8/layout/list1"/>
    <dgm:cxn modelId="{9685B52B-3514-4AC3-993C-B63D2693DDCF}" type="presParOf" srcId="{0C9427F4-2B64-458F-83A2-4165A621D617}" destId="{903A38A4-8515-4D2D-A39B-28DF512267A9}" srcOrd="9" destOrd="0" presId="urn:microsoft.com/office/officeart/2005/8/layout/list1"/>
    <dgm:cxn modelId="{688836B7-DDBB-413D-A1F3-DA438487D643}" type="presParOf" srcId="{0C9427F4-2B64-458F-83A2-4165A621D617}" destId="{F22A91E2-AD98-46D8-9A03-C6351145E74A}" srcOrd="10" destOrd="0" presId="urn:microsoft.com/office/officeart/2005/8/layout/list1"/>
    <dgm:cxn modelId="{1DDC54F5-E1A3-4E1D-895F-DD789BF4353D}" type="presParOf" srcId="{0C9427F4-2B64-458F-83A2-4165A621D617}" destId="{42BCBEBD-F776-4C64-8679-3FA9FB131F88}" srcOrd="11" destOrd="0" presId="urn:microsoft.com/office/officeart/2005/8/layout/list1"/>
    <dgm:cxn modelId="{157068A7-27A5-4432-B9F1-30B000F71248}" type="presParOf" srcId="{0C9427F4-2B64-458F-83A2-4165A621D617}" destId="{581E670F-0CB0-4E37-AF99-A9232B25F55F}" srcOrd="12" destOrd="0" presId="urn:microsoft.com/office/officeart/2005/8/layout/list1"/>
    <dgm:cxn modelId="{A6AD3CFE-0817-42AA-BE44-29CE7FB097CB}" type="presParOf" srcId="{581E670F-0CB0-4E37-AF99-A9232B25F55F}" destId="{605C0FC0-A249-49A5-B679-6EF834CF7D52}" srcOrd="0" destOrd="0" presId="urn:microsoft.com/office/officeart/2005/8/layout/list1"/>
    <dgm:cxn modelId="{DDCCA0AA-985F-47B3-A778-0468149C5066}" type="presParOf" srcId="{581E670F-0CB0-4E37-AF99-A9232B25F55F}" destId="{39675FCE-50CD-4E43-BC64-79F58709AF2B}" srcOrd="1" destOrd="0" presId="urn:microsoft.com/office/officeart/2005/8/layout/list1"/>
    <dgm:cxn modelId="{1D17DA11-2EAF-4B5F-B3DD-8EF0B4AA12C3}" type="presParOf" srcId="{0C9427F4-2B64-458F-83A2-4165A621D617}" destId="{35FB3C93-A1A5-4816-BF78-027F838C8A64}" srcOrd="13" destOrd="0" presId="urn:microsoft.com/office/officeart/2005/8/layout/list1"/>
    <dgm:cxn modelId="{93C3640F-9772-4166-ABFF-6BC363C3D1F6}" type="presParOf" srcId="{0C9427F4-2B64-458F-83A2-4165A621D617}" destId="{1DD48A97-2985-41B1-9D20-D931BC70DF7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01308A7-F165-48D5-920A-E32A2F411A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7FA78F8-7253-4021-AF12-75FDA61F2C7C}">
      <dgm:prSet phldrT="[Text]" custT="1"/>
      <dgm:spPr/>
      <dgm:t>
        <a:bodyPr/>
        <a:lstStyle/>
        <a:p>
          <a:r>
            <a:rPr lang="en-US" sz="2000" dirty="0"/>
            <a:t>Service Objective #2</a:t>
          </a:r>
        </a:p>
      </dgm:t>
    </dgm:pt>
    <dgm:pt modelId="{A31F9A2A-A45A-4DE5-81E9-F024D0C8C0E6}" type="parTrans" cxnId="{2A3FAF2C-0F67-4DFD-8327-83F2BBBDA5DE}">
      <dgm:prSet/>
      <dgm:spPr/>
      <dgm:t>
        <a:bodyPr/>
        <a:lstStyle/>
        <a:p>
          <a:endParaRPr lang="en-US"/>
        </a:p>
      </dgm:t>
    </dgm:pt>
    <dgm:pt modelId="{ED1E64F7-FE3E-4E11-9526-9ED56523AFB9}" type="sibTrans" cxnId="{2A3FAF2C-0F67-4DFD-8327-83F2BBBDA5DE}">
      <dgm:prSet/>
      <dgm:spPr/>
      <dgm:t>
        <a:bodyPr/>
        <a:lstStyle/>
        <a:p>
          <a:endParaRPr lang="en-US"/>
        </a:p>
      </dgm:t>
    </dgm:pt>
    <dgm:pt modelId="{5E8FF59B-9BE6-4924-B0FB-D34A16E27029}">
      <dgm:prSet phldrT="[Text]"/>
      <dgm:spPr/>
      <dgm:t>
        <a:bodyPr/>
        <a:lstStyle/>
        <a:p>
          <a:r>
            <a:rPr lang="en-US" alt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Cheryl agrees to protect Rebecca and </a:t>
          </a:r>
          <a:r>
            <a:rPr lang="en-US" altLang="en-US" dirty="0" err="1">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Akiba</a:t>
          </a:r>
          <a:r>
            <a:rPr lang="en-US" alt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 from physical harm.</a:t>
          </a:r>
          <a:endParaRPr lang="en-US" dirty="0">
            <a:solidFill>
              <a:schemeClr val="tx1">
                <a:lumMod val="75000"/>
                <a:lumOff val="25000"/>
              </a:schemeClr>
            </a:solidFill>
            <a:latin typeface="Calibri" panose="020F0502020204030204" pitchFamily="34" charset="0"/>
            <a:ea typeface="Verdana" panose="020B0604030504040204" pitchFamily="34" charset="0"/>
          </a:endParaRPr>
        </a:p>
      </dgm:t>
    </dgm:pt>
    <dgm:pt modelId="{CDCA8F97-B433-400E-94F8-E889EC000B6A}" type="parTrans" cxnId="{EEA16BF7-F9E3-4850-8F86-284476E981EB}">
      <dgm:prSet/>
      <dgm:spPr/>
      <dgm:t>
        <a:bodyPr/>
        <a:lstStyle/>
        <a:p>
          <a:endParaRPr lang="en-US"/>
        </a:p>
      </dgm:t>
    </dgm:pt>
    <dgm:pt modelId="{C2E7168F-507C-4429-9BFD-52D7CD919921}" type="sibTrans" cxnId="{EEA16BF7-F9E3-4850-8F86-284476E981EB}">
      <dgm:prSet/>
      <dgm:spPr/>
      <dgm:t>
        <a:bodyPr/>
        <a:lstStyle/>
        <a:p>
          <a:endParaRPr lang="en-US"/>
        </a:p>
      </dgm:t>
    </dgm:pt>
    <dgm:pt modelId="{522B29DA-AA0F-4AB5-909C-5E7EA4D83EC1}">
      <dgm:prSet phldrT="[Text]"/>
      <dgm:spPr/>
      <dgm:t>
        <a:bodyPr/>
        <a:lstStyle/>
        <a:p>
          <a:r>
            <a:rPr lang="en-US" alt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Cheryl agrees to visit with the girls at Sarah’s house. She will go every morning and call if she cannot make it. </a:t>
          </a:r>
          <a:endParaRPr lang="en-US" dirty="0">
            <a:solidFill>
              <a:schemeClr val="tx1">
                <a:lumMod val="75000"/>
                <a:lumOff val="25000"/>
              </a:schemeClr>
            </a:solidFill>
            <a:latin typeface="Calibri" panose="020F0502020204030204" pitchFamily="34" charset="0"/>
            <a:ea typeface="Verdana" panose="020B0604030504040204" pitchFamily="34" charset="0"/>
          </a:endParaRPr>
        </a:p>
      </dgm:t>
    </dgm:pt>
    <dgm:pt modelId="{4954FC2F-FF67-4A23-96EF-1864AB9A8C95}" type="parTrans" cxnId="{86C87964-826A-48BE-8166-4B5BF3F289D3}">
      <dgm:prSet/>
      <dgm:spPr/>
      <dgm:t>
        <a:bodyPr/>
        <a:lstStyle/>
        <a:p>
          <a:endParaRPr lang="en-US"/>
        </a:p>
      </dgm:t>
    </dgm:pt>
    <dgm:pt modelId="{3ECCDD85-DCEA-47D5-9A61-519FEC83F5C9}" type="sibTrans" cxnId="{86C87964-826A-48BE-8166-4B5BF3F289D3}">
      <dgm:prSet/>
      <dgm:spPr/>
      <dgm:t>
        <a:bodyPr/>
        <a:lstStyle/>
        <a:p>
          <a:endParaRPr lang="en-US"/>
        </a:p>
      </dgm:t>
    </dgm:pt>
    <dgm:pt modelId="{DCF6127F-C692-4BF1-A259-E9D9178BFC56}">
      <dgm:prSet phldrT="[Text]" custT="1"/>
      <dgm:spPr/>
      <dgm:t>
        <a:bodyPr/>
        <a:lstStyle/>
        <a:p>
          <a:r>
            <a:rPr lang="en-US" sz="2000" dirty="0"/>
            <a:t>Parent Responsibilities (Services)</a:t>
          </a:r>
        </a:p>
      </dgm:t>
    </dgm:pt>
    <dgm:pt modelId="{659B5A8B-D573-4511-BA62-CEA29AB945D0}" type="sibTrans" cxnId="{08368F94-1611-45B3-9B19-812C1F12AF7C}">
      <dgm:prSet/>
      <dgm:spPr/>
      <dgm:t>
        <a:bodyPr/>
        <a:lstStyle/>
        <a:p>
          <a:endParaRPr lang="en-US"/>
        </a:p>
      </dgm:t>
    </dgm:pt>
    <dgm:pt modelId="{3B192B6A-6B81-4BD2-A58E-AD227593CFE8}" type="parTrans" cxnId="{08368F94-1611-45B3-9B19-812C1F12AF7C}">
      <dgm:prSet/>
      <dgm:spPr/>
      <dgm:t>
        <a:bodyPr/>
        <a:lstStyle/>
        <a:p>
          <a:endParaRPr lang="en-US"/>
        </a:p>
      </dgm:t>
    </dgm:pt>
    <dgm:pt modelId="{8D780B68-12FE-485F-AF50-132BE96A2B68}">
      <dgm:prSet phldrT="[Text]"/>
      <dgm:spPr/>
      <dgm:t>
        <a:bodyPr/>
        <a:lstStyle/>
        <a:p>
          <a:r>
            <a:rPr lang="en-US" dirty="0">
              <a:solidFill>
                <a:schemeClr val="tx1">
                  <a:lumMod val="75000"/>
                  <a:lumOff val="25000"/>
                </a:schemeClr>
              </a:solidFill>
              <a:latin typeface="Calibri" panose="020F0502020204030204" pitchFamily="34" charset="0"/>
              <a:ea typeface="Verdana" panose="020B0604030504040204" pitchFamily="34" charset="0"/>
            </a:rPr>
            <a:t>Counseling Services: Cheryl agrees to participate in individual therapy with a court-approved therapist, who will help her develop effective coping strategies to help her demonstrate she can always safely parent Rebecca and </a:t>
          </a:r>
          <a:r>
            <a:rPr lang="en-US" dirty="0" err="1">
              <a:solidFill>
                <a:schemeClr val="tx1">
                  <a:lumMod val="75000"/>
                  <a:lumOff val="25000"/>
                </a:schemeClr>
              </a:solidFill>
              <a:latin typeface="Calibri" panose="020F0502020204030204" pitchFamily="34" charset="0"/>
              <a:ea typeface="Verdana" panose="020B0604030504040204" pitchFamily="34" charset="0"/>
            </a:rPr>
            <a:t>Akiba</a:t>
          </a:r>
          <a:r>
            <a:rPr lang="en-US" dirty="0">
              <a:solidFill>
                <a:schemeClr val="tx1">
                  <a:lumMod val="75000"/>
                  <a:lumOff val="25000"/>
                </a:schemeClr>
              </a:solidFill>
            </a:rPr>
            <a:t>.</a:t>
          </a:r>
        </a:p>
      </dgm:t>
    </dgm:pt>
    <dgm:pt modelId="{D44FBF2C-F19F-402D-BB25-7F6693C294E0}" type="sibTrans" cxnId="{4D330127-6A33-4C81-BE23-950CFE7540BE}">
      <dgm:prSet/>
      <dgm:spPr/>
      <dgm:t>
        <a:bodyPr/>
        <a:lstStyle/>
        <a:p>
          <a:endParaRPr lang="en-US"/>
        </a:p>
      </dgm:t>
    </dgm:pt>
    <dgm:pt modelId="{75212F63-5A7D-4676-AD1F-E6DB1355C98E}" type="parTrans" cxnId="{4D330127-6A33-4C81-BE23-950CFE7540BE}">
      <dgm:prSet/>
      <dgm:spPr/>
      <dgm:t>
        <a:bodyPr/>
        <a:lstStyle/>
        <a:p>
          <a:endParaRPr lang="en-US"/>
        </a:p>
      </dgm:t>
    </dgm:pt>
    <dgm:pt modelId="{AE575ECD-FB3F-4F25-B183-66BF707C643B}">
      <dgm:prSet phldrT="[Text]" custT="1"/>
      <dgm:spPr/>
      <dgm:t>
        <a:bodyPr/>
        <a:lstStyle/>
        <a:p>
          <a:r>
            <a:rPr lang="en-US" sz="2000" dirty="0"/>
            <a:t>Action Steps / Strategies</a:t>
          </a:r>
        </a:p>
      </dgm:t>
    </dgm:pt>
    <dgm:pt modelId="{7EEB3BA5-F9B6-4AD2-AD2A-B4C9331C4E59}" type="sibTrans" cxnId="{1A10474F-2E4D-407C-B252-BE3B26D3EF41}">
      <dgm:prSet/>
      <dgm:spPr/>
      <dgm:t>
        <a:bodyPr/>
        <a:lstStyle/>
        <a:p>
          <a:endParaRPr lang="en-US"/>
        </a:p>
      </dgm:t>
    </dgm:pt>
    <dgm:pt modelId="{831FFF23-475E-40D2-811E-AD4B2C70AED9}" type="parTrans" cxnId="{1A10474F-2E4D-407C-B252-BE3B26D3EF41}">
      <dgm:prSet/>
      <dgm:spPr/>
      <dgm:t>
        <a:bodyPr/>
        <a:lstStyle/>
        <a:p>
          <a:endParaRPr lang="en-US"/>
        </a:p>
      </dgm:t>
    </dgm:pt>
    <dgm:pt modelId="{2DFA75C4-E126-4005-B5E7-15F14CD87FD5}">
      <dgm:prSet phldrT="[Text]"/>
      <dgm:spPr/>
      <dgm:t>
        <a:bodyPr/>
        <a:lstStyle/>
        <a:p>
          <a:r>
            <a:rPr lang="en-US" dirty="0">
              <a:solidFill>
                <a:schemeClr val="tx1">
                  <a:lumMod val="75000"/>
                  <a:lumOff val="25000"/>
                </a:schemeClr>
              </a:solidFill>
              <a:latin typeface="Calibri" panose="020F0502020204030204" pitchFamily="34" charset="0"/>
              <a:ea typeface="Verdana" panose="020B0604030504040204" pitchFamily="34" charset="0"/>
            </a:rPr>
            <a:t>If Cheryl feels overwhelmed during a visit she will let the girls know that the visit needs to end early and make sure someone from the network can watch the girls. That person will also make sure Cheryl has a plan to seek help. </a:t>
          </a:r>
        </a:p>
      </dgm:t>
    </dgm:pt>
    <dgm:pt modelId="{AF6C41DD-39E0-4BAC-B145-BAB76709325C}" type="parTrans" cxnId="{652361D7-5560-4F54-BF4C-1B66DA3C5A25}">
      <dgm:prSet/>
      <dgm:spPr/>
      <dgm:t>
        <a:bodyPr/>
        <a:lstStyle/>
        <a:p>
          <a:endParaRPr lang="en-US"/>
        </a:p>
      </dgm:t>
    </dgm:pt>
    <dgm:pt modelId="{5A911DFB-7BAA-44B5-AF34-F412C53F8CD6}" type="sibTrans" cxnId="{652361D7-5560-4F54-BF4C-1B66DA3C5A25}">
      <dgm:prSet/>
      <dgm:spPr/>
      <dgm:t>
        <a:bodyPr/>
        <a:lstStyle/>
        <a:p>
          <a:endParaRPr lang="en-US"/>
        </a:p>
      </dgm:t>
    </dgm:pt>
    <dgm:pt modelId="{FBDDAA1C-952D-42BB-8F21-E4DA6B7CBA2B}">
      <dgm:prSet phldrT="[Text]"/>
      <dgm:spPr/>
      <dgm:t>
        <a:bodyPr/>
        <a:lstStyle/>
        <a:p>
          <a:r>
            <a:rPr lang="en-US" dirty="0">
              <a:solidFill>
                <a:schemeClr val="tx1">
                  <a:lumMod val="75000"/>
                  <a:lumOff val="25000"/>
                </a:schemeClr>
              </a:solidFill>
              <a:latin typeface="Calibri" panose="020F0502020204030204" pitchFamily="34" charset="0"/>
              <a:ea typeface="Verdana" panose="020B0604030504040204" pitchFamily="34" charset="0"/>
            </a:rPr>
            <a:t>Cheryl, her therapist, and the social worker agree to talk with or write a letter to the girls explaining how she is going to make sure the girls will be safe going forward. </a:t>
          </a:r>
        </a:p>
      </dgm:t>
    </dgm:pt>
    <dgm:pt modelId="{BC8CE923-0D0C-45DB-81FA-30C63BE98B3F}" type="parTrans" cxnId="{6EEC2CF7-C948-428C-8252-BF2E3E75A773}">
      <dgm:prSet/>
      <dgm:spPr/>
      <dgm:t>
        <a:bodyPr/>
        <a:lstStyle/>
        <a:p>
          <a:endParaRPr lang="en-US"/>
        </a:p>
      </dgm:t>
    </dgm:pt>
    <dgm:pt modelId="{78B70FEB-61FF-479B-BB1D-8A0A4A64E891}" type="sibTrans" cxnId="{6EEC2CF7-C948-428C-8252-BF2E3E75A773}">
      <dgm:prSet/>
      <dgm:spPr/>
      <dgm:t>
        <a:bodyPr/>
        <a:lstStyle/>
        <a:p>
          <a:endParaRPr lang="en-US"/>
        </a:p>
      </dgm:t>
    </dgm:pt>
    <dgm:pt modelId="{B4D44FBD-D2D9-4F69-96B8-9EA235196273}">
      <dgm:prSet phldrT="[Text]"/>
      <dgm:spPr/>
      <dgm:t>
        <a:bodyPr/>
        <a:lstStyle/>
        <a:p>
          <a:r>
            <a:rPr lang="en-US" dirty="0">
              <a:solidFill>
                <a:schemeClr val="tx1">
                  <a:lumMod val="75000"/>
                  <a:lumOff val="25000"/>
                </a:schemeClr>
              </a:solidFill>
              <a:latin typeface="Calibri" panose="020F0502020204030204" pitchFamily="34" charset="0"/>
              <a:ea typeface="Verdana" panose="020B0604030504040204" pitchFamily="34" charset="0"/>
            </a:rPr>
            <a:t>Paul, Sarah, Trina, Troy, Eugenia and Esther will give the girls a code word they can use during visits if they feel scared or upset about something that is happening. If they use that code word during the visit, the person supervising the visit will pause and take that girl to the side to have a conversation about what is scaring her. </a:t>
          </a:r>
        </a:p>
      </dgm:t>
    </dgm:pt>
    <dgm:pt modelId="{15F6690E-4A67-4B4A-AD61-441BC8255C28}" type="parTrans" cxnId="{9AA73C23-6EE8-4C6E-B455-44DC2839017C}">
      <dgm:prSet/>
      <dgm:spPr/>
      <dgm:t>
        <a:bodyPr/>
        <a:lstStyle/>
        <a:p>
          <a:endParaRPr lang="en-US"/>
        </a:p>
      </dgm:t>
    </dgm:pt>
    <dgm:pt modelId="{FFB7ABA9-6E29-43B3-8986-DE0B37DD5D05}" type="sibTrans" cxnId="{9AA73C23-6EE8-4C6E-B455-44DC2839017C}">
      <dgm:prSet/>
      <dgm:spPr/>
      <dgm:t>
        <a:bodyPr/>
        <a:lstStyle/>
        <a:p>
          <a:endParaRPr lang="en-US"/>
        </a:p>
      </dgm:t>
    </dgm:pt>
    <dgm:pt modelId="{5921574A-1CBE-4F4E-BE10-BF0C4CA90DCB}">
      <dgm:prSet phldrT="[Text]"/>
      <dgm:spPr/>
      <dgm:t>
        <a:bodyPr/>
        <a:lstStyle/>
        <a:p>
          <a:r>
            <a:rPr lang="en-US" dirty="0">
              <a:solidFill>
                <a:schemeClr val="tx1">
                  <a:lumMod val="75000"/>
                  <a:lumOff val="25000"/>
                </a:schemeClr>
              </a:solidFill>
              <a:latin typeface="Calibri" panose="020F0502020204030204" pitchFamily="34" charset="0"/>
              <a:ea typeface="Verdana" panose="020B0604030504040204" pitchFamily="34" charset="0"/>
            </a:rPr>
            <a:t>If Cheryl can demonstrate this for four weeks, the network will reconvene to help create a plan for unsupervised visits.</a:t>
          </a:r>
        </a:p>
      </dgm:t>
    </dgm:pt>
    <dgm:pt modelId="{25DADC8E-313D-4C55-A0C0-9E38EE5148CB}" type="parTrans" cxnId="{49C48634-33C7-4BA7-B56D-8374F11C28A0}">
      <dgm:prSet/>
      <dgm:spPr/>
      <dgm:t>
        <a:bodyPr/>
        <a:lstStyle/>
        <a:p>
          <a:endParaRPr lang="en-US"/>
        </a:p>
      </dgm:t>
    </dgm:pt>
    <dgm:pt modelId="{EBA9FF97-4EA4-443F-83B9-2C0A0D6C5ACF}" type="sibTrans" cxnId="{49C48634-33C7-4BA7-B56D-8374F11C28A0}">
      <dgm:prSet/>
      <dgm:spPr/>
      <dgm:t>
        <a:bodyPr/>
        <a:lstStyle/>
        <a:p>
          <a:endParaRPr lang="en-US"/>
        </a:p>
      </dgm:t>
    </dgm:pt>
    <dgm:pt modelId="{0C9427F4-2B64-458F-83A2-4165A621D617}" type="pres">
      <dgm:prSet presAssocID="{F01308A7-F165-48D5-920A-E32A2F411A88}" presName="linear" presStyleCnt="0">
        <dgm:presLayoutVars>
          <dgm:dir/>
          <dgm:animLvl val="lvl"/>
          <dgm:resizeHandles val="exact"/>
        </dgm:presLayoutVars>
      </dgm:prSet>
      <dgm:spPr/>
    </dgm:pt>
    <dgm:pt modelId="{107C9273-3734-4200-A2A1-EBE0018CB6E9}" type="pres">
      <dgm:prSet presAssocID="{87FA78F8-7253-4021-AF12-75FDA61F2C7C}" presName="parentLin" presStyleCnt="0"/>
      <dgm:spPr/>
    </dgm:pt>
    <dgm:pt modelId="{517F7D5B-B89D-4700-998C-405C172C8A44}" type="pres">
      <dgm:prSet presAssocID="{87FA78F8-7253-4021-AF12-75FDA61F2C7C}" presName="parentLeftMargin" presStyleLbl="node1" presStyleIdx="0" presStyleCnt="3"/>
      <dgm:spPr/>
    </dgm:pt>
    <dgm:pt modelId="{2FC7A3AD-A967-4427-BF9B-F5DE11A19409}" type="pres">
      <dgm:prSet presAssocID="{87FA78F8-7253-4021-AF12-75FDA61F2C7C}" presName="parentText" presStyleLbl="node1" presStyleIdx="0" presStyleCnt="3">
        <dgm:presLayoutVars>
          <dgm:chMax val="0"/>
          <dgm:bulletEnabled val="1"/>
        </dgm:presLayoutVars>
      </dgm:prSet>
      <dgm:spPr/>
    </dgm:pt>
    <dgm:pt modelId="{4C2E14B3-B339-44F6-A088-2E343877D204}" type="pres">
      <dgm:prSet presAssocID="{87FA78F8-7253-4021-AF12-75FDA61F2C7C}" presName="negativeSpace" presStyleCnt="0"/>
      <dgm:spPr/>
    </dgm:pt>
    <dgm:pt modelId="{E7A43222-54B6-45ED-9D7C-DD6981FFBC07}" type="pres">
      <dgm:prSet presAssocID="{87FA78F8-7253-4021-AF12-75FDA61F2C7C}" presName="childText" presStyleLbl="conFgAcc1" presStyleIdx="0" presStyleCnt="3">
        <dgm:presLayoutVars>
          <dgm:bulletEnabled val="1"/>
        </dgm:presLayoutVars>
      </dgm:prSet>
      <dgm:spPr/>
    </dgm:pt>
    <dgm:pt modelId="{CEAB84CD-5A8B-4FCB-B5A5-992EDD9792DB}" type="pres">
      <dgm:prSet presAssocID="{ED1E64F7-FE3E-4E11-9526-9ED56523AFB9}" presName="spaceBetweenRectangles" presStyleCnt="0"/>
      <dgm:spPr/>
    </dgm:pt>
    <dgm:pt modelId="{AE4C6274-5625-4798-A38D-BC2C2675F8F2}" type="pres">
      <dgm:prSet presAssocID="{AE575ECD-FB3F-4F25-B183-66BF707C643B}" presName="parentLin" presStyleCnt="0"/>
      <dgm:spPr/>
    </dgm:pt>
    <dgm:pt modelId="{ECA9FAB1-EB76-46B0-B642-D299020EDFD9}" type="pres">
      <dgm:prSet presAssocID="{AE575ECD-FB3F-4F25-B183-66BF707C643B}" presName="parentLeftMargin" presStyleLbl="node1" presStyleIdx="0" presStyleCnt="3"/>
      <dgm:spPr/>
    </dgm:pt>
    <dgm:pt modelId="{DB2AD0B4-AFD7-4E8D-8EC9-DE4B5C096AF4}" type="pres">
      <dgm:prSet presAssocID="{AE575ECD-FB3F-4F25-B183-66BF707C643B}" presName="parentText" presStyleLbl="node1" presStyleIdx="1" presStyleCnt="3">
        <dgm:presLayoutVars>
          <dgm:chMax val="0"/>
          <dgm:bulletEnabled val="1"/>
        </dgm:presLayoutVars>
      </dgm:prSet>
      <dgm:spPr/>
    </dgm:pt>
    <dgm:pt modelId="{85B221D7-0AD6-4877-B6F2-3C605C7D62F0}" type="pres">
      <dgm:prSet presAssocID="{AE575ECD-FB3F-4F25-B183-66BF707C643B}" presName="negativeSpace" presStyleCnt="0"/>
      <dgm:spPr/>
    </dgm:pt>
    <dgm:pt modelId="{4679BBE3-669F-41D7-B0DF-C97AC24FB41C}" type="pres">
      <dgm:prSet presAssocID="{AE575ECD-FB3F-4F25-B183-66BF707C643B}" presName="childText" presStyleLbl="conFgAcc1" presStyleIdx="1" presStyleCnt="3">
        <dgm:presLayoutVars>
          <dgm:bulletEnabled val="1"/>
        </dgm:presLayoutVars>
      </dgm:prSet>
      <dgm:spPr/>
    </dgm:pt>
    <dgm:pt modelId="{FE2BF476-062B-42F1-BB84-BD13A79C1971}" type="pres">
      <dgm:prSet presAssocID="{7EEB3BA5-F9B6-4AD2-AD2A-B4C9331C4E59}" presName="spaceBetweenRectangles" presStyleCnt="0"/>
      <dgm:spPr/>
    </dgm:pt>
    <dgm:pt modelId="{221AD073-F0EA-4DE4-A67A-D3EE49194A15}" type="pres">
      <dgm:prSet presAssocID="{DCF6127F-C692-4BF1-A259-E9D9178BFC56}" presName="parentLin" presStyleCnt="0"/>
      <dgm:spPr/>
    </dgm:pt>
    <dgm:pt modelId="{B334DEF4-0177-4C38-85D4-D65E76B9AEEC}" type="pres">
      <dgm:prSet presAssocID="{DCF6127F-C692-4BF1-A259-E9D9178BFC56}" presName="parentLeftMargin" presStyleLbl="node1" presStyleIdx="1" presStyleCnt="3"/>
      <dgm:spPr/>
    </dgm:pt>
    <dgm:pt modelId="{3DFDB207-9589-4757-ABF5-7220810A3327}" type="pres">
      <dgm:prSet presAssocID="{DCF6127F-C692-4BF1-A259-E9D9178BFC56}" presName="parentText" presStyleLbl="node1" presStyleIdx="2" presStyleCnt="3">
        <dgm:presLayoutVars>
          <dgm:chMax val="0"/>
          <dgm:bulletEnabled val="1"/>
        </dgm:presLayoutVars>
      </dgm:prSet>
      <dgm:spPr/>
    </dgm:pt>
    <dgm:pt modelId="{903A38A4-8515-4D2D-A39B-28DF512267A9}" type="pres">
      <dgm:prSet presAssocID="{DCF6127F-C692-4BF1-A259-E9D9178BFC56}" presName="negativeSpace" presStyleCnt="0"/>
      <dgm:spPr/>
    </dgm:pt>
    <dgm:pt modelId="{F22A91E2-AD98-46D8-9A03-C6351145E74A}" type="pres">
      <dgm:prSet presAssocID="{DCF6127F-C692-4BF1-A259-E9D9178BFC56}" presName="childText" presStyleLbl="conFgAcc1" presStyleIdx="2" presStyleCnt="3">
        <dgm:presLayoutVars>
          <dgm:bulletEnabled val="1"/>
        </dgm:presLayoutVars>
      </dgm:prSet>
      <dgm:spPr/>
    </dgm:pt>
  </dgm:ptLst>
  <dgm:cxnLst>
    <dgm:cxn modelId="{5A618A00-E96C-42DD-9DB3-025EDEAEAB8C}" type="presOf" srcId="{DCF6127F-C692-4BF1-A259-E9D9178BFC56}" destId="{B334DEF4-0177-4C38-85D4-D65E76B9AEEC}" srcOrd="0" destOrd="0" presId="urn:microsoft.com/office/officeart/2005/8/layout/list1"/>
    <dgm:cxn modelId="{EB0AC706-3245-430D-9FA3-642FF3FD39DD}" type="presOf" srcId="{87FA78F8-7253-4021-AF12-75FDA61F2C7C}" destId="{517F7D5B-B89D-4700-998C-405C172C8A44}" srcOrd="0" destOrd="0" presId="urn:microsoft.com/office/officeart/2005/8/layout/list1"/>
    <dgm:cxn modelId="{AB510A14-D92A-442B-9E87-E5EEEDCFA1AC}" type="presOf" srcId="{522B29DA-AA0F-4AB5-909C-5E7EA4D83EC1}" destId="{4679BBE3-669F-41D7-B0DF-C97AC24FB41C}" srcOrd="0" destOrd="0" presId="urn:microsoft.com/office/officeart/2005/8/layout/list1"/>
    <dgm:cxn modelId="{2927A31C-4BD0-458F-9E53-F51100FC430C}" type="presOf" srcId="{B4D44FBD-D2D9-4F69-96B8-9EA235196273}" destId="{4679BBE3-669F-41D7-B0DF-C97AC24FB41C}" srcOrd="0" destOrd="3" presId="urn:microsoft.com/office/officeart/2005/8/layout/list1"/>
    <dgm:cxn modelId="{9AA73C23-6EE8-4C6E-B455-44DC2839017C}" srcId="{AE575ECD-FB3F-4F25-B183-66BF707C643B}" destId="{B4D44FBD-D2D9-4F69-96B8-9EA235196273}" srcOrd="3" destOrd="0" parTransId="{15F6690E-4A67-4B4A-AD61-441BC8255C28}" sibTransId="{FFB7ABA9-6E29-43B3-8986-DE0B37DD5D05}"/>
    <dgm:cxn modelId="{4D330127-6A33-4C81-BE23-950CFE7540BE}" srcId="{DCF6127F-C692-4BF1-A259-E9D9178BFC56}" destId="{8D780B68-12FE-485F-AF50-132BE96A2B68}" srcOrd="0" destOrd="0" parTransId="{75212F63-5A7D-4676-AD1F-E6DB1355C98E}" sibTransId="{D44FBF2C-F19F-402D-BB25-7F6693C294E0}"/>
    <dgm:cxn modelId="{2A3FAF2C-0F67-4DFD-8327-83F2BBBDA5DE}" srcId="{F01308A7-F165-48D5-920A-E32A2F411A88}" destId="{87FA78F8-7253-4021-AF12-75FDA61F2C7C}" srcOrd="0" destOrd="0" parTransId="{A31F9A2A-A45A-4DE5-81E9-F024D0C8C0E6}" sibTransId="{ED1E64F7-FE3E-4E11-9526-9ED56523AFB9}"/>
    <dgm:cxn modelId="{49C48634-33C7-4BA7-B56D-8374F11C28A0}" srcId="{AE575ECD-FB3F-4F25-B183-66BF707C643B}" destId="{5921574A-1CBE-4F4E-BE10-BF0C4CA90DCB}" srcOrd="4" destOrd="0" parTransId="{25DADC8E-313D-4C55-A0C0-9E38EE5148CB}" sibTransId="{EBA9FF97-4EA4-443F-83B9-2C0A0D6C5ACF}"/>
    <dgm:cxn modelId="{23498F34-FDB4-40B7-956D-0CAF6638A784}" type="presOf" srcId="{F01308A7-F165-48D5-920A-E32A2F411A88}" destId="{0C9427F4-2B64-458F-83A2-4165A621D617}" srcOrd="0" destOrd="0" presId="urn:microsoft.com/office/officeart/2005/8/layout/list1"/>
    <dgm:cxn modelId="{0AB61A62-98F3-48CE-9A12-D8B208327DA2}" type="presOf" srcId="{2DFA75C4-E126-4005-B5E7-15F14CD87FD5}" destId="{4679BBE3-669F-41D7-B0DF-C97AC24FB41C}" srcOrd="0" destOrd="1" presId="urn:microsoft.com/office/officeart/2005/8/layout/list1"/>
    <dgm:cxn modelId="{86C87964-826A-48BE-8166-4B5BF3F289D3}" srcId="{AE575ECD-FB3F-4F25-B183-66BF707C643B}" destId="{522B29DA-AA0F-4AB5-909C-5E7EA4D83EC1}" srcOrd="0" destOrd="0" parTransId="{4954FC2F-FF67-4A23-96EF-1864AB9A8C95}" sibTransId="{3ECCDD85-DCEA-47D5-9A61-519FEC83F5C9}"/>
    <dgm:cxn modelId="{1A10474F-2E4D-407C-B252-BE3B26D3EF41}" srcId="{F01308A7-F165-48D5-920A-E32A2F411A88}" destId="{AE575ECD-FB3F-4F25-B183-66BF707C643B}" srcOrd="1" destOrd="0" parTransId="{831FFF23-475E-40D2-811E-AD4B2C70AED9}" sibTransId="{7EEB3BA5-F9B6-4AD2-AD2A-B4C9331C4E59}"/>
    <dgm:cxn modelId="{ADBF5A71-F0AC-47B7-A8A6-24BB2BDFC58B}" type="presOf" srcId="{DCF6127F-C692-4BF1-A259-E9D9178BFC56}" destId="{3DFDB207-9589-4757-ABF5-7220810A3327}" srcOrd="1" destOrd="0" presId="urn:microsoft.com/office/officeart/2005/8/layout/list1"/>
    <dgm:cxn modelId="{C6CEDD52-F3B7-461C-96DE-81EDC12ABF63}" type="presOf" srcId="{AE575ECD-FB3F-4F25-B183-66BF707C643B}" destId="{DB2AD0B4-AFD7-4E8D-8EC9-DE4B5C096AF4}" srcOrd="1" destOrd="0" presId="urn:microsoft.com/office/officeart/2005/8/layout/list1"/>
    <dgm:cxn modelId="{5945AB86-00A8-489F-A89F-55C4DDFE7D3F}" type="presOf" srcId="{87FA78F8-7253-4021-AF12-75FDA61F2C7C}" destId="{2FC7A3AD-A967-4427-BF9B-F5DE11A19409}" srcOrd="1" destOrd="0" presId="urn:microsoft.com/office/officeart/2005/8/layout/list1"/>
    <dgm:cxn modelId="{042EDF87-8D68-462B-8387-B1D5A1859E4C}" type="presOf" srcId="{AE575ECD-FB3F-4F25-B183-66BF707C643B}" destId="{ECA9FAB1-EB76-46B0-B642-D299020EDFD9}" srcOrd="0" destOrd="0" presId="urn:microsoft.com/office/officeart/2005/8/layout/list1"/>
    <dgm:cxn modelId="{08368F94-1611-45B3-9B19-812C1F12AF7C}" srcId="{F01308A7-F165-48D5-920A-E32A2F411A88}" destId="{DCF6127F-C692-4BF1-A259-E9D9178BFC56}" srcOrd="2" destOrd="0" parTransId="{3B192B6A-6B81-4BD2-A58E-AD227593CFE8}" sibTransId="{659B5A8B-D573-4511-BA62-CEA29AB945D0}"/>
    <dgm:cxn modelId="{4B45E6A5-6A3B-4708-931C-6C0758137856}" type="presOf" srcId="{5921574A-1CBE-4F4E-BE10-BF0C4CA90DCB}" destId="{4679BBE3-669F-41D7-B0DF-C97AC24FB41C}" srcOrd="0" destOrd="4" presId="urn:microsoft.com/office/officeart/2005/8/layout/list1"/>
    <dgm:cxn modelId="{A8329FC4-701C-42DD-87DA-BD8937462E9B}" type="presOf" srcId="{FBDDAA1C-952D-42BB-8F21-E4DA6B7CBA2B}" destId="{4679BBE3-669F-41D7-B0DF-C97AC24FB41C}" srcOrd="0" destOrd="2" presId="urn:microsoft.com/office/officeart/2005/8/layout/list1"/>
    <dgm:cxn modelId="{652361D7-5560-4F54-BF4C-1B66DA3C5A25}" srcId="{AE575ECD-FB3F-4F25-B183-66BF707C643B}" destId="{2DFA75C4-E126-4005-B5E7-15F14CD87FD5}" srcOrd="1" destOrd="0" parTransId="{AF6C41DD-39E0-4BAC-B145-BAB76709325C}" sibTransId="{5A911DFB-7BAA-44B5-AF34-F412C53F8CD6}"/>
    <dgm:cxn modelId="{181888F6-3EB2-4A9F-B2F9-65E6A8E552B5}" type="presOf" srcId="{8D780B68-12FE-485F-AF50-132BE96A2B68}" destId="{F22A91E2-AD98-46D8-9A03-C6351145E74A}" srcOrd="0" destOrd="0" presId="urn:microsoft.com/office/officeart/2005/8/layout/list1"/>
    <dgm:cxn modelId="{883C89F6-FAA9-40C5-A3D8-DB00A47E2C22}" type="presOf" srcId="{5E8FF59B-9BE6-4924-B0FB-D34A16E27029}" destId="{E7A43222-54B6-45ED-9D7C-DD6981FFBC07}" srcOrd="0" destOrd="0" presId="urn:microsoft.com/office/officeart/2005/8/layout/list1"/>
    <dgm:cxn modelId="{6EEC2CF7-C948-428C-8252-BF2E3E75A773}" srcId="{AE575ECD-FB3F-4F25-B183-66BF707C643B}" destId="{FBDDAA1C-952D-42BB-8F21-E4DA6B7CBA2B}" srcOrd="2" destOrd="0" parTransId="{BC8CE923-0D0C-45DB-81FA-30C63BE98B3F}" sibTransId="{78B70FEB-61FF-479B-BB1D-8A0A4A64E891}"/>
    <dgm:cxn modelId="{EEA16BF7-F9E3-4850-8F86-284476E981EB}" srcId="{87FA78F8-7253-4021-AF12-75FDA61F2C7C}" destId="{5E8FF59B-9BE6-4924-B0FB-D34A16E27029}" srcOrd="0" destOrd="0" parTransId="{CDCA8F97-B433-400E-94F8-E889EC000B6A}" sibTransId="{C2E7168F-507C-4429-9BFD-52D7CD919921}"/>
    <dgm:cxn modelId="{C8752BBC-5A4A-4477-969B-B7073FD4B55B}" type="presParOf" srcId="{0C9427F4-2B64-458F-83A2-4165A621D617}" destId="{107C9273-3734-4200-A2A1-EBE0018CB6E9}" srcOrd="0" destOrd="0" presId="urn:microsoft.com/office/officeart/2005/8/layout/list1"/>
    <dgm:cxn modelId="{A75710F3-9270-4DD4-86CD-BB8B8248EBC3}" type="presParOf" srcId="{107C9273-3734-4200-A2A1-EBE0018CB6E9}" destId="{517F7D5B-B89D-4700-998C-405C172C8A44}" srcOrd="0" destOrd="0" presId="urn:microsoft.com/office/officeart/2005/8/layout/list1"/>
    <dgm:cxn modelId="{395A166B-5FCB-4A86-A758-01F7EADCA388}" type="presParOf" srcId="{107C9273-3734-4200-A2A1-EBE0018CB6E9}" destId="{2FC7A3AD-A967-4427-BF9B-F5DE11A19409}" srcOrd="1" destOrd="0" presId="urn:microsoft.com/office/officeart/2005/8/layout/list1"/>
    <dgm:cxn modelId="{AD0A3A0C-DE8E-4F25-AA88-91EE947B0A03}" type="presParOf" srcId="{0C9427F4-2B64-458F-83A2-4165A621D617}" destId="{4C2E14B3-B339-44F6-A088-2E343877D204}" srcOrd="1" destOrd="0" presId="urn:microsoft.com/office/officeart/2005/8/layout/list1"/>
    <dgm:cxn modelId="{7398DC8A-4846-432B-8D65-BAB89F403558}" type="presParOf" srcId="{0C9427F4-2B64-458F-83A2-4165A621D617}" destId="{E7A43222-54B6-45ED-9D7C-DD6981FFBC07}" srcOrd="2" destOrd="0" presId="urn:microsoft.com/office/officeart/2005/8/layout/list1"/>
    <dgm:cxn modelId="{2CB00D50-A461-4F85-BFCE-090CF77CB524}" type="presParOf" srcId="{0C9427F4-2B64-458F-83A2-4165A621D617}" destId="{CEAB84CD-5A8B-4FCB-B5A5-992EDD9792DB}" srcOrd="3" destOrd="0" presId="urn:microsoft.com/office/officeart/2005/8/layout/list1"/>
    <dgm:cxn modelId="{D686984C-1432-4A06-8327-85E43EB2DC77}" type="presParOf" srcId="{0C9427F4-2B64-458F-83A2-4165A621D617}" destId="{AE4C6274-5625-4798-A38D-BC2C2675F8F2}" srcOrd="4" destOrd="0" presId="urn:microsoft.com/office/officeart/2005/8/layout/list1"/>
    <dgm:cxn modelId="{0349482D-299F-4F11-8EC1-A4D1F2C788EE}" type="presParOf" srcId="{AE4C6274-5625-4798-A38D-BC2C2675F8F2}" destId="{ECA9FAB1-EB76-46B0-B642-D299020EDFD9}" srcOrd="0" destOrd="0" presId="urn:microsoft.com/office/officeart/2005/8/layout/list1"/>
    <dgm:cxn modelId="{40AB032E-EFF0-45A4-B2A8-5DE010186492}" type="presParOf" srcId="{AE4C6274-5625-4798-A38D-BC2C2675F8F2}" destId="{DB2AD0B4-AFD7-4E8D-8EC9-DE4B5C096AF4}" srcOrd="1" destOrd="0" presId="urn:microsoft.com/office/officeart/2005/8/layout/list1"/>
    <dgm:cxn modelId="{E13D9373-01E0-4DE7-90CE-4502C5110CFD}" type="presParOf" srcId="{0C9427F4-2B64-458F-83A2-4165A621D617}" destId="{85B221D7-0AD6-4877-B6F2-3C605C7D62F0}" srcOrd="5" destOrd="0" presId="urn:microsoft.com/office/officeart/2005/8/layout/list1"/>
    <dgm:cxn modelId="{AE0DD294-88FE-407C-BE63-FB05457152F1}" type="presParOf" srcId="{0C9427F4-2B64-458F-83A2-4165A621D617}" destId="{4679BBE3-669F-41D7-B0DF-C97AC24FB41C}" srcOrd="6" destOrd="0" presId="urn:microsoft.com/office/officeart/2005/8/layout/list1"/>
    <dgm:cxn modelId="{06FAD8F6-2519-4644-B61B-CA4472F96AD4}" type="presParOf" srcId="{0C9427F4-2B64-458F-83A2-4165A621D617}" destId="{FE2BF476-062B-42F1-BB84-BD13A79C1971}" srcOrd="7" destOrd="0" presId="urn:microsoft.com/office/officeart/2005/8/layout/list1"/>
    <dgm:cxn modelId="{F8279182-686A-4836-BDBA-01E94104BBA1}" type="presParOf" srcId="{0C9427F4-2B64-458F-83A2-4165A621D617}" destId="{221AD073-F0EA-4DE4-A67A-D3EE49194A15}" srcOrd="8" destOrd="0" presId="urn:microsoft.com/office/officeart/2005/8/layout/list1"/>
    <dgm:cxn modelId="{2C839AC5-A545-42F8-AF09-718661FEA68B}" type="presParOf" srcId="{221AD073-F0EA-4DE4-A67A-D3EE49194A15}" destId="{B334DEF4-0177-4C38-85D4-D65E76B9AEEC}" srcOrd="0" destOrd="0" presId="urn:microsoft.com/office/officeart/2005/8/layout/list1"/>
    <dgm:cxn modelId="{4BF6F007-4E4B-4535-A7C2-5105F7B3CB54}" type="presParOf" srcId="{221AD073-F0EA-4DE4-A67A-D3EE49194A15}" destId="{3DFDB207-9589-4757-ABF5-7220810A3327}" srcOrd="1" destOrd="0" presId="urn:microsoft.com/office/officeart/2005/8/layout/list1"/>
    <dgm:cxn modelId="{9685B52B-3514-4AC3-993C-B63D2693DDCF}" type="presParOf" srcId="{0C9427F4-2B64-458F-83A2-4165A621D617}" destId="{903A38A4-8515-4D2D-A39B-28DF512267A9}" srcOrd="9" destOrd="0" presId="urn:microsoft.com/office/officeart/2005/8/layout/list1"/>
    <dgm:cxn modelId="{688836B7-DDBB-413D-A1F3-DA438487D643}" type="presParOf" srcId="{0C9427F4-2B64-458F-83A2-4165A621D617}" destId="{F22A91E2-AD98-46D8-9A03-C6351145E7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41E2F87-1042-4D62-86C1-6BE29D4B085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61B2313-B776-4A06-887C-6C67DFF60D2C}">
      <dgm:prSet phldrT="[Text]" custT="1"/>
      <dgm:spPr/>
      <dgm:t>
        <a:bodyPr/>
        <a:lstStyle/>
        <a:p>
          <a:r>
            <a:rPr lang="en-US" sz="2400" b="1" u="sng" dirty="0">
              <a:solidFill>
                <a:srgbClr val="800000"/>
              </a:solidFill>
              <a:latin typeface="+mj-lt"/>
              <a:ea typeface="ヒラギノ角ゴ ProN W3" charset="0"/>
              <a:sym typeface="Lucida Grande" charset="0"/>
            </a:rPr>
            <a:t>Danger Statements                   </a:t>
          </a:r>
          <a:r>
            <a:rPr lang="en-US" sz="2400" dirty="0">
              <a:solidFill>
                <a:srgbClr val="800000"/>
              </a:solidFill>
              <a:latin typeface="+mj-lt"/>
              <a:ea typeface="ヒラギノ角ゴ ProN W3" charset="0"/>
              <a:sym typeface="Lucida Grande" charset="0"/>
            </a:rPr>
            <a:t>(What we are worried could happen without intervention)</a:t>
          </a:r>
          <a:endParaRPr lang="en-US" sz="2400" dirty="0">
            <a:latin typeface="+mj-lt"/>
          </a:endParaRPr>
        </a:p>
      </dgm:t>
    </dgm:pt>
    <dgm:pt modelId="{94CE0967-5026-4745-BB55-BBDCA5094204}" type="parTrans" cxnId="{735A9EBC-B84A-4DE8-A9E6-9BBC06F57C9E}">
      <dgm:prSet/>
      <dgm:spPr/>
      <dgm:t>
        <a:bodyPr/>
        <a:lstStyle/>
        <a:p>
          <a:endParaRPr lang="en-US"/>
        </a:p>
      </dgm:t>
    </dgm:pt>
    <dgm:pt modelId="{A22E5319-8D77-4974-BC95-82A9A3A408CD}" type="sibTrans" cxnId="{735A9EBC-B84A-4DE8-A9E6-9BBC06F57C9E}">
      <dgm:prSet/>
      <dgm:spPr/>
      <dgm:t>
        <a:bodyPr/>
        <a:lstStyle/>
        <a:p>
          <a:endParaRPr lang="en-US"/>
        </a:p>
      </dgm:t>
    </dgm:pt>
    <dgm:pt modelId="{47192687-B012-41E8-84B3-F1DE4ECDF6D3}">
      <dgm:prSet phldrT="[Text]" custT="1"/>
      <dgm:spPr/>
      <dgm:t>
        <a:bodyPr/>
        <a:lstStyle/>
        <a:p>
          <a:r>
            <a:rPr lang="en-US" sz="2400" b="1" u="sng" dirty="0">
              <a:solidFill>
                <a:srgbClr val="000090"/>
              </a:solidFill>
              <a:latin typeface="+mj-lt"/>
              <a:ea typeface="ヒラギノ角ゴ ProN W3" charset="0"/>
              <a:sym typeface="Lucida Grande" charset="0"/>
            </a:rPr>
            <a:t>Acts of Protection             </a:t>
          </a:r>
          <a:r>
            <a:rPr lang="en-US" sz="2400" dirty="0">
              <a:solidFill>
                <a:srgbClr val="000090"/>
              </a:solidFill>
              <a:latin typeface="+mj-lt"/>
              <a:ea typeface="ヒラギノ角ゴ ProN W3" charset="0"/>
              <a:sym typeface="Lucida Grande" charset="0"/>
            </a:rPr>
            <a:t>(Taken by the caregiver that mitigate the danger and are demonstrated over time)</a:t>
          </a:r>
          <a:endParaRPr lang="en-US" sz="2400" dirty="0">
            <a:latin typeface="+mj-lt"/>
          </a:endParaRPr>
        </a:p>
      </dgm:t>
    </dgm:pt>
    <dgm:pt modelId="{3F868CB4-2DDC-4A4E-B617-2DDFAFBBC15E}" type="parTrans" cxnId="{7E4A9375-44CA-4FCC-BA83-C426FFCC3CEE}">
      <dgm:prSet/>
      <dgm:spPr/>
      <dgm:t>
        <a:bodyPr/>
        <a:lstStyle/>
        <a:p>
          <a:endParaRPr lang="en-US"/>
        </a:p>
      </dgm:t>
    </dgm:pt>
    <dgm:pt modelId="{4D078343-5230-41B9-B45A-FE58D98782D0}" type="sibTrans" cxnId="{7E4A9375-44CA-4FCC-BA83-C426FFCC3CEE}">
      <dgm:prSet/>
      <dgm:spPr/>
      <dgm:t>
        <a:bodyPr/>
        <a:lstStyle/>
        <a:p>
          <a:endParaRPr lang="en-US"/>
        </a:p>
      </dgm:t>
    </dgm:pt>
    <dgm:pt modelId="{13F2AABF-391D-433C-9AEF-E4B4B1F8D4DB}">
      <dgm:prSet phldrT="[Text]" custT="1"/>
      <dgm:spPr/>
      <dgm:t>
        <a:bodyPr/>
        <a:lstStyle/>
        <a:p>
          <a:r>
            <a:rPr lang="en-US" altLang="en-US" sz="2400" b="1" u="sng" dirty="0">
              <a:solidFill>
                <a:srgbClr val="008000"/>
              </a:solidFill>
              <a:latin typeface="+mj-lt"/>
            </a:rPr>
            <a:t>Safety Goal                                 </a:t>
          </a:r>
          <a:r>
            <a:rPr lang="en-US" altLang="en-US" sz="2400" dirty="0">
              <a:solidFill>
                <a:srgbClr val="008000"/>
              </a:solidFill>
              <a:latin typeface="+mj-lt"/>
            </a:rPr>
            <a:t>(What we need to see in order to close the case – not services)</a:t>
          </a:r>
          <a:endParaRPr lang="en-US" sz="2400" dirty="0">
            <a:latin typeface="+mj-lt"/>
          </a:endParaRPr>
        </a:p>
      </dgm:t>
    </dgm:pt>
    <dgm:pt modelId="{E39C668D-2244-422A-85F3-11EDD9B02EBF}" type="parTrans" cxnId="{AFE09406-7C66-4B6D-BEF7-CE6CFD2E8F49}">
      <dgm:prSet/>
      <dgm:spPr/>
      <dgm:t>
        <a:bodyPr/>
        <a:lstStyle/>
        <a:p>
          <a:endParaRPr lang="en-US"/>
        </a:p>
      </dgm:t>
    </dgm:pt>
    <dgm:pt modelId="{CA34D6E2-3CE6-4ADA-8EAD-026B9D684F27}" type="sibTrans" cxnId="{AFE09406-7C66-4B6D-BEF7-CE6CFD2E8F49}">
      <dgm:prSet/>
      <dgm:spPr/>
      <dgm:t>
        <a:bodyPr/>
        <a:lstStyle/>
        <a:p>
          <a:endParaRPr lang="en-US"/>
        </a:p>
      </dgm:t>
    </dgm:pt>
    <dgm:pt modelId="{12D2600A-0571-4DBB-8CBF-6D422F37F0B4}" type="pres">
      <dgm:prSet presAssocID="{741E2F87-1042-4D62-86C1-6BE29D4B085D}" presName="Name0" presStyleCnt="0">
        <dgm:presLayoutVars>
          <dgm:dir/>
          <dgm:resizeHandles val="exact"/>
        </dgm:presLayoutVars>
      </dgm:prSet>
      <dgm:spPr/>
    </dgm:pt>
    <dgm:pt modelId="{6A2577FC-D372-430E-AFB9-930DBAB1F6E6}" type="pres">
      <dgm:prSet presAssocID="{A61B2313-B776-4A06-887C-6C67DFF60D2C}" presName="compNode" presStyleCnt="0"/>
      <dgm:spPr/>
    </dgm:pt>
    <dgm:pt modelId="{CBE35DB6-3255-458F-8EDC-216026E1970A}" type="pres">
      <dgm:prSet presAssocID="{A61B2313-B776-4A06-887C-6C67DFF60D2C}" presName="pict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pt>
    <dgm:pt modelId="{5B78E166-E0F6-4685-B883-0BCF5764F8A6}" type="pres">
      <dgm:prSet presAssocID="{A61B2313-B776-4A06-887C-6C67DFF60D2C}" presName="textRect" presStyleLbl="revTx" presStyleIdx="0" presStyleCnt="3">
        <dgm:presLayoutVars>
          <dgm:bulletEnabled val="1"/>
        </dgm:presLayoutVars>
      </dgm:prSet>
      <dgm:spPr/>
    </dgm:pt>
    <dgm:pt modelId="{169694B4-07F0-4194-B3B1-0733FEEBB578}" type="pres">
      <dgm:prSet presAssocID="{A22E5319-8D77-4974-BC95-82A9A3A408CD}" presName="sibTrans" presStyleLbl="sibTrans2D1" presStyleIdx="0" presStyleCnt="0"/>
      <dgm:spPr/>
    </dgm:pt>
    <dgm:pt modelId="{9F61351E-9424-4E5F-8F59-34346B9B1964}" type="pres">
      <dgm:prSet presAssocID="{47192687-B012-41E8-84B3-F1DE4ECDF6D3}" presName="compNode" presStyleCnt="0"/>
      <dgm:spPr/>
    </dgm:pt>
    <dgm:pt modelId="{E341FCE5-18AB-46EB-8D37-4715F310E605}" type="pres">
      <dgm:prSet presAssocID="{47192687-B012-41E8-84B3-F1DE4ECDF6D3}" presName="pictRect" presStyleLbl="node1" presStyleIdx="1" presStyleCnt="3"/>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dgm:spPr>
    </dgm:pt>
    <dgm:pt modelId="{3DB1B31B-8443-4705-9A0A-87508230A690}" type="pres">
      <dgm:prSet presAssocID="{47192687-B012-41E8-84B3-F1DE4ECDF6D3}" presName="textRect" presStyleLbl="revTx" presStyleIdx="1" presStyleCnt="3">
        <dgm:presLayoutVars>
          <dgm:bulletEnabled val="1"/>
        </dgm:presLayoutVars>
      </dgm:prSet>
      <dgm:spPr/>
    </dgm:pt>
    <dgm:pt modelId="{74FC883E-3C8C-41E0-88A6-F1036C35C3D9}" type="pres">
      <dgm:prSet presAssocID="{4D078343-5230-41B9-B45A-FE58D98782D0}" presName="sibTrans" presStyleLbl="sibTrans2D1" presStyleIdx="0" presStyleCnt="0"/>
      <dgm:spPr/>
    </dgm:pt>
    <dgm:pt modelId="{8DC82DBC-02FB-4E71-AD72-B58791259181}" type="pres">
      <dgm:prSet presAssocID="{13F2AABF-391D-433C-9AEF-E4B4B1F8D4DB}" presName="compNode" presStyleCnt="0"/>
      <dgm:spPr/>
    </dgm:pt>
    <dgm:pt modelId="{7F9D0F23-086A-4553-8F7C-342626BC052E}" type="pres">
      <dgm:prSet presAssocID="{13F2AABF-391D-433C-9AEF-E4B4B1F8D4DB}" presName="pictRect" presStyleLbl="node1" presStyleIdx="2" presStyleCnt="3"/>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dgm:spPr>
    </dgm:pt>
    <dgm:pt modelId="{8C226680-3849-47CC-90B5-2050255C7B5D}" type="pres">
      <dgm:prSet presAssocID="{13F2AABF-391D-433C-9AEF-E4B4B1F8D4DB}" presName="textRect" presStyleLbl="revTx" presStyleIdx="2" presStyleCnt="3">
        <dgm:presLayoutVars>
          <dgm:bulletEnabled val="1"/>
        </dgm:presLayoutVars>
      </dgm:prSet>
      <dgm:spPr/>
    </dgm:pt>
  </dgm:ptLst>
  <dgm:cxnLst>
    <dgm:cxn modelId="{AFE09406-7C66-4B6D-BEF7-CE6CFD2E8F49}" srcId="{741E2F87-1042-4D62-86C1-6BE29D4B085D}" destId="{13F2AABF-391D-433C-9AEF-E4B4B1F8D4DB}" srcOrd="2" destOrd="0" parTransId="{E39C668D-2244-422A-85F3-11EDD9B02EBF}" sibTransId="{CA34D6E2-3CE6-4ADA-8EAD-026B9D684F27}"/>
    <dgm:cxn modelId="{72A2D41F-4AD0-40EF-A177-D7096810058C}" type="presOf" srcId="{47192687-B012-41E8-84B3-F1DE4ECDF6D3}" destId="{3DB1B31B-8443-4705-9A0A-87508230A690}" srcOrd="0" destOrd="0" presId="urn:microsoft.com/office/officeart/2005/8/layout/pList1"/>
    <dgm:cxn modelId="{3CE1FC23-4867-488E-9ED3-64FA2CFAB042}" type="presOf" srcId="{741E2F87-1042-4D62-86C1-6BE29D4B085D}" destId="{12D2600A-0571-4DBB-8CBF-6D422F37F0B4}" srcOrd="0" destOrd="0" presId="urn:microsoft.com/office/officeart/2005/8/layout/pList1"/>
    <dgm:cxn modelId="{CD975A46-DF1D-4E1B-98D1-6506B5270DDE}" type="presOf" srcId="{4D078343-5230-41B9-B45A-FE58D98782D0}" destId="{74FC883E-3C8C-41E0-88A6-F1036C35C3D9}" srcOrd="0" destOrd="0" presId="urn:microsoft.com/office/officeart/2005/8/layout/pList1"/>
    <dgm:cxn modelId="{7E4A9375-44CA-4FCC-BA83-C426FFCC3CEE}" srcId="{741E2F87-1042-4D62-86C1-6BE29D4B085D}" destId="{47192687-B012-41E8-84B3-F1DE4ECDF6D3}" srcOrd="1" destOrd="0" parTransId="{3F868CB4-2DDC-4A4E-B617-2DDFAFBBC15E}" sibTransId="{4D078343-5230-41B9-B45A-FE58D98782D0}"/>
    <dgm:cxn modelId="{2067AC79-1E33-49A5-BBD4-EFC492054008}" type="presOf" srcId="{A22E5319-8D77-4974-BC95-82A9A3A408CD}" destId="{169694B4-07F0-4194-B3B1-0733FEEBB578}" srcOrd="0" destOrd="0" presId="urn:microsoft.com/office/officeart/2005/8/layout/pList1"/>
    <dgm:cxn modelId="{C006DDBB-EB8B-4499-9142-A2A77D8AAEE0}" type="presOf" srcId="{A61B2313-B776-4A06-887C-6C67DFF60D2C}" destId="{5B78E166-E0F6-4685-B883-0BCF5764F8A6}" srcOrd="0" destOrd="0" presId="urn:microsoft.com/office/officeart/2005/8/layout/pList1"/>
    <dgm:cxn modelId="{735A9EBC-B84A-4DE8-A9E6-9BBC06F57C9E}" srcId="{741E2F87-1042-4D62-86C1-6BE29D4B085D}" destId="{A61B2313-B776-4A06-887C-6C67DFF60D2C}" srcOrd="0" destOrd="0" parTransId="{94CE0967-5026-4745-BB55-BBDCA5094204}" sibTransId="{A22E5319-8D77-4974-BC95-82A9A3A408CD}"/>
    <dgm:cxn modelId="{691A10FC-B2EC-41F9-B191-5C7C406A5191}" type="presOf" srcId="{13F2AABF-391D-433C-9AEF-E4B4B1F8D4DB}" destId="{8C226680-3849-47CC-90B5-2050255C7B5D}" srcOrd="0" destOrd="0" presId="urn:microsoft.com/office/officeart/2005/8/layout/pList1"/>
    <dgm:cxn modelId="{33D648D3-119E-4066-AB38-0C5467E62DA7}" type="presParOf" srcId="{12D2600A-0571-4DBB-8CBF-6D422F37F0B4}" destId="{6A2577FC-D372-430E-AFB9-930DBAB1F6E6}" srcOrd="0" destOrd="0" presId="urn:microsoft.com/office/officeart/2005/8/layout/pList1"/>
    <dgm:cxn modelId="{5A993452-1F58-4656-B754-50F424B6A721}" type="presParOf" srcId="{6A2577FC-D372-430E-AFB9-930DBAB1F6E6}" destId="{CBE35DB6-3255-458F-8EDC-216026E1970A}" srcOrd="0" destOrd="0" presId="urn:microsoft.com/office/officeart/2005/8/layout/pList1"/>
    <dgm:cxn modelId="{D27A4E44-FE7A-45D8-9B97-7E470071F126}" type="presParOf" srcId="{6A2577FC-D372-430E-AFB9-930DBAB1F6E6}" destId="{5B78E166-E0F6-4685-B883-0BCF5764F8A6}" srcOrd="1" destOrd="0" presId="urn:microsoft.com/office/officeart/2005/8/layout/pList1"/>
    <dgm:cxn modelId="{E0C860D3-DBF5-4E13-BFEC-423BD4966AEF}" type="presParOf" srcId="{12D2600A-0571-4DBB-8CBF-6D422F37F0B4}" destId="{169694B4-07F0-4194-B3B1-0733FEEBB578}" srcOrd="1" destOrd="0" presId="urn:microsoft.com/office/officeart/2005/8/layout/pList1"/>
    <dgm:cxn modelId="{8C74A192-4355-44F3-98EC-2A842CF59A5F}" type="presParOf" srcId="{12D2600A-0571-4DBB-8CBF-6D422F37F0B4}" destId="{9F61351E-9424-4E5F-8F59-34346B9B1964}" srcOrd="2" destOrd="0" presId="urn:microsoft.com/office/officeart/2005/8/layout/pList1"/>
    <dgm:cxn modelId="{32CF85C3-8E7D-4F53-9B77-46F8ACC25B3C}" type="presParOf" srcId="{9F61351E-9424-4E5F-8F59-34346B9B1964}" destId="{E341FCE5-18AB-46EB-8D37-4715F310E605}" srcOrd="0" destOrd="0" presId="urn:microsoft.com/office/officeart/2005/8/layout/pList1"/>
    <dgm:cxn modelId="{ABAAED48-5068-4DB8-80C8-9BF0CAE1AC0F}" type="presParOf" srcId="{9F61351E-9424-4E5F-8F59-34346B9B1964}" destId="{3DB1B31B-8443-4705-9A0A-87508230A690}" srcOrd="1" destOrd="0" presId="urn:microsoft.com/office/officeart/2005/8/layout/pList1"/>
    <dgm:cxn modelId="{7A9BF0DA-DF82-4D31-9ED0-5EC9B0B327DE}" type="presParOf" srcId="{12D2600A-0571-4DBB-8CBF-6D422F37F0B4}" destId="{74FC883E-3C8C-41E0-88A6-F1036C35C3D9}" srcOrd="3" destOrd="0" presId="urn:microsoft.com/office/officeart/2005/8/layout/pList1"/>
    <dgm:cxn modelId="{DFBDEE59-F3A5-4AE7-AA11-552C7C63F34D}" type="presParOf" srcId="{12D2600A-0571-4DBB-8CBF-6D422F37F0B4}" destId="{8DC82DBC-02FB-4E71-AD72-B58791259181}" srcOrd="4" destOrd="0" presId="urn:microsoft.com/office/officeart/2005/8/layout/pList1"/>
    <dgm:cxn modelId="{2D79A6C1-B3DF-401E-B5B7-37326D769A06}" type="presParOf" srcId="{8DC82DBC-02FB-4E71-AD72-B58791259181}" destId="{7F9D0F23-086A-4553-8F7C-342626BC052E}" srcOrd="0" destOrd="0" presId="urn:microsoft.com/office/officeart/2005/8/layout/pList1"/>
    <dgm:cxn modelId="{9210D0C6-3DAF-43B7-BCDB-6F645FA57C33}" type="presParOf" srcId="{8DC82DBC-02FB-4E71-AD72-B58791259181}" destId="{8C226680-3849-47CC-90B5-2050255C7B5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BBE48B0-68CC-44B9-9EA8-F81423E4C7B2}" type="doc">
      <dgm:prSet loTypeId="urn:microsoft.com/office/officeart/2005/8/layout/default" loCatId="list" qsTypeId="urn:microsoft.com/office/officeart/2005/8/quickstyle/3d3" qsCatId="3D" csTypeId="urn:microsoft.com/office/officeart/2005/8/colors/accent0_2" csCatId="mainScheme" phldr="1"/>
      <dgm:spPr/>
      <dgm:t>
        <a:bodyPr/>
        <a:lstStyle/>
        <a:p>
          <a:endParaRPr lang="en-US"/>
        </a:p>
      </dgm:t>
    </dgm:pt>
    <dgm:pt modelId="{49AE6C92-CB0A-4601-89D2-C4689ECF0551}" type="pres">
      <dgm:prSet presAssocID="{0BBE48B0-68CC-44B9-9EA8-F81423E4C7B2}" presName="diagram" presStyleCnt="0">
        <dgm:presLayoutVars>
          <dgm:dir/>
          <dgm:resizeHandles val="exact"/>
        </dgm:presLayoutVars>
      </dgm:prSet>
      <dgm:spPr/>
    </dgm:pt>
  </dgm:ptLst>
  <dgm:cxnLst>
    <dgm:cxn modelId="{7F65CEBE-FFD0-4B8E-BEE3-1B004787DA80}" type="presOf" srcId="{0BBE48B0-68CC-44B9-9EA8-F81423E4C7B2}" destId="{49AE6C92-CB0A-4601-89D2-C4689ECF05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E3ABFEE-9F7C-4665-8F01-D1F35CB8F405}" type="doc">
      <dgm:prSet loTypeId="urn:microsoft.com/office/officeart/2009/3/layout/StepUpProcess" loCatId="process" qsTypeId="urn:microsoft.com/office/officeart/2005/8/quickstyle/simple3" qsCatId="simple" csTypeId="urn:microsoft.com/office/officeart/2005/8/colors/colorful2" csCatId="colorful" phldr="1"/>
      <dgm:spPr/>
    </dgm:pt>
    <dgm:pt modelId="{D1311AC8-85B2-47B6-9806-6E1ACAE4C9C3}">
      <dgm:prSet phldrT="[Text]"/>
      <dgm:spPr/>
      <dgm:t>
        <a:bodyPr/>
        <a:lstStyle/>
        <a:p>
          <a:r>
            <a:rPr lang="en-US" b="0" dirty="0">
              <a:latin typeface="+mj-lt"/>
            </a:rPr>
            <a:t>Describe </a:t>
          </a:r>
          <a:r>
            <a:rPr lang="en-US" b="0" i="1" dirty="0">
              <a:latin typeface="+mj-lt"/>
            </a:rPr>
            <a:t>behavior</a:t>
          </a:r>
          <a:r>
            <a:rPr lang="en-US" b="0" i="0" dirty="0">
              <a:latin typeface="+mj-lt"/>
            </a:rPr>
            <a:t> changes caregiver will make that would enhance daily safety for children</a:t>
          </a:r>
          <a:endParaRPr lang="en-US" b="0" dirty="0">
            <a:latin typeface="+mj-lt"/>
          </a:endParaRP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2EEC814B-1F5F-4A5C-AEC0-76FE91E75AB4}">
      <dgm:prSet phldrT="[Text]"/>
      <dgm:spPr/>
      <dgm:t>
        <a:bodyPr/>
        <a:lstStyle/>
        <a:p>
          <a:r>
            <a:rPr lang="en-US" b="1" dirty="0">
              <a:solidFill>
                <a:srgbClr val="0070C0"/>
              </a:solidFill>
              <a:latin typeface="+mj-lt"/>
            </a:rPr>
            <a:t>Behavior vs. services!!</a:t>
          </a:r>
        </a:p>
      </dgm:t>
    </dgm:pt>
    <dgm:pt modelId="{FE91BC97-C131-4473-BFC5-EE9EC800AEB8}" type="parTrans" cxnId="{FAD28D02-528F-439B-8E33-1316E0ABFD64}">
      <dgm:prSet/>
      <dgm:spPr/>
      <dgm:t>
        <a:bodyPr/>
        <a:lstStyle/>
        <a:p>
          <a:endParaRPr lang="en-US"/>
        </a:p>
      </dgm:t>
    </dgm:pt>
    <dgm:pt modelId="{7F1945EB-5B36-4416-92E7-537FA5BBB7E6}" type="sibTrans" cxnId="{FAD28D02-528F-439B-8E33-1316E0ABFD64}">
      <dgm:prSet/>
      <dgm:spPr/>
      <dgm:t>
        <a:bodyPr/>
        <a:lstStyle/>
        <a:p>
          <a:endParaRPr lang="en-US"/>
        </a:p>
      </dgm:t>
    </dgm:pt>
    <dgm:pt modelId="{538FEA8D-0CD4-4AC4-B37C-D0A9D152532F}">
      <dgm:prSet phldrT="[Text]"/>
      <dgm:spPr/>
      <dgm:t>
        <a:bodyPr/>
        <a:lstStyle/>
        <a:p>
          <a:r>
            <a:rPr lang="en-US" dirty="0">
              <a:latin typeface="+mj-lt"/>
            </a:rPr>
            <a:t>Inclusive of people beyond just the immediate family</a:t>
          </a:r>
        </a:p>
      </dgm:t>
    </dgm:pt>
    <dgm:pt modelId="{E2F5298E-2B8D-43A7-B3F0-239F711903EA}" type="parTrans" cxnId="{AA41A9EE-A536-4B34-A22E-679345C5DA8C}">
      <dgm:prSet/>
      <dgm:spPr/>
      <dgm:t>
        <a:bodyPr/>
        <a:lstStyle/>
        <a:p>
          <a:endParaRPr lang="en-US"/>
        </a:p>
      </dgm:t>
    </dgm:pt>
    <dgm:pt modelId="{39AF38E4-58DD-4994-B429-F94EC6F5CE85}" type="sibTrans" cxnId="{AA41A9EE-A536-4B34-A22E-679345C5DA8C}">
      <dgm:prSet/>
      <dgm:spPr/>
      <dgm:t>
        <a:bodyPr/>
        <a:lstStyle/>
        <a:p>
          <a:endParaRPr lang="en-US"/>
        </a:p>
      </dgm:t>
    </dgm:pt>
    <dgm:pt modelId="{7AF2ED73-B269-473E-89F9-BAAE0B2D9CEF}">
      <dgm:prSet phldrT="[Text]"/>
      <dgm:spPr/>
      <dgm:t>
        <a:bodyPr/>
        <a:lstStyle/>
        <a:p>
          <a:r>
            <a:rPr lang="en-US" b="1" dirty="0">
              <a:solidFill>
                <a:srgbClr val="0070C0"/>
              </a:solidFill>
              <a:latin typeface="+mj-lt"/>
            </a:rPr>
            <a:t>Network </a:t>
          </a:r>
        </a:p>
      </dgm:t>
    </dgm:pt>
    <dgm:pt modelId="{DE761D30-8148-419C-B97A-716E5DAFD06E}" type="parTrans" cxnId="{898FBDF4-BAC7-4C74-8C7D-99D56445DD12}">
      <dgm:prSet/>
      <dgm:spPr/>
      <dgm:t>
        <a:bodyPr/>
        <a:lstStyle/>
        <a:p>
          <a:endParaRPr lang="en-US"/>
        </a:p>
      </dgm:t>
    </dgm:pt>
    <dgm:pt modelId="{6B05A2D4-974C-41CF-8CC5-D43ADF934A8E}" type="sibTrans" cxnId="{898FBDF4-BAC7-4C74-8C7D-99D56445DD12}">
      <dgm:prSet/>
      <dgm:spPr/>
      <dgm:t>
        <a:bodyPr/>
        <a:lstStyle/>
        <a:p>
          <a:endParaRPr lang="en-US"/>
        </a:p>
      </dgm:t>
    </dgm:pt>
    <dgm:pt modelId="{D5985F65-0A60-4529-A65D-94D4040B4000}">
      <dgm:prSet phldrT="[Text]"/>
      <dgm:spPr/>
      <dgm:t>
        <a:bodyPr/>
        <a:lstStyle/>
        <a:p>
          <a:r>
            <a:rPr lang="en-US" dirty="0">
              <a:latin typeface="+mj-lt"/>
            </a:rPr>
            <a:t>Collaboratively created with family</a:t>
          </a:r>
        </a:p>
      </dgm:t>
    </dgm:pt>
    <dgm:pt modelId="{8697DC4E-D14D-4D9A-9FD0-61777F5D537B}" type="parTrans" cxnId="{4545DE7C-4287-451C-A049-9B9138B77098}">
      <dgm:prSet/>
      <dgm:spPr/>
      <dgm:t>
        <a:bodyPr/>
        <a:lstStyle/>
        <a:p>
          <a:endParaRPr lang="en-US"/>
        </a:p>
      </dgm:t>
    </dgm:pt>
    <dgm:pt modelId="{891F68FD-CA22-4DDA-A34B-D905CD12AC53}" type="sibTrans" cxnId="{4545DE7C-4287-451C-A049-9B9138B77098}">
      <dgm:prSet/>
      <dgm:spPr/>
      <dgm:t>
        <a:bodyPr/>
        <a:lstStyle/>
        <a:p>
          <a:endParaRPr lang="en-US"/>
        </a:p>
      </dgm:t>
    </dgm:pt>
    <dgm:pt modelId="{72254D15-7285-449C-A6EC-E6983394A8BC}">
      <dgm:prSet phldrT="[Text]"/>
      <dgm:spPr/>
      <dgm:t>
        <a:bodyPr/>
        <a:lstStyle/>
        <a:p>
          <a:r>
            <a:rPr lang="en-US" b="1" dirty="0">
              <a:solidFill>
                <a:srgbClr val="0070C0"/>
              </a:solidFill>
              <a:latin typeface="+mj-lt"/>
            </a:rPr>
            <a:t>Participatory case planning process</a:t>
          </a:r>
        </a:p>
      </dgm:t>
    </dgm:pt>
    <dgm:pt modelId="{F3EE5CDC-92CE-4861-A979-1CB324F8340D}" type="parTrans" cxnId="{1C3E9E99-3588-477A-B385-6BF646EE8ADE}">
      <dgm:prSet/>
      <dgm:spPr/>
      <dgm:t>
        <a:bodyPr/>
        <a:lstStyle/>
        <a:p>
          <a:endParaRPr lang="en-US"/>
        </a:p>
      </dgm:t>
    </dgm:pt>
    <dgm:pt modelId="{5133DD04-3DE2-44D4-9299-6293531F8AC1}" type="sibTrans" cxnId="{1C3E9E99-3588-477A-B385-6BF646EE8ADE}">
      <dgm:prSet/>
      <dgm:spPr/>
      <dgm:t>
        <a:bodyPr/>
        <a:lstStyle/>
        <a:p>
          <a:endParaRPr lang="en-US"/>
        </a:p>
      </dgm:t>
    </dgm:pt>
    <dgm:pt modelId="{10AD5AF8-AEC0-49CA-9143-EC7DA3361CDA}" type="pres">
      <dgm:prSet presAssocID="{3E3ABFEE-9F7C-4665-8F01-D1F35CB8F405}" presName="rootnode" presStyleCnt="0">
        <dgm:presLayoutVars>
          <dgm:chMax/>
          <dgm:chPref/>
          <dgm:dir/>
          <dgm:animLvl val="lvl"/>
        </dgm:presLayoutVars>
      </dgm:prSet>
      <dgm:spPr/>
    </dgm:pt>
    <dgm:pt modelId="{BF38083F-56F3-4D81-89E8-2B007FF1493E}" type="pres">
      <dgm:prSet presAssocID="{D1311AC8-85B2-47B6-9806-6E1ACAE4C9C3}" presName="composite" presStyleCnt="0"/>
      <dgm:spPr/>
    </dgm:pt>
    <dgm:pt modelId="{95AC521A-0F38-4356-AE8A-826857D08859}" type="pres">
      <dgm:prSet presAssocID="{D1311AC8-85B2-47B6-9806-6E1ACAE4C9C3}" presName="LShape" presStyleLbl="alignNode1" presStyleIdx="0" presStyleCnt="5"/>
      <dgm:spPr/>
    </dgm:pt>
    <dgm:pt modelId="{23089D06-AA5B-48B3-9983-C2A13061989F}" type="pres">
      <dgm:prSet presAssocID="{D1311AC8-85B2-47B6-9806-6E1ACAE4C9C3}" presName="ParentText" presStyleLbl="revTx" presStyleIdx="0" presStyleCnt="3">
        <dgm:presLayoutVars>
          <dgm:chMax val="0"/>
          <dgm:chPref val="0"/>
          <dgm:bulletEnabled val="1"/>
        </dgm:presLayoutVars>
      </dgm:prSet>
      <dgm:spPr/>
    </dgm:pt>
    <dgm:pt modelId="{124368B1-1C95-404F-89D1-9CBB86376C09}" type="pres">
      <dgm:prSet presAssocID="{D1311AC8-85B2-47B6-9806-6E1ACAE4C9C3}" presName="Triangle" presStyleLbl="alignNode1" presStyleIdx="1" presStyleCnt="5"/>
      <dgm:spPr/>
    </dgm:pt>
    <dgm:pt modelId="{A10ABCDE-15BF-422E-A1DC-EADDFB82589C}" type="pres">
      <dgm:prSet presAssocID="{1509FB27-0A39-47D7-808D-30A39E48218B}" presName="sibTrans" presStyleCnt="0"/>
      <dgm:spPr/>
    </dgm:pt>
    <dgm:pt modelId="{C7570106-CD43-44CD-BB54-1F4B86C63E28}" type="pres">
      <dgm:prSet presAssocID="{1509FB27-0A39-47D7-808D-30A39E48218B}" presName="space" presStyleCnt="0"/>
      <dgm:spPr/>
    </dgm:pt>
    <dgm:pt modelId="{3BC1B242-0839-4026-A630-1670871EAE57}" type="pres">
      <dgm:prSet presAssocID="{538FEA8D-0CD4-4AC4-B37C-D0A9D152532F}" presName="composite" presStyleCnt="0"/>
      <dgm:spPr/>
    </dgm:pt>
    <dgm:pt modelId="{E530C9EE-2C16-457E-9FC6-C00C253D29DE}" type="pres">
      <dgm:prSet presAssocID="{538FEA8D-0CD4-4AC4-B37C-D0A9D152532F}" presName="LShape" presStyleLbl="alignNode1" presStyleIdx="2" presStyleCnt="5"/>
      <dgm:spPr/>
    </dgm:pt>
    <dgm:pt modelId="{2AFC1A38-6128-4439-92C5-DF90E138F907}" type="pres">
      <dgm:prSet presAssocID="{538FEA8D-0CD4-4AC4-B37C-D0A9D152532F}" presName="ParentText" presStyleLbl="revTx" presStyleIdx="1" presStyleCnt="3">
        <dgm:presLayoutVars>
          <dgm:chMax val="0"/>
          <dgm:chPref val="0"/>
          <dgm:bulletEnabled val="1"/>
        </dgm:presLayoutVars>
      </dgm:prSet>
      <dgm:spPr/>
    </dgm:pt>
    <dgm:pt modelId="{07B8184D-7544-4270-B298-B9B1F131B7BD}" type="pres">
      <dgm:prSet presAssocID="{538FEA8D-0CD4-4AC4-B37C-D0A9D152532F}" presName="Triangle" presStyleLbl="alignNode1" presStyleIdx="3" presStyleCnt="5"/>
      <dgm:spPr/>
    </dgm:pt>
    <dgm:pt modelId="{9D24BBAD-9278-4843-9A49-105A385C991B}" type="pres">
      <dgm:prSet presAssocID="{39AF38E4-58DD-4994-B429-F94EC6F5CE85}" presName="sibTrans" presStyleCnt="0"/>
      <dgm:spPr/>
    </dgm:pt>
    <dgm:pt modelId="{57AFEA24-0D25-4A76-AA2E-0C7FA86AE5E7}" type="pres">
      <dgm:prSet presAssocID="{39AF38E4-58DD-4994-B429-F94EC6F5CE85}" presName="space" presStyleCnt="0"/>
      <dgm:spPr/>
    </dgm:pt>
    <dgm:pt modelId="{74DC4DDC-793B-4A3E-9C20-852EAC18D453}" type="pres">
      <dgm:prSet presAssocID="{D5985F65-0A60-4529-A65D-94D4040B4000}" presName="composite" presStyleCnt="0"/>
      <dgm:spPr/>
    </dgm:pt>
    <dgm:pt modelId="{A69A0D71-6FF8-4FD6-97B5-0416185EF900}" type="pres">
      <dgm:prSet presAssocID="{D5985F65-0A60-4529-A65D-94D4040B4000}" presName="LShape" presStyleLbl="alignNode1" presStyleIdx="4" presStyleCnt="5"/>
      <dgm:spPr/>
    </dgm:pt>
    <dgm:pt modelId="{D5DC7359-4507-4895-84EC-98E59F5BB670}" type="pres">
      <dgm:prSet presAssocID="{D5985F65-0A60-4529-A65D-94D4040B4000}" presName="ParentText" presStyleLbl="revTx" presStyleIdx="2" presStyleCnt="3">
        <dgm:presLayoutVars>
          <dgm:chMax val="0"/>
          <dgm:chPref val="0"/>
          <dgm:bulletEnabled val="1"/>
        </dgm:presLayoutVars>
      </dgm:prSet>
      <dgm:spPr/>
    </dgm:pt>
  </dgm:ptLst>
  <dgm:cxnLst>
    <dgm:cxn modelId="{FAD28D02-528F-439B-8E33-1316E0ABFD64}" srcId="{D1311AC8-85B2-47B6-9806-6E1ACAE4C9C3}" destId="{2EEC814B-1F5F-4A5C-AEC0-76FE91E75AB4}" srcOrd="0" destOrd="0" parTransId="{FE91BC97-C131-4473-BFC5-EE9EC800AEB8}" sibTransId="{7F1945EB-5B36-4416-92E7-537FA5BBB7E6}"/>
    <dgm:cxn modelId="{FC8A5F17-83AF-40EE-A299-420A5570DF16}" type="presOf" srcId="{538FEA8D-0CD4-4AC4-B37C-D0A9D152532F}" destId="{2AFC1A38-6128-4439-92C5-DF90E138F907}" srcOrd="0" destOrd="0" presId="urn:microsoft.com/office/officeart/2009/3/layout/StepUpProcess"/>
    <dgm:cxn modelId="{3B48A836-4F97-49E6-96F8-1E200A427B7E}" srcId="{3E3ABFEE-9F7C-4665-8F01-D1F35CB8F405}" destId="{D1311AC8-85B2-47B6-9806-6E1ACAE4C9C3}" srcOrd="0" destOrd="0" parTransId="{6AD0BBCB-5746-460B-899E-902BE75789D9}" sibTransId="{1509FB27-0A39-47D7-808D-30A39E48218B}"/>
    <dgm:cxn modelId="{C9DC4A4F-6B48-4752-8372-FC41D514FEF6}" type="presOf" srcId="{3E3ABFEE-9F7C-4665-8F01-D1F35CB8F405}" destId="{10AD5AF8-AEC0-49CA-9143-EC7DA3361CDA}" srcOrd="0" destOrd="0" presId="urn:microsoft.com/office/officeart/2009/3/layout/StepUpProcess"/>
    <dgm:cxn modelId="{4545DE7C-4287-451C-A049-9B9138B77098}" srcId="{3E3ABFEE-9F7C-4665-8F01-D1F35CB8F405}" destId="{D5985F65-0A60-4529-A65D-94D4040B4000}" srcOrd="2" destOrd="0" parTransId="{8697DC4E-D14D-4D9A-9FD0-61777F5D537B}" sibTransId="{891F68FD-CA22-4DDA-A34B-D905CD12AC53}"/>
    <dgm:cxn modelId="{1C3E9E99-3588-477A-B385-6BF646EE8ADE}" srcId="{D5985F65-0A60-4529-A65D-94D4040B4000}" destId="{72254D15-7285-449C-A6EC-E6983394A8BC}" srcOrd="0" destOrd="0" parTransId="{F3EE5CDC-92CE-4861-A979-1CB324F8340D}" sibTransId="{5133DD04-3DE2-44D4-9299-6293531F8AC1}"/>
    <dgm:cxn modelId="{8EDE95A9-1076-404A-BF39-119E3E1B4AAB}" type="presOf" srcId="{2EEC814B-1F5F-4A5C-AEC0-76FE91E75AB4}" destId="{23089D06-AA5B-48B3-9983-C2A13061989F}" srcOrd="0" destOrd="1" presId="urn:microsoft.com/office/officeart/2009/3/layout/StepUpProcess"/>
    <dgm:cxn modelId="{020B64AC-D269-44C8-ABBB-9EA4CDFE7F6A}" type="presOf" srcId="{7AF2ED73-B269-473E-89F9-BAAE0B2D9CEF}" destId="{2AFC1A38-6128-4439-92C5-DF90E138F907}" srcOrd="0" destOrd="1" presId="urn:microsoft.com/office/officeart/2009/3/layout/StepUpProcess"/>
    <dgm:cxn modelId="{D26A3EB8-0B4B-4B47-99D5-4F5DBB4E970D}" type="presOf" srcId="{D1311AC8-85B2-47B6-9806-6E1ACAE4C9C3}" destId="{23089D06-AA5B-48B3-9983-C2A13061989F}" srcOrd="0" destOrd="0" presId="urn:microsoft.com/office/officeart/2009/3/layout/StepUpProcess"/>
    <dgm:cxn modelId="{7B1D6CCF-5C8A-4B52-BCDF-A56A8ACA908F}" type="presOf" srcId="{D5985F65-0A60-4529-A65D-94D4040B4000}" destId="{D5DC7359-4507-4895-84EC-98E59F5BB670}" srcOrd="0" destOrd="0" presId="urn:microsoft.com/office/officeart/2009/3/layout/StepUpProcess"/>
    <dgm:cxn modelId="{BBF10CE8-989E-4AC8-AEEA-862CF50FDD1D}" type="presOf" srcId="{72254D15-7285-449C-A6EC-E6983394A8BC}" destId="{D5DC7359-4507-4895-84EC-98E59F5BB670}" srcOrd="0" destOrd="1" presId="urn:microsoft.com/office/officeart/2009/3/layout/StepUpProcess"/>
    <dgm:cxn modelId="{AA41A9EE-A536-4B34-A22E-679345C5DA8C}" srcId="{3E3ABFEE-9F7C-4665-8F01-D1F35CB8F405}" destId="{538FEA8D-0CD4-4AC4-B37C-D0A9D152532F}" srcOrd="1" destOrd="0" parTransId="{E2F5298E-2B8D-43A7-B3F0-239F711903EA}" sibTransId="{39AF38E4-58DD-4994-B429-F94EC6F5CE85}"/>
    <dgm:cxn modelId="{898FBDF4-BAC7-4C74-8C7D-99D56445DD12}" srcId="{538FEA8D-0CD4-4AC4-B37C-D0A9D152532F}" destId="{7AF2ED73-B269-473E-89F9-BAAE0B2D9CEF}" srcOrd="0" destOrd="0" parTransId="{DE761D30-8148-419C-B97A-716E5DAFD06E}" sibTransId="{6B05A2D4-974C-41CF-8CC5-D43ADF934A8E}"/>
    <dgm:cxn modelId="{EBB20B9A-4AFD-4784-B36E-40C119A988BD}" type="presParOf" srcId="{10AD5AF8-AEC0-49CA-9143-EC7DA3361CDA}" destId="{BF38083F-56F3-4D81-89E8-2B007FF1493E}" srcOrd="0" destOrd="0" presId="urn:microsoft.com/office/officeart/2009/3/layout/StepUpProcess"/>
    <dgm:cxn modelId="{E1F360D7-5AE0-4671-8645-B938D266F666}" type="presParOf" srcId="{BF38083F-56F3-4D81-89E8-2B007FF1493E}" destId="{95AC521A-0F38-4356-AE8A-826857D08859}" srcOrd="0" destOrd="0" presId="urn:microsoft.com/office/officeart/2009/3/layout/StepUpProcess"/>
    <dgm:cxn modelId="{71DEBCEA-6250-4973-9A1A-1E2F8EBA0219}" type="presParOf" srcId="{BF38083F-56F3-4D81-89E8-2B007FF1493E}" destId="{23089D06-AA5B-48B3-9983-C2A13061989F}" srcOrd="1" destOrd="0" presId="urn:microsoft.com/office/officeart/2009/3/layout/StepUpProcess"/>
    <dgm:cxn modelId="{E63256D9-4AA3-4087-AFAA-F8C5BA1FD11B}" type="presParOf" srcId="{BF38083F-56F3-4D81-89E8-2B007FF1493E}" destId="{124368B1-1C95-404F-89D1-9CBB86376C09}" srcOrd="2" destOrd="0" presId="urn:microsoft.com/office/officeart/2009/3/layout/StepUpProcess"/>
    <dgm:cxn modelId="{7F244162-ECE7-49EB-90A8-239A1A913A09}" type="presParOf" srcId="{10AD5AF8-AEC0-49CA-9143-EC7DA3361CDA}" destId="{A10ABCDE-15BF-422E-A1DC-EADDFB82589C}" srcOrd="1" destOrd="0" presId="urn:microsoft.com/office/officeart/2009/3/layout/StepUpProcess"/>
    <dgm:cxn modelId="{7543BB4B-5695-40C6-BEC3-AFE915AFEA90}" type="presParOf" srcId="{A10ABCDE-15BF-422E-A1DC-EADDFB82589C}" destId="{C7570106-CD43-44CD-BB54-1F4B86C63E28}" srcOrd="0" destOrd="0" presId="urn:microsoft.com/office/officeart/2009/3/layout/StepUpProcess"/>
    <dgm:cxn modelId="{C9D77765-9CD5-4A79-AC15-B72CB2DB68B2}" type="presParOf" srcId="{10AD5AF8-AEC0-49CA-9143-EC7DA3361CDA}" destId="{3BC1B242-0839-4026-A630-1670871EAE57}" srcOrd="2" destOrd="0" presId="urn:microsoft.com/office/officeart/2009/3/layout/StepUpProcess"/>
    <dgm:cxn modelId="{5A3A83CD-D4E6-42F5-BE1F-D9FB7D00FC7E}" type="presParOf" srcId="{3BC1B242-0839-4026-A630-1670871EAE57}" destId="{E530C9EE-2C16-457E-9FC6-C00C253D29DE}" srcOrd="0" destOrd="0" presId="urn:microsoft.com/office/officeart/2009/3/layout/StepUpProcess"/>
    <dgm:cxn modelId="{548633AF-6BDC-4E8E-9BB6-DD91B11DA9E1}" type="presParOf" srcId="{3BC1B242-0839-4026-A630-1670871EAE57}" destId="{2AFC1A38-6128-4439-92C5-DF90E138F907}" srcOrd="1" destOrd="0" presId="urn:microsoft.com/office/officeart/2009/3/layout/StepUpProcess"/>
    <dgm:cxn modelId="{60F02C1A-8042-471A-9B21-98484EAD1316}" type="presParOf" srcId="{3BC1B242-0839-4026-A630-1670871EAE57}" destId="{07B8184D-7544-4270-B298-B9B1F131B7BD}" srcOrd="2" destOrd="0" presId="urn:microsoft.com/office/officeart/2009/3/layout/StepUpProcess"/>
    <dgm:cxn modelId="{C2A74AF4-0FBA-4F38-8112-F03790C7F797}" type="presParOf" srcId="{10AD5AF8-AEC0-49CA-9143-EC7DA3361CDA}" destId="{9D24BBAD-9278-4843-9A49-105A385C991B}" srcOrd="3" destOrd="0" presId="urn:microsoft.com/office/officeart/2009/3/layout/StepUpProcess"/>
    <dgm:cxn modelId="{CE2B56CA-D9AB-4C7D-B9B8-0E5D707C2493}" type="presParOf" srcId="{9D24BBAD-9278-4843-9A49-105A385C991B}" destId="{57AFEA24-0D25-4A76-AA2E-0C7FA86AE5E7}" srcOrd="0" destOrd="0" presId="urn:microsoft.com/office/officeart/2009/3/layout/StepUpProcess"/>
    <dgm:cxn modelId="{D47BC3BB-98B6-472E-9B8E-EF8945E16F3E}" type="presParOf" srcId="{10AD5AF8-AEC0-49CA-9143-EC7DA3361CDA}" destId="{74DC4DDC-793B-4A3E-9C20-852EAC18D453}" srcOrd="4" destOrd="0" presId="urn:microsoft.com/office/officeart/2009/3/layout/StepUpProcess"/>
    <dgm:cxn modelId="{EC2A9A9F-398F-4457-A3AF-5C9F0B4AD8D9}" type="presParOf" srcId="{74DC4DDC-793B-4A3E-9C20-852EAC18D453}" destId="{A69A0D71-6FF8-4FD6-97B5-0416185EF900}" srcOrd="0" destOrd="0" presId="urn:microsoft.com/office/officeart/2009/3/layout/StepUpProcess"/>
    <dgm:cxn modelId="{34D2F939-FD77-4996-A303-A8AD4670BD45}" type="presParOf" srcId="{74DC4DDC-793B-4A3E-9C20-852EAC18D453}" destId="{D5DC7359-4507-4895-84EC-98E59F5BB670}"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E63DA0CF-0888-4BD3-A8A8-DA8EA7A4A2A6}"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5DCDF4A5-62CC-4F6D-B62B-FBC2691168AF}">
      <dgm:prSet phldrT="[Text]" custT="1"/>
      <dgm:spPr/>
      <dgm:t>
        <a:bodyPr/>
        <a:lstStyle/>
        <a:p>
          <a:r>
            <a:rPr lang="en-US" sz="4400" b="0" dirty="0">
              <a:latin typeface="Calibri" panose="020F0502020204030204" pitchFamily="34" charset="0"/>
              <a:cs typeface="Calibri" panose="020F0502020204030204" pitchFamily="34" charset="0"/>
            </a:rPr>
            <a:t>Specific</a:t>
          </a:r>
        </a:p>
      </dgm:t>
    </dgm:pt>
    <dgm:pt modelId="{91F024D3-AC90-4531-A8D6-E76A2655B731}" type="parTrans" cxnId="{3EB777FE-7040-45A9-AB67-0FA72E9FD208}">
      <dgm:prSet/>
      <dgm:spPr/>
      <dgm:t>
        <a:bodyPr/>
        <a:lstStyle/>
        <a:p>
          <a:endParaRPr lang="en-US"/>
        </a:p>
      </dgm:t>
    </dgm:pt>
    <dgm:pt modelId="{11625A6F-D6DC-454F-B931-0D72928B0AB8}" type="sibTrans" cxnId="{3EB777FE-7040-45A9-AB67-0FA72E9FD208}">
      <dgm:prSet/>
      <dgm:spPr/>
      <dgm:t>
        <a:bodyPr/>
        <a:lstStyle/>
        <a:p>
          <a:endParaRPr lang="en-US"/>
        </a:p>
      </dgm:t>
    </dgm:pt>
    <dgm:pt modelId="{CDDB77D2-CA3D-49D4-82F1-0B250BE45FD2}">
      <dgm:prSet phldrT="[Text]" custT="1"/>
      <dgm:spPr/>
      <dgm:t>
        <a:bodyPr/>
        <a:lstStyle/>
        <a:p>
          <a:r>
            <a:rPr lang="en-US" sz="2400" dirty="0">
              <a:latin typeface="Calibri" panose="020F0502020204030204" pitchFamily="34" charset="0"/>
              <a:cs typeface="Calibri" panose="020F0502020204030204" pitchFamily="34" charset="0"/>
            </a:rPr>
            <a:t>Define as much as possible with no labels or jargon</a:t>
          </a:r>
          <a:endParaRPr lang="en-US" sz="2400" b="1" dirty="0">
            <a:latin typeface="Calibri" panose="020F0502020204030204" pitchFamily="34" charset="0"/>
            <a:cs typeface="Calibri" panose="020F0502020204030204" pitchFamily="34" charset="0"/>
          </a:endParaRPr>
        </a:p>
      </dgm:t>
    </dgm:pt>
    <dgm:pt modelId="{7A7C4C5B-C66E-4B5D-9A9C-4C4DF759D1D5}" type="parTrans" cxnId="{FCCE1673-8086-48B5-84BF-8AE5025A5C65}">
      <dgm:prSet/>
      <dgm:spPr/>
      <dgm:t>
        <a:bodyPr/>
        <a:lstStyle/>
        <a:p>
          <a:endParaRPr lang="en-US"/>
        </a:p>
      </dgm:t>
    </dgm:pt>
    <dgm:pt modelId="{6CE0BA26-07E1-4388-A8BE-1DA31AE77A0F}" type="sibTrans" cxnId="{FCCE1673-8086-48B5-84BF-8AE5025A5C65}">
      <dgm:prSet/>
      <dgm:spPr/>
      <dgm:t>
        <a:bodyPr/>
        <a:lstStyle/>
        <a:p>
          <a:endParaRPr lang="en-US"/>
        </a:p>
      </dgm:t>
    </dgm:pt>
    <dgm:pt modelId="{86DFBBD4-C0EB-4FB5-9B9E-781B814BE68D}">
      <dgm:prSet phldrT="[Text]" custT="1"/>
      <dgm:spPr/>
      <dgm:t>
        <a:bodyPr/>
        <a:lstStyle/>
        <a:p>
          <a:r>
            <a:rPr lang="en-US" sz="4400" dirty="0">
              <a:latin typeface="Calibri" panose="020F0502020204030204" pitchFamily="34" charset="0"/>
              <a:cs typeface="Calibri" panose="020F0502020204030204" pitchFamily="34" charset="0"/>
            </a:rPr>
            <a:t>Measurable</a:t>
          </a:r>
        </a:p>
      </dgm:t>
    </dgm:pt>
    <dgm:pt modelId="{FBD63C0D-B5E6-4EE7-B414-5FAB16B4BFFA}" type="parTrans" cxnId="{002E3D89-342A-42A6-B859-0C68D22831E1}">
      <dgm:prSet/>
      <dgm:spPr/>
      <dgm:t>
        <a:bodyPr/>
        <a:lstStyle/>
        <a:p>
          <a:endParaRPr lang="en-US"/>
        </a:p>
      </dgm:t>
    </dgm:pt>
    <dgm:pt modelId="{E0F854DF-6FEF-4FC5-8385-31686C0033EB}" type="sibTrans" cxnId="{002E3D89-342A-42A6-B859-0C68D22831E1}">
      <dgm:prSet/>
      <dgm:spPr/>
      <dgm:t>
        <a:bodyPr/>
        <a:lstStyle/>
        <a:p>
          <a:endParaRPr lang="en-US"/>
        </a:p>
      </dgm:t>
    </dgm:pt>
    <dgm:pt modelId="{4ECA12A7-F95E-44A8-B9FC-D131F4B6AAB2}">
      <dgm:prSet phldrT="[Text]" custT="1"/>
      <dgm:spPr/>
      <dgm:t>
        <a:bodyPr/>
        <a:lstStyle/>
        <a:p>
          <a:r>
            <a:rPr lang="en-US" sz="2300" dirty="0">
              <a:latin typeface="Calibri" panose="020F0502020204030204" pitchFamily="34" charset="0"/>
              <a:cs typeface="Calibri" panose="020F0502020204030204" pitchFamily="34" charset="0"/>
            </a:rPr>
            <a:t>Can you track the progress and measure the outcome?</a:t>
          </a:r>
          <a:endParaRPr lang="en-US" sz="2300" b="1" dirty="0">
            <a:latin typeface="Calibri" panose="020F0502020204030204" pitchFamily="34" charset="0"/>
            <a:cs typeface="Calibri" panose="020F0502020204030204" pitchFamily="34" charset="0"/>
          </a:endParaRPr>
        </a:p>
      </dgm:t>
    </dgm:pt>
    <dgm:pt modelId="{F35A1865-0F06-4BC6-8444-FBABEF1DFF09}" type="parTrans" cxnId="{AC94C671-63C0-4F5D-84B7-7FD8B744583E}">
      <dgm:prSet/>
      <dgm:spPr/>
      <dgm:t>
        <a:bodyPr/>
        <a:lstStyle/>
        <a:p>
          <a:endParaRPr lang="en-US"/>
        </a:p>
      </dgm:t>
    </dgm:pt>
    <dgm:pt modelId="{523FE696-D7F3-444E-B242-C0F4BC89E9E8}" type="sibTrans" cxnId="{AC94C671-63C0-4F5D-84B7-7FD8B744583E}">
      <dgm:prSet/>
      <dgm:spPr/>
      <dgm:t>
        <a:bodyPr/>
        <a:lstStyle/>
        <a:p>
          <a:endParaRPr lang="en-US"/>
        </a:p>
      </dgm:t>
    </dgm:pt>
    <dgm:pt modelId="{ED9BBBC0-EEC0-4F94-918D-B65A72000D3D}">
      <dgm:prSet phldrT="[Text]" custT="1"/>
      <dgm:spPr/>
      <dgm:t>
        <a:bodyPr/>
        <a:lstStyle/>
        <a:p>
          <a:r>
            <a:rPr lang="en-US" sz="2400" dirty="0">
              <a:latin typeface="Calibri" panose="020F0502020204030204" pitchFamily="34" charset="0"/>
              <a:cs typeface="Calibri" panose="020F0502020204030204" pitchFamily="34" charset="0"/>
            </a:rPr>
            <a:t>Who, what, where, why? </a:t>
          </a:r>
        </a:p>
      </dgm:t>
    </dgm:pt>
    <dgm:pt modelId="{C6466D61-40C8-4FF5-9A2A-80AE57DC783C}" type="parTrans" cxnId="{067C594E-DB31-42A3-883F-C6EF34B2926F}">
      <dgm:prSet/>
      <dgm:spPr/>
      <dgm:t>
        <a:bodyPr/>
        <a:lstStyle/>
        <a:p>
          <a:endParaRPr lang="en-US"/>
        </a:p>
      </dgm:t>
    </dgm:pt>
    <dgm:pt modelId="{F45A87CD-DFCF-4B3F-B3F0-39D5DEBBBC46}" type="sibTrans" cxnId="{067C594E-DB31-42A3-883F-C6EF34B2926F}">
      <dgm:prSet/>
      <dgm:spPr/>
      <dgm:t>
        <a:bodyPr/>
        <a:lstStyle/>
        <a:p>
          <a:endParaRPr lang="en-US"/>
        </a:p>
      </dgm:t>
    </dgm:pt>
    <dgm:pt modelId="{113CD78D-6B6D-47D6-A183-F35CA86B3F34}">
      <dgm:prSet phldrT="[Text]" custT="1"/>
      <dgm:spPr/>
      <dgm:t>
        <a:bodyPr/>
        <a:lstStyle/>
        <a:p>
          <a:r>
            <a:rPr lang="en-US" sz="4400" dirty="0">
              <a:latin typeface="Calibri" panose="020F0502020204030204" pitchFamily="34" charset="0"/>
              <a:cs typeface="Calibri" panose="020F0502020204030204" pitchFamily="34" charset="0"/>
            </a:rPr>
            <a:t>Achievable</a:t>
          </a:r>
        </a:p>
      </dgm:t>
    </dgm:pt>
    <dgm:pt modelId="{AF5497DB-060D-4B25-8B29-CDFCB4F40AC2}" type="parTrans" cxnId="{56A55D43-26F1-4014-A741-AB8F5123B4F4}">
      <dgm:prSet/>
      <dgm:spPr/>
      <dgm:t>
        <a:bodyPr/>
        <a:lstStyle/>
        <a:p>
          <a:endParaRPr lang="en-US"/>
        </a:p>
      </dgm:t>
    </dgm:pt>
    <dgm:pt modelId="{6D60BB14-8B66-4142-BA9C-98D489BC5B20}" type="sibTrans" cxnId="{56A55D43-26F1-4014-A741-AB8F5123B4F4}">
      <dgm:prSet/>
      <dgm:spPr/>
      <dgm:t>
        <a:bodyPr/>
        <a:lstStyle/>
        <a:p>
          <a:endParaRPr lang="en-US"/>
        </a:p>
      </dgm:t>
    </dgm:pt>
    <dgm:pt modelId="{52C1AF95-A9BD-4534-854C-2DCC437679A8}">
      <dgm:prSet phldrT="[Text]" custT="1"/>
      <dgm:spPr/>
      <dgm:t>
        <a:bodyPr/>
        <a:lstStyle/>
        <a:p>
          <a:r>
            <a:rPr lang="en-US" sz="2400" dirty="0">
              <a:latin typeface="Calibri" panose="020F0502020204030204" pitchFamily="34" charset="0"/>
              <a:cs typeface="Calibri" panose="020F0502020204030204" pitchFamily="34" charset="0"/>
            </a:rPr>
            <a:t>Can the goal be accomplished? How so?</a:t>
          </a:r>
          <a:endParaRPr lang="en-US" sz="2400" b="1" dirty="0">
            <a:latin typeface="Calibri" panose="020F0502020204030204" pitchFamily="34" charset="0"/>
            <a:cs typeface="Calibri" panose="020F0502020204030204" pitchFamily="34" charset="0"/>
          </a:endParaRPr>
        </a:p>
      </dgm:t>
    </dgm:pt>
    <dgm:pt modelId="{1A4C6891-DF72-4D43-889C-2673473BDAF5}" type="parTrans" cxnId="{9B105245-329D-429F-8E01-3AD74EC8E3B5}">
      <dgm:prSet/>
      <dgm:spPr/>
      <dgm:t>
        <a:bodyPr/>
        <a:lstStyle/>
        <a:p>
          <a:endParaRPr lang="en-US"/>
        </a:p>
      </dgm:t>
    </dgm:pt>
    <dgm:pt modelId="{75295A86-F37A-4CAA-95F3-F385F47400E1}" type="sibTrans" cxnId="{9B105245-329D-429F-8E01-3AD74EC8E3B5}">
      <dgm:prSet/>
      <dgm:spPr/>
      <dgm:t>
        <a:bodyPr/>
        <a:lstStyle/>
        <a:p>
          <a:endParaRPr lang="en-US"/>
        </a:p>
      </dgm:t>
    </dgm:pt>
    <dgm:pt modelId="{D625184C-CEB8-4613-927A-33E6AB79E671}">
      <dgm:prSet phldrT="[Text]" custT="1"/>
      <dgm:spPr/>
      <dgm:t>
        <a:bodyPr/>
        <a:lstStyle/>
        <a:p>
          <a:r>
            <a:rPr lang="en-US" sz="2400" dirty="0">
              <a:latin typeface="Calibri" panose="020F0502020204030204" pitchFamily="34" charset="0"/>
              <a:cs typeface="Calibri" panose="020F0502020204030204" pitchFamily="34" charset="0"/>
            </a:rPr>
            <a:t>Should be challenging but not out of reach.</a:t>
          </a:r>
        </a:p>
      </dgm:t>
    </dgm:pt>
    <dgm:pt modelId="{6C529F8E-D97E-4EA2-9D36-F3EE1EA82D32}" type="parTrans" cxnId="{DA8454BE-3C48-4B65-BEAE-B87FB98BB15C}">
      <dgm:prSet/>
      <dgm:spPr/>
      <dgm:t>
        <a:bodyPr/>
        <a:lstStyle/>
        <a:p>
          <a:endParaRPr lang="en-US"/>
        </a:p>
      </dgm:t>
    </dgm:pt>
    <dgm:pt modelId="{7D931C12-FA1D-48F9-9B2E-B98646B71358}" type="sibTrans" cxnId="{DA8454BE-3C48-4B65-BEAE-B87FB98BB15C}">
      <dgm:prSet/>
      <dgm:spPr/>
      <dgm:t>
        <a:bodyPr/>
        <a:lstStyle/>
        <a:p>
          <a:endParaRPr lang="en-US"/>
        </a:p>
      </dgm:t>
    </dgm:pt>
    <dgm:pt modelId="{ACC50B8C-3474-4451-963A-0D46B4FDC19E}">
      <dgm:prSet phldrT="[Text]" custT="1"/>
      <dgm:spPr/>
      <dgm:t>
        <a:bodyPr/>
        <a:lstStyle/>
        <a:p>
          <a:r>
            <a:rPr lang="en-US" sz="4400" dirty="0">
              <a:latin typeface="Calibri" panose="020F0502020204030204" pitchFamily="34" charset="0"/>
              <a:cs typeface="Calibri" panose="020F0502020204030204" pitchFamily="34" charset="0"/>
            </a:rPr>
            <a:t>Relevant</a:t>
          </a:r>
        </a:p>
      </dgm:t>
    </dgm:pt>
    <dgm:pt modelId="{8AFA5352-0F73-4C04-B79E-5EE47E3D2F21}" type="parTrans" cxnId="{B7BAB084-4C58-45E6-A961-AC16FC4A8BF5}">
      <dgm:prSet/>
      <dgm:spPr/>
      <dgm:t>
        <a:bodyPr/>
        <a:lstStyle/>
        <a:p>
          <a:endParaRPr lang="en-US"/>
        </a:p>
      </dgm:t>
    </dgm:pt>
    <dgm:pt modelId="{729A72D1-172D-4E6D-A466-3638970C54D6}" type="sibTrans" cxnId="{B7BAB084-4C58-45E6-A961-AC16FC4A8BF5}">
      <dgm:prSet/>
      <dgm:spPr/>
      <dgm:t>
        <a:bodyPr/>
        <a:lstStyle/>
        <a:p>
          <a:endParaRPr lang="en-US"/>
        </a:p>
      </dgm:t>
    </dgm:pt>
    <dgm:pt modelId="{5F854EEA-C2F9-47F9-A3EB-1D99C1E59B62}">
      <dgm:prSet phldrT="[Text]" custT="1"/>
      <dgm:spPr/>
      <dgm:t>
        <a:bodyPr/>
        <a:lstStyle/>
        <a:p>
          <a:r>
            <a:rPr lang="en-US" sz="2400" dirty="0">
              <a:latin typeface="Calibri" panose="020F0502020204030204" pitchFamily="34" charset="0"/>
              <a:cs typeface="Calibri" panose="020F0502020204030204" pitchFamily="34" charset="0"/>
            </a:rPr>
            <a:t>Does it address the harm and danger?</a:t>
          </a:r>
          <a:endParaRPr lang="en-US" sz="2400" b="1" dirty="0">
            <a:latin typeface="Calibri" panose="020F0502020204030204" pitchFamily="34" charset="0"/>
            <a:cs typeface="Calibri" panose="020F0502020204030204" pitchFamily="34" charset="0"/>
          </a:endParaRPr>
        </a:p>
      </dgm:t>
    </dgm:pt>
    <dgm:pt modelId="{B90273EE-61D7-4D3D-95AC-FF4D75DBE2DB}" type="parTrans" cxnId="{80475D83-9812-4D45-88E8-8EE86B788E3B}">
      <dgm:prSet/>
      <dgm:spPr/>
      <dgm:t>
        <a:bodyPr/>
        <a:lstStyle/>
        <a:p>
          <a:endParaRPr lang="en-US"/>
        </a:p>
      </dgm:t>
    </dgm:pt>
    <dgm:pt modelId="{52F5627A-E702-4A88-8AE3-F5B144B0477F}" type="sibTrans" cxnId="{80475D83-9812-4D45-88E8-8EE86B788E3B}">
      <dgm:prSet/>
      <dgm:spPr/>
      <dgm:t>
        <a:bodyPr/>
        <a:lstStyle/>
        <a:p>
          <a:endParaRPr lang="en-US"/>
        </a:p>
      </dgm:t>
    </dgm:pt>
    <dgm:pt modelId="{F2B01AC4-DB70-42CD-9CB3-466DC042C424}">
      <dgm:prSet phldrT="[Text]" custT="1"/>
      <dgm:spPr/>
      <dgm:t>
        <a:bodyPr/>
        <a:lstStyle/>
        <a:p>
          <a:r>
            <a:rPr lang="en-US" sz="4400" dirty="0">
              <a:latin typeface="Calibri" panose="020F0502020204030204" pitchFamily="34" charset="0"/>
              <a:cs typeface="Calibri" panose="020F0502020204030204" pitchFamily="34" charset="0"/>
            </a:rPr>
            <a:t>Time-limited</a:t>
          </a:r>
        </a:p>
      </dgm:t>
    </dgm:pt>
    <dgm:pt modelId="{43D3D227-166B-4C7F-89E0-64141F867CB2}" type="parTrans" cxnId="{F553995E-77E2-410C-9544-5EE8FD635DBB}">
      <dgm:prSet/>
      <dgm:spPr/>
      <dgm:t>
        <a:bodyPr/>
        <a:lstStyle/>
        <a:p>
          <a:endParaRPr lang="en-US"/>
        </a:p>
      </dgm:t>
    </dgm:pt>
    <dgm:pt modelId="{E102C4AD-369F-493F-9BD7-169DCCE5B8A6}" type="sibTrans" cxnId="{F553995E-77E2-410C-9544-5EE8FD635DBB}">
      <dgm:prSet/>
      <dgm:spPr/>
      <dgm:t>
        <a:bodyPr/>
        <a:lstStyle/>
        <a:p>
          <a:endParaRPr lang="en-US"/>
        </a:p>
      </dgm:t>
    </dgm:pt>
    <dgm:pt modelId="{22DB983A-05FB-4260-BCC0-58750E5D5852}">
      <dgm:prSet phldrT="[Text]" custT="1"/>
      <dgm:spPr/>
      <dgm:t>
        <a:bodyPr/>
        <a:lstStyle/>
        <a:p>
          <a:r>
            <a:rPr lang="en-US" sz="2400" dirty="0">
              <a:latin typeface="Calibri" panose="020F0502020204030204" pitchFamily="34" charset="0"/>
              <a:cs typeface="Calibri" panose="020F0502020204030204" pitchFamily="34" charset="0"/>
            </a:rPr>
            <a:t>Your objective should include be time limited.</a:t>
          </a:r>
          <a:endParaRPr lang="en-US" sz="2400" b="1" dirty="0">
            <a:latin typeface="Calibri" panose="020F0502020204030204" pitchFamily="34" charset="0"/>
            <a:cs typeface="Calibri" panose="020F0502020204030204" pitchFamily="34" charset="0"/>
          </a:endParaRPr>
        </a:p>
      </dgm:t>
    </dgm:pt>
    <dgm:pt modelId="{E61D3A53-A545-45C5-8178-0DF20BDAE312}" type="parTrans" cxnId="{90B34F9C-30B7-42E2-A366-5A8E6F22D03D}">
      <dgm:prSet/>
      <dgm:spPr/>
      <dgm:t>
        <a:bodyPr/>
        <a:lstStyle/>
        <a:p>
          <a:endParaRPr lang="en-US"/>
        </a:p>
      </dgm:t>
    </dgm:pt>
    <dgm:pt modelId="{9A94838A-B8D5-42DB-91A9-A0599919428E}" type="sibTrans" cxnId="{90B34F9C-30B7-42E2-A366-5A8E6F22D03D}">
      <dgm:prSet/>
      <dgm:spPr/>
      <dgm:t>
        <a:bodyPr/>
        <a:lstStyle/>
        <a:p>
          <a:endParaRPr lang="en-US"/>
        </a:p>
      </dgm:t>
    </dgm:pt>
    <dgm:pt modelId="{12552342-ADD8-4817-BDD5-150D870908A0}">
      <dgm:prSet phldrT="[Text]" custT="1"/>
      <dgm:spPr/>
      <dgm:t>
        <a:bodyPr/>
        <a:lstStyle/>
        <a:p>
          <a:r>
            <a:rPr lang="en-US" sz="2400" dirty="0">
              <a:latin typeface="Calibri" panose="020F0502020204030204" pitchFamily="34" charset="0"/>
              <a:cs typeface="Calibri" panose="020F0502020204030204" pitchFamily="34" charset="0"/>
            </a:rPr>
            <a:t>It will establish a sense of urgency.</a:t>
          </a:r>
        </a:p>
      </dgm:t>
    </dgm:pt>
    <dgm:pt modelId="{D504A5B9-2376-48A1-AA47-AF20F20B97D6}" type="parTrans" cxnId="{4DF038AE-61E1-470F-9AA2-438DAE99287A}">
      <dgm:prSet/>
      <dgm:spPr/>
      <dgm:t>
        <a:bodyPr/>
        <a:lstStyle/>
        <a:p>
          <a:endParaRPr lang="en-US"/>
        </a:p>
      </dgm:t>
    </dgm:pt>
    <dgm:pt modelId="{EB87A8F5-0068-42DC-8753-9FA2443EBC8A}" type="sibTrans" cxnId="{4DF038AE-61E1-470F-9AA2-438DAE99287A}">
      <dgm:prSet/>
      <dgm:spPr/>
      <dgm:t>
        <a:bodyPr/>
        <a:lstStyle/>
        <a:p>
          <a:endParaRPr lang="en-US"/>
        </a:p>
      </dgm:t>
    </dgm:pt>
    <dgm:pt modelId="{F4728069-0FDA-49B4-9D01-E2C42E71C75B}">
      <dgm:prSet phldrT="[Text]" custT="1"/>
      <dgm:spPr/>
      <dgm:t>
        <a:bodyPr/>
        <a:lstStyle/>
        <a:p>
          <a:r>
            <a:rPr lang="en-US" sz="2400" dirty="0">
              <a:latin typeface="Calibri" panose="020F0502020204030204" pitchFamily="34" charset="0"/>
              <a:cs typeface="Calibri" panose="020F0502020204030204" pitchFamily="34" charset="0"/>
            </a:rPr>
            <a:t>Is it consistent with our other goals?</a:t>
          </a:r>
        </a:p>
      </dgm:t>
    </dgm:pt>
    <dgm:pt modelId="{D9D31CB8-8848-4435-866D-632C30BBEA28}" type="parTrans" cxnId="{38F81D92-A712-4F0B-8E74-8EAE7E166D1D}">
      <dgm:prSet/>
      <dgm:spPr/>
      <dgm:t>
        <a:bodyPr/>
        <a:lstStyle/>
        <a:p>
          <a:endParaRPr lang="en-US"/>
        </a:p>
      </dgm:t>
    </dgm:pt>
    <dgm:pt modelId="{ACD23ADE-D15E-43F5-8D3E-16DF84285A0C}" type="sibTrans" cxnId="{38F81D92-A712-4F0B-8E74-8EAE7E166D1D}">
      <dgm:prSet/>
      <dgm:spPr/>
      <dgm:t>
        <a:bodyPr/>
        <a:lstStyle/>
        <a:p>
          <a:endParaRPr lang="en-US"/>
        </a:p>
      </dgm:t>
    </dgm:pt>
    <dgm:pt modelId="{A9FF27CA-7459-4847-BDE2-B93A616DA1A5}">
      <dgm:prSet phldrT="[Text]" custT="1"/>
      <dgm:spPr/>
      <dgm:t>
        <a:bodyPr/>
        <a:lstStyle/>
        <a:p>
          <a:r>
            <a:rPr lang="en-US" sz="2300" dirty="0">
              <a:latin typeface="Calibri" panose="020F0502020204030204" pitchFamily="34" charset="0"/>
              <a:cs typeface="Calibri" panose="020F0502020204030204" pitchFamily="34" charset="0"/>
            </a:rPr>
            <a:t>How much, how many, how will I know when my goal is accomplished?</a:t>
          </a:r>
        </a:p>
      </dgm:t>
    </dgm:pt>
    <dgm:pt modelId="{09D2FBFD-B97A-407D-912F-3A275823C00D}" type="sibTrans" cxnId="{4369729D-47FD-4410-88A8-B4E69EEE6C2D}">
      <dgm:prSet/>
      <dgm:spPr/>
      <dgm:t>
        <a:bodyPr/>
        <a:lstStyle/>
        <a:p>
          <a:endParaRPr lang="en-US"/>
        </a:p>
      </dgm:t>
    </dgm:pt>
    <dgm:pt modelId="{565C55BC-5AAF-48A8-8194-9F82FA5D2C35}" type="parTrans" cxnId="{4369729D-47FD-4410-88A8-B4E69EEE6C2D}">
      <dgm:prSet/>
      <dgm:spPr/>
      <dgm:t>
        <a:bodyPr/>
        <a:lstStyle/>
        <a:p>
          <a:endParaRPr lang="en-US"/>
        </a:p>
      </dgm:t>
    </dgm:pt>
    <dgm:pt modelId="{13300E6F-33C4-4ED4-B400-EB05D7AD0CE9}" type="pres">
      <dgm:prSet presAssocID="{E63DA0CF-0888-4BD3-A8A8-DA8EA7A4A2A6}" presName="Name0" presStyleCnt="0">
        <dgm:presLayoutVars>
          <dgm:dir/>
          <dgm:animLvl val="lvl"/>
          <dgm:resizeHandles/>
        </dgm:presLayoutVars>
      </dgm:prSet>
      <dgm:spPr/>
    </dgm:pt>
    <dgm:pt modelId="{B8730B0B-2BBE-4B9E-ABF4-B7A02009B1A2}" type="pres">
      <dgm:prSet presAssocID="{5DCDF4A5-62CC-4F6D-B62B-FBC2691168AF}" presName="linNode" presStyleCnt="0"/>
      <dgm:spPr/>
    </dgm:pt>
    <dgm:pt modelId="{1F4F3E5E-0F7F-4B4A-BD76-41C79E2A52AE}" type="pres">
      <dgm:prSet presAssocID="{5DCDF4A5-62CC-4F6D-B62B-FBC2691168AF}" presName="parentShp" presStyleLbl="node1" presStyleIdx="0" presStyleCnt="5">
        <dgm:presLayoutVars>
          <dgm:bulletEnabled val="1"/>
        </dgm:presLayoutVars>
      </dgm:prSet>
      <dgm:spPr/>
    </dgm:pt>
    <dgm:pt modelId="{01EF2438-D4DC-491A-8F8D-CAEC15FF3462}" type="pres">
      <dgm:prSet presAssocID="{5DCDF4A5-62CC-4F6D-B62B-FBC2691168AF}" presName="childShp" presStyleLbl="bgAccFollowNode1" presStyleIdx="0" presStyleCnt="5">
        <dgm:presLayoutVars>
          <dgm:bulletEnabled val="1"/>
        </dgm:presLayoutVars>
      </dgm:prSet>
      <dgm:spPr/>
    </dgm:pt>
    <dgm:pt modelId="{2DFDDB45-A6E4-4F0F-B12F-ED1E1B16E58D}" type="pres">
      <dgm:prSet presAssocID="{11625A6F-D6DC-454F-B931-0D72928B0AB8}" presName="spacing" presStyleCnt="0"/>
      <dgm:spPr/>
    </dgm:pt>
    <dgm:pt modelId="{0C4BE83C-9718-4B79-BAB4-C49439EF405A}" type="pres">
      <dgm:prSet presAssocID="{86DFBBD4-C0EB-4FB5-9B9E-781B814BE68D}" presName="linNode" presStyleCnt="0"/>
      <dgm:spPr/>
    </dgm:pt>
    <dgm:pt modelId="{4D095489-6EC9-4F4C-A64A-446DA1C9BA92}" type="pres">
      <dgm:prSet presAssocID="{86DFBBD4-C0EB-4FB5-9B9E-781B814BE68D}" presName="parentShp" presStyleLbl="node1" presStyleIdx="1" presStyleCnt="5">
        <dgm:presLayoutVars>
          <dgm:bulletEnabled val="1"/>
        </dgm:presLayoutVars>
      </dgm:prSet>
      <dgm:spPr/>
    </dgm:pt>
    <dgm:pt modelId="{82937991-61B7-4E95-AB98-D3ACA180E5EA}" type="pres">
      <dgm:prSet presAssocID="{86DFBBD4-C0EB-4FB5-9B9E-781B814BE68D}" presName="childShp" presStyleLbl="bgAccFollowNode1" presStyleIdx="1" presStyleCnt="5">
        <dgm:presLayoutVars>
          <dgm:bulletEnabled val="1"/>
        </dgm:presLayoutVars>
      </dgm:prSet>
      <dgm:spPr/>
    </dgm:pt>
    <dgm:pt modelId="{5EB7ED90-269D-4E37-9018-5266FE0BEB3F}" type="pres">
      <dgm:prSet presAssocID="{E0F854DF-6FEF-4FC5-8385-31686C0033EB}" presName="spacing" presStyleCnt="0"/>
      <dgm:spPr/>
    </dgm:pt>
    <dgm:pt modelId="{77C51198-C39C-468A-A71D-10217D269755}" type="pres">
      <dgm:prSet presAssocID="{113CD78D-6B6D-47D6-A183-F35CA86B3F34}" presName="linNode" presStyleCnt="0"/>
      <dgm:spPr/>
    </dgm:pt>
    <dgm:pt modelId="{899FEFC5-B7A1-4BF4-AE9B-227F32639DC1}" type="pres">
      <dgm:prSet presAssocID="{113CD78D-6B6D-47D6-A183-F35CA86B3F34}" presName="parentShp" presStyleLbl="node1" presStyleIdx="2" presStyleCnt="5">
        <dgm:presLayoutVars>
          <dgm:bulletEnabled val="1"/>
        </dgm:presLayoutVars>
      </dgm:prSet>
      <dgm:spPr/>
    </dgm:pt>
    <dgm:pt modelId="{C7DCE408-A97B-4475-B1E0-086146C68ADA}" type="pres">
      <dgm:prSet presAssocID="{113CD78D-6B6D-47D6-A183-F35CA86B3F34}" presName="childShp" presStyleLbl="bgAccFollowNode1" presStyleIdx="2" presStyleCnt="5">
        <dgm:presLayoutVars>
          <dgm:bulletEnabled val="1"/>
        </dgm:presLayoutVars>
      </dgm:prSet>
      <dgm:spPr/>
    </dgm:pt>
    <dgm:pt modelId="{C52B1A89-9430-4E1B-A5FB-5FB420B09008}" type="pres">
      <dgm:prSet presAssocID="{6D60BB14-8B66-4142-BA9C-98D489BC5B20}" presName="spacing" presStyleCnt="0"/>
      <dgm:spPr/>
    </dgm:pt>
    <dgm:pt modelId="{BE4891C6-F9AB-4DB4-BEA4-A69D6CBB6D44}" type="pres">
      <dgm:prSet presAssocID="{ACC50B8C-3474-4451-963A-0D46B4FDC19E}" presName="linNode" presStyleCnt="0"/>
      <dgm:spPr/>
    </dgm:pt>
    <dgm:pt modelId="{CBE1F29F-A119-41B3-B4DA-A33B25BF6960}" type="pres">
      <dgm:prSet presAssocID="{ACC50B8C-3474-4451-963A-0D46B4FDC19E}" presName="parentShp" presStyleLbl="node1" presStyleIdx="3" presStyleCnt="5">
        <dgm:presLayoutVars>
          <dgm:bulletEnabled val="1"/>
        </dgm:presLayoutVars>
      </dgm:prSet>
      <dgm:spPr/>
    </dgm:pt>
    <dgm:pt modelId="{F261C5D7-5BC8-4DC7-B34C-BD5F55FC35FE}" type="pres">
      <dgm:prSet presAssocID="{ACC50B8C-3474-4451-963A-0D46B4FDC19E}" presName="childShp" presStyleLbl="bgAccFollowNode1" presStyleIdx="3" presStyleCnt="5">
        <dgm:presLayoutVars>
          <dgm:bulletEnabled val="1"/>
        </dgm:presLayoutVars>
      </dgm:prSet>
      <dgm:spPr/>
    </dgm:pt>
    <dgm:pt modelId="{94B96F28-A36E-44FB-A65E-F8BFB66C31FF}" type="pres">
      <dgm:prSet presAssocID="{729A72D1-172D-4E6D-A466-3638970C54D6}" presName="spacing" presStyleCnt="0"/>
      <dgm:spPr/>
    </dgm:pt>
    <dgm:pt modelId="{E8304E2B-C805-4DCD-AC92-F7F954CCFBBA}" type="pres">
      <dgm:prSet presAssocID="{F2B01AC4-DB70-42CD-9CB3-466DC042C424}" presName="linNode" presStyleCnt="0"/>
      <dgm:spPr/>
    </dgm:pt>
    <dgm:pt modelId="{A952C08A-020C-4F1F-921B-2C7B95E5FC89}" type="pres">
      <dgm:prSet presAssocID="{F2B01AC4-DB70-42CD-9CB3-466DC042C424}" presName="parentShp" presStyleLbl="node1" presStyleIdx="4" presStyleCnt="5">
        <dgm:presLayoutVars>
          <dgm:bulletEnabled val="1"/>
        </dgm:presLayoutVars>
      </dgm:prSet>
      <dgm:spPr/>
    </dgm:pt>
    <dgm:pt modelId="{9071C31E-8D21-4BC2-A58E-56CDD1ADFB90}" type="pres">
      <dgm:prSet presAssocID="{F2B01AC4-DB70-42CD-9CB3-466DC042C424}" presName="childShp" presStyleLbl="bgAccFollowNode1" presStyleIdx="4" presStyleCnt="5">
        <dgm:presLayoutVars>
          <dgm:bulletEnabled val="1"/>
        </dgm:presLayoutVars>
      </dgm:prSet>
      <dgm:spPr/>
    </dgm:pt>
  </dgm:ptLst>
  <dgm:cxnLst>
    <dgm:cxn modelId="{9A56201D-E8D8-43CD-BFB4-31C90EF93049}" type="presOf" srcId="{52C1AF95-A9BD-4534-854C-2DCC437679A8}" destId="{C7DCE408-A97B-4475-B1E0-086146C68ADA}" srcOrd="0" destOrd="0" presId="urn:microsoft.com/office/officeart/2005/8/layout/vList6"/>
    <dgm:cxn modelId="{70D0BF2F-4638-410D-97F7-3CFA2AB7FE27}" type="presOf" srcId="{ACC50B8C-3474-4451-963A-0D46B4FDC19E}" destId="{CBE1F29F-A119-41B3-B4DA-A33B25BF6960}" srcOrd="0" destOrd="0" presId="urn:microsoft.com/office/officeart/2005/8/layout/vList6"/>
    <dgm:cxn modelId="{F553995E-77E2-410C-9544-5EE8FD635DBB}" srcId="{E63DA0CF-0888-4BD3-A8A8-DA8EA7A4A2A6}" destId="{F2B01AC4-DB70-42CD-9CB3-466DC042C424}" srcOrd="4" destOrd="0" parTransId="{43D3D227-166B-4C7F-89E0-64141F867CB2}" sibTransId="{E102C4AD-369F-493F-9BD7-169DCCE5B8A6}"/>
    <dgm:cxn modelId="{56A55D43-26F1-4014-A741-AB8F5123B4F4}" srcId="{E63DA0CF-0888-4BD3-A8A8-DA8EA7A4A2A6}" destId="{113CD78D-6B6D-47D6-A183-F35CA86B3F34}" srcOrd="2" destOrd="0" parTransId="{AF5497DB-060D-4B25-8B29-CDFCB4F40AC2}" sibTransId="{6D60BB14-8B66-4142-BA9C-98D489BC5B20}"/>
    <dgm:cxn modelId="{10CEDB43-16D7-4834-9EE6-FF26CA918A84}" type="presOf" srcId="{F4728069-0FDA-49B4-9D01-E2C42E71C75B}" destId="{F261C5D7-5BC8-4DC7-B34C-BD5F55FC35FE}" srcOrd="0" destOrd="1" presId="urn:microsoft.com/office/officeart/2005/8/layout/vList6"/>
    <dgm:cxn modelId="{9B105245-329D-429F-8E01-3AD74EC8E3B5}" srcId="{113CD78D-6B6D-47D6-A183-F35CA86B3F34}" destId="{52C1AF95-A9BD-4534-854C-2DCC437679A8}" srcOrd="0" destOrd="0" parTransId="{1A4C6891-DF72-4D43-889C-2673473BDAF5}" sibTransId="{75295A86-F37A-4CAA-95F3-F385F47400E1}"/>
    <dgm:cxn modelId="{A12C4446-ABAE-4039-A1DD-6B2BFB02621E}" type="presOf" srcId="{CDDB77D2-CA3D-49D4-82F1-0B250BE45FD2}" destId="{01EF2438-D4DC-491A-8F8D-CAEC15FF3462}" srcOrd="0" destOrd="0" presId="urn:microsoft.com/office/officeart/2005/8/layout/vList6"/>
    <dgm:cxn modelId="{AF15C947-E41C-49C0-921B-C1A80B2DEF26}" type="presOf" srcId="{E63DA0CF-0888-4BD3-A8A8-DA8EA7A4A2A6}" destId="{13300E6F-33C4-4ED4-B400-EB05D7AD0CE9}" srcOrd="0" destOrd="0" presId="urn:microsoft.com/office/officeart/2005/8/layout/vList6"/>
    <dgm:cxn modelId="{0CE9B049-50D9-4696-995D-63526CB9636F}" type="presOf" srcId="{A9FF27CA-7459-4847-BDE2-B93A616DA1A5}" destId="{82937991-61B7-4E95-AB98-D3ACA180E5EA}" srcOrd="0" destOrd="1" presId="urn:microsoft.com/office/officeart/2005/8/layout/vList6"/>
    <dgm:cxn modelId="{067C594E-DB31-42A3-883F-C6EF34B2926F}" srcId="{5DCDF4A5-62CC-4F6D-B62B-FBC2691168AF}" destId="{ED9BBBC0-EEC0-4F94-918D-B65A72000D3D}" srcOrd="1" destOrd="0" parTransId="{C6466D61-40C8-4FF5-9A2A-80AE57DC783C}" sibTransId="{F45A87CD-DFCF-4B3F-B3F0-39D5DEBBBC46}"/>
    <dgm:cxn modelId="{AC94C671-63C0-4F5D-84B7-7FD8B744583E}" srcId="{86DFBBD4-C0EB-4FB5-9B9E-781B814BE68D}" destId="{4ECA12A7-F95E-44A8-B9FC-D131F4B6AAB2}" srcOrd="0" destOrd="0" parTransId="{F35A1865-0F06-4BC6-8444-FBABEF1DFF09}" sibTransId="{523FE696-D7F3-444E-B242-C0F4BC89E9E8}"/>
    <dgm:cxn modelId="{FCCE1673-8086-48B5-84BF-8AE5025A5C65}" srcId="{5DCDF4A5-62CC-4F6D-B62B-FBC2691168AF}" destId="{CDDB77D2-CA3D-49D4-82F1-0B250BE45FD2}" srcOrd="0" destOrd="0" parTransId="{7A7C4C5B-C66E-4B5D-9A9C-4C4DF759D1D5}" sibTransId="{6CE0BA26-07E1-4388-A8BE-1DA31AE77A0F}"/>
    <dgm:cxn modelId="{FE4A5659-E5DF-4CD4-8130-21258E0CF8F3}" type="presOf" srcId="{5DCDF4A5-62CC-4F6D-B62B-FBC2691168AF}" destId="{1F4F3E5E-0F7F-4B4A-BD76-41C79E2A52AE}" srcOrd="0" destOrd="0" presId="urn:microsoft.com/office/officeart/2005/8/layout/vList6"/>
    <dgm:cxn modelId="{BD2F357B-B662-4E6D-9DE0-35CD7410CF36}" type="presOf" srcId="{ED9BBBC0-EEC0-4F94-918D-B65A72000D3D}" destId="{01EF2438-D4DC-491A-8F8D-CAEC15FF3462}" srcOrd="0" destOrd="1" presId="urn:microsoft.com/office/officeart/2005/8/layout/vList6"/>
    <dgm:cxn modelId="{2DFE527E-99C9-4ECD-A760-9C2D406FEFC4}" type="presOf" srcId="{113CD78D-6B6D-47D6-A183-F35CA86B3F34}" destId="{899FEFC5-B7A1-4BF4-AE9B-227F32639DC1}" srcOrd="0" destOrd="0" presId="urn:microsoft.com/office/officeart/2005/8/layout/vList6"/>
    <dgm:cxn modelId="{E2C52381-3DA3-47C0-BEB1-CDF2F844F87C}" type="presOf" srcId="{5F854EEA-C2F9-47F9-A3EB-1D99C1E59B62}" destId="{F261C5D7-5BC8-4DC7-B34C-BD5F55FC35FE}" srcOrd="0" destOrd="0" presId="urn:microsoft.com/office/officeart/2005/8/layout/vList6"/>
    <dgm:cxn modelId="{80475D83-9812-4D45-88E8-8EE86B788E3B}" srcId="{ACC50B8C-3474-4451-963A-0D46B4FDC19E}" destId="{5F854EEA-C2F9-47F9-A3EB-1D99C1E59B62}" srcOrd="0" destOrd="0" parTransId="{B90273EE-61D7-4D3D-95AC-FF4D75DBE2DB}" sibTransId="{52F5627A-E702-4A88-8AE3-F5B144B0477F}"/>
    <dgm:cxn modelId="{B7BAB084-4C58-45E6-A961-AC16FC4A8BF5}" srcId="{E63DA0CF-0888-4BD3-A8A8-DA8EA7A4A2A6}" destId="{ACC50B8C-3474-4451-963A-0D46B4FDC19E}" srcOrd="3" destOrd="0" parTransId="{8AFA5352-0F73-4C04-B79E-5EE47E3D2F21}" sibTransId="{729A72D1-172D-4E6D-A466-3638970C54D6}"/>
    <dgm:cxn modelId="{002E3D89-342A-42A6-B859-0C68D22831E1}" srcId="{E63DA0CF-0888-4BD3-A8A8-DA8EA7A4A2A6}" destId="{86DFBBD4-C0EB-4FB5-9B9E-781B814BE68D}" srcOrd="1" destOrd="0" parTransId="{FBD63C0D-B5E6-4EE7-B414-5FAB16B4BFFA}" sibTransId="{E0F854DF-6FEF-4FC5-8385-31686C0033EB}"/>
    <dgm:cxn modelId="{38F81D92-A712-4F0B-8E74-8EAE7E166D1D}" srcId="{ACC50B8C-3474-4451-963A-0D46B4FDC19E}" destId="{F4728069-0FDA-49B4-9D01-E2C42E71C75B}" srcOrd="1" destOrd="0" parTransId="{D9D31CB8-8848-4435-866D-632C30BBEA28}" sibTransId="{ACD23ADE-D15E-43F5-8D3E-16DF84285A0C}"/>
    <dgm:cxn modelId="{90B34F9C-30B7-42E2-A366-5A8E6F22D03D}" srcId="{F2B01AC4-DB70-42CD-9CB3-466DC042C424}" destId="{22DB983A-05FB-4260-BCC0-58750E5D5852}" srcOrd="0" destOrd="0" parTransId="{E61D3A53-A545-45C5-8178-0DF20BDAE312}" sibTransId="{9A94838A-B8D5-42DB-91A9-A0599919428E}"/>
    <dgm:cxn modelId="{4369729D-47FD-4410-88A8-B4E69EEE6C2D}" srcId="{86DFBBD4-C0EB-4FB5-9B9E-781B814BE68D}" destId="{A9FF27CA-7459-4847-BDE2-B93A616DA1A5}" srcOrd="1" destOrd="0" parTransId="{565C55BC-5AAF-48A8-8194-9F82FA5D2C35}" sibTransId="{09D2FBFD-B97A-407D-912F-3A275823C00D}"/>
    <dgm:cxn modelId="{387908A7-2569-4BAA-A763-3D6170B4889A}" type="presOf" srcId="{D625184C-CEB8-4613-927A-33E6AB79E671}" destId="{C7DCE408-A97B-4475-B1E0-086146C68ADA}" srcOrd="0" destOrd="1" presId="urn:microsoft.com/office/officeart/2005/8/layout/vList6"/>
    <dgm:cxn modelId="{4DF038AE-61E1-470F-9AA2-438DAE99287A}" srcId="{F2B01AC4-DB70-42CD-9CB3-466DC042C424}" destId="{12552342-ADD8-4817-BDD5-150D870908A0}" srcOrd="1" destOrd="0" parTransId="{D504A5B9-2376-48A1-AA47-AF20F20B97D6}" sibTransId="{EB87A8F5-0068-42DC-8753-9FA2443EBC8A}"/>
    <dgm:cxn modelId="{DA8454BE-3C48-4B65-BEAE-B87FB98BB15C}" srcId="{113CD78D-6B6D-47D6-A183-F35CA86B3F34}" destId="{D625184C-CEB8-4613-927A-33E6AB79E671}" srcOrd="1" destOrd="0" parTransId="{6C529F8E-D97E-4EA2-9D36-F3EE1EA82D32}" sibTransId="{7D931C12-FA1D-48F9-9B2E-B98646B71358}"/>
    <dgm:cxn modelId="{5633BEBF-905B-47E5-8D37-E99B6F3477C3}" type="presOf" srcId="{12552342-ADD8-4817-BDD5-150D870908A0}" destId="{9071C31E-8D21-4BC2-A58E-56CDD1ADFB90}" srcOrd="0" destOrd="1" presId="urn:microsoft.com/office/officeart/2005/8/layout/vList6"/>
    <dgm:cxn modelId="{1CC345C3-1467-455E-9236-9C67C0396BC6}" type="presOf" srcId="{F2B01AC4-DB70-42CD-9CB3-466DC042C424}" destId="{A952C08A-020C-4F1F-921B-2C7B95E5FC89}" srcOrd="0" destOrd="0" presId="urn:microsoft.com/office/officeart/2005/8/layout/vList6"/>
    <dgm:cxn modelId="{1E5E5BCD-BD6A-46CD-98F9-67ECE07CEB0B}" type="presOf" srcId="{86DFBBD4-C0EB-4FB5-9B9E-781B814BE68D}" destId="{4D095489-6EC9-4F4C-A64A-446DA1C9BA92}" srcOrd="0" destOrd="0" presId="urn:microsoft.com/office/officeart/2005/8/layout/vList6"/>
    <dgm:cxn modelId="{2A9B40E0-310F-4774-B38D-218701AA1D6D}" type="presOf" srcId="{22DB983A-05FB-4260-BCC0-58750E5D5852}" destId="{9071C31E-8D21-4BC2-A58E-56CDD1ADFB90}" srcOrd="0" destOrd="0" presId="urn:microsoft.com/office/officeart/2005/8/layout/vList6"/>
    <dgm:cxn modelId="{11FC71FA-E779-4944-A087-6D8EA024C345}" type="presOf" srcId="{4ECA12A7-F95E-44A8-B9FC-D131F4B6AAB2}" destId="{82937991-61B7-4E95-AB98-D3ACA180E5EA}" srcOrd="0" destOrd="0" presId="urn:microsoft.com/office/officeart/2005/8/layout/vList6"/>
    <dgm:cxn modelId="{3EB777FE-7040-45A9-AB67-0FA72E9FD208}" srcId="{E63DA0CF-0888-4BD3-A8A8-DA8EA7A4A2A6}" destId="{5DCDF4A5-62CC-4F6D-B62B-FBC2691168AF}" srcOrd="0" destOrd="0" parTransId="{91F024D3-AC90-4531-A8D6-E76A2655B731}" sibTransId="{11625A6F-D6DC-454F-B931-0D72928B0AB8}"/>
    <dgm:cxn modelId="{912FA604-103D-4C7A-ADA3-6BCC5A767A10}" type="presParOf" srcId="{13300E6F-33C4-4ED4-B400-EB05D7AD0CE9}" destId="{B8730B0B-2BBE-4B9E-ABF4-B7A02009B1A2}" srcOrd="0" destOrd="0" presId="urn:microsoft.com/office/officeart/2005/8/layout/vList6"/>
    <dgm:cxn modelId="{842260A2-11AB-41A1-9262-BB36DB605B2B}" type="presParOf" srcId="{B8730B0B-2BBE-4B9E-ABF4-B7A02009B1A2}" destId="{1F4F3E5E-0F7F-4B4A-BD76-41C79E2A52AE}" srcOrd="0" destOrd="0" presId="urn:microsoft.com/office/officeart/2005/8/layout/vList6"/>
    <dgm:cxn modelId="{E2347755-8B4B-462F-B9C4-2C1A8FFCD8EB}" type="presParOf" srcId="{B8730B0B-2BBE-4B9E-ABF4-B7A02009B1A2}" destId="{01EF2438-D4DC-491A-8F8D-CAEC15FF3462}" srcOrd="1" destOrd="0" presId="urn:microsoft.com/office/officeart/2005/8/layout/vList6"/>
    <dgm:cxn modelId="{196A962F-90D0-413A-951A-9391E399D0B1}" type="presParOf" srcId="{13300E6F-33C4-4ED4-B400-EB05D7AD0CE9}" destId="{2DFDDB45-A6E4-4F0F-B12F-ED1E1B16E58D}" srcOrd="1" destOrd="0" presId="urn:microsoft.com/office/officeart/2005/8/layout/vList6"/>
    <dgm:cxn modelId="{07A2F3F4-BDC1-44B0-9443-224F711587F2}" type="presParOf" srcId="{13300E6F-33C4-4ED4-B400-EB05D7AD0CE9}" destId="{0C4BE83C-9718-4B79-BAB4-C49439EF405A}" srcOrd="2" destOrd="0" presId="urn:microsoft.com/office/officeart/2005/8/layout/vList6"/>
    <dgm:cxn modelId="{DBD52801-195D-491B-A93C-21095ADA0EE4}" type="presParOf" srcId="{0C4BE83C-9718-4B79-BAB4-C49439EF405A}" destId="{4D095489-6EC9-4F4C-A64A-446DA1C9BA92}" srcOrd="0" destOrd="0" presId="urn:microsoft.com/office/officeart/2005/8/layout/vList6"/>
    <dgm:cxn modelId="{25C9C2B7-4764-4B65-AA3C-EE225B0C8EF4}" type="presParOf" srcId="{0C4BE83C-9718-4B79-BAB4-C49439EF405A}" destId="{82937991-61B7-4E95-AB98-D3ACA180E5EA}" srcOrd="1" destOrd="0" presId="urn:microsoft.com/office/officeart/2005/8/layout/vList6"/>
    <dgm:cxn modelId="{E7C6EF72-3F2D-410D-8355-AAB50E02C133}" type="presParOf" srcId="{13300E6F-33C4-4ED4-B400-EB05D7AD0CE9}" destId="{5EB7ED90-269D-4E37-9018-5266FE0BEB3F}" srcOrd="3" destOrd="0" presId="urn:microsoft.com/office/officeart/2005/8/layout/vList6"/>
    <dgm:cxn modelId="{5518B044-D6B1-4FE4-9B1B-3F2E515E2696}" type="presParOf" srcId="{13300E6F-33C4-4ED4-B400-EB05D7AD0CE9}" destId="{77C51198-C39C-468A-A71D-10217D269755}" srcOrd="4" destOrd="0" presId="urn:microsoft.com/office/officeart/2005/8/layout/vList6"/>
    <dgm:cxn modelId="{F8FDEA9A-842C-418A-B80D-73FF5DB186A3}" type="presParOf" srcId="{77C51198-C39C-468A-A71D-10217D269755}" destId="{899FEFC5-B7A1-4BF4-AE9B-227F32639DC1}" srcOrd="0" destOrd="0" presId="urn:microsoft.com/office/officeart/2005/8/layout/vList6"/>
    <dgm:cxn modelId="{968FA25E-C945-4086-8072-8ADC82936B02}" type="presParOf" srcId="{77C51198-C39C-468A-A71D-10217D269755}" destId="{C7DCE408-A97B-4475-B1E0-086146C68ADA}" srcOrd="1" destOrd="0" presId="urn:microsoft.com/office/officeart/2005/8/layout/vList6"/>
    <dgm:cxn modelId="{1828E4A5-B0A5-4D49-BF8C-E2B4509F1561}" type="presParOf" srcId="{13300E6F-33C4-4ED4-B400-EB05D7AD0CE9}" destId="{C52B1A89-9430-4E1B-A5FB-5FB420B09008}" srcOrd="5" destOrd="0" presId="urn:microsoft.com/office/officeart/2005/8/layout/vList6"/>
    <dgm:cxn modelId="{F1D5530E-CC67-4B0E-B22E-7B479BC93718}" type="presParOf" srcId="{13300E6F-33C4-4ED4-B400-EB05D7AD0CE9}" destId="{BE4891C6-F9AB-4DB4-BEA4-A69D6CBB6D44}" srcOrd="6" destOrd="0" presId="urn:microsoft.com/office/officeart/2005/8/layout/vList6"/>
    <dgm:cxn modelId="{C910C8C2-3410-400E-8A4A-34C8D61DF93B}" type="presParOf" srcId="{BE4891C6-F9AB-4DB4-BEA4-A69D6CBB6D44}" destId="{CBE1F29F-A119-41B3-B4DA-A33B25BF6960}" srcOrd="0" destOrd="0" presId="urn:microsoft.com/office/officeart/2005/8/layout/vList6"/>
    <dgm:cxn modelId="{E29D2141-BDC8-4ED6-B18F-B14217B95E3A}" type="presParOf" srcId="{BE4891C6-F9AB-4DB4-BEA4-A69D6CBB6D44}" destId="{F261C5D7-5BC8-4DC7-B34C-BD5F55FC35FE}" srcOrd="1" destOrd="0" presId="urn:microsoft.com/office/officeart/2005/8/layout/vList6"/>
    <dgm:cxn modelId="{E33995CD-02FF-4469-83BE-47B653EEA4C1}" type="presParOf" srcId="{13300E6F-33C4-4ED4-B400-EB05D7AD0CE9}" destId="{94B96F28-A36E-44FB-A65E-F8BFB66C31FF}" srcOrd="7" destOrd="0" presId="urn:microsoft.com/office/officeart/2005/8/layout/vList6"/>
    <dgm:cxn modelId="{A030A6BC-0885-41CB-9EB3-06037A1E153D}" type="presParOf" srcId="{13300E6F-33C4-4ED4-B400-EB05D7AD0CE9}" destId="{E8304E2B-C805-4DCD-AC92-F7F954CCFBBA}" srcOrd="8" destOrd="0" presId="urn:microsoft.com/office/officeart/2005/8/layout/vList6"/>
    <dgm:cxn modelId="{D2F28E61-1B6D-4699-9BBF-0D7CBC33D75B}" type="presParOf" srcId="{E8304E2B-C805-4DCD-AC92-F7F954CCFBBA}" destId="{A952C08A-020C-4F1F-921B-2C7B95E5FC89}" srcOrd="0" destOrd="0" presId="urn:microsoft.com/office/officeart/2005/8/layout/vList6"/>
    <dgm:cxn modelId="{A5CD19CD-5A10-489F-BE73-172B71C9961D}" type="presParOf" srcId="{E8304E2B-C805-4DCD-AC92-F7F954CCFBBA}" destId="{9071C31E-8D21-4BC2-A58E-56CDD1ADFB9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2F53658-01B5-F14A-A4D7-2C7ACDBB33A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B3FD29D2-B8F5-824D-8522-DA66DD16F015}">
      <dgm:prSet phldrT="[Text]"/>
      <dgm:spPr/>
      <dgm:t>
        <a:bodyPr/>
        <a:lstStyle/>
        <a:p>
          <a:r>
            <a:rPr lang="en-US" dirty="0"/>
            <a:t>Safety and services are not the same thing.</a:t>
          </a:r>
        </a:p>
      </dgm:t>
    </dgm:pt>
    <dgm:pt modelId="{F34EE87E-FA95-C34D-A751-0A1BA2C61E3A}" type="parTrans" cxnId="{23E31829-2563-344A-B5BC-DF1010ECDBF1}">
      <dgm:prSet/>
      <dgm:spPr/>
      <dgm:t>
        <a:bodyPr/>
        <a:lstStyle/>
        <a:p>
          <a:endParaRPr lang="en-US"/>
        </a:p>
      </dgm:t>
    </dgm:pt>
    <dgm:pt modelId="{6D07F8F4-219D-C34A-8774-7800FBD8CAEB}" type="sibTrans" cxnId="{23E31829-2563-344A-B5BC-DF1010ECDBF1}">
      <dgm:prSet/>
      <dgm:spPr/>
      <dgm:t>
        <a:bodyPr/>
        <a:lstStyle/>
        <a:p>
          <a:endParaRPr lang="en-US"/>
        </a:p>
      </dgm:t>
    </dgm:pt>
    <dgm:pt modelId="{E4A2B397-7F49-A743-9F07-DB8FD7BF9E9D}" type="pres">
      <dgm:prSet presAssocID="{12F53658-01B5-F14A-A4D7-2C7ACDBB33A7}" presName="diagram" presStyleCnt="0">
        <dgm:presLayoutVars>
          <dgm:dir/>
          <dgm:resizeHandles val="exact"/>
        </dgm:presLayoutVars>
      </dgm:prSet>
      <dgm:spPr/>
    </dgm:pt>
    <dgm:pt modelId="{1C1E3540-6A94-F249-93BE-EB6EED5FD6C0}" type="pres">
      <dgm:prSet presAssocID="{B3FD29D2-B8F5-824D-8522-DA66DD16F015}" presName="node" presStyleLbl="node1" presStyleIdx="0" presStyleCnt="1" custScaleX="105863" custScaleY="108389">
        <dgm:presLayoutVars>
          <dgm:bulletEnabled val="1"/>
        </dgm:presLayoutVars>
      </dgm:prSet>
      <dgm:spPr/>
    </dgm:pt>
  </dgm:ptLst>
  <dgm:cxnLst>
    <dgm:cxn modelId="{59A52D14-7DF3-4F79-A8B7-54BE638861C0}" type="presOf" srcId="{12F53658-01B5-F14A-A4D7-2C7ACDBB33A7}" destId="{E4A2B397-7F49-A743-9F07-DB8FD7BF9E9D}" srcOrd="0" destOrd="0" presId="urn:microsoft.com/office/officeart/2005/8/layout/default#1"/>
    <dgm:cxn modelId="{23E31829-2563-344A-B5BC-DF1010ECDBF1}" srcId="{12F53658-01B5-F14A-A4D7-2C7ACDBB33A7}" destId="{B3FD29D2-B8F5-824D-8522-DA66DD16F015}" srcOrd="0" destOrd="0" parTransId="{F34EE87E-FA95-C34D-A751-0A1BA2C61E3A}" sibTransId="{6D07F8F4-219D-C34A-8774-7800FBD8CAEB}"/>
    <dgm:cxn modelId="{8283ABBD-C4DB-4088-A19D-8F57655CEC47}" type="presOf" srcId="{B3FD29D2-B8F5-824D-8522-DA66DD16F015}" destId="{1C1E3540-6A94-F249-93BE-EB6EED5FD6C0}" srcOrd="0" destOrd="0" presId="urn:microsoft.com/office/officeart/2005/8/layout/default#1"/>
    <dgm:cxn modelId="{0214833B-FFB0-4486-8732-A89DC0786FC5}" type="presParOf" srcId="{E4A2B397-7F49-A743-9F07-DB8FD7BF9E9D}" destId="{1C1E3540-6A94-F249-93BE-EB6EED5FD6C0}"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D77B18E-99E8-474B-BAB4-EDDFA2055AF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B9ED356A-E113-4285-AD52-4075F827D4FD}">
      <dgm:prSet custT="1">
        <dgm:style>
          <a:lnRef idx="0">
            <a:schemeClr val="accent5"/>
          </a:lnRef>
          <a:fillRef idx="3">
            <a:schemeClr val="accent5"/>
          </a:fillRef>
          <a:effectRef idx="3">
            <a:schemeClr val="accent5"/>
          </a:effectRef>
          <a:fontRef idx="minor">
            <a:schemeClr val="lt1"/>
          </a:fontRef>
        </dgm:style>
      </dgm:prSet>
      <dgm:spPr>
        <a:solidFill>
          <a:srgbClr val="F7901E"/>
        </a:solidFill>
      </dgm:spPr>
      <dgm:t>
        <a:bodyPr/>
        <a:lstStyle/>
        <a:p>
          <a:r>
            <a:rPr lang="en-US" sz="4800" dirty="0">
              <a:solidFill>
                <a:schemeClr val="bg1"/>
              </a:solidFill>
              <a:ea typeface="ＭＳ Ｐゴシック" charset="-128"/>
            </a:rPr>
            <a:t>If a danger exists, what are the family and network willing and able to do to show us the children will be safe?</a:t>
          </a:r>
        </a:p>
      </dgm:t>
    </dgm:pt>
    <dgm:pt modelId="{6202D971-873D-48B6-B1AC-1446BB2F8C2E}" type="parTrans" cxnId="{6FA0DE25-2D41-4D9D-9A29-AB34774DD681}">
      <dgm:prSet/>
      <dgm:spPr/>
      <dgm:t>
        <a:bodyPr/>
        <a:lstStyle/>
        <a:p>
          <a:endParaRPr lang="en-US"/>
        </a:p>
      </dgm:t>
    </dgm:pt>
    <dgm:pt modelId="{65690F2E-ED4C-4EDA-B5A1-912E2AF5F75D}" type="sibTrans" cxnId="{6FA0DE25-2D41-4D9D-9A29-AB34774DD681}">
      <dgm:prSet/>
      <dgm:spPr/>
      <dgm:t>
        <a:bodyPr/>
        <a:lstStyle/>
        <a:p>
          <a:endParaRPr lang="en-US"/>
        </a:p>
      </dgm:t>
    </dgm:pt>
    <dgm:pt modelId="{9088C438-2EE9-41A2-926A-64733951D888}" type="pres">
      <dgm:prSet presAssocID="{7D77B18E-99E8-474B-BAB4-EDDFA2055AF3}" presName="diagram" presStyleCnt="0">
        <dgm:presLayoutVars>
          <dgm:dir/>
          <dgm:resizeHandles val="exact"/>
        </dgm:presLayoutVars>
      </dgm:prSet>
      <dgm:spPr/>
    </dgm:pt>
    <dgm:pt modelId="{7ACB07C1-B999-4BF5-882E-35514648EC50}" type="pres">
      <dgm:prSet presAssocID="{B9ED356A-E113-4285-AD52-4075F827D4FD}" presName="node" presStyleLbl="node1" presStyleIdx="0" presStyleCnt="1" custScaleX="106004" custScaleY="131594" custLinFactNeighborX="-452" custLinFactNeighborY="-2815">
        <dgm:presLayoutVars>
          <dgm:bulletEnabled val="1"/>
        </dgm:presLayoutVars>
      </dgm:prSet>
      <dgm:spPr/>
    </dgm:pt>
  </dgm:ptLst>
  <dgm:cxnLst>
    <dgm:cxn modelId="{6FA0DE25-2D41-4D9D-9A29-AB34774DD681}" srcId="{7D77B18E-99E8-474B-BAB4-EDDFA2055AF3}" destId="{B9ED356A-E113-4285-AD52-4075F827D4FD}" srcOrd="0" destOrd="0" parTransId="{6202D971-873D-48B6-B1AC-1446BB2F8C2E}" sibTransId="{65690F2E-ED4C-4EDA-B5A1-912E2AF5F75D}"/>
    <dgm:cxn modelId="{33DE5444-5FC5-4220-8482-6EFBB5D1DA9D}" type="presOf" srcId="{B9ED356A-E113-4285-AD52-4075F827D4FD}" destId="{7ACB07C1-B999-4BF5-882E-35514648EC50}" srcOrd="0" destOrd="0" presId="urn:microsoft.com/office/officeart/2005/8/layout/default#2"/>
    <dgm:cxn modelId="{DC15C596-322D-4FAB-AA2D-742B73B46331}" type="presOf" srcId="{7D77B18E-99E8-474B-BAB4-EDDFA2055AF3}" destId="{9088C438-2EE9-41A2-926A-64733951D888}" srcOrd="0" destOrd="0" presId="urn:microsoft.com/office/officeart/2005/8/layout/default#2"/>
    <dgm:cxn modelId="{A48A2D61-2DB3-449F-9420-7EC98C6FA962}" type="presParOf" srcId="{9088C438-2EE9-41A2-926A-64733951D888}" destId="{7ACB07C1-B999-4BF5-882E-35514648EC50}"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B490BBE-E1F0-46E2-AAE9-7C2EF81FE2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1FFCA9-2B71-402A-9235-CC058D547DAF}">
      <dgm:prSet phldrT="[Text]" custT="1"/>
      <dgm:spPr/>
      <dgm:t>
        <a:bodyPr/>
        <a:lstStyle/>
        <a:p>
          <a:r>
            <a:rPr lang="en-US" sz="2800" dirty="0">
              <a:latin typeface="Arial" panose="020B0604020202020204" pitchFamily="34" charset="0"/>
              <a:cs typeface="Arial" panose="020B0604020202020204" pitchFamily="34" charset="0"/>
            </a:rPr>
            <a:t>Parental resilience</a:t>
          </a:r>
        </a:p>
      </dgm:t>
    </dgm:pt>
    <dgm:pt modelId="{61D0844C-5D69-472A-91B2-059184071051}" type="parTrans" cxnId="{3811F664-CCCE-480C-A8BE-DA803753447A}">
      <dgm:prSet/>
      <dgm:spPr/>
      <dgm:t>
        <a:bodyPr/>
        <a:lstStyle/>
        <a:p>
          <a:endParaRPr lang="en-US"/>
        </a:p>
      </dgm:t>
    </dgm:pt>
    <dgm:pt modelId="{5A7AFE5D-0643-47DB-BC68-DDECD13268D9}" type="sibTrans" cxnId="{3811F664-CCCE-480C-A8BE-DA803753447A}">
      <dgm:prSet/>
      <dgm:spPr/>
      <dgm:t>
        <a:bodyPr/>
        <a:lstStyle/>
        <a:p>
          <a:endParaRPr lang="en-US"/>
        </a:p>
      </dgm:t>
    </dgm:pt>
    <dgm:pt modelId="{C0E9F47E-D951-423E-8677-416AB0771F3A}">
      <dgm:prSet phldrT="[Text]" custT="1"/>
      <dgm:spPr/>
      <dgm:t>
        <a:bodyPr/>
        <a:lstStyle/>
        <a:p>
          <a:r>
            <a:rPr lang="en-US" sz="2800" dirty="0">
              <a:latin typeface="Arial" panose="020B0604020202020204" pitchFamily="34" charset="0"/>
              <a:cs typeface="Arial" panose="020B0604020202020204" pitchFamily="34" charset="0"/>
            </a:rPr>
            <a:t>Social connections</a:t>
          </a:r>
        </a:p>
      </dgm:t>
    </dgm:pt>
    <dgm:pt modelId="{96B38E41-8DEF-4F31-9799-ECA18BA92E31}" type="parTrans" cxnId="{B7B8C7DC-4DEA-4A58-AEC4-24136211F026}">
      <dgm:prSet/>
      <dgm:spPr/>
      <dgm:t>
        <a:bodyPr/>
        <a:lstStyle/>
        <a:p>
          <a:endParaRPr lang="en-US"/>
        </a:p>
      </dgm:t>
    </dgm:pt>
    <dgm:pt modelId="{AE5ADC24-9616-49C7-BF44-B7D1E2AB3030}" type="sibTrans" cxnId="{B7B8C7DC-4DEA-4A58-AEC4-24136211F026}">
      <dgm:prSet/>
      <dgm:spPr/>
      <dgm:t>
        <a:bodyPr/>
        <a:lstStyle/>
        <a:p>
          <a:endParaRPr lang="en-US"/>
        </a:p>
      </dgm:t>
    </dgm:pt>
    <dgm:pt modelId="{F6E2C366-3C14-4162-9BD9-28D00B928A7A}">
      <dgm:prSet phldrT="[Text]" custT="1"/>
      <dgm:spPr/>
      <dgm:t>
        <a:bodyPr/>
        <a:lstStyle/>
        <a:p>
          <a:r>
            <a:rPr lang="en-US" sz="2800" dirty="0">
              <a:latin typeface="Arial" panose="020B0604020202020204" pitchFamily="34" charset="0"/>
              <a:cs typeface="Arial" panose="020B0604020202020204" pitchFamily="34" charset="0"/>
            </a:rPr>
            <a:t>Knowledge of parenting and child development</a:t>
          </a:r>
        </a:p>
      </dgm:t>
    </dgm:pt>
    <dgm:pt modelId="{00718B31-5561-405E-B8C8-FB5B6E632816}" type="parTrans" cxnId="{303D2390-FB13-44EA-BA55-576BC56D76E4}">
      <dgm:prSet/>
      <dgm:spPr/>
      <dgm:t>
        <a:bodyPr/>
        <a:lstStyle/>
        <a:p>
          <a:endParaRPr lang="en-US"/>
        </a:p>
      </dgm:t>
    </dgm:pt>
    <dgm:pt modelId="{703DDB1D-50BE-4AB0-91B9-FF3647427D19}" type="sibTrans" cxnId="{303D2390-FB13-44EA-BA55-576BC56D76E4}">
      <dgm:prSet/>
      <dgm:spPr/>
      <dgm:t>
        <a:bodyPr/>
        <a:lstStyle/>
        <a:p>
          <a:endParaRPr lang="en-US"/>
        </a:p>
      </dgm:t>
    </dgm:pt>
    <dgm:pt modelId="{52A9B5D2-CC96-4DE3-B6FF-DB75F86CD482}">
      <dgm:prSet phldrT="[Text]" custT="1"/>
      <dgm:spPr>
        <a:solidFill>
          <a:schemeClr val="accent3">
            <a:lumMod val="50000"/>
          </a:schemeClr>
        </a:solidFill>
      </dgm:spPr>
      <dgm:t>
        <a:bodyPr/>
        <a:lstStyle/>
        <a:p>
          <a:r>
            <a:rPr lang="en-US" sz="2800" dirty="0">
              <a:latin typeface="Arial" panose="020B0604020202020204" pitchFamily="34" charset="0"/>
              <a:cs typeface="Arial" panose="020B0604020202020204" pitchFamily="34" charset="0"/>
            </a:rPr>
            <a:t>Concrete support in times of need</a:t>
          </a:r>
        </a:p>
      </dgm:t>
    </dgm:pt>
    <dgm:pt modelId="{2B87DE73-F3FC-49B7-A52A-A5C435556EAD}" type="parTrans" cxnId="{5CB2D481-A438-4194-9072-E41E5E54B643}">
      <dgm:prSet/>
      <dgm:spPr/>
      <dgm:t>
        <a:bodyPr/>
        <a:lstStyle/>
        <a:p>
          <a:endParaRPr lang="en-US"/>
        </a:p>
      </dgm:t>
    </dgm:pt>
    <dgm:pt modelId="{65E85A47-BA4A-49D8-B0A6-CC44C21CAE19}" type="sibTrans" cxnId="{5CB2D481-A438-4194-9072-E41E5E54B643}">
      <dgm:prSet/>
      <dgm:spPr/>
      <dgm:t>
        <a:bodyPr/>
        <a:lstStyle/>
        <a:p>
          <a:endParaRPr lang="en-US"/>
        </a:p>
      </dgm:t>
    </dgm:pt>
    <dgm:pt modelId="{D4068A57-5332-471D-8BD1-850AB08F7CB4}">
      <dgm:prSet phldrT="[Text]" custT="1"/>
      <dgm:spPr>
        <a:solidFill>
          <a:srgbClr val="7030A0"/>
        </a:solidFill>
      </dgm:spPr>
      <dgm:t>
        <a:bodyPr/>
        <a:lstStyle/>
        <a:p>
          <a:r>
            <a:rPr lang="en-US" sz="2800" dirty="0">
              <a:latin typeface="Arial" panose="020B0604020202020204" pitchFamily="34" charset="0"/>
              <a:cs typeface="Arial" panose="020B0604020202020204" pitchFamily="34" charset="0"/>
            </a:rPr>
            <a:t>Social and emotional competence of children</a:t>
          </a:r>
        </a:p>
      </dgm:t>
    </dgm:pt>
    <dgm:pt modelId="{0BE89D88-494C-4E10-8340-A65D6E1413B9}" type="parTrans" cxnId="{C28CB3EB-C13A-47C1-9C9C-E0CB90820708}">
      <dgm:prSet/>
      <dgm:spPr/>
      <dgm:t>
        <a:bodyPr/>
        <a:lstStyle/>
        <a:p>
          <a:endParaRPr lang="en-US"/>
        </a:p>
      </dgm:t>
    </dgm:pt>
    <dgm:pt modelId="{6E61BC61-F066-44FE-B827-D606EAC5093E}" type="sibTrans" cxnId="{C28CB3EB-C13A-47C1-9C9C-E0CB90820708}">
      <dgm:prSet/>
      <dgm:spPr/>
      <dgm:t>
        <a:bodyPr/>
        <a:lstStyle/>
        <a:p>
          <a:endParaRPr lang="en-US"/>
        </a:p>
      </dgm:t>
    </dgm:pt>
    <dgm:pt modelId="{30514DE3-A4D3-4341-9217-6166F2922745}" type="pres">
      <dgm:prSet presAssocID="{5B490BBE-E1F0-46E2-AAE9-7C2EF81FE2BB}" presName="diagram" presStyleCnt="0">
        <dgm:presLayoutVars>
          <dgm:dir/>
          <dgm:resizeHandles val="exact"/>
        </dgm:presLayoutVars>
      </dgm:prSet>
      <dgm:spPr/>
    </dgm:pt>
    <dgm:pt modelId="{18A111F6-31E9-4394-8C5B-C0670415DFCE}" type="pres">
      <dgm:prSet presAssocID="{B21FFCA9-2B71-402A-9235-CC058D547DAF}" presName="node" presStyleLbl="node1" presStyleIdx="0" presStyleCnt="5">
        <dgm:presLayoutVars>
          <dgm:bulletEnabled val="1"/>
        </dgm:presLayoutVars>
      </dgm:prSet>
      <dgm:spPr/>
    </dgm:pt>
    <dgm:pt modelId="{74D077ED-BA38-43BC-AA47-2473FADB5B06}" type="pres">
      <dgm:prSet presAssocID="{5A7AFE5D-0643-47DB-BC68-DDECD13268D9}" presName="sibTrans" presStyleCnt="0"/>
      <dgm:spPr/>
    </dgm:pt>
    <dgm:pt modelId="{40B78E4D-4E61-498E-8D0C-F35520C5A287}" type="pres">
      <dgm:prSet presAssocID="{C0E9F47E-D951-423E-8677-416AB0771F3A}" presName="node" presStyleLbl="node1" presStyleIdx="1" presStyleCnt="5">
        <dgm:presLayoutVars>
          <dgm:bulletEnabled val="1"/>
        </dgm:presLayoutVars>
      </dgm:prSet>
      <dgm:spPr/>
    </dgm:pt>
    <dgm:pt modelId="{428D953A-1649-409D-A987-81C6A94257C0}" type="pres">
      <dgm:prSet presAssocID="{AE5ADC24-9616-49C7-BF44-B7D1E2AB3030}" presName="sibTrans" presStyleCnt="0"/>
      <dgm:spPr/>
    </dgm:pt>
    <dgm:pt modelId="{C3098900-2248-446C-8FB8-8AC151098821}" type="pres">
      <dgm:prSet presAssocID="{F6E2C366-3C14-4162-9BD9-28D00B928A7A}" presName="node" presStyleLbl="node1" presStyleIdx="2" presStyleCnt="5">
        <dgm:presLayoutVars>
          <dgm:bulletEnabled val="1"/>
        </dgm:presLayoutVars>
      </dgm:prSet>
      <dgm:spPr/>
    </dgm:pt>
    <dgm:pt modelId="{EF9C79A7-3FC1-4E5F-A7D6-B0DA16A829CE}" type="pres">
      <dgm:prSet presAssocID="{703DDB1D-50BE-4AB0-91B9-FF3647427D19}" presName="sibTrans" presStyleCnt="0"/>
      <dgm:spPr/>
    </dgm:pt>
    <dgm:pt modelId="{CC18ED6A-01EE-4236-9E80-3FC9C0EE64D3}" type="pres">
      <dgm:prSet presAssocID="{52A9B5D2-CC96-4DE3-B6FF-DB75F86CD482}" presName="node" presStyleLbl="node1" presStyleIdx="3" presStyleCnt="5">
        <dgm:presLayoutVars>
          <dgm:bulletEnabled val="1"/>
        </dgm:presLayoutVars>
      </dgm:prSet>
      <dgm:spPr/>
    </dgm:pt>
    <dgm:pt modelId="{8883162B-00A9-4A8F-B083-97A564974DB6}" type="pres">
      <dgm:prSet presAssocID="{65E85A47-BA4A-49D8-B0A6-CC44C21CAE19}" presName="sibTrans" presStyleCnt="0"/>
      <dgm:spPr/>
    </dgm:pt>
    <dgm:pt modelId="{B3C0BDE7-3EDB-438D-97F1-87E2A7848565}" type="pres">
      <dgm:prSet presAssocID="{D4068A57-5332-471D-8BD1-850AB08F7CB4}" presName="node" presStyleLbl="node1" presStyleIdx="4" presStyleCnt="5">
        <dgm:presLayoutVars>
          <dgm:bulletEnabled val="1"/>
        </dgm:presLayoutVars>
      </dgm:prSet>
      <dgm:spPr/>
    </dgm:pt>
  </dgm:ptLst>
  <dgm:cxnLst>
    <dgm:cxn modelId="{7F929C1F-A7E7-4B37-94E6-2A5E355D96A4}" type="presOf" srcId="{5B490BBE-E1F0-46E2-AAE9-7C2EF81FE2BB}" destId="{30514DE3-A4D3-4341-9217-6166F2922745}" srcOrd="0" destOrd="0" presId="urn:microsoft.com/office/officeart/2005/8/layout/default"/>
    <dgm:cxn modelId="{3811F664-CCCE-480C-A8BE-DA803753447A}" srcId="{5B490BBE-E1F0-46E2-AAE9-7C2EF81FE2BB}" destId="{B21FFCA9-2B71-402A-9235-CC058D547DAF}" srcOrd="0" destOrd="0" parTransId="{61D0844C-5D69-472A-91B2-059184071051}" sibTransId="{5A7AFE5D-0643-47DB-BC68-DDECD13268D9}"/>
    <dgm:cxn modelId="{5CB2D481-A438-4194-9072-E41E5E54B643}" srcId="{5B490BBE-E1F0-46E2-AAE9-7C2EF81FE2BB}" destId="{52A9B5D2-CC96-4DE3-B6FF-DB75F86CD482}" srcOrd="3" destOrd="0" parTransId="{2B87DE73-F3FC-49B7-A52A-A5C435556EAD}" sibTransId="{65E85A47-BA4A-49D8-B0A6-CC44C21CAE19}"/>
    <dgm:cxn modelId="{303D2390-FB13-44EA-BA55-576BC56D76E4}" srcId="{5B490BBE-E1F0-46E2-AAE9-7C2EF81FE2BB}" destId="{F6E2C366-3C14-4162-9BD9-28D00B928A7A}" srcOrd="2" destOrd="0" parTransId="{00718B31-5561-405E-B8C8-FB5B6E632816}" sibTransId="{703DDB1D-50BE-4AB0-91B9-FF3647427D19}"/>
    <dgm:cxn modelId="{6E9584C9-9792-4646-9B4E-AE88DE4457F3}" type="presOf" srcId="{D4068A57-5332-471D-8BD1-850AB08F7CB4}" destId="{B3C0BDE7-3EDB-438D-97F1-87E2A7848565}" srcOrd="0" destOrd="0" presId="urn:microsoft.com/office/officeart/2005/8/layout/default"/>
    <dgm:cxn modelId="{AD19ABD3-437D-44F8-99A4-E4711D4689DF}" type="presOf" srcId="{F6E2C366-3C14-4162-9BD9-28D00B928A7A}" destId="{C3098900-2248-446C-8FB8-8AC151098821}" srcOrd="0" destOrd="0" presId="urn:microsoft.com/office/officeart/2005/8/layout/default"/>
    <dgm:cxn modelId="{B7B8C7DC-4DEA-4A58-AEC4-24136211F026}" srcId="{5B490BBE-E1F0-46E2-AAE9-7C2EF81FE2BB}" destId="{C0E9F47E-D951-423E-8677-416AB0771F3A}" srcOrd="1" destOrd="0" parTransId="{96B38E41-8DEF-4F31-9799-ECA18BA92E31}" sibTransId="{AE5ADC24-9616-49C7-BF44-B7D1E2AB3030}"/>
    <dgm:cxn modelId="{211351E2-04BC-4993-B1D2-E5FCA2BEE4DC}" type="presOf" srcId="{B21FFCA9-2B71-402A-9235-CC058D547DAF}" destId="{18A111F6-31E9-4394-8C5B-C0670415DFCE}" srcOrd="0" destOrd="0" presId="urn:microsoft.com/office/officeart/2005/8/layout/default"/>
    <dgm:cxn modelId="{C28CB3EB-C13A-47C1-9C9C-E0CB90820708}" srcId="{5B490BBE-E1F0-46E2-AAE9-7C2EF81FE2BB}" destId="{D4068A57-5332-471D-8BD1-850AB08F7CB4}" srcOrd="4" destOrd="0" parTransId="{0BE89D88-494C-4E10-8340-A65D6E1413B9}" sibTransId="{6E61BC61-F066-44FE-B827-D606EAC5093E}"/>
    <dgm:cxn modelId="{C7D4E7EC-0C96-44DF-B62D-8260D002202B}" type="presOf" srcId="{52A9B5D2-CC96-4DE3-B6FF-DB75F86CD482}" destId="{CC18ED6A-01EE-4236-9E80-3FC9C0EE64D3}" srcOrd="0" destOrd="0" presId="urn:microsoft.com/office/officeart/2005/8/layout/default"/>
    <dgm:cxn modelId="{AF9DB4F8-672D-4392-974F-58B3B04EEADC}" type="presOf" srcId="{C0E9F47E-D951-423E-8677-416AB0771F3A}" destId="{40B78E4D-4E61-498E-8D0C-F35520C5A287}" srcOrd="0" destOrd="0" presId="urn:microsoft.com/office/officeart/2005/8/layout/default"/>
    <dgm:cxn modelId="{A82CD2B3-B2D9-445D-9768-53097B8A887D}" type="presParOf" srcId="{30514DE3-A4D3-4341-9217-6166F2922745}" destId="{18A111F6-31E9-4394-8C5B-C0670415DFCE}" srcOrd="0" destOrd="0" presId="urn:microsoft.com/office/officeart/2005/8/layout/default"/>
    <dgm:cxn modelId="{869B50B8-7C35-46CE-AE70-936DF603C0D1}" type="presParOf" srcId="{30514DE3-A4D3-4341-9217-6166F2922745}" destId="{74D077ED-BA38-43BC-AA47-2473FADB5B06}" srcOrd="1" destOrd="0" presId="urn:microsoft.com/office/officeart/2005/8/layout/default"/>
    <dgm:cxn modelId="{6FF2B3A3-8F95-4075-A4D1-44AB5BFE8862}" type="presParOf" srcId="{30514DE3-A4D3-4341-9217-6166F2922745}" destId="{40B78E4D-4E61-498E-8D0C-F35520C5A287}" srcOrd="2" destOrd="0" presId="urn:microsoft.com/office/officeart/2005/8/layout/default"/>
    <dgm:cxn modelId="{18D67948-3988-4ACD-81AE-B1B76670A94B}" type="presParOf" srcId="{30514DE3-A4D3-4341-9217-6166F2922745}" destId="{428D953A-1649-409D-A987-81C6A94257C0}" srcOrd="3" destOrd="0" presId="urn:microsoft.com/office/officeart/2005/8/layout/default"/>
    <dgm:cxn modelId="{C4039D29-BC13-43F4-92CD-B68110EC8C82}" type="presParOf" srcId="{30514DE3-A4D3-4341-9217-6166F2922745}" destId="{C3098900-2248-446C-8FB8-8AC151098821}" srcOrd="4" destOrd="0" presId="urn:microsoft.com/office/officeart/2005/8/layout/default"/>
    <dgm:cxn modelId="{A9E5B8E0-F9FE-4F9A-A38E-817113E33EC9}" type="presParOf" srcId="{30514DE3-A4D3-4341-9217-6166F2922745}" destId="{EF9C79A7-3FC1-4E5F-A7D6-B0DA16A829CE}" srcOrd="5" destOrd="0" presId="urn:microsoft.com/office/officeart/2005/8/layout/default"/>
    <dgm:cxn modelId="{4A395061-EC90-406A-836A-D075568BCDD0}" type="presParOf" srcId="{30514DE3-A4D3-4341-9217-6166F2922745}" destId="{CC18ED6A-01EE-4236-9E80-3FC9C0EE64D3}" srcOrd="6" destOrd="0" presId="urn:microsoft.com/office/officeart/2005/8/layout/default"/>
    <dgm:cxn modelId="{D12A30A1-86DB-4435-9784-8569C21842E4}" type="presParOf" srcId="{30514DE3-A4D3-4341-9217-6166F2922745}" destId="{8883162B-00A9-4A8F-B083-97A564974DB6}" srcOrd="7" destOrd="0" presId="urn:microsoft.com/office/officeart/2005/8/layout/default"/>
    <dgm:cxn modelId="{A6B4033C-34AE-4FC3-AADF-FEA4CC890B0C}" type="presParOf" srcId="{30514DE3-A4D3-4341-9217-6166F2922745}" destId="{B3C0BDE7-3EDB-438D-97F1-87E2A784856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FFB605D-57BD-7E4E-A05A-5435E3027A0B}"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C3D394FD-5A0A-6A4F-A49B-6AFF62C63E5B}">
      <dgm:prSet phldrT="[Text]" custT="1"/>
      <dgm:spPr>
        <a:xfrm>
          <a:off x="0" y="28781"/>
          <a:ext cx="5454237" cy="855821"/>
        </a:xfrm>
        <a:prstGeom prst="roundRect">
          <a:avLst>
            <a:gd name="adj" fmla="val 10000"/>
          </a:avLst>
        </a:prstGeom>
        <a:solidFill>
          <a:schemeClr val="accent1">
            <a:lumMod val="75000"/>
          </a:schemeClr>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 lastClr="FFFFFF"/>
              </a:solidFill>
              <a:latin typeface="Calibri" panose="020F0502020204030204" pitchFamily="34" charset="0"/>
              <a:ea typeface="+mn-ea"/>
              <a:cs typeface="+mn-cs"/>
            </a:rPr>
            <a:t>Development / enhancement of Safety Network</a:t>
          </a:r>
        </a:p>
      </dgm:t>
    </dgm:pt>
    <dgm:pt modelId="{4ED8F396-7AED-3A4C-9961-533442A2D438}" type="parTrans" cxnId="{F2056AB9-6C40-2E49-975C-F77943C89671}">
      <dgm:prSet/>
      <dgm:spPr/>
      <dgm:t>
        <a:bodyPr/>
        <a:lstStyle/>
        <a:p>
          <a:endParaRPr lang="en-US"/>
        </a:p>
      </dgm:t>
    </dgm:pt>
    <dgm:pt modelId="{32D84F7A-B13E-184C-8511-7556E0083E62}" type="sibTrans" cxnId="{F2056AB9-6C40-2E49-975C-F77943C89671}">
      <dgm:prSet/>
      <dgm:spPr>
        <a:xfrm>
          <a:off x="4897953" y="625225"/>
          <a:ext cx="556283" cy="55628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panose="020F0502020204030204" pitchFamily="34" charset="0"/>
            <a:ea typeface="+mn-ea"/>
            <a:cs typeface="+mn-cs"/>
          </a:endParaRPr>
        </a:p>
      </dgm:t>
    </dgm:pt>
    <dgm:pt modelId="{186C8734-C6B6-B044-A7D2-941C84C9D802}">
      <dgm:prSet phldrT="[Text]" custT="1"/>
      <dgm:spPr>
        <a:xfrm>
          <a:off x="407296" y="974685"/>
          <a:ext cx="5454237" cy="855821"/>
        </a:xfrm>
        <a:prstGeom prst="roundRect">
          <a:avLst>
            <a:gd name="adj" fmla="val 10000"/>
          </a:avLst>
        </a:prstGeom>
        <a:solidFill>
          <a:srgbClr val="C0167A"/>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 lastClr="FFFFFF"/>
              </a:solidFill>
              <a:latin typeface="Calibri" panose="020F0502020204030204" pitchFamily="34" charset="0"/>
              <a:ea typeface="+mn-ea"/>
              <a:cs typeface="+mn-cs"/>
            </a:rPr>
            <a:t>Voice of the child (three houses and/or safety house)</a:t>
          </a:r>
        </a:p>
      </dgm:t>
    </dgm:pt>
    <dgm:pt modelId="{D2E34941-34F1-B949-810E-8C23CAAC58BB}" type="parTrans" cxnId="{55D5E81F-6B53-D342-BD2A-7E7A426BAB25}">
      <dgm:prSet/>
      <dgm:spPr/>
      <dgm:t>
        <a:bodyPr/>
        <a:lstStyle/>
        <a:p>
          <a:endParaRPr lang="en-US"/>
        </a:p>
      </dgm:t>
    </dgm:pt>
    <dgm:pt modelId="{BB51C4F5-B306-E844-B95C-8DC6890D73AD}" type="sibTrans" cxnId="{55D5E81F-6B53-D342-BD2A-7E7A426BAB25}">
      <dgm:prSet/>
      <dgm:spPr>
        <a:xfrm>
          <a:off x="5305250" y="1599910"/>
          <a:ext cx="556283" cy="55628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panose="020F0502020204030204" pitchFamily="34" charset="0"/>
            <a:ea typeface="+mn-ea"/>
            <a:cs typeface="+mn-cs"/>
          </a:endParaRPr>
        </a:p>
      </dgm:t>
    </dgm:pt>
    <dgm:pt modelId="{70CC2E1E-7CA8-E74F-A564-055E7F56ABAA}">
      <dgm:prSet phldrT="[Text]" custT="1"/>
      <dgm:spPr>
        <a:xfrm>
          <a:off x="1629187" y="3898741"/>
          <a:ext cx="5454237" cy="855821"/>
        </a:xfrm>
        <a:prstGeom prst="roundRect">
          <a:avLst>
            <a:gd name="adj" fmla="val 10000"/>
          </a:avLst>
        </a:prstGeom>
        <a:solidFill>
          <a:schemeClr val="accent3">
            <a:lumMod val="50000"/>
          </a:schemeClr>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 lastClr="FFFFFF"/>
              </a:solidFill>
              <a:latin typeface="Calibri" panose="020F0502020204030204" pitchFamily="34" charset="0"/>
              <a:ea typeface="+mn-ea"/>
              <a:cs typeface="+mn-cs"/>
            </a:rPr>
            <a:t>Safety planning / case planning with the network</a:t>
          </a:r>
        </a:p>
      </dgm:t>
    </dgm:pt>
    <dgm:pt modelId="{4F6F1D97-FBB9-CB4D-B69A-F3A911F65F78}" type="parTrans" cxnId="{4049ACB2-F7DC-CE49-BE75-52F1C1F88C71}">
      <dgm:prSet/>
      <dgm:spPr/>
      <dgm:t>
        <a:bodyPr/>
        <a:lstStyle/>
        <a:p>
          <a:endParaRPr lang="en-US"/>
        </a:p>
      </dgm:t>
    </dgm:pt>
    <dgm:pt modelId="{9001A6B7-6D42-5D4A-90B7-5B21DA7DA931}" type="sibTrans" cxnId="{4049ACB2-F7DC-CE49-BE75-52F1C1F88C71}">
      <dgm:prSet/>
      <dgm:spPr/>
      <dgm:t>
        <a:bodyPr/>
        <a:lstStyle/>
        <a:p>
          <a:endParaRPr lang="en-US"/>
        </a:p>
      </dgm:t>
    </dgm:pt>
    <dgm:pt modelId="{907FF380-FBE4-DF4A-8D22-03E91927547D}">
      <dgm:prSet phldrT="[Text]" custT="1"/>
      <dgm:spPr>
        <a:xfrm>
          <a:off x="1083733" y="2869134"/>
          <a:ext cx="5467927" cy="973933"/>
        </a:xfrm>
        <a:prstGeom prst="roundRect">
          <a:avLst>
            <a:gd name="adj" fmla="val 10000"/>
          </a:avLst>
        </a:prstGeom>
        <a:solidFill>
          <a:srgbClr val="EA9A55"/>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 lastClr="FFFFFF"/>
              </a:solidFill>
              <a:latin typeface="Calibri" panose="020F0502020204030204" pitchFamily="34" charset="0"/>
              <a:ea typeface="+mn-ea"/>
              <a:cs typeface="+mn-cs"/>
            </a:rPr>
            <a:t>Danger statements / Safety goals</a:t>
          </a:r>
        </a:p>
      </dgm:t>
    </dgm:pt>
    <dgm:pt modelId="{1C7DC130-456F-7848-8170-EC0A0FBB09B3}" type="parTrans" cxnId="{6B44B340-0F7C-284B-A200-5E6BB28687DF}">
      <dgm:prSet/>
      <dgm:spPr/>
      <dgm:t>
        <a:bodyPr/>
        <a:lstStyle/>
        <a:p>
          <a:endParaRPr lang="en-US"/>
        </a:p>
      </dgm:t>
    </dgm:pt>
    <dgm:pt modelId="{1C2DCCDB-0F67-8B44-BFA5-469BB6134E52}" type="sibTrans" cxnId="{6B44B340-0F7C-284B-A200-5E6BB28687DF}">
      <dgm:prSet/>
      <dgm:spPr>
        <a:xfrm>
          <a:off x="5712547" y="2560332"/>
          <a:ext cx="556283" cy="55628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panose="020F0502020204030204" pitchFamily="34" charset="0"/>
            <a:ea typeface="+mn-ea"/>
            <a:cs typeface="+mn-cs"/>
          </a:endParaRPr>
        </a:p>
      </dgm:t>
    </dgm:pt>
    <dgm:pt modelId="{F2849355-3CEE-5344-9EEF-435D9C33702D}">
      <dgm:prSet phldrT="[Text]" custT="1"/>
      <dgm:spPr>
        <a:xfrm>
          <a:off x="621379" y="1963020"/>
          <a:ext cx="5454237" cy="855821"/>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 lastClr="FFFFFF"/>
              </a:solidFill>
              <a:latin typeface="Calibri" panose="020F0502020204030204" pitchFamily="34" charset="0"/>
              <a:ea typeface="+mn-ea"/>
              <a:cs typeface="+mn-cs"/>
            </a:rPr>
            <a:t>Safety Mapping/CFTs/SDM &amp; CANS assessments </a:t>
          </a:r>
        </a:p>
      </dgm:t>
    </dgm:pt>
    <dgm:pt modelId="{D417E9C7-4D54-9641-97B8-3D12997E2576}" type="sibTrans" cxnId="{21C1CABD-38B6-5243-ABB3-5FA3CED17478}">
      <dgm:prSet/>
      <dgm:spPr>
        <a:xfrm>
          <a:off x="6119844" y="3544526"/>
          <a:ext cx="556283" cy="55628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panose="020F0502020204030204" pitchFamily="34" charset="0"/>
            <a:ea typeface="+mn-ea"/>
            <a:cs typeface="+mn-cs"/>
          </a:endParaRPr>
        </a:p>
      </dgm:t>
    </dgm:pt>
    <dgm:pt modelId="{4ACFF4F5-1F79-B244-941B-421EBE743201}" type="parTrans" cxnId="{21C1CABD-38B6-5243-ABB3-5FA3CED17478}">
      <dgm:prSet/>
      <dgm:spPr/>
      <dgm:t>
        <a:bodyPr/>
        <a:lstStyle/>
        <a:p>
          <a:endParaRPr lang="en-US"/>
        </a:p>
      </dgm:t>
    </dgm:pt>
    <dgm:pt modelId="{F330C0BC-30E9-4340-8533-85E0A1F5B3A9}" type="pres">
      <dgm:prSet presAssocID="{9FFB605D-57BD-7E4E-A05A-5435E3027A0B}" presName="outerComposite" presStyleCnt="0">
        <dgm:presLayoutVars>
          <dgm:chMax val="5"/>
          <dgm:dir/>
          <dgm:resizeHandles val="exact"/>
        </dgm:presLayoutVars>
      </dgm:prSet>
      <dgm:spPr/>
    </dgm:pt>
    <dgm:pt modelId="{95B447A0-DE38-3F47-9EEB-6212A5D6441F}" type="pres">
      <dgm:prSet presAssocID="{9FFB605D-57BD-7E4E-A05A-5435E3027A0B}" presName="dummyMaxCanvas" presStyleCnt="0">
        <dgm:presLayoutVars/>
      </dgm:prSet>
      <dgm:spPr/>
    </dgm:pt>
    <dgm:pt modelId="{FD3F96D5-C8AD-8B4A-9D5B-EF1AD37F7854}" type="pres">
      <dgm:prSet presAssocID="{9FFB605D-57BD-7E4E-A05A-5435E3027A0B}" presName="FiveNodes_1" presStyleLbl="node1" presStyleIdx="0" presStyleCnt="5" custLinFactNeighborY="3363">
        <dgm:presLayoutVars>
          <dgm:bulletEnabled val="1"/>
        </dgm:presLayoutVars>
      </dgm:prSet>
      <dgm:spPr/>
    </dgm:pt>
    <dgm:pt modelId="{ADDD09D0-3AED-794E-BE16-7EE2A202E8EA}" type="pres">
      <dgm:prSet presAssocID="{9FFB605D-57BD-7E4E-A05A-5435E3027A0B}" presName="FiveNodes_2" presStyleLbl="node1" presStyleIdx="1" presStyleCnt="5">
        <dgm:presLayoutVars>
          <dgm:bulletEnabled val="1"/>
        </dgm:presLayoutVars>
      </dgm:prSet>
      <dgm:spPr/>
    </dgm:pt>
    <dgm:pt modelId="{4F2517AB-9671-1940-9A5C-9929291C2364}" type="pres">
      <dgm:prSet presAssocID="{9FFB605D-57BD-7E4E-A05A-5435E3027A0B}" presName="FiveNodes_3" presStyleLbl="node1" presStyleIdx="2" presStyleCnt="5" custScaleX="100251" custScaleY="113801" custLinFactY="14372" custLinFactNeighborX="5060" custLinFactNeighborY="100000">
        <dgm:presLayoutVars>
          <dgm:bulletEnabled val="1"/>
        </dgm:presLayoutVars>
      </dgm:prSet>
      <dgm:spPr/>
    </dgm:pt>
    <dgm:pt modelId="{DF10AE81-F341-F548-A595-0D8C7EE10E55}" type="pres">
      <dgm:prSet presAssocID="{9FFB605D-57BD-7E4E-A05A-5435E3027A0B}" presName="FiveNodes_4" presStyleLbl="node1" presStyleIdx="3" presStyleCnt="5" custLinFactY="-12294" custLinFactNeighborX="-11010" custLinFactNeighborY="-100000">
        <dgm:presLayoutVars>
          <dgm:bulletEnabled val="1"/>
        </dgm:presLayoutVars>
      </dgm:prSet>
      <dgm:spPr/>
    </dgm:pt>
    <dgm:pt modelId="{DB4A2A0E-3F63-2645-86D5-9B1D74E2D47E}" type="pres">
      <dgm:prSet presAssocID="{9FFB605D-57BD-7E4E-A05A-5435E3027A0B}" presName="FiveNodes_5" presStyleLbl="node1" presStyleIdx="4" presStyleCnt="5">
        <dgm:presLayoutVars>
          <dgm:bulletEnabled val="1"/>
        </dgm:presLayoutVars>
      </dgm:prSet>
      <dgm:spPr/>
    </dgm:pt>
    <dgm:pt modelId="{4B53E459-8B08-4A4C-8BCD-6B71E4833751}" type="pres">
      <dgm:prSet presAssocID="{9FFB605D-57BD-7E4E-A05A-5435E3027A0B}" presName="FiveConn_1-2" presStyleLbl="fgAccFollowNode1" presStyleIdx="0" presStyleCnt="4">
        <dgm:presLayoutVars>
          <dgm:bulletEnabled val="1"/>
        </dgm:presLayoutVars>
      </dgm:prSet>
      <dgm:spPr/>
    </dgm:pt>
    <dgm:pt modelId="{1719A39B-12C1-1A49-BBA4-D87EC5F22BB5}" type="pres">
      <dgm:prSet presAssocID="{9FFB605D-57BD-7E4E-A05A-5435E3027A0B}" presName="FiveConn_2-3" presStyleLbl="fgAccFollowNode1" presStyleIdx="1" presStyleCnt="4">
        <dgm:presLayoutVars>
          <dgm:bulletEnabled val="1"/>
        </dgm:presLayoutVars>
      </dgm:prSet>
      <dgm:spPr/>
    </dgm:pt>
    <dgm:pt modelId="{AAFD3730-2183-BF45-929D-05466F9F2702}" type="pres">
      <dgm:prSet presAssocID="{9FFB605D-57BD-7E4E-A05A-5435E3027A0B}" presName="FiveConn_3-4" presStyleLbl="fgAccFollowNode1" presStyleIdx="2" presStyleCnt="4">
        <dgm:presLayoutVars>
          <dgm:bulletEnabled val="1"/>
        </dgm:presLayoutVars>
      </dgm:prSet>
      <dgm:spPr/>
    </dgm:pt>
    <dgm:pt modelId="{80C029CF-45EF-D240-83BC-AFAD34DF1396}" type="pres">
      <dgm:prSet presAssocID="{9FFB605D-57BD-7E4E-A05A-5435E3027A0B}" presName="FiveConn_4-5" presStyleLbl="fgAccFollowNode1" presStyleIdx="3" presStyleCnt="4">
        <dgm:presLayoutVars>
          <dgm:bulletEnabled val="1"/>
        </dgm:presLayoutVars>
      </dgm:prSet>
      <dgm:spPr/>
    </dgm:pt>
    <dgm:pt modelId="{3CF55AD0-29D7-2645-B6FE-DD50C5433733}" type="pres">
      <dgm:prSet presAssocID="{9FFB605D-57BD-7E4E-A05A-5435E3027A0B}" presName="FiveNodes_1_text" presStyleLbl="node1" presStyleIdx="4" presStyleCnt="5">
        <dgm:presLayoutVars>
          <dgm:bulletEnabled val="1"/>
        </dgm:presLayoutVars>
      </dgm:prSet>
      <dgm:spPr/>
    </dgm:pt>
    <dgm:pt modelId="{6F446A9E-A92D-B94F-B6A6-2C1183732502}" type="pres">
      <dgm:prSet presAssocID="{9FFB605D-57BD-7E4E-A05A-5435E3027A0B}" presName="FiveNodes_2_text" presStyleLbl="node1" presStyleIdx="4" presStyleCnt="5">
        <dgm:presLayoutVars>
          <dgm:bulletEnabled val="1"/>
        </dgm:presLayoutVars>
      </dgm:prSet>
      <dgm:spPr/>
    </dgm:pt>
    <dgm:pt modelId="{469BB12A-0267-A24E-AD41-7B657778E3AB}" type="pres">
      <dgm:prSet presAssocID="{9FFB605D-57BD-7E4E-A05A-5435E3027A0B}" presName="FiveNodes_3_text" presStyleLbl="node1" presStyleIdx="4" presStyleCnt="5">
        <dgm:presLayoutVars>
          <dgm:bulletEnabled val="1"/>
        </dgm:presLayoutVars>
      </dgm:prSet>
      <dgm:spPr/>
    </dgm:pt>
    <dgm:pt modelId="{F36804B5-F0B9-E145-A0AC-F6DFAD8F4FAE}" type="pres">
      <dgm:prSet presAssocID="{9FFB605D-57BD-7E4E-A05A-5435E3027A0B}" presName="FiveNodes_4_text" presStyleLbl="node1" presStyleIdx="4" presStyleCnt="5">
        <dgm:presLayoutVars>
          <dgm:bulletEnabled val="1"/>
        </dgm:presLayoutVars>
      </dgm:prSet>
      <dgm:spPr/>
    </dgm:pt>
    <dgm:pt modelId="{9558BF8E-6900-7848-83E1-312DDF1A2444}" type="pres">
      <dgm:prSet presAssocID="{9FFB605D-57BD-7E4E-A05A-5435E3027A0B}" presName="FiveNodes_5_text" presStyleLbl="node1" presStyleIdx="4" presStyleCnt="5">
        <dgm:presLayoutVars>
          <dgm:bulletEnabled val="1"/>
        </dgm:presLayoutVars>
      </dgm:prSet>
      <dgm:spPr/>
    </dgm:pt>
  </dgm:ptLst>
  <dgm:cxnLst>
    <dgm:cxn modelId="{55B62E06-AA54-4DBA-8EAE-53791F2CC84A}" type="presOf" srcId="{F2849355-3CEE-5344-9EEF-435D9C33702D}" destId="{F36804B5-F0B9-E145-A0AC-F6DFAD8F4FAE}" srcOrd="1" destOrd="0" presId="urn:microsoft.com/office/officeart/2005/8/layout/vProcess5"/>
    <dgm:cxn modelId="{EFD8780D-5B72-4D3E-8B95-F23DFD8A780D}" type="presOf" srcId="{9FFB605D-57BD-7E4E-A05A-5435E3027A0B}" destId="{F330C0BC-30E9-4340-8533-85E0A1F5B3A9}" srcOrd="0" destOrd="0" presId="urn:microsoft.com/office/officeart/2005/8/layout/vProcess5"/>
    <dgm:cxn modelId="{0C725915-7536-4649-921C-F777318F2DD0}" type="presOf" srcId="{70CC2E1E-7CA8-E74F-A564-055E7F56ABAA}" destId="{DB4A2A0E-3F63-2645-86D5-9B1D74E2D47E}" srcOrd="0" destOrd="0" presId="urn:microsoft.com/office/officeart/2005/8/layout/vProcess5"/>
    <dgm:cxn modelId="{55D5E81F-6B53-D342-BD2A-7E7A426BAB25}" srcId="{9FFB605D-57BD-7E4E-A05A-5435E3027A0B}" destId="{186C8734-C6B6-B044-A7D2-941C84C9D802}" srcOrd="1" destOrd="0" parTransId="{D2E34941-34F1-B949-810E-8C23CAAC58BB}" sibTransId="{BB51C4F5-B306-E844-B95C-8DC6890D73AD}"/>
    <dgm:cxn modelId="{21E6F539-6671-4D32-AAD6-66CB6E291A72}" type="presOf" srcId="{BB51C4F5-B306-E844-B95C-8DC6890D73AD}" destId="{1719A39B-12C1-1A49-BBA4-D87EC5F22BB5}" srcOrd="0" destOrd="0" presId="urn:microsoft.com/office/officeart/2005/8/layout/vProcess5"/>
    <dgm:cxn modelId="{D77E3A3F-874A-4893-B277-DE43122AE6DC}" type="presOf" srcId="{F2849355-3CEE-5344-9EEF-435D9C33702D}" destId="{DF10AE81-F341-F548-A595-0D8C7EE10E55}" srcOrd="0" destOrd="0" presId="urn:microsoft.com/office/officeart/2005/8/layout/vProcess5"/>
    <dgm:cxn modelId="{6B44B340-0F7C-284B-A200-5E6BB28687DF}" srcId="{9FFB605D-57BD-7E4E-A05A-5435E3027A0B}" destId="{907FF380-FBE4-DF4A-8D22-03E91927547D}" srcOrd="2" destOrd="0" parTransId="{1C7DC130-456F-7848-8170-EC0A0FBB09B3}" sibTransId="{1C2DCCDB-0F67-8B44-BFA5-469BB6134E52}"/>
    <dgm:cxn modelId="{1E23AE41-7C6B-4853-BD83-3FFA21993D45}" type="presOf" srcId="{C3D394FD-5A0A-6A4F-A49B-6AFF62C63E5B}" destId="{3CF55AD0-29D7-2645-B6FE-DD50C5433733}" srcOrd="1" destOrd="0" presId="urn:microsoft.com/office/officeart/2005/8/layout/vProcess5"/>
    <dgm:cxn modelId="{18D64947-04EA-47E3-824D-EE86DCA5EE5C}" type="presOf" srcId="{907FF380-FBE4-DF4A-8D22-03E91927547D}" destId="{4F2517AB-9671-1940-9A5C-9929291C2364}" srcOrd="0" destOrd="0" presId="urn:microsoft.com/office/officeart/2005/8/layout/vProcess5"/>
    <dgm:cxn modelId="{53FB5173-166D-496C-8865-B0C9443D365E}" type="presOf" srcId="{1C2DCCDB-0F67-8B44-BFA5-469BB6134E52}" destId="{AAFD3730-2183-BF45-929D-05466F9F2702}" srcOrd="0" destOrd="0" presId="urn:microsoft.com/office/officeart/2005/8/layout/vProcess5"/>
    <dgm:cxn modelId="{9C608859-D837-4947-A740-817A3A6713A3}" type="presOf" srcId="{186C8734-C6B6-B044-A7D2-941C84C9D802}" destId="{ADDD09D0-3AED-794E-BE16-7EE2A202E8EA}" srcOrd="0" destOrd="0" presId="urn:microsoft.com/office/officeart/2005/8/layout/vProcess5"/>
    <dgm:cxn modelId="{1BA2165A-3108-4069-904B-B2555752B042}" type="presOf" srcId="{70CC2E1E-7CA8-E74F-A564-055E7F56ABAA}" destId="{9558BF8E-6900-7848-83E1-312DDF1A2444}" srcOrd="1" destOrd="0" presId="urn:microsoft.com/office/officeart/2005/8/layout/vProcess5"/>
    <dgm:cxn modelId="{66F6357F-A02E-4306-8827-EE18C99B1D9C}" type="presOf" srcId="{D417E9C7-4D54-9641-97B8-3D12997E2576}" destId="{80C029CF-45EF-D240-83BC-AFAD34DF1396}" srcOrd="0" destOrd="0" presId="urn:microsoft.com/office/officeart/2005/8/layout/vProcess5"/>
    <dgm:cxn modelId="{E7D45680-2D47-466F-8E95-FE1597CE7AC6}" type="presOf" srcId="{32D84F7A-B13E-184C-8511-7556E0083E62}" destId="{4B53E459-8B08-4A4C-8BCD-6B71E4833751}" srcOrd="0" destOrd="0" presId="urn:microsoft.com/office/officeart/2005/8/layout/vProcess5"/>
    <dgm:cxn modelId="{4049ACB2-F7DC-CE49-BE75-52F1C1F88C71}" srcId="{9FFB605D-57BD-7E4E-A05A-5435E3027A0B}" destId="{70CC2E1E-7CA8-E74F-A564-055E7F56ABAA}" srcOrd="4" destOrd="0" parTransId="{4F6F1D97-FBB9-CB4D-B69A-F3A911F65F78}" sibTransId="{9001A6B7-6D42-5D4A-90B7-5B21DA7DA931}"/>
    <dgm:cxn modelId="{328290B5-7AE2-42EF-858E-72FEE3BBC335}" type="presOf" srcId="{907FF380-FBE4-DF4A-8D22-03E91927547D}" destId="{469BB12A-0267-A24E-AD41-7B657778E3AB}" srcOrd="1" destOrd="0" presId="urn:microsoft.com/office/officeart/2005/8/layout/vProcess5"/>
    <dgm:cxn modelId="{F2056AB9-6C40-2E49-975C-F77943C89671}" srcId="{9FFB605D-57BD-7E4E-A05A-5435E3027A0B}" destId="{C3D394FD-5A0A-6A4F-A49B-6AFF62C63E5B}" srcOrd="0" destOrd="0" parTransId="{4ED8F396-7AED-3A4C-9961-533442A2D438}" sibTransId="{32D84F7A-B13E-184C-8511-7556E0083E62}"/>
    <dgm:cxn modelId="{21C1CABD-38B6-5243-ABB3-5FA3CED17478}" srcId="{9FFB605D-57BD-7E4E-A05A-5435E3027A0B}" destId="{F2849355-3CEE-5344-9EEF-435D9C33702D}" srcOrd="3" destOrd="0" parTransId="{4ACFF4F5-1F79-B244-941B-421EBE743201}" sibTransId="{D417E9C7-4D54-9641-97B8-3D12997E2576}"/>
    <dgm:cxn modelId="{8C5885D6-7F86-4E53-BD30-22DC549DEE2A}" type="presOf" srcId="{C3D394FD-5A0A-6A4F-A49B-6AFF62C63E5B}" destId="{FD3F96D5-C8AD-8B4A-9D5B-EF1AD37F7854}" srcOrd="0" destOrd="0" presId="urn:microsoft.com/office/officeart/2005/8/layout/vProcess5"/>
    <dgm:cxn modelId="{B03A40D7-C2C1-4824-94B8-E614EDC6F322}" type="presOf" srcId="{186C8734-C6B6-B044-A7D2-941C84C9D802}" destId="{6F446A9E-A92D-B94F-B6A6-2C1183732502}" srcOrd="1" destOrd="0" presId="urn:microsoft.com/office/officeart/2005/8/layout/vProcess5"/>
    <dgm:cxn modelId="{64078D27-FDB8-4CD7-AC9A-D9EEB0B694BA}" type="presParOf" srcId="{F330C0BC-30E9-4340-8533-85E0A1F5B3A9}" destId="{95B447A0-DE38-3F47-9EEB-6212A5D6441F}" srcOrd="0" destOrd="0" presId="urn:microsoft.com/office/officeart/2005/8/layout/vProcess5"/>
    <dgm:cxn modelId="{78FFB0F4-0FB2-4CB2-AFFA-ECB39475E217}" type="presParOf" srcId="{F330C0BC-30E9-4340-8533-85E0A1F5B3A9}" destId="{FD3F96D5-C8AD-8B4A-9D5B-EF1AD37F7854}" srcOrd="1" destOrd="0" presId="urn:microsoft.com/office/officeart/2005/8/layout/vProcess5"/>
    <dgm:cxn modelId="{5F75C21D-0462-4B49-9230-455651A14182}" type="presParOf" srcId="{F330C0BC-30E9-4340-8533-85E0A1F5B3A9}" destId="{ADDD09D0-3AED-794E-BE16-7EE2A202E8EA}" srcOrd="2" destOrd="0" presId="urn:microsoft.com/office/officeart/2005/8/layout/vProcess5"/>
    <dgm:cxn modelId="{E7355946-79C7-4650-A161-4CE1843A1C8E}" type="presParOf" srcId="{F330C0BC-30E9-4340-8533-85E0A1F5B3A9}" destId="{4F2517AB-9671-1940-9A5C-9929291C2364}" srcOrd="3" destOrd="0" presId="urn:microsoft.com/office/officeart/2005/8/layout/vProcess5"/>
    <dgm:cxn modelId="{CF8169D3-D1A7-430E-AA2A-861F2B7D7510}" type="presParOf" srcId="{F330C0BC-30E9-4340-8533-85E0A1F5B3A9}" destId="{DF10AE81-F341-F548-A595-0D8C7EE10E55}" srcOrd="4" destOrd="0" presId="urn:microsoft.com/office/officeart/2005/8/layout/vProcess5"/>
    <dgm:cxn modelId="{75F8CEC3-F9AC-44F2-821E-87EA5ADFFDFC}" type="presParOf" srcId="{F330C0BC-30E9-4340-8533-85E0A1F5B3A9}" destId="{DB4A2A0E-3F63-2645-86D5-9B1D74E2D47E}" srcOrd="5" destOrd="0" presId="urn:microsoft.com/office/officeart/2005/8/layout/vProcess5"/>
    <dgm:cxn modelId="{1CFAB580-934A-4812-80F4-4474B3F52468}" type="presParOf" srcId="{F330C0BC-30E9-4340-8533-85E0A1F5B3A9}" destId="{4B53E459-8B08-4A4C-8BCD-6B71E4833751}" srcOrd="6" destOrd="0" presId="urn:microsoft.com/office/officeart/2005/8/layout/vProcess5"/>
    <dgm:cxn modelId="{39F232CF-B39E-4E4A-A61C-ED1AB853A0AD}" type="presParOf" srcId="{F330C0BC-30E9-4340-8533-85E0A1F5B3A9}" destId="{1719A39B-12C1-1A49-BBA4-D87EC5F22BB5}" srcOrd="7" destOrd="0" presId="urn:microsoft.com/office/officeart/2005/8/layout/vProcess5"/>
    <dgm:cxn modelId="{73D5E67E-2914-49BB-9082-C7CFD99A9DA1}" type="presParOf" srcId="{F330C0BC-30E9-4340-8533-85E0A1F5B3A9}" destId="{AAFD3730-2183-BF45-929D-05466F9F2702}" srcOrd="8" destOrd="0" presId="urn:microsoft.com/office/officeart/2005/8/layout/vProcess5"/>
    <dgm:cxn modelId="{14DA0F73-7EF7-4776-BC26-37E3E2E82306}" type="presParOf" srcId="{F330C0BC-30E9-4340-8533-85E0A1F5B3A9}" destId="{80C029CF-45EF-D240-83BC-AFAD34DF1396}" srcOrd="9" destOrd="0" presId="urn:microsoft.com/office/officeart/2005/8/layout/vProcess5"/>
    <dgm:cxn modelId="{9A8091BF-DD70-45C8-B085-93941F93EC90}" type="presParOf" srcId="{F330C0BC-30E9-4340-8533-85E0A1F5B3A9}" destId="{3CF55AD0-29D7-2645-B6FE-DD50C5433733}" srcOrd="10" destOrd="0" presId="urn:microsoft.com/office/officeart/2005/8/layout/vProcess5"/>
    <dgm:cxn modelId="{59170838-D664-4466-BE95-8E1143A59262}" type="presParOf" srcId="{F330C0BC-30E9-4340-8533-85E0A1F5B3A9}" destId="{6F446A9E-A92D-B94F-B6A6-2C1183732502}" srcOrd="11" destOrd="0" presId="urn:microsoft.com/office/officeart/2005/8/layout/vProcess5"/>
    <dgm:cxn modelId="{0EBB5FE6-8376-4C14-A613-A3B8C79A1A85}" type="presParOf" srcId="{F330C0BC-30E9-4340-8533-85E0A1F5B3A9}" destId="{469BB12A-0267-A24E-AD41-7B657778E3AB}" srcOrd="12" destOrd="0" presId="urn:microsoft.com/office/officeart/2005/8/layout/vProcess5"/>
    <dgm:cxn modelId="{B20A3597-65D2-4272-8891-C662E304EC0A}" type="presParOf" srcId="{F330C0BC-30E9-4340-8533-85E0A1F5B3A9}" destId="{F36804B5-F0B9-E145-A0AC-F6DFAD8F4FAE}" srcOrd="13" destOrd="0" presId="urn:microsoft.com/office/officeart/2005/8/layout/vProcess5"/>
    <dgm:cxn modelId="{793C6DEB-E8C3-497E-B864-990AF353397A}" type="presParOf" srcId="{F330C0BC-30E9-4340-8533-85E0A1F5B3A9}" destId="{9558BF8E-6900-7848-83E1-312DDF1A244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3E594-5EBC-9E4A-8F57-428A19D00785}" type="doc">
      <dgm:prSet loTypeId="urn:microsoft.com/office/officeart/2005/8/layout/hProcess9" loCatId="process" qsTypeId="urn:microsoft.com/office/officeart/2005/8/quickstyle/simple4" qsCatId="simple" csTypeId="urn:microsoft.com/office/officeart/2005/8/colors/accent1_2" csCatId="accent1" phldr="1"/>
      <dgm:spPr/>
    </dgm:pt>
    <dgm:pt modelId="{91A01CEB-90BB-9344-A6F8-CCFC295CE267}">
      <dgm:prSet phldrT="[Text]"/>
      <dgm:spPr/>
      <dgm:t>
        <a:bodyPr/>
        <a:lstStyle/>
        <a:p>
          <a:r>
            <a:rPr lang="en-US" dirty="0">
              <a:solidFill>
                <a:srgbClr val="002855"/>
              </a:solidFill>
              <a:latin typeface="Calibri" panose="020F0502020204030204" pitchFamily="34" charset="0"/>
              <a:cs typeface="Calibri" panose="020F0502020204030204" pitchFamily="34" charset="0"/>
            </a:rPr>
            <a:t>Caregiver</a:t>
          </a:r>
        </a:p>
      </dgm:t>
    </dgm:pt>
    <dgm:pt modelId="{C363376F-2716-8740-88F0-16CC8788F6B7}" type="parTrans" cxnId="{9A8A1C14-7FB9-214E-995C-6FBE96A81771}">
      <dgm:prSet/>
      <dgm:spPr/>
      <dgm:t>
        <a:bodyPr/>
        <a:lstStyle/>
        <a:p>
          <a:endParaRPr lang="en-US"/>
        </a:p>
      </dgm:t>
    </dgm:pt>
    <dgm:pt modelId="{07EE5F3A-224C-664A-A030-81C5E0EDFD7F}" type="sibTrans" cxnId="{9A8A1C14-7FB9-214E-995C-6FBE96A81771}">
      <dgm:prSet/>
      <dgm:spPr/>
      <dgm:t>
        <a:bodyPr/>
        <a:lstStyle/>
        <a:p>
          <a:endParaRPr lang="en-US"/>
        </a:p>
      </dgm:t>
    </dgm:pt>
    <dgm:pt modelId="{FD32D3AE-7CF7-8846-A1D9-FE0CA967D36A}">
      <dgm:prSet phldrT="[Text]"/>
      <dgm:spPr/>
      <dgm:t>
        <a:bodyPr/>
        <a:lstStyle/>
        <a:p>
          <a:r>
            <a:rPr lang="en-US" dirty="0">
              <a:solidFill>
                <a:srgbClr val="002855"/>
              </a:solidFill>
            </a:rPr>
            <a:t>Impact on the child</a:t>
          </a:r>
        </a:p>
      </dgm:t>
    </dgm:pt>
    <dgm:pt modelId="{EA4AC595-82E0-2444-923A-324F8C4A6F40}" type="parTrans" cxnId="{B7237D53-5767-0C45-BE05-83D0AB79F389}">
      <dgm:prSet/>
      <dgm:spPr/>
      <dgm:t>
        <a:bodyPr/>
        <a:lstStyle/>
        <a:p>
          <a:endParaRPr lang="en-US"/>
        </a:p>
      </dgm:t>
    </dgm:pt>
    <dgm:pt modelId="{B836A99A-40CA-FC49-90D3-1BB3535780C8}" type="sibTrans" cxnId="{B7237D53-5767-0C45-BE05-83D0AB79F389}">
      <dgm:prSet/>
      <dgm:spPr/>
      <dgm:t>
        <a:bodyPr/>
        <a:lstStyle/>
        <a:p>
          <a:endParaRPr lang="en-US"/>
        </a:p>
      </dgm:t>
    </dgm:pt>
    <dgm:pt modelId="{17BF4B03-8DE6-4083-8DB5-852FF1D87901}">
      <dgm:prSet phldrT="[Text]"/>
      <dgm:spPr/>
      <dgm:t>
        <a:bodyPr/>
        <a:lstStyle/>
        <a:p>
          <a:r>
            <a:rPr lang="en-US" dirty="0">
              <a:solidFill>
                <a:srgbClr val="002855"/>
              </a:solidFill>
              <a:latin typeface="Calibri" panose="020F0502020204030204" pitchFamily="34" charset="0"/>
              <a:cs typeface="Calibri" panose="020F0502020204030204" pitchFamily="34" charset="0"/>
            </a:rPr>
            <a:t>Behavior actions/inactions</a:t>
          </a:r>
        </a:p>
      </dgm:t>
    </dgm:pt>
    <dgm:pt modelId="{772C965F-2E23-45D1-8807-6F80CB290687}" type="parTrans" cxnId="{C561402B-C449-4809-92B3-AA58F6E7265E}">
      <dgm:prSet/>
      <dgm:spPr/>
      <dgm:t>
        <a:bodyPr/>
        <a:lstStyle/>
        <a:p>
          <a:endParaRPr lang="en-US"/>
        </a:p>
      </dgm:t>
    </dgm:pt>
    <dgm:pt modelId="{77E42923-2149-487D-89F4-DAB4C85E303F}" type="sibTrans" cxnId="{C561402B-C449-4809-92B3-AA58F6E7265E}">
      <dgm:prSet/>
      <dgm:spPr/>
      <dgm:t>
        <a:bodyPr/>
        <a:lstStyle/>
        <a:p>
          <a:endParaRPr lang="en-US"/>
        </a:p>
      </dgm:t>
    </dgm:pt>
    <dgm:pt modelId="{15BEDC6E-D6FC-824D-9895-9183DDC4F5D9}" type="pres">
      <dgm:prSet presAssocID="{D2C3E594-5EBC-9E4A-8F57-428A19D00785}" presName="CompostProcess" presStyleCnt="0">
        <dgm:presLayoutVars>
          <dgm:dir/>
          <dgm:resizeHandles val="exact"/>
        </dgm:presLayoutVars>
      </dgm:prSet>
      <dgm:spPr/>
    </dgm:pt>
    <dgm:pt modelId="{E20860D7-F78F-E14C-A706-08FF017BE63B}" type="pres">
      <dgm:prSet presAssocID="{D2C3E594-5EBC-9E4A-8F57-428A19D00785}" presName="arrow" presStyleLbl="bgShp" presStyleIdx="0" presStyleCnt="1" custScaleY="86813" custLinFactNeighborX="1357" custLinFactNeighborY="-7143"/>
      <dgm:spPr/>
    </dgm:pt>
    <dgm:pt modelId="{8F36A611-3E02-4E40-92BC-32804473A5BE}" type="pres">
      <dgm:prSet presAssocID="{D2C3E594-5EBC-9E4A-8F57-428A19D00785}" presName="linearProcess" presStyleCnt="0"/>
      <dgm:spPr/>
    </dgm:pt>
    <dgm:pt modelId="{5D38B668-68E4-8A4D-A534-3E970EBC034D}" type="pres">
      <dgm:prSet presAssocID="{91A01CEB-90BB-9344-A6F8-CCFC295CE267}" presName="textNode" presStyleLbl="node1" presStyleIdx="0" presStyleCnt="3">
        <dgm:presLayoutVars>
          <dgm:bulletEnabled val="1"/>
        </dgm:presLayoutVars>
      </dgm:prSet>
      <dgm:spPr/>
    </dgm:pt>
    <dgm:pt modelId="{9ACE5ACA-628D-6447-A72C-9739106E3405}" type="pres">
      <dgm:prSet presAssocID="{07EE5F3A-224C-664A-A030-81C5E0EDFD7F}" presName="sibTrans" presStyleCnt="0"/>
      <dgm:spPr/>
    </dgm:pt>
    <dgm:pt modelId="{C1C46FE0-E60D-4FB7-B082-9110F96ACC18}" type="pres">
      <dgm:prSet presAssocID="{17BF4B03-8DE6-4083-8DB5-852FF1D87901}" presName="textNode" presStyleLbl="node1" presStyleIdx="1" presStyleCnt="3">
        <dgm:presLayoutVars>
          <dgm:bulletEnabled val="1"/>
        </dgm:presLayoutVars>
      </dgm:prSet>
      <dgm:spPr/>
    </dgm:pt>
    <dgm:pt modelId="{3E9777EC-8B95-4038-BA90-6EA3A8D8EA26}" type="pres">
      <dgm:prSet presAssocID="{77E42923-2149-487D-89F4-DAB4C85E303F}" presName="sibTrans" presStyleCnt="0"/>
      <dgm:spPr/>
    </dgm:pt>
    <dgm:pt modelId="{B9DAA4CE-B8D0-0048-BF71-2850B3F17784}" type="pres">
      <dgm:prSet presAssocID="{FD32D3AE-7CF7-8846-A1D9-FE0CA967D36A}" presName="textNode" presStyleLbl="node1" presStyleIdx="2" presStyleCnt="3">
        <dgm:presLayoutVars>
          <dgm:bulletEnabled val="1"/>
        </dgm:presLayoutVars>
      </dgm:prSet>
      <dgm:spPr/>
    </dgm:pt>
  </dgm:ptLst>
  <dgm:cxnLst>
    <dgm:cxn modelId="{9A8A1C14-7FB9-214E-995C-6FBE96A81771}" srcId="{D2C3E594-5EBC-9E4A-8F57-428A19D00785}" destId="{91A01CEB-90BB-9344-A6F8-CCFC295CE267}" srcOrd="0" destOrd="0" parTransId="{C363376F-2716-8740-88F0-16CC8788F6B7}" sibTransId="{07EE5F3A-224C-664A-A030-81C5E0EDFD7F}"/>
    <dgm:cxn modelId="{5A239915-3C27-42A0-9F0C-363701B7A19C}" type="presOf" srcId="{17BF4B03-8DE6-4083-8DB5-852FF1D87901}" destId="{C1C46FE0-E60D-4FB7-B082-9110F96ACC18}" srcOrd="0" destOrd="0" presId="urn:microsoft.com/office/officeart/2005/8/layout/hProcess9"/>
    <dgm:cxn modelId="{C561402B-C449-4809-92B3-AA58F6E7265E}" srcId="{D2C3E594-5EBC-9E4A-8F57-428A19D00785}" destId="{17BF4B03-8DE6-4083-8DB5-852FF1D87901}" srcOrd="1" destOrd="0" parTransId="{772C965F-2E23-45D1-8807-6F80CB290687}" sibTransId="{77E42923-2149-487D-89F4-DAB4C85E303F}"/>
    <dgm:cxn modelId="{EB9BD82E-1A93-E840-9AD0-7C826CCD60BB}" type="presOf" srcId="{FD32D3AE-7CF7-8846-A1D9-FE0CA967D36A}" destId="{B9DAA4CE-B8D0-0048-BF71-2850B3F17784}" srcOrd="0" destOrd="0" presId="urn:microsoft.com/office/officeart/2005/8/layout/hProcess9"/>
    <dgm:cxn modelId="{B7237D53-5767-0C45-BE05-83D0AB79F389}" srcId="{D2C3E594-5EBC-9E4A-8F57-428A19D00785}" destId="{FD32D3AE-7CF7-8846-A1D9-FE0CA967D36A}" srcOrd="2" destOrd="0" parTransId="{EA4AC595-82E0-2444-923A-324F8C4A6F40}" sibTransId="{B836A99A-40CA-FC49-90D3-1BB3535780C8}"/>
    <dgm:cxn modelId="{919E0D7E-0FE1-D147-A975-8FD9CBDBCFB6}" type="presOf" srcId="{91A01CEB-90BB-9344-A6F8-CCFC295CE267}" destId="{5D38B668-68E4-8A4D-A534-3E970EBC034D}" srcOrd="0" destOrd="0" presId="urn:microsoft.com/office/officeart/2005/8/layout/hProcess9"/>
    <dgm:cxn modelId="{4A98CAFC-26C5-AF47-B712-7D1B12139D39}" type="presOf" srcId="{D2C3E594-5EBC-9E4A-8F57-428A19D00785}" destId="{15BEDC6E-D6FC-824D-9895-9183DDC4F5D9}" srcOrd="0" destOrd="0" presId="urn:microsoft.com/office/officeart/2005/8/layout/hProcess9"/>
    <dgm:cxn modelId="{E326EEF5-A671-8049-9492-D622B05D649A}" type="presParOf" srcId="{15BEDC6E-D6FC-824D-9895-9183DDC4F5D9}" destId="{E20860D7-F78F-E14C-A706-08FF017BE63B}" srcOrd="0" destOrd="0" presId="urn:microsoft.com/office/officeart/2005/8/layout/hProcess9"/>
    <dgm:cxn modelId="{64C6FFD8-3B25-5542-87DA-CC210DFEDB45}" type="presParOf" srcId="{15BEDC6E-D6FC-824D-9895-9183DDC4F5D9}" destId="{8F36A611-3E02-4E40-92BC-32804473A5BE}" srcOrd="1" destOrd="0" presId="urn:microsoft.com/office/officeart/2005/8/layout/hProcess9"/>
    <dgm:cxn modelId="{31E8327A-C55E-594C-9C2D-6B9CD03D4C80}" type="presParOf" srcId="{8F36A611-3E02-4E40-92BC-32804473A5BE}" destId="{5D38B668-68E4-8A4D-A534-3E970EBC034D}" srcOrd="0" destOrd="0" presId="urn:microsoft.com/office/officeart/2005/8/layout/hProcess9"/>
    <dgm:cxn modelId="{F293AF44-D629-BC4D-B64C-B6EC286D40F0}" type="presParOf" srcId="{8F36A611-3E02-4E40-92BC-32804473A5BE}" destId="{9ACE5ACA-628D-6447-A72C-9739106E3405}" srcOrd="1" destOrd="0" presId="urn:microsoft.com/office/officeart/2005/8/layout/hProcess9"/>
    <dgm:cxn modelId="{4CC167C4-FB1F-4B04-918B-B493662CC203}" type="presParOf" srcId="{8F36A611-3E02-4E40-92BC-32804473A5BE}" destId="{C1C46FE0-E60D-4FB7-B082-9110F96ACC18}" srcOrd="2" destOrd="0" presId="urn:microsoft.com/office/officeart/2005/8/layout/hProcess9"/>
    <dgm:cxn modelId="{780A81FE-73CD-48CF-8448-5D93412B7CF7}" type="presParOf" srcId="{8F36A611-3E02-4E40-92BC-32804473A5BE}" destId="{3E9777EC-8B95-4038-BA90-6EA3A8D8EA26}" srcOrd="3" destOrd="0" presId="urn:microsoft.com/office/officeart/2005/8/layout/hProcess9"/>
    <dgm:cxn modelId="{D8164026-40D2-4849-888B-FD1016F9498C}" type="presParOf" srcId="{8F36A611-3E02-4E40-92BC-32804473A5BE}" destId="{B9DAA4CE-B8D0-0048-BF71-2850B3F177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10DAF05-2B8D-A245-B2A9-AC40B2E286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8614EC-2A05-4644-8253-AB7F3E361DFC}">
      <dgm:prSet phldrT="[Text]" custT="1"/>
      <dgm:spPr/>
      <dgm:t>
        <a:bodyPr/>
        <a:lstStyle/>
        <a:p>
          <a:r>
            <a:rPr lang="en-US" sz="3600" dirty="0">
              <a:latin typeface="Calibri" panose="020F0502020204030204" pitchFamily="34" charset="0"/>
              <a:ea typeface="Verdana" pitchFamily="34" charset="0"/>
              <a:cs typeface="Calibri" panose="020F0502020204030204" pitchFamily="34" charset="0"/>
            </a:rPr>
            <a:t>Coaching Benefits</a:t>
          </a:r>
        </a:p>
      </dgm:t>
    </dgm:pt>
    <dgm:pt modelId="{F63266D7-731D-2E42-899F-3C2B75942302}" type="parTrans" cxnId="{09231D9D-5428-C144-BCC7-A2CE5B3E65B9}">
      <dgm:prSet/>
      <dgm:spPr/>
      <dgm:t>
        <a:bodyPr/>
        <a:lstStyle/>
        <a:p>
          <a:endParaRPr lang="en-US"/>
        </a:p>
      </dgm:t>
    </dgm:pt>
    <dgm:pt modelId="{D939A72C-8155-AE48-9D32-95DFF69493AB}" type="sibTrans" cxnId="{09231D9D-5428-C144-BCC7-A2CE5B3E65B9}">
      <dgm:prSet/>
      <dgm:spPr/>
      <dgm:t>
        <a:bodyPr/>
        <a:lstStyle/>
        <a:p>
          <a:endParaRPr lang="en-US"/>
        </a:p>
      </dgm:t>
    </dgm:pt>
    <dgm:pt modelId="{79D1835E-C205-1A41-9F7E-4D78FEE058C4}">
      <dgm:prSet/>
      <dgm:spPr>
        <a:solidFill>
          <a:srgbClr val="D7E4FD">
            <a:alpha val="90000"/>
          </a:srgbClr>
        </a:solidFill>
      </dgm:spPr>
      <dgm:t>
        <a:bodyPr/>
        <a:lstStyle/>
        <a:p>
          <a:r>
            <a:rPr lang="en-US" dirty="0">
              <a:latin typeface="Calibri" panose="020F0502020204030204" pitchFamily="34" charset="0"/>
              <a:ea typeface="Verdana" pitchFamily="34" charset="0"/>
              <a:cs typeface="Calibri" panose="020F0502020204030204" pitchFamily="34" charset="0"/>
            </a:rPr>
            <a:t>Allows for practice close to the work.</a:t>
          </a:r>
        </a:p>
      </dgm:t>
    </dgm:pt>
    <dgm:pt modelId="{260C4089-6F88-C44A-BBAD-689315AD5BD3}" type="parTrans" cxnId="{355E47F1-EE2B-6E4D-991D-5639F769D20A}">
      <dgm:prSet/>
      <dgm:spPr/>
      <dgm:t>
        <a:bodyPr/>
        <a:lstStyle/>
        <a:p>
          <a:endParaRPr lang="en-US"/>
        </a:p>
      </dgm:t>
    </dgm:pt>
    <dgm:pt modelId="{1B1A2DAF-93D0-B249-B8CD-488D376338C6}" type="sibTrans" cxnId="{355E47F1-EE2B-6E4D-991D-5639F769D20A}">
      <dgm:prSet/>
      <dgm:spPr/>
      <dgm:t>
        <a:bodyPr/>
        <a:lstStyle/>
        <a:p>
          <a:endParaRPr lang="en-US"/>
        </a:p>
      </dgm:t>
    </dgm:pt>
    <dgm:pt modelId="{C95B4D8A-3B15-3842-A11B-7D2515BC8C6C}">
      <dgm:prSet custT="1"/>
      <dgm:spPr/>
      <dgm:t>
        <a:bodyPr/>
        <a:lstStyle/>
        <a:p>
          <a:r>
            <a:rPr lang="en-US" sz="3600" dirty="0">
              <a:latin typeface="Calibri" panose="020F0502020204030204" pitchFamily="34" charset="0"/>
              <a:ea typeface="Verdana" pitchFamily="34" charset="0"/>
              <a:cs typeface="Calibri" panose="020F0502020204030204" pitchFamily="34" charset="0"/>
            </a:rPr>
            <a:t>Child Welfare Context</a:t>
          </a:r>
        </a:p>
      </dgm:t>
    </dgm:pt>
    <dgm:pt modelId="{F8390B05-D08D-C748-B88D-B4FA0E4D657A}" type="parTrans" cxnId="{552B1BD4-16C4-ED43-97EB-D6555F3F6A0C}">
      <dgm:prSet/>
      <dgm:spPr/>
      <dgm:t>
        <a:bodyPr/>
        <a:lstStyle/>
        <a:p>
          <a:endParaRPr lang="en-US"/>
        </a:p>
      </dgm:t>
    </dgm:pt>
    <dgm:pt modelId="{9FA4CEA0-0930-5D45-9C88-4DA75D514686}" type="sibTrans" cxnId="{552B1BD4-16C4-ED43-97EB-D6555F3F6A0C}">
      <dgm:prSet/>
      <dgm:spPr/>
      <dgm:t>
        <a:bodyPr/>
        <a:lstStyle/>
        <a:p>
          <a:endParaRPr lang="en-US"/>
        </a:p>
      </dgm:t>
    </dgm:pt>
    <dgm:pt modelId="{A5FFD7D9-81ED-A34D-9A82-BF9A1FAFFEEA}">
      <dgm:prSet/>
      <dgm:spPr>
        <a:solidFill>
          <a:srgbClr val="FFD1D1">
            <a:alpha val="89804"/>
          </a:srgbClr>
        </a:solidFill>
      </dgm:spPr>
      <dgm:t>
        <a:bodyPr/>
        <a:lstStyle/>
        <a:p>
          <a:r>
            <a:rPr lang="en-US" altLang="en-US" dirty="0">
              <a:latin typeface="Calibri" panose="020F0502020204030204" pitchFamily="34" charset="0"/>
              <a:ea typeface="Verdana" panose="020B0604030504040204" pitchFamily="34" charset="0"/>
              <a:cs typeface="Calibri" panose="020F0502020204030204" pitchFamily="34" charset="0"/>
            </a:rPr>
            <a:t>Improving systemic implementation of practice</a:t>
          </a:r>
          <a:endParaRPr lang="en-US" dirty="0">
            <a:latin typeface="Calibri" panose="020F0502020204030204" pitchFamily="34" charset="0"/>
            <a:ea typeface="Verdana" pitchFamily="34" charset="0"/>
            <a:cs typeface="Calibri" panose="020F0502020204030204" pitchFamily="34" charset="0"/>
          </a:endParaRPr>
        </a:p>
      </dgm:t>
    </dgm:pt>
    <dgm:pt modelId="{E359C316-D21C-404B-BC2F-FE43FFF2C183}" type="parTrans" cxnId="{16BDA97E-E330-0149-9E62-95052965E5C7}">
      <dgm:prSet/>
      <dgm:spPr/>
      <dgm:t>
        <a:bodyPr/>
        <a:lstStyle/>
        <a:p>
          <a:endParaRPr lang="en-US"/>
        </a:p>
      </dgm:t>
    </dgm:pt>
    <dgm:pt modelId="{A6CC8F23-5110-8942-996A-18D27102024D}" type="sibTrans" cxnId="{16BDA97E-E330-0149-9E62-95052965E5C7}">
      <dgm:prSet/>
      <dgm:spPr/>
      <dgm:t>
        <a:bodyPr/>
        <a:lstStyle/>
        <a:p>
          <a:endParaRPr lang="en-US"/>
        </a:p>
      </dgm:t>
    </dgm:pt>
    <dgm:pt modelId="{50908C4C-43A5-49ED-9885-763C38F694ED}">
      <dgm:prSet/>
      <dgm:spPr>
        <a:solidFill>
          <a:srgbClr val="D7E4FD">
            <a:alpha val="90000"/>
          </a:srgbClr>
        </a:solidFill>
      </dgm:spPr>
      <dgm:t>
        <a:bodyPr/>
        <a:lstStyle/>
        <a:p>
          <a:r>
            <a:rPr lang="en-US">
              <a:latin typeface="Calibri" panose="020F0502020204030204" pitchFamily="34" charset="0"/>
              <a:ea typeface="Verdana" pitchFamily="34" charset="0"/>
              <a:cs typeface="Calibri" panose="020F0502020204030204" pitchFamily="34" charset="0"/>
            </a:rPr>
            <a:t>Supports ongoing transfer of learning.</a:t>
          </a:r>
          <a:endParaRPr lang="en-US" dirty="0">
            <a:latin typeface="Calibri" panose="020F0502020204030204" pitchFamily="34" charset="0"/>
            <a:ea typeface="Verdana" pitchFamily="34" charset="0"/>
            <a:cs typeface="Calibri" panose="020F0502020204030204" pitchFamily="34" charset="0"/>
          </a:endParaRPr>
        </a:p>
      </dgm:t>
    </dgm:pt>
    <dgm:pt modelId="{372E82D2-B08C-44C1-AA36-A243473DBC67}" type="parTrans" cxnId="{A0D5796A-A6E7-49F4-A889-BFE22FB3431C}">
      <dgm:prSet/>
      <dgm:spPr/>
      <dgm:t>
        <a:bodyPr/>
        <a:lstStyle/>
        <a:p>
          <a:endParaRPr lang="en-US"/>
        </a:p>
      </dgm:t>
    </dgm:pt>
    <dgm:pt modelId="{F838A042-E012-4E2B-926C-67D0EDDD3AA8}" type="sibTrans" cxnId="{A0D5796A-A6E7-49F4-A889-BFE22FB3431C}">
      <dgm:prSet/>
      <dgm:spPr/>
      <dgm:t>
        <a:bodyPr/>
        <a:lstStyle/>
        <a:p>
          <a:endParaRPr lang="en-US"/>
        </a:p>
      </dgm:t>
    </dgm:pt>
    <dgm:pt modelId="{F2F0FB66-B948-4117-A17F-FC7173D2E81A}">
      <dgm:prSet/>
      <dgm:spPr>
        <a:solidFill>
          <a:srgbClr val="D7E4FD">
            <a:alpha val="90000"/>
          </a:srgbClr>
        </a:solidFill>
      </dgm:spPr>
      <dgm:t>
        <a:bodyPr/>
        <a:lstStyle/>
        <a:p>
          <a:r>
            <a:rPr lang="en-US" dirty="0">
              <a:latin typeface="Calibri" panose="020F0502020204030204" pitchFamily="34" charset="0"/>
              <a:ea typeface="Verdana" pitchFamily="34" charset="0"/>
              <a:cs typeface="Calibri" panose="020F0502020204030204" pitchFamily="34" charset="0"/>
            </a:rPr>
            <a:t>Based on ideas of appreciative inquiry, facilitation, and dialogue.</a:t>
          </a:r>
        </a:p>
      </dgm:t>
    </dgm:pt>
    <dgm:pt modelId="{658E988E-9471-4AAF-8B1E-C7367FAC4D8F}" type="parTrans" cxnId="{5DBCDEA9-AEBE-4DF3-A5ED-0A0BDA8BEEE9}">
      <dgm:prSet/>
      <dgm:spPr/>
      <dgm:t>
        <a:bodyPr/>
        <a:lstStyle/>
        <a:p>
          <a:endParaRPr lang="en-US"/>
        </a:p>
      </dgm:t>
    </dgm:pt>
    <dgm:pt modelId="{8216F2F5-5DD1-4365-900B-80F7FAD02BCC}" type="sibTrans" cxnId="{5DBCDEA9-AEBE-4DF3-A5ED-0A0BDA8BEEE9}">
      <dgm:prSet/>
      <dgm:spPr/>
      <dgm:t>
        <a:bodyPr/>
        <a:lstStyle/>
        <a:p>
          <a:endParaRPr lang="en-US"/>
        </a:p>
      </dgm:t>
    </dgm:pt>
    <dgm:pt modelId="{68F31918-A2D1-435D-911D-068E74325A15}">
      <dgm:prSet/>
      <dgm:spPr>
        <a:solidFill>
          <a:srgbClr val="D7E4FD">
            <a:alpha val="90000"/>
          </a:srgbClr>
        </a:solidFill>
      </dgm:spPr>
      <dgm:t>
        <a:bodyPr/>
        <a:lstStyle/>
        <a:p>
          <a:r>
            <a:rPr lang="en-US" dirty="0">
              <a:latin typeface="Calibri" panose="020F0502020204030204" pitchFamily="34" charset="0"/>
              <a:ea typeface="Verdana" panose="020B0604030504040204" pitchFamily="34" charset="0"/>
            </a:rPr>
            <a:t>Builds up confidence and competence.</a:t>
          </a:r>
          <a:endParaRPr lang="en-US" dirty="0">
            <a:latin typeface="Calibri" panose="020F0502020204030204" pitchFamily="34" charset="0"/>
            <a:ea typeface="Verdana" pitchFamily="34" charset="0"/>
            <a:cs typeface="Calibri" panose="020F0502020204030204" pitchFamily="34" charset="0"/>
          </a:endParaRPr>
        </a:p>
      </dgm:t>
    </dgm:pt>
    <dgm:pt modelId="{0E5B23A5-1A38-4E7B-8B36-8E34CAAE6317}" type="parTrans" cxnId="{E2867675-B00B-4BE3-97EC-FB134D9AFE38}">
      <dgm:prSet/>
      <dgm:spPr/>
      <dgm:t>
        <a:bodyPr/>
        <a:lstStyle/>
        <a:p>
          <a:endParaRPr lang="en-US"/>
        </a:p>
      </dgm:t>
    </dgm:pt>
    <dgm:pt modelId="{9FBE17DD-6D9F-410B-AFC1-E5489B757AA4}" type="sibTrans" cxnId="{E2867675-B00B-4BE3-97EC-FB134D9AFE38}">
      <dgm:prSet/>
      <dgm:spPr/>
      <dgm:t>
        <a:bodyPr/>
        <a:lstStyle/>
        <a:p>
          <a:endParaRPr lang="en-US"/>
        </a:p>
      </dgm:t>
    </dgm:pt>
    <dgm:pt modelId="{DE074FE5-C5AA-44C0-8D16-88D5E8A7FF2E}">
      <dgm:prSet/>
      <dgm:spPr/>
      <dgm:t>
        <a:bodyPr/>
        <a:lstStyle/>
        <a:p>
          <a:r>
            <a:rPr lang="en-US" dirty="0">
              <a:latin typeface="Calibri" panose="020F0502020204030204" pitchFamily="34" charset="0"/>
              <a:ea typeface="Verdana" panose="020B0604030504040204" pitchFamily="34" charset="0"/>
            </a:rPr>
            <a:t>Promotes individual and team excellence.</a:t>
          </a:r>
        </a:p>
      </dgm:t>
    </dgm:pt>
    <dgm:pt modelId="{E2BCDC2A-F678-423F-A447-808F173DC2EF}" type="parTrans" cxnId="{3E410EBE-0B5A-4188-83A9-F66C5104E580}">
      <dgm:prSet/>
      <dgm:spPr/>
      <dgm:t>
        <a:bodyPr/>
        <a:lstStyle/>
        <a:p>
          <a:endParaRPr lang="en-US"/>
        </a:p>
      </dgm:t>
    </dgm:pt>
    <dgm:pt modelId="{5D6FB935-45E9-40B9-A931-300D653B79FA}" type="sibTrans" cxnId="{3E410EBE-0B5A-4188-83A9-F66C5104E580}">
      <dgm:prSet/>
      <dgm:spPr/>
      <dgm:t>
        <a:bodyPr/>
        <a:lstStyle/>
        <a:p>
          <a:endParaRPr lang="en-US"/>
        </a:p>
      </dgm:t>
    </dgm:pt>
    <dgm:pt modelId="{D370B2D2-979D-429B-B99A-5C8DDFFDB2B4}">
      <dgm:prSet/>
      <dgm:spPr/>
      <dgm:t>
        <a:bodyPr/>
        <a:lstStyle/>
        <a:p>
          <a:r>
            <a:rPr lang="en-US" dirty="0">
              <a:latin typeface="Calibri" panose="020F0502020204030204" pitchFamily="34" charset="0"/>
              <a:ea typeface="Verdana" panose="020B0604030504040204" pitchFamily="34" charset="0"/>
            </a:rPr>
            <a:t>Develops commitment to common goals</a:t>
          </a:r>
        </a:p>
      </dgm:t>
    </dgm:pt>
    <dgm:pt modelId="{CEFE19EE-DED3-48FA-9A97-A1FCE7C445C4}" type="parTrans" cxnId="{99C180E2-CCDA-4304-9D6D-2EB59B0FF2C1}">
      <dgm:prSet/>
      <dgm:spPr/>
      <dgm:t>
        <a:bodyPr/>
        <a:lstStyle/>
        <a:p>
          <a:endParaRPr lang="en-US"/>
        </a:p>
      </dgm:t>
    </dgm:pt>
    <dgm:pt modelId="{24964506-6EBD-4F0D-8059-D8B4B43CD821}" type="sibTrans" cxnId="{99C180E2-CCDA-4304-9D6D-2EB59B0FF2C1}">
      <dgm:prSet/>
      <dgm:spPr/>
      <dgm:t>
        <a:bodyPr/>
        <a:lstStyle/>
        <a:p>
          <a:endParaRPr lang="en-US"/>
        </a:p>
      </dgm:t>
    </dgm:pt>
    <dgm:pt modelId="{9D207D11-938B-4244-89F0-E15E98B30826}">
      <dgm:prSet/>
      <dgm:spPr>
        <a:solidFill>
          <a:srgbClr val="FFD1D1">
            <a:alpha val="89804"/>
          </a:srgbClr>
        </a:solidFill>
      </dgm:spPr>
      <dgm:t>
        <a:bodyPr/>
        <a:lstStyle/>
        <a:p>
          <a:r>
            <a:rPr lang="en-US" altLang="en-US">
              <a:latin typeface="Calibri" panose="020F0502020204030204" pitchFamily="34" charset="0"/>
              <a:ea typeface="Verdana" panose="020B0604030504040204" pitchFamily="34" charset="0"/>
              <a:cs typeface="Calibri" panose="020F0502020204030204" pitchFamily="34" charset="0"/>
            </a:rPr>
            <a:t>Creating positive changes in behavior</a:t>
          </a:r>
          <a:endParaRPr lang="en-US" altLang="en-US" dirty="0">
            <a:latin typeface="Calibri" panose="020F0502020204030204" pitchFamily="34" charset="0"/>
            <a:ea typeface="Verdana" panose="020B0604030504040204" pitchFamily="34" charset="0"/>
            <a:cs typeface="Calibri" panose="020F0502020204030204" pitchFamily="34" charset="0"/>
          </a:endParaRPr>
        </a:p>
      </dgm:t>
    </dgm:pt>
    <dgm:pt modelId="{4D45715F-5052-49D1-BC01-4518EC15B7DC}" type="parTrans" cxnId="{80FB5CD5-2FA9-4938-A257-414339FC0CCF}">
      <dgm:prSet/>
      <dgm:spPr/>
      <dgm:t>
        <a:bodyPr/>
        <a:lstStyle/>
        <a:p>
          <a:endParaRPr lang="en-US"/>
        </a:p>
      </dgm:t>
    </dgm:pt>
    <dgm:pt modelId="{2FC4AE58-4E68-483F-AFE2-135B3F26E55F}" type="sibTrans" cxnId="{80FB5CD5-2FA9-4938-A257-414339FC0CCF}">
      <dgm:prSet/>
      <dgm:spPr/>
      <dgm:t>
        <a:bodyPr/>
        <a:lstStyle/>
        <a:p>
          <a:endParaRPr lang="en-US"/>
        </a:p>
      </dgm:t>
    </dgm:pt>
    <dgm:pt modelId="{3FBEF26F-9DC9-4B47-913A-E372FB4DAFE2}">
      <dgm:prSet/>
      <dgm:spPr>
        <a:solidFill>
          <a:srgbClr val="FFD1D1">
            <a:alpha val="89804"/>
          </a:srgbClr>
        </a:solidFill>
      </dgm:spPr>
      <dgm:t>
        <a:bodyPr/>
        <a:lstStyle/>
        <a:p>
          <a:r>
            <a:rPr lang="en-US" altLang="en-US" dirty="0">
              <a:latin typeface="Calibri" panose="020F0502020204030204" pitchFamily="34" charset="0"/>
              <a:ea typeface="Verdana" panose="020B0604030504040204" pitchFamily="34" charset="0"/>
              <a:cs typeface="Calibri" panose="020F0502020204030204" pitchFamily="34" charset="0"/>
            </a:rPr>
            <a:t>Embedding professional development</a:t>
          </a:r>
        </a:p>
      </dgm:t>
    </dgm:pt>
    <dgm:pt modelId="{3DF454F8-7245-490D-8F0A-54EDBB601FB9}" type="parTrans" cxnId="{2C4DE2F5-1E3B-426A-92EE-BF80B9F1D56E}">
      <dgm:prSet/>
      <dgm:spPr/>
      <dgm:t>
        <a:bodyPr/>
        <a:lstStyle/>
        <a:p>
          <a:endParaRPr lang="en-US"/>
        </a:p>
      </dgm:t>
    </dgm:pt>
    <dgm:pt modelId="{617CCCA1-DD0F-4471-9F7E-43CDC26735D0}" type="sibTrans" cxnId="{2C4DE2F5-1E3B-426A-92EE-BF80B9F1D56E}">
      <dgm:prSet/>
      <dgm:spPr/>
      <dgm:t>
        <a:bodyPr/>
        <a:lstStyle/>
        <a:p>
          <a:endParaRPr lang="en-US"/>
        </a:p>
      </dgm:t>
    </dgm:pt>
    <dgm:pt modelId="{6EAE3AA7-2FFF-4ED8-847A-65B59DD500B5}">
      <dgm:prSet/>
      <dgm:spPr>
        <a:solidFill>
          <a:srgbClr val="FFD1D1">
            <a:alpha val="89804"/>
          </a:srgbClr>
        </a:solidFill>
      </dgm:spPr>
      <dgm:t>
        <a:bodyPr/>
        <a:lstStyle/>
        <a:p>
          <a:r>
            <a:rPr lang="en-US" altLang="en-US" dirty="0">
              <a:latin typeface="Calibri" panose="020F0502020204030204" pitchFamily="34" charset="0"/>
              <a:ea typeface="Verdana" panose="020B0604030504040204" pitchFamily="34" charset="0"/>
              <a:cs typeface="Calibri" panose="020F0502020204030204" pitchFamily="34" charset="0"/>
            </a:rPr>
            <a:t>Improved outcomes for children and families </a:t>
          </a:r>
        </a:p>
      </dgm:t>
    </dgm:pt>
    <dgm:pt modelId="{8820DA86-FD53-4DE3-87B2-2140B34F4F3B}" type="parTrans" cxnId="{8542EB64-AAB0-49BB-94B4-8D8934F0E00A}">
      <dgm:prSet/>
      <dgm:spPr/>
      <dgm:t>
        <a:bodyPr/>
        <a:lstStyle/>
        <a:p>
          <a:endParaRPr lang="en-US"/>
        </a:p>
      </dgm:t>
    </dgm:pt>
    <dgm:pt modelId="{F36BECE5-EDE5-432E-BB00-BE6E4DA929AC}" type="sibTrans" cxnId="{8542EB64-AAB0-49BB-94B4-8D8934F0E00A}">
      <dgm:prSet/>
      <dgm:spPr/>
      <dgm:t>
        <a:bodyPr/>
        <a:lstStyle/>
        <a:p>
          <a:endParaRPr lang="en-US"/>
        </a:p>
      </dgm:t>
    </dgm:pt>
    <dgm:pt modelId="{6058BD09-E967-D642-BEAF-E4212E91FB49}" type="pres">
      <dgm:prSet presAssocID="{710DAF05-2B8D-A245-B2A9-AC40B2E286B8}" presName="Name0" presStyleCnt="0">
        <dgm:presLayoutVars>
          <dgm:dir/>
          <dgm:animLvl val="lvl"/>
          <dgm:resizeHandles val="exact"/>
        </dgm:presLayoutVars>
      </dgm:prSet>
      <dgm:spPr/>
    </dgm:pt>
    <dgm:pt modelId="{D37FEA61-4602-6B42-8BE3-2C70AC90C9CA}" type="pres">
      <dgm:prSet presAssocID="{478614EC-2A05-4644-8253-AB7F3E361DFC}" presName="composite" presStyleCnt="0"/>
      <dgm:spPr/>
    </dgm:pt>
    <dgm:pt modelId="{136DB792-075C-9645-AF21-063E1CB36376}" type="pres">
      <dgm:prSet presAssocID="{478614EC-2A05-4644-8253-AB7F3E361DFC}" presName="parTx" presStyleLbl="alignNode1" presStyleIdx="0" presStyleCnt="2" custLinFactNeighborX="-16047" custLinFactNeighborY="-4936">
        <dgm:presLayoutVars>
          <dgm:chMax val="0"/>
          <dgm:chPref val="0"/>
          <dgm:bulletEnabled val="1"/>
        </dgm:presLayoutVars>
      </dgm:prSet>
      <dgm:spPr/>
    </dgm:pt>
    <dgm:pt modelId="{058EE2C2-3139-3948-9115-B93A2040CF07}" type="pres">
      <dgm:prSet presAssocID="{478614EC-2A05-4644-8253-AB7F3E361DFC}" presName="desTx" presStyleLbl="alignAccFollowNode1" presStyleIdx="0" presStyleCnt="2">
        <dgm:presLayoutVars>
          <dgm:bulletEnabled val="1"/>
        </dgm:presLayoutVars>
      </dgm:prSet>
      <dgm:spPr/>
    </dgm:pt>
    <dgm:pt modelId="{97AF70F3-BF2B-504F-8FB8-41D04108C2E4}" type="pres">
      <dgm:prSet presAssocID="{D939A72C-8155-AE48-9D32-95DFF69493AB}" presName="space" presStyleCnt="0"/>
      <dgm:spPr/>
    </dgm:pt>
    <dgm:pt modelId="{381EF285-EC1B-0146-A40A-70FF75669D7D}" type="pres">
      <dgm:prSet presAssocID="{C95B4D8A-3B15-3842-A11B-7D2515BC8C6C}" presName="composite" presStyleCnt="0"/>
      <dgm:spPr/>
    </dgm:pt>
    <dgm:pt modelId="{18FFD329-CBF0-CC48-9C07-90B582DBF0DA}" type="pres">
      <dgm:prSet presAssocID="{C95B4D8A-3B15-3842-A11B-7D2515BC8C6C}" presName="parTx" presStyleLbl="alignNode1" presStyleIdx="1" presStyleCnt="2">
        <dgm:presLayoutVars>
          <dgm:chMax val="0"/>
          <dgm:chPref val="0"/>
          <dgm:bulletEnabled val="1"/>
        </dgm:presLayoutVars>
      </dgm:prSet>
      <dgm:spPr/>
    </dgm:pt>
    <dgm:pt modelId="{97CBACEF-B5C3-7D41-9175-5872D22F9DFB}" type="pres">
      <dgm:prSet presAssocID="{C95B4D8A-3B15-3842-A11B-7D2515BC8C6C}" presName="desTx" presStyleLbl="alignAccFollowNode1" presStyleIdx="1" presStyleCnt="2">
        <dgm:presLayoutVars>
          <dgm:bulletEnabled val="1"/>
        </dgm:presLayoutVars>
      </dgm:prSet>
      <dgm:spPr/>
    </dgm:pt>
  </dgm:ptLst>
  <dgm:cxnLst>
    <dgm:cxn modelId="{42F49A08-88D8-4EBF-82D1-AA393643D723}" type="presOf" srcId="{3FBEF26F-9DC9-4B47-913A-E372FB4DAFE2}" destId="{97CBACEF-B5C3-7D41-9175-5872D22F9DFB}" srcOrd="0" destOrd="2" presId="urn:microsoft.com/office/officeart/2005/8/layout/hList1"/>
    <dgm:cxn modelId="{81D6F720-CC11-4053-8D29-378547FB480C}" type="presOf" srcId="{710DAF05-2B8D-A245-B2A9-AC40B2E286B8}" destId="{6058BD09-E967-D642-BEAF-E4212E91FB49}" srcOrd="0" destOrd="0" presId="urn:microsoft.com/office/officeart/2005/8/layout/hList1"/>
    <dgm:cxn modelId="{A1488E26-41AC-4C63-9B30-EDB35587AEC5}" type="presOf" srcId="{6EAE3AA7-2FFF-4ED8-847A-65B59DD500B5}" destId="{97CBACEF-B5C3-7D41-9175-5872D22F9DFB}" srcOrd="0" destOrd="3" presId="urn:microsoft.com/office/officeart/2005/8/layout/hList1"/>
    <dgm:cxn modelId="{8542EB64-AAB0-49BB-94B4-8D8934F0E00A}" srcId="{C95B4D8A-3B15-3842-A11B-7D2515BC8C6C}" destId="{6EAE3AA7-2FFF-4ED8-847A-65B59DD500B5}" srcOrd="3" destOrd="0" parTransId="{8820DA86-FD53-4DE3-87B2-2140B34F4F3B}" sibTransId="{F36BECE5-EDE5-432E-BB00-BE6E4DA929AC}"/>
    <dgm:cxn modelId="{A0D5796A-A6E7-49F4-A889-BFE22FB3431C}" srcId="{478614EC-2A05-4644-8253-AB7F3E361DFC}" destId="{50908C4C-43A5-49ED-9885-763C38F694ED}" srcOrd="1" destOrd="0" parTransId="{372E82D2-B08C-44C1-AA36-A243473DBC67}" sibTransId="{F838A042-E012-4E2B-926C-67D0EDDD3AA8}"/>
    <dgm:cxn modelId="{1DF8AC6B-02E0-4936-B2C1-8035895A3C07}" type="presOf" srcId="{A5FFD7D9-81ED-A34D-9A82-BF9A1FAFFEEA}" destId="{97CBACEF-B5C3-7D41-9175-5872D22F9DFB}" srcOrd="0" destOrd="0" presId="urn:microsoft.com/office/officeart/2005/8/layout/hList1"/>
    <dgm:cxn modelId="{40A5A351-564D-470C-BC2F-1D7EBF4D08AD}" type="presOf" srcId="{D370B2D2-979D-429B-B99A-5C8DDFFDB2B4}" destId="{058EE2C2-3139-3948-9115-B93A2040CF07}" srcOrd="0" destOrd="5" presId="urn:microsoft.com/office/officeart/2005/8/layout/hList1"/>
    <dgm:cxn modelId="{85DA3474-BFE8-46D1-8D39-7422BB5226F7}" type="presOf" srcId="{478614EC-2A05-4644-8253-AB7F3E361DFC}" destId="{136DB792-075C-9645-AF21-063E1CB36376}" srcOrd="0" destOrd="0" presId="urn:microsoft.com/office/officeart/2005/8/layout/hList1"/>
    <dgm:cxn modelId="{E2867675-B00B-4BE3-97EC-FB134D9AFE38}" srcId="{478614EC-2A05-4644-8253-AB7F3E361DFC}" destId="{68F31918-A2D1-435D-911D-068E74325A15}" srcOrd="3" destOrd="0" parTransId="{0E5B23A5-1A38-4E7B-8B36-8E34CAAE6317}" sibTransId="{9FBE17DD-6D9F-410B-AFC1-E5489B757AA4}"/>
    <dgm:cxn modelId="{16BDA97E-E330-0149-9E62-95052965E5C7}" srcId="{C95B4D8A-3B15-3842-A11B-7D2515BC8C6C}" destId="{A5FFD7D9-81ED-A34D-9A82-BF9A1FAFFEEA}" srcOrd="0" destOrd="0" parTransId="{E359C316-D21C-404B-BC2F-FE43FFF2C183}" sibTransId="{A6CC8F23-5110-8942-996A-18D27102024D}"/>
    <dgm:cxn modelId="{17C0E98D-0990-429F-BF1C-C3A54B01708A}" type="presOf" srcId="{79D1835E-C205-1A41-9F7E-4D78FEE058C4}" destId="{058EE2C2-3139-3948-9115-B93A2040CF07}" srcOrd="0" destOrd="0" presId="urn:microsoft.com/office/officeart/2005/8/layout/hList1"/>
    <dgm:cxn modelId="{09231D9D-5428-C144-BCC7-A2CE5B3E65B9}" srcId="{710DAF05-2B8D-A245-B2A9-AC40B2E286B8}" destId="{478614EC-2A05-4644-8253-AB7F3E361DFC}" srcOrd="0" destOrd="0" parTransId="{F63266D7-731D-2E42-899F-3C2B75942302}" sibTransId="{D939A72C-8155-AE48-9D32-95DFF69493AB}"/>
    <dgm:cxn modelId="{5DBCDEA9-AEBE-4DF3-A5ED-0A0BDA8BEEE9}" srcId="{478614EC-2A05-4644-8253-AB7F3E361DFC}" destId="{F2F0FB66-B948-4117-A17F-FC7173D2E81A}" srcOrd="2" destOrd="0" parTransId="{658E988E-9471-4AAF-8B1E-C7367FAC4D8F}" sibTransId="{8216F2F5-5DD1-4365-900B-80F7FAD02BCC}"/>
    <dgm:cxn modelId="{DDC505B0-6D74-4205-8CA3-EDE12D10C1D8}" type="presOf" srcId="{9D207D11-938B-4244-89F0-E15E98B30826}" destId="{97CBACEF-B5C3-7D41-9175-5872D22F9DFB}" srcOrd="0" destOrd="1" presId="urn:microsoft.com/office/officeart/2005/8/layout/hList1"/>
    <dgm:cxn modelId="{3E410EBE-0B5A-4188-83A9-F66C5104E580}" srcId="{478614EC-2A05-4644-8253-AB7F3E361DFC}" destId="{DE074FE5-C5AA-44C0-8D16-88D5E8A7FF2E}" srcOrd="4" destOrd="0" parTransId="{E2BCDC2A-F678-423F-A447-808F173DC2EF}" sibTransId="{5D6FB935-45E9-40B9-A931-300D653B79FA}"/>
    <dgm:cxn modelId="{E5288FBE-59EB-4B42-B391-DA00AB2ACD96}" type="presOf" srcId="{DE074FE5-C5AA-44C0-8D16-88D5E8A7FF2E}" destId="{058EE2C2-3139-3948-9115-B93A2040CF07}" srcOrd="0" destOrd="4" presId="urn:microsoft.com/office/officeart/2005/8/layout/hList1"/>
    <dgm:cxn modelId="{4A20DCCB-941F-409E-B82B-CCA9A5A2DCE5}" type="presOf" srcId="{68F31918-A2D1-435D-911D-068E74325A15}" destId="{058EE2C2-3139-3948-9115-B93A2040CF07}" srcOrd="0" destOrd="3" presId="urn:microsoft.com/office/officeart/2005/8/layout/hList1"/>
    <dgm:cxn modelId="{20D3FBCC-C1BB-4056-AD4D-23395B1CA96B}" type="presOf" srcId="{F2F0FB66-B948-4117-A17F-FC7173D2E81A}" destId="{058EE2C2-3139-3948-9115-B93A2040CF07}" srcOrd="0" destOrd="2" presId="urn:microsoft.com/office/officeart/2005/8/layout/hList1"/>
    <dgm:cxn modelId="{552B1BD4-16C4-ED43-97EB-D6555F3F6A0C}" srcId="{710DAF05-2B8D-A245-B2A9-AC40B2E286B8}" destId="{C95B4D8A-3B15-3842-A11B-7D2515BC8C6C}" srcOrd="1" destOrd="0" parTransId="{F8390B05-D08D-C748-B88D-B4FA0E4D657A}" sibTransId="{9FA4CEA0-0930-5D45-9C88-4DA75D514686}"/>
    <dgm:cxn modelId="{6B70E9D4-5A63-4544-B025-50044C58D42D}" type="presOf" srcId="{C95B4D8A-3B15-3842-A11B-7D2515BC8C6C}" destId="{18FFD329-CBF0-CC48-9C07-90B582DBF0DA}" srcOrd="0" destOrd="0" presId="urn:microsoft.com/office/officeart/2005/8/layout/hList1"/>
    <dgm:cxn modelId="{80FB5CD5-2FA9-4938-A257-414339FC0CCF}" srcId="{C95B4D8A-3B15-3842-A11B-7D2515BC8C6C}" destId="{9D207D11-938B-4244-89F0-E15E98B30826}" srcOrd="1" destOrd="0" parTransId="{4D45715F-5052-49D1-BC01-4518EC15B7DC}" sibTransId="{2FC4AE58-4E68-483F-AFE2-135B3F26E55F}"/>
    <dgm:cxn modelId="{99C180E2-CCDA-4304-9D6D-2EB59B0FF2C1}" srcId="{478614EC-2A05-4644-8253-AB7F3E361DFC}" destId="{D370B2D2-979D-429B-B99A-5C8DDFFDB2B4}" srcOrd="5" destOrd="0" parTransId="{CEFE19EE-DED3-48FA-9A97-A1FCE7C445C4}" sibTransId="{24964506-6EBD-4F0D-8059-D8B4B43CD821}"/>
    <dgm:cxn modelId="{E530B9E3-D919-4A0F-9ED4-22FF3860E755}" type="presOf" srcId="{50908C4C-43A5-49ED-9885-763C38F694ED}" destId="{058EE2C2-3139-3948-9115-B93A2040CF07}" srcOrd="0" destOrd="1" presId="urn:microsoft.com/office/officeart/2005/8/layout/hList1"/>
    <dgm:cxn modelId="{355E47F1-EE2B-6E4D-991D-5639F769D20A}" srcId="{478614EC-2A05-4644-8253-AB7F3E361DFC}" destId="{79D1835E-C205-1A41-9F7E-4D78FEE058C4}" srcOrd="0" destOrd="0" parTransId="{260C4089-6F88-C44A-BBAD-689315AD5BD3}" sibTransId="{1B1A2DAF-93D0-B249-B8CD-488D376338C6}"/>
    <dgm:cxn modelId="{2C4DE2F5-1E3B-426A-92EE-BF80B9F1D56E}" srcId="{C95B4D8A-3B15-3842-A11B-7D2515BC8C6C}" destId="{3FBEF26F-9DC9-4B47-913A-E372FB4DAFE2}" srcOrd="2" destOrd="0" parTransId="{3DF454F8-7245-490D-8F0A-54EDBB601FB9}" sibTransId="{617CCCA1-DD0F-4471-9F7E-43CDC26735D0}"/>
    <dgm:cxn modelId="{CED64CAA-A546-4302-AE63-8754BD8AB39D}" type="presParOf" srcId="{6058BD09-E967-D642-BEAF-E4212E91FB49}" destId="{D37FEA61-4602-6B42-8BE3-2C70AC90C9CA}" srcOrd="0" destOrd="0" presId="urn:microsoft.com/office/officeart/2005/8/layout/hList1"/>
    <dgm:cxn modelId="{BEF0225A-C0C7-4313-9279-F763A8237EA5}" type="presParOf" srcId="{D37FEA61-4602-6B42-8BE3-2C70AC90C9CA}" destId="{136DB792-075C-9645-AF21-063E1CB36376}" srcOrd="0" destOrd="0" presId="urn:microsoft.com/office/officeart/2005/8/layout/hList1"/>
    <dgm:cxn modelId="{78238F6B-5805-40C7-8B5D-BBFE69E94DCF}" type="presParOf" srcId="{D37FEA61-4602-6B42-8BE3-2C70AC90C9CA}" destId="{058EE2C2-3139-3948-9115-B93A2040CF07}" srcOrd="1" destOrd="0" presId="urn:microsoft.com/office/officeart/2005/8/layout/hList1"/>
    <dgm:cxn modelId="{BE384154-9903-457A-B2B7-DAA60949F2C7}" type="presParOf" srcId="{6058BD09-E967-D642-BEAF-E4212E91FB49}" destId="{97AF70F3-BF2B-504F-8FB8-41D04108C2E4}" srcOrd="1" destOrd="0" presId="urn:microsoft.com/office/officeart/2005/8/layout/hList1"/>
    <dgm:cxn modelId="{84C59192-93CF-46A1-86C8-F2582E1C9C6F}" type="presParOf" srcId="{6058BD09-E967-D642-BEAF-E4212E91FB49}" destId="{381EF285-EC1B-0146-A40A-70FF75669D7D}" srcOrd="2" destOrd="0" presId="urn:microsoft.com/office/officeart/2005/8/layout/hList1"/>
    <dgm:cxn modelId="{D9DE7148-4A7F-4470-A408-0D44213E5E26}" type="presParOf" srcId="{381EF285-EC1B-0146-A40A-70FF75669D7D}" destId="{18FFD329-CBF0-CC48-9C07-90B582DBF0DA}" srcOrd="0" destOrd="0" presId="urn:microsoft.com/office/officeart/2005/8/layout/hList1"/>
    <dgm:cxn modelId="{F99667A7-CFA4-4988-8C47-0BEDC31141D9}" type="presParOf" srcId="{381EF285-EC1B-0146-A40A-70FF75669D7D}" destId="{97CBACEF-B5C3-7D41-9175-5872D22F9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10DAF05-2B8D-A245-B2A9-AC40B2E286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8614EC-2A05-4644-8253-AB7F3E361DFC}">
      <dgm:prSet phldrT="[Text]" custT="1"/>
      <dgm:spPr/>
      <dgm:t>
        <a:bodyPr/>
        <a:lstStyle/>
        <a:p>
          <a:r>
            <a:rPr lang="en-US" sz="3600" dirty="0">
              <a:latin typeface="Calibri" panose="020F0502020204030204" pitchFamily="34" charset="0"/>
              <a:ea typeface="Verdana" pitchFamily="34" charset="0"/>
              <a:cs typeface="Calibri" panose="020F0502020204030204" pitchFamily="34" charset="0"/>
            </a:rPr>
            <a:t>Group Supervision</a:t>
          </a:r>
        </a:p>
      </dgm:t>
    </dgm:pt>
    <dgm:pt modelId="{F63266D7-731D-2E42-899F-3C2B75942302}" type="parTrans" cxnId="{09231D9D-5428-C144-BCC7-A2CE5B3E65B9}">
      <dgm:prSet/>
      <dgm:spPr/>
      <dgm:t>
        <a:bodyPr/>
        <a:lstStyle/>
        <a:p>
          <a:endParaRPr lang="en-US"/>
        </a:p>
      </dgm:t>
    </dgm:pt>
    <dgm:pt modelId="{D939A72C-8155-AE48-9D32-95DFF69493AB}" type="sibTrans" cxnId="{09231D9D-5428-C144-BCC7-A2CE5B3E65B9}">
      <dgm:prSet/>
      <dgm:spPr/>
      <dgm:t>
        <a:bodyPr/>
        <a:lstStyle/>
        <a:p>
          <a:endParaRPr lang="en-US"/>
        </a:p>
      </dgm:t>
    </dgm:pt>
    <dgm:pt modelId="{79D1835E-C205-1A41-9F7E-4D78FEE058C4}">
      <dgm:prSet/>
      <dgm:spPr>
        <a:blipFill rotWithShape="0">
          <a:blip xmlns:r="http://schemas.openxmlformats.org/officeDocument/2006/relationships" r:embed="rId1">
            <a:lum bright="70000" contrast="-70000"/>
            <a:extLst>
              <a:ext uri="{28A0092B-C50C-407E-A947-70E740481C1C}">
                <a14:useLocalDpi xmlns:a14="http://schemas.microsoft.com/office/drawing/2010/main" val="0"/>
              </a:ext>
            </a:extLst>
          </a:blip>
          <a:stretch>
            <a:fillRect/>
          </a:stretch>
        </a:blipFill>
      </dgm:spPr>
      <dgm:t>
        <a:bodyPr/>
        <a:lstStyle/>
        <a:p>
          <a:r>
            <a:rPr lang="en-US" altLang="en-US" dirty="0">
              <a:latin typeface="Calibri" panose="020F0502020204030204" pitchFamily="34" charset="0"/>
              <a:cs typeface="Calibri" panose="020F0502020204030204" pitchFamily="34" charset="0"/>
            </a:rPr>
            <a:t>Utilizes the mapping process to discuss cases in a team setting </a:t>
          </a:r>
          <a:endParaRPr lang="en-US" dirty="0">
            <a:latin typeface="Calibri" panose="020F0502020204030204" pitchFamily="34" charset="0"/>
            <a:ea typeface="Verdana" pitchFamily="34" charset="0"/>
            <a:cs typeface="Calibri" panose="020F0502020204030204" pitchFamily="34" charset="0"/>
          </a:endParaRPr>
        </a:p>
      </dgm:t>
    </dgm:pt>
    <dgm:pt modelId="{260C4089-6F88-C44A-BBAD-689315AD5BD3}" type="parTrans" cxnId="{355E47F1-EE2B-6E4D-991D-5639F769D20A}">
      <dgm:prSet/>
      <dgm:spPr/>
      <dgm:t>
        <a:bodyPr/>
        <a:lstStyle/>
        <a:p>
          <a:endParaRPr lang="en-US"/>
        </a:p>
      </dgm:t>
    </dgm:pt>
    <dgm:pt modelId="{1B1A2DAF-93D0-B249-B8CD-488D376338C6}" type="sibTrans" cxnId="{355E47F1-EE2B-6E4D-991D-5639F769D20A}">
      <dgm:prSet/>
      <dgm:spPr/>
      <dgm:t>
        <a:bodyPr/>
        <a:lstStyle/>
        <a:p>
          <a:endParaRPr lang="en-US"/>
        </a:p>
      </dgm:t>
    </dgm:pt>
    <dgm:pt modelId="{C95B4D8A-3B15-3842-A11B-7D2515BC8C6C}">
      <dgm:prSet custT="1"/>
      <dgm:spPr/>
      <dgm:t>
        <a:bodyPr/>
        <a:lstStyle/>
        <a:p>
          <a:r>
            <a:rPr lang="en-US" sz="3600" dirty="0">
              <a:latin typeface="Calibri" panose="020F0502020204030204" pitchFamily="34" charset="0"/>
              <a:ea typeface="Verdana" pitchFamily="34" charset="0"/>
              <a:cs typeface="Calibri" panose="020F0502020204030204" pitchFamily="34" charset="0"/>
            </a:rPr>
            <a:t>RED Teams</a:t>
          </a:r>
        </a:p>
      </dgm:t>
    </dgm:pt>
    <dgm:pt modelId="{F8390B05-D08D-C748-B88D-B4FA0E4D657A}" type="parTrans" cxnId="{552B1BD4-16C4-ED43-97EB-D6555F3F6A0C}">
      <dgm:prSet/>
      <dgm:spPr/>
      <dgm:t>
        <a:bodyPr/>
        <a:lstStyle/>
        <a:p>
          <a:endParaRPr lang="en-US"/>
        </a:p>
      </dgm:t>
    </dgm:pt>
    <dgm:pt modelId="{9FA4CEA0-0930-5D45-9C88-4DA75D514686}" type="sibTrans" cxnId="{552B1BD4-16C4-ED43-97EB-D6555F3F6A0C}">
      <dgm:prSet/>
      <dgm:spPr/>
      <dgm:t>
        <a:bodyPr/>
        <a:lstStyle/>
        <a:p>
          <a:endParaRPr lang="en-US"/>
        </a:p>
      </dgm:t>
    </dgm:pt>
    <dgm:pt modelId="{A5FFD7D9-81ED-A34D-9A82-BF9A1FAFFEEA}">
      <dgm:prSet/>
      <dgm:spPr>
        <a:blipFill rotWithShape="0">
          <a:blip xmlns:r="http://schemas.openxmlformats.org/officeDocument/2006/relationships" r:embed="rId2">
            <a:lum bright="70000" contrast="-70000"/>
            <a:extLst>
              <a:ext uri="{28A0092B-C50C-407E-A947-70E740481C1C}">
                <a14:useLocalDpi xmlns:a14="http://schemas.microsoft.com/office/drawing/2010/main" val="0"/>
              </a:ext>
            </a:extLst>
          </a:blip>
          <a:stretch>
            <a:fillRect/>
          </a:stretch>
        </a:blipFill>
      </dgm:spPr>
      <dgm:t>
        <a:bodyPr/>
        <a:lstStyle/>
        <a:p>
          <a:r>
            <a:rPr lang="en-US" altLang="en-US" b="1" i="1" dirty="0">
              <a:latin typeface="Calibri" panose="020F0502020204030204" pitchFamily="34" charset="0"/>
              <a:cs typeface="Calibri" panose="020F0502020204030204" pitchFamily="34" charset="0"/>
            </a:rPr>
            <a:t>Review: </a:t>
          </a:r>
          <a:r>
            <a:rPr lang="en-US" altLang="en-US" dirty="0">
              <a:latin typeface="Calibri" panose="020F0502020204030204" pitchFamily="34" charset="0"/>
              <a:cs typeface="Calibri" panose="020F0502020204030204" pitchFamily="34" charset="0"/>
            </a:rPr>
            <a:t>Group staffing of ER referrals</a:t>
          </a:r>
          <a:endParaRPr lang="en-US" dirty="0">
            <a:latin typeface="Calibri" panose="020F0502020204030204" pitchFamily="34" charset="0"/>
            <a:ea typeface="Verdana" pitchFamily="34" charset="0"/>
            <a:cs typeface="Calibri" panose="020F0502020204030204" pitchFamily="34" charset="0"/>
          </a:endParaRPr>
        </a:p>
      </dgm:t>
    </dgm:pt>
    <dgm:pt modelId="{E359C316-D21C-404B-BC2F-FE43FFF2C183}" type="parTrans" cxnId="{16BDA97E-E330-0149-9E62-95052965E5C7}">
      <dgm:prSet/>
      <dgm:spPr/>
      <dgm:t>
        <a:bodyPr/>
        <a:lstStyle/>
        <a:p>
          <a:endParaRPr lang="en-US"/>
        </a:p>
      </dgm:t>
    </dgm:pt>
    <dgm:pt modelId="{A6CC8F23-5110-8942-996A-18D27102024D}" type="sibTrans" cxnId="{16BDA97E-E330-0149-9E62-95052965E5C7}">
      <dgm:prSet/>
      <dgm:spPr/>
      <dgm:t>
        <a:bodyPr/>
        <a:lstStyle/>
        <a:p>
          <a:endParaRPr lang="en-US"/>
        </a:p>
      </dgm:t>
    </dgm:pt>
    <dgm:pt modelId="{15921D6A-534D-4F4B-A86D-C42ABA19FDE3}">
      <dgm:prSet/>
      <dgm:spPr/>
      <dgm:t>
        <a:bodyPr/>
        <a:lstStyle/>
        <a:p>
          <a:r>
            <a:rPr lang="en-US" altLang="en-US" dirty="0">
              <a:latin typeface="Calibri" panose="020F0502020204030204" pitchFamily="34" charset="0"/>
              <a:cs typeface="Calibri" panose="020F0502020204030204" pitchFamily="34" charset="0"/>
            </a:rPr>
            <a:t>Allows staff to learn from each other’s cases and practice</a:t>
          </a:r>
        </a:p>
      </dgm:t>
    </dgm:pt>
    <dgm:pt modelId="{3A29CFDC-351C-4F61-8C8B-4580BC7BCB60}" type="parTrans" cxnId="{1CAEBA24-F6F2-428F-9898-26B2965883A9}">
      <dgm:prSet/>
      <dgm:spPr/>
      <dgm:t>
        <a:bodyPr/>
        <a:lstStyle/>
        <a:p>
          <a:endParaRPr lang="en-US"/>
        </a:p>
      </dgm:t>
    </dgm:pt>
    <dgm:pt modelId="{60373806-90AB-432F-BC87-169F2A599CCC}" type="sibTrans" cxnId="{1CAEBA24-F6F2-428F-9898-26B2965883A9}">
      <dgm:prSet/>
      <dgm:spPr/>
      <dgm:t>
        <a:bodyPr/>
        <a:lstStyle/>
        <a:p>
          <a:endParaRPr lang="en-US"/>
        </a:p>
      </dgm:t>
    </dgm:pt>
    <dgm:pt modelId="{1F83A5DD-D2C1-4829-B419-909AAEB69EA0}">
      <dgm:prSet/>
      <dgm:spPr/>
      <dgm:t>
        <a:bodyPr/>
        <a:lstStyle/>
        <a:p>
          <a:r>
            <a:rPr lang="en-US" altLang="en-US" dirty="0">
              <a:latin typeface="Calibri" panose="020F0502020204030204" pitchFamily="34" charset="0"/>
              <a:cs typeface="Calibri" panose="020F0502020204030204" pitchFamily="34" charset="0"/>
            </a:rPr>
            <a:t>“Many minds”</a:t>
          </a:r>
        </a:p>
      </dgm:t>
    </dgm:pt>
    <dgm:pt modelId="{863F2D77-7B99-4BF5-9E31-91C572CF2F41}" type="parTrans" cxnId="{DDE595AA-468E-45D8-81C5-93DD7A8D2CD1}">
      <dgm:prSet/>
      <dgm:spPr/>
      <dgm:t>
        <a:bodyPr/>
        <a:lstStyle/>
        <a:p>
          <a:endParaRPr lang="en-US"/>
        </a:p>
      </dgm:t>
    </dgm:pt>
    <dgm:pt modelId="{3C021FEA-6078-4D06-AFDD-FA2765DCD1EF}" type="sibTrans" cxnId="{DDE595AA-468E-45D8-81C5-93DD7A8D2CD1}">
      <dgm:prSet/>
      <dgm:spPr/>
      <dgm:t>
        <a:bodyPr/>
        <a:lstStyle/>
        <a:p>
          <a:endParaRPr lang="en-US"/>
        </a:p>
      </dgm:t>
    </dgm:pt>
    <dgm:pt modelId="{062C0ED2-6157-4CD2-9BC1-F6FC9A4B3797}">
      <dgm:prSet/>
      <dgm:spPr/>
      <dgm:t>
        <a:bodyPr/>
        <a:lstStyle/>
        <a:p>
          <a:r>
            <a:rPr lang="en-US" altLang="en-US" b="1" i="1" dirty="0">
              <a:latin typeface="Calibri" panose="020F0502020204030204" pitchFamily="34" charset="0"/>
              <a:cs typeface="Calibri" panose="020F0502020204030204" pitchFamily="34" charset="0"/>
            </a:rPr>
            <a:t>Evaluate:</a:t>
          </a:r>
          <a:r>
            <a:rPr lang="en-US" altLang="en-US" dirty="0">
              <a:latin typeface="Calibri" panose="020F0502020204030204" pitchFamily="34" charset="0"/>
              <a:cs typeface="Calibri" panose="020F0502020204030204" pitchFamily="34" charset="0"/>
            </a:rPr>
            <a:t> All calls that come into the hotline are brought to the team to evaluate</a:t>
          </a:r>
        </a:p>
      </dgm:t>
    </dgm:pt>
    <dgm:pt modelId="{0E9EC1C7-07C8-43CE-B68B-6AA25BE4C8B2}" type="parTrans" cxnId="{6AE14C38-5C68-421E-A196-F7F705CD6663}">
      <dgm:prSet/>
      <dgm:spPr/>
      <dgm:t>
        <a:bodyPr/>
        <a:lstStyle/>
        <a:p>
          <a:endParaRPr lang="en-US"/>
        </a:p>
      </dgm:t>
    </dgm:pt>
    <dgm:pt modelId="{D10E0131-A67D-4CFA-8302-1D94355BC993}" type="sibTrans" cxnId="{6AE14C38-5C68-421E-A196-F7F705CD6663}">
      <dgm:prSet/>
      <dgm:spPr/>
      <dgm:t>
        <a:bodyPr/>
        <a:lstStyle/>
        <a:p>
          <a:endParaRPr lang="en-US"/>
        </a:p>
      </dgm:t>
    </dgm:pt>
    <dgm:pt modelId="{86AFFA28-4C6B-4770-8C97-7896496A5748}">
      <dgm:prSet/>
      <dgm:spPr/>
      <dgm:t>
        <a:bodyPr/>
        <a:lstStyle/>
        <a:p>
          <a:r>
            <a:rPr lang="en-US" altLang="en-US" b="1" i="1" dirty="0">
              <a:latin typeface="Calibri" panose="020F0502020204030204" pitchFamily="34" charset="0"/>
              <a:cs typeface="Calibri" panose="020F0502020204030204" pitchFamily="34" charset="0"/>
            </a:rPr>
            <a:t>Direct:</a:t>
          </a:r>
          <a:r>
            <a:rPr lang="en-US" altLang="en-US" dirty="0">
              <a:latin typeface="Calibri" panose="020F0502020204030204" pitchFamily="34" charset="0"/>
              <a:cs typeface="Calibri" panose="020F0502020204030204" pitchFamily="34" charset="0"/>
            </a:rPr>
            <a:t> The team determines response and timeframe</a:t>
          </a:r>
        </a:p>
      </dgm:t>
    </dgm:pt>
    <dgm:pt modelId="{69B6B3A0-409F-4610-BFDB-1F1B6A8277E7}" type="parTrans" cxnId="{BB74ED09-5461-4E56-9FCA-C7C2006DFDA0}">
      <dgm:prSet/>
      <dgm:spPr/>
      <dgm:t>
        <a:bodyPr/>
        <a:lstStyle/>
        <a:p>
          <a:endParaRPr lang="en-US"/>
        </a:p>
      </dgm:t>
    </dgm:pt>
    <dgm:pt modelId="{EAAF52F7-FA22-4E74-9188-5BB89B1199FF}" type="sibTrans" cxnId="{BB74ED09-5461-4E56-9FCA-C7C2006DFDA0}">
      <dgm:prSet/>
      <dgm:spPr/>
      <dgm:t>
        <a:bodyPr/>
        <a:lstStyle/>
        <a:p>
          <a:endParaRPr lang="en-US"/>
        </a:p>
      </dgm:t>
    </dgm:pt>
    <dgm:pt modelId="{6058BD09-E967-D642-BEAF-E4212E91FB49}" type="pres">
      <dgm:prSet presAssocID="{710DAF05-2B8D-A245-B2A9-AC40B2E286B8}" presName="Name0" presStyleCnt="0">
        <dgm:presLayoutVars>
          <dgm:dir/>
          <dgm:animLvl val="lvl"/>
          <dgm:resizeHandles val="exact"/>
        </dgm:presLayoutVars>
      </dgm:prSet>
      <dgm:spPr/>
    </dgm:pt>
    <dgm:pt modelId="{D37FEA61-4602-6B42-8BE3-2C70AC90C9CA}" type="pres">
      <dgm:prSet presAssocID="{478614EC-2A05-4644-8253-AB7F3E361DFC}" presName="composite" presStyleCnt="0"/>
      <dgm:spPr/>
    </dgm:pt>
    <dgm:pt modelId="{136DB792-075C-9645-AF21-063E1CB36376}" type="pres">
      <dgm:prSet presAssocID="{478614EC-2A05-4644-8253-AB7F3E361DFC}" presName="parTx" presStyleLbl="alignNode1" presStyleIdx="0" presStyleCnt="2" custLinFactNeighborX="-16047" custLinFactNeighborY="-4936">
        <dgm:presLayoutVars>
          <dgm:chMax val="0"/>
          <dgm:chPref val="0"/>
          <dgm:bulletEnabled val="1"/>
        </dgm:presLayoutVars>
      </dgm:prSet>
      <dgm:spPr/>
    </dgm:pt>
    <dgm:pt modelId="{058EE2C2-3139-3948-9115-B93A2040CF07}" type="pres">
      <dgm:prSet presAssocID="{478614EC-2A05-4644-8253-AB7F3E361DFC}" presName="desTx" presStyleLbl="alignAccFollowNode1" presStyleIdx="0" presStyleCnt="2">
        <dgm:presLayoutVars>
          <dgm:bulletEnabled val="1"/>
        </dgm:presLayoutVars>
      </dgm:prSet>
      <dgm:spPr/>
    </dgm:pt>
    <dgm:pt modelId="{97AF70F3-BF2B-504F-8FB8-41D04108C2E4}" type="pres">
      <dgm:prSet presAssocID="{D939A72C-8155-AE48-9D32-95DFF69493AB}" presName="space" presStyleCnt="0"/>
      <dgm:spPr/>
    </dgm:pt>
    <dgm:pt modelId="{381EF285-EC1B-0146-A40A-70FF75669D7D}" type="pres">
      <dgm:prSet presAssocID="{C95B4D8A-3B15-3842-A11B-7D2515BC8C6C}" presName="composite" presStyleCnt="0"/>
      <dgm:spPr/>
    </dgm:pt>
    <dgm:pt modelId="{18FFD329-CBF0-CC48-9C07-90B582DBF0DA}" type="pres">
      <dgm:prSet presAssocID="{C95B4D8A-3B15-3842-A11B-7D2515BC8C6C}" presName="parTx" presStyleLbl="alignNode1" presStyleIdx="1" presStyleCnt="2">
        <dgm:presLayoutVars>
          <dgm:chMax val="0"/>
          <dgm:chPref val="0"/>
          <dgm:bulletEnabled val="1"/>
        </dgm:presLayoutVars>
      </dgm:prSet>
      <dgm:spPr/>
    </dgm:pt>
    <dgm:pt modelId="{97CBACEF-B5C3-7D41-9175-5872D22F9DFB}" type="pres">
      <dgm:prSet presAssocID="{C95B4D8A-3B15-3842-A11B-7D2515BC8C6C}" presName="desTx" presStyleLbl="alignAccFollowNode1" presStyleIdx="1" presStyleCnt="2">
        <dgm:presLayoutVars>
          <dgm:bulletEnabled val="1"/>
        </dgm:presLayoutVars>
      </dgm:prSet>
      <dgm:spPr/>
    </dgm:pt>
  </dgm:ptLst>
  <dgm:cxnLst>
    <dgm:cxn modelId="{73E98202-281D-4261-91F4-063AD142CC45}" type="presOf" srcId="{15921D6A-534D-4F4B-A86D-C42ABA19FDE3}" destId="{058EE2C2-3139-3948-9115-B93A2040CF07}" srcOrd="0" destOrd="1" presId="urn:microsoft.com/office/officeart/2005/8/layout/hList1"/>
    <dgm:cxn modelId="{54691603-209B-4D3B-ADE8-F1A5295D6143}" type="presOf" srcId="{1F83A5DD-D2C1-4829-B419-909AAEB69EA0}" destId="{058EE2C2-3139-3948-9115-B93A2040CF07}" srcOrd="0" destOrd="2" presId="urn:microsoft.com/office/officeart/2005/8/layout/hList1"/>
    <dgm:cxn modelId="{BB74ED09-5461-4E56-9FCA-C7C2006DFDA0}" srcId="{C95B4D8A-3B15-3842-A11B-7D2515BC8C6C}" destId="{86AFFA28-4C6B-4770-8C97-7896496A5748}" srcOrd="2" destOrd="0" parTransId="{69B6B3A0-409F-4610-BFDB-1F1B6A8277E7}" sibTransId="{EAAF52F7-FA22-4E74-9188-5BB89B1199FF}"/>
    <dgm:cxn modelId="{81D6F720-CC11-4053-8D29-378547FB480C}" type="presOf" srcId="{710DAF05-2B8D-A245-B2A9-AC40B2E286B8}" destId="{6058BD09-E967-D642-BEAF-E4212E91FB49}" srcOrd="0" destOrd="0" presId="urn:microsoft.com/office/officeart/2005/8/layout/hList1"/>
    <dgm:cxn modelId="{1CAEBA24-F6F2-428F-9898-26B2965883A9}" srcId="{478614EC-2A05-4644-8253-AB7F3E361DFC}" destId="{15921D6A-534D-4F4B-A86D-C42ABA19FDE3}" srcOrd="1" destOrd="0" parTransId="{3A29CFDC-351C-4F61-8C8B-4580BC7BCB60}" sibTransId="{60373806-90AB-432F-BC87-169F2A599CCC}"/>
    <dgm:cxn modelId="{6258C925-F478-4A66-B23D-B8739A3ADAA4}" type="presOf" srcId="{86AFFA28-4C6B-4770-8C97-7896496A5748}" destId="{97CBACEF-B5C3-7D41-9175-5872D22F9DFB}" srcOrd="0" destOrd="2" presId="urn:microsoft.com/office/officeart/2005/8/layout/hList1"/>
    <dgm:cxn modelId="{6AE14C38-5C68-421E-A196-F7F705CD6663}" srcId="{C95B4D8A-3B15-3842-A11B-7D2515BC8C6C}" destId="{062C0ED2-6157-4CD2-9BC1-F6FC9A4B3797}" srcOrd="1" destOrd="0" parTransId="{0E9EC1C7-07C8-43CE-B68B-6AA25BE4C8B2}" sibTransId="{D10E0131-A67D-4CFA-8302-1D94355BC993}"/>
    <dgm:cxn modelId="{15B62E67-673B-4EAD-BFA5-F8CC93FBCC97}" type="presOf" srcId="{062C0ED2-6157-4CD2-9BC1-F6FC9A4B3797}" destId="{97CBACEF-B5C3-7D41-9175-5872D22F9DFB}" srcOrd="0" destOrd="1" presId="urn:microsoft.com/office/officeart/2005/8/layout/hList1"/>
    <dgm:cxn modelId="{1DF8AC6B-02E0-4936-B2C1-8035895A3C07}" type="presOf" srcId="{A5FFD7D9-81ED-A34D-9A82-BF9A1FAFFEEA}" destId="{97CBACEF-B5C3-7D41-9175-5872D22F9DFB}" srcOrd="0" destOrd="0" presId="urn:microsoft.com/office/officeart/2005/8/layout/hList1"/>
    <dgm:cxn modelId="{85DA3474-BFE8-46D1-8D39-7422BB5226F7}" type="presOf" srcId="{478614EC-2A05-4644-8253-AB7F3E361DFC}" destId="{136DB792-075C-9645-AF21-063E1CB36376}" srcOrd="0" destOrd="0" presId="urn:microsoft.com/office/officeart/2005/8/layout/hList1"/>
    <dgm:cxn modelId="{16BDA97E-E330-0149-9E62-95052965E5C7}" srcId="{C95B4D8A-3B15-3842-A11B-7D2515BC8C6C}" destId="{A5FFD7D9-81ED-A34D-9A82-BF9A1FAFFEEA}" srcOrd="0" destOrd="0" parTransId="{E359C316-D21C-404B-BC2F-FE43FFF2C183}" sibTransId="{A6CC8F23-5110-8942-996A-18D27102024D}"/>
    <dgm:cxn modelId="{17C0E98D-0990-429F-BF1C-C3A54B01708A}" type="presOf" srcId="{79D1835E-C205-1A41-9F7E-4D78FEE058C4}" destId="{058EE2C2-3139-3948-9115-B93A2040CF07}" srcOrd="0" destOrd="0" presId="urn:microsoft.com/office/officeart/2005/8/layout/hList1"/>
    <dgm:cxn modelId="{09231D9D-5428-C144-BCC7-A2CE5B3E65B9}" srcId="{710DAF05-2B8D-A245-B2A9-AC40B2E286B8}" destId="{478614EC-2A05-4644-8253-AB7F3E361DFC}" srcOrd="0" destOrd="0" parTransId="{F63266D7-731D-2E42-899F-3C2B75942302}" sibTransId="{D939A72C-8155-AE48-9D32-95DFF69493AB}"/>
    <dgm:cxn modelId="{DDE595AA-468E-45D8-81C5-93DD7A8D2CD1}" srcId="{478614EC-2A05-4644-8253-AB7F3E361DFC}" destId="{1F83A5DD-D2C1-4829-B419-909AAEB69EA0}" srcOrd="2" destOrd="0" parTransId="{863F2D77-7B99-4BF5-9E31-91C572CF2F41}" sibTransId="{3C021FEA-6078-4D06-AFDD-FA2765DCD1EF}"/>
    <dgm:cxn modelId="{552B1BD4-16C4-ED43-97EB-D6555F3F6A0C}" srcId="{710DAF05-2B8D-A245-B2A9-AC40B2E286B8}" destId="{C95B4D8A-3B15-3842-A11B-7D2515BC8C6C}" srcOrd="1" destOrd="0" parTransId="{F8390B05-D08D-C748-B88D-B4FA0E4D657A}" sibTransId="{9FA4CEA0-0930-5D45-9C88-4DA75D514686}"/>
    <dgm:cxn modelId="{6B70E9D4-5A63-4544-B025-50044C58D42D}" type="presOf" srcId="{C95B4D8A-3B15-3842-A11B-7D2515BC8C6C}" destId="{18FFD329-CBF0-CC48-9C07-90B582DBF0DA}" srcOrd="0" destOrd="0" presId="urn:microsoft.com/office/officeart/2005/8/layout/hList1"/>
    <dgm:cxn modelId="{355E47F1-EE2B-6E4D-991D-5639F769D20A}" srcId="{478614EC-2A05-4644-8253-AB7F3E361DFC}" destId="{79D1835E-C205-1A41-9F7E-4D78FEE058C4}" srcOrd="0" destOrd="0" parTransId="{260C4089-6F88-C44A-BBAD-689315AD5BD3}" sibTransId="{1B1A2DAF-93D0-B249-B8CD-488D376338C6}"/>
    <dgm:cxn modelId="{CED64CAA-A546-4302-AE63-8754BD8AB39D}" type="presParOf" srcId="{6058BD09-E967-D642-BEAF-E4212E91FB49}" destId="{D37FEA61-4602-6B42-8BE3-2C70AC90C9CA}" srcOrd="0" destOrd="0" presId="urn:microsoft.com/office/officeart/2005/8/layout/hList1"/>
    <dgm:cxn modelId="{BEF0225A-C0C7-4313-9279-F763A8237EA5}" type="presParOf" srcId="{D37FEA61-4602-6B42-8BE3-2C70AC90C9CA}" destId="{136DB792-075C-9645-AF21-063E1CB36376}" srcOrd="0" destOrd="0" presId="urn:microsoft.com/office/officeart/2005/8/layout/hList1"/>
    <dgm:cxn modelId="{78238F6B-5805-40C7-8B5D-BBFE69E94DCF}" type="presParOf" srcId="{D37FEA61-4602-6B42-8BE3-2C70AC90C9CA}" destId="{058EE2C2-3139-3948-9115-B93A2040CF07}" srcOrd="1" destOrd="0" presId="urn:microsoft.com/office/officeart/2005/8/layout/hList1"/>
    <dgm:cxn modelId="{BE384154-9903-457A-B2B7-DAA60949F2C7}" type="presParOf" srcId="{6058BD09-E967-D642-BEAF-E4212E91FB49}" destId="{97AF70F3-BF2B-504F-8FB8-41D04108C2E4}" srcOrd="1" destOrd="0" presId="urn:microsoft.com/office/officeart/2005/8/layout/hList1"/>
    <dgm:cxn modelId="{84C59192-93CF-46A1-86C8-F2582E1C9C6F}" type="presParOf" srcId="{6058BD09-E967-D642-BEAF-E4212E91FB49}" destId="{381EF285-EC1B-0146-A40A-70FF75669D7D}" srcOrd="2" destOrd="0" presId="urn:microsoft.com/office/officeart/2005/8/layout/hList1"/>
    <dgm:cxn modelId="{D9DE7148-4A7F-4470-A408-0D44213E5E26}" type="presParOf" srcId="{381EF285-EC1B-0146-A40A-70FF75669D7D}" destId="{18FFD329-CBF0-CC48-9C07-90B582DBF0DA}" srcOrd="0" destOrd="0" presId="urn:microsoft.com/office/officeart/2005/8/layout/hList1"/>
    <dgm:cxn modelId="{F99667A7-CFA4-4988-8C47-0BEDC31141D9}" type="presParOf" srcId="{381EF285-EC1B-0146-A40A-70FF75669D7D}" destId="{97CBACEF-B5C3-7D41-9175-5872D22F9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10DAF05-2B8D-A245-B2A9-AC40B2E286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8614EC-2A05-4644-8253-AB7F3E361DFC}">
      <dgm:prSet phldrT="[Text]" custT="1"/>
      <dgm:spPr/>
      <dgm:t>
        <a:bodyPr/>
        <a:lstStyle/>
        <a:p>
          <a:r>
            <a:rPr lang="en-US" sz="3200" dirty="0">
              <a:latin typeface="Calibri" panose="020F0502020204030204" pitchFamily="34" charset="0"/>
              <a:ea typeface="Verdana" pitchFamily="34" charset="0"/>
              <a:cs typeface="Calibri" panose="020F0502020204030204" pitchFamily="34" charset="0"/>
            </a:rPr>
            <a:t>Implementation &amp; Sustainability</a:t>
          </a:r>
        </a:p>
      </dgm:t>
    </dgm:pt>
    <dgm:pt modelId="{F63266D7-731D-2E42-899F-3C2B75942302}" type="parTrans" cxnId="{09231D9D-5428-C144-BCC7-A2CE5B3E65B9}">
      <dgm:prSet/>
      <dgm:spPr/>
      <dgm:t>
        <a:bodyPr/>
        <a:lstStyle/>
        <a:p>
          <a:endParaRPr lang="en-US"/>
        </a:p>
      </dgm:t>
    </dgm:pt>
    <dgm:pt modelId="{D939A72C-8155-AE48-9D32-95DFF69493AB}" type="sibTrans" cxnId="{09231D9D-5428-C144-BCC7-A2CE5B3E65B9}">
      <dgm:prSet/>
      <dgm:spPr/>
      <dgm:t>
        <a:bodyPr/>
        <a:lstStyle/>
        <a:p>
          <a:endParaRPr lang="en-US"/>
        </a:p>
      </dgm:t>
    </dgm:pt>
    <dgm:pt modelId="{79D1835E-C205-1A41-9F7E-4D78FEE058C4}">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Implementation Guide</a:t>
          </a:r>
        </a:p>
      </dgm:t>
    </dgm:pt>
    <dgm:pt modelId="{260C4089-6F88-C44A-BBAD-689315AD5BD3}" type="parTrans" cxnId="{355E47F1-EE2B-6E4D-991D-5639F769D20A}">
      <dgm:prSet/>
      <dgm:spPr/>
      <dgm:t>
        <a:bodyPr/>
        <a:lstStyle/>
        <a:p>
          <a:endParaRPr lang="en-US"/>
        </a:p>
      </dgm:t>
    </dgm:pt>
    <dgm:pt modelId="{1B1A2DAF-93D0-B249-B8CD-488D376338C6}" type="sibTrans" cxnId="{355E47F1-EE2B-6E4D-991D-5639F769D20A}">
      <dgm:prSet/>
      <dgm:spPr/>
      <dgm:t>
        <a:bodyPr/>
        <a:lstStyle/>
        <a:p>
          <a:endParaRPr lang="en-US"/>
        </a:p>
      </dgm:t>
    </dgm:pt>
    <dgm:pt modelId="{BF6942D7-E971-7A4E-BD6F-BC1D19403A7F}">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Snapshot Tool (agency readiness assessment)</a:t>
          </a:r>
        </a:p>
      </dgm:t>
    </dgm:pt>
    <dgm:pt modelId="{9B84A03E-3A59-ED4A-BA5A-7D5C8E0AE051}" type="parTrans" cxnId="{A438E600-BE44-3045-92A5-28FFC776E8C2}">
      <dgm:prSet/>
      <dgm:spPr/>
      <dgm:t>
        <a:bodyPr/>
        <a:lstStyle/>
        <a:p>
          <a:endParaRPr lang="en-US"/>
        </a:p>
      </dgm:t>
    </dgm:pt>
    <dgm:pt modelId="{6EEEF829-78D4-5441-86D8-DDC26DE8DDD3}" type="sibTrans" cxnId="{A438E600-BE44-3045-92A5-28FFC776E8C2}">
      <dgm:prSet/>
      <dgm:spPr/>
      <dgm:t>
        <a:bodyPr/>
        <a:lstStyle/>
        <a:p>
          <a:endParaRPr lang="en-US"/>
        </a:p>
      </dgm:t>
    </dgm:pt>
    <dgm:pt modelId="{176FAF02-2CF5-6D4F-A7DC-18E6D9045967}">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Across the Case Continuum</a:t>
          </a:r>
        </a:p>
      </dgm:t>
    </dgm:pt>
    <dgm:pt modelId="{8E193BA5-C183-EB4F-B9E3-91290C9B3FB2}" type="parTrans" cxnId="{8CFB9E77-8C29-434F-9218-5A5059F3EB7A}">
      <dgm:prSet/>
      <dgm:spPr/>
      <dgm:t>
        <a:bodyPr/>
        <a:lstStyle/>
        <a:p>
          <a:endParaRPr lang="en-US"/>
        </a:p>
      </dgm:t>
    </dgm:pt>
    <dgm:pt modelId="{1637168F-A42A-7A46-9B9C-B9D3107EEF42}" type="sibTrans" cxnId="{8CFB9E77-8C29-434F-9218-5A5059F3EB7A}">
      <dgm:prSet/>
      <dgm:spPr/>
      <dgm:t>
        <a:bodyPr/>
        <a:lstStyle/>
        <a:p>
          <a:endParaRPr lang="en-US"/>
        </a:p>
      </dgm:t>
    </dgm:pt>
    <dgm:pt modelId="{C95B4D8A-3B15-3842-A11B-7D2515BC8C6C}">
      <dgm:prSet custT="1"/>
      <dgm:spPr/>
      <dgm:t>
        <a:bodyPr/>
        <a:lstStyle/>
        <a:p>
          <a:r>
            <a:rPr lang="en-US" sz="3200" dirty="0">
              <a:latin typeface="Calibri" panose="020F0502020204030204" pitchFamily="34" charset="0"/>
              <a:ea typeface="Verdana" pitchFamily="34" charset="0"/>
              <a:cs typeface="Calibri" panose="020F0502020204030204" pitchFamily="34" charset="0"/>
            </a:rPr>
            <a:t>Fidelity &amp; Evaluation</a:t>
          </a:r>
        </a:p>
      </dgm:t>
    </dgm:pt>
    <dgm:pt modelId="{F8390B05-D08D-C748-B88D-B4FA0E4D657A}" type="parTrans" cxnId="{552B1BD4-16C4-ED43-97EB-D6555F3F6A0C}">
      <dgm:prSet/>
      <dgm:spPr/>
      <dgm:t>
        <a:bodyPr/>
        <a:lstStyle/>
        <a:p>
          <a:endParaRPr lang="en-US"/>
        </a:p>
      </dgm:t>
    </dgm:pt>
    <dgm:pt modelId="{9FA4CEA0-0930-5D45-9C88-4DA75D514686}" type="sibTrans" cxnId="{552B1BD4-16C4-ED43-97EB-D6555F3F6A0C}">
      <dgm:prSet/>
      <dgm:spPr/>
      <dgm:t>
        <a:bodyPr/>
        <a:lstStyle/>
        <a:p>
          <a:endParaRPr lang="en-US"/>
        </a:p>
      </dgm:t>
    </dgm:pt>
    <dgm:pt modelId="{A5FFD7D9-81ED-A34D-9A82-BF9A1FAFFEEA}">
      <dgm:prSet custT="1"/>
      <dgm:spPr>
        <a:solidFill>
          <a:schemeClr val="accent3">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SOP Fidelity Checklists</a:t>
          </a:r>
        </a:p>
      </dgm:t>
    </dgm:pt>
    <dgm:pt modelId="{E359C316-D21C-404B-BC2F-FE43FFF2C183}" type="parTrans" cxnId="{16BDA97E-E330-0149-9E62-95052965E5C7}">
      <dgm:prSet/>
      <dgm:spPr/>
      <dgm:t>
        <a:bodyPr/>
        <a:lstStyle/>
        <a:p>
          <a:endParaRPr lang="en-US"/>
        </a:p>
      </dgm:t>
    </dgm:pt>
    <dgm:pt modelId="{A6CC8F23-5110-8942-996A-18D27102024D}" type="sibTrans" cxnId="{16BDA97E-E330-0149-9E62-95052965E5C7}">
      <dgm:prSet/>
      <dgm:spPr/>
      <dgm:t>
        <a:bodyPr/>
        <a:lstStyle/>
        <a:p>
          <a:endParaRPr lang="en-US"/>
        </a:p>
      </dgm:t>
    </dgm:pt>
    <dgm:pt modelId="{A7D02EC7-2EC6-3646-BA5A-E94AEC4F6B76}">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Documentation Strategies</a:t>
          </a:r>
        </a:p>
      </dgm:t>
    </dgm:pt>
    <dgm:pt modelId="{0D28C925-2489-9545-B02F-F835867C4BD1}" type="parTrans" cxnId="{FB0A86A7-D6A2-3747-8C40-18336FD68379}">
      <dgm:prSet/>
      <dgm:spPr/>
      <dgm:t>
        <a:bodyPr/>
        <a:lstStyle/>
        <a:p>
          <a:endParaRPr lang="en-US"/>
        </a:p>
      </dgm:t>
    </dgm:pt>
    <dgm:pt modelId="{CA1F6476-DC7A-634F-B668-F7E5BBD59667}" type="sibTrans" cxnId="{FB0A86A7-D6A2-3747-8C40-18336FD68379}">
      <dgm:prSet/>
      <dgm:spPr/>
      <dgm:t>
        <a:bodyPr/>
        <a:lstStyle/>
        <a:p>
          <a:endParaRPr lang="en-US"/>
        </a:p>
      </dgm:t>
    </dgm:pt>
    <dgm:pt modelId="{81DB53EE-5AD0-4296-A4D1-CBC754C59CFA}">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Glossary</a:t>
          </a:r>
        </a:p>
      </dgm:t>
    </dgm:pt>
    <dgm:pt modelId="{B025BC49-9360-4412-B5E5-72ED4CB2602E}" type="parTrans" cxnId="{8710E175-B2BC-4494-B277-75199FAFC550}">
      <dgm:prSet/>
      <dgm:spPr/>
      <dgm:t>
        <a:bodyPr/>
        <a:lstStyle/>
        <a:p>
          <a:endParaRPr lang="en-US"/>
        </a:p>
      </dgm:t>
    </dgm:pt>
    <dgm:pt modelId="{996333AE-221B-4EA0-85F8-C93A4160AF02}" type="sibTrans" cxnId="{8710E175-B2BC-4494-B277-75199FAFC550}">
      <dgm:prSet/>
      <dgm:spPr/>
      <dgm:t>
        <a:bodyPr/>
        <a:lstStyle/>
        <a:p>
          <a:endParaRPr lang="en-US"/>
        </a:p>
      </dgm:t>
    </dgm:pt>
    <dgm:pt modelId="{32FBA97B-B545-448E-B756-4CEF897EC84B}">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Key Elements</a:t>
          </a:r>
        </a:p>
      </dgm:t>
    </dgm:pt>
    <dgm:pt modelId="{3EF33A96-B16B-454C-989E-FEC102EFD251}" type="parTrans" cxnId="{EB281069-5B33-4999-9041-14987786A874}">
      <dgm:prSet/>
      <dgm:spPr/>
      <dgm:t>
        <a:bodyPr/>
        <a:lstStyle/>
        <a:p>
          <a:endParaRPr lang="en-US"/>
        </a:p>
      </dgm:t>
    </dgm:pt>
    <dgm:pt modelId="{E87C2D2E-B08F-4D72-80E4-F0F70511783B}" type="sibTrans" cxnId="{EB281069-5B33-4999-9041-14987786A874}">
      <dgm:prSet/>
      <dgm:spPr/>
      <dgm:t>
        <a:bodyPr/>
        <a:lstStyle/>
        <a:p>
          <a:endParaRPr lang="en-US"/>
        </a:p>
      </dgm:t>
    </dgm:pt>
    <dgm:pt modelId="{8A6E2984-B342-46CE-9D82-8B903D8F3825}">
      <dgm:prSet custT="1"/>
      <dgm:spPr>
        <a:solidFill>
          <a:srgbClr val="E3B7D6">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SOP Quick Guides</a:t>
          </a:r>
        </a:p>
      </dgm:t>
    </dgm:pt>
    <dgm:pt modelId="{D4E677C1-59A0-4A91-8B20-331928526229}" type="parTrans" cxnId="{0018D5FF-0008-4253-A150-0A45F135F7EB}">
      <dgm:prSet/>
      <dgm:spPr/>
      <dgm:t>
        <a:bodyPr/>
        <a:lstStyle/>
        <a:p>
          <a:endParaRPr lang="en-US"/>
        </a:p>
      </dgm:t>
    </dgm:pt>
    <dgm:pt modelId="{845BC6E0-32A4-4008-B32F-6CD1D7399D74}" type="sibTrans" cxnId="{0018D5FF-0008-4253-A150-0A45F135F7EB}">
      <dgm:prSet/>
      <dgm:spPr/>
      <dgm:t>
        <a:bodyPr/>
        <a:lstStyle/>
        <a:p>
          <a:endParaRPr lang="en-US"/>
        </a:p>
      </dgm:t>
    </dgm:pt>
    <dgm:pt modelId="{BC015113-92F6-4491-8112-39E9CCE2D6A7}">
      <dgm:prSet custT="1"/>
      <dgm:spPr>
        <a:solidFill>
          <a:schemeClr val="accent3">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SOP Practice Profiles</a:t>
          </a:r>
        </a:p>
      </dgm:t>
    </dgm:pt>
    <dgm:pt modelId="{D291A1C7-43C8-408D-A617-D32A7C9F80B6}" type="sibTrans" cxnId="{B054A90E-E482-4E3B-9FD9-ACBDEC4C875D}">
      <dgm:prSet/>
      <dgm:spPr/>
      <dgm:t>
        <a:bodyPr/>
        <a:lstStyle/>
        <a:p>
          <a:endParaRPr lang="en-US"/>
        </a:p>
      </dgm:t>
    </dgm:pt>
    <dgm:pt modelId="{F16EB410-B0E9-4DE9-9E50-02066EA167A0}" type="parTrans" cxnId="{B054A90E-E482-4E3B-9FD9-ACBDEC4C875D}">
      <dgm:prSet/>
      <dgm:spPr/>
      <dgm:t>
        <a:bodyPr/>
        <a:lstStyle/>
        <a:p>
          <a:endParaRPr lang="en-US"/>
        </a:p>
      </dgm:t>
    </dgm:pt>
    <dgm:pt modelId="{F1B717FB-AED0-1A48-A812-D754F30AF5C5}">
      <dgm:prSet custT="1"/>
      <dgm:spPr>
        <a:solidFill>
          <a:schemeClr val="accent3">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SOP Case Reviews</a:t>
          </a:r>
        </a:p>
      </dgm:t>
    </dgm:pt>
    <dgm:pt modelId="{825E45D8-A3C3-8543-9026-460F1220C17B}" type="sibTrans" cxnId="{A12CCDAA-8995-1F47-ABD4-63C072140B9F}">
      <dgm:prSet/>
      <dgm:spPr/>
      <dgm:t>
        <a:bodyPr/>
        <a:lstStyle/>
        <a:p>
          <a:endParaRPr lang="en-US"/>
        </a:p>
      </dgm:t>
    </dgm:pt>
    <dgm:pt modelId="{353986D9-FC65-744B-865C-C63092EBD8BA}" type="parTrans" cxnId="{A12CCDAA-8995-1F47-ABD4-63C072140B9F}">
      <dgm:prSet/>
      <dgm:spPr/>
      <dgm:t>
        <a:bodyPr/>
        <a:lstStyle/>
        <a:p>
          <a:endParaRPr lang="en-US"/>
        </a:p>
      </dgm:t>
    </dgm:pt>
    <dgm:pt modelId="{798AAE92-4319-F34A-A2B9-96B531B1B9C0}">
      <dgm:prSet custT="1"/>
      <dgm:spPr>
        <a:solidFill>
          <a:schemeClr val="accent3">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Parent/Guardian Surveys</a:t>
          </a:r>
        </a:p>
      </dgm:t>
    </dgm:pt>
    <dgm:pt modelId="{C4D5DB0D-9BBE-574C-8165-5B3795A0EAB3}" type="sibTrans" cxnId="{C44EF2D6-8ABB-A84F-A99F-35D87EA4D578}">
      <dgm:prSet/>
      <dgm:spPr/>
      <dgm:t>
        <a:bodyPr/>
        <a:lstStyle/>
        <a:p>
          <a:endParaRPr lang="en-US"/>
        </a:p>
      </dgm:t>
    </dgm:pt>
    <dgm:pt modelId="{0B274D6F-5832-BB4A-A273-D2CC685374F3}" type="parTrans" cxnId="{C44EF2D6-8ABB-A84F-A99F-35D87EA4D578}">
      <dgm:prSet/>
      <dgm:spPr/>
      <dgm:t>
        <a:bodyPr/>
        <a:lstStyle/>
        <a:p>
          <a:endParaRPr lang="en-US"/>
        </a:p>
      </dgm:t>
    </dgm:pt>
    <dgm:pt modelId="{6058BD09-E967-D642-BEAF-E4212E91FB49}" type="pres">
      <dgm:prSet presAssocID="{710DAF05-2B8D-A245-B2A9-AC40B2E286B8}" presName="Name0" presStyleCnt="0">
        <dgm:presLayoutVars>
          <dgm:dir/>
          <dgm:animLvl val="lvl"/>
          <dgm:resizeHandles val="exact"/>
        </dgm:presLayoutVars>
      </dgm:prSet>
      <dgm:spPr/>
    </dgm:pt>
    <dgm:pt modelId="{D37FEA61-4602-6B42-8BE3-2C70AC90C9CA}" type="pres">
      <dgm:prSet presAssocID="{478614EC-2A05-4644-8253-AB7F3E361DFC}" presName="composite" presStyleCnt="0"/>
      <dgm:spPr/>
    </dgm:pt>
    <dgm:pt modelId="{136DB792-075C-9645-AF21-063E1CB36376}" type="pres">
      <dgm:prSet presAssocID="{478614EC-2A05-4644-8253-AB7F3E361DFC}" presName="parTx" presStyleLbl="alignNode1" presStyleIdx="0" presStyleCnt="2">
        <dgm:presLayoutVars>
          <dgm:chMax val="0"/>
          <dgm:chPref val="0"/>
          <dgm:bulletEnabled val="1"/>
        </dgm:presLayoutVars>
      </dgm:prSet>
      <dgm:spPr/>
    </dgm:pt>
    <dgm:pt modelId="{058EE2C2-3139-3948-9115-B93A2040CF07}" type="pres">
      <dgm:prSet presAssocID="{478614EC-2A05-4644-8253-AB7F3E361DFC}" presName="desTx" presStyleLbl="alignAccFollowNode1" presStyleIdx="0" presStyleCnt="2">
        <dgm:presLayoutVars>
          <dgm:bulletEnabled val="1"/>
        </dgm:presLayoutVars>
      </dgm:prSet>
      <dgm:spPr/>
    </dgm:pt>
    <dgm:pt modelId="{97AF70F3-BF2B-504F-8FB8-41D04108C2E4}" type="pres">
      <dgm:prSet presAssocID="{D939A72C-8155-AE48-9D32-95DFF69493AB}" presName="space" presStyleCnt="0"/>
      <dgm:spPr/>
    </dgm:pt>
    <dgm:pt modelId="{381EF285-EC1B-0146-A40A-70FF75669D7D}" type="pres">
      <dgm:prSet presAssocID="{C95B4D8A-3B15-3842-A11B-7D2515BC8C6C}" presName="composite" presStyleCnt="0"/>
      <dgm:spPr/>
    </dgm:pt>
    <dgm:pt modelId="{18FFD329-CBF0-CC48-9C07-90B582DBF0DA}" type="pres">
      <dgm:prSet presAssocID="{C95B4D8A-3B15-3842-A11B-7D2515BC8C6C}" presName="parTx" presStyleLbl="alignNode1" presStyleIdx="1" presStyleCnt="2">
        <dgm:presLayoutVars>
          <dgm:chMax val="0"/>
          <dgm:chPref val="0"/>
          <dgm:bulletEnabled val="1"/>
        </dgm:presLayoutVars>
      </dgm:prSet>
      <dgm:spPr/>
    </dgm:pt>
    <dgm:pt modelId="{97CBACEF-B5C3-7D41-9175-5872D22F9DFB}" type="pres">
      <dgm:prSet presAssocID="{C95B4D8A-3B15-3842-A11B-7D2515BC8C6C}" presName="desTx" presStyleLbl="alignAccFollowNode1" presStyleIdx="1" presStyleCnt="2">
        <dgm:presLayoutVars>
          <dgm:bulletEnabled val="1"/>
        </dgm:presLayoutVars>
      </dgm:prSet>
      <dgm:spPr/>
    </dgm:pt>
  </dgm:ptLst>
  <dgm:cxnLst>
    <dgm:cxn modelId="{A438E600-BE44-3045-92A5-28FFC776E8C2}" srcId="{478614EC-2A05-4644-8253-AB7F3E361DFC}" destId="{BF6942D7-E971-7A4E-BD6F-BC1D19403A7F}" srcOrd="1" destOrd="0" parTransId="{9B84A03E-3A59-ED4A-BA5A-7D5C8E0AE051}" sibTransId="{6EEEF829-78D4-5441-86D8-DDC26DE8DDD3}"/>
    <dgm:cxn modelId="{F4D5C901-0CE8-4D59-99C0-CA36F88A1AF0}" type="presOf" srcId="{32FBA97B-B545-448E-B756-4CEF897EC84B}" destId="{058EE2C2-3139-3948-9115-B93A2040CF07}" srcOrd="0" destOrd="5" presId="urn:microsoft.com/office/officeart/2005/8/layout/hList1"/>
    <dgm:cxn modelId="{28400C0E-DFF2-45C0-B6E6-5A865CCA1150}" type="presOf" srcId="{8A6E2984-B342-46CE-9D82-8B903D8F3825}" destId="{058EE2C2-3139-3948-9115-B93A2040CF07}" srcOrd="0" destOrd="6" presId="urn:microsoft.com/office/officeart/2005/8/layout/hList1"/>
    <dgm:cxn modelId="{B054A90E-E482-4E3B-9FD9-ACBDEC4C875D}" srcId="{C95B4D8A-3B15-3842-A11B-7D2515BC8C6C}" destId="{BC015113-92F6-4491-8112-39E9CCE2D6A7}" srcOrd="1" destOrd="0" parTransId="{F16EB410-B0E9-4DE9-9E50-02066EA167A0}" sibTransId="{D291A1C7-43C8-408D-A617-D32A7C9F80B6}"/>
    <dgm:cxn modelId="{81D6F720-CC11-4053-8D29-378547FB480C}" type="presOf" srcId="{710DAF05-2B8D-A245-B2A9-AC40B2E286B8}" destId="{6058BD09-E967-D642-BEAF-E4212E91FB49}" srcOrd="0" destOrd="0" presId="urn:microsoft.com/office/officeart/2005/8/layout/hList1"/>
    <dgm:cxn modelId="{EB281069-5B33-4999-9041-14987786A874}" srcId="{478614EC-2A05-4644-8253-AB7F3E361DFC}" destId="{32FBA97B-B545-448E-B756-4CEF897EC84B}" srcOrd="5" destOrd="0" parTransId="{3EF33A96-B16B-454C-989E-FEC102EFD251}" sibTransId="{E87C2D2E-B08F-4D72-80E4-F0F70511783B}"/>
    <dgm:cxn modelId="{1DF8AC6B-02E0-4936-B2C1-8035895A3C07}" type="presOf" srcId="{A5FFD7D9-81ED-A34D-9A82-BF9A1FAFFEEA}" destId="{97CBACEF-B5C3-7D41-9175-5872D22F9DFB}" srcOrd="0" destOrd="0" presId="urn:microsoft.com/office/officeart/2005/8/layout/hList1"/>
    <dgm:cxn modelId="{2673B74D-53DF-486D-87AE-86BDDF9ECE43}" type="presOf" srcId="{81DB53EE-5AD0-4296-A4D1-CBC754C59CFA}" destId="{058EE2C2-3139-3948-9115-B93A2040CF07}" srcOrd="0" destOrd="4" presId="urn:microsoft.com/office/officeart/2005/8/layout/hList1"/>
    <dgm:cxn modelId="{85DA3474-BFE8-46D1-8D39-7422BB5226F7}" type="presOf" srcId="{478614EC-2A05-4644-8253-AB7F3E361DFC}" destId="{136DB792-075C-9645-AF21-063E1CB36376}" srcOrd="0" destOrd="0" presId="urn:microsoft.com/office/officeart/2005/8/layout/hList1"/>
    <dgm:cxn modelId="{8710E175-B2BC-4494-B277-75199FAFC550}" srcId="{478614EC-2A05-4644-8253-AB7F3E361DFC}" destId="{81DB53EE-5AD0-4296-A4D1-CBC754C59CFA}" srcOrd="4" destOrd="0" parTransId="{B025BC49-9360-4412-B5E5-72ED4CB2602E}" sibTransId="{996333AE-221B-4EA0-85F8-C93A4160AF02}"/>
    <dgm:cxn modelId="{8CFB9E77-8C29-434F-9218-5A5059F3EB7A}" srcId="{478614EC-2A05-4644-8253-AB7F3E361DFC}" destId="{176FAF02-2CF5-6D4F-A7DC-18E6D9045967}" srcOrd="2" destOrd="0" parTransId="{8E193BA5-C183-EB4F-B9E3-91290C9B3FB2}" sibTransId="{1637168F-A42A-7A46-9B9C-B9D3107EEF42}"/>
    <dgm:cxn modelId="{D8739378-69CA-45C7-AEEE-5AFCE2D1AA29}" type="presOf" srcId="{798AAE92-4319-F34A-A2B9-96B531B1B9C0}" destId="{97CBACEF-B5C3-7D41-9175-5872D22F9DFB}" srcOrd="0" destOrd="3" presId="urn:microsoft.com/office/officeart/2005/8/layout/hList1"/>
    <dgm:cxn modelId="{16BDA97E-E330-0149-9E62-95052965E5C7}" srcId="{C95B4D8A-3B15-3842-A11B-7D2515BC8C6C}" destId="{A5FFD7D9-81ED-A34D-9A82-BF9A1FAFFEEA}" srcOrd="0" destOrd="0" parTransId="{E359C316-D21C-404B-BC2F-FE43FFF2C183}" sibTransId="{A6CC8F23-5110-8942-996A-18D27102024D}"/>
    <dgm:cxn modelId="{E4963B87-71DF-4C38-915A-39B72232099D}" type="presOf" srcId="{176FAF02-2CF5-6D4F-A7DC-18E6D9045967}" destId="{058EE2C2-3139-3948-9115-B93A2040CF07}" srcOrd="0" destOrd="2" presId="urn:microsoft.com/office/officeart/2005/8/layout/hList1"/>
    <dgm:cxn modelId="{17C0E98D-0990-429F-BF1C-C3A54B01708A}" type="presOf" srcId="{79D1835E-C205-1A41-9F7E-4D78FEE058C4}" destId="{058EE2C2-3139-3948-9115-B93A2040CF07}" srcOrd="0" destOrd="0" presId="urn:microsoft.com/office/officeart/2005/8/layout/hList1"/>
    <dgm:cxn modelId="{14215B92-1DFC-4B19-9B98-BF279E48524A}" type="presOf" srcId="{BF6942D7-E971-7A4E-BD6F-BC1D19403A7F}" destId="{058EE2C2-3139-3948-9115-B93A2040CF07}" srcOrd="0" destOrd="1" presId="urn:microsoft.com/office/officeart/2005/8/layout/hList1"/>
    <dgm:cxn modelId="{09231D9D-5428-C144-BCC7-A2CE5B3E65B9}" srcId="{710DAF05-2B8D-A245-B2A9-AC40B2E286B8}" destId="{478614EC-2A05-4644-8253-AB7F3E361DFC}" srcOrd="0" destOrd="0" parTransId="{F63266D7-731D-2E42-899F-3C2B75942302}" sibTransId="{D939A72C-8155-AE48-9D32-95DFF69493AB}"/>
    <dgm:cxn modelId="{FB0A86A7-D6A2-3747-8C40-18336FD68379}" srcId="{478614EC-2A05-4644-8253-AB7F3E361DFC}" destId="{A7D02EC7-2EC6-3646-BA5A-E94AEC4F6B76}" srcOrd="3" destOrd="0" parTransId="{0D28C925-2489-9545-B02F-F835867C4BD1}" sibTransId="{CA1F6476-DC7A-634F-B668-F7E5BBD59667}"/>
    <dgm:cxn modelId="{A12CCDAA-8995-1F47-ABD4-63C072140B9F}" srcId="{C95B4D8A-3B15-3842-A11B-7D2515BC8C6C}" destId="{F1B717FB-AED0-1A48-A812-D754F30AF5C5}" srcOrd="2" destOrd="0" parTransId="{353986D9-FC65-744B-865C-C63092EBD8BA}" sibTransId="{825E45D8-A3C3-8543-9026-460F1220C17B}"/>
    <dgm:cxn modelId="{EF466BC8-B51F-4399-A069-400BC34A4D80}" type="presOf" srcId="{BC015113-92F6-4491-8112-39E9CCE2D6A7}" destId="{97CBACEF-B5C3-7D41-9175-5872D22F9DFB}" srcOrd="0" destOrd="1" presId="urn:microsoft.com/office/officeart/2005/8/layout/hList1"/>
    <dgm:cxn modelId="{552B1BD4-16C4-ED43-97EB-D6555F3F6A0C}" srcId="{710DAF05-2B8D-A245-B2A9-AC40B2E286B8}" destId="{C95B4D8A-3B15-3842-A11B-7D2515BC8C6C}" srcOrd="1" destOrd="0" parTransId="{F8390B05-D08D-C748-B88D-B4FA0E4D657A}" sibTransId="{9FA4CEA0-0930-5D45-9C88-4DA75D514686}"/>
    <dgm:cxn modelId="{6B70E9D4-5A63-4544-B025-50044C58D42D}" type="presOf" srcId="{C95B4D8A-3B15-3842-A11B-7D2515BC8C6C}" destId="{18FFD329-CBF0-CC48-9C07-90B582DBF0DA}" srcOrd="0" destOrd="0" presId="urn:microsoft.com/office/officeart/2005/8/layout/hList1"/>
    <dgm:cxn modelId="{C44EF2D6-8ABB-A84F-A99F-35D87EA4D578}" srcId="{C95B4D8A-3B15-3842-A11B-7D2515BC8C6C}" destId="{798AAE92-4319-F34A-A2B9-96B531B1B9C0}" srcOrd="3" destOrd="0" parTransId="{0B274D6F-5832-BB4A-A273-D2CC685374F3}" sibTransId="{C4D5DB0D-9BBE-574C-8165-5B3795A0EAB3}"/>
    <dgm:cxn modelId="{355E47F1-EE2B-6E4D-991D-5639F769D20A}" srcId="{478614EC-2A05-4644-8253-AB7F3E361DFC}" destId="{79D1835E-C205-1A41-9F7E-4D78FEE058C4}" srcOrd="0" destOrd="0" parTransId="{260C4089-6F88-C44A-BBAD-689315AD5BD3}" sibTransId="{1B1A2DAF-93D0-B249-B8CD-488D376338C6}"/>
    <dgm:cxn modelId="{B62053F6-3888-4296-81E1-AECA67C2F3F6}" type="presOf" srcId="{F1B717FB-AED0-1A48-A812-D754F30AF5C5}" destId="{97CBACEF-B5C3-7D41-9175-5872D22F9DFB}" srcOrd="0" destOrd="2" presId="urn:microsoft.com/office/officeart/2005/8/layout/hList1"/>
    <dgm:cxn modelId="{E92F7AF6-7B9F-43A9-9272-0427151EFFFD}" type="presOf" srcId="{A7D02EC7-2EC6-3646-BA5A-E94AEC4F6B76}" destId="{058EE2C2-3139-3948-9115-B93A2040CF07}" srcOrd="0" destOrd="3" presId="urn:microsoft.com/office/officeart/2005/8/layout/hList1"/>
    <dgm:cxn modelId="{0018D5FF-0008-4253-A150-0A45F135F7EB}" srcId="{478614EC-2A05-4644-8253-AB7F3E361DFC}" destId="{8A6E2984-B342-46CE-9D82-8B903D8F3825}" srcOrd="6" destOrd="0" parTransId="{D4E677C1-59A0-4A91-8B20-331928526229}" sibTransId="{845BC6E0-32A4-4008-B32F-6CD1D7399D74}"/>
    <dgm:cxn modelId="{CED64CAA-A546-4302-AE63-8754BD8AB39D}" type="presParOf" srcId="{6058BD09-E967-D642-BEAF-E4212E91FB49}" destId="{D37FEA61-4602-6B42-8BE3-2C70AC90C9CA}" srcOrd="0" destOrd="0" presId="urn:microsoft.com/office/officeart/2005/8/layout/hList1"/>
    <dgm:cxn modelId="{BEF0225A-C0C7-4313-9279-F763A8237EA5}" type="presParOf" srcId="{D37FEA61-4602-6B42-8BE3-2C70AC90C9CA}" destId="{136DB792-075C-9645-AF21-063E1CB36376}" srcOrd="0" destOrd="0" presId="urn:microsoft.com/office/officeart/2005/8/layout/hList1"/>
    <dgm:cxn modelId="{78238F6B-5805-40C7-8B5D-BBFE69E94DCF}" type="presParOf" srcId="{D37FEA61-4602-6B42-8BE3-2C70AC90C9CA}" destId="{058EE2C2-3139-3948-9115-B93A2040CF07}" srcOrd="1" destOrd="0" presId="urn:microsoft.com/office/officeart/2005/8/layout/hList1"/>
    <dgm:cxn modelId="{BE384154-9903-457A-B2B7-DAA60949F2C7}" type="presParOf" srcId="{6058BD09-E967-D642-BEAF-E4212E91FB49}" destId="{97AF70F3-BF2B-504F-8FB8-41D04108C2E4}" srcOrd="1" destOrd="0" presId="urn:microsoft.com/office/officeart/2005/8/layout/hList1"/>
    <dgm:cxn modelId="{84C59192-93CF-46A1-86C8-F2582E1C9C6F}" type="presParOf" srcId="{6058BD09-E967-D642-BEAF-E4212E91FB49}" destId="{381EF285-EC1B-0146-A40A-70FF75669D7D}" srcOrd="2" destOrd="0" presId="urn:microsoft.com/office/officeart/2005/8/layout/hList1"/>
    <dgm:cxn modelId="{D9DE7148-4A7F-4470-A408-0D44213E5E26}" type="presParOf" srcId="{381EF285-EC1B-0146-A40A-70FF75669D7D}" destId="{18FFD329-CBF0-CC48-9C07-90B582DBF0DA}" srcOrd="0" destOrd="0" presId="urn:microsoft.com/office/officeart/2005/8/layout/hList1"/>
    <dgm:cxn modelId="{F99667A7-CFA4-4988-8C47-0BEDC31141D9}" type="presParOf" srcId="{381EF285-EC1B-0146-A40A-70FF75669D7D}" destId="{97CBACEF-B5C3-7D41-9175-5872D22F9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10DAF05-2B8D-A245-B2A9-AC40B2E286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8614EC-2A05-4644-8253-AB7F3E361DFC}">
      <dgm:prSet phldrT="[Text]" custT="1"/>
      <dgm:spPr/>
      <dgm:t>
        <a:bodyPr/>
        <a:lstStyle/>
        <a:p>
          <a:r>
            <a:rPr lang="en-US" sz="3200" dirty="0">
              <a:latin typeface="Calibri" panose="020F0502020204030204" pitchFamily="34" charset="0"/>
              <a:ea typeface="Verdana" pitchFamily="34" charset="0"/>
              <a:cs typeface="Calibri" panose="020F0502020204030204" pitchFamily="34" charset="0"/>
            </a:rPr>
            <a:t>SOP Key Elements</a:t>
          </a:r>
        </a:p>
      </dgm:t>
    </dgm:pt>
    <dgm:pt modelId="{F63266D7-731D-2E42-899F-3C2B75942302}" type="parTrans" cxnId="{09231D9D-5428-C144-BCC7-A2CE5B3E65B9}">
      <dgm:prSet/>
      <dgm:spPr/>
      <dgm:t>
        <a:bodyPr/>
        <a:lstStyle/>
        <a:p>
          <a:endParaRPr lang="en-US"/>
        </a:p>
      </dgm:t>
    </dgm:pt>
    <dgm:pt modelId="{D939A72C-8155-AE48-9D32-95DFF69493AB}" type="sibTrans" cxnId="{09231D9D-5428-C144-BCC7-A2CE5B3E65B9}">
      <dgm:prSet/>
      <dgm:spPr/>
      <dgm:t>
        <a:bodyPr/>
        <a:lstStyle/>
        <a:p>
          <a:endParaRPr lang="en-US"/>
        </a:p>
      </dgm:t>
    </dgm:pt>
    <dgm:pt modelId="{79D1835E-C205-1A41-9F7E-4D78FEE058C4}">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Strategies for skills engagement</a:t>
          </a:r>
        </a:p>
      </dgm:t>
    </dgm:pt>
    <dgm:pt modelId="{260C4089-6F88-C44A-BBAD-689315AD5BD3}" type="parTrans" cxnId="{355E47F1-EE2B-6E4D-991D-5639F769D20A}">
      <dgm:prSet/>
      <dgm:spPr/>
      <dgm:t>
        <a:bodyPr/>
        <a:lstStyle/>
        <a:p>
          <a:endParaRPr lang="en-US"/>
        </a:p>
      </dgm:t>
    </dgm:pt>
    <dgm:pt modelId="{1B1A2DAF-93D0-B249-B8CD-488D376338C6}" type="sibTrans" cxnId="{355E47F1-EE2B-6E4D-991D-5639F769D20A}">
      <dgm:prSet/>
      <dgm:spPr/>
      <dgm:t>
        <a:bodyPr/>
        <a:lstStyle/>
        <a:p>
          <a:endParaRPr lang="en-US"/>
        </a:p>
      </dgm:t>
    </dgm:pt>
    <dgm:pt modelId="{C95B4D8A-3B15-3842-A11B-7D2515BC8C6C}">
      <dgm:prSet custT="1"/>
      <dgm:spPr/>
      <dgm:t>
        <a:bodyPr/>
        <a:lstStyle/>
        <a:p>
          <a:r>
            <a:rPr lang="en-US" sz="3200" dirty="0">
              <a:latin typeface="Calibri" panose="020F0502020204030204" pitchFamily="34" charset="0"/>
              <a:ea typeface="Verdana" pitchFamily="34" charset="0"/>
              <a:cs typeface="Calibri" panose="020F0502020204030204" pitchFamily="34" charset="0"/>
            </a:rPr>
            <a:t>What is fidelity?</a:t>
          </a:r>
        </a:p>
      </dgm:t>
    </dgm:pt>
    <dgm:pt modelId="{F8390B05-D08D-C748-B88D-B4FA0E4D657A}" type="parTrans" cxnId="{552B1BD4-16C4-ED43-97EB-D6555F3F6A0C}">
      <dgm:prSet/>
      <dgm:spPr/>
      <dgm:t>
        <a:bodyPr/>
        <a:lstStyle/>
        <a:p>
          <a:endParaRPr lang="en-US"/>
        </a:p>
      </dgm:t>
    </dgm:pt>
    <dgm:pt modelId="{9FA4CEA0-0930-5D45-9C88-4DA75D514686}" type="sibTrans" cxnId="{552B1BD4-16C4-ED43-97EB-D6555F3F6A0C}">
      <dgm:prSet/>
      <dgm:spPr/>
      <dgm:t>
        <a:bodyPr/>
        <a:lstStyle/>
        <a:p>
          <a:endParaRPr lang="en-US"/>
        </a:p>
      </dgm:t>
    </dgm:pt>
    <dgm:pt modelId="{A5FFD7D9-81ED-A34D-9A82-BF9A1FAFFEEA}">
      <dgm:prSet custT="1"/>
      <dgm:spPr>
        <a:solidFill>
          <a:schemeClr val="accent4">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The degree to which a practice as implemented corresponds with the practice as described or intended</a:t>
          </a:r>
        </a:p>
      </dgm:t>
    </dgm:pt>
    <dgm:pt modelId="{E359C316-D21C-404B-BC2F-FE43FFF2C183}" type="parTrans" cxnId="{16BDA97E-E330-0149-9E62-95052965E5C7}">
      <dgm:prSet/>
      <dgm:spPr/>
      <dgm:t>
        <a:bodyPr/>
        <a:lstStyle/>
        <a:p>
          <a:endParaRPr lang="en-US"/>
        </a:p>
      </dgm:t>
    </dgm:pt>
    <dgm:pt modelId="{A6CC8F23-5110-8942-996A-18D27102024D}" type="sibTrans" cxnId="{16BDA97E-E330-0149-9E62-95052965E5C7}">
      <dgm:prSet/>
      <dgm:spPr/>
      <dgm:t>
        <a:bodyPr/>
        <a:lstStyle/>
        <a:p>
          <a:endParaRPr lang="en-US"/>
        </a:p>
      </dgm:t>
    </dgm:pt>
    <dgm:pt modelId="{839D1227-B08B-42CD-ACC8-F96B48B50FEC}">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Tools that life up voices of children/youth</a:t>
          </a:r>
        </a:p>
      </dgm:t>
    </dgm:pt>
    <dgm:pt modelId="{E3DC45E3-8C98-41B5-BBBE-544FC16AA831}" type="parTrans" cxnId="{85C6FF90-722D-4AD4-965B-4ECF05E47600}">
      <dgm:prSet/>
      <dgm:spPr/>
      <dgm:t>
        <a:bodyPr/>
        <a:lstStyle/>
        <a:p>
          <a:endParaRPr lang="en-US"/>
        </a:p>
      </dgm:t>
    </dgm:pt>
    <dgm:pt modelId="{EF54E3D0-9E7E-4061-9F38-FD8E5844DACF}" type="sibTrans" cxnId="{85C6FF90-722D-4AD4-965B-4ECF05E47600}">
      <dgm:prSet/>
      <dgm:spPr/>
      <dgm:t>
        <a:bodyPr/>
        <a:lstStyle/>
        <a:p>
          <a:endParaRPr lang="en-US"/>
        </a:p>
      </dgm:t>
    </dgm:pt>
    <dgm:pt modelId="{36FB395D-5684-4812-AF4A-B1294B6D85DE}">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CFT Meetings/ Safety Mapping</a:t>
          </a:r>
        </a:p>
      </dgm:t>
    </dgm:pt>
    <dgm:pt modelId="{9CE1420F-CE8E-4A83-907E-B17CA5D84A1C}" type="parTrans" cxnId="{6B66F99C-FA58-482E-BEE6-8085EFECA8D1}">
      <dgm:prSet/>
      <dgm:spPr/>
      <dgm:t>
        <a:bodyPr/>
        <a:lstStyle/>
        <a:p>
          <a:endParaRPr lang="en-US"/>
        </a:p>
      </dgm:t>
    </dgm:pt>
    <dgm:pt modelId="{9C4530E3-033A-43E3-83F3-89725A2C32C5}" type="sibTrans" cxnId="{6B66F99C-FA58-482E-BEE6-8085EFECA8D1}">
      <dgm:prSet/>
      <dgm:spPr/>
      <dgm:t>
        <a:bodyPr/>
        <a:lstStyle/>
        <a:p>
          <a:endParaRPr lang="en-US"/>
        </a:p>
      </dgm:t>
    </dgm:pt>
    <dgm:pt modelId="{AEA342B8-F5D1-4AB5-B632-186BDA9B8786}">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Safety Network</a:t>
          </a:r>
        </a:p>
      </dgm:t>
    </dgm:pt>
    <dgm:pt modelId="{F8B47073-13E1-43D2-8AD9-FF825484703E}" type="parTrans" cxnId="{DB51FD98-C2E8-40B6-A595-BCA09010FEE7}">
      <dgm:prSet/>
      <dgm:spPr/>
      <dgm:t>
        <a:bodyPr/>
        <a:lstStyle/>
        <a:p>
          <a:endParaRPr lang="en-US"/>
        </a:p>
      </dgm:t>
    </dgm:pt>
    <dgm:pt modelId="{FF672A53-1A0A-4BE6-8A9B-45727BE21B56}" type="sibTrans" cxnId="{DB51FD98-C2E8-40B6-A595-BCA09010FEE7}">
      <dgm:prSet/>
      <dgm:spPr/>
      <dgm:t>
        <a:bodyPr/>
        <a:lstStyle/>
        <a:p>
          <a:endParaRPr lang="en-US"/>
        </a:p>
      </dgm:t>
    </dgm:pt>
    <dgm:pt modelId="{5E9DE518-3C86-4ADE-B610-9F4BC977E073}">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Harm &amp; Danger Statements, Safety Goals</a:t>
          </a:r>
        </a:p>
      </dgm:t>
    </dgm:pt>
    <dgm:pt modelId="{E70E2FC5-18E3-464F-A8FA-AC7538B3C958}" type="parTrans" cxnId="{A2BDEC8F-6A1A-4275-8C90-BE8102BD9F4B}">
      <dgm:prSet/>
      <dgm:spPr/>
      <dgm:t>
        <a:bodyPr/>
        <a:lstStyle/>
        <a:p>
          <a:endParaRPr lang="en-US"/>
        </a:p>
      </dgm:t>
    </dgm:pt>
    <dgm:pt modelId="{A6902D78-6E67-4FD0-9375-273A51CA5EBB}" type="sibTrans" cxnId="{A2BDEC8F-6A1A-4275-8C90-BE8102BD9F4B}">
      <dgm:prSet/>
      <dgm:spPr/>
      <dgm:t>
        <a:bodyPr/>
        <a:lstStyle/>
        <a:p>
          <a:endParaRPr lang="en-US"/>
        </a:p>
      </dgm:t>
    </dgm:pt>
    <dgm:pt modelId="{C9B09449-D514-4266-9953-26FDC749EA6F}">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Behaviorally-Based Case Plans</a:t>
          </a:r>
        </a:p>
      </dgm:t>
    </dgm:pt>
    <dgm:pt modelId="{14F0F9A7-5144-4568-AA27-A62033DC869F}" type="parTrans" cxnId="{3DFF19AE-F345-44D1-B065-3FD9AC6BE877}">
      <dgm:prSet/>
      <dgm:spPr/>
      <dgm:t>
        <a:bodyPr/>
        <a:lstStyle/>
        <a:p>
          <a:endParaRPr lang="en-US"/>
        </a:p>
      </dgm:t>
    </dgm:pt>
    <dgm:pt modelId="{DE680354-5058-461A-B3DC-969A41208020}" type="sibTrans" cxnId="{3DFF19AE-F345-44D1-B065-3FD9AC6BE877}">
      <dgm:prSet/>
      <dgm:spPr/>
      <dgm:t>
        <a:bodyPr/>
        <a:lstStyle/>
        <a:p>
          <a:endParaRPr lang="en-US"/>
        </a:p>
      </dgm:t>
    </dgm:pt>
    <dgm:pt modelId="{D08397E3-C747-41BB-B277-6F01C66C1D1F}">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Balanced Assessments (SDM/CANS)</a:t>
          </a:r>
        </a:p>
      </dgm:t>
    </dgm:pt>
    <dgm:pt modelId="{9D7F43E1-D7F4-4B62-A4E7-A38338F59652}" type="parTrans" cxnId="{87C58704-EA5A-4D0A-860C-E394F05CD175}">
      <dgm:prSet/>
      <dgm:spPr/>
      <dgm:t>
        <a:bodyPr/>
        <a:lstStyle/>
        <a:p>
          <a:endParaRPr lang="en-US"/>
        </a:p>
      </dgm:t>
    </dgm:pt>
    <dgm:pt modelId="{27140DD8-D417-4BE5-B6F0-0A1EB018F01F}" type="sibTrans" cxnId="{87C58704-EA5A-4D0A-860C-E394F05CD175}">
      <dgm:prSet/>
      <dgm:spPr/>
      <dgm:t>
        <a:bodyPr/>
        <a:lstStyle/>
        <a:p>
          <a:endParaRPr lang="en-US"/>
        </a:p>
      </dgm:t>
    </dgm:pt>
    <dgm:pt modelId="{2AFC290A-4325-493F-8083-EA086099175C}">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Cultural Humility</a:t>
          </a:r>
        </a:p>
      </dgm:t>
    </dgm:pt>
    <dgm:pt modelId="{237DA512-9FCC-4B05-ACBE-18B5969A7785}" type="parTrans" cxnId="{3D78BB1E-2738-4B2E-8871-E579AAEE649F}">
      <dgm:prSet/>
      <dgm:spPr/>
      <dgm:t>
        <a:bodyPr/>
        <a:lstStyle/>
        <a:p>
          <a:endParaRPr lang="en-US"/>
        </a:p>
      </dgm:t>
    </dgm:pt>
    <dgm:pt modelId="{25B4F5F4-9CAC-42C2-A7F9-2C2EF77D252D}" type="sibTrans" cxnId="{3D78BB1E-2738-4B2E-8871-E579AAEE649F}">
      <dgm:prSet/>
      <dgm:spPr/>
      <dgm:t>
        <a:bodyPr/>
        <a:lstStyle/>
        <a:p>
          <a:endParaRPr lang="en-US"/>
        </a:p>
      </dgm:t>
    </dgm:pt>
    <dgm:pt modelId="{D32C04EE-E9A5-46C7-92EF-1B95518ACE90}">
      <dgm:prSet custT="1"/>
      <dgm:spPr>
        <a:solidFill>
          <a:srgbClr val="B9EDFF">
            <a:alpha val="89804"/>
          </a:srgbClr>
        </a:solidFill>
      </dgm:spPr>
      <dgm:t>
        <a:bodyPr/>
        <a:lstStyle/>
        <a:p>
          <a:r>
            <a:rPr lang="en-US" sz="2400" dirty="0">
              <a:latin typeface="Calibri" panose="020F0502020204030204" pitchFamily="34" charset="0"/>
              <a:ea typeface="Verdana" pitchFamily="34" charset="0"/>
              <a:cs typeface="Calibri" panose="020F0502020204030204" pitchFamily="34" charset="0"/>
            </a:rPr>
            <a:t>Trauma Informed Practice</a:t>
          </a:r>
        </a:p>
      </dgm:t>
    </dgm:pt>
    <dgm:pt modelId="{9E1274EE-96CD-43E7-93CE-9D257941D52C}" type="parTrans" cxnId="{7DC73314-84E3-467E-B6EF-9ACD98001247}">
      <dgm:prSet/>
      <dgm:spPr/>
      <dgm:t>
        <a:bodyPr/>
        <a:lstStyle/>
        <a:p>
          <a:endParaRPr lang="en-US"/>
        </a:p>
      </dgm:t>
    </dgm:pt>
    <dgm:pt modelId="{D5CBB5C4-698E-4CBB-8156-E93C4B3802A6}" type="sibTrans" cxnId="{7DC73314-84E3-467E-B6EF-9ACD98001247}">
      <dgm:prSet/>
      <dgm:spPr/>
      <dgm:t>
        <a:bodyPr/>
        <a:lstStyle/>
        <a:p>
          <a:endParaRPr lang="en-US"/>
        </a:p>
      </dgm:t>
    </dgm:pt>
    <dgm:pt modelId="{F62CEB1F-5E9F-4E0D-84AE-9472CB088D2E}">
      <dgm:prSet custT="1"/>
      <dgm:spPr>
        <a:solidFill>
          <a:schemeClr val="accent4">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Fidelity tools for staff and leadership are available for self-reflection, goal setting and coaching</a:t>
          </a:r>
        </a:p>
      </dgm:t>
    </dgm:pt>
    <dgm:pt modelId="{703A2F72-98DD-4690-9FF6-7852EF7CAE39}" type="parTrans" cxnId="{1DD58A1A-15A9-4F08-87D8-B3638808E250}">
      <dgm:prSet/>
      <dgm:spPr/>
    </dgm:pt>
    <dgm:pt modelId="{6F12068A-2514-4114-8893-3E169C1A55BA}" type="sibTrans" cxnId="{1DD58A1A-15A9-4F08-87D8-B3638808E250}">
      <dgm:prSet/>
      <dgm:spPr/>
    </dgm:pt>
    <dgm:pt modelId="{70A894F2-AECF-41B0-8AB0-B1D421076131}">
      <dgm:prSet custT="1"/>
      <dgm:spPr>
        <a:solidFill>
          <a:schemeClr val="accent4">
            <a:lumMod val="20000"/>
            <a:lumOff val="80000"/>
            <a:alpha val="89804"/>
          </a:schemeClr>
        </a:solidFill>
      </dgm:spPr>
      <dgm:t>
        <a:bodyPr/>
        <a:lstStyle/>
        <a:p>
          <a:r>
            <a:rPr lang="en-US" sz="2400" dirty="0">
              <a:latin typeface="Calibri" panose="020F0502020204030204" pitchFamily="34" charset="0"/>
              <a:ea typeface="Verdana" pitchFamily="34" charset="0"/>
              <a:cs typeface="Calibri" panose="020F0502020204030204" pitchFamily="34" charset="0"/>
            </a:rPr>
            <a:t>Fidelity tool for organizations are available to determine current practice trends and areas for improvement</a:t>
          </a:r>
        </a:p>
      </dgm:t>
    </dgm:pt>
    <dgm:pt modelId="{E0FD8A4C-53A8-44BF-A291-C1214B8A8FD6}" type="parTrans" cxnId="{CAC44F7C-3969-42A4-BBE6-FD85D563AA1D}">
      <dgm:prSet/>
      <dgm:spPr/>
    </dgm:pt>
    <dgm:pt modelId="{F3630F8A-3886-478F-BC8D-04E02BAE1953}" type="sibTrans" cxnId="{CAC44F7C-3969-42A4-BBE6-FD85D563AA1D}">
      <dgm:prSet/>
      <dgm:spPr/>
    </dgm:pt>
    <dgm:pt modelId="{6058BD09-E967-D642-BEAF-E4212E91FB49}" type="pres">
      <dgm:prSet presAssocID="{710DAF05-2B8D-A245-B2A9-AC40B2E286B8}" presName="Name0" presStyleCnt="0">
        <dgm:presLayoutVars>
          <dgm:dir/>
          <dgm:animLvl val="lvl"/>
          <dgm:resizeHandles val="exact"/>
        </dgm:presLayoutVars>
      </dgm:prSet>
      <dgm:spPr/>
    </dgm:pt>
    <dgm:pt modelId="{D37FEA61-4602-6B42-8BE3-2C70AC90C9CA}" type="pres">
      <dgm:prSet presAssocID="{478614EC-2A05-4644-8253-AB7F3E361DFC}" presName="composite" presStyleCnt="0"/>
      <dgm:spPr/>
    </dgm:pt>
    <dgm:pt modelId="{136DB792-075C-9645-AF21-063E1CB36376}" type="pres">
      <dgm:prSet presAssocID="{478614EC-2A05-4644-8253-AB7F3E361DFC}" presName="parTx" presStyleLbl="alignNode1" presStyleIdx="0" presStyleCnt="2" custScaleY="100000">
        <dgm:presLayoutVars>
          <dgm:chMax val="0"/>
          <dgm:chPref val="0"/>
          <dgm:bulletEnabled val="1"/>
        </dgm:presLayoutVars>
      </dgm:prSet>
      <dgm:spPr/>
    </dgm:pt>
    <dgm:pt modelId="{058EE2C2-3139-3948-9115-B93A2040CF07}" type="pres">
      <dgm:prSet presAssocID="{478614EC-2A05-4644-8253-AB7F3E361DFC}" presName="desTx" presStyleLbl="alignAccFollowNode1" presStyleIdx="0" presStyleCnt="2">
        <dgm:presLayoutVars>
          <dgm:bulletEnabled val="1"/>
        </dgm:presLayoutVars>
      </dgm:prSet>
      <dgm:spPr/>
    </dgm:pt>
    <dgm:pt modelId="{97AF70F3-BF2B-504F-8FB8-41D04108C2E4}" type="pres">
      <dgm:prSet presAssocID="{D939A72C-8155-AE48-9D32-95DFF69493AB}" presName="space" presStyleCnt="0"/>
      <dgm:spPr/>
    </dgm:pt>
    <dgm:pt modelId="{381EF285-EC1B-0146-A40A-70FF75669D7D}" type="pres">
      <dgm:prSet presAssocID="{C95B4D8A-3B15-3842-A11B-7D2515BC8C6C}" presName="composite" presStyleCnt="0"/>
      <dgm:spPr/>
    </dgm:pt>
    <dgm:pt modelId="{18FFD329-CBF0-CC48-9C07-90B582DBF0DA}" type="pres">
      <dgm:prSet presAssocID="{C95B4D8A-3B15-3842-A11B-7D2515BC8C6C}" presName="parTx" presStyleLbl="alignNode1" presStyleIdx="1" presStyleCnt="2">
        <dgm:presLayoutVars>
          <dgm:chMax val="0"/>
          <dgm:chPref val="0"/>
          <dgm:bulletEnabled val="1"/>
        </dgm:presLayoutVars>
      </dgm:prSet>
      <dgm:spPr/>
    </dgm:pt>
    <dgm:pt modelId="{97CBACEF-B5C3-7D41-9175-5872D22F9DFB}" type="pres">
      <dgm:prSet presAssocID="{C95B4D8A-3B15-3842-A11B-7D2515BC8C6C}" presName="desTx" presStyleLbl="alignAccFollowNode1" presStyleIdx="1" presStyleCnt="2">
        <dgm:presLayoutVars>
          <dgm:bulletEnabled val="1"/>
        </dgm:presLayoutVars>
      </dgm:prSet>
      <dgm:spPr/>
    </dgm:pt>
  </dgm:ptLst>
  <dgm:cxnLst>
    <dgm:cxn modelId="{EFCD7902-CEEF-4C58-A7F0-32269F5955AF}" type="presOf" srcId="{D32C04EE-E9A5-46C7-92EF-1B95518ACE90}" destId="{058EE2C2-3139-3948-9115-B93A2040CF07}" srcOrd="0" destOrd="8" presId="urn:microsoft.com/office/officeart/2005/8/layout/hList1"/>
    <dgm:cxn modelId="{87C58704-EA5A-4D0A-860C-E394F05CD175}" srcId="{478614EC-2A05-4644-8253-AB7F3E361DFC}" destId="{D08397E3-C747-41BB-B277-6F01C66C1D1F}" srcOrd="6" destOrd="0" parTransId="{9D7F43E1-D7F4-4B62-A4E7-A38338F59652}" sibTransId="{27140DD8-D417-4BE5-B6F0-0A1EB018F01F}"/>
    <dgm:cxn modelId="{8A40D70F-0791-4F09-BC0F-88694FAE268D}" type="presOf" srcId="{70A894F2-AECF-41B0-8AB0-B1D421076131}" destId="{97CBACEF-B5C3-7D41-9175-5872D22F9DFB}" srcOrd="0" destOrd="2" presId="urn:microsoft.com/office/officeart/2005/8/layout/hList1"/>
    <dgm:cxn modelId="{C064D813-3F96-4637-8EAA-36FFB0D12DF0}" type="presOf" srcId="{F62CEB1F-5E9F-4E0D-84AE-9472CB088D2E}" destId="{97CBACEF-B5C3-7D41-9175-5872D22F9DFB}" srcOrd="0" destOrd="1" presId="urn:microsoft.com/office/officeart/2005/8/layout/hList1"/>
    <dgm:cxn modelId="{7DC73314-84E3-467E-B6EF-9ACD98001247}" srcId="{478614EC-2A05-4644-8253-AB7F3E361DFC}" destId="{D32C04EE-E9A5-46C7-92EF-1B95518ACE90}" srcOrd="8" destOrd="0" parTransId="{9E1274EE-96CD-43E7-93CE-9D257941D52C}" sibTransId="{D5CBB5C4-698E-4CBB-8156-E93C4B3802A6}"/>
    <dgm:cxn modelId="{62DBB717-9C71-4970-8CB5-D34348EE47C3}" type="presOf" srcId="{2AFC290A-4325-493F-8083-EA086099175C}" destId="{058EE2C2-3139-3948-9115-B93A2040CF07}" srcOrd="0" destOrd="7" presId="urn:microsoft.com/office/officeart/2005/8/layout/hList1"/>
    <dgm:cxn modelId="{0CD03819-785F-4750-91E1-C4D751589CE6}" type="presOf" srcId="{839D1227-B08B-42CD-ACC8-F96B48B50FEC}" destId="{058EE2C2-3139-3948-9115-B93A2040CF07}" srcOrd="0" destOrd="1" presId="urn:microsoft.com/office/officeart/2005/8/layout/hList1"/>
    <dgm:cxn modelId="{1DD58A1A-15A9-4F08-87D8-B3638808E250}" srcId="{C95B4D8A-3B15-3842-A11B-7D2515BC8C6C}" destId="{F62CEB1F-5E9F-4E0D-84AE-9472CB088D2E}" srcOrd="1" destOrd="0" parTransId="{703A2F72-98DD-4690-9FF6-7852EF7CAE39}" sibTransId="{6F12068A-2514-4114-8893-3E169C1A55BA}"/>
    <dgm:cxn modelId="{3D78BB1E-2738-4B2E-8871-E579AAEE649F}" srcId="{478614EC-2A05-4644-8253-AB7F3E361DFC}" destId="{2AFC290A-4325-493F-8083-EA086099175C}" srcOrd="7" destOrd="0" parTransId="{237DA512-9FCC-4B05-ACBE-18B5969A7785}" sibTransId="{25B4F5F4-9CAC-42C2-A7F9-2C2EF77D252D}"/>
    <dgm:cxn modelId="{81D6F720-CC11-4053-8D29-378547FB480C}" type="presOf" srcId="{710DAF05-2B8D-A245-B2A9-AC40B2E286B8}" destId="{6058BD09-E967-D642-BEAF-E4212E91FB49}" srcOrd="0" destOrd="0" presId="urn:microsoft.com/office/officeart/2005/8/layout/hList1"/>
    <dgm:cxn modelId="{C5A43732-BF8E-4A62-9A25-C3D0CFBAC8BA}" type="presOf" srcId="{D08397E3-C747-41BB-B277-6F01C66C1D1F}" destId="{058EE2C2-3139-3948-9115-B93A2040CF07}" srcOrd="0" destOrd="6" presId="urn:microsoft.com/office/officeart/2005/8/layout/hList1"/>
    <dgm:cxn modelId="{1DF8AC6B-02E0-4936-B2C1-8035895A3C07}" type="presOf" srcId="{A5FFD7D9-81ED-A34D-9A82-BF9A1FAFFEEA}" destId="{97CBACEF-B5C3-7D41-9175-5872D22F9DFB}" srcOrd="0" destOrd="0" presId="urn:microsoft.com/office/officeart/2005/8/layout/hList1"/>
    <dgm:cxn modelId="{646DC572-3622-4072-A629-5EFB4AF3EA99}" type="presOf" srcId="{36FB395D-5684-4812-AF4A-B1294B6D85DE}" destId="{058EE2C2-3139-3948-9115-B93A2040CF07}" srcOrd="0" destOrd="2" presId="urn:microsoft.com/office/officeart/2005/8/layout/hList1"/>
    <dgm:cxn modelId="{6C67DE73-5A9E-4637-8620-E04B10927C62}" type="presOf" srcId="{C9B09449-D514-4266-9953-26FDC749EA6F}" destId="{058EE2C2-3139-3948-9115-B93A2040CF07}" srcOrd="0" destOrd="5" presId="urn:microsoft.com/office/officeart/2005/8/layout/hList1"/>
    <dgm:cxn modelId="{85DA3474-BFE8-46D1-8D39-7422BB5226F7}" type="presOf" srcId="{478614EC-2A05-4644-8253-AB7F3E361DFC}" destId="{136DB792-075C-9645-AF21-063E1CB36376}" srcOrd="0" destOrd="0" presId="urn:microsoft.com/office/officeart/2005/8/layout/hList1"/>
    <dgm:cxn modelId="{CAC44F7C-3969-42A4-BBE6-FD85D563AA1D}" srcId="{C95B4D8A-3B15-3842-A11B-7D2515BC8C6C}" destId="{70A894F2-AECF-41B0-8AB0-B1D421076131}" srcOrd="2" destOrd="0" parTransId="{E0FD8A4C-53A8-44BF-A291-C1214B8A8FD6}" sibTransId="{F3630F8A-3886-478F-BC8D-04E02BAE1953}"/>
    <dgm:cxn modelId="{16BDA97E-E330-0149-9E62-95052965E5C7}" srcId="{C95B4D8A-3B15-3842-A11B-7D2515BC8C6C}" destId="{A5FFD7D9-81ED-A34D-9A82-BF9A1FAFFEEA}" srcOrd="0" destOrd="0" parTransId="{E359C316-D21C-404B-BC2F-FE43FFF2C183}" sibTransId="{A6CC8F23-5110-8942-996A-18D27102024D}"/>
    <dgm:cxn modelId="{17C0E98D-0990-429F-BF1C-C3A54B01708A}" type="presOf" srcId="{79D1835E-C205-1A41-9F7E-4D78FEE058C4}" destId="{058EE2C2-3139-3948-9115-B93A2040CF07}" srcOrd="0" destOrd="0" presId="urn:microsoft.com/office/officeart/2005/8/layout/hList1"/>
    <dgm:cxn modelId="{A2BDEC8F-6A1A-4275-8C90-BE8102BD9F4B}" srcId="{478614EC-2A05-4644-8253-AB7F3E361DFC}" destId="{5E9DE518-3C86-4ADE-B610-9F4BC977E073}" srcOrd="4" destOrd="0" parTransId="{E70E2FC5-18E3-464F-A8FA-AC7538B3C958}" sibTransId="{A6902D78-6E67-4FD0-9375-273A51CA5EBB}"/>
    <dgm:cxn modelId="{85C6FF90-722D-4AD4-965B-4ECF05E47600}" srcId="{478614EC-2A05-4644-8253-AB7F3E361DFC}" destId="{839D1227-B08B-42CD-ACC8-F96B48B50FEC}" srcOrd="1" destOrd="0" parTransId="{E3DC45E3-8C98-41B5-BBBE-544FC16AA831}" sibTransId="{EF54E3D0-9E7E-4061-9F38-FD8E5844DACF}"/>
    <dgm:cxn modelId="{DB51FD98-C2E8-40B6-A595-BCA09010FEE7}" srcId="{478614EC-2A05-4644-8253-AB7F3E361DFC}" destId="{AEA342B8-F5D1-4AB5-B632-186BDA9B8786}" srcOrd="3" destOrd="0" parTransId="{F8B47073-13E1-43D2-8AD9-FF825484703E}" sibTransId="{FF672A53-1A0A-4BE6-8A9B-45727BE21B56}"/>
    <dgm:cxn modelId="{6B66F99C-FA58-482E-BEE6-8085EFECA8D1}" srcId="{478614EC-2A05-4644-8253-AB7F3E361DFC}" destId="{36FB395D-5684-4812-AF4A-B1294B6D85DE}" srcOrd="2" destOrd="0" parTransId="{9CE1420F-CE8E-4A83-907E-B17CA5D84A1C}" sibTransId="{9C4530E3-033A-43E3-83F3-89725A2C32C5}"/>
    <dgm:cxn modelId="{09231D9D-5428-C144-BCC7-A2CE5B3E65B9}" srcId="{710DAF05-2B8D-A245-B2A9-AC40B2E286B8}" destId="{478614EC-2A05-4644-8253-AB7F3E361DFC}" srcOrd="0" destOrd="0" parTransId="{F63266D7-731D-2E42-899F-3C2B75942302}" sibTransId="{D939A72C-8155-AE48-9D32-95DFF69493AB}"/>
    <dgm:cxn modelId="{3DFF19AE-F345-44D1-B065-3FD9AC6BE877}" srcId="{478614EC-2A05-4644-8253-AB7F3E361DFC}" destId="{C9B09449-D514-4266-9953-26FDC749EA6F}" srcOrd="5" destOrd="0" parTransId="{14F0F9A7-5144-4568-AA27-A62033DC869F}" sibTransId="{DE680354-5058-461A-B3DC-969A41208020}"/>
    <dgm:cxn modelId="{552B1BD4-16C4-ED43-97EB-D6555F3F6A0C}" srcId="{710DAF05-2B8D-A245-B2A9-AC40B2E286B8}" destId="{C95B4D8A-3B15-3842-A11B-7D2515BC8C6C}" srcOrd="1" destOrd="0" parTransId="{F8390B05-D08D-C748-B88D-B4FA0E4D657A}" sibTransId="{9FA4CEA0-0930-5D45-9C88-4DA75D514686}"/>
    <dgm:cxn modelId="{6B70E9D4-5A63-4544-B025-50044C58D42D}" type="presOf" srcId="{C95B4D8A-3B15-3842-A11B-7D2515BC8C6C}" destId="{18FFD329-CBF0-CC48-9C07-90B582DBF0DA}" srcOrd="0" destOrd="0" presId="urn:microsoft.com/office/officeart/2005/8/layout/hList1"/>
    <dgm:cxn modelId="{1DFA2AE6-0182-4389-8F43-0FAB9F1D9F72}" type="presOf" srcId="{AEA342B8-F5D1-4AB5-B632-186BDA9B8786}" destId="{058EE2C2-3139-3948-9115-B93A2040CF07}" srcOrd="0" destOrd="3" presId="urn:microsoft.com/office/officeart/2005/8/layout/hList1"/>
    <dgm:cxn modelId="{3C3A3EEF-AFFA-4E88-80AD-2AB571AFACBF}" type="presOf" srcId="{5E9DE518-3C86-4ADE-B610-9F4BC977E073}" destId="{058EE2C2-3139-3948-9115-B93A2040CF07}" srcOrd="0" destOrd="4" presId="urn:microsoft.com/office/officeart/2005/8/layout/hList1"/>
    <dgm:cxn modelId="{355E47F1-EE2B-6E4D-991D-5639F769D20A}" srcId="{478614EC-2A05-4644-8253-AB7F3E361DFC}" destId="{79D1835E-C205-1A41-9F7E-4D78FEE058C4}" srcOrd="0" destOrd="0" parTransId="{260C4089-6F88-C44A-BBAD-689315AD5BD3}" sibTransId="{1B1A2DAF-93D0-B249-B8CD-488D376338C6}"/>
    <dgm:cxn modelId="{CED64CAA-A546-4302-AE63-8754BD8AB39D}" type="presParOf" srcId="{6058BD09-E967-D642-BEAF-E4212E91FB49}" destId="{D37FEA61-4602-6B42-8BE3-2C70AC90C9CA}" srcOrd="0" destOrd="0" presId="urn:microsoft.com/office/officeart/2005/8/layout/hList1"/>
    <dgm:cxn modelId="{BEF0225A-C0C7-4313-9279-F763A8237EA5}" type="presParOf" srcId="{D37FEA61-4602-6B42-8BE3-2C70AC90C9CA}" destId="{136DB792-075C-9645-AF21-063E1CB36376}" srcOrd="0" destOrd="0" presId="urn:microsoft.com/office/officeart/2005/8/layout/hList1"/>
    <dgm:cxn modelId="{78238F6B-5805-40C7-8B5D-BBFE69E94DCF}" type="presParOf" srcId="{D37FEA61-4602-6B42-8BE3-2C70AC90C9CA}" destId="{058EE2C2-3139-3948-9115-B93A2040CF07}" srcOrd="1" destOrd="0" presId="urn:microsoft.com/office/officeart/2005/8/layout/hList1"/>
    <dgm:cxn modelId="{BE384154-9903-457A-B2B7-DAA60949F2C7}" type="presParOf" srcId="{6058BD09-E967-D642-BEAF-E4212E91FB49}" destId="{97AF70F3-BF2B-504F-8FB8-41D04108C2E4}" srcOrd="1" destOrd="0" presId="urn:microsoft.com/office/officeart/2005/8/layout/hList1"/>
    <dgm:cxn modelId="{84C59192-93CF-46A1-86C8-F2582E1C9C6F}" type="presParOf" srcId="{6058BD09-E967-D642-BEAF-E4212E91FB49}" destId="{381EF285-EC1B-0146-A40A-70FF75669D7D}" srcOrd="2" destOrd="0" presId="urn:microsoft.com/office/officeart/2005/8/layout/hList1"/>
    <dgm:cxn modelId="{D9DE7148-4A7F-4470-A408-0D44213E5E26}" type="presParOf" srcId="{381EF285-EC1B-0146-A40A-70FF75669D7D}" destId="{18FFD329-CBF0-CC48-9C07-90B582DBF0DA}" srcOrd="0" destOrd="0" presId="urn:microsoft.com/office/officeart/2005/8/layout/hList1"/>
    <dgm:cxn modelId="{F99667A7-CFA4-4988-8C47-0BEDC31141D9}" type="presParOf" srcId="{381EF285-EC1B-0146-A40A-70FF75669D7D}" destId="{97CBACEF-B5C3-7D41-9175-5872D22F9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D06DC44-AFAE-954A-AB70-EB1E7CDD3DE8}"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C9AE8C85-DF95-5E44-9DD8-6673F0978E00}">
      <dgm:prSet phldrT="[Text]" custT="1"/>
      <dgm:spPr/>
      <dgm:t>
        <a:bodyPr/>
        <a:lstStyle/>
        <a:p>
          <a:r>
            <a:rPr lang="en-US" sz="2800" dirty="0">
              <a:latin typeface="+mj-lt"/>
            </a:rPr>
            <a:t>SOP is a grassroots practice approach, not a mandate</a:t>
          </a:r>
          <a:endParaRPr lang="en-US" sz="2800" dirty="0"/>
        </a:p>
      </dgm:t>
    </dgm:pt>
    <dgm:pt modelId="{9E738872-23A4-D54C-90AA-4140928BA023}" type="parTrans" cxnId="{73C357CD-E34D-A046-B0DB-68D07AD7A997}">
      <dgm:prSet/>
      <dgm:spPr/>
      <dgm:t>
        <a:bodyPr/>
        <a:lstStyle/>
        <a:p>
          <a:endParaRPr lang="en-US"/>
        </a:p>
      </dgm:t>
    </dgm:pt>
    <dgm:pt modelId="{20F469D2-46D8-B343-BDFE-D6B53E14E7EA}" type="sibTrans" cxnId="{73C357CD-E34D-A046-B0DB-68D07AD7A997}">
      <dgm:prSet/>
      <dgm:spPr/>
      <dgm:t>
        <a:bodyPr/>
        <a:lstStyle/>
        <a:p>
          <a:endParaRPr lang="en-US"/>
        </a:p>
      </dgm:t>
    </dgm:pt>
    <dgm:pt modelId="{CEAA3424-049B-46E1-BF65-E39C1D2FCC61}">
      <dgm:prSet custT="1"/>
      <dgm:spPr/>
      <dgm:t>
        <a:bodyPr/>
        <a:lstStyle/>
        <a:p>
          <a:pPr rtl="0"/>
          <a:r>
            <a:rPr lang="en-US" sz="2800" dirty="0">
              <a:latin typeface="+mj-lt"/>
            </a:rPr>
            <a:t>SOP implementation and sustainability is supported by an interagency statewide SOP Backbone Committee</a:t>
          </a:r>
        </a:p>
      </dgm:t>
    </dgm:pt>
    <dgm:pt modelId="{CD95669D-1590-4E08-A8F0-360E0CB98D42}" type="parTrans" cxnId="{ED128246-B612-4726-AE45-E9FCD48EB5FB}">
      <dgm:prSet/>
      <dgm:spPr/>
      <dgm:t>
        <a:bodyPr/>
        <a:lstStyle/>
        <a:p>
          <a:endParaRPr lang="en-US"/>
        </a:p>
      </dgm:t>
    </dgm:pt>
    <dgm:pt modelId="{2A504391-0B0D-4DC6-B1B2-2EA48D4419CA}" type="sibTrans" cxnId="{ED128246-B612-4726-AE45-E9FCD48EB5FB}">
      <dgm:prSet/>
      <dgm:spPr/>
      <dgm:t>
        <a:bodyPr/>
        <a:lstStyle/>
        <a:p>
          <a:endParaRPr lang="en-US"/>
        </a:p>
      </dgm:t>
    </dgm:pt>
    <dgm:pt modelId="{0935F5BA-3A26-48D2-A808-813E6BD28C77}" type="pres">
      <dgm:prSet presAssocID="{3D06DC44-AFAE-954A-AB70-EB1E7CDD3DE8}" presName="diagram" presStyleCnt="0">
        <dgm:presLayoutVars>
          <dgm:dir/>
          <dgm:resizeHandles val="exact"/>
        </dgm:presLayoutVars>
      </dgm:prSet>
      <dgm:spPr/>
    </dgm:pt>
    <dgm:pt modelId="{0DA2B738-0A93-4E08-9C22-A9BFAECCCFDC}" type="pres">
      <dgm:prSet presAssocID="{C9AE8C85-DF95-5E44-9DD8-6673F0978E00}" presName="node" presStyleLbl="node1" presStyleIdx="0" presStyleCnt="2">
        <dgm:presLayoutVars>
          <dgm:bulletEnabled val="1"/>
        </dgm:presLayoutVars>
      </dgm:prSet>
      <dgm:spPr>
        <a:prstGeom prst="bracketPair">
          <a:avLst/>
        </a:prstGeom>
      </dgm:spPr>
    </dgm:pt>
    <dgm:pt modelId="{9887EF64-BE8B-4372-9D75-37D982CE6F56}" type="pres">
      <dgm:prSet presAssocID="{20F469D2-46D8-B343-BDFE-D6B53E14E7EA}" presName="sibTrans" presStyleCnt="0"/>
      <dgm:spPr/>
    </dgm:pt>
    <dgm:pt modelId="{F85B7F26-278E-47E5-9A92-5E3238ADF405}" type="pres">
      <dgm:prSet presAssocID="{CEAA3424-049B-46E1-BF65-E39C1D2FCC61}" presName="node" presStyleLbl="node1" presStyleIdx="1" presStyleCnt="2">
        <dgm:presLayoutVars>
          <dgm:bulletEnabled val="1"/>
        </dgm:presLayoutVars>
      </dgm:prSet>
      <dgm:spPr>
        <a:prstGeom prst="bracketPair">
          <a:avLst/>
        </a:prstGeom>
      </dgm:spPr>
    </dgm:pt>
  </dgm:ptLst>
  <dgm:cxnLst>
    <dgm:cxn modelId="{A7F25211-CA47-4C78-B17D-4A4E76643A69}" type="presOf" srcId="{C9AE8C85-DF95-5E44-9DD8-6673F0978E00}" destId="{0DA2B738-0A93-4E08-9C22-A9BFAECCCFDC}" srcOrd="0" destOrd="0" presId="urn:microsoft.com/office/officeart/2005/8/layout/default"/>
    <dgm:cxn modelId="{ED128246-B612-4726-AE45-E9FCD48EB5FB}" srcId="{3D06DC44-AFAE-954A-AB70-EB1E7CDD3DE8}" destId="{CEAA3424-049B-46E1-BF65-E39C1D2FCC61}" srcOrd="1" destOrd="0" parTransId="{CD95669D-1590-4E08-A8F0-360E0CB98D42}" sibTransId="{2A504391-0B0D-4DC6-B1B2-2EA48D4419CA}"/>
    <dgm:cxn modelId="{40FDD3C7-433D-4F37-8FE3-6D9ADB2EB5AF}" type="presOf" srcId="{CEAA3424-049B-46E1-BF65-E39C1D2FCC61}" destId="{F85B7F26-278E-47E5-9A92-5E3238ADF405}" srcOrd="0" destOrd="0" presId="urn:microsoft.com/office/officeart/2005/8/layout/default"/>
    <dgm:cxn modelId="{73C357CD-E34D-A046-B0DB-68D07AD7A997}" srcId="{3D06DC44-AFAE-954A-AB70-EB1E7CDD3DE8}" destId="{C9AE8C85-DF95-5E44-9DD8-6673F0978E00}" srcOrd="0" destOrd="0" parTransId="{9E738872-23A4-D54C-90AA-4140928BA023}" sibTransId="{20F469D2-46D8-B343-BDFE-D6B53E14E7EA}"/>
    <dgm:cxn modelId="{24F683D9-6CDE-406E-B6C5-08784571C2FA}" type="presOf" srcId="{3D06DC44-AFAE-954A-AB70-EB1E7CDD3DE8}" destId="{0935F5BA-3A26-48D2-A808-813E6BD28C77}" srcOrd="0" destOrd="0" presId="urn:microsoft.com/office/officeart/2005/8/layout/default"/>
    <dgm:cxn modelId="{AE12B37B-E4BD-4FC2-BFF4-66B8BF652992}" type="presParOf" srcId="{0935F5BA-3A26-48D2-A808-813E6BD28C77}" destId="{0DA2B738-0A93-4E08-9C22-A9BFAECCCFDC}" srcOrd="0" destOrd="0" presId="urn:microsoft.com/office/officeart/2005/8/layout/default"/>
    <dgm:cxn modelId="{33B2ED95-B767-4539-8E65-F15FD052C5B8}" type="presParOf" srcId="{0935F5BA-3A26-48D2-A808-813E6BD28C77}" destId="{9887EF64-BE8B-4372-9D75-37D982CE6F56}" srcOrd="1" destOrd="0" presId="urn:microsoft.com/office/officeart/2005/8/layout/default"/>
    <dgm:cxn modelId="{1143194D-151D-4AE0-9EF9-954F138910A4}" type="presParOf" srcId="{0935F5BA-3A26-48D2-A808-813E6BD28C77}" destId="{F85B7F26-278E-47E5-9A92-5E3238ADF4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3ABFEE-9F7C-4665-8F01-D1F35CB8F405}" type="doc">
      <dgm:prSet loTypeId="urn:microsoft.com/office/officeart/2005/8/layout/hProcess9" loCatId="process" qsTypeId="urn:microsoft.com/office/officeart/2005/8/quickstyle/simple1" qsCatId="simple" csTypeId="urn:microsoft.com/office/officeart/2005/8/colors/accent1_2" csCatId="accent1" phldr="1"/>
      <dgm:spPr/>
    </dgm:pt>
    <dgm:pt modelId="{D1311AC8-85B2-47B6-9806-6E1ACAE4C9C3}">
      <dgm:prSet phldrT="[Text]"/>
      <dgm:spPr>
        <a:solidFill>
          <a:srgbClr val="FF6600"/>
        </a:solidFill>
      </dgm:spPr>
      <dgm:t>
        <a:bodyPr/>
        <a:lstStyle/>
        <a:p>
          <a:r>
            <a:rPr lang="en-US" dirty="0"/>
            <a:t>Who is worried</a:t>
          </a:r>
        </a:p>
      </dgm:t>
    </dgm:pt>
    <dgm:pt modelId="{6AD0BBCB-5746-460B-899E-902BE75789D9}" type="parTrans" cxnId="{3B48A836-4F97-49E6-96F8-1E200A427B7E}">
      <dgm:prSet/>
      <dgm:spPr/>
      <dgm:t>
        <a:bodyPr/>
        <a:lstStyle/>
        <a:p>
          <a:endParaRPr lang="en-US"/>
        </a:p>
      </dgm:t>
    </dgm:pt>
    <dgm:pt modelId="{1509FB27-0A39-47D7-808D-30A39E48218B}" type="sibTrans" cxnId="{3B48A836-4F97-49E6-96F8-1E200A427B7E}">
      <dgm:prSet/>
      <dgm:spPr/>
      <dgm:t>
        <a:bodyPr/>
        <a:lstStyle/>
        <a:p>
          <a:endParaRPr lang="en-US"/>
        </a:p>
      </dgm:t>
    </dgm:pt>
    <dgm:pt modelId="{30DC5222-F307-4B4E-8FE9-B77BA6889468}">
      <dgm:prSet phldrT="[Text]"/>
      <dgm:spPr>
        <a:solidFill>
          <a:srgbClr val="FF6600"/>
        </a:solidFill>
      </dgm:spPr>
      <dgm:t>
        <a:bodyPr/>
        <a:lstStyle/>
        <a:p>
          <a:r>
            <a:rPr lang="en-US" dirty="0"/>
            <a:t>Potential behavior (actions/inactions) of caregiver</a:t>
          </a:r>
        </a:p>
      </dgm:t>
    </dgm:pt>
    <dgm:pt modelId="{1D1D7954-85EB-4F5E-91CF-CFEACCB628BF}" type="parTrans" cxnId="{B5591226-31B0-4D3F-8DEE-BD9CE7EB4CD7}">
      <dgm:prSet/>
      <dgm:spPr/>
      <dgm:t>
        <a:bodyPr/>
        <a:lstStyle/>
        <a:p>
          <a:endParaRPr lang="en-US"/>
        </a:p>
      </dgm:t>
    </dgm:pt>
    <dgm:pt modelId="{2DCF7627-F08F-42BE-9779-F3568E8845D7}" type="sibTrans" cxnId="{B5591226-31B0-4D3F-8DEE-BD9CE7EB4CD7}">
      <dgm:prSet/>
      <dgm:spPr/>
      <dgm:t>
        <a:bodyPr/>
        <a:lstStyle/>
        <a:p>
          <a:endParaRPr lang="en-US"/>
        </a:p>
      </dgm:t>
    </dgm:pt>
    <dgm:pt modelId="{F3784FB7-40EF-46D3-92CD-FE603D38122C}">
      <dgm:prSet phldrT="[Text]"/>
      <dgm:spPr>
        <a:solidFill>
          <a:srgbClr val="FF6600"/>
        </a:solidFill>
      </dgm:spPr>
      <dgm:t>
        <a:bodyPr/>
        <a:lstStyle/>
        <a:p>
          <a:r>
            <a:rPr lang="en-US" dirty="0"/>
            <a:t>Potential impact on  the child</a:t>
          </a:r>
        </a:p>
      </dgm:t>
    </dgm:pt>
    <dgm:pt modelId="{E52173B4-46B1-4F3F-B794-37A6ABFE2E7A}" type="parTrans" cxnId="{880FA6CA-C4A4-450E-A761-0FC836AF743D}">
      <dgm:prSet/>
      <dgm:spPr/>
      <dgm:t>
        <a:bodyPr/>
        <a:lstStyle/>
        <a:p>
          <a:endParaRPr lang="en-US"/>
        </a:p>
      </dgm:t>
    </dgm:pt>
    <dgm:pt modelId="{6EDA7AF8-FEB9-48BB-B14D-8145E09AF2F9}" type="sibTrans" cxnId="{880FA6CA-C4A4-450E-A761-0FC836AF743D}">
      <dgm:prSet/>
      <dgm:spPr/>
      <dgm:t>
        <a:bodyPr/>
        <a:lstStyle/>
        <a:p>
          <a:endParaRPr lang="en-US"/>
        </a:p>
      </dgm:t>
    </dgm:pt>
    <dgm:pt modelId="{7575F21B-50E7-4216-B9D5-41472B8EE4CF}" type="pres">
      <dgm:prSet presAssocID="{3E3ABFEE-9F7C-4665-8F01-D1F35CB8F405}" presName="CompostProcess" presStyleCnt="0">
        <dgm:presLayoutVars>
          <dgm:dir/>
          <dgm:resizeHandles val="exact"/>
        </dgm:presLayoutVars>
      </dgm:prSet>
      <dgm:spPr/>
    </dgm:pt>
    <dgm:pt modelId="{B2600B2E-5D11-44CD-AA06-F5F7E05578CE}" type="pres">
      <dgm:prSet presAssocID="{3E3ABFEE-9F7C-4665-8F01-D1F35CB8F405}" presName="arrow" presStyleLbl="bgShp" presStyleIdx="0" presStyleCnt="1"/>
      <dgm:spPr/>
    </dgm:pt>
    <dgm:pt modelId="{CEFC2B48-F245-4ED8-8932-65FE1C63CB05}" type="pres">
      <dgm:prSet presAssocID="{3E3ABFEE-9F7C-4665-8F01-D1F35CB8F405}" presName="linearProcess" presStyleCnt="0"/>
      <dgm:spPr/>
    </dgm:pt>
    <dgm:pt modelId="{3EFB5674-1895-4C4A-8B18-D0B00C7E2635}" type="pres">
      <dgm:prSet presAssocID="{D1311AC8-85B2-47B6-9806-6E1ACAE4C9C3}" presName="textNode" presStyleLbl="node1" presStyleIdx="0" presStyleCnt="3">
        <dgm:presLayoutVars>
          <dgm:bulletEnabled val="1"/>
        </dgm:presLayoutVars>
      </dgm:prSet>
      <dgm:spPr/>
    </dgm:pt>
    <dgm:pt modelId="{244C34EA-3F25-4B94-9062-B3117F0D4D80}" type="pres">
      <dgm:prSet presAssocID="{1509FB27-0A39-47D7-808D-30A39E48218B}" presName="sibTrans" presStyleCnt="0"/>
      <dgm:spPr/>
    </dgm:pt>
    <dgm:pt modelId="{8D26FD32-F0C8-4BC2-B6A6-86A966399771}" type="pres">
      <dgm:prSet presAssocID="{30DC5222-F307-4B4E-8FE9-B77BA6889468}" presName="textNode" presStyleLbl="node1" presStyleIdx="1" presStyleCnt="3">
        <dgm:presLayoutVars>
          <dgm:bulletEnabled val="1"/>
        </dgm:presLayoutVars>
      </dgm:prSet>
      <dgm:spPr/>
    </dgm:pt>
    <dgm:pt modelId="{C5B89045-9C4A-4B81-90C1-06CE299BFBD6}" type="pres">
      <dgm:prSet presAssocID="{2DCF7627-F08F-42BE-9779-F3568E8845D7}" presName="sibTrans" presStyleCnt="0"/>
      <dgm:spPr/>
    </dgm:pt>
    <dgm:pt modelId="{6BD9FF8B-E961-4EFD-8824-1B612B1A40D4}" type="pres">
      <dgm:prSet presAssocID="{F3784FB7-40EF-46D3-92CD-FE603D38122C}" presName="textNode" presStyleLbl="node1" presStyleIdx="2" presStyleCnt="3">
        <dgm:presLayoutVars>
          <dgm:bulletEnabled val="1"/>
        </dgm:presLayoutVars>
      </dgm:prSet>
      <dgm:spPr/>
    </dgm:pt>
  </dgm:ptLst>
  <dgm:cxnLst>
    <dgm:cxn modelId="{B5591226-31B0-4D3F-8DEE-BD9CE7EB4CD7}" srcId="{3E3ABFEE-9F7C-4665-8F01-D1F35CB8F405}" destId="{30DC5222-F307-4B4E-8FE9-B77BA6889468}" srcOrd="1" destOrd="0" parTransId="{1D1D7954-85EB-4F5E-91CF-CFEACCB628BF}" sibTransId="{2DCF7627-F08F-42BE-9779-F3568E8845D7}"/>
    <dgm:cxn modelId="{3B48A836-4F97-49E6-96F8-1E200A427B7E}" srcId="{3E3ABFEE-9F7C-4665-8F01-D1F35CB8F405}" destId="{D1311AC8-85B2-47B6-9806-6E1ACAE4C9C3}" srcOrd="0" destOrd="0" parTransId="{6AD0BBCB-5746-460B-899E-902BE75789D9}" sibTransId="{1509FB27-0A39-47D7-808D-30A39E48218B}"/>
    <dgm:cxn modelId="{6D5E2294-61B3-4213-B218-A4E8D940CF64}" type="presOf" srcId="{F3784FB7-40EF-46D3-92CD-FE603D38122C}" destId="{6BD9FF8B-E961-4EFD-8824-1B612B1A40D4}" srcOrd="0" destOrd="0" presId="urn:microsoft.com/office/officeart/2005/8/layout/hProcess9"/>
    <dgm:cxn modelId="{BC2DCD9B-4D0C-47D6-ABFB-08AA3D02A3E9}" type="presOf" srcId="{D1311AC8-85B2-47B6-9806-6E1ACAE4C9C3}" destId="{3EFB5674-1895-4C4A-8B18-D0B00C7E2635}" srcOrd="0" destOrd="0" presId="urn:microsoft.com/office/officeart/2005/8/layout/hProcess9"/>
    <dgm:cxn modelId="{481FD0B5-2F2D-41B8-8B1B-272628D5E384}" type="presOf" srcId="{30DC5222-F307-4B4E-8FE9-B77BA6889468}" destId="{8D26FD32-F0C8-4BC2-B6A6-86A966399771}" srcOrd="0" destOrd="0" presId="urn:microsoft.com/office/officeart/2005/8/layout/hProcess9"/>
    <dgm:cxn modelId="{880FA6CA-C4A4-450E-A761-0FC836AF743D}" srcId="{3E3ABFEE-9F7C-4665-8F01-D1F35CB8F405}" destId="{F3784FB7-40EF-46D3-92CD-FE603D38122C}" srcOrd="2" destOrd="0" parTransId="{E52173B4-46B1-4F3F-B794-37A6ABFE2E7A}" sibTransId="{6EDA7AF8-FEB9-48BB-B14D-8145E09AF2F9}"/>
    <dgm:cxn modelId="{A935AFD2-8EA1-40EF-A020-CE2152BAA4FD}" type="presOf" srcId="{3E3ABFEE-9F7C-4665-8F01-D1F35CB8F405}" destId="{7575F21B-50E7-4216-B9D5-41472B8EE4CF}" srcOrd="0" destOrd="0" presId="urn:microsoft.com/office/officeart/2005/8/layout/hProcess9"/>
    <dgm:cxn modelId="{284F60F5-C621-4D3B-A293-AA3087CB9DE4}" type="presParOf" srcId="{7575F21B-50E7-4216-B9D5-41472B8EE4CF}" destId="{B2600B2E-5D11-44CD-AA06-F5F7E05578CE}" srcOrd="0" destOrd="0" presId="urn:microsoft.com/office/officeart/2005/8/layout/hProcess9"/>
    <dgm:cxn modelId="{789A4E0E-6DE1-4645-B75C-22B66C303A35}" type="presParOf" srcId="{7575F21B-50E7-4216-B9D5-41472B8EE4CF}" destId="{CEFC2B48-F245-4ED8-8932-65FE1C63CB05}" srcOrd="1" destOrd="0" presId="urn:microsoft.com/office/officeart/2005/8/layout/hProcess9"/>
    <dgm:cxn modelId="{23EAAD17-271E-4430-AB2C-D211DE91260A}" type="presParOf" srcId="{CEFC2B48-F245-4ED8-8932-65FE1C63CB05}" destId="{3EFB5674-1895-4C4A-8B18-D0B00C7E2635}" srcOrd="0" destOrd="0" presId="urn:microsoft.com/office/officeart/2005/8/layout/hProcess9"/>
    <dgm:cxn modelId="{BD8AC641-38F1-4F8C-9F21-F6AAD8DBDBD2}" type="presParOf" srcId="{CEFC2B48-F245-4ED8-8932-65FE1C63CB05}" destId="{244C34EA-3F25-4B94-9062-B3117F0D4D80}" srcOrd="1" destOrd="0" presId="urn:microsoft.com/office/officeart/2005/8/layout/hProcess9"/>
    <dgm:cxn modelId="{9ED036F1-58C9-46B2-8FAD-C06031BA0916}" type="presParOf" srcId="{CEFC2B48-F245-4ED8-8932-65FE1C63CB05}" destId="{8D26FD32-F0C8-4BC2-B6A6-86A966399771}" srcOrd="2" destOrd="0" presId="urn:microsoft.com/office/officeart/2005/8/layout/hProcess9"/>
    <dgm:cxn modelId="{672885F3-5439-42A7-A071-770F72947EC3}" type="presParOf" srcId="{CEFC2B48-F245-4ED8-8932-65FE1C63CB05}" destId="{C5B89045-9C4A-4B81-90C1-06CE299BFBD6}" srcOrd="3" destOrd="0" presId="urn:microsoft.com/office/officeart/2005/8/layout/hProcess9"/>
    <dgm:cxn modelId="{300BC11A-88B1-41EC-A74C-34C323250A75}" type="presParOf" srcId="{CEFC2B48-F245-4ED8-8932-65FE1C63CB05}" destId="{6BD9FF8B-E961-4EFD-8824-1B612B1A40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36A5D-B8C3-4FFA-AD8E-674961E031AD}">
      <dsp:nvSpPr>
        <dsp:cNvPr id="0" name=""/>
        <dsp:cNvSpPr/>
      </dsp:nvSpPr>
      <dsp:spPr>
        <a:xfrm>
          <a:off x="5618" y="713072"/>
          <a:ext cx="3831654" cy="3831654"/>
        </a:xfrm>
        <a:prstGeom prst="ellipse">
          <a:avLst/>
        </a:prstGeom>
        <a:solidFill>
          <a:schemeClr val="lt1">
            <a:hueOff val="0"/>
            <a:satOff val="0"/>
            <a:lumOff val="0"/>
            <a:alphaOff val="0"/>
          </a:schemeClr>
        </a:solidFill>
        <a:ln>
          <a:noFill/>
        </a:ln>
        <a:effectLst>
          <a:glow rad="63500">
            <a:schemeClr val="accent6">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Ink Free" panose="03080402000500000000" pitchFamily="66" charset="0"/>
            </a:rPr>
            <a:t>Harm Statements</a:t>
          </a:r>
          <a:r>
            <a:rPr lang="en-US" sz="2300" b="1" kern="1200" dirty="0">
              <a:latin typeface="Ink Free" panose="03080402000500000000" pitchFamily="66" charset="0"/>
            </a:rPr>
            <a:t>: </a:t>
          </a:r>
        </a:p>
        <a:p>
          <a:pPr marL="0" lvl="0" indent="0" algn="ctr" defTabSz="1422400" rtl="0">
            <a:lnSpc>
              <a:spcPct val="90000"/>
            </a:lnSpc>
            <a:spcBef>
              <a:spcPct val="0"/>
            </a:spcBef>
            <a:spcAft>
              <a:spcPct val="35000"/>
            </a:spcAft>
            <a:buNone/>
          </a:pPr>
          <a:r>
            <a:rPr lang="en-US" sz="2400" kern="1200" dirty="0"/>
            <a:t>Clear and specific statements about the harm or maltreatment that has happened to the child. </a:t>
          </a:r>
        </a:p>
      </dsp:txBody>
      <dsp:txXfrm>
        <a:off x="566751" y="1274205"/>
        <a:ext cx="2709388" cy="2709388"/>
      </dsp:txXfrm>
    </dsp:sp>
    <dsp:sp modelId="{69A19BE9-1681-40C5-BB54-49DB530BB01E}">
      <dsp:nvSpPr>
        <dsp:cNvPr id="0" name=""/>
        <dsp:cNvSpPr/>
      </dsp:nvSpPr>
      <dsp:spPr>
        <a:xfrm>
          <a:off x="3837272" y="713072"/>
          <a:ext cx="3831654" cy="3831654"/>
        </a:xfrm>
        <a:prstGeom prst="ellipse">
          <a:avLst/>
        </a:prstGeom>
        <a:solidFill>
          <a:schemeClr val="lt1">
            <a:hueOff val="0"/>
            <a:satOff val="0"/>
            <a:lumOff val="0"/>
            <a:alphaOff val="0"/>
          </a:schemeClr>
        </a:solidFill>
        <a:ln>
          <a:noFill/>
        </a:ln>
        <a:effectLst>
          <a:glow rad="63500">
            <a:schemeClr val="accent2">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Ink Free" panose="03080402000500000000" pitchFamily="66" charset="0"/>
            </a:rPr>
            <a:t>Danger Statements: </a:t>
          </a:r>
          <a:r>
            <a:rPr lang="en-US" sz="2400" kern="1200" dirty="0"/>
            <a:t>Simple behavioral statements of what we are worried may happen to this child now and in the future, if nothing changes.</a:t>
          </a:r>
        </a:p>
      </dsp:txBody>
      <dsp:txXfrm>
        <a:off x="4398405" y="1274205"/>
        <a:ext cx="2709388" cy="2709388"/>
      </dsp:txXfrm>
    </dsp:sp>
    <dsp:sp modelId="{546B4BD0-A257-47CA-9D57-0FC89F410DBF}">
      <dsp:nvSpPr>
        <dsp:cNvPr id="0" name=""/>
        <dsp:cNvSpPr/>
      </dsp:nvSpPr>
      <dsp:spPr>
        <a:xfrm>
          <a:off x="7668927" y="713072"/>
          <a:ext cx="3831654" cy="3831654"/>
        </a:xfrm>
        <a:prstGeom prst="ellipse">
          <a:avLst/>
        </a:prstGeom>
        <a:solidFill>
          <a:schemeClr val="lt1">
            <a:hueOff val="0"/>
            <a:satOff val="0"/>
            <a:lumOff val="0"/>
            <a:alphaOff val="0"/>
          </a:schemeClr>
        </a:solidFill>
        <a:ln>
          <a:noFill/>
        </a:ln>
        <a:effectLst>
          <a:glow rad="63500">
            <a:schemeClr val="accent3">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Ink Free" panose="03080402000500000000" pitchFamily="66" charset="0"/>
            </a:rPr>
            <a:t>Safety Goals:</a:t>
          </a:r>
          <a:r>
            <a:rPr lang="en-US" sz="3200" kern="1200" dirty="0">
              <a:latin typeface="Ink Free" panose="03080402000500000000" pitchFamily="66" charset="0"/>
            </a:rPr>
            <a:t> </a:t>
          </a:r>
          <a:r>
            <a:rPr lang="en-US" sz="2400" kern="1200" dirty="0"/>
            <a:t>Clear, simple statements about </a:t>
          </a:r>
          <a:r>
            <a:rPr lang="en-US" sz="2400" u="sng" kern="1200" dirty="0"/>
            <a:t>what</a:t>
          </a:r>
          <a:r>
            <a:rPr lang="en-US" sz="2400" kern="1200" dirty="0"/>
            <a:t> </a:t>
          </a:r>
          <a:r>
            <a:rPr lang="en-US" sz="2400" i="1" kern="1200" dirty="0"/>
            <a:t>(not how) </a:t>
          </a:r>
          <a:r>
            <a:rPr lang="en-US" sz="2400" kern="1200" dirty="0"/>
            <a:t>the caregiver will DO that will convince everyone the child is safe now and into the future.</a:t>
          </a:r>
        </a:p>
      </dsp:txBody>
      <dsp:txXfrm>
        <a:off x="8230060" y="1274205"/>
        <a:ext cx="2709388" cy="27093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820141" y="0"/>
          <a:ext cx="9294938" cy="36480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70558"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Who is worried</a:t>
          </a:r>
        </a:p>
      </dsp:txBody>
      <dsp:txXfrm>
        <a:off x="441791" y="1165647"/>
        <a:ext cx="3138100" cy="1316752"/>
      </dsp:txXfrm>
    </dsp:sp>
    <dsp:sp modelId="{8D26FD32-F0C8-4BC2-B6A6-86A966399771}">
      <dsp:nvSpPr>
        <dsp:cNvPr id="0" name=""/>
        <dsp:cNvSpPr/>
      </dsp:nvSpPr>
      <dsp:spPr>
        <a:xfrm>
          <a:off x="3827327"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behavior (actions/inactions) of caregiver</a:t>
          </a:r>
        </a:p>
      </dsp:txBody>
      <dsp:txXfrm>
        <a:off x="3898560" y="1165647"/>
        <a:ext cx="3138100" cy="1316752"/>
      </dsp:txXfrm>
    </dsp:sp>
    <dsp:sp modelId="{6BD9FF8B-E961-4EFD-8824-1B612B1A40D4}">
      <dsp:nvSpPr>
        <dsp:cNvPr id="0" name=""/>
        <dsp:cNvSpPr/>
      </dsp:nvSpPr>
      <dsp:spPr>
        <a:xfrm>
          <a:off x="7284096"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impact on  the child</a:t>
          </a:r>
        </a:p>
      </dsp:txBody>
      <dsp:txXfrm>
        <a:off x="7355329" y="1165647"/>
        <a:ext cx="3138100" cy="13167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792553" y="0"/>
          <a:ext cx="8982271" cy="37390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5579" y="1121705"/>
          <a:ext cx="3394731" cy="1495607"/>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Child</a:t>
          </a:r>
        </a:p>
      </dsp:txBody>
      <dsp:txXfrm>
        <a:off x="78589" y="1194715"/>
        <a:ext cx="3248711" cy="1349587"/>
      </dsp:txXfrm>
    </dsp:sp>
    <dsp:sp modelId="{8D26FD32-F0C8-4BC2-B6A6-86A966399771}">
      <dsp:nvSpPr>
        <dsp:cNvPr id="0" name=""/>
        <dsp:cNvSpPr/>
      </dsp:nvSpPr>
      <dsp:spPr>
        <a:xfrm>
          <a:off x="3586323" y="1121705"/>
          <a:ext cx="3394731" cy="1495607"/>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Could be impacted how?</a:t>
          </a:r>
        </a:p>
      </dsp:txBody>
      <dsp:txXfrm>
        <a:off x="3659333" y="1194715"/>
        <a:ext cx="3248711" cy="1349587"/>
      </dsp:txXfrm>
    </dsp:sp>
    <dsp:sp modelId="{6BD9FF8B-E961-4EFD-8824-1B612B1A40D4}">
      <dsp:nvSpPr>
        <dsp:cNvPr id="0" name=""/>
        <dsp:cNvSpPr/>
      </dsp:nvSpPr>
      <dsp:spPr>
        <a:xfrm>
          <a:off x="7167067" y="1121705"/>
          <a:ext cx="3394731" cy="1495607"/>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 what context?</a:t>
          </a:r>
        </a:p>
      </dsp:txBody>
      <dsp:txXfrm>
        <a:off x="7240077" y="1194715"/>
        <a:ext cx="3248711" cy="1349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820141" y="0"/>
          <a:ext cx="9294938" cy="36480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70558"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Who is worried</a:t>
          </a:r>
        </a:p>
      </dsp:txBody>
      <dsp:txXfrm>
        <a:off x="441791" y="1165647"/>
        <a:ext cx="3138100" cy="1316752"/>
      </dsp:txXfrm>
    </dsp:sp>
    <dsp:sp modelId="{8D26FD32-F0C8-4BC2-B6A6-86A966399771}">
      <dsp:nvSpPr>
        <dsp:cNvPr id="0" name=""/>
        <dsp:cNvSpPr/>
      </dsp:nvSpPr>
      <dsp:spPr>
        <a:xfrm>
          <a:off x="3827327"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behavior (actions/inactions) of caregiver</a:t>
          </a:r>
        </a:p>
      </dsp:txBody>
      <dsp:txXfrm>
        <a:off x="3898560" y="1165647"/>
        <a:ext cx="3138100" cy="1316752"/>
      </dsp:txXfrm>
    </dsp:sp>
    <dsp:sp modelId="{6BD9FF8B-E961-4EFD-8824-1B612B1A40D4}">
      <dsp:nvSpPr>
        <dsp:cNvPr id="0" name=""/>
        <dsp:cNvSpPr/>
      </dsp:nvSpPr>
      <dsp:spPr>
        <a:xfrm>
          <a:off x="7284096"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impact on  the child</a:t>
          </a:r>
        </a:p>
      </dsp:txBody>
      <dsp:txXfrm>
        <a:off x="7355329" y="1165647"/>
        <a:ext cx="3138100" cy="13167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1232179" y="0"/>
          <a:ext cx="9007467" cy="354597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59098" y="1063792"/>
          <a:ext cx="3179106" cy="1418389"/>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Who is worried</a:t>
          </a:r>
        </a:p>
      </dsp:txBody>
      <dsp:txXfrm>
        <a:off x="428338" y="1133032"/>
        <a:ext cx="3040626" cy="1279909"/>
      </dsp:txXfrm>
    </dsp:sp>
    <dsp:sp modelId="{8D26FD32-F0C8-4BC2-B6A6-86A966399771}">
      <dsp:nvSpPr>
        <dsp:cNvPr id="0" name=""/>
        <dsp:cNvSpPr/>
      </dsp:nvSpPr>
      <dsp:spPr>
        <a:xfrm>
          <a:off x="3708957" y="1063792"/>
          <a:ext cx="3179106" cy="1418389"/>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behavior (action/inaction) of youth</a:t>
          </a:r>
        </a:p>
      </dsp:txBody>
      <dsp:txXfrm>
        <a:off x="3778197" y="1133032"/>
        <a:ext cx="3040626" cy="1279909"/>
      </dsp:txXfrm>
    </dsp:sp>
    <dsp:sp modelId="{6BD9FF8B-E961-4EFD-8824-1B612B1A40D4}">
      <dsp:nvSpPr>
        <dsp:cNvPr id="0" name=""/>
        <dsp:cNvSpPr/>
      </dsp:nvSpPr>
      <dsp:spPr>
        <a:xfrm>
          <a:off x="7058815" y="1063792"/>
          <a:ext cx="3179106" cy="1418389"/>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impact on youth</a:t>
          </a:r>
        </a:p>
      </dsp:txBody>
      <dsp:txXfrm>
        <a:off x="7128055" y="1133032"/>
        <a:ext cx="3040626" cy="12799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1DEC-7CA2-4340-9B4A-97DC91CFD9FB}">
      <dsp:nvSpPr>
        <dsp:cNvPr id="0" name=""/>
        <dsp:cNvSpPr/>
      </dsp:nvSpPr>
      <dsp:spPr>
        <a:xfrm rot="5400000">
          <a:off x="-285497" y="287930"/>
          <a:ext cx="1903317" cy="1332322"/>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Facts</a:t>
          </a:r>
        </a:p>
      </dsp:txBody>
      <dsp:txXfrm rot="-5400000">
        <a:off x="1" y="668593"/>
        <a:ext cx="1332322" cy="570995"/>
      </dsp:txXfrm>
    </dsp:sp>
    <dsp:sp modelId="{3BC3C3F8-5C88-47FE-8EF2-7F29DE024322}">
      <dsp:nvSpPr>
        <dsp:cNvPr id="0" name=""/>
        <dsp:cNvSpPr/>
      </dsp:nvSpPr>
      <dsp:spPr>
        <a:xfrm rot="5400000">
          <a:off x="4875963" y="-3541209"/>
          <a:ext cx="1237156" cy="8324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What facts lead you to consider marking an item on the SDM safety assessment?</a:t>
          </a:r>
        </a:p>
      </dsp:txBody>
      <dsp:txXfrm rot="-5400000">
        <a:off x="1332322" y="62825"/>
        <a:ext cx="8264046" cy="1116370"/>
      </dsp:txXfrm>
    </dsp:sp>
    <dsp:sp modelId="{0BF16FC2-02DC-459F-895E-7E38465AA80E}">
      <dsp:nvSpPr>
        <dsp:cNvPr id="0" name=""/>
        <dsp:cNvSpPr/>
      </dsp:nvSpPr>
      <dsp:spPr>
        <a:xfrm rot="5400000">
          <a:off x="-285497" y="2000045"/>
          <a:ext cx="1903317" cy="1332322"/>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Definition</a:t>
          </a:r>
        </a:p>
      </dsp:txBody>
      <dsp:txXfrm rot="-5400000">
        <a:off x="1" y="2380708"/>
        <a:ext cx="1332322" cy="570995"/>
      </dsp:txXfrm>
    </dsp:sp>
    <dsp:sp modelId="{1A1D14CB-8995-4F8F-BD5D-5DFAB1290F53}">
      <dsp:nvSpPr>
        <dsp:cNvPr id="0" name=""/>
        <dsp:cNvSpPr/>
      </dsp:nvSpPr>
      <dsp:spPr>
        <a:xfrm rot="5400000">
          <a:off x="4875963" y="-1829093"/>
          <a:ext cx="1237156" cy="8324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Check the definition. Does it meet the criteria?</a:t>
          </a:r>
        </a:p>
      </dsp:txBody>
      <dsp:txXfrm rot="-5400000">
        <a:off x="1332322" y="1774941"/>
        <a:ext cx="8264046" cy="1116370"/>
      </dsp:txXfrm>
    </dsp:sp>
    <dsp:sp modelId="{893BD0E5-E827-4C4A-B918-63E674D37C2B}">
      <dsp:nvSpPr>
        <dsp:cNvPr id="0" name=""/>
        <dsp:cNvSpPr/>
      </dsp:nvSpPr>
      <dsp:spPr>
        <a:xfrm rot="5400000">
          <a:off x="-285497" y="3712160"/>
          <a:ext cx="1903317" cy="1332322"/>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Danger Statement</a:t>
          </a:r>
        </a:p>
      </dsp:txBody>
      <dsp:txXfrm rot="-5400000">
        <a:off x="1" y="4092823"/>
        <a:ext cx="1332322" cy="570995"/>
      </dsp:txXfrm>
    </dsp:sp>
    <dsp:sp modelId="{25786494-2E77-4819-B580-558D7FDB4629}">
      <dsp:nvSpPr>
        <dsp:cNvPr id="0" name=""/>
        <dsp:cNvSpPr/>
      </dsp:nvSpPr>
      <dsp:spPr>
        <a:xfrm rot="5400000">
          <a:off x="4875963" y="-116978"/>
          <a:ext cx="1237156" cy="8324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Use the facts that led you to the item and the definition to start constructing your danger statement.</a:t>
          </a:r>
        </a:p>
      </dsp:txBody>
      <dsp:txXfrm rot="-5400000">
        <a:off x="1332322" y="3487056"/>
        <a:ext cx="8264046" cy="1116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1DEC-7CA2-4340-9B4A-97DC91CFD9FB}">
      <dsp:nvSpPr>
        <dsp:cNvPr id="0" name=""/>
        <dsp:cNvSpPr/>
      </dsp:nvSpPr>
      <dsp:spPr>
        <a:xfrm rot="5400000">
          <a:off x="-298108" y="299317"/>
          <a:ext cx="1987392" cy="1391174"/>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Facts</a:t>
          </a:r>
        </a:p>
      </dsp:txBody>
      <dsp:txXfrm rot="-5400000">
        <a:off x="1" y="696795"/>
        <a:ext cx="1391174" cy="596218"/>
      </dsp:txXfrm>
    </dsp:sp>
    <dsp:sp modelId="{3BC3C3F8-5C88-47FE-8EF2-7F29DE024322}">
      <dsp:nvSpPr>
        <dsp:cNvPr id="0" name=""/>
        <dsp:cNvSpPr/>
      </dsp:nvSpPr>
      <dsp:spPr>
        <a:xfrm rot="5400000">
          <a:off x="4862190" y="-3469807"/>
          <a:ext cx="1291805" cy="8233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Father gets drunk to the point of passing out three nights in a row when he is the sole caretaker of his 4-year-old child.</a:t>
          </a:r>
        </a:p>
      </dsp:txBody>
      <dsp:txXfrm rot="-5400000">
        <a:off x="1391175" y="64269"/>
        <a:ext cx="8170776" cy="1165683"/>
      </dsp:txXfrm>
    </dsp:sp>
    <dsp:sp modelId="{0BF16FC2-02DC-459F-895E-7E38465AA80E}">
      <dsp:nvSpPr>
        <dsp:cNvPr id="0" name=""/>
        <dsp:cNvSpPr/>
      </dsp:nvSpPr>
      <dsp:spPr>
        <a:xfrm rot="5400000">
          <a:off x="-298108" y="2096031"/>
          <a:ext cx="1987392" cy="1391174"/>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Definition</a:t>
          </a:r>
        </a:p>
      </dsp:txBody>
      <dsp:txXfrm rot="-5400000">
        <a:off x="1" y="2493509"/>
        <a:ext cx="1391174" cy="596218"/>
      </dsp:txXfrm>
    </dsp:sp>
    <dsp:sp modelId="{1A1D14CB-8995-4F8F-BD5D-5DFAB1290F53}">
      <dsp:nvSpPr>
        <dsp:cNvPr id="0" name=""/>
        <dsp:cNvSpPr/>
      </dsp:nvSpPr>
      <dsp:spPr>
        <a:xfrm rot="5400000">
          <a:off x="4862190" y="-1673093"/>
          <a:ext cx="1291805" cy="8233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Caregiver does not meet the child’s immediate needs for supervision, food, clothing and/or medical or mental health care	</a:t>
          </a:r>
          <a:r>
            <a:rPr lang="en-US" sz="2200" kern="1200" dirty="0">
              <a:latin typeface="Wingdings"/>
              <a:ea typeface="Wingdings"/>
              <a:cs typeface="Wingdings"/>
              <a:sym typeface="Wingdings"/>
            </a:rPr>
            <a:t></a:t>
          </a:r>
          <a:r>
            <a:rPr lang="en-US" sz="2200" kern="1200" dirty="0">
              <a:latin typeface="+mj-lt"/>
              <a:ea typeface="Wingdings"/>
              <a:cs typeface="Wingdings"/>
              <a:sym typeface="Wingdings"/>
            </a:rPr>
            <a:t> </a:t>
          </a:r>
          <a:r>
            <a:rPr lang="en-US" sz="2200" kern="1200" dirty="0"/>
            <a:t>caregiver complicating behavior: Substance Abuse</a:t>
          </a:r>
        </a:p>
      </dsp:txBody>
      <dsp:txXfrm rot="-5400000">
        <a:off x="1391175" y="1860983"/>
        <a:ext cx="8170776" cy="1165683"/>
      </dsp:txXfrm>
    </dsp:sp>
    <dsp:sp modelId="{893BD0E5-E827-4C4A-B918-63E674D37C2B}">
      <dsp:nvSpPr>
        <dsp:cNvPr id="0" name=""/>
        <dsp:cNvSpPr/>
      </dsp:nvSpPr>
      <dsp:spPr>
        <a:xfrm rot="5400000">
          <a:off x="-298108" y="3892744"/>
          <a:ext cx="1987392" cy="1391174"/>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Danger Statement</a:t>
          </a:r>
        </a:p>
      </dsp:txBody>
      <dsp:txXfrm rot="-5400000">
        <a:off x="1" y="4290222"/>
        <a:ext cx="1391174" cy="596218"/>
      </dsp:txXfrm>
    </dsp:sp>
    <dsp:sp modelId="{25786494-2E77-4819-B580-558D7FDB4629}">
      <dsp:nvSpPr>
        <dsp:cNvPr id="0" name=""/>
        <dsp:cNvSpPr/>
      </dsp:nvSpPr>
      <dsp:spPr>
        <a:xfrm rot="5400000">
          <a:off x="4862190" y="123619"/>
          <a:ext cx="1291805" cy="8233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Child welfare is worried that Jim might get drunk again when he is the only one watching Sam, that Jim might black out, and that Sam could become scared or get hurt.</a:t>
          </a:r>
        </a:p>
      </dsp:txBody>
      <dsp:txXfrm rot="-5400000">
        <a:off x="1391175" y="3657696"/>
        <a:ext cx="8170776" cy="11656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1DEC-7CA2-4340-9B4A-97DC91CFD9FB}">
      <dsp:nvSpPr>
        <dsp:cNvPr id="0" name=""/>
        <dsp:cNvSpPr/>
      </dsp:nvSpPr>
      <dsp:spPr>
        <a:xfrm rot="5400000">
          <a:off x="-312667" y="315937"/>
          <a:ext cx="2084449" cy="1459114"/>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Facts</a:t>
          </a:r>
        </a:p>
      </dsp:txBody>
      <dsp:txXfrm rot="-5400000">
        <a:off x="1" y="732826"/>
        <a:ext cx="1459114" cy="625335"/>
      </dsp:txXfrm>
    </dsp:sp>
    <dsp:sp modelId="{3BC3C3F8-5C88-47FE-8EF2-7F29DE024322}">
      <dsp:nvSpPr>
        <dsp:cNvPr id="0" name=""/>
        <dsp:cNvSpPr/>
      </dsp:nvSpPr>
      <dsp:spPr>
        <a:xfrm rot="5400000">
          <a:off x="4976536" y="-3514151"/>
          <a:ext cx="1354892" cy="83897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Mother and father have had three police responses to their home for violence in the last week. Children ages 11, 7, and 3 saw their parents strike each other repeatedly and had to flee the home.</a:t>
          </a:r>
        </a:p>
      </dsp:txBody>
      <dsp:txXfrm rot="-5400000">
        <a:off x="1459115" y="69410"/>
        <a:ext cx="8323595" cy="1222612"/>
      </dsp:txXfrm>
    </dsp:sp>
    <dsp:sp modelId="{0BF16FC2-02DC-459F-895E-7E38465AA80E}">
      <dsp:nvSpPr>
        <dsp:cNvPr id="0" name=""/>
        <dsp:cNvSpPr/>
      </dsp:nvSpPr>
      <dsp:spPr>
        <a:xfrm rot="5400000">
          <a:off x="-312667" y="2210492"/>
          <a:ext cx="2084449" cy="1459114"/>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Definition</a:t>
          </a:r>
        </a:p>
      </dsp:txBody>
      <dsp:txXfrm rot="-5400000">
        <a:off x="1" y="2627381"/>
        <a:ext cx="1459114" cy="625335"/>
      </dsp:txXfrm>
    </dsp:sp>
    <dsp:sp modelId="{1A1D14CB-8995-4F8F-BD5D-5DFAB1290F53}">
      <dsp:nvSpPr>
        <dsp:cNvPr id="0" name=""/>
        <dsp:cNvSpPr/>
      </dsp:nvSpPr>
      <dsp:spPr>
        <a:xfrm rot="5400000">
          <a:off x="4976536" y="-1619596"/>
          <a:ext cx="1354892" cy="83897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Caregiver caused serious physical harm to the child or made a plausible threat to cause serious physical harm in the current investigation, as indicated by:</a:t>
          </a:r>
          <a:r>
            <a:rPr lang="en-US" sz="2100" kern="1200" dirty="0">
              <a:latin typeface="Wingdings"/>
              <a:ea typeface="Wingdings"/>
              <a:cs typeface="Wingdings"/>
              <a:sym typeface="Wingdings"/>
            </a:rPr>
            <a:t>	                                 	</a:t>
          </a:r>
          <a:r>
            <a:rPr lang="en-US" sz="2100" b="0" u="none" kern="1200" dirty="0">
              <a:latin typeface="Wingdings"/>
              <a:ea typeface="Wingdings"/>
              <a:cs typeface="Wingdings"/>
              <a:sym typeface="Wingdings"/>
            </a:rPr>
            <a:t></a:t>
          </a:r>
          <a:r>
            <a:rPr lang="en-US" sz="2100" b="0" u="none" kern="1200" dirty="0">
              <a:latin typeface="+mj-lt"/>
              <a:ea typeface="Wingdings"/>
              <a:cs typeface="Wingdings"/>
              <a:sym typeface="Wingdings"/>
            </a:rPr>
            <a:t> Domestic Violence likely to injure child</a:t>
          </a:r>
          <a:r>
            <a:rPr lang="en-US" sz="2100" b="0" u="none" kern="1200" dirty="0">
              <a:latin typeface="Wingdings"/>
              <a:ea typeface="Wingdings"/>
              <a:cs typeface="Wingdings"/>
              <a:sym typeface="Wingdings"/>
            </a:rPr>
            <a:t> </a:t>
          </a:r>
          <a:endParaRPr lang="en-US" sz="2100" b="0" u="none" kern="1200" dirty="0"/>
        </a:p>
      </dsp:txBody>
      <dsp:txXfrm rot="-5400000">
        <a:off x="1459115" y="1963965"/>
        <a:ext cx="8323595" cy="1222612"/>
      </dsp:txXfrm>
    </dsp:sp>
    <dsp:sp modelId="{893BD0E5-E827-4C4A-B918-63E674D37C2B}">
      <dsp:nvSpPr>
        <dsp:cNvPr id="0" name=""/>
        <dsp:cNvSpPr/>
      </dsp:nvSpPr>
      <dsp:spPr>
        <a:xfrm rot="5400000">
          <a:off x="-312667" y="4105047"/>
          <a:ext cx="2084449" cy="1459114"/>
        </a:xfrm>
        <a:prstGeom prst="chevron">
          <a:avLst/>
        </a:prstGeom>
        <a:solidFill>
          <a:srgbClr val="772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t>Risk/Danger Statement</a:t>
          </a:r>
        </a:p>
      </dsp:txBody>
      <dsp:txXfrm rot="-5400000">
        <a:off x="1" y="4521936"/>
        <a:ext cx="1459114" cy="625335"/>
      </dsp:txXfrm>
    </dsp:sp>
    <dsp:sp modelId="{25786494-2E77-4819-B580-558D7FDB4629}">
      <dsp:nvSpPr>
        <dsp:cNvPr id="0" name=""/>
        <dsp:cNvSpPr/>
      </dsp:nvSpPr>
      <dsp:spPr>
        <a:xfrm rot="5400000">
          <a:off x="4976536" y="274958"/>
          <a:ext cx="1354892" cy="83897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a:t>Child welfare is worried that S</a:t>
          </a:r>
          <a:r>
            <a:rPr lang="en-US" sz="2100" kern="1200" dirty="0"/>
            <a:t>usan and Bob will continue to physically fight with each other and that Fred, Mike, and Jan will see this and could become very scared or get hurt.</a:t>
          </a:r>
        </a:p>
      </dsp:txBody>
      <dsp:txXfrm rot="-5400000">
        <a:off x="1459115" y="3858519"/>
        <a:ext cx="8323595" cy="12226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595992" y="0"/>
          <a:ext cx="6754586" cy="263967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269283" y="791903"/>
          <a:ext cx="2383971" cy="1055872"/>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Who is worried</a:t>
          </a:r>
        </a:p>
      </dsp:txBody>
      <dsp:txXfrm>
        <a:off x="320826" y="843446"/>
        <a:ext cx="2280885" cy="952786"/>
      </dsp:txXfrm>
    </dsp:sp>
    <dsp:sp modelId="{8D26FD32-F0C8-4BC2-B6A6-86A966399771}">
      <dsp:nvSpPr>
        <dsp:cNvPr id="0" name=""/>
        <dsp:cNvSpPr/>
      </dsp:nvSpPr>
      <dsp:spPr>
        <a:xfrm>
          <a:off x="2781300" y="791903"/>
          <a:ext cx="2383971" cy="1055872"/>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Potential behavior (actions/inactions) of caregiver</a:t>
          </a:r>
        </a:p>
      </dsp:txBody>
      <dsp:txXfrm>
        <a:off x="2832843" y="843446"/>
        <a:ext cx="2280885" cy="952786"/>
      </dsp:txXfrm>
    </dsp:sp>
    <dsp:sp modelId="{6BD9FF8B-E961-4EFD-8824-1B612B1A40D4}">
      <dsp:nvSpPr>
        <dsp:cNvPr id="0" name=""/>
        <dsp:cNvSpPr/>
      </dsp:nvSpPr>
      <dsp:spPr>
        <a:xfrm>
          <a:off x="5293317" y="791903"/>
          <a:ext cx="2383971" cy="1055872"/>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Potential impact on  the child</a:t>
          </a:r>
        </a:p>
      </dsp:txBody>
      <dsp:txXfrm>
        <a:off x="5344860" y="843446"/>
        <a:ext cx="2280885" cy="9527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60D7-F78F-E14C-A706-08FF017BE63B}">
      <dsp:nvSpPr>
        <dsp:cNvPr id="0" name=""/>
        <dsp:cNvSpPr/>
      </dsp:nvSpPr>
      <dsp:spPr>
        <a:xfrm>
          <a:off x="691982" y="0"/>
          <a:ext cx="6797117" cy="23065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38B668-68E4-8A4D-A534-3E970EBC034D}">
      <dsp:nvSpPr>
        <dsp:cNvPr id="0" name=""/>
        <dsp:cNvSpPr/>
      </dsp:nvSpPr>
      <dsp:spPr>
        <a:xfrm>
          <a:off x="2196" y="797075"/>
          <a:ext cx="2559949" cy="106276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2855"/>
              </a:solidFill>
              <a:latin typeface="Calibri" panose="020F0502020204030204" pitchFamily="34" charset="0"/>
              <a:cs typeface="Calibri" panose="020F0502020204030204" pitchFamily="34" charset="0"/>
            </a:rPr>
            <a:t>Caregiver</a:t>
          </a:r>
        </a:p>
      </dsp:txBody>
      <dsp:txXfrm>
        <a:off x="54076" y="848955"/>
        <a:ext cx="2456189" cy="959008"/>
      </dsp:txXfrm>
    </dsp:sp>
    <dsp:sp modelId="{C1C46FE0-E60D-4FB7-B082-9110F96ACC18}">
      <dsp:nvSpPr>
        <dsp:cNvPr id="0" name=""/>
        <dsp:cNvSpPr/>
      </dsp:nvSpPr>
      <dsp:spPr>
        <a:xfrm>
          <a:off x="2718329" y="797075"/>
          <a:ext cx="2559949" cy="106276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2855"/>
              </a:solidFill>
              <a:latin typeface="Calibri" panose="020F0502020204030204" pitchFamily="34" charset="0"/>
              <a:cs typeface="Calibri" panose="020F0502020204030204" pitchFamily="34" charset="0"/>
            </a:rPr>
            <a:t>Behavior actions/inactions</a:t>
          </a:r>
        </a:p>
      </dsp:txBody>
      <dsp:txXfrm>
        <a:off x="2770209" y="848955"/>
        <a:ext cx="2456189" cy="959008"/>
      </dsp:txXfrm>
    </dsp:sp>
    <dsp:sp modelId="{B9DAA4CE-B8D0-0048-BF71-2850B3F17784}">
      <dsp:nvSpPr>
        <dsp:cNvPr id="0" name=""/>
        <dsp:cNvSpPr/>
      </dsp:nvSpPr>
      <dsp:spPr>
        <a:xfrm>
          <a:off x="5434463" y="797075"/>
          <a:ext cx="2559949" cy="106276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2855"/>
              </a:solidFill>
            </a:rPr>
            <a:t>Impact on the child</a:t>
          </a:r>
        </a:p>
      </dsp:txBody>
      <dsp:txXfrm>
        <a:off x="5486343" y="848955"/>
        <a:ext cx="2456189" cy="9590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FD77D-25B5-F440-BD5A-6B92172A44DC}">
      <dsp:nvSpPr>
        <dsp:cNvPr id="0" name=""/>
        <dsp:cNvSpPr/>
      </dsp:nvSpPr>
      <dsp:spPr>
        <a:xfrm>
          <a:off x="0" y="1496363"/>
          <a:ext cx="4555957" cy="981776"/>
        </a:xfrm>
        <a:prstGeom prst="rect">
          <a:avLst/>
        </a:prstGeom>
        <a:solidFill>
          <a:srgbClr val="008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SAFETY GOAL</a:t>
          </a:r>
        </a:p>
      </dsp:txBody>
      <dsp:txXfrm>
        <a:off x="0" y="1496363"/>
        <a:ext cx="4555957" cy="981776"/>
      </dsp:txXfrm>
    </dsp:sp>
    <dsp:sp modelId="{D5271E0F-1BAC-A44F-836C-8C6856C4C0C8}">
      <dsp:nvSpPr>
        <dsp:cNvPr id="0" name=""/>
        <dsp:cNvSpPr/>
      </dsp:nvSpPr>
      <dsp:spPr>
        <a:xfrm rot="10800000">
          <a:off x="0" y="0"/>
          <a:ext cx="4555957" cy="1509972"/>
        </a:xfrm>
        <a:prstGeom prst="upArrowCallout">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DANGER STATEMENT</a:t>
          </a:r>
        </a:p>
      </dsp:txBody>
      <dsp:txXfrm rot="10800000">
        <a:off x="0" y="0"/>
        <a:ext cx="4555957" cy="981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1316454" y="0"/>
          <a:ext cx="9076159" cy="33363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11470" y="1000893"/>
          <a:ext cx="3436928" cy="1334524"/>
        </a:xfrm>
        <a:prstGeom prst="roundRect">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It </a:t>
          </a:r>
          <a:r>
            <a:rPr lang="en-US" sz="2600" kern="1200"/>
            <a:t>was reported</a:t>
          </a:r>
          <a:endParaRPr lang="en-US" sz="2600" kern="1200" dirty="0"/>
        </a:p>
      </dsp:txBody>
      <dsp:txXfrm>
        <a:off x="76616" y="1066039"/>
        <a:ext cx="3306636" cy="1204232"/>
      </dsp:txXfrm>
    </dsp:sp>
    <dsp:sp modelId="{8D26FD32-F0C8-4BC2-B6A6-86A966399771}">
      <dsp:nvSpPr>
        <dsp:cNvPr id="0" name=""/>
        <dsp:cNvSpPr/>
      </dsp:nvSpPr>
      <dsp:spPr>
        <a:xfrm>
          <a:off x="3620453" y="1000893"/>
          <a:ext cx="3436928" cy="1334524"/>
        </a:xfrm>
        <a:prstGeom prst="roundRect">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About what </a:t>
          </a:r>
          <a:r>
            <a:rPr lang="en-US" sz="2600" kern="1200"/>
            <a:t>caregiver actions/inactions</a:t>
          </a:r>
          <a:endParaRPr lang="en-US" sz="2600" kern="1200" dirty="0"/>
        </a:p>
      </dsp:txBody>
      <dsp:txXfrm>
        <a:off x="3685599" y="1066039"/>
        <a:ext cx="3306636" cy="1204232"/>
      </dsp:txXfrm>
    </dsp:sp>
    <dsp:sp modelId="{6BD9FF8B-E961-4EFD-8824-1B612B1A40D4}">
      <dsp:nvSpPr>
        <dsp:cNvPr id="0" name=""/>
        <dsp:cNvSpPr/>
      </dsp:nvSpPr>
      <dsp:spPr>
        <a:xfrm>
          <a:off x="7229436" y="1000893"/>
          <a:ext cx="3436928" cy="1334524"/>
        </a:xfrm>
        <a:prstGeom prst="roundRect">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With what impact on the child</a:t>
          </a:r>
        </a:p>
      </dsp:txBody>
      <dsp:txXfrm>
        <a:off x="7294582" y="1066039"/>
        <a:ext cx="3306636" cy="12042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950DF-D892-8B42-951D-96183D562649}">
      <dsp:nvSpPr>
        <dsp:cNvPr id="0" name=""/>
        <dsp:cNvSpPr/>
      </dsp:nvSpPr>
      <dsp:spPr>
        <a:xfrm>
          <a:off x="4936" y="0"/>
          <a:ext cx="2961933" cy="2461712"/>
        </a:xfrm>
        <a:prstGeom prst="upArrow">
          <a:avLst/>
        </a:prstGeom>
        <a:solidFill>
          <a:srgbClr val="800000"/>
        </a:solidFill>
        <a:ln w="12700" cap="flat" cmpd="sng" algn="ctr">
          <a:solidFill>
            <a:srgbClr val="4C48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FCA3F-5DCD-A841-8487-847966CB82AA}">
      <dsp:nvSpPr>
        <dsp:cNvPr id="0" name=""/>
        <dsp:cNvSpPr/>
      </dsp:nvSpPr>
      <dsp:spPr>
        <a:xfrm>
          <a:off x="3055728" y="0"/>
          <a:ext cx="5026311" cy="246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marL="0" lvl="0" indent="0" algn="l" defTabSz="1111250">
            <a:lnSpc>
              <a:spcPct val="100000"/>
            </a:lnSpc>
            <a:spcBef>
              <a:spcPct val="0"/>
            </a:spcBef>
            <a:spcAft>
              <a:spcPts val="0"/>
            </a:spcAft>
            <a:buNone/>
          </a:pPr>
          <a:r>
            <a:rPr lang="en-US" sz="2500" kern="1200" dirty="0">
              <a:solidFill>
                <a:srgbClr val="4C4845"/>
              </a:solidFill>
            </a:rPr>
            <a:t>High or very high risk</a:t>
          </a:r>
        </a:p>
        <a:p>
          <a:pPr marL="0" lvl="0" indent="0" algn="l" defTabSz="1111250">
            <a:lnSpc>
              <a:spcPct val="100000"/>
            </a:lnSpc>
            <a:spcBef>
              <a:spcPct val="0"/>
            </a:spcBef>
            <a:spcAft>
              <a:spcPts val="0"/>
            </a:spcAft>
            <a:buNone/>
          </a:pPr>
          <a:r>
            <a:rPr lang="en-US" sz="2500" kern="1200" dirty="0">
              <a:solidFill>
                <a:srgbClr val="4C4845"/>
              </a:solidFill>
            </a:rPr>
            <a:t>Smaller safety network</a:t>
          </a:r>
        </a:p>
        <a:p>
          <a:pPr marL="0" lvl="0" indent="0" algn="l" defTabSz="1111250">
            <a:lnSpc>
              <a:spcPct val="100000"/>
            </a:lnSpc>
            <a:spcBef>
              <a:spcPct val="0"/>
            </a:spcBef>
            <a:spcAft>
              <a:spcPts val="0"/>
            </a:spcAft>
            <a:buNone/>
          </a:pPr>
          <a:r>
            <a:rPr lang="en-US" sz="2500" kern="1200" dirty="0">
              <a:solidFill>
                <a:srgbClr val="4C4845"/>
              </a:solidFill>
            </a:rPr>
            <a:t>Less history of protection in past</a:t>
          </a:r>
        </a:p>
        <a:p>
          <a:pPr marL="0" lvl="0" indent="0" algn="l" defTabSz="1111250">
            <a:lnSpc>
              <a:spcPct val="100000"/>
            </a:lnSpc>
            <a:spcBef>
              <a:spcPct val="0"/>
            </a:spcBef>
            <a:spcAft>
              <a:spcPts val="0"/>
            </a:spcAft>
            <a:buNone/>
          </a:pPr>
          <a:r>
            <a:rPr lang="en-US" sz="2500" kern="1200" dirty="0">
              <a:solidFill>
                <a:srgbClr val="4C4845"/>
              </a:solidFill>
            </a:rPr>
            <a:t>More evidence of prior change efforts that did not last</a:t>
          </a:r>
        </a:p>
        <a:p>
          <a:pPr marL="0" lvl="0" indent="0" algn="l" defTabSz="1111250">
            <a:lnSpc>
              <a:spcPct val="100000"/>
            </a:lnSpc>
            <a:spcBef>
              <a:spcPct val="0"/>
            </a:spcBef>
            <a:spcAft>
              <a:spcPts val="0"/>
            </a:spcAft>
            <a:buNone/>
          </a:pPr>
          <a:r>
            <a:rPr lang="en-US" sz="2500" kern="1200" dirty="0">
              <a:solidFill>
                <a:srgbClr val="4C4845"/>
              </a:solidFill>
            </a:rPr>
            <a:t>More vulnerable child</a:t>
          </a:r>
        </a:p>
      </dsp:txBody>
      <dsp:txXfrm>
        <a:off x="3055728" y="0"/>
        <a:ext cx="5026311" cy="2461712"/>
      </dsp:txXfrm>
    </dsp:sp>
    <dsp:sp modelId="{22A8A9D5-7D22-4746-80D9-2C06003FD73D}">
      <dsp:nvSpPr>
        <dsp:cNvPr id="0" name=""/>
        <dsp:cNvSpPr/>
      </dsp:nvSpPr>
      <dsp:spPr>
        <a:xfrm>
          <a:off x="893516" y="2666854"/>
          <a:ext cx="2961933" cy="2461712"/>
        </a:xfrm>
        <a:prstGeom prst="downArrow">
          <a:avLst/>
        </a:prstGeom>
        <a:solidFill>
          <a:srgbClr val="008000"/>
        </a:solidFill>
        <a:ln w="12700" cap="flat" cmpd="sng" algn="ctr">
          <a:solidFill>
            <a:srgbClr val="4C48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B228B-00C3-FD42-9755-292CF743E0F5}">
      <dsp:nvSpPr>
        <dsp:cNvPr id="0" name=""/>
        <dsp:cNvSpPr/>
      </dsp:nvSpPr>
      <dsp:spPr>
        <a:xfrm>
          <a:off x="3944308" y="2666854"/>
          <a:ext cx="5026311" cy="246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marL="0" lvl="0" indent="0" algn="l" defTabSz="1111250">
            <a:lnSpc>
              <a:spcPct val="100000"/>
            </a:lnSpc>
            <a:spcBef>
              <a:spcPct val="0"/>
            </a:spcBef>
            <a:spcAft>
              <a:spcPts val="0"/>
            </a:spcAft>
            <a:buNone/>
          </a:pPr>
          <a:r>
            <a:rPr lang="en-US" sz="2500" kern="1200" dirty="0">
              <a:solidFill>
                <a:srgbClr val="4C4845"/>
              </a:solidFill>
            </a:rPr>
            <a:t>Low or moderate risk</a:t>
          </a:r>
        </a:p>
        <a:p>
          <a:pPr marL="0" lvl="0" indent="0" algn="l" defTabSz="1111250">
            <a:lnSpc>
              <a:spcPct val="100000"/>
            </a:lnSpc>
            <a:spcBef>
              <a:spcPct val="0"/>
            </a:spcBef>
            <a:spcAft>
              <a:spcPts val="0"/>
            </a:spcAft>
            <a:buNone/>
          </a:pPr>
          <a:r>
            <a:rPr lang="en-US" sz="2500" kern="1200" dirty="0">
              <a:solidFill>
                <a:srgbClr val="4C4845"/>
              </a:solidFill>
            </a:rPr>
            <a:t>Strong safety network</a:t>
          </a:r>
        </a:p>
        <a:p>
          <a:pPr marL="0" lvl="0" indent="0" algn="l" defTabSz="1111250">
            <a:lnSpc>
              <a:spcPct val="100000"/>
            </a:lnSpc>
            <a:spcBef>
              <a:spcPct val="0"/>
            </a:spcBef>
            <a:spcAft>
              <a:spcPts val="0"/>
            </a:spcAft>
            <a:buNone/>
          </a:pPr>
          <a:r>
            <a:rPr lang="en-US" sz="2500" kern="1200" dirty="0">
              <a:solidFill>
                <a:srgbClr val="4C4845"/>
              </a:solidFill>
            </a:rPr>
            <a:t>Long history of past protection</a:t>
          </a:r>
        </a:p>
        <a:p>
          <a:pPr marL="0" lvl="0" indent="0" algn="l" defTabSz="1111250">
            <a:lnSpc>
              <a:spcPct val="100000"/>
            </a:lnSpc>
            <a:spcBef>
              <a:spcPct val="0"/>
            </a:spcBef>
            <a:spcAft>
              <a:spcPts val="0"/>
            </a:spcAft>
            <a:buNone/>
          </a:pPr>
          <a:r>
            <a:rPr lang="en-US" sz="2500" kern="1200" dirty="0">
              <a:solidFill>
                <a:srgbClr val="4C4845"/>
              </a:solidFill>
            </a:rPr>
            <a:t>History of past successful change efforts</a:t>
          </a:r>
        </a:p>
        <a:p>
          <a:pPr marL="0" lvl="0" indent="0" algn="l" defTabSz="1111250">
            <a:lnSpc>
              <a:spcPct val="100000"/>
            </a:lnSpc>
            <a:spcBef>
              <a:spcPct val="0"/>
            </a:spcBef>
            <a:spcAft>
              <a:spcPts val="0"/>
            </a:spcAft>
            <a:buNone/>
          </a:pPr>
          <a:r>
            <a:rPr lang="en-US" sz="2500" kern="1200" dirty="0">
              <a:solidFill>
                <a:srgbClr val="4C4845"/>
              </a:solidFill>
            </a:rPr>
            <a:t>Less vulnerable child</a:t>
          </a:r>
        </a:p>
      </dsp:txBody>
      <dsp:txXfrm>
        <a:off x="3944308" y="2666854"/>
        <a:ext cx="5026311" cy="24617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F2873-41D2-474D-B590-0930C8E12C9A}">
      <dsp:nvSpPr>
        <dsp:cNvPr id="0" name=""/>
        <dsp:cNvSpPr/>
      </dsp:nvSpPr>
      <dsp:spPr>
        <a:xfrm>
          <a:off x="3416814" y="1294"/>
          <a:ext cx="1472170" cy="9569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Parent</a:t>
          </a:r>
        </a:p>
      </dsp:txBody>
      <dsp:txXfrm>
        <a:off x="3463526" y="48006"/>
        <a:ext cx="1378746" cy="863486"/>
      </dsp:txXfrm>
    </dsp:sp>
    <dsp:sp modelId="{AF3E027B-E493-0847-A485-39464685C5A9}">
      <dsp:nvSpPr>
        <dsp:cNvPr id="0" name=""/>
        <dsp:cNvSpPr/>
      </dsp:nvSpPr>
      <dsp:spPr>
        <a:xfrm>
          <a:off x="1896593" y="479749"/>
          <a:ext cx="4512612" cy="4512612"/>
        </a:xfrm>
        <a:custGeom>
          <a:avLst/>
          <a:gdLst/>
          <a:ahLst/>
          <a:cxnLst/>
          <a:rect l="0" t="0" r="0" b="0"/>
          <a:pathLst>
            <a:path>
              <a:moveTo>
                <a:pt x="3177970" y="196827"/>
              </a:moveTo>
              <a:arcTo wR="2256306" hR="2256306" stAng="17646577" swAng="925141"/>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0051C29-FDB2-4B43-9CD2-3FD0EB89ADAA}">
      <dsp:nvSpPr>
        <dsp:cNvPr id="0" name=""/>
        <dsp:cNvSpPr/>
      </dsp:nvSpPr>
      <dsp:spPr>
        <a:xfrm>
          <a:off x="5370833" y="1129447"/>
          <a:ext cx="1472170" cy="956910"/>
        </a:xfrm>
        <a:prstGeom prst="roundRect">
          <a:avLst/>
        </a:prstGeom>
        <a:gradFill rotWithShape="0">
          <a:gsLst>
            <a:gs pos="0">
              <a:schemeClr val="accent3">
                <a:hueOff val="-227471"/>
                <a:satOff val="-938"/>
                <a:lumOff val="-197"/>
                <a:alphaOff val="0"/>
                <a:satMod val="103000"/>
                <a:lumMod val="102000"/>
                <a:tint val="94000"/>
              </a:schemeClr>
            </a:gs>
            <a:gs pos="50000">
              <a:schemeClr val="accent3">
                <a:hueOff val="-227471"/>
                <a:satOff val="-938"/>
                <a:lumOff val="-197"/>
                <a:alphaOff val="0"/>
                <a:satMod val="110000"/>
                <a:lumMod val="100000"/>
                <a:shade val="100000"/>
              </a:schemeClr>
            </a:gs>
            <a:gs pos="100000">
              <a:schemeClr val="accent3">
                <a:hueOff val="-227471"/>
                <a:satOff val="-938"/>
                <a:lumOff val="-1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Relative</a:t>
          </a:r>
        </a:p>
      </dsp:txBody>
      <dsp:txXfrm>
        <a:off x="5417545" y="1176159"/>
        <a:ext cx="1378746" cy="863486"/>
      </dsp:txXfrm>
    </dsp:sp>
    <dsp:sp modelId="{841A535E-460F-A643-9259-534FF6D8AAC3}">
      <dsp:nvSpPr>
        <dsp:cNvPr id="0" name=""/>
        <dsp:cNvSpPr/>
      </dsp:nvSpPr>
      <dsp:spPr>
        <a:xfrm>
          <a:off x="1896593" y="479749"/>
          <a:ext cx="4512612" cy="4512612"/>
        </a:xfrm>
        <a:custGeom>
          <a:avLst/>
          <a:gdLst/>
          <a:ahLst/>
          <a:cxnLst/>
          <a:rect l="0" t="0" r="0" b="0"/>
          <a:pathLst>
            <a:path>
              <a:moveTo>
                <a:pt x="4477399" y="1859235"/>
              </a:moveTo>
              <a:arcTo wR="2256306" hR="2256306" stAng="20991849" swAng="1216301"/>
            </a:path>
          </a:pathLst>
        </a:custGeom>
        <a:noFill/>
        <a:ln w="6350" cap="flat" cmpd="sng" algn="ctr">
          <a:solidFill>
            <a:schemeClr val="accent3">
              <a:hueOff val="-227471"/>
              <a:satOff val="-938"/>
              <a:lumOff val="-1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96D8AD6-75F4-1E41-B883-DA3E70005BBF}">
      <dsp:nvSpPr>
        <dsp:cNvPr id="0" name=""/>
        <dsp:cNvSpPr/>
      </dsp:nvSpPr>
      <dsp:spPr>
        <a:xfrm>
          <a:off x="5370833" y="3385753"/>
          <a:ext cx="1472170" cy="956910"/>
        </a:xfrm>
        <a:prstGeom prst="roundRect">
          <a:avLst/>
        </a:prstGeom>
        <a:gradFill rotWithShape="0">
          <a:gsLst>
            <a:gs pos="0">
              <a:schemeClr val="accent3">
                <a:hueOff val="-454943"/>
                <a:satOff val="-1876"/>
                <a:lumOff val="-393"/>
                <a:alphaOff val="0"/>
                <a:satMod val="103000"/>
                <a:lumMod val="102000"/>
                <a:tint val="94000"/>
              </a:schemeClr>
            </a:gs>
            <a:gs pos="50000">
              <a:schemeClr val="accent3">
                <a:hueOff val="-454943"/>
                <a:satOff val="-1876"/>
                <a:lumOff val="-393"/>
                <a:alphaOff val="0"/>
                <a:satMod val="110000"/>
                <a:lumMod val="100000"/>
                <a:shade val="100000"/>
              </a:schemeClr>
            </a:gs>
            <a:gs pos="100000">
              <a:schemeClr val="accent3">
                <a:hueOff val="-454943"/>
                <a:satOff val="-1876"/>
                <a:lumOff val="-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Provider</a:t>
          </a:r>
        </a:p>
      </dsp:txBody>
      <dsp:txXfrm>
        <a:off x="5417545" y="3432465"/>
        <a:ext cx="1378746" cy="863486"/>
      </dsp:txXfrm>
    </dsp:sp>
    <dsp:sp modelId="{98477895-D6B3-2A4C-B45A-57309A0CD559}">
      <dsp:nvSpPr>
        <dsp:cNvPr id="0" name=""/>
        <dsp:cNvSpPr/>
      </dsp:nvSpPr>
      <dsp:spPr>
        <a:xfrm>
          <a:off x="1896593" y="479749"/>
          <a:ext cx="4512612" cy="4512612"/>
        </a:xfrm>
        <a:custGeom>
          <a:avLst/>
          <a:gdLst/>
          <a:ahLst/>
          <a:cxnLst/>
          <a:rect l="0" t="0" r="0" b="0"/>
          <a:pathLst>
            <a:path>
              <a:moveTo>
                <a:pt x="3692363" y="3996610"/>
              </a:moveTo>
              <a:arcTo wR="2256306" hR="2256306" stAng="3028283" swAng="925141"/>
            </a:path>
          </a:pathLst>
        </a:custGeom>
        <a:noFill/>
        <a:ln w="6350" cap="flat" cmpd="sng" algn="ctr">
          <a:solidFill>
            <a:schemeClr val="accent3">
              <a:hueOff val="-454943"/>
              <a:satOff val="-1876"/>
              <a:lumOff val="-39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DE6080-D8D7-6847-B8A7-E9753FA1EE50}">
      <dsp:nvSpPr>
        <dsp:cNvPr id="0" name=""/>
        <dsp:cNvSpPr/>
      </dsp:nvSpPr>
      <dsp:spPr>
        <a:xfrm>
          <a:off x="3416814" y="4513906"/>
          <a:ext cx="1472170" cy="956910"/>
        </a:xfrm>
        <a:prstGeom prst="roundRect">
          <a:avLst/>
        </a:prstGeom>
        <a:gradFill rotWithShape="0">
          <a:gsLst>
            <a:gs pos="0">
              <a:schemeClr val="accent3">
                <a:hueOff val="-682414"/>
                <a:satOff val="-2813"/>
                <a:lumOff val="-590"/>
                <a:alphaOff val="0"/>
                <a:satMod val="103000"/>
                <a:lumMod val="102000"/>
                <a:tint val="94000"/>
              </a:schemeClr>
            </a:gs>
            <a:gs pos="50000">
              <a:schemeClr val="accent3">
                <a:hueOff val="-682414"/>
                <a:satOff val="-2813"/>
                <a:lumOff val="-590"/>
                <a:alphaOff val="0"/>
                <a:satMod val="110000"/>
                <a:lumMod val="100000"/>
                <a:shade val="100000"/>
              </a:schemeClr>
            </a:gs>
            <a:gs pos="100000">
              <a:schemeClr val="accent3">
                <a:hueOff val="-682414"/>
                <a:satOff val="-2813"/>
                <a:lumOff val="-5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Worker</a:t>
          </a:r>
        </a:p>
      </dsp:txBody>
      <dsp:txXfrm>
        <a:off x="3463526" y="4560618"/>
        <a:ext cx="1378746" cy="863486"/>
      </dsp:txXfrm>
    </dsp:sp>
    <dsp:sp modelId="{000E01A9-42DB-D84D-B322-BFCF6B44E4C2}">
      <dsp:nvSpPr>
        <dsp:cNvPr id="0" name=""/>
        <dsp:cNvSpPr/>
      </dsp:nvSpPr>
      <dsp:spPr>
        <a:xfrm>
          <a:off x="1896593" y="479749"/>
          <a:ext cx="4512612" cy="4512612"/>
        </a:xfrm>
        <a:custGeom>
          <a:avLst/>
          <a:gdLst/>
          <a:ahLst/>
          <a:cxnLst/>
          <a:rect l="0" t="0" r="0" b="0"/>
          <a:pathLst>
            <a:path>
              <a:moveTo>
                <a:pt x="1334642" y="4315785"/>
              </a:moveTo>
              <a:arcTo wR="2256306" hR="2256306" stAng="6846577" swAng="925141"/>
            </a:path>
          </a:pathLst>
        </a:custGeom>
        <a:noFill/>
        <a:ln w="6350" cap="flat" cmpd="sng" algn="ctr">
          <a:solidFill>
            <a:schemeClr val="accent3">
              <a:hueOff val="-682414"/>
              <a:satOff val="-2813"/>
              <a:lumOff val="-5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1D7BDF-E08A-D74A-BFDE-BFBE254E2098}">
      <dsp:nvSpPr>
        <dsp:cNvPr id="0" name=""/>
        <dsp:cNvSpPr/>
      </dsp:nvSpPr>
      <dsp:spPr>
        <a:xfrm>
          <a:off x="1462796" y="3385753"/>
          <a:ext cx="1472170" cy="956910"/>
        </a:xfrm>
        <a:prstGeom prst="roundRect">
          <a:avLst/>
        </a:prstGeom>
        <a:gradFill rotWithShape="0">
          <a:gsLst>
            <a:gs pos="0">
              <a:schemeClr val="accent3">
                <a:hueOff val="-909886"/>
                <a:satOff val="-3751"/>
                <a:lumOff val="-786"/>
                <a:alphaOff val="0"/>
                <a:satMod val="103000"/>
                <a:lumMod val="102000"/>
                <a:tint val="94000"/>
              </a:schemeClr>
            </a:gs>
            <a:gs pos="50000">
              <a:schemeClr val="accent3">
                <a:hueOff val="-909886"/>
                <a:satOff val="-3751"/>
                <a:lumOff val="-786"/>
                <a:alphaOff val="0"/>
                <a:satMod val="110000"/>
                <a:lumMod val="100000"/>
                <a:shade val="100000"/>
              </a:schemeClr>
            </a:gs>
            <a:gs pos="100000">
              <a:schemeClr val="accent3">
                <a:hueOff val="-909886"/>
                <a:satOff val="-3751"/>
                <a:lumOff val="-7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Supervisor</a:t>
          </a:r>
        </a:p>
      </dsp:txBody>
      <dsp:txXfrm>
        <a:off x="1509508" y="3432465"/>
        <a:ext cx="1378746" cy="863486"/>
      </dsp:txXfrm>
    </dsp:sp>
    <dsp:sp modelId="{563BEFFF-0F9D-2B42-9589-CA1C7503EF28}">
      <dsp:nvSpPr>
        <dsp:cNvPr id="0" name=""/>
        <dsp:cNvSpPr/>
      </dsp:nvSpPr>
      <dsp:spPr>
        <a:xfrm>
          <a:off x="1896593" y="479749"/>
          <a:ext cx="4512612" cy="4512612"/>
        </a:xfrm>
        <a:custGeom>
          <a:avLst/>
          <a:gdLst/>
          <a:ahLst/>
          <a:cxnLst/>
          <a:rect l="0" t="0" r="0" b="0"/>
          <a:pathLst>
            <a:path>
              <a:moveTo>
                <a:pt x="35213" y="2653376"/>
              </a:moveTo>
              <a:arcTo wR="2256306" hR="2256306" stAng="10191849" swAng="1216301"/>
            </a:path>
          </a:pathLst>
        </a:custGeom>
        <a:noFill/>
        <a:ln w="6350" cap="flat" cmpd="sng" algn="ctr">
          <a:solidFill>
            <a:schemeClr val="accent3">
              <a:hueOff val="-909886"/>
              <a:satOff val="-3751"/>
              <a:lumOff val="-7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E79A5AD-34E7-4448-BC24-DE529C635D86}">
      <dsp:nvSpPr>
        <dsp:cNvPr id="0" name=""/>
        <dsp:cNvSpPr/>
      </dsp:nvSpPr>
      <dsp:spPr>
        <a:xfrm>
          <a:off x="1462796" y="1129447"/>
          <a:ext cx="1472170" cy="956910"/>
        </a:xfrm>
        <a:prstGeom prst="roundRect">
          <a:avLst/>
        </a:prstGeom>
        <a:gradFill rotWithShape="0">
          <a:gsLst>
            <a:gs pos="0">
              <a:schemeClr val="accent3">
                <a:hueOff val="-1137357"/>
                <a:satOff val="-4689"/>
                <a:lumOff val="-983"/>
                <a:alphaOff val="0"/>
                <a:satMod val="103000"/>
                <a:lumMod val="102000"/>
                <a:tint val="94000"/>
              </a:schemeClr>
            </a:gs>
            <a:gs pos="50000">
              <a:schemeClr val="accent3">
                <a:hueOff val="-1137357"/>
                <a:satOff val="-4689"/>
                <a:lumOff val="-983"/>
                <a:alphaOff val="0"/>
                <a:satMod val="110000"/>
                <a:lumMod val="100000"/>
                <a:shade val="100000"/>
              </a:schemeClr>
            </a:gs>
            <a:gs pos="100000">
              <a:schemeClr val="accent3">
                <a:hueOff val="-1137357"/>
                <a:satOff val="-4689"/>
                <a:lumOff val="-9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a:t>
          </a:r>
        </a:p>
      </dsp:txBody>
      <dsp:txXfrm>
        <a:off x="1509508" y="1176159"/>
        <a:ext cx="1378746" cy="863486"/>
      </dsp:txXfrm>
    </dsp:sp>
    <dsp:sp modelId="{A8F92B74-579C-C246-9B70-88AD518282E9}">
      <dsp:nvSpPr>
        <dsp:cNvPr id="0" name=""/>
        <dsp:cNvSpPr/>
      </dsp:nvSpPr>
      <dsp:spPr>
        <a:xfrm>
          <a:off x="1896593" y="479749"/>
          <a:ext cx="4512612" cy="4512612"/>
        </a:xfrm>
        <a:custGeom>
          <a:avLst/>
          <a:gdLst/>
          <a:ahLst/>
          <a:cxnLst/>
          <a:rect l="0" t="0" r="0" b="0"/>
          <a:pathLst>
            <a:path>
              <a:moveTo>
                <a:pt x="820249" y="516002"/>
              </a:moveTo>
              <a:arcTo wR="2256306" hR="2256306" stAng="13828283" swAng="925141"/>
            </a:path>
          </a:pathLst>
        </a:custGeom>
        <a:noFill/>
        <a:ln w="6350" cap="flat" cmpd="sng" algn="ctr">
          <a:solidFill>
            <a:schemeClr val="accent3">
              <a:hueOff val="-1137357"/>
              <a:satOff val="-4689"/>
              <a:lumOff val="-9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548639" y="0"/>
          <a:ext cx="6217920" cy="381000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240029" y="1087465"/>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WHO</a:t>
          </a:r>
          <a:r>
            <a:rPr lang="en-US" sz="2200" kern="1200" dirty="0"/>
            <a:t> is Part of the plan/network?</a:t>
          </a:r>
        </a:p>
      </dsp:txBody>
      <dsp:txXfrm>
        <a:off x="314425" y="1161861"/>
        <a:ext cx="2045768" cy="1375208"/>
      </dsp:txXfrm>
    </dsp:sp>
    <dsp:sp modelId="{B9B252CA-0EEA-134A-95BD-B64F663AB894}">
      <dsp:nvSpPr>
        <dsp:cNvPr id="0" name=""/>
        <dsp:cNvSpPr/>
      </dsp:nvSpPr>
      <dsp:spPr>
        <a:xfrm>
          <a:off x="2560319"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action must be taken to address the danger?</a:t>
          </a:r>
        </a:p>
      </dsp:txBody>
      <dsp:txXfrm>
        <a:off x="2634715" y="1169389"/>
        <a:ext cx="2045768" cy="1375208"/>
      </dsp:txXfrm>
    </dsp:sp>
    <dsp:sp modelId="{EDB4C618-689F-554F-AF21-CB778D7B6754}">
      <dsp:nvSpPr>
        <dsp:cNvPr id="0" name=""/>
        <dsp:cNvSpPr/>
      </dsp:nvSpPr>
      <dsp:spPr>
        <a:xfrm>
          <a:off x="4872751"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For How Long?</a:t>
          </a:r>
        </a:p>
      </dsp:txBody>
      <dsp:txXfrm>
        <a:off x="4947147" y="1169389"/>
        <a:ext cx="2045768" cy="13752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548639" y="0"/>
          <a:ext cx="6217920" cy="381000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240029" y="1087465"/>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WHO</a:t>
          </a:r>
          <a:r>
            <a:rPr lang="en-US" sz="2200" kern="1200" dirty="0"/>
            <a:t> is Part of the plan/network?</a:t>
          </a:r>
        </a:p>
      </dsp:txBody>
      <dsp:txXfrm>
        <a:off x="314425" y="1161861"/>
        <a:ext cx="2045768" cy="1375208"/>
      </dsp:txXfrm>
    </dsp:sp>
    <dsp:sp modelId="{B9B252CA-0EEA-134A-95BD-B64F663AB894}">
      <dsp:nvSpPr>
        <dsp:cNvPr id="0" name=""/>
        <dsp:cNvSpPr/>
      </dsp:nvSpPr>
      <dsp:spPr>
        <a:xfrm>
          <a:off x="2560319"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action must be taken to address the danger?</a:t>
          </a:r>
        </a:p>
      </dsp:txBody>
      <dsp:txXfrm>
        <a:off x="2634715" y="1169389"/>
        <a:ext cx="2045768" cy="1375208"/>
      </dsp:txXfrm>
    </dsp:sp>
    <dsp:sp modelId="{EDB4C618-689F-554F-AF21-CB778D7B6754}">
      <dsp:nvSpPr>
        <dsp:cNvPr id="0" name=""/>
        <dsp:cNvSpPr/>
      </dsp:nvSpPr>
      <dsp:spPr>
        <a:xfrm>
          <a:off x="4872751"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For How Long?</a:t>
          </a:r>
        </a:p>
      </dsp:txBody>
      <dsp:txXfrm>
        <a:off x="4947147" y="1169389"/>
        <a:ext cx="2045768" cy="13752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548639" y="0"/>
          <a:ext cx="6217920" cy="381000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240029" y="1087465"/>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WHO</a:t>
          </a:r>
          <a:r>
            <a:rPr lang="en-US" sz="2200" kern="1200" dirty="0"/>
            <a:t> is Part of the plan/network?</a:t>
          </a:r>
        </a:p>
      </dsp:txBody>
      <dsp:txXfrm>
        <a:off x="314425" y="1161861"/>
        <a:ext cx="2045768" cy="1375208"/>
      </dsp:txXfrm>
    </dsp:sp>
    <dsp:sp modelId="{B9B252CA-0EEA-134A-95BD-B64F663AB894}">
      <dsp:nvSpPr>
        <dsp:cNvPr id="0" name=""/>
        <dsp:cNvSpPr/>
      </dsp:nvSpPr>
      <dsp:spPr>
        <a:xfrm>
          <a:off x="2560319"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action must be taken to address the danger?</a:t>
          </a:r>
        </a:p>
      </dsp:txBody>
      <dsp:txXfrm>
        <a:off x="2634715" y="1169389"/>
        <a:ext cx="2045768" cy="1375208"/>
      </dsp:txXfrm>
    </dsp:sp>
    <dsp:sp modelId="{EDB4C618-689F-554F-AF21-CB778D7B6754}">
      <dsp:nvSpPr>
        <dsp:cNvPr id="0" name=""/>
        <dsp:cNvSpPr/>
      </dsp:nvSpPr>
      <dsp:spPr>
        <a:xfrm>
          <a:off x="4872751"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For How Long?</a:t>
          </a:r>
        </a:p>
      </dsp:txBody>
      <dsp:txXfrm>
        <a:off x="4947147" y="1169389"/>
        <a:ext cx="2045768" cy="13752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548639" y="0"/>
          <a:ext cx="6217920" cy="381000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240029" y="1087465"/>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WHO</a:t>
          </a:r>
          <a:r>
            <a:rPr lang="en-US" sz="2200" kern="1200" dirty="0"/>
            <a:t> is Part of the plan/network?</a:t>
          </a:r>
        </a:p>
      </dsp:txBody>
      <dsp:txXfrm>
        <a:off x="314425" y="1161861"/>
        <a:ext cx="2045768" cy="1375208"/>
      </dsp:txXfrm>
    </dsp:sp>
    <dsp:sp modelId="{B9B252CA-0EEA-134A-95BD-B64F663AB894}">
      <dsp:nvSpPr>
        <dsp:cNvPr id="0" name=""/>
        <dsp:cNvSpPr/>
      </dsp:nvSpPr>
      <dsp:spPr>
        <a:xfrm>
          <a:off x="2560319"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action must be taken to address the danger?</a:t>
          </a:r>
        </a:p>
      </dsp:txBody>
      <dsp:txXfrm>
        <a:off x="2634715" y="1169389"/>
        <a:ext cx="2045768" cy="1375208"/>
      </dsp:txXfrm>
    </dsp:sp>
    <dsp:sp modelId="{EDB4C618-689F-554F-AF21-CB778D7B6754}">
      <dsp:nvSpPr>
        <dsp:cNvPr id="0" name=""/>
        <dsp:cNvSpPr/>
      </dsp:nvSpPr>
      <dsp:spPr>
        <a:xfrm>
          <a:off x="4872751" y="1094993"/>
          <a:ext cx="2194560" cy="15240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For How Long?</a:t>
          </a:r>
        </a:p>
      </dsp:txBody>
      <dsp:txXfrm>
        <a:off x="4947147" y="1169389"/>
        <a:ext cx="2045768" cy="137520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708EF-B1CC-7B4B-A7FC-63931050AD20}">
      <dsp:nvSpPr>
        <dsp:cNvPr id="0" name=""/>
        <dsp:cNvSpPr/>
      </dsp:nvSpPr>
      <dsp:spPr>
        <a:xfrm>
          <a:off x="559049" y="75"/>
          <a:ext cx="3376787" cy="337678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5836" tIns="69850" rIns="185836" bIns="69850" numCol="1" spcCol="1270" anchor="ctr" anchorCtr="0">
          <a:noAutofit/>
        </a:bodyPr>
        <a:lstStyle/>
        <a:p>
          <a:pPr marL="0" lvl="0" indent="0" algn="ctr" defTabSz="2444750">
            <a:lnSpc>
              <a:spcPct val="90000"/>
            </a:lnSpc>
            <a:spcBef>
              <a:spcPct val="0"/>
            </a:spcBef>
            <a:spcAft>
              <a:spcPct val="35000"/>
            </a:spcAft>
            <a:buNone/>
          </a:pPr>
          <a:r>
            <a:rPr lang="en-US" sz="5500" kern="1200" dirty="0"/>
            <a:t>Safety Goal</a:t>
          </a:r>
        </a:p>
      </dsp:txBody>
      <dsp:txXfrm>
        <a:off x="1053568" y="494594"/>
        <a:ext cx="2387749" cy="2387749"/>
      </dsp:txXfrm>
    </dsp:sp>
    <dsp:sp modelId="{177788BA-4870-AD4D-9257-8BD39B328C75}">
      <dsp:nvSpPr>
        <dsp:cNvPr id="0" name=""/>
        <dsp:cNvSpPr/>
      </dsp:nvSpPr>
      <dsp:spPr>
        <a:xfrm>
          <a:off x="3260479" y="37"/>
          <a:ext cx="3376787" cy="337678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5836" tIns="69850" rIns="185836" bIns="69850" numCol="1" spcCol="1270" anchor="ctr" anchorCtr="0">
          <a:noAutofit/>
        </a:bodyPr>
        <a:lstStyle/>
        <a:p>
          <a:pPr marL="0" lvl="0" indent="0" algn="ctr" defTabSz="2444750">
            <a:lnSpc>
              <a:spcPct val="90000"/>
            </a:lnSpc>
            <a:spcBef>
              <a:spcPct val="0"/>
            </a:spcBef>
            <a:spcAft>
              <a:spcPct val="35000"/>
            </a:spcAft>
            <a:buNone/>
          </a:pPr>
          <a:r>
            <a:rPr lang="en-US" sz="5500" kern="1200" dirty="0"/>
            <a:t>Safety Plan</a:t>
          </a:r>
        </a:p>
      </dsp:txBody>
      <dsp:txXfrm>
        <a:off x="3754998" y="494556"/>
        <a:ext cx="2387749" cy="23877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616910" y="0"/>
          <a:ext cx="6991649" cy="3476349"/>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0" y="992233"/>
          <a:ext cx="2647573" cy="139053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WHO</a:t>
          </a:r>
          <a:r>
            <a:rPr lang="en-US" sz="2100" kern="1200" dirty="0"/>
            <a:t> is Part of the plan/network?</a:t>
          </a:r>
        </a:p>
      </dsp:txBody>
      <dsp:txXfrm>
        <a:off x="67881" y="1060114"/>
        <a:ext cx="2511811" cy="1254777"/>
      </dsp:txXfrm>
    </dsp:sp>
    <dsp:sp modelId="{B9B252CA-0EEA-134A-95BD-B64F663AB894}">
      <dsp:nvSpPr>
        <dsp:cNvPr id="0" name=""/>
        <dsp:cNvSpPr/>
      </dsp:nvSpPr>
      <dsp:spPr>
        <a:xfrm>
          <a:off x="2788948" y="999102"/>
          <a:ext cx="2647573" cy="139053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action must be taken to address the danger?</a:t>
          </a:r>
        </a:p>
      </dsp:txBody>
      <dsp:txXfrm>
        <a:off x="2856829" y="1066983"/>
        <a:ext cx="2511811" cy="1254777"/>
      </dsp:txXfrm>
    </dsp:sp>
    <dsp:sp modelId="{EDB4C618-689F-554F-AF21-CB778D7B6754}">
      <dsp:nvSpPr>
        <dsp:cNvPr id="0" name=""/>
        <dsp:cNvSpPr/>
      </dsp:nvSpPr>
      <dsp:spPr>
        <a:xfrm>
          <a:off x="5569060" y="999102"/>
          <a:ext cx="2647573" cy="139053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For How Long?</a:t>
          </a:r>
        </a:p>
      </dsp:txBody>
      <dsp:txXfrm>
        <a:off x="5636941" y="1066983"/>
        <a:ext cx="2511811" cy="125477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270E-A318-DF44-ACA3-7CA7755C6165}">
      <dsp:nvSpPr>
        <dsp:cNvPr id="0" name=""/>
        <dsp:cNvSpPr/>
      </dsp:nvSpPr>
      <dsp:spPr>
        <a:xfrm>
          <a:off x="1693750" y="53589"/>
          <a:ext cx="3824739" cy="2124855"/>
        </a:xfrm>
        <a:prstGeom prst="roundRect">
          <a:avLst>
            <a:gd name="adj" fmla="val 10000"/>
          </a:avLst>
        </a:prstGeom>
        <a:solidFill>
          <a:schemeClr val="tx2">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ea typeface="Verdana" pitchFamily="34" charset="0"/>
              <a:cs typeface="Calibri" panose="020F0502020204030204" pitchFamily="34" charset="0"/>
            </a:rPr>
            <a:t>Assessment </a:t>
          </a:r>
          <a:r>
            <a:rPr lang="en-US" sz="3200" i="1" kern="1200" dirty="0">
              <a:latin typeface="Calibri" panose="020F0502020204030204" pitchFamily="34" charset="0"/>
              <a:ea typeface="Verdana" pitchFamily="34" charset="0"/>
              <a:cs typeface="Calibri" panose="020F0502020204030204" pitchFamily="34" charset="0"/>
            </a:rPr>
            <a:t>of</a:t>
          </a:r>
          <a:r>
            <a:rPr lang="en-US" sz="3200" kern="1200" dirty="0">
              <a:latin typeface="Calibri" panose="020F0502020204030204" pitchFamily="34" charset="0"/>
              <a:ea typeface="Verdana" pitchFamily="34" charset="0"/>
              <a:cs typeface="Calibri" panose="020F0502020204030204" pitchFamily="34" charset="0"/>
            </a:rPr>
            <a:t> families</a:t>
          </a:r>
        </a:p>
      </dsp:txBody>
      <dsp:txXfrm>
        <a:off x="1755985" y="115824"/>
        <a:ext cx="3700269" cy="2000385"/>
      </dsp:txXfrm>
    </dsp:sp>
    <dsp:sp modelId="{51F9B619-C737-0347-B76B-C4F0949C2FE1}">
      <dsp:nvSpPr>
        <dsp:cNvPr id="0" name=""/>
        <dsp:cNvSpPr/>
      </dsp:nvSpPr>
      <dsp:spPr>
        <a:xfrm rot="5400000">
          <a:off x="3227562" y="2205095"/>
          <a:ext cx="757115" cy="956184"/>
        </a:xfrm>
        <a:prstGeom prst="rightArrow">
          <a:avLst>
            <a:gd name="adj1" fmla="val 60000"/>
            <a:gd name="adj2" fmla="val 50000"/>
          </a:avLst>
        </a:prstGeom>
        <a:solidFill>
          <a:srgbClr val="8CB53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rot="-5400000">
        <a:off x="3319265" y="2304629"/>
        <a:ext cx="573710" cy="529981"/>
      </dsp:txXfrm>
    </dsp:sp>
    <dsp:sp modelId="{80E31D19-3DAE-484F-83C5-72976F1E1AF5}">
      <dsp:nvSpPr>
        <dsp:cNvPr id="0" name=""/>
        <dsp:cNvSpPr/>
      </dsp:nvSpPr>
      <dsp:spPr>
        <a:xfrm>
          <a:off x="1693750" y="3187931"/>
          <a:ext cx="3824739" cy="2124855"/>
        </a:xfrm>
        <a:prstGeom prst="roundRect">
          <a:avLst>
            <a:gd name="adj" fmla="val 10000"/>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ea typeface="Verdana" pitchFamily="34" charset="0"/>
              <a:cs typeface="Calibri" panose="020F0502020204030204" pitchFamily="34" charset="0"/>
            </a:rPr>
            <a:t>Assessment </a:t>
          </a:r>
          <a:r>
            <a:rPr lang="en-US" sz="3200" i="1" kern="1200" dirty="0">
              <a:latin typeface="Calibri" panose="020F0502020204030204" pitchFamily="34" charset="0"/>
              <a:ea typeface="Verdana" pitchFamily="34" charset="0"/>
              <a:cs typeface="Calibri" panose="020F0502020204030204" pitchFamily="34" charset="0"/>
            </a:rPr>
            <a:t>with</a:t>
          </a:r>
          <a:r>
            <a:rPr lang="en-US" sz="3200" kern="1200" dirty="0">
              <a:latin typeface="Calibri" panose="020F0502020204030204" pitchFamily="34" charset="0"/>
              <a:ea typeface="Verdana" pitchFamily="34" charset="0"/>
              <a:cs typeface="Calibri" panose="020F0502020204030204" pitchFamily="34" charset="0"/>
            </a:rPr>
            <a:t> families</a:t>
          </a:r>
        </a:p>
      </dsp:txBody>
      <dsp:txXfrm>
        <a:off x="1755985" y="3250166"/>
        <a:ext cx="3700269" cy="200038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6117-EEFE-4D21-ACAB-365E16120361}">
      <dsp:nvSpPr>
        <dsp:cNvPr id="0" name=""/>
        <dsp:cNvSpPr/>
      </dsp:nvSpPr>
      <dsp:spPr>
        <a:xfrm>
          <a:off x="241503" y="2544"/>
          <a:ext cx="3688853" cy="2213312"/>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What are we worried about?</a:t>
          </a:r>
        </a:p>
      </dsp:txBody>
      <dsp:txXfrm>
        <a:off x="241503" y="2544"/>
        <a:ext cx="3688853" cy="2213312"/>
      </dsp:txXfrm>
    </dsp:sp>
    <dsp:sp modelId="{04BA60D1-C7F0-4203-86D7-8D5EC19B4CC9}">
      <dsp:nvSpPr>
        <dsp:cNvPr id="0" name=""/>
        <dsp:cNvSpPr/>
      </dsp:nvSpPr>
      <dsp:spPr>
        <a:xfrm>
          <a:off x="4299242" y="2544"/>
          <a:ext cx="3688853" cy="2213312"/>
        </a:xfrm>
        <a:prstGeom prst="rect">
          <a:avLst/>
        </a:prstGeom>
        <a:solidFill>
          <a:srgbClr val="BC1E3E"/>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What is working well?</a:t>
          </a:r>
        </a:p>
      </dsp:txBody>
      <dsp:txXfrm>
        <a:off x="4299242" y="2544"/>
        <a:ext cx="3688853" cy="2213312"/>
      </dsp:txXfrm>
    </dsp:sp>
    <dsp:sp modelId="{D633A7DC-0EEC-4FB4-931A-ACA60178ED27}">
      <dsp:nvSpPr>
        <dsp:cNvPr id="0" name=""/>
        <dsp:cNvSpPr/>
      </dsp:nvSpPr>
      <dsp:spPr>
        <a:xfrm>
          <a:off x="2270373" y="2584742"/>
          <a:ext cx="3688853" cy="2213312"/>
        </a:xfrm>
        <a:prstGeom prst="rect">
          <a:avLst/>
        </a:prstGeom>
        <a:solidFill>
          <a:schemeClr val="tx2">
            <a:lumMod val="60000"/>
            <a:lumOff val="40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What needs to happen next?</a:t>
          </a:r>
        </a:p>
      </dsp:txBody>
      <dsp:txXfrm>
        <a:off x="2270373" y="2584742"/>
        <a:ext cx="3688853" cy="2213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1281820" y="0"/>
          <a:ext cx="8837377" cy="39142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11168" y="1174281"/>
          <a:ext cx="3346507" cy="1565709"/>
        </a:xfrm>
        <a:prstGeom prst="roundRect">
          <a:avLst/>
        </a:prstGeom>
        <a:solidFill>
          <a:srgbClr val="660066"/>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It was reported</a:t>
          </a:r>
        </a:p>
      </dsp:txBody>
      <dsp:txXfrm>
        <a:off x="87600" y="1250713"/>
        <a:ext cx="3193643" cy="1412845"/>
      </dsp:txXfrm>
    </dsp:sp>
    <dsp:sp modelId="{8D26FD32-F0C8-4BC2-B6A6-86A966399771}">
      <dsp:nvSpPr>
        <dsp:cNvPr id="0" name=""/>
        <dsp:cNvSpPr/>
      </dsp:nvSpPr>
      <dsp:spPr>
        <a:xfrm>
          <a:off x="3525203" y="1174281"/>
          <a:ext cx="3346507" cy="1565709"/>
        </a:xfrm>
        <a:prstGeom prst="roundRect">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About what </a:t>
          </a:r>
          <a:r>
            <a:rPr lang="en-US" sz="3000" kern="1200"/>
            <a:t>caregiver actions/inactions</a:t>
          </a:r>
          <a:endParaRPr lang="en-US" sz="3000" kern="1200" dirty="0"/>
        </a:p>
      </dsp:txBody>
      <dsp:txXfrm>
        <a:off x="3601635" y="1250713"/>
        <a:ext cx="3193643" cy="1412845"/>
      </dsp:txXfrm>
    </dsp:sp>
    <dsp:sp modelId="{6BD9FF8B-E961-4EFD-8824-1B612B1A40D4}">
      <dsp:nvSpPr>
        <dsp:cNvPr id="0" name=""/>
        <dsp:cNvSpPr/>
      </dsp:nvSpPr>
      <dsp:spPr>
        <a:xfrm>
          <a:off x="7039239" y="1174281"/>
          <a:ext cx="3346507" cy="1565709"/>
        </a:xfrm>
        <a:prstGeom prst="roundRect">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With what impact on the child</a:t>
          </a:r>
        </a:p>
      </dsp:txBody>
      <dsp:txXfrm>
        <a:off x="7115671" y="1250713"/>
        <a:ext cx="3193643" cy="14128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3C8AE-C95A-47ED-A247-9F4A1A905023}">
      <dsp:nvSpPr>
        <dsp:cNvPr id="0" name=""/>
        <dsp:cNvSpPr/>
      </dsp:nvSpPr>
      <dsp:spPr>
        <a:xfrm>
          <a:off x="556591" y="0"/>
          <a:ext cx="3710608" cy="4572000"/>
        </a:xfrm>
        <a:prstGeom prst="triangle">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868A5-FDE3-874F-B306-EFC8E4FF5269}">
      <dsp:nvSpPr>
        <dsp:cNvPr id="0" name=""/>
        <dsp:cNvSpPr/>
      </dsp:nvSpPr>
      <dsp:spPr>
        <a:xfrm>
          <a:off x="1855304" y="457646"/>
          <a:ext cx="2411895"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Harm</a:t>
          </a:r>
        </a:p>
      </dsp:txBody>
      <dsp:txXfrm>
        <a:off x="1894972" y="497314"/>
        <a:ext cx="2332559" cy="733265"/>
      </dsp:txXfrm>
    </dsp:sp>
    <dsp:sp modelId="{B5117A52-1CB0-4E31-A53A-18E9DBF40E3A}">
      <dsp:nvSpPr>
        <dsp:cNvPr id="0" name=""/>
        <dsp:cNvSpPr/>
      </dsp:nvSpPr>
      <dsp:spPr>
        <a:xfrm>
          <a:off x="1855304" y="1371823"/>
          <a:ext cx="2411895"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Danger</a:t>
          </a:r>
        </a:p>
      </dsp:txBody>
      <dsp:txXfrm>
        <a:off x="1894972" y="1411491"/>
        <a:ext cx="2332559" cy="733265"/>
      </dsp:txXfrm>
    </dsp:sp>
    <dsp:sp modelId="{0A869404-4F47-40F6-90E9-BAAFD3335C2B}">
      <dsp:nvSpPr>
        <dsp:cNvPr id="0" name=""/>
        <dsp:cNvSpPr/>
      </dsp:nvSpPr>
      <dsp:spPr>
        <a:xfrm>
          <a:off x="1855304" y="2286000"/>
          <a:ext cx="2411895"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Risk Level </a:t>
          </a:r>
        </a:p>
      </dsp:txBody>
      <dsp:txXfrm>
        <a:off x="1894972" y="2325668"/>
        <a:ext cx="2332559" cy="733265"/>
      </dsp:txXfrm>
    </dsp:sp>
    <dsp:sp modelId="{B45A6CDC-17E2-D24B-9379-3851C955D448}">
      <dsp:nvSpPr>
        <dsp:cNvPr id="0" name=""/>
        <dsp:cNvSpPr/>
      </dsp:nvSpPr>
      <dsp:spPr>
        <a:xfrm>
          <a:off x="1855304" y="3200176"/>
          <a:ext cx="2411895"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Complicating Factors</a:t>
          </a:r>
        </a:p>
      </dsp:txBody>
      <dsp:txXfrm>
        <a:off x="1894972" y="3239844"/>
        <a:ext cx="2332559" cy="73326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3C8AE-C95A-47ED-A247-9F4A1A905023}">
      <dsp:nvSpPr>
        <dsp:cNvPr id="0" name=""/>
        <dsp:cNvSpPr/>
      </dsp:nvSpPr>
      <dsp:spPr>
        <a:xfrm>
          <a:off x="0" y="0"/>
          <a:ext cx="3644347" cy="4648200"/>
        </a:xfrm>
        <a:prstGeom prst="triangle">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61527-8797-45B0-B94D-30DE9D12EED4}">
      <dsp:nvSpPr>
        <dsp:cNvPr id="0" name=""/>
        <dsp:cNvSpPr/>
      </dsp:nvSpPr>
      <dsp:spPr>
        <a:xfrm>
          <a:off x="1822173" y="465273"/>
          <a:ext cx="2368826" cy="165228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Calibri" panose="020F0502020204030204" pitchFamily="34" charset="0"/>
              <a:cs typeface="Calibri" panose="020F0502020204030204" pitchFamily="34" charset="0"/>
            </a:rPr>
            <a:t>Safety</a:t>
          </a:r>
        </a:p>
      </dsp:txBody>
      <dsp:txXfrm>
        <a:off x="1902831" y="545931"/>
        <a:ext cx="2207510" cy="1490973"/>
      </dsp:txXfrm>
    </dsp:sp>
    <dsp:sp modelId="{0A869404-4F47-40F6-90E9-BAAFD3335C2B}">
      <dsp:nvSpPr>
        <dsp:cNvPr id="0" name=""/>
        <dsp:cNvSpPr/>
      </dsp:nvSpPr>
      <dsp:spPr>
        <a:xfrm>
          <a:off x="1822173" y="2324100"/>
          <a:ext cx="2368826" cy="165228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Calibri" panose="020F0502020204030204" pitchFamily="34" charset="0"/>
              <a:cs typeface="Calibri" panose="020F0502020204030204" pitchFamily="34" charset="0"/>
            </a:rPr>
            <a:t>Strengths</a:t>
          </a:r>
        </a:p>
      </dsp:txBody>
      <dsp:txXfrm>
        <a:off x="1902831" y="2404758"/>
        <a:ext cx="2207510" cy="14909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62D2E-B5BA-40DA-9C87-0E123C9502E9}">
      <dsp:nvSpPr>
        <dsp:cNvPr id="0" name=""/>
        <dsp:cNvSpPr/>
      </dsp:nvSpPr>
      <dsp:spPr>
        <a:xfrm>
          <a:off x="0" y="2411"/>
          <a:ext cx="108020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AB636-B637-42D1-91ED-993FC1949E08}">
      <dsp:nvSpPr>
        <dsp:cNvPr id="0" name=""/>
        <dsp:cNvSpPr/>
      </dsp:nvSpPr>
      <dsp:spPr>
        <a:xfrm>
          <a:off x="0" y="2411"/>
          <a:ext cx="2160401" cy="164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Harm</a:t>
          </a:r>
        </a:p>
      </dsp:txBody>
      <dsp:txXfrm>
        <a:off x="0" y="2411"/>
        <a:ext cx="2160401" cy="1644629"/>
      </dsp:txXfrm>
    </dsp:sp>
    <dsp:sp modelId="{6AAD3710-63EC-4AC4-BD6B-DDA6B1E47B22}">
      <dsp:nvSpPr>
        <dsp:cNvPr id="0" name=""/>
        <dsp:cNvSpPr/>
      </dsp:nvSpPr>
      <dsp:spPr>
        <a:xfrm>
          <a:off x="2322431" y="77094"/>
          <a:ext cx="8479575" cy="149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baseline="0" dirty="0">
              <a:solidFill>
                <a:srgbClr val="083763"/>
              </a:solidFill>
              <a:effectLst/>
              <a:latin typeface="+mn-lt"/>
              <a:ea typeface="Calibri" panose="020F0502020204030204" pitchFamily="34" charset="0"/>
              <a:cs typeface="Calibri" panose="020F0502020204030204" pitchFamily="34" charset="0"/>
            </a:rPr>
            <a:t>Past or present caregiver actions that resulted in negative impact to the child.</a:t>
          </a:r>
          <a:endParaRPr lang="en-US" sz="2600" kern="1200" baseline="0" dirty="0">
            <a:solidFill>
              <a:srgbClr val="083763"/>
            </a:solidFill>
          </a:endParaRPr>
        </a:p>
      </dsp:txBody>
      <dsp:txXfrm>
        <a:off x="2322431" y="77094"/>
        <a:ext cx="8479575" cy="1493657"/>
      </dsp:txXfrm>
    </dsp:sp>
    <dsp:sp modelId="{B439EB79-2D89-4237-8B1C-BDFE43646C4C}">
      <dsp:nvSpPr>
        <dsp:cNvPr id="0" name=""/>
        <dsp:cNvSpPr/>
      </dsp:nvSpPr>
      <dsp:spPr>
        <a:xfrm>
          <a:off x="2160401" y="1570752"/>
          <a:ext cx="86416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09E83C-D8AB-4A90-B479-6D10569F5F1D}">
      <dsp:nvSpPr>
        <dsp:cNvPr id="0" name=""/>
        <dsp:cNvSpPr/>
      </dsp:nvSpPr>
      <dsp:spPr>
        <a:xfrm>
          <a:off x="0" y="1647041"/>
          <a:ext cx="108020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FF04D-EDCA-46E5-A302-EAEFF9221C0A}">
      <dsp:nvSpPr>
        <dsp:cNvPr id="0" name=""/>
        <dsp:cNvSpPr/>
      </dsp:nvSpPr>
      <dsp:spPr>
        <a:xfrm>
          <a:off x="0" y="1647041"/>
          <a:ext cx="2160401" cy="164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Danger</a:t>
          </a:r>
        </a:p>
      </dsp:txBody>
      <dsp:txXfrm>
        <a:off x="0" y="1647041"/>
        <a:ext cx="2160401" cy="1644629"/>
      </dsp:txXfrm>
    </dsp:sp>
    <dsp:sp modelId="{6FAB63DD-6D31-4F98-A2F1-ACEB0428FF65}">
      <dsp:nvSpPr>
        <dsp:cNvPr id="0" name=""/>
        <dsp:cNvSpPr/>
      </dsp:nvSpPr>
      <dsp:spPr>
        <a:xfrm>
          <a:off x="2322431" y="1721724"/>
          <a:ext cx="8479575" cy="149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accent1">
                  <a:lumMod val="50000"/>
                </a:schemeClr>
              </a:solidFill>
              <a:latin typeface="+mn-lt"/>
            </a:rPr>
            <a:t>Worries about future behavior by the caregiver that may cause further harm to the child.</a:t>
          </a:r>
          <a:endParaRPr lang="en-US" sz="2600" kern="1200" dirty="0"/>
        </a:p>
      </dsp:txBody>
      <dsp:txXfrm>
        <a:off x="2322431" y="1721724"/>
        <a:ext cx="8479575" cy="1493657"/>
      </dsp:txXfrm>
    </dsp:sp>
    <dsp:sp modelId="{0BD8A7EF-FED9-4A76-AB8B-D06BD23D8397}">
      <dsp:nvSpPr>
        <dsp:cNvPr id="0" name=""/>
        <dsp:cNvSpPr/>
      </dsp:nvSpPr>
      <dsp:spPr>
        <a:xfrm>
          <a:off x="2160401" y="3215381"/>
          <a:ext cx="86416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4CE0A-076A-4CF7-A4D2-7216D023E865}">
      <dsp:nvSpPr>
        <dsp:cNvPr id="0" name=""/>
        <dsp:cNvSpPr/>
      </dsp:nvSpPr>
      <dsp:spPr>
        <a:xfrm>
          <a:off x="0" y="3291670"/>
          <a:ext cx="108020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9957A-3657-48F6-8584-B7C940091781}">
      <dsp:nvSpPr>
        <dsp:cNvPr id="0" name=""/>
        <dsp:cNvSpPr/>
      </dsp:nvSpPr>
      <dsp:spPr>
        <a:xfrm>
          <a:off x="0" y="3291670"/>
          <a:ext cx="2160401" cy="164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Complicating Factors</a:t>
          </a:r>
        </a:p>
      </dsp:txBody>
      <dsp:txXfrm>
        <a:off x="0" y="3291670"/>
        <a:ext cx="2160401" cy="1644629"/>
      </dsp:txXfrm>
    </dsp:sp>
    <dsp:sp modelId="{409F4977-2C7B-4684-988A-AA2B355D6693}">
      <dsp:nvSpPr>
        <dsp:cNvPr id="0" name=""/>
        <dsp:cNvSpPr/>
      </dsp:nvSpPr>
      <dsp:spPr>
        <a:xfrm>
          <a:off x="2322431" y="3366353"/>
          <a:ext cx="8479575" cy="149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accent1">
                  <a:lumMod val="50000"/>
                </a:schemeClr>
              </a:solidFill>
              <a:effectLst/>
              <a:latin typeface="+mn-lt"/>
              <a:ea typeface="+mn-ea"/>
              <a:cs typeface="+mn-cs"/>
            </a:rPr>
            <a:t>Circumstances in or around the family that are worrisome, cause stress, or complicate a family’s ability to ensure safety, but that in themselves are not harm or danger to a child.</a:t>
          </a:r>
          <a:endParaRPr lang="en-US" sz="2600" kern="1200" dirty="0"/>
        </a:p>
      </dsp:txBody>
      <dsp:txXfrm>
        <a:off x="2322431" y="3366353"/>
        <a:ext cx="8479575" cy="1493657"/>
      </dsp:txXfrm>
    </dsp:sp>
    <dsp:sp modelId="{4B1E6B18-4EE1-4731-A646-48113BC4F8F6}">
      <dsp:nvSpPr>
        <dsp:cNvPr id="0" name=""/>
        <dsp:cNvSpPr/>
      </dsp:nvSpPr>
      <dsp:spPr>
        <a:xfrm>
          <a:off x="2160401" y="4860011"/>
          <a:ext cx="86416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62D2E-B5BA-40DA-9C87-0E123C9502E9}">
      <dsp:nvSpPr>
        <dsp:cNvPr id="0" name=""/>
        <dsp:cNvSpPr/>
      </dsp:nvSpPr>
      <dsp:spPr>
        <a:xfrm>
          <a:off x="0" y="0"/>
          <a:ext cx="1135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AB636-B637-42D1-91ED-993FC1949E08}">
      <dsp:nvSpPr>
        <dsp:cNvPr id="0" name=""/>
        <dsp:cNvSpPr/>
      </dsp:nvSpPr>
      <dsp:spPr>
        <a:xfrm>
          <a:off x="0" y="0"/>
          <a:ext cx="2270760" cy="150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Safety</a:t>
          </a:r>
        </a:p>
      </dsp:txBody>
      <dsp:txXfrm>
        <a:off x="0" y="0"/>
        <a:ext cx="2270760" cy="1504950"/>
      </dsp:txXfrm>
    </dsp:sp>
    <dsp:sp modelId="{30B183E2-E2A2-4FFB-A4B6-24F80E1569B2}">
      <dsp:nvSpPr>
        <dsp:cNvPr id="0" name=""/>
        <dsp:cNvSpPr/>
      </dsp:nvSpPr>
      <dsp:spPr>
        <a:xfrm>
          <a:off x="2441067" y="68340"/>
          <a:ext cx="8912733" cy="13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u="none" kern="1200" dirty="0">
              <a:solidFill>
                <a:srgbClr val="083763"/>
              </a:solidFill>
            </a:rPr>
            <a:t>Acts of protection demonstrated over time by the caregiver that effectively keep the child safe from future harm or danger.</a:t>
          </a:r>
          <a:endParaRPr lang="en-US" sz="2200" b="0" kern="1200" dirty="0">
            <a:solidFill>
              <a:srgbClr val="083763"/>
            </a:solidFill>
          </a:endParaRPr>
        </a:p>
      </dsp:txBody>
      <dsp:txXfrm>
        <a:off x="2441067" y="68340"/>
        <a:ext cx="8912733" cy="1366800"/>
      </dsp:txXfrm>
    </dsp:sp>
    <dsp:sp modelId="{2F66FFF5-C4CB-4D84-99FF-DD946B334877}">
      <dsp:nvSpPr>
        <dsp:cNvPr id="0" name=""/>
        <dsp:cNvSpPr/>
      </dsp:nvSpPr>
      <dsp:spPr>
        <a:xfrm>
          <a:off x="2270760" y="1435140"/>
          <a:ext cx="9083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33FD8-52AF-4DC5-A50C-71A7D63011A4}">
      <dsp:nvSpPr>
        <dsp:cNvPr id="0" name=""/>
        <dsp:cNvSpPr/>
      </dsp:nvSpPr>
      <dsp:spPr>
        <a:xfrm>
          <a:off x="0" y="1504950"/>
          <a:ext cx="1135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DCB30-2454-48A2-A205-C1101BFDFEAD}">
      <dsp:nvSpPr>
        <dsp:cNvPr id="0" name=""/>
        <dsp:cNvSpPr/>
      </dsp:nvSpPr>
      <dsp:spPr>
        <a:xfrm>
          <a:off x="0" y="1504950"/>
          <a:ext cx="2270760" cy="150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Supporting Strengths</a:t>
          </a:r>
        </a:p>
      </dsp:txBody>
      <dsp:txXfrm>
        <a:off x="0" y="1504950"/>
        <a:ext cx="2270760" cy="1504950"/>
      </dsp:txXfrm>
    </dsp:sp>
    <dsp:sp modelId="{A5DC7536-41B6-4D49-8F46-4338402572AD}">
      <dsp:nvSpPr>
        <dsp:cNvPr id="0" name=""/>
        <dsp:cNvSpPr/>
      </dsp:nvSpPr>
      <dsp:spPr>
        <a:xfrm>
          <a:off x="2441067" y="1573290"/>
          <a:ext cx="8912733" cy="13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u="none" kern="1200" dirty="0">
              <a:solidFill>
                <a:srgbClr val="083763"/>
              </a:solidFill>
            </a:rPr>
            <a:t>Qualities, circumstances or capacities in a family that are positive or beneficial, but are not, in themselves, acts of protection that result in child safety.</a:t>
          </a:r>
        </a:p>
      </dsp:txBody>
      <dsp:txXfrm>
        <a:off x="2441067" y="1573290"/>
        <a:ext cx="8912733" cy="1366800"/>
      </dsp:txXfrm>
    </dsp:sp>
    <dsp:sp modelId="{6F3A1034-360A-4706-ACA1-0D993B5F2D34}">
      <dsp:nvSpPr>
        <dsp:cNvPr id="0" name=""/>
        <dsp:cNvSpPr/>
      </dsp:nvSpPr>
      <dsp:spPr>
        <a:xfrm>
          <a:off x="2270760" y="2940090"/>
          <a:ext cx="9083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C4A04-F11B-4DC9-95E2-FF18EB49F354}">
      <dsp:nvSpPr>
        <dsp:cNvPr id="0" name=""/>
        <dsp:cNvSpPr/>
      </dsp:nvSpPr>
      <dsp:spPr>
        <a:xfrm>
          <a:off x="0" y="3009900"/>
          <a:ext cx="1135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3A39C-FBD5-4A56-B696-CB8F7E89A754}">
      <dsp:nvSpPr>
        <dsp:cNvPr id="0" name=""/>
        <dsp:cNvSpPr/>
      </dsp:nvSpPr>
      <dsp:spPr>
        <a:xfrm>
          <a:off x="0" y="3009900"/>
          <a:ext cx="2270760" cy="150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Safety Network</a:t>
          </a:r>
        </a:p>
      </dsp:txBody>
      <dsp:txXfrm>
        <a:off x="0" y="3009900"/>
        <a:ext cx="2270760" cy="1504950"/>
      </dsp:txXfrm>
    </dsp:sp>
    <dsp:sp modelId="{DA6C5D84-BC5C-4838-BB9B-86507E0EA5B9}">
      <dsp:nvSpPr>
        <dsp:cNvPr id="0" name=""/>
        <dsp:cNvSpPr/>
      </dsp:nvSpPr>
      <dsp:spPr>
        <a:xfrm>
          <a:off x="2441067" y="3078240"/>
          <a:ext cx="8912733" cy="13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u="none" kern="1200" dirty="0">
              <a:solidFill>
                <a:srgbClr val="083763"/>
              </a:solidFill>
            </a:rPr>
            <a:t>A group of family, friends and professionals who care about the child, are willing to meet with CWS, understand the harm/danger concerns, and are willing to take specific action that supports the family and helps to keep the child safe. </a:t>
          </a:r>
        </a:p>
      </dsp:txBody>
      <dsp:txXfrm>
        <a:off x="2441067" y="3078240"/>
        <a:ext cx="8912733" cy="1366800"/>
      </dsp:txXfrm>
    </dsp:sp>
    <dsp:sp modelId="{B89106DC-D181-41DF-9BD4-74808E2B6E42}">
      <dsp:nvSpPr>
        <dsp:cNvPr id="0" name=""/>
        <dsp:cNvSpPr/>
      </dsp:nvSpPr>
      <dsp:spPr>
        <a:xfrm>
          <a:off x="2270760" y="4445040"/>
          <a:ext cx="9083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E6B95-6211-47A7-B98F-324EC26C4AB9}">
      <dsp:nvSpPr>
        <dsp:cNvPr id="0" name=""/>
        <dsp:cNvSpPr/>
      </dsp:nvSpPr>
      <dsp:spPr>
        <a:xfrm>
          <a:off x="0" y="4514850"/>
          <a:ext cx="1135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F4868-07D5-4577-8425-B176037B4DD6}">
      <dsp:nvSpPr>
        <dsp:cNvPr id="0" name=""/>
        <dsp:cNvSpPr/>
      </dsp:nvSpPr>
      <dsp:spPr>
        <a:xfrm>
          <a:off x="0" y="4514850"/>
          <a:ext cx="2270760" cy="150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Ink Free" panose="03080402000500000000" pitchFamily="66" charset="0"/>
            </a:rPr>
            <a:t>Mapping</a:t>
          </a:r>
        </a:p>
      </dsp:txBody>
      <dsp:txXfrm>
        <a:off x="0" y="4514850"/>
        <a:ext cx="2270760" cy="1504950"/>
      </dsp:txXfrm>
    </dsp:sp>
    <dsp:sp modelId="{64A715F3-6035-4B2F-BAA5-EF0F0905222B}">
      <dsp:nvSpPr>
        <dsp:cNvPr id="0" name=""/>
        <dsp:cNvSpPr/>
      </dsp:nvSpPr>
      <dsp:spPr>
        <a:xfrm>
          <a:off x="2441067" y="4583190"/>
          <a:ext cx="8912733" cy="13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u="none" kern="1200" dirty="0">
              <a:solidFill>
                <a:srgbClr val="083763"/>
              </a:solidFill>
            </a:rPr>
            <a:t>A structured process of exploring, with a family, worries (harm, danger, and complicating factors); what’s working well (safety/acts of protection and supporting strengths); and what needs to happen next to ensure child safety, permanency and well-being.</a:t>
          </a:r>
        </a:p>
      </dsp:txBody>
      <dsp:txXfrm>
        <a:off x="2441067" y="4583190"/>
        <a:ext cx="8912733" cy="1366800"/>
      </dsp:txXfrm>
    </dsp:sp>
    <dsp:sp modelId="{E84FA33E-F73F-46BF-ACE0-622C556B03A7}">
      <dsp:nvSpPr>
        <dsp:cNvPr id="0" name=""/>
        <dsp:cNvSpPr/>
      </dsp:nvSpPr>
      <dsp:spPr>
        <a:xfrm>
          <a:off x="2270760" y="5949990"/>
          <a:ext cx="9083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42838-C195-4063-97B0-A1C0D5C690B6}">
      <dsp:nvSpPr>
        <dsp:cNvPr id="0" name=""/>
        <dsp:cNvSpPr/>
      </dsp:nvSpPr>
      <dsp:spPr>
        <a:xfrm>
          <a:off x="517423" y="1172925"/>
          <a:ext cx="2732641" cy="225385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What exactly we are worried about (the danger statement)</a:t>
          </a:r>
        </a:p>
      </dsp:txBody>
      <dsp:txXfrm>
        <a:off x="569291" y="1224793"/>
        <a:ext cx="2628905" cy="1667151"/>
      </dsp:txXfrm>
    </dsp:sp>
    <dsp:sp modelId="{302388C6-6B19-473D-B5E8-4910A50F91A1}">
      <dsp:nvSpPr>
        <dsp:cNvPr id="0" name=""/>
        <dsp:cNvSpPr/>
      </dsp:nvSpPr>
      <dsp:spPr>
        <a:xfrm>
          <a:off x="2076870" y="1795110"/>
          <a:ext cx="2887455" cy="2887455"/>
        </a:xfrm>
        <a:prstGeom prst="leftCircularArrow">
          <a:avLst>
            <a:gd name="adj1" fmla="val 2721"/>
            <a:gd name="adj2" fmla="val 331410"/>
            <a:gd name="adj3" fmla="val 2106921"/>
            <a:gd name="adj4" fmla="val 9024489"/>
            <a:gd name="adj5" fmla="val 317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4CFDF-C43E-497F-834E-16B15869BD17}">
      <dsp:nvSpPr>
        <dsp:cNvPr id="0" name=""/>
        <dsp:cNvSpPr/>
      </dsp:nvSpPr>
      <dsp:spPr>
        <a:xfrm>
          <a:off x="1124676" y="2943813"/>
          <a:ext cx="2429014" cy="9659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Calibri" panose="020F0502020204030204" pitchFamily="34" charset="0"/>
              <a:cs typeface="Calibri" panose="020F0502020204030204" pitchFamily="34" charset="0"/>
            </a:rPr>
            <a:t>Danger</a:t>
          </a:r>
        </a:p>
      </dsp:txBody>
      <dsp:txXfrm>
        <a:off x="1152967" y="2972104"/>
        <a:ext cx="2372432" cy="909356"/>
      </dsp:txXfrm>
    </dsp:sp>
    <dsp:sp modelId="{CAAE9EF7-29F9-4CB6-8FF0-676C29DD380A}">
      <dsp:nvSpPr>
        <dsp:cNvPr id="0" name=""/>
        <dsp:cNvSpPr/>
      </dsp:nvSpPr>
      <dsp:spPr>
        <a:xfrm>
          <a:off x="3927763" y="1172925"/>
          <a:ext cx="2732641" cy="225385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How worried we should be (the risk level)</a:t>
          </a:r>
        </a:p>
      </dsp:txBody>
      <dsp:txXfrm>
        <a:off x="3979631" y="1707763"/>
        <a:ext cx="2628905" cy="1667151"/>
      </dsp:txXfrm>
    </dsp:sp>
    <dsp:sp modelId="{9E014F53-3D59-460C-A1D9-A18E39D4FDA6}">
      <dsp:nvSpPr>
        <dsp:cNvPr id="0" name=""/>
        <dsp:cNvSpPr/>
      </dsp:nvSpPr>
      <dsp:spPr>
        <a:xfrm>
          <a:off x="4535017" y="689956"/>
          <a:ext cx="2429014" cy="96593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Calibri" panose="020F0502020204030204" pitchFamily="34" charset="0"/>
              <a:cs typeface="Calibri" panose="020F0502020204030204" pitchFamily="34" charset="0"/>
            </a:rPr>
            <a:t>Risk</a:t>
          </a:r>
        </a:p>
      </dsp:txBody>
      <dsp:txXfrm>
        <a:off x="4563308" y="718247"/>
        <a:ext cx="2372432" cy="90935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096D-1FA3-44B5-A9D7-D92952B81EB3}">
      <dsp:nvSpPr>
        <dsp:cNvPr id="0" name=""/>
        <dsp:cNvSpPr/>
      </dsp:nvSpPr>
      <dsp:spPr>
        <a:xfrm rot="16200000">
          <a:off x="-1896667" y="2908711"/>
          <a:ext cx="4508654" cy="561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5223" bIns="0" numCol="1" spcCol="1270" anchor="t" anchorCtr="0">
          <a:noAutofit/>
        </a:bodyPr>
        <a:lstStyle/>
        <a:p>
          <a:pPr marL="0" lvl="0" indent="0" algn="r" defTabSz="1289050">
            <a:lnSpc>
              <a:spcPct val="90000"/>
            </a:lnSpc>
            <a:spcBef>
              <a:spcPct val="0"/>
            </a:spcBef>
            <a:spcAft>
              <a:spcPct val="35000"/>
            </a:spcAft>
            <a:buNone/>
          </a:pPr>
          <a:r>
            <a:rPr lang="en-US" sz="2900" kern="1200" dirty="0">
              <a:solidFill>
                <a:srgbClr val="FF0000"/>
              </a:solidFill>
            </a:rPr>
            <a:t>Required Timelines:</a:t>
          </a:r>
        </a:p>
      </dsp:txBody>
      <dsp:txXfrm>
        <a:off x="-1896667" y="2908711"/>
        <a:ext cx="4508654" cy="561512"/>
      </dsp:txXfrm>
    </dsp:sp>
    <dsp:sp modelId="{84714709-6EAE-4F9A-BE64-44AD4F0FC4DD}">
      <dsp:nvSpPr>
        <dsp:cNvPr id="0" name=""/>
        <dsp:cNvSpPr/>
      </dsp:nvSpPr>
      <dsp:spPr>
        <a:xfrm>
          <a:off x="491227" y="742080"/>
          <a:ext cx="3116365" cy="4744456"/>
        </a:xfrm>
        <a:prstGeom prst="rect">
          <a:avLst/>
        </a:prstGeom>
        <a:solidFill>
          <a:schemeClr val="bg1"/>
        </a:solidFill>
        <a:ln w="28575">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495223" rIns="156464" bIns="156464" numCol="1" spcCol="1270" anchor="t" anchorCtr="0">
          <a:noAutofit/>
        </a:bodyPr>
        <a:lstStyle/>
        <a:p>
          <a:pPr marL="228600" lvl="1" indent="-228600" algn="l" defTabSz="977900">
            <a:lnSpc>
              <a:spcPct val="90000"/>
            </a:lnSpc>
            <a:spcBef>
              <a:spcPct val="0"/>
            </a:spcBef>
            <a:spcAft>
              <a:spcPts val="1200"/>
            </a:spcAft>
            <a:buChar char="•"/>
          </a:pPr>
          <a:r>
            <a:rPr lang="en-US" sz="2200" kern="1200" dirty="0">
              <a:solidFill>
                <a:schemeClr val="tx1"/>
              </a:solidFill>
              <a:latin typeface="Calibri" panose="020F0502020204030204" pitchFamily="34" charset="0"/>
              <a:cs typeface="Calibri" panose="020F0502020204030204" pitchFamily="34" charset="0"/>
            </a:rPr>
            <a:t>Within 60 days of </a:t>
          </a:r>
          <a:r>
            <a:rPr lang="en-US" sz="2200" u="sng" kern="1200" dirty="0">
              <a:solidFill>
                <a:schemeClr val="tx1"/>
              </a:solidFill>
              <a:latin typeface="Calibri" panose="020F0502020204030204" pitchFamily="34" charset="0"/>
              <a:cs typeface="Calibri" panose="020F0502020204030204" pitchFamily="34" charset="0"/>
            </a:rPr>
            <a:t>entering foster care </a:t>
          </a:r>
          <a:r>
            <a:rPr lang="en-US" sz="2200" kern="1200" dirty="0">
              <a:solidFill>
                <a:schemeClr val="tx1"/>
              </a:solidFill>
              <a:latin typeface="Calibri" panose="020F0502020204030204" pitchFamily="34" charset="0"/>
              <a:cs typeface="Calibri" panose="020F0502020204030204" pitchFamily="34" charset="0"/>
            </a:rPr>
            <a:t>(child welfare) or </a:t>
          </a:r>
          <a:r>
            <a:rPr lang="en-US" sz="2200" u="sng" kern="1200" dirty="0">
              <a:solidFill>
                <a:schemeClr val="tx1"/>
              </a:solidFill>
              <a:latin typeface="Calibri" panose="020F0502020204030204" pitchFamily="34" charset="0"/>
              <a:cs typeface="Calibri" panose="020F0502020204030204" pitchFamily="34" charset="0"/>
            </a:rPr>
            <a:t>ordered into placement </a:t>
          </a:r>
          <a:r>
            <a:rPr lang="en-US" sz="2200" kern="1200" dirty="0">
              <a:solidFill>
                <a:schemeClr val="tx1"/>
              </a:solidFill>
              <a:latin typeface="Calibri" panose="020F0502020204030204" pitchFamily="34" charset="0"/>
              <a:cs typeface="Calibri" panose="020F0502020204030204" pitchFamily="34" charset="0"/>
            </a:rPr>
            <a:t>(probation)</a:t>
          </a:r>
        </a:p>
        <a:p>
          <a:pPr marL="228600" lvl="1" indent="-228600" algn="l" defTabSz="977900">
            <a:lnSpc>
              <a:spcPct val="90000"/>
            </a:lnSpc>
            <a:spcBef>
              <a:spcPct val="0"/>
            </a:spcBef>
            <a:spcAft>
              <a:spcPts val="1200"/>
            </a:spcAft>
            <a:buChar char="•"/>
          </a:pPr>
          <a:r>
            <a:rPr lang="en-US" sz="2200" kern="1200" dirty="0">
              <a:solidFill>
                <a:schemeClr val="tx1"/>
              </a:solidFill>
              <a:latin typeface="Calibri" panose="020F0502020204030204" pitchFamily="34" charset="0"/>
              <a:cs typeface="Calibri" panose="020F0502020204030204" pitchFamily="34" charset="0"/>
            </a:rPr>
            <a:t>At least once every 6 months</a:t>
          </a:r>
        </a:p>
        <a:p>
          <a:pPr marL="228600" lvl="1" indent="-228600" algn="l" defTabSz="977900">
            <a:lnSpc>
              <a:spcPct val="90000"/>
            </a:lnSpc>
            <a:spcBef>
              <a:spcPct val="0"/>
            </a:spcBef>
            <a:spcAft>
              <a:spcPts val="1200"/>
            </a:spcAft>
            <a:buChar char="•"/>
          </a:pPr>
          <a:r>
            <a:rPr lang="en-US" sz="2200" kern="1200" dirty="0">
              <a:solidFill>
                <a:schemeClr val="tx1"/>
              </a:solidFill>
              <a:latin typeface="Calibri" panose="020F0502020204030204" pitchFamily="34" charset="0"/>
              <a:cs typeface="Calibri" panose="020F0502020204030204" pitchFamily="34" charset="0"/>
            </a:rPr>
            <a:t>Every 90 days                (if receiving ICC, IHBS, or TFC)</a:t>
          </a:r>
        </a:p>
        <a:p>
          <a:pPr marL="228600" lvl="1" indent="-228600" algn="l" defTabSz="977900">
            <a:lnSpc>
              <a:spcPct val="90000"/>
            </a:lnSpc>
            <a:spcBef>
              <a:spcPct val="0"/>
            </a:spcBef>
            <a:spcAft>
              <a:spcPts val="1200"/>
            </a:spcAft>
            <a:buChar char="•"/>
          </a:pPr>
          <a:r>
            <a:rPr lang="en-US" sz="2200" kern="1200" dirty="0">
              <a:solidFill>
                <a:schemeClr val="tx1"/>
              </a:solidFill>
              <a:latin typeface="Calibri" panose="020F0502020204030204" pitchFamily="34" charset="0"/>
              <a:cs typeface="Calibri" panose="020F0502020204030204" pitchFamily="34" charset="0"/>
            </a:rPr>
            <a:t>As determined by the team</a:t>
          </a:r>
        </a:p>
      </dsp:txBody>
      <dsp:txXfrm>
        <a:off x="491227" y="742080"/>
        <a:ext cx="3116365" cy="4744456"/>
      </dsp:txXfrm>
    </dsp:sp>
    <dsp:sp modelId="{ACB0CE89-E6D7-409B-86E1-83EDAC9D203C}">
      <dsp:nvSpPr>
        <dsp:cNvPr id="0" name=""/>
        <dsp:cNvSpPr/>
      </dsp:nvSpPr>
      <dsp:spPr>
        <a:xfrm>
          <a:off x="76903" y="193944"/>
          <a:ext cx="1123025" cy="1123025"/>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A99683C-C290-40B8-A26F-9F370DC8F0CA}">
      <dsp:nvSpPr>
        <dsp:cNvPr id="0" name=""/>
        <dsp:cNvSpPr/>
      </dsp:nvSpPr>
      <dsp:spPr>
        <a:xfrm rot="16200000">
          <a:off x="2352970" y="2908711"/>
          <a:ext cx="4508654" cy="561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5223" bIns="0" numCol="1" spcCol="1270" anchor="t" anchorCtr="0">
          <a:noAutofit/>
        </a:bodyPr>
        <a:lstStyle/>
        <a:p>
          <a:pPr marL="0" lvl="0" indent="0" algn="r" defTabSz="1289050">
            <a:lnSpc>
              <a:spcPct val="90000"/>
            </a:lnSpc>
            <a:spcBef>
              <a:spcPct val="0"/>
            </a:spcBef>
            <a:spcAft>
              <a:spcPct val="35000"/>
            </a:spcAft>
            <a:buNone/>
          </a:pPr>
          <a:r>
            <a:rPr lang="en-US" sz="2900" kern="1200" dirty="0">
              <a:solidFill>
                <a:srgbClr val="FF0000"/>
              </a:solidFill>
            </a:rPr>
            <a:t>Required Topics:</a:t>
          </a:r>
          <a:endParaRPr lang="en-US" sz="2900" i="1" kern="1200" dirty="0">
            <a:solidFill>
              <a:srgbClr val="FF0000"/>
            </a:solidFill>
          </a:endParaRPr>
        </a:p>
      </dsp:txBody>
      <dsp:txXfrm>
        <a:off x="2352970" y="2908711"/>
        <a:ext cx="4508654" cy="561512"/>
      </dsp:txXfrm>
    </dsp:sp>
    <dsp:sp modelId="{6CE6BAA6-6ED5-4AAF-B034-281811D16821}">
      <dsp:nvSpPr>
        <dsp:cNvPr id="0" name=""/>
        <dsp:cNvSpPr/>
      </dsp:nvSpPr>
      <dsp:spPr>
        <a:xfrm>
          <a:off x="4837933" y="782184"/>
          <a:ext cx="2796928" cy="4793826"/>
        </a:xfrm>
        <a:prstGeom prst="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495223"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Case plan development/ CANS</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Placement preservation strategy</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Placement disruption</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School of origin</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Presumptive transfer</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STRTP Placement</a:t>
          </a:r>
        </a:p>
      </dsp:txBody>
      <dsp:txXfrm>
        <a:off x="4837933" y="782184"/>
        <a:ext cx="2796928" cy="4793826"/>
      </dsp:txXfrm>
    </dsp:sp>
    <dsp:sp modelId="{2721C2F8-76BD-4E63-AEBA-821EC6C0EFF2}">
      <dsp:nvSpPr>
        <dsp:cNvPr id="0" name=""/>
        <dsp:cNvSpPr/>
      </dsp:nvSpPr>
      <dsp:spPr>
        <a:xfrm>
          <a:off x="4326541" y="193944"/>
          <a:ext cx="1123025" cy="11230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C12468-A1DA-44D7-BF24-F072BAB59558}">
      <dsp:nvSpPr>
        <dsp:cNvPr id="0" name=""/>
        <dsp:cNvSpPr/>
      </dsp:nvSpPr>
      <dsp:spPr>
        <a:xfrm rot="16200000">
          <a:off x="6442890" y="2908711"/>
          <a:ext cx="4508654" cy="561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5223" bIns="0" numCol="1" spcCol="1270" anchor="t" anchorCtr="0">
          <a:noAutofit/>
        </a:bodyPr>
        <a:lstStyle/>
        <a:p>
          <a:pPr marL="0" lvl="0" indent="0" algn="r" defTabSz="1289050">
            <a:lnSpc>
              <a:spcPct val="90000"/>
            </a:lnSpc>
            <a:spcBef>
              <a:spcPct val="0"/>
            </a:spcBef>
            <a:spcAft>
              <a:spcPct val="35000"/>
            </a:spcAft>
            <a:buNone/>
          </a:pPr>
          <a:r>
            <a:rPr lang="en-US" sz="2900" kern="1200" dirty="0"/>
            <a:t>Other Meeting Reasons: </a:t>
          </a:r>
        </a:p>
      </dsp:txBody>
      <dsp:txXfrm>
        <a:off x="6442890" y="2908711"/>
        <a:ext cx="4508654" cy="561512"/>
      </dsp:txXfrm>
    </dsp:sp>
    <dsp:sp modelId="{3FC2C352-D86B-4DA1-B2E6-A1CEE321B08F}">
      <dsp:nvSpPr>
        <dsp:cNvPr id="0" name=""/>
        <dsp:cNvSpPr/>
      </dsp:nvSpPr>
      <dsp:spPr>
        <a:xfrm>
          <a:off x="8966870" y="946457"/>
          <a:ext cx="2796928" cy="4508654"/>
        </a:xfrm>
        <a:prstGeom prst="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495223" rIns="156464" bIns="156464" numCol="1" spcCol="1270" anchor="t" anchorCtr="0">
          <a:noAutofit/>
        </a:bodyPr>
        <a:lstStyle/>
        <a:p>
          <a:pPr marL="228600" lvl="1" indent="-228600" algn="l" defTabSz="977900">
            <a:lnSpc>
              <a:spcPct val="90000"/>
            </a:lnSpc>
            <a:spcBef>
              <a:spcPct val="0"/>
            </a:spcBef>
            <a:spcAft>
              <a:spcPts val="600"/>
            </a:spcAft>
            <a:buChar char="•"/>
          </a:pPr>
          <a:r>
            <a:rPr lang="en-US" altLang="en-US" sz="22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Safety Planning</a:t>
          </a:r>
          <a:endParaRPr lang="en-US" sz="2200" kern="1200" dirty="0">
            <a:solidFill>
              <a:schemeClr val="tx1"/>
            </a:solidFill>
          </a:endParaRPr>
        </a:p>
        <a:p>
          <a:pPr marL="228600" lvl="1" indent="-228600" algn="l" defTabSz="977900">
            <a:lnSpc>
              <a:spcPct val="90000"/>
            </a:lnSpc>
            <a:spcBef>
              <a:spcPct val="0"/>
            </a:spcBef>
            <a:spcAft>
              <a:spcPts val="600"/>
            </a:spcAft>
            <a:buChar char="•"/>
          </a:pPr>
          <a:r>
            <a:rPr lang="en-US" altLang="en-US" sz="22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Mental Health Services</a:t>
          </a:r>
          <a:endParaRPr lang="en-US" sz="2200" kern="1200" dirty="0">
            <a:solidFill>
              <a:schemeClr val="tx1"/>
            </a:solidFill>
          </a:endParaRPr>
        </a:p>
        <a:p>
          <a:pPr marL="228600" lvl="1" indent="-228600" algn="l" defTabSz="977900">
            <a:lnSpc>
              <a:spcPct val="90000"/>
            </a:lnSpc>
            <a:spcBef>
              <a:spcPct val="0"/>
            </a:spcBef>
            <a:spcAft>
              <a:spcPts val="600"/>
            </a:spcAft>
            <a:buChar char="•"/>
          </a:pPr>
          <a:r>
            <a:rPr lang="en-US" altLang="en-US" sz="22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Permanency Planning</a:t>
          </a:r>
          <a:endParaRPr lang="en-US" altLang="en-US" sz="2200" kern="1200" dirty="0">
            <a:solidFill>
              <a:schemeClr val="tx1"/>
            </a:solidFill>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ts val="600"/>
            </a:spcAft>
            <a:buChar char="•"/>
          </a:pPr>
          <a:r>
            <a:rPr lang="en-US" altLang="en-US" sz="22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Potential Placement Change</a:t>
          </a:r>
          <a:endParaRPr lang="en-US" altLang="en-US" sz="2200" kern="1200" dirty="0">
            <a:solidFill>
              <a:schemeClr val="tx1"/>
            </a:solidFill>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ts val="600"/>
            </a:spcAft>
            <a:buChar char="•"/>
          </a:pPr>
          <a:r>
            <a:rPr lang="en-US" altLang="en-US" sz="22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Return after absent from placement</a:t>
          </a:r>
          <a:endParaRPr lang="en-US" altLang="en-US" sz="2200" kern="1200" dirty="0">
            <a:solidFill>
              <a:schemeClr val="tx1"/>
            </a:solidFill>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ts val="600"/>
            </a:spcAft>
            <a:buChar char="•"/>
          </a:pPr>
          <a:r>
            <a:rPr lang="en-US" altLang="en-US" sz="22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Visitation   </a:t>
          </a:r>
          <a:r>
            <a:rPr lang="en-US" altLang="en-US" sz="2200" kern="12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2200" kern="1200" dirty="0">
            <a:solidFill>
              <a:schemeClr val="tx1"/>
            </a:solidFill>
            <a:latin typeface="Calibri" panose="020F0502020204030204" pitchFamily="34" charset="0"/>
            <a:cs typeface="Calibri" panose="020F0502020204030204" pitchFamily="34" charset="0"/>
          </a:endParaRPr>
        </a:p>
      </dsp:txBody>
      <dsp:txXfrm>
        <a:off x="8966870" y="946457"/>
        <a:ext cx="2796928" cy="4508654"/>
      </dsp:txXfrm>
    </dsp:sp>
    <dsp:sp modelId="{AD4ED7EC-D3C3-4A7D-9A8C-5D6E2EAE791D}">
      <dsp:nvSpPr>
        <dsp:cNvPr id="0" name=""/>
        <dsp:cNvSpPr/>
      </dsp:nvSpPr>
      <dsp:spPr>
        <a:xfrm>
          <a:off x="8416461" y="193944"/>
          <a:ext cx="1123025" cy="112302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D4CAD-2F58-464D-A5D9-4CE3891358B3}">
      <dsp:nvSpPr>
        <dsp:cNvPr id="0" name=""/>
        <dsp:cNvSpPr/>
      </dsp:nvSpPr>
      <dsp:spPr>
        <a:xfrm>
          <a:off x="3993600" y="2120057"/>
          <a:ext cx="2694685" cy="233101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Mapping Roles</a:t>
          </a:r>
        </a:p>
      </dsp:txBody>
      <dsp:txXfrm>
        <a:off x="4440147" y="2506338"/>
        <a:ext cx="1801591" cy="1558450"/>
      </dsp:txXfrm>
    </dsp:sp>
    <dsp:sp modelId="{FFE0AA2F-DEB9-449E-A963-ED6D9A79B1F5}">
      <dsp:nvSpPr>
        <dsp:cNvPr id="0" name=""/>
        <dsp:cNvSpPr/>
      </dsp:nvSpPr>
      <dsp:spPr>
        <a:xfrm>
          <a:off x="5680991" y="1004825"/>
          <a:ext cx="1016696" cy="8760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F884F-7E72-45EF-AA71-5DFEF034AC15}">
      <dsp:nvSpPr>
        <dsp:cNvPr id="0" name=""/>
        <dsp:cNvSpPr/>
      </dsp:nvSpPr>
      <dsp:spPr>
        <a:xfrm>
          <a:off x="4241820" y="0"/>
          <a:ext cx="2208275" cy="1910417"/>
        </a:xfrm>
        <a:prstGeom prst="hexagon">
          <a:avLst>
            <a:gd name="adj" fmla="val 2857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Voice of SDM	</a:t>
          </a:r>
        </a:p>
      </dsp:txBody>
      <dsp:txXfrm>
        <a:off x="4607778" y="316597"/>
        <a:ext cx="1476359" cy="1277223"/>
      </dsp:txXfrm>
    </dsp:sp>
    <dsp:sp modelId="{DAA95180-1D06-4161-BB76-BC36811023F8}">
      <dsp:nvSpPr>
        <dsp:cNvPr id="0" name=""/>
        <dsp:cNvSpPr/>
      </dsp:nvSpPr>
      <dsp:spPr>
        <a:xfrm>
          <a:off x="6867556" y="2642514"/>
          <a:ext cx="1016696" cy="8760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0F8AA-AAA1-4300-8020-9E2703AF33B6}">
      <dsp:nvSpPr>
        <dsp:cNvPr id="0" name=""/>
        <dsp:cNvSpPr/>
      </dsp:nvSpPr>
      <dsp:spPr>
        <a:xfrm>
          <a:off x="6267065" y="1175035"/>
          <a:ext cx="2208275" cy="1910417"/>
        </a:xfrm>
        <a:prstGeom prst="hexagon">
          <a:avLst>
            <a:gd name="adj" fmla="val 28570"/>
            <a:gd name="vf" fmla="val 115470"/>
          </a:avLst>
        </a:prstGeom>
        <a:solidFill>
          <a:srgbClr val="BC1E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Trauma Informed Practice</a:t>
          </a:r>
        </a:p>
      </dsp:txBody>
      <dsp:txXfrm>
        <a:off x="6633023" y="1491632"/>
        <a:ext cx="1476359" cy="1277223"/>
      </dsp:txXfrm>
    </dsp:sp>
    <dsp:sp modelId="{E90EA700-9BEE-4140-BFD1-6FAD44CE22D3}">
      <dsp:nvSpPr>
        <dsp:cNvPr id="0" name=""/>
        <dsp:cNvSpPr/>
      </dsp:nvSpPr>
      <dsp:spPr>
        <a:xfrm>
          <a:off x="6043291" y="4491157"/>
          <a:ext cx="1016696" cy="8760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B7424-76F9-402A-AD27-4EFF77C5FBFB}">
      <dsp:nvSpPr>
        <dsp:cNvPr id="0" name=""/>
        <dsp:cNvSpPr/>
      </dsp:nvSpPr>
      <dsp:spPr>
        <a:xfrm>
          <a:off x="6267065" y="3485017"/>
          <a:ext cx="2208275" cy="1910417"/>
        </a:xfrm>
        <a:prstGeom prst="hexagon">
          <a:avLst>
            <a:gd name="adj" fmla="val 28570"/>
            <a:gd name="vf" fmla="val 115470"/>
          </a:avLst>
        </a:prstGeom>
        <a:solidFill>
          <a:srgbClr val="EA9A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Cultural Humility</a:t>
          </a:r>
        </a:p>
      </dsp:txBody>
      <dsp:txXfrm>
        <a:off x="6633023" y="3801614"/>
        <a:ext cx="1476359" cy="1277223"/>
      </dsp:txXfrm>
    </dsp:sp>
    <dsp:sp modelId="{95AFA4EF-00F2-4A93-9878-0FC2D05C9BCF}">
      <dsp:nvSpPr>
        <dsp:cNvPr id="0" name=""/>
        <dsp:cNvSpPr/>
      </dsp:nvSpPr>
      <dsp:spPr>
        <a:xfrm>
          <a:off x="3998615" y="4683053"/>
          <a:ext cx="1016696" cy="8760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10501-F09A-4BDE-B827-91D72413BA38}">
      <dsp:nvSpPr>
        <dsp:cNvPr id="0" name=""/>
        <dsp:cNvSpPr/>
      </dsp:nvSpPr>
      <dsp:spPr>
        <a:xfrm>
          <a:off x="4241820" y="4661367"/>
          <a:ext cx="2208275" cy="1910417"/>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Listening for Jargon</a:t>
          </a:r>
        </a:p>
      </dsp:txBody>
      <dsp:txXfrm>
        <a:off x="4607778" y="4977964"/>
        <a:ext cx="1476359" cy="1277223"/>
      </dsp:txXfrm>
    </dsp:sp>
    <dsp:sp modelId="{BE9832D6-21C1-43B3-9BCC-3DBE8F119D97}">
      <dsp:nvSpPr>
        <dsp:cNvPr id="0" name=""/>
        <dsp:cNvSpPr/>
      </dsp:nvSpPr>
      <dsp:spPr>
        <a:xfrm>
          <a:off x="2792619" y="3046022"/>
          <a:ext cx="1016696" cy="8760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6243C-4B41-4A41-8CA3-FB41EC454AF2}">
      <dsp:nvSpPr>
        <dsp:cNvPr id="0" name=""/>
        <dsp:cNvSpPr/>
      </dsp:nvSpPr>
      <dsp:spPr>
        <a:xfrm>
          <a:off x="2207172" y="3486331"/>
          <a:ext cx="2208275" cy="1910417"/>
        </a:xfrm>
        <a:prstGeom prst="hexagon">
          <a:avLst>
            <a:gd name="adj" fmla="val 28570"/>
            <a:gd name="vf" fmla="val 115470"/>
          </a:avLst>
        </a:prstGeom>
        <a:solidFill>
          <a:srgbClr val="0ED5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Solution Focused Questions</a:t>
          </a:r>
        </a:p>
      </dsp:txBody>
      <dsp:txXfrm>
        <a:off x="2573130" y="3802928"/>
        <a:ext cx="1476359" cy="1277223"/>
      </dsp:txXfrm>
    </dsp:sp>
    <dsp:sp modelId="{C1F53C1F-24BD-4675-B846-93ACA7880979}">
      <dsp:nvSpPr>
        <dsp:cNvPr id="0" name=""/>
        <dsp:cNvSpPr/>
      </dsp:nvSpPr>
      <dsp:spPr>
        <a:xfrm>
          <a:off x="2207172" y="1172406"/>
          <a:ext cx="2208275" cy="1910417"/>
        </a:xfrm>
        <a:prstGeom prst="hexagon">
          <a:avLst>
            <a:gd name="adj" fmla="val 28570"/>
            <a:gd name="vf" fmla="val 11547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Collaborative Practice</a:t>
          </a:r>
        </a:p>
      </dsp:txBody>
      <dsp:txXfrm>
        <a:off x="2573130" y="1489003"/>
        <a:ext cx="1476359" cy="127722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6AF-6925-4BFC-804A-50EF6CB33CE0}">
      <dsp:nvSpPr>
        <dsp:cNvPr id="0" name=""/>
        <dsp:cNvSpPr/>
      </dsp:nvSpPr>
      <dsp:spPr>
        <a:xfrm>
          <a:off x="4491789" y="0"/>
          <a:ext cx="6737684" cy="1833562"/>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How can we work together to ensure the child will be safe during a short period of time?</a:t>
          </a:r>
          <a:endParaRPr lang="en-US" sz="2400" kern="1200" dirty="0">
            <a:latin typeface="Calibri" panose="020F0502020204030204" pitchFamily="34" charset="0"/>
            <a:cs typeface="Calibri" panose="020F0502020204030204" pitchFamily="34" charset="0"/>
          </a:endParaRPr>
        </a:p>
      </dsp:txBody>
      <dsp:txXfrm>
        <a:off x="4491789" y="229195"/>
        <a:ext cx="6050098" cy="1375172"/>
      </dsp:txXfrm>
    </dsp:sp>
    <dsp:sp modelId="{FA0C221E-FD39-4D21-B989-76D1A8EFFC60}">
      <dsp:nvSpPr>
        <dsp:cNvPr id="0" name=""/>
        <dsp:cNvSpPr/>
      </dsp:nvSpPr>
      <dsp:spPr>
        <a:xfrm>
          <a:off x="0" y="0"/>
          <a:ext cx="4491789" cy="18335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Safety Plans (immediate)</a:t>
          </a:r>
        </a:p>
      </dsp:txBody>
      <dsp:txXfrm>
        <a:off x="89507" y="89507"/>
        <a:ext cx="4312775" cy="1654548"/>
      </dsp:txXfrm>
    </dsp:sp>
    <dsp:sp modelId="{2F01D10E-07EE-4067-A31C-CE862A994699}">
      <dsp:nvSpPr>
        <dsp:cNvPr id="0" name=""/>
        <dsp:cNvSpPr/>
      </dsp:nvSpPr>
      <dsp:spPr>
        <a:xfrm>
          <a:off x="4491789" y="2016918"/>
          <a:ext cx="6737684" cy="1833562"/>
        </a:xfrm>
        <a:prstGeom prst="rightArrow">
          <a:avLst>
            <a:gd name="adj1" fmla="val 75000"/>
            <a:gd name="adj2" fmla="val 50000"/>
          </a:avLst>
        </a:prstGeom>
        <a:solidFill>
          <a:schemeClr val="accent2">
            <a:tint val="40000"/>
            <a:alpha val="90000"/>
            <a:hueOff val="-726289"/>
            <a:satOff val="-67"/>
            <a:lumOff val="19"/>
            <a:alphaOff val="0"/>
          </a:schemeClr>
        </a:solidFill>
        <a:ln w="6350" cap="flat" cmpd="sng" algn="ctr">
          <a:solidFill>
            <a:schemeClr val="accent2">
              <a:tint val="40000"/>
              <a:alpha val="90000"/>
              <a:hueOff val="-726289"/>
              <a:satOff val="-67"/>
              <a:lumOff val="1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How can family life be organized so that ongoing safety can be demonstrated over time?</a:t>
          </a:r>
          <a:endParaRPr lang="en-US" sz="2400" kern="1200" dirty="0">
            <a:latin typeface="Calibri" panose="020F0502020204030204" pitchFamily="34" charset="0"/>
            <a:cs typeface="Calibri" panose="020F0502020204030204" pitchFamily="34" charset="0"/>
          </a:endParaRPr>
        </a:p>
      </dsp:txBody>
      <dsp:txXfrm>
        <a:off x="4491789" y="2246113"/>
        <a:ext cx="6050098" cy="1375172"/>
      </dsp:txXfrm>
    </dsp:sp>
    <dsp:sp modelId="{F4689D63-13B0-47D2-A522-F576EA4DCC5C}">
      <dsp:nvSpPr>
        <dsp:cNvPr id="0" name=""/>
        <dsp:cNvSpPr/>
      </dsp:nvSpPr>
      <dsp:spPr>
        <a:xfrm>
          <a:off x="0" y="2016918"/>
          <a:ext cx="4491789" cy="1833562"/>
        </a:xfrm>
        <a:prstGeom prst="roundRect">
          <a:avLst/>
        </a:prstGeom>
        <a:gradFill rotWithShape="0">
          <a:gsLst>
            <a:gs pos="0">
              <a:schemeClr val="accent2">
                <a:hueOff val="-419062"/>
                <a:satOff val="-4829"/>
                <a:lumOff val="1079"/>
                <a:alphaOff val="0"/>
                <a:satMod val="103000"/>
                <a:lumMod val="102000"/>
                <a:tint val="94000"/>
              </a:schemeClr>
            </a:gs>
            <a:gs pos="50000">
              <a:schemeClr val="accent2">
                <a:hueOff val="-419062"/>
                <a:satOff val="-4829"/>
                <a:lumOff val="1079"/>
                <a:alphaOff val="0"/>
                <a:satMod val="110000"/>
                <a:lumMod val="100000"/>
                <a:shade val="100000"/>
              </a:schemeClr>
            </a:gs>
            <a:gs pos="100000">
              <a:schemeClr val="accent2">
                <a:hueOff val="-419062"/>
                <a:satOff val="-4829"/>
                <a:lumOff val="10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Case Plans (ongoing)</a:t>
          </a:r>
        </a:p>
      </dsp:txBody>
      <dsp:txXfrm>
        <a:off x="89507" y="2106425"/>
        <a:ext cx="4312775" cy="1654548"/>
      </dsp:txXfrm>
    </dsp:sp>
    <dsp:sp modelId="{6CCA64A7-C1D9-45E9-B4D3-54EB7FA3E53D}">
      <dsp:nvSpPr>
        <dsp:cNvPr id="0" name=""/>
        <dsp:cNvSpPr/>
      </dsp:nvSpPr>
      <dsp:spPr>
        <a:xfrm>
          <a:off x="4491789" y="4033837"/>
          <a:ext cx="6737684" cy="1833562"/>
        </a:xfrm>
        <a:prstGeom prst="rightArrow">
          <a:avLst>
            <a:gd name="adj1" fmla="val 75000"/>
            <a:gd name="adj2" fmla="val 50000"/>
          </a:avLst>
        </a:prstGeom>
        <a:solidFill>
          <a:schemeClr val="accent2">
            <a:tint val="40000"/>
            <a:alpha val="90000"/>
            <a:hueOff val="-1452578"/>
            <a:satOff val="-133"/>
            <a:lumOff val="39"/>
            <a:alphaOff val="0"/>
          </a:schemeClr>
        </a:solidFill>
        <a:ln w="6350" cap="flat" cmpd="sng" algn="ctr">
          <a:solidFill>
            <a:schemeClr val="accent2">
              <a:tint val="40000"/>
              <a:alpha val="90000"/>
              <a:hueOff val="-1452578"/>
              <a:satOff val="-133"/>
              <a:lumOff val="3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How will safety continue to be provided once child welfare is no longer working with the family?</a:t>
          </a:r>
          <a:endParaRPr lang="en-US" sz="24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endParaRPr lang="en-US" sz="1500" kern="1200" dirty="0"/>
        </a:p>
      </dsp:txBody>
      <dsp:txXfrm>
        <a:off x="4491789" y="4263032"/>
        <a:ext cx="6050098" cy="1375172"/>
      </dsp:txXfrm>
    </dsp:sp>
    <dsp:sp modelId="{0B0D47D2-646F-4964-9D19-01E224B58B78}">
      <dsp:nvSpPr>
        <dsp:cNvPr id="0" name=""/>
        <dsp:cNvSpPr/>
      </dsp:nvSpPr>
      <dsp:spPr>
        <a:xfrm>
          <a:off x="0" y="4033837"/>
          <a:ext cx="4491789" cy="1833562"/>
        </a:xfrm>
        <a:prstGeom prst="roundRect">
          <a:avLst/>
        </a:prstGeom>
        <a:gradFill rotWithShape="0">
          <a:gsLst>
            <a:gs pos="0">
              <a:schemeClr val="accent2">
                <a:hueOff val="-838123"/>
                <a:satOff val="-9658"/>
                <a:lumOff val="2159"/>
                <a:alphaOff val="0"/>
                <a:satMod val="103000"/>
                <a:lumMod val="102000"/>
                <a:tint val="94000"/>
              </a:schemeClr>
            </a:gs>
            <a:gs pos="50000">
              <a:schemeClr val="accent2">
                <a:hueOff val="-838123"/>
                <a:satOff val="-9658"/>
                <a:lumOff val="2159"/>
                <a:alphaOff val="0"/>
                <a:satMod val="110000"/>
                <a:lumMod val="100000"/>
                <a:shade val="100000"/>
              </a:schemeClr>
            </a:gs>
            <a:gs pos="100000">
              <a:schemeClr val="accent2">
                <a:hueOff val="-838123"/>
                <a:satOff val="-9658"/>
                <a:lumOff val="21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Aftercare Plans</a:t>
          </a:r>
        </a:p>
      </dsp:txBody>
      <dsp:txXfrm>
        <a:off x="89507" y="4123344"/>
        <a:ext cx="4312775" cy="165454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AA6D1-60B2-42A7-B657-C437D75584A7}">
      <dsp:nvSpPr>
        <dsp:cNvPr id="0" name=""/>
        <dsp:cNvSpPr/>
      </dsp:nvSpPr>
      <dsp:spPr>
        <a:xfrm>
          <a:off x="0" y="572399"/>
          <a:ext cx="12191999"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5D958-B7F1-40AF-A75B-A704CD2AFC33}">
      <dsp:nvSpPr>
        <dsp:cNvPr id="0" name=""/>
        <dsp:cNvSpPr/>
      </dsp:nvSpPr>
      <dsp:spPr>
        <a:xfrm>
          <a:off x="241447" y="32369"/>
          <a:ext cx="11608581"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A network who the parents and the child can access if needed and plans for how that can happen </a:t>
          </a:r>
        </a:p>
      </dsp:txBody>
      <dsp:txXfrm>
        <a:off x="290443" y="81365"/>
        <a:ext cx="11510589" cy="905688"/>
      </dsp:txXfrm>
    </dsp:sp>
    <dsp:sp modelId="{34A5299C-5051-4932-B415-F48132CA7F8F}">
      <dsp:nvSpPr>
        <dsp:cNvPr id="0" name=""/>
        <dsp:cNvSpPr/>
      </dsp:nvSpPr>
      <dsp:spPr>
        <a:xfrm>
          <a:off x="0" y="2114640"/>
          <a:ext cx="12191999" cy="856800"/>
        </a:xfrm>
        <a:prstGeom prst="rect">
          <a:avLst/>
        </a:prstGeom>
        <a:solidFill>
          <a:schemeClr val="lt1">
            <a:alpha val="90000"/>
            <a:hueOff val="0"/>
            <a:satOff val="0"/>
            <a:lumOff val="0"/>
            <a:alphaOff val="0"/>
          </a:schemeClr>
        </a:solidFill>
        <a:ln w="12700" cap="flat" cmpd="sng" algn="ctr">
          <a:solidFill>
            <a:schemeClr val="accent2">
              <a:hueOff val="-279374"/>
              <a:satOff val="-3219"/>
              <a:lumOff val="7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44526D-391B-4100-86D4-DB536AEAF1DA}">
      <dsp:nvSpPr>
        <dsp:cNvPr id="0" name=""/>
        <dsp:cNvSpPr/>
      </dsp:nvSpPr>
      <dsp:spPr>
        <a:xfrm>
          <a:off x="241447" y="1574609"/>
          <a:ext cx="11608581" cy="1003680"/>
        </a:xfrm>
        <a:prstGeom prst="roundRect">
          <a:avLst/>
        </a:prstGeom>
        <a:solidFill>
          <a:schemeClr val="accent2">
            <a:hueOff val="-279374"/>
            <a:satOff val="-3219"/>
            <a:lumOff val="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Agreement on behaviorally specific actions the parents can take to demonstrate safety over time</a:t>
          </a:r>
        </a:p>
      </dsp:txBody>
      <dsp:txXfrm>
        <a:off x="290443" y="1623605"/>
        <a:ext cx="11510589" cy="905688"/>
      </dsp:txXfrm>
    </dsp:sp>
    <dsp:sp modelId="{34E54BB0-8803-4F00-8ABE-3F8133FB4559}">
      <dsp:nvSpPr>
        <dsp:cNvPr id="0" name=""/>
        <dsp:cNvSpPr/>
      </dsp:nvSpPr>
      <dsp:spPr>
        <a:xfrm>
          <a:off x="0" y="3656880"/>
          <a:ext cx="12191999" cy="856800"/>
        </a:xfrm>
        <a:prstGeom prst="rect">
          <a:avLst/>
        </a:prstGeom>
        <a:solidFill>
          <a:schemeClr val="lt1">
            <a:alpha val="90000"/>
            <a:hueOff val="0"/>
            <a:satOff val="0"/>
            <a:lumOff val="0"/>
            <a:alphaOff val="0"/>
          </a:schemeClr>
        </a:solidFill>
        <a:ln w="12700" cap="flat" cmpd="sng" algn="ctr">
          <a:solidFill>
            <a:schemeClr val="accent2">
              <a:hueOff val="-558749"/>
              <a:satOff val="-6439"/>
              <a:lumOff val="14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13866-6498-4925-91B1-ABAC2B84A876}">
      <dsp:nvSpPr>
        <dsp:cNvPr id="0" name=""/>
        <dsp:cNvSpPr/>
      </dsp:nvSpPr>
      <dsp:spPr>
        <a:xfrm>
          <a:off x="212065" y="3097749"/>
          <a:ext cx="11593301" cy="1003680"/>
        </a:xfrm>
        <a:prstGeom prst="roundRect">
          <a:avLst/>
        </a:prstGeom>
        <a:solidFill>
          <a:schemeClr val="accent2">
            <a:hueOff val="-558749"/>
            <a:satOff val="-6439"/>
            <a:lumOff val="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Agreement on signs that the parents/caregivers are struggling and what the network will do in those instances</a:t>
          </a:r>
        </a:p>
      </dsp:txBody>
      <dsp:txXfrm>
        <a:off x="261061" y="3146745"/>
        <a:ext cx="11495309" cy="905688"/>
      </dsp:txXfrm>
    </dsp:sp>
    <dsp:sp modelId="{8DB505A2-DDD0-4DDB-B236-2CA4E63F796A}">
      <dsp:nvSpPr>
        <dsp:cNvPr id="0" name=""/>
        <dsp:cNvSpPr/>
      </dsp:nvSpPr>
      <dsp:spPr>
        <a:xfrm>
          <a:off x="0" y="5199120"/>
          <a:ext cx="12191999" cy="856800"/>
        </a:xfrm>
        <a:prstGeom prst="rect">
          <a:avLst/>
        </a:prstGeom>
        <a:solidFill>
          <a:schemeClr val="lt1">
            <a:alpha val="90000"/>
            <a:hueOff val="0"/>
            <a:satOff val="0"/>
            <a:lumOff val="0"/>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C5E21-B95D-4C6D-9526-ADA2A91310F1}">
      <dsp:nvSpPr>
        <dsp:cNvPr id="0" name=""/>
        <dsp:cNvSpPr/>
      </dsp:nvSpPr>
      <dsp:spPr>
        <a:xfrm>
          <a:off x="206451" y="4678179"/>
          <a:ext cx="11606011" cy="100368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If professionals/service providers are involved, what exactly their role will be in enhancing promoting safety</a:t>
          </a:r>
        </a:p>
      </dsp:txBody>
      <dsp:txXfrm>
        <a:off x="255447" y="4727175"/>
        <a:ext cx="11508019" cy="90568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689A7-0474-0C4B-84DE-9FB954965948}">
      <dsp:nvSpPr>
        <dsp:cNvPr id="0" name=""/>
        <dsp:cNvSpPr/>
      </dsp:nvSpPr>
      <dsp:spPr>
        <a:xfrm>
          <a:off x="466712" y="0"/>
          <a:ext cx="9407822" cy="5105400"/>
        </a:xfrm>
        <a:prstGeom prst="quadArrow">
          <a:avLst>
            <a:gd name="adj1" fmla="val 2000"/>
            <a:gd name="adj2" fmla="val 4000"/>
            <a:gd name="adj3" fmla="val 5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9AFA1BE-D8DD-6741-99A2-2FB364029E3F}">
      <dsp:nvSpPr>
        <dsp:cNvPr id="0" name=""/>
        <dsp:cNvSpPr/>
      </dsp:nvSpPr>
      <dsp:spPr>
        <a:xfrm>
          <a:off x="914394" y="374654"/>
          <a:ext cx="4113584"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j-lt"/>
            </a:rPr>
            <a:t>Detailed plans of ACTION </a:t>
          </a:r>
          <a:br>
            <a:rPr lang="en-US" sz="3600" kern="1200" dirty="0">
              <a:latin typeface="+mj-lt"/>
            </a:rPr>
          </a:br>
          <a:r>
            <a:rPr lang="en-US" sz="2400" kern="1200" dirty="0">
              <a:latin typeface="+mj-lt"/>
            </a:rPr>
            <a:t>made in response </a:t>
          </a:r>
          <a:endParaRPr lang="en-US" sz="2400" b="1" kern="1200" dirty="0">
            <a:latin typeface="+mj-lt"/>
          </a:endParaRPr>
        </a:p>
      </dsp:txBody>
      <dsp:txXfrm>
        <a:off x="1014084" y="474344"/>
        <a:ext cx="3914204" cy="1842780"/>
      </dsp:txXfrm>
    </dsp:sp>
    <dsp:sp modelId="{65FDECB6-09D2-5042-9BD8-B4AF666782B0}">
      <dsp:nvSpPr>
        <dsp:cNvPr id="0" name=""/>
        <dsp:cNvSpPr/>
      </dsp:nvSpPr>
      <dsp:spPr>
        <a:xfrm>
          <a:off x="5495929" y="381005"/>
          <a:ext cx="4213221"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to</a:t>
          </a:r>
          <a:r>
            <a:rPr lang="en-US" sz="3600" kern="1200" dirty="0">
              <a:latin typeface="+mj-lt"/>
            </a:rPr>
            <a:t> </a:t>
          </a:r>
          <a:r>
            <a:rPr lang="en-US" sz="3600" b="1" kern="1200" dirty="0">
              <a:latin typeface="+mj-lt"/>
            </a:rPr>
            <a:t>SPECIFICALLY identified dangers</a:t>
          </a:r>
        </a:p>
      </dsp:txBody>
      <dsp:txXfrm>
        <a:off x="5595619" y="480695"/>
        <a:ext cx="4013841" cy="1842780"/>
      </dsp:txXfrm>
    </dsp:sp>
    <dsp:sp modelId="{A6F1C7CD-BA7A-8240-AA7B-CC666C780595}">
      <dsp:nvSpPr>
        <dsp:cNvPr id="0" name=""/>
        <dsp:cNvSpPr/>
      </dsp:nvSpPr>
      <dsp:spPr>
        <a:xfrm>
          <a:off x="929976" y="2787364"/>
          <a:ext cx="3932648"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j-lt"/>
            </a:rPr>
            <a:t>Behaviorally specific</a:t>
          </a:r>
        </a:p>
      </dsp:txBody>
      <dsp:txXfrm>
        <a:off x="1029666" y="2887054"/>
        <a:ext cx="3733268" cy="1842780"/>
      </dsp:txXfrm>
    </dsp:sp>
    <dsp:sp modelId="{B61AFF4D-1238-B74E-BE7E-D91474F53B15}">
      <dsp:nvSpPr>
        <dsp:cNvPr id="0" name=""/>
        <dsp:cNvSpPr/>
      </dsp:nvSpPr>
      <dsp:spPr>
        <a:xfrm>
          <a:off x="5607053" y="2784771"/>
          <a:ext cx="4109132"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j-lt"/>
            </a:rPr>
            <a:t>Action-driven</a:t>
          </a:r>
        </a:p>
      </dsp:txBody>
      <dsp:txXfrm>
        <a:off x="5706743" y="2884461"/>
        <a:ext cx="3909752" cy="184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60D7-F78F-E14C-A706-08FF017BE63B}">
      <dsp:nvSpPr>
        <dsp:cNvPr id="0" name=""/>
        <dsp:cNvSpPr/>
      </dsp:nvSpPr>
      <dsp:spPr>
        <a:xfrm>
          <a:off x="909962" y="0"/>
          <a:ext cx="8938260" cy="33859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38B668-68E4-8A4D-A534-3E970EBC034D}">
      <dsp:nvSpPr>
        <dsp:cNvPr id="0" name=""/>
        <dsp:cNvSpPr/>
      </dsp:nvSpPr>
      <dsp:spPr>
        <a:xfrm>
          <a:off x="4086"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latin typeface="Calibri" panose="020F0502020204030204" pitchFamily="34" charset="0"/>
              <a:cs typeface="Calibri" panose="020F0502020204030204" pitchFamily="34" charset="0"/>
            </a:rPr>
            <a:t>Caregiver</a:t>
          </a:r>
        </a:p>
      </dsp:txBody>
      <dsp:txXfrm>
        <a:off x="80244" y="1246241"/>
        <a:ext cx="3227785" cy="1407795"/>
      </dsp:txXfrm>
    </dsp:sp>
    <dsp:sp modelId="{C1C46FE0-E60D-4FB7-B082-9110F96ACC18}">
      <dsp:nvSpPr>
        <dsp:cNvPr id="0" name=""/>
        <dsp:cNvSpPr/>
      </dsp:nvSpPr>
      <dsp:spPr>
        <a:xfrm>
          <a:off x="3567749"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latin typeface="Calibri" panose="020F0502020204030204" pitchFamily="34" charset="0"/>
              <a:cs typeface="Calibri" panose="020F0502020204030204" pitchFamily="34" charset="0"/>
            </a:rPr>
            <a:t>Behavior actions/inactions</a:t>
          </a:r>
        </a:p>
      </dsp:txBody>
      <dsp:txXfrm>
        <a:off x="3643907" y="1246241"/>
        <a:ext cx="3227785" cy="1407795"/>
      </dsp:txXfrm>
    </dsp:sp>
    <dsp:sp modelId="{B9DAA4CE-B8D0-0048-BF71-2850B3F17784}">
      <dsp:nvSpPr>
        <dsp:cNvPr id="0" name=""/>
        <dsp:cNvSpPr/>
      </dsp:nvSpPr>
      <dsp:spPr>
        <a:xfrm>
          <a:off x="7131411"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rPr>
            <a:t>Impact on the child</a:t>
          </a:r>
        </a:p>
      </dsp:txBody>
      <dsp:txXfrm>
        <a:off x="7207569" y="1246241"/>
        <a:ext cx="3227785" cy="140779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43222-54B6-45ED-9D7C-DD6981FFBC07}">
      <dsp:nvSpPr>
        <dsp:cNvPr id="0" name=""/>
        <dsp:cNvSpPr/>
      </dsp:nvSpPr>
      <dsp:spPr>
        <a:xfrm>
          <a:off x="0" y="320418"/>
          <a:ext cx="1204762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33248" rIns="935029"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Child welfare and the doctors at the hospital are worried that Cheryl may try to hurt herself again in the future; that she might be seriously injured or die; and that the children could be very frightened, seriously injured, or left motherless.</a:t>
          </a:r>
          <a:endParaRPr lang="en-US" sz="1600" kern="1200" dirty="0">
            <a:solidFill>
              <a:schemeClr val="tx1">
                <a:lumMod val="75000"/>
                <a:lumOff val="25000"/>
              </a:schemeClr>
            </a:solidFill>
            <a:latin typeface="Calibri" panose="020F0502020204030204" pitchFamily="34" charset="0"/>
            <a:ea typeface="Verdana" panose="020B0604030504040204" pitchFamily="34" charset="0"/>
          </a:endParaRPr>
        </a:p>
      </dsp:txBody>
      <dsp:txXfrm>
        <a:off x="0" y="320418"/>
        <a:ext cx="12047620" cy="907200"/>
      </dsp:txXfrm>
    </dsp:sp>
    <dsp:sp modelId="{2FC7A3AD-A967-4427-BF9B-F5DE11A19409}">
      <dsp:nvSpPr>
        <dsp:cNvPr id="0" name=""/>
        <dsp:cNvSpPr/>
      </dsp:nvSpPr>
      <dsp:spPr>
        <a:xfrm>
          <a:off x="602381" y="84258"/>
          <a:ext cx="843333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Danger Statement</a:t>
          </a:r>
        </a:p>
      </dsp:txBody>
      <dsp:txXfrm>
        <a:off x="625438" y="107315"/>
        <a:ext cx="8387220" cy="426206"/>
      </dsp:txXfrm>
    </dsp:sp>
    <dsp:sp modelId="{4679BBE3-669F-41D7-B0DF-C97AC24FB41C}">
      <dsp:nvSpPr>
        <dsp:cNvPr id="0" name=""/>
        <dsp:cNvSpPr/>
      </dsp:nvSpPr>
      <dsp:spPr>
        <a:xfrm>
          <a:off x="0" y="1550178"/>
          <a:ext cx="12047620"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33248" rIns="935029"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Cheryl agrees to work with child welfare and a network of family, friends, and providers to show everyone that she will always ask for help if sadness or depression start to get in the way of taking care of the girls or if she starts to think about hurting herself again. Child welfare services will need to see this plan working continuously for six months to begin planning for the girls to come home. </a:t>
          </a:r>
          <a:endParaRPr lang="en-US" sz="1600" kern="1200" dirty="0">
            <a:solidFill>
              <a:schemeClr val="tx1">
                <a:lumMod val="75000"/>
                <a:lumOff val="25000"/>
              </a:schemeClr>
            </a:solidFill>
            <a:latin typeface="Calibri" panose="020F0502020204030204" pitchFamily="34" charset="0"/>
            <a:ea typeface="Verdana" panose="020B0604030504040204" pitchFamily="34" charset="0"/>
          </a:endParaRPr>
        </a:p>
      </dsp:txBody>
      <dsp:txXfrm>
        <a:off x="0" y="1550178"/>
        <a:ext cx="12047620" cy="1360800"/>
      </dsp:txXfrm>
    </dsp:sp>
    <dsp:sp modelId="{DB2AD0B4-AFD7-4E8D-8EC9-DE4B5C096AF4}">
      <dsp:nvSpPr>
        <dsp:cNvPr id="0" name=""/>
        <dsp:cNvSpPr/>
      </dsp:nvSpPr>
      <dsp:spPr>
        <a:xfrm>
          <a:off x="602381" y="1314018"/>
          <a:ext cx="843333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Safety Goal</a:t>
          </a:r>
        </a:p>
      </dsp:txBody>
      <dsp:txXfrm>
        <a:off x="625438" y="1337075"/>
        <a:ext cx="8387220" cy="426206"/>
      </dsp:txXfrm>
    </dsp:sp>
    <dsp:sp modelId="{F22A91E2-AD98-46D8-9A03-C6351145E74A}">
      <dsp:nvSpPr>
        <dsp:cNvPr id="0" name=""/>
        <dsp:cNvSpPr/>
      </dsp:nvSpPr>
      <dsp:spPr>
        <a:xfrm>
          <a:off x="0" y="3233538"/>
          <a:ext cx="1204762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33248" rIns="93502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Cheryl agrees to have developed a positive support network/CFT with friends and family who will help her address her depression to keep her children safe, and she will have demonstrated how she has used her network every week for 6 months. </a:t>
          </a:r>
          <a:endParaRPr lang="en-US" sz="1500" kern="12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dsp:txBody>
      <dsp:txXfrm>
        <a:off x="0" y="3233538"/>
        <a:ext cx="12047620" cy="882000"/>
      </dsp:txXfrm>
    </dsp:sp>
    <dsp:sp modelId="{3DFDB207-9589-4757-ABF5-7220810A3327}">
      <dsp:nvSpPr>
        <dsp:cNvPr id="0" name=""/>
        <dsp:cNvSpPr/>
      </dsp:nvSpPr>
      <dsp:spPr>
        <a:xfrm>
          <a:off x="602381" y="2997378"/>
          <a:ext cx="843333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Service Objective #1</a:t>
          </a:r>
        </a:p>
      </dsp:txBody>
      <dsp:txXfrm>
        <a:off x="625438" y="3020435"/>
        <a:ext cx="8387220" cy="426206"/>
      </dsp:txXfrm>
    </dsp:sp>
    <dsp:sp modelId="{1DD48A97-2985-41B1-9D20-D931BC70DF77}">
      <dsp:nvSpPr>
        <dsp:cNvPr id="0" name=""/>
        <dsp:cNvSpPr/>
      </dsp:nvSpPr>
      <dsp:spPr>
        <a:xfrm>
          <a:off x="0" y="4438099"/>
          <a:ext cx="12047620" cy="216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33248" rIns="935029"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Paul, Sarah, Gina, Trina, Betsy, Troy, Eugenia and Esther agree to be a part of Cheryl’s safety network.</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Cheryl authorizes each member of her network to call the social worker if they suspect she is starting to be overwhelmed by sad feelings again. </a:t>
          </a:r>
          <a:endParaRPr lang="en-US" altLang="ja-JP"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Gina will check in with Cheryl at least twice a day – once in the morning and once in the evening. Gina and Cheryl will both write in the logbook.</a:t>
          </a: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Paul, Sarah, Gina, Trina Betsy, Troy, Eugenia and Esther agree to call or visit with Cheryl during the daytime on rotation, scale the effects of depression on her, and write in the logbook.</a:t>
          </a:r>
        </a:p>
      </dsp:txBody>
      <dsp:txXfrm>
        <a:off x="0" y="4438099"/>
        <a:ext cx="12047620" cy="2167200"/>
      </dsp:txXfrm>
    </dsp:sp>
    <dsp:sp modelId="{39675FCE-50CD-4E43-BC64-79F58709AF2B}">
      <dsp:nvSpPr>
        <dsp:cNvPr id="0" name=""/>
        <dsp:cNvSpPr/>
      </dsp:nvSpPr>
      <dsp:spPr>
        <a:xfrm>
          <a:off x="602381" y="4201939"/>
          <a:ext cx="843333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Action Steps / Strategies</a:t>
          </a:r>
        </a:p>
      </dsp:txBody>
      <dsp:txXfrm>
        <a:off x="625438" y="4224996"/>
        <a:ext cx="8387220" cy="42620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43222-54B6-45ED-9D7C-DD6981FFBC07}">
      <dsp:nvSpPr>
        <dsp:cNvPr id="0" name=""/>
        <dsp:cNvSpPr/>
      </dsp:nvSpPr>
      <dsp:spPr>
        <a:xfrm>
          <a:off x="0" y="530343"/>
          <a:ext cx="12047620"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54076" rIns="935029"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Cheryl agrees to protect Rebecca and </a:t>
          </a:r>
          <a:r>
            <a:rPr lang="en-US" altLang="en-US" sz="1700" kern="1200" dirty="0" err="1">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Akiba</a:t>
          </a:r>
          <a:r>
            <a:rPr lang="en-US" altLang="en-US" sz="1700" kern="12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 from physical harm.</a:t>
          </a:r>
          <a:endParaRPr lang="en-US" sz="1700" kern="1200" dirty="0">
            <a:solidFill>
              <a:schemeClr val="tx1">
                <a:lumMod val="75000"/>
                <a:lumOff val="25000"/>
              </a:schemeClr>
            </a:solidFill>
            <a:latin typeface="Calibri" panose="020F0502020204030204" pitchFamily="34" charset="0"/>
            <a:ea typeface="Verdana" panose="020B0604030504040204" pitchFamily="34" charset="0"/>
          </a:endParaRPr>
        </a:p>
      </dsp:txBody>
      <dsp:txXfrm>
        <a:off x="0" y="530343"/>
        <a:ext cx="12047620" cy="722925"/>
      </dsp:txXfrm>
    </dsp:sp>
    <dsp:sp modelId="{2FC7A3AD-A967-4427-BF9B-F5DE11A19409}">
      <dsp:nvSpPr>
        <dsp:cNvPr id="0" name=""/>
        <dsp:cNvSpPr/>
      </dsp:nvSpPr>
      <dsp:spPr>
        <a:xfrm>
          <a:off x="602381" y="279423"/>
          <a:ext cx="843333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Service Objective #2</a:t>
          </a:r>
        </a:p>
      </dsp:txBody>
      <dsp:txXfrm>
        <a:off x="626879" y="303921"/>
        <a:ext cx="8384338" cy="452844"/>
      </dsp:txXfrm>
    </dsp:sp>
    <dsp:sp modelId="{4679BBE3-669F-41D7-B0DF-C97AC24FB41C}">
      <dsp:nvSpPr>
        <dsp:cNvPr id="0" name=""/>
        <dsp:cNvSpPr/>
      </dsp:nvSpPr>
      <dsp:spPr>
        <a:xfrm>
          <a:off x="0" y="1595988"/>
          <a:ext cx="12047620" cy="3266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54076" rIns="935029"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Cheryl agrees to visit with the girls at Sarah’s house. She will go every morning and call if she cannot make it. </a:t>
          </a:r>
          <a:endParaRPr lang="en-US" sz="1700" kern="1200" dirty="0">
            <a:solidFill>
              <a:schemeClr val="tx1">
                <a:lumMod val="75000"/>
                <a:lumOff val="25000"/>
              </a:schemeClr>
            </a:solidFill>
            <a:latin typeface="Calibri" panose="020F050202020403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n-US" sz="1700" kern="1200" dirty="0">
              <a:solidFill>
                <a:schemeClr val="tx1">
                  <a:lumMod val="75000"/>
                  <a:lumOff val="25000"/>
                </a:schemeClr>
              </a:solidFill>
              <a:latin typeface="Calibri" panose="020F0502020204030204" pitchFamily="34" charset="0"/>
              <a:ea typeface="Verdana" panose="020B0604030504040204" pitchFamily="34" charset="0"/>
            </a:rPr>
            <a:t>If Cheryl feels overwhelmed during a visit she will let the girls know that the visit needs to end early and make sure someone from the network can watch the girls. That person will also make sure Cheryl has a plan to seek help. </a:t>
          </a:r>
        </a:p>
        <a:p>
          <a:pPr marL="171450" lvl="1" indent="-171450" algn="l" defTabSz="755650">
            <a:lnSpc>
              <a:spcPct val="90000"/>
            </a:lnSpc>
            <a:spcBef>
              <a:spcPct val="0"/>
            </a:spcBef>
            <a:spcAft>
              <a:spcPct val="15000"/>
            </a:spcAft>
            <a:buChar char="•"/>
          </a:pPr>
          <a:r>
            <a:rPr lang="en-US" sz="1700" kern="1200" dirty="0">
              <a:solidFill>
                <a:schemeClr val="tx1">
                  <a:lumMod val="75000"/>
                  <a:lumOff val="25000"/>
                </a:schemeClr>
              </a:solidFill>
              <a:latin typeface="Calibri" panose="020F0502020204030204" pitchFamily="34" charset="0"/>
              <a:ea typeface="Verdana" panose="020B0604030504040204" pitchFamily="34" charset="0"/>
            </a:rPr>
            <a:t>Cheryl, her therapist, and the social worker agree to talk with or write a letter to the girls explaining how she is going to make sure the girls will be safe going forward. </a:t>
          </a:r>
        </a:p>
        <a:p>
          <a:pPr marL="171450" lvl="1" indent="-171450" algn="l" defTabSz="755650">
            <a:lnSpc>
              <a:spcPct val="90000"/>
            </a:lnSpc>
            <a:spcBef>
              <a:spcPct val="0"/>
            </a:spcBef>
            <a:spcAft>
              <a:spcPct val="15000"/>
            </a:spcAft>
            <a:buChar char="•"/>
          </a:pPr>
          <a:r>
            <a:rPr lang="en-US" sz="1700" kern="1200" dirty="0">
              <a:solidFill>
                <a:schemeClr val="tx1">
                  <a:lumMod val="75000"/>
                  <a:lumOff val="25000"/>
                </a:schemeClr>
              </a:solidFill>
              <a:latin typeface="Calibri" panose="020F0502020204030204" pitchFamily="34" charset="0"/>
              <a:ea typeface="Verdana" panose="020B0604030504040204" pitchFamily="34" charset="0"/>
            </a:rPr>
            <a:t>Paul, Sarah, Trina, Troy, Eugenia and Esther will give the girls a code word they can use during visits if they feel scared or upset about something that is happening. If they use that code word during the visit, the person supervising the visit will pause and take that girl to the side to have a conversation about what is scaring her. </a:t>
          </a:r>
        </a:p>
        <a:p>
          <a:pPr marL="171450" lvl="1" indent="-171450" algn="l" defTabSz="755650">
            <a:lnSpc>
              <a:spcPct val="90000"/>
            </a:lnSpc>
            <a:spcBef>
              <a:spcPct val="0"/>
            </a:spcBef>
            <a:spcAft>
              <a:spcPct val="15000"/>
            </a:spcAft>
            <a:buChar char="•"/>
          </a:pPr>
          <a:r>
            <a:rPr lang="en-US" sz="1700" kern="1200" dirty="0">
              <a:solidFill>
                <a:schemeClr val="tx1">
                  <a:lumMod val="75000"/>
                  <a:lumOff val="25000"/>
                </a:schemeClr>
              </a:solidFill>
              <a:latin typeface="Calibri" panose="020F0502020204030204" pitchFamily="34" charset="0"/>
              <a:ea typeface="Verdana" panose="020B0604030504040204" pitchFamily="34" charset="0"/>
            </a:rPr>
            <a:t>If Cheryl can demonstrate this for four weeks, the network will reconvene to help create a plan for unsupervised visits.</a:t>
          </a:r>
        </a:p>
      </dsp:txBody>
      <dsp:txXfrm>
        <a:off x="0" y="1595988"/>
        <a:ext cx="12047620" cy="3266550"/>
      </dsp:txXfrm>
    </dsp:sp>
    <dsp:sp modelId="{DB2AD0B4-AFD7-4E8D-8EC9-DE4B5C096AF4}">
      <dsp:nvSpPr>
        <dsp:cNvPr id="0" name=""/>
        <dsp:cNvSpPr/>
      </dsp:nvSpPr>
      <dsp:spPr>
        <a:xfrm>
          <a:off x="602381" y="1345068"/>
          <a:ext cx="843333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Action Steps / Strategies</a:t>
          </a:r>
        </a:p>
      </dsp:txBody>
      <dsp:txXfrm>
        <a:off x="626879" y="1369566"/>
        <a:ext cx="8384338" cy="452844"/>
      </dsp:txXfrm>
    </dsp:sp>
    <dsp:sp modelId="{F22A91E2-AD98-46D8-9A03-C6351145E74A}">
      <dsp:nvSpPr>
        <dsp:cNvPr id="0" name=""/>
        <dsp:cNvSpPr/>
      </dsp:nvSpPr>
      <dsp:spPr>
        <a:xfrm>
          <a:off x="0" y="5205258"/>
          <a:ext cx="12047620"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5029" tIns="354076" rIns="93502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lumMod val="75000"/>
                  <a:lumOff val="25000"/>
                </a:schemeClr>
              </a:solidFill>
              <a:latin typeface="Calibri" panose="020F0502020204030204" pitchFamily="34" charset="0"/>
              <a:ea typeface="Verdana" panose="020B0604030504040204" pitchFamily="34" charset="0"/>
            </a:rPr>
            <a:t>Counseling Services: Cheryl agrees to participate in individual therapy with a court-approved therapist, who will help her develop effective coping strategies to help her demonstrate she can always safely parent Rebecca and </a:t>
          </a:r>
          <a:r>
            <a:rPr lang="en-US" sz="1700" kern="1200" dirty="0" err="1">
              <a:solidFill>
                <a:schemeClr val="tx1">
                  <a:lumMod val="75000"/>
                  <a:lumOff val="25000"/>
                </a:schemeClr>
              </a:solidFill>
              <a:latin typeface="Calibri" panose="020F0502020204030204" pitchFamily="34" charset="0"/>
              <a:ea typeface="Verdana" panose="020B0604030504040204" pitchFamily="34" charset="0"/>
            </a:rPr>
            <a:t>Akiba</a:t>
          </a:r>
          <a:r>
            <a:rPr lang="en-US" sz="1700" kern="1200" dirty="0">
              <a:solidFill>
                <a:schemeClr val="tx1">
                  <a:lumMod val="75000"/>
                  <a:lumOff val="25000"/>
                </a:schemeClr>
              </a:solidFill>
            </a:rPr>
            <a:t>.</a:t>
          </a:r>
        </a:p>
      </dsp:txBody>
      <dsp:txXfrm>
        <a:off x="0" y="5205258"/>
        <a:ext cx="12047620" cy="1204875"/>
      </dsp:txXfrm>
    </dsp:sp>
    <dsp:sp modelId="{3DFDB207-9589-4757-ABF5-7220810A3327}">
      <dsp:nvSpPr>
        <dsp:cNvPr id="0" name=""/>
        <dsp:cNvSpPr/>
      </dsp:nvSpPr>
      <dsp:spPr>
        <a:xfrm>
          <a:off x="602381" y="4954339"/>
          <a:ext cx="843333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760" tIns="0" rIns="318760" bIns="0" numCol="1" spcCol="1270" anchor="ctr" anchorCtr="0">
          <a:noAutofit/>
        </a:bodyPr>
        <a:lstStyle/>
        <a:p>
          <a:pPr marL="0" lvl="0" indent="0" algn="l" defTabSz="889000">
            <a:lnSpc>
              <a:spcPct val="90000"/>
            </a:lnSpc>
            <a:spcBef>
              <a:spcPct val="0"/>
            </a:spcBef>
            <a:spcAft>
              <a:spcPct val="35000"/>
            </a:spcAft>
            <a:buNone/>
          </a:pPr>
          <a:r>
            <a:rPr lang="en-US" sz="2000" kern="1200" dirty="0"/>
            <a:t>Parent Responsibilities (Services)</a:t>
          </a:r>
        </a:p>
      </dsp:txBody>
      <dsp:txXfrm>
        <a:off x="626879" y="4978837"/>
        <a:ext cx="8384338" cy="45284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35DB6-3255-458F-8EDC-216026E1970A}">
      <dsp:nvSpPr>
        <dsp:cNvPr id="0" name=""/>
        <dsp:cNvSpPr/>
      </dsp:nvSpPr>
      <dsp:spPr>
        <a:xfrm>
          <a:off x="2145" y="1632353"/>
          <a:ext cx="3403757" cy="2345188"/>
        </a:xfrm>
        <a:prstGeom prst="round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8E166-E0F6-4685-B883-0BCF5764F8A6}">
      <dsp:nvSpPr>
        <dsp:cNvPr id="0" name=""/>
        <dsp:cNvSpPr/>
      </dsp:nvSpPr>
      <dsp:spPr>
        <a:xfrm>
          <a:off x="2145" y="3977541"/>
          <a:ext cx="3403757" cy="126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u="sng" kern="1200" dirty="0">
              <a:solidFill>
                <a:srgbClr val="800000"/>
              </a:solidFill>
              <a:latin typeface="+mj-lt"/>
              <a:ea typeface="ヒラギノ角ゴ ProN W3" charset="0"/>
              <a:sym typeface="Lucida Grande" charset="0"/>
            </a:rPr>
            <a:t>Danger Statements                   </a:t>
          </a:r>
          <a:r>
            <a:rPr lang="en-US" sz="2400" kern="1200" dirty="0">
              <a:solidFill>
                <a:srgbClr val="800000"/>
              </a:solidFill>
              <a:latin typeface="+mj-lt"/>
              <a:ea typeface="ヒラギノ角ゴ ProN W3" charset="0"/>
              <a:sym typeface="Lucida Grande" charset="0"/>
            </a:rPr>
            <a:t>(What we are worried could happen without intervention)</a:t>
          </a:r>
          <a:endParaRPr lang="en-US" sz="2400" kern="1200" dirty="0">
            <a:latin typeface="+mj-lt"/>
          </a:endParaRPr>
        </a:p>
      </dsp:txBody>
      <dsp:txXfrm>
        <a:off x="2145" y="3977541"/>
        <a:ext cx="3403757" cy="1262793"/>
      </dsp:txXfrm>
    </dsp:sp>
    <dsp:sp modelId="{E341FCE5-18AB-46EB-8D37-4715F310E605}">
      <dsp:nvSpPr>
        <dsp:cNvPr id="0" name=""/>
        <dsp:cNvSpPr/>
      </dsp:nvSpPr>
      <dsp:spPr>
        <a:xfrm>
          <a:off x="3746421" y="1632353"/>
          <a:ext cx="3403757" cy="2345188"/>
        </a:xfrm>
        <a:prstGeom prst="roundRect">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1B31B-8443-4705-9A0A-87508230A690}">
      <dsp:nvSpPr>
        <dsp:cNvPr id="0" name=""/>
        <dsp:cNvSpPr/>
      </dsp:nvSpPr>
      <dsp:spPr>
        <a:xfrm>
          <a:off x="3746421" y="3977541"/>
          <a:ext cx="3403757" cy="126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u="sng" kern="1200" dirty="0">
              <a:solidFill>
                <a:srgbClr val="000090"/>
              </a:solidFill>
              <a:latin typeface="+mj-lt"/>
              <a:ea typeface="ヒラギノ角ゴ ProN W3" charset="0"/>
              <a:sym typeface="Lucida Grande" charset="0"/>
            </a:rPr>
            <a:t>Acts of Protection             </a:t>
          </a:r>
          <a:r>
            <a:rPr lang="en-US" sz="2400" kern="1200" dirty="0">
              <a:solidFill>
                <a:srgbClr val="000090"/>
              </a:solidFill>
              <a:latin typeface="+mj-lt"/>
              <a:ea typeface="ヒラギノ角ゴ ProN W3" charset="0"/>
              <a:sym typeface="Lucida Grande" charset="0"/>
            </a:rPr>
            <a:t>(Taken by the caregiver that mitigate the danger and are demonstrated over time)</a:t>
          </a:r>
          <a:endParaRPr lang="en-US" sz="2400" kern="1200" dirty="0">
            <a:latin typeface="+mj-lt"/>
          </a:endParaRPr>
        </a:p>
      </dsp:txBody>
      <dsp:txXfrm>
        <a:off x="3746421" y="3977541"/>
        <a:ext cx="3403757" cy="1262793"/>
      </dsp:txXfrm>
    </dsp:sp>
    <dsp:sp modelId="{7F9D0F23-086A-4553-8F7C-342626BC052E}">
      <dsp:nvSpPr>
        <dsp:cNvPr id="0" name=""/>
        <dsp:cNvSpPr/>
      </dsp:nvSpPr>
      <dsp:spPr>
        <a:xfrm>
          <a:off x="7490697" y="1632353"/>
          <a:ext cx="3403757" cy="2345188"/>
        </a:xfrm>
        <a:prstGeom prst="roundRect">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26680-3849-47CC-90B5-2050255C7B5D}">
      <dsp:nvSpPr>
        <dsp:cNvPr id="0" name=""/>
        <dsp:cNvSpPr/>
      </dsp:nvSpPr>
      <dsp:spPr>
        <a:xfrm>
          <a:off x="7490697" y="3977541"/>
          <a:ext cx="3403757" cy="126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altLang="en-US" sz="2400" b="1" u="sng" kern="1200" dirty="0">
              <a:solidFill>
                <a:srgbClr val="008000"/>
              </a:solidFill>
              <a:latin typeface="+mj-lt"/>
            </a:rPr>
            <a:t>Safety Goal                                 </a:t>
          </a:r>
          <a:r>
            <a:rPr lang="en-US" altLang="en-US" sz="2400" kern="1200" dirty="0">
              <a:solidFill>
                <a:srgbClr val="008000"/>
              </a:solidFill>
              <a:latin typeface="+mj-lt"/>
            </a:rPr>
            <a:t>(What we need to see in order to close the case – not services)</a:t>
          </a:r>
          <a:endParaRPr lang="en-US" sz="2400" kern="1200" dirty="0">
            <a:latin typeface="+mj-lt"/>
          </a:endParaRPr>
        </a:p>
      </dsp:txBody>
      <dsp:txXfrm>
        <a:off x="7490697" y="3977541"/>
        <a:ext cx="3403757" cy="126279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521A-0F38-4356-AE8A-826857D08859}">
      <dsp:nvSpPr>
        <dsp:cNvPr id="0" name=""/>
        <dsp:cNvSpPr/>
      </dsp:nvSpPr>
      <dsp:spPr>
        <a:xfrm rot="5400000">
          <a:off x="862296" y="1276927"/>
          <a:ext cx="2203390" cy="3666392"/>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3089D06-AA5B-48B3-9983-C2A13061989F}">
      <dsp:nvSpPr>
        <dsp:cNvPr id="0" name=""/>
        <dsp:cNvSpPr/>
      </dsp:nvSpPr>
      <dsp:spPr>
        <a:xfrm>
          <a:off x="494495" y="2372388"/>
          <a:ext cx="3310039" cy="2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latin typeface="+mj-lt"/>
            </a:rPr>
            <a:t>Describe </a:t>
          </a:r>
          <a:r>
            <a:rPr lang="en-US" sz="2900" b="0" i="1" kern="1200" dirty="0">
              <a:latin typeface="+mj-lt"/>
            </a:rPr>
            <a:t>behavior</a:t>
          </a:r>
          <a:r>
            <a:rPr lang="en-US" sz="2900" b="0" i="0" kern="1200" dirty="0">
              <a:latin typeface="+mj-lt"/>
            </a:rPr>
            <a:t> changes caregiver will make that would enhance daily safety for children</a:t>
          </a:r>
          <a:endParaRPr lang="en-US" sz="2900" b="0" kern="1200" dirty="0">
            <a:latin typeface="+mj-lt"/>
          </a:endParaRPr>
        </a:p>
        <a:p>
          <a:pPr marL="228600" lvl="1" indent="-228600" algn="l" defTabSz="1022350">
            <a:lnSpc>
              <a:spcPct val="90000"/>
            </a:lnSpc>
            <a:spcBef>
              <a:spcPct val="0"/>
            </a:spcBef>
            <a:spcAft>
              <a:spcPct val="15000"/>
            </a:spcAft>
            <a:buChar char="•"/>
          </a:pPr>
          <a:r>
            <a:rPr lang="en-US" sz="2300" b="1" kern="1200" dirty="0">
              <a:solidFill>
                <a:srgbClr val="0070C0"/>
              </a:solidFill>
              <a:latin typeface="+mj-lt"/>
            </a:rPr>
            <a:t>Behavior vs. services!!</a:t>
          </a:r>
        </a:p>
      </dsp:txBody>
      <dsp:txXfrm>
        <a:off x="494495" y="2372388"/>
        <a:ext cx="3310039" cy="2901443"/>
      </dsp:txXfrm>
    </dsp:sp>
    <dsp:sp modelId="{124368B1-1C95-404F-89D1-9CBB86376C09}">
      <dsp:nvSpPr>
        <dsp:cNvPr id="0" name=""/>
        <dsp:cNvSpPr/>
      </dsp:nvSpPr>
      <dsp:spPr>
        <a:xfrm>
          <a:off x="3179999" y="1007003"/>
          <a:ext cx="624535" cy="624535"/>
        </a:xfrm>
        <a:prstGeom prst="triangle">
          <a:avLst>
            <a:gd name="adj" fmla="val 100000"/>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w="9525" cap="flat" cmpd="sng" algn="ctr">
          <a:solidFill>
            <a:schemeClr val="accent2">
              <a:hueOff val="1170380"/>
              <a:satOff val="-1460"/>
              <a:lumOff val="34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530C9EE-2C16-457E-9FC6-C00C253D29DE}">
      <dsp:nvSpPr>
        <dsp:cNvPr id="0" name=""/>
        <dsp:cNvSpPr/>
      </dsp:nvSpPr>
      <dsp:spPr>
        <a:xfrm rot="5400000">
          <a:off x="4914431" y="274222"/>
          <a:ext cx="2203390" cy="3666392"/>
        </a:xfrm>
        <a:prstGeom prst="corner">
          <a:avLst>
            <a:gd name="adj1" fmla="val 16120"/>
            <a:gd name="adj2" fmla="val 1611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AFC1A38-6128-4439-92C5-DF90E138F907}">
      <dsp:nvSpPr>
        <dsp:cNvPr id="0" name=""/>
        <dsp:cNvSpPr/>
      </dsp:nvSpPr>
      <dsp:spPr>
        <a:xfrm>
          <a:off x="4546630" y="1369683"/>
          <a:ext cx="3310039" cy="2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mj-lt"/>
            </a:rPr>
            <a:t>Inclusive of people beyond just the immediate family</a:t>
          </a:r>
        </a:p>
        <a:p>
          <a:pPr marL="228600" lvl="1" indent="-228600" algn="l" defTabSz="1022350">
            <a:lnSpc>
              <a:spcPct val="90000"/>
            </a:lnSpc>
            <a:spcBef>
              <a:spcPct val="0"/>
            </a:spcBef>
            <a:spcAft>
              <a:spcPct val="15000"/>
            </a:spcAft>
            <a:buChar char="•"/>
          </a:pPr>
          <a:r>
            <a:rPr lang="en-US" sz="2300" b="1" kern="1200" dirty="0">
              <a:solidFill>
                <a:srgbClr val="0070C0"/>
              </a:solidFill>
              <a:latin typeface="+mj-lt"/>
            </a:rPr>
            <a:t>Network </a:t>
          </a:r>
        </a:p>
      </dsp:txBody>
      <dsp:txXfrm>
        <a:off x="4546630" y="1369683"/>
        <a:ext cx="3310039" cy="2901443"/>
      </dsp:txXfrm>
    </dsp:sp>
    <dsp:sp modelId="{07B8184D-7544-4270-B298-B9B1F131B7BD}">
      <dsp:nvSpPr>
        <dsp:cNvPr id="0" name=""/>
        <dsp:cNvSpPr/>
      </dsp:nvSpPr>
      <dsp:spPr>
        <a:xfrm>
          <a:off x="7232134" y="4298"/>
          <a:ext cx="624535" cy="624535"/>
        </a:xfrm>
        <a:prstGeom prst="triangle">
          <a:avLst>
            <a:gd name="adj" fmla="val 100000"/>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w="9525" cap="flat" cmpd="sng" algn="ctr">
          <a:solidFill>
            <a:schemeClr val="accent2">
              <a:hueOff val="3511139"/>
              <a:satOff val="-4379"/>
              <a:lumOff val="103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69A0D71-6FF8-4FD6-97B5-0416185EF900}">
      <dsp:nvSpPr>
        <dsp:cNvPr id="0" name=""/>
        <dsp:cNvSpPr/>
      </dsp:nvSpPr>
      <dsp:spPr>
        <a:xfrm rot="5400000">
          <a:off x="8966565" y="-728482"/>
          <a:ext cx="2203390" cy="3666392"/>
        </a:xfrm>
        <a:prstGeom prst="corner">
          <a:avLst>
            <a:gd name="adj1" fmla="val 16120"/>
            <a:gd name="adj2" fmla="val 1611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5DC7359-4507-4895-84EC-98E59F5BB670}">
      <dsp:nvSpPr>
        <dsp:cNvPr id="0" name=""/>
        <dsp:cNvSpPr/>
      </dsp:nvSpPr>
      <dsp:spPr>
        <a:xfrm>
          <a:off x="8598765" y="366979"/>
          <a:ext cx="3310039" cy="2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mj-lt"/>
            </a:rPr>
            <a:t>Collaboratively created with family</a:t>
          </a:r>
        </a:p>
        <a:p>
          <a:pPr marL="228600" lvl="1" indent="-228600" algn="l" defTabSz="1022350">
            <a:lnSpc>
              <a:spcPct val="90000"/>
            </a:lnSpc>
            <a:spcBef>
              <a:spcPct val="0"/>
            </a:spcBef>
            <a:spcAft>
              <a:spcPct val="15000"/>
            </a:spcAft>
            <a:buChar char="•"/>
          </a:pPr>
          <a:r>
            <a:rPr lang="en-US" sz="2300" b="1" kern="1200" dirty="0">
              <a:solidFill>
                <a:srgbClr val="0070C0"/>
              </a:solidFill>
              <a:latin typeface="+mj-lt"/>
            </a:rPr>
            <a:t>Participatory case planning process</a:t>
          </a:r>
        </a:p>
      </dsp:txBody>
      <dsp:txXfrm>
        <a:off x="8598765" y="366979"/>
        <a:ext cx="3310039" cy="290144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F2438-D4DC-491A-8F8D-CAEC15FF3462}">
      <dsp:nvSpPr>
        <dsp:cNvPr id="0" name=""/>
        <dsp:cNvSpPr/>
      </dsp:nvSpPr>
      <dsp:spPr>
        <a:xfrm>
          <a:off x="4852416" y="2344"/>
          <a:ext cx="7278624" cy="126913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Define as much as possible with no labels or jargon</a:t>
          </a:r>
          <a:endParaRPr lang="en-US" sz="2400" b="1"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Who, what, where, why? </a:t>
          </a:r>
        </a:p>
      </dsp:txBody>
      <dsp:txXfrm>
        <a:off x="4852416" y="160986"/>
        <a:ext cx="6802700" cy="951849"/>
      </dsp:txXfrm>
    </dsp:sp>
    <dsp:sp modelId="{1F4F3E5E-0F7F-4B4A-BD76-41C79E2A52AE}">
      <dsp:nvSpPr>
        <dsp:cNvPr id="0" name=""/>
        <dsp:cNvSpPr/>
      </dsp:nvSpPr>
      <dsp:spPr>
        <a:xfrm>
          <a:off x="0" y="2344"/>
          <a:ext cx="4852416" cy="12691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Calibri" panose="020F0502020204030204" pitchFamily="34" charset="0"/>
              <a:cs typeface="Calibri" panose="020F0502020204030204" pitchFamily="34" charset="0"/>
            </a:rPr>
            <a:t>Specific</a:t>
          </a:r>
        </a:p>
      </dsp:txBody>
      <dsp:txXfrm>
        <a:off x="61954" y="64298"/>
        <a:ext cx="4728508" cy="1145224"/>
      </dsp:txXfrm>
    </dsp:sp>
    <dsp:sp modelId="{82937991-61B7-4E95-AB98-D3ACA180E5EA}">
      <dsp:nvSpPr>
        <dsp:cNvPr id="0" name=""/>
        <dsp:cNvSpPr/>
      </dsp:nvSpPr>
      <dsp:spPr>
        <a:xfrm>
          <a:off x="4852416" y="1398389"/>
          <a:ext cx="7278624" cy="1269132"/>
        </a:xfrm>
        <a:prstGeom prst="rightArrow">
          <a:avLst>
            <a:gd name="adj1" fmla="val 75000"/>
            <a:gd name="adj2" fmla="val 50000"/>
          </a:avLst>
        </a:prstGeom>
        <a:solidFill>
          <a:schemeClr val="accent3">
            <a:tint val="40000"/>
            <a:alpha val="90000"/>
            <a:hueOff val="-483089"/>
            <a:satOff val="-1957"/>
            <a:lumOff val="-162"/>
            <a:alphaOff val="0"/>
          </a:schemeClr>
        </a:solidFill>
        <a:ln w="12700" cap="flat" cmpd="sng" algn="ctr">
          <a:solidFill>
            <a:schemeClr val="accent3">
              <a:tint val="40000"/>
              <a:alpha val="90000"/>
              <a:hueOff val="-483089"/>
              <a:satOff val="-1957"/>
              <a:lumOff val="-1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Calibri" panose="020F0502020204030204" pitchFamily="34" charset="0"/>
              <a:cs typeface="Calibri" panose="020F0502020204030204" pitchFamily="34" charset="0"/>
            </a:rPr>
            <a:t>Can you track the progress and measure the outcome?</a:t>
          </a:r>
          <a:endParaRPr lang="en-US" sz="2300" b="1" kern="1200" dirty="0">
            <a:latin typeface="Calibri" panose="020F0502020204030204" pitchFamily="34" charset="0"/>
            <a:cs typeface="Calibri" panose="020F0502020204030204" pitchFamily="34" charset="0"/>
          </a:endParaRPr>
        </a:p>
        <a:p>
          <a:pPr marL="228600" lvl="1" indent="-228600" algn="l" defTabSz="1022350">
            <a:lnSpc>
              <a:spcPct val="90000"/>
            </a:lnSpc>
            <a:spcBef>
              <a:spcPct val="0"/>
            </a:spcBef>
            <a:spcAft>
              <a:spcPct val="15000"/>
            </a:spcAft>
            <a:buChar char="•"/>
          </a:pPr>
          <a:r>
            <a:rPr lang="en-US" sz="2300" kern="1200" dirty="0">
              <a:latin typeface="Calibri" panose="020F0502020204030204" pitchFamily="34" charset="0"/>
              <a:cs typeface="Calibri" panose="020F0502020204030204" pitchFamily="34" charset="0"/>
            </a:rPr>
            <a:t>How much, how many, how will I know when my goal is accomplished?</a:t>
          </a:r>
        </a:p>
      </dsp:txBody>
      <dsp:txXfrm>
        <a:off x="4852416" y="1557031"/>
        <a:ext cx="6802700" cy="951849"/>
      </dsp:txXfrm>
    </dsp:sp>
    <dsp:sp modelId="{4D095489-6EC9-4F4C-A64A-446DA1C9BA92}">
      <dsp:nvSpPr>
        <dsp:cNvPr id="0" name=""/>
        <dsp:cNvSpPr/>
      </dsp:nvSpPr>
      <dsp:spPr>
        <a:xfrm>
          <a:off x="0" y="1398389"/>
          <a:ext cx="4852416" cy="1269132"/>
        </a:xfrm>
        <a:prstGeom prst="roundRect">
          <a:avLst/>
        </a:prstGeom>
        <a:solidFill>
          <a:schemeClr val="accent3">
            <a:hueOff val="-284339"/>
            <a:satOff val="-1172"/>
            <a:lumOff val="-2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Calibri" panose="020F0502020204030204" pitchFamily="34" charset="0"/>
              <a:cs typeface="Calibri" panose="020F0502020204030204" pitchFamily="34" charset="0"/>
            </a:rPr>
            <a:t>Measurable</a:t>
          </a:r>
        </a:p>
      </dsp:txBody>
      <dsp:txXfrm>
        <a:off x="61954" y="1460343"/>
        <a:ext cx="4728508" cy="1145224"/>
      </dsp:txXfrm>
    </dsp:sp>
    <dsp:sp modelId="{C7DCE408-A97B-4475-B1E0-086146C68ADA}">
      <dsp:nvSpPr>
        <dsp:cNvPr id="0" name=""/>
        <dsp:cNvSpPr/>
      </dsp:nvSpPr>
      <dsp:spPr>
        <a:xfrm>
          <a:off x="4852416" y="2794434"/>
          <a:ext cx="7278624" cy="1269132"/>
        </a:xfrm>
        <a:prstGeom prst="rightArrow">
          <a:avLst>
            <a:gd name="adj1" fmla="val 75000"/>
            <a:gd name="adj2" fmla="val 50000"/>
          </a:avLst>
        </a:prstGeom>
        <a:solidFill>
          <a:schemeClr val="accent3">
            <a:tint val="40000"/>
            <a:alpha val="90000"/>
            <a:hueOff val="-966177"/>
            <a:satOff val="-3913"/>
            <a:lumOff val="-324"/>
            <a:alphaOff val="0"/>
          </a:schemeClr>
        </a:solidFill>
        <a:ln w="12700" cap="flat" cmpd="sng" algn="ctr">
          <a:solidFill>
            <a:schemeClr val="accent3">
              <a:tint val="40000"/>
              <a:alpha val="90000"/>
              <a:hueOff val="-966177"/>
              <a:satOff val="-3913"/>
              <a:lumOff val="-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Can the goal be accomplished? How so?</a:t>
          </a:r>
          <a:endParaRPr lang="en-US" sz="2400" b="1"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Should be challenging but not out of reach.</a:t>
          </a:r>
        </a:p>
      </dsp:txBody>
      <dsp:txXfrm>
        <a:off x="4852416" y="2953076"/>
        <a:ext cx="6802700" cy="951849"/>
      </dsp:txXfrm>
    </dsp:sp>
    <dsp:sp modelId="{899FEFC5-B7A1-4BF4-AE9B-227F32639DC1}">
      <dsp:nvSpPr>
        <dsp:cNvPr id="0" name=""/>
        <dsp:cNvSpPr/>
      </dsp:nvSpPr>
      <dsp:spPr>
        <a:xfrm>
          <a:off x="0" y="2794434"/>
          <a:ext cx="4852416" cy="1269132"/>
        </a:xfrm>
        <a:prstGeom prst="roundRect">
          <a:avLst/>
        </a:prstGeom>
        <a:solidFill>
          <a:schemeClr val="accent3">
            <a:hueOff val="-568678"/>
            <a:satOff val="-2344"/>
            <a:lumOff val="-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Calibri" panose="020F0502020204030204" pitchFamily="34" charset="0"/>
              <a:cs typeface="Calibri" panose="020F0502020204030204" pitchFamily="34" charset="0"/>
            </a:rPr>
            <a:t>Achievable</a:t>
          </a:r>
        </a:p>
      </dsp:txBody>
      <dsp:txXfrm>
        <a:off x="61954" y="2856388"/>
        <a:ext cx="4728508" cy="1145224"/>
      </dsp:txXfrm>
    </dsp:sp>
    <dsp:sp modelId="{F261C5D7-5BC8-4DC7-B34C-BD5F55FC35FE}">
      <dsp:nvSpPr>
        <dsp:cNvPr id="0" name=""/>
        <dsp:cNvSpPr/>
      </dsp:nvSpPr>
      <dsp:spPr>
        <a:xfrm>
          <a:off x="4852416" y="4190479"/>
          <a:ext cx="7278624" cy="1269132"/>
        </a:xfrm>
        <a:prstGeom prst="rightArrow">
          <a:avLst>
            <a:gd name="adj1" fmla="val 75000"/>
            <a:gd name="adj2" fmla="val 50000"/>
          </a:avLst>
        </a:prstGeom>
        <a:solidFill>
          <a:schemeClr val="accent3">
            <a:tint val="40000"/>
            <a:alpha val="90000"/>
            <a:hueOff val="-1449266"/>
            <a:satOff val="-5870"/>
            <a:lumOff val="-486"/>
            <a:alphaOff val="0"/>
          </a:schemeClr>
        </a:solidFill>
        <a:ln w="12700" cap="flat" cmpd="sng" algn="ctr">
          <a:solidFill>
            <a:schemeClr val="accent3">
              <a:tint val="40000"/>
              <a:alpha val="90000"/>
              <a:hueOff val="-1449266"/>
              <a:satOff val="-5870"/>
              <a:lumOff val="-4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Does it address the harm and danger?</a:t>
          </a:r>
          <a:endParaRPr lang="en-US" sz="2400" b="1"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Is it consistent with our other goals?</a:t>
          </a:r>
        </a:p>
      </dsp:txBody>
      <dsp:txXfrm>
        <a:off x="4852416" y="4349121"/>
        <a:ext cx="6802700" cy="951849"/>
      </dsp:txXfrm>
    </dsp:sp>
    <dsp:sp modelId="{CBE1F29F-A119-41B3-B4DA-A33B25BF6960}">
      <dsp:nvSpPr>
        <dsp:cNvPr id="0" name=""/>
        <dsp:cNvSpPr/>
      </dsp:nvSpPr>
      <dsp:spPr>
        <a:xfrm>
          <a:off x="0" y="4190479"/>
          <a:ext cx="4852416" cy="1269132"/>
        </a:xfrm>
        <a:prstGeom prst="roundRect">
          <a:avLst/>
        </a:prstGeom>
        <a:solidFill>
          <a:schemeClr val="accent3">
            <a:hueOff val="-853018"/>
            <a:satOff val="-3517"/>
            <a:lumOff val="-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Calibri" panose="020F0502020204030204" pitchFamily="34" charset="0"/>
              <a:cs typeface="Calibri" panose="020F0502020204030204" pitchFamily="34" charset="0"/>
            </a:rPr>
            <a:t>Relevant</a:t>
          </a:r>
        </a:p>
      </dsp:txBody>
      <dsp:txXfrm>
        <a:off x="61954" y="4252433"/>
        <a:ext cx="4728508" cy="1145224"/>
      </dsp:txXfrm>
    </dsp:sp>
    <dsp:sp modelId="{9071C31E-8D21-4BC2-A58E-56CDD1ADFB90}">
      <dsp:nvSpPr>
        <dsp:cNvPr id="0" name=""/>
        <dsp:cNvSpPr/>
      </dsp:nvSpPr>
      <dsp:spPr>
        <a:xfrm>
          <a:off x="4852416" y="5586524"/>
          <a:ext cx="7278624" cy="1269132"/>
        </a:xfrm>
        <a:prstGeom prst="rightArrow">
          <a:avLst>
            <a:gd name="adj1" fmla="val 75000"/>
            <a:gd name="adj2" fmla="val 50000"/>
          </a:avLst>
        </a:prstGeom>
        <a:solidFill>
          <a:schemeClr val="accent3">
            <a:tint val="40000"/>
            <a:alpha val="90000"/>
            <a:hueOff val="-1932354"/>
            <a:satOff val="-7827"/>
            <a:lumOff val="-648"/>
            <a:alphaOff val="0"/>
          </a:schemeClr>
        </a:solidFill>
        <a:ln w="12700" cap="flat" cmpd="sng" algn="ctr">
          <a:solidFill>
            <a:schemeClr val="accent3">
              <a:tint val="40000"/>
              <a:alpha val="90000"/>
              <a:hueOff val="-1932354"/>
              <a:satOff val="-7827"/>
              <a:lumOff val="-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Your objective should include be time limited.</a:t>
          </a:r>
          <a:endParaRPr lang="en-US" sz="2400" b="1"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It will establish a sense of urgency.</a:t>
          </a:r>
        </a:p>
      </dsp:txBody>
      <dsp:txXfrm>
        <a:off x="4852416" y="5745166"/>
        <a:ext cx="6802700" cy="951849"/>
      </dsp:txXfrm>
    </dsp:sp>
    <dsp:sp modelId="{A952C08A-020C-4F1F-921B-2C7B95E5FC89}">
      <dsp:nvSpPr>
        <dsp:cNvPr id="0" name=""/>
        <dsp:cNvSpPr/>
      </dsp:nvSpPr>
      <dsp:spPr>
        <a:xfrm>
          <a:off x="0" y="5586524"/>
          <a:ext cx="4852416" cy="1269132"/>
        </a:xfrm>
        <a:prstGeom prst="roundRect">
          <a:avLst/>
        </a:prstGeom>
        <a:solidFill>
          <a:schemeClr val="accent3">
            <a:hueOff val="-1137357"/>
            <a:satOff val="-4689"/>
            <a:lumOff val="-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Calibri" panose="020F0502020204030204" pitchFamily="34" charset="0"/>
              <a:cs typeface="Calibri" panose="020F0502020204030204" pitchFamily="34" charset="0"/>
            </a:rPr>
            <a:t>Time-limited</a:t>
          </a:r>
        </a:p>
      </dsp:txBody>
      <dsp:txXfrm>
        <a:off x="61954" y="5648478"/>
        <a:ext cx="4728508" cy="114522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E3540-6A94-F249-93BE-EB6EED5FD6C0}">
      <dsp:nvSpPr>
        <dsp:cNvPr id="0" name=""/>
        <dsp:cNvSpPr/>
      </dsp:nvSpPr>
      <dsp:spPr>
        <a:xfrm>
          <a:off x="36085" y="1660"/>
          <a:ext cx="5609046" cy="3445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Safety and services are not the same thing.</a:t>
          </a:r>
        </a:p>
      </dsp:txBody>
      <dsp:txXfrm>
        <a:off x="36085" y="1660"/>
        <a:ext cx="5609046" cy="344573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07C1-B999-4BF5-882E-35514648EC50}">
      <dsp:nvSpPr>
        <dsp:cNvPr id="0" name=""/>
        <dsp:cNvSpPr/>
      </dsp:nvSpPr>
      <dsp:spPr>
        <a:xfrm>
          <a:off x="0" y="0"/>
          <a:ext cx="6371328" cy="4745642"/>
        </a:xfrm>
        <a:prstGeom prst="rect">
          <a:avLst/>
        </a:prstGeom>
        <a:solidFill>
          <a:srgbClr val="F7901E"/>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1"/>
              </a:solidFill>
              <a:ea typeface="ＭＳ Ｐゴシック" charset="-128"/>
            </a:rPr>
            <a:t>If a danger exists, what are the family and network willing and able to do to show us the children will be safe?</a:t>
          </a:r>
        </a:p>
      </dsp:txBody>
      <dsp:txXfrm>
        <a:off x="0" y="0"/>
        <a:ext cx="6371328" cy="474564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11F6-31E9-4394-8C5B-C0670415DFCE}">
      <dsp:nvSpPr>
        <dsp:cNvPr id="0" name=""/>
        <dsp:cNvSpPr/>
      </dsp:nvSpPr>
      <dsp:spPr>
        <a:xfrm>
          <a:off x="0" y="540601"/>
          <a:ext cx="3336510" cy="20019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Parental resilience</a:t>
          </a:r>
        </a:p>
      </dsp:txBody>
      <dsp:txXfrm>
        <a:off x="0" y="540601"/>
        <a:ext cx="3336510" cy="2001906"/>
      </dsp:txXfrm>
    </dsp:sp>
    <dsp:sp modelId="{40B78E4D-4E61-498E-8D0C-F35520C5A287}">
      <dsp:nvSpPr>
        <dsp:cNvPr id="0" name=""/>
        <dsp:cNvSpPr/>
      </dsp:nvSpPr>
      <dsp:spPr>
        <a:xfrm>
          <a:off x="3670162" y="540601"/>
          <a:ext cx="3336510" cy="20019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Social connections</a:t>
          </a:r>
        </a:p>
      </dsp:txBody>
      <dsp:txXfrm>
        <a:off x="3670162" y="540601"/>
        <a:ext cx="3336510" cy="2001906"/>
      </dsp:txXfrm>
    </dsp:sp>
    <dsp:sp modelId="{C3098900-2248-446C-8FB8-8AC151098821}">
      <dsp:nvSpPr>
        <dsp:cNvPr id="0" name=""/>
        <dsp:cNvSpPr/>
      </dsp:nvSpPr>
      <dsp:spPr>
        <a:xfrm>
          <a:off x="7340324" y="540601"/>
          <a:ext cx="3336510" cy="20019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Knowledge of parenting and child development</a:t>
          </a:r>
        </a:p>
      </dsp:txBody>
      <dsp:txXfrm>
        <a:off x="7340324" y="540601"/>
        <a:ext cx="3336510" cy="2001906"/>
      </dsp:txXfrm>
    </dsp:sp>
    <dsp:sp modelId="{CC18ED6A-01EE-4236-9E80-3FC9C0EE64D3}">
      <dsp:nvSpPr>
        <dsp:cNvPr id="0" name=""/>
        <dsp:cNvSpPr/>
      </dsp:nvSpPr>
      <dsp:spPr>
        <a:xfrm>
          <a:off x="1835081" y="2876159"/>
          <a:ext cx="3336510" cy="2001906"/>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Concrete support in times of need</a:t>
          </a:r>
        </a:p>
      </dsp:txBody>
      <dsp:txXfrm>
        <a:off x="1835081" y="2876159"/>
        <a:ext cx="3336510" cy="2001906"/>
      </dsp:txXfrm>
    </dsp:sp>
    <dsp:sp modelId="{B3C0BDE7-3EDB-438D-97F1-87E2A7848565}">
      <dsp:nvSpPr>
        <dsp:cNvPr id="0" name=""/>
        <dsp:cNvSpPr/>
      </dsp:nvSpPr>
      <dsp:spPr>
        <a:xfrm>
          <a:off x="5505243" y="2876159"/>
          <a:ext cx="3336510" cy="200190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Social and emotional competence of children</a:t>
          </a:r>
        </a:p>
      </dsp:txBody>
      <dsp:txXfrm>
        <a:off x="5505243" y="2876159"/>
        <a:ext cx="3336510" cy="200190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F96D5-C8AD-8B4A-9D5B-EF1AD37F7854}">
      <dsp:nvSpPr>
        <dsp:cNvPr id="0" name=""/>
        <dsp:cNvSpPr/>
      </dsp:nvSpPr>
      <dsp:spPr>
        <a:xfrm>
          <a:off x="0" y="31803"/>
          <a:ext cx="6318907" cy="945682"/>
        </a:xfrm>
        <a:prstGeom prst="roundRect">
          <a:avLst>
            <a:gd name="adj" fmla="val 10000"/>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mn-cs"/>
            </a:rPr>
            <a:t>Development / enhancement of Safety Network</a:t>
          </a:r>
        </a:p>
      </dsp:txBody>
      <dsp:txXfrm>
        <a:off x="27698" y="59501"/>
        <a:ext cx="5187797" cy="890286"/>
      </dsp:txXfrm>
    </dsp:sp>
    <dsp:sp modelId="{ADDD09D0-3AED-794E-BE16-7EE2A202E8EA}">
      <dsp:nvSpPr>
        <dsp:cNvPr id="0" name=""/>
        <dsp:cNvSpPr/>
      </dsp:nvSpPr>
      <dsp:spPr>
        <a:xfrm>
          <a:off x="471866" y="1077026"/>
          <a:ext cx="6318907" cy="945682"/>
        </a:xfrm>
        <a:prstGeom prst="roundRect">
          <a:avLst>
            <a:gd name="adj" fmla="val 10000"/>
          </a:avLst>
        </a:prstGeom>
        <a:solidFill>
          <a:srgbClr val="C0167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mn-cs"/>
            </a:rPr>
            <a:t>Voice of the child (three houses and/or safety house)</a:t>
          </a:r>
        </a:p>
      </dsp:txBody>
      <dsp:txXfrm>
        <a:off x="499564" y="1104724"/>
        <a:ext cx="5176951" cy="890286"/>
      </dsp:txXfrm>
    </dsp:sp>
    <dsp:sp modelId="{4F2517AB-9671-1940-9A5C-9929291C2364}">
      <dsp:nvSpPr>
        <dsp:cNvPr id="0" name=""/>
        <dsp:cNvSpPr/>
      </dsp:nvSpPr>
      <dsp:spPr>
        <a:xfrm>
          <a:off x="1255539" y="3170392"/>
          <a:ext cx="6334767" cy="1076195"/>
        </a:xfrm>
        <a:prstGeom prst="roundRect">
          <a:avLst>
            <a:gd name="adj" fmla="val 10000"/>
          </a:avLst>
        </a:prstGeom>
        <a:solidFill>
          <a:srgbClr val="EA9A5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mn-cs"/>
            </a:rPr>
            <a:t>Danger statements / Safety goals</a:t>
          </a:r>
        </a:p>
      </dsp:txBody>
      <dsp:txXfrm>
        <a:off x="1287060" y="3201913"/>
        <a:ext cx="5182438" cy="1013153"/>
      </dsp:txXfrm>
    </dsp:sp>
    <dsp:sp modelId="{DF10AE81-F341-F548-A595-0D8C7EE10E55}">
      <dsp:nvSpPr>
        <dsp:cNvPr id="0" name=""/>
        <dsp:cNvSpPr/>
      </dsp:nvSpPr>
      <dsp:spPr>
        <a:xfrm>
          <a:off x="719887" y="2169136"/>
          <a:ext cx="6318907" cy="945682"/>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mn-cs"/>
            </a:rPr>
            <a:t>Safety Mapping/CFTs/SDM &amp; CANS assessments </a:t>
          </a:r>
        </a:p>
      </dsp:txBody>
      <dsp:txXfrm>
        <a:off x="747585" y="2196834"/>
        <a:ext cx="5176951" cy="890286"/>
      </dsp:txXfrm>
    </dsp:sp>
    <dsp:sp modelId="{DB4A2A0E-3F63-2645-86D5-9B1D74E2D47E}">
      <dsp:nvSpPr>
        <dsp:cNvPr id="0" name=""/>
        <dsp:cNvSpPr/>
      </dsp:nvSpPr>
      <dsp:spPr>
        <a:xfrm>
          <a:off x="1887465" y="4308106"/>
          <a:ext cx="6318907" cy="945682"/>
        </a:xfrm>
        <a:prstGeom prst="roundRect">
          <a:avLst>
            <a:gd name="adj" fmla="val 10000"/>
          </a:avLst>
        </a:prstGeom>
        <a:solidFill>
          <a:schemeClr val="accent3">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mn-cs"/>
            </a:rPr>
            <a:t>Safety planning / case planning with the network</a:t>
          </a:r>
        </a:p>
      </dsp:txBody>
      <dsp:txXfrm>
        <a:off x="1915163" y="4335804"/>
        <a:ext cx="5176951" cy="890286"/>
      </dsp:txXfrm>
    </dsp:sp>
    <dsp:sp modelId="{4B53E459-8B08-4A4C-8BCD-6B71E4833751}">
      <dsp:nvSpPr>
        <dsp:cNvPr id="0" name=""/>
        <dsp:cNvSpPr/>
      </dsp:nvSpPr>
      <dsp:spPr>
        <a:xfrm>
          <a:off x="5704213" y="690873"/>
          <a:ext cx="614693" cy="61469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5842519" y="690873"/>
        <a:ext cx="338081" cy="462556"/>
      </dsp:txXfrm>
    </dsp:sp>
    <dsp:sp modelId="{1719A39B-12C1-1A49-BBA4-D87EC5F22BB5}">
      <dsp:nvSpPr>
        <dsp:cNvPr id="0" name=""/>
        <dsp:cNvSpPr/>
      </dsp:nvSpPr>
      <dsp:spPr>
        <a:xfrm>
          <a:off x="6176080" y="1767899"/>
          <a:ext cx="614693" cy="61469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6314386" y="1767899"/>
        <a:ext cx="338081" cy="462556"/>
      </dsp:txXfrm>
    </dsp:sp>
    <dsp:sp modelId="{AAFD3730-2183-BF45-929D-05466F9F2702}">
      <dsp:nvSpPr>
        <dsp:cNvPr id="0" name=""/>
        <dsp:cNvSpPr/>
      </dsp:nvSpPr>
      <dsp:spPr>
        <a:xfrm>
          <a:off x="6647946" y="2829165"/>
          <a:ext cx="614693" cy="61469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6786252" y="2829165"/>
        <a:ext cx="338081" cy="462556"/>
      </dsp:txXfrm>
    </dsp:sp>
    <dsp:sp modelId="{80C029CF-45EF-D240-83BC-AFAD34DF1396}">
      <dsp:nvSpPr>
        <dsp:cNvPr id="0" name=""/>
        <dsp:cNvSpPr/>
      </dsp:nvSpPr>
      <dsp:spPr>
        <a:xfrm>
          <a:off x="7119813" y="3916699"/>
          <a:ext cx="614693" cy="614693"/>
        </a:xfrm>
        <a:prstGeom prst="downArrow">
          <a:avLst>
            <a:gd name="adj1" fmla="val 55000"/>
            <a:gd name="adj2" fmla="val 45000"/>
          </a:avLst>
        </a:prstGeom>
        <a:solidFill>
          <a:srgbClr val="9C5252">
            <a:alpha val="90000"/>
            <a:tint val="40000"/>
            <a:hueOff val="0"/>
            <a:satOff val="0"/>
            <a:lumOff val="0"/>
            <a:alphaOff val="0"/>
          </a:srgbClr>
        </a:solidFill>
        <a:ln w="25400" cap="flat" cmpd="sng" algn="ctr">
          <a:solidFill>
            <a:srgbClr val="9C525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7258119" y="3916699"/>
        <a:ext cx="338081" cy="46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60D7-F78F-E14C-A706-08FF017BE63B}">
      <dsp:nvSpPr>
        <dsp:cNvPr id="0" name=""/>
        <dsp:cNvSpPr/>
      </dsp:nvSpPr>
      <dsp:spPr>
        <a:xfrm>
          <a:off x="921795" y="0"/>
          <a:ext cx="9054490" cy="33859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38B668-68E4-8A4D-A534-3E970EBC034D}">
      <dsp:nvSpPr>
        <dsp:cNvPr id="0" name=""/>
        <dsp:cNvSpPr/>
      </dsp:nvSpPr>
      <dsp:spPr>
        <a:xfrm>
          <a:off x="5396" y="1170083"/>
          <a:ext cx="3420616"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002855"/>
              </a:solidFill>
              <a:latin typeface="Calibri" panose="020F0502020204030204" pitchFamily="34" charset="0"/>
              <a:cs typeface="Calibri" panose="020F0502020204030204" pitchFamily="34" charset="0"/>
            </a:rPr>
            <a:t>Caregiver</a:t>
          </a:r>
        </a:p>
      </dsp:txBody>
      <dsp:txXfrm>
        <a:off x="81554" y="1246241"/>
        <a:ext cx="3268300" cy="1407795"/>
      </dsp:txXfrm>
    </dsp:sp>
    <dsp:sp modelId="{C1C46FE0-E60D-4FB7-B082-9110F96ACC18}">
      <dsp:nvSpPr>
        <dsp:cNvPr id="0" name=""/>
        <dsp:cNvSpPr/>
      </dsp:nvSpPr>
      <dsp:spPr>
        <a:xfrm>
          <a:off x="3615862" y="1170083"/>
          <a:ext cx="3420616"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002855"/>
              </a:solidFill>
              <a:latin typeface="Calibri" panose="020F0502020204030204" pitchFamily="34" charset="0"/>
              <a:cs typeface="Calibri" panose="020F0502020204030204" pitchFamily="34" charset="0"/>
            </a:rPr>
            <a:t>Behavior actions/inactions</a:t>
          </a:r>
        </a:p>
      </dsp:txBody>
      <dsp:txXfrm>
        <a:off x="3692020" y="1246241"/>
        <a:ext cx="3268300" cy="1407795"/>
      </dsp:txXfrm>
    </dsp:sp>
    <dsp:sp modelId="{B9DAA4CE-B8D0-0048-BF71-2850B3F17784}">
      <dsp:nvSpPr>
        <dsp:cNvPr id="0" name=""/>
        <dsp:cNvSpPr/>
      </dsp:nvSpPr>
      <dsp:spPr>
        <a:xfrm>
          <a:off x="7226328" y="1170083"/>
          <a:ext cx="3420616"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002855"/>
              </a:solidFill>
            </a:rPr>
            <a:t>Impact on the child</a:t>
          </a:r>
        </a:p>
      </dsp:txBody>
      <dsp:txXfrm>
        <a:off x="7302486" y="1246241"/>
        <a:ext cx="3268300" cy="140779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B792-075C-9645-AF21-063E1CB36376}">
      <dsp:nvSpPr>
        <dsp:cNvPr id="0" name=""/>
        <dsp:cNvSpPr/>
      </dsp:nvSpPr>
      <dsp:spPr>
        <a:xfrm>
          <a:off x="0" y="474225"/>
          <a:ext cx="5480105" cy="8120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Coaching Benefits</a:t>
          </a:r>
        </a:p>
      </dsp:txBody>
      <dsp:txXfrm>
        <a:off x="0" y="474225"/>
        <a:ext cx="5480105" cy="812002"/>
      </dsp:txXfrm>
    </dsp:sp>
    <dsp:sp modelId="{058EE2C2-3139-3948-9115-B93A2040CF07}">
      <dsp:nvSpPr>
        <dsp:cNvPr id="0" name=""/>
        <dsp:cNvSpPr/>
      </dsp:nvSpPr>
      <dsp:spPr>
        <a:xfrm>
          <a:off x="57" y="1326308"/>
          <a:ext cx="5480105" cy="4117500"/>
        </a:xfrm>
        <a:prstGeom prst="rect">
          <a:avLst/>
        </a:prstGeom>
        <a:solidFill>
          <a:srgbClr val="D7E4FD">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Calibri" panose="020F0502020204030204" pitchFamily="34" charset="0"/>
              <a:ea typeface="Verdana" pitchFamily="34" charset="0"/>
              <a:cs typeface="Calibri" panose="020F0502020204030204" pitchFamily="34" charset="0"/>
            </a:rPr>
            <a:t>Allows for practice close to the work.</a:t>
          </a:r>
        </a:p>
        <a:p>
          <a:pPr marL="228600" lvl="1" indent="-228600" algn="l" defTabSz="1111250">
            <a:lnSpc>
              <a:spcPct val="90000"/>
            </a:lnSpc>
            <a:spcBef>
              <a:spcPct val="0"/>
            </a:spcBef>
            <a:spcAft>
              <a:spcPct val="15000"/>
            </a:spcAft>
            <a:buChar char="•"/>
          </a:pPr>
          <a:r>
            <a:rPr lang="en-US" sz="2500" kern="1200">
              <a:latin typeface="Calibri" panose="020F0502020204030204" pitchFamily="34" charset="0"/>
              <a:ea typeface="Verdana" pitchFamily="34" charset="0"/>
              <a:cs typeface="Calibri" panose="020F0502020204030204" pitchFamily="34" charset="0"/>
            </a:rPr>
            <a:t>Supports ongoing transfer of learning.</a:t>
          </a:r>
          <a:endParaRPr lang="en-US" sz="2500" kern="1200" dirty="0">
            <a:latin typeface="Calibri" panose="020F0502020204030204" pitchFamily="34" charset="0"/>
            <a:ea typeface="Verdana" pitchFamily="34" charset="0"/>
            <a:cs typeface="Calibri" panose="020F0502020204030204" pitchFamily="34" charset="0"/>
          </a:endParaRPr>
        </a:p>
        <a:p>
          <a:pPr marL="228600" lvl="1" indent="-228600" algn="l" defTabSz="1111250">
            <a:lnSpc>
              <a:spcPct val="90000"/>
            </a:lnSpc>
            <a:spcBef>
              <a:spcPct val="0"/>
            </a:spcBef>
            <a:spcAft>
              <a:spcPct val="15000"/>
            </a:spcAft>
            <a:buChar char="•"/>
          </a:pPr>
          <a:r>
            <a:rPr lang="en-US" sz="2500" kern="1200" dirty="0">
              <a:latin typeface="Calibri" panose="020F0502020204030204" pitchFamily="34" charset="0"/>
              <a:ea typeface="Verdana" pitchFamily="34" charset="0"/>
              <a:cs typeface="Calibri" panose="020F0502020204030204" pitchFamily="34" charset="0"/>
            </a:rPr>
            <a:t>Based on ideas of appreciative inquiry, facilitation, and dialogue.</a:t>
          </a:r>
        </a:p>
        <a:p>
          <a:pPr marL="228600" lvl="1" indent="-228600" algn="l" defTabSz="1111250">
            <a:lnSpc>
              <a:spcPct val="90000"/>
            </a:lnSpc>
            <a:spcBef>
              <a:spcPct val="0"/>
            </a:spcBef>
            <a:spcAft>
              <a:spcPct val="15000"/>
            </a:spcAft>
            <a:buChar char="•"/>
          </a:pPr>
          <a:r>
            <a:rPr lang="en-US" sz="2500" kern="1200" dirty="0">
              <a:latin typeface="Calibri" panose="020F0502020204030204" pitchFamily="34" charset="0"/>
              <a:ea typeface="Verdana" panose="020B0604030504040204" pitchFamily="34" charset="0"/>
            </a:rPr>
            <a:t>Builds up confidence and competence.</a:t>
          </a:r>
          <a:endParaRPr lang="en-US" sz="2500" kern="1200" dirty="0">
            <a:latin typeface="Calibri" panose="020F0502020204030204" pitchFamily="34" charset="0"/>
            <a:ea typeface="Verdana" panose="020B0604030504040204" pitchFamily="34" charset="0"/>
            <a:cs typeface="Calibri" panose="020F0502020204030204" pitchFamily="34" charset="0"/>
          </a:endParaRPr>
        </a:p>
        <a:p>
          <a:pPr marL="228600" lvl="1" indent="-228600" algn="l" defTabSz="1111250">
            <a:lnSpc>
              <a:spcPct val="90000"/>
            </a:lnSpc>
            <a:spcBef>
              <a:spcPct val="0"/>
            </a:spcBef>
            <a:spcAft>
              <a:spcPct val="15000"/>
            </a:spcAft>
            <a:buChar char="•"/>
          </a:pPr>
          <a:r>
            <a:rPr lang="en-US" sz="2500" kern="1200" dirty="0">
              <a:latin typeface="Calibri" panose="020F0502020204030204" pitchFamily="34" charset="0"/>
              <a:ea typeface="Verdana" panose="020B0604030504040204" pitchFamily="34" charset="0"/>
            </a:rPr>
            <a:t>Promotes individual and team excellence.</a:t>
          </a:r>
        </a:p>
        <a:p>
          <a:pPr marL="228600" lvl="1" indent="-228600" algn="l" defTabSz="1111250">
            <a:lnSpc>
              <a:spcPct val="90000"/>
            </a:lnSpc>
            <a:spcBef>
              <a:spcPct val="0"/>
            </a:spcBef>
            <a:spcAft>
              <a:spcPct val="15000"/>
            </a:spcAft>
            <a:buChar char="•"/>
          </a:pPr>
          <a:r>
            <a:rPr lang="en-US" sz="2500" kern="1200" dirty="0">
              <a:latin typeface="Calibri" panose="020F0502020204030204" pitchFamily="34" charset="0"/>
              <a:ea typeface="Verdana" panose="020B0604030504040204" pitchFamily="34" charset="0"/>
            </a:rPr>
            <a:t>Develops commitment to common goals</a:t>
          </a:r>
        </a:p>
      </dsp:txBody>
      <dsp:txXfrm>
        <a:off x="57" y="1326308"/>
        <a:ext cx="5480105" cy="4117500"/>
      </dsp:txXfrm>
    </dsp:sp>
    <dsp:sp modelId="{18FFD329-CBF0-CC48-9C07-90B582DBF0DA}">
      <dsp:nvSpPr>
        <dsp:cNvPr id="0" name=""/>
        <dsp:cNvSpPr/>
      </dsp:nvSpPr>
      <dsp:spPr>
        <a:xfrm>
          <a:off x="6247377" y="514305"/>
          <a:ext cx="5480105" cy="8120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Child Welfare Context</a:t>
          </a:r>
        </a:p>
      </dsp:txBody>
      <dsp:txXfrm>
        <a:off x="6247377" y="514305"/>
        <a:ext cx="5480105" cy="812002"/>
      </dsp:txXfrm>
    </dsp:sp>
    <dsp:sp modelId="{97CBACEF-B5C3-7D41-9175-5872D22F9DFB}">
      <dsp:nvSpPr>
        <dsp:cNvPr id="0" name=""/>
        <dsp:cNvSpPr/>
      </dsp:nvSpPr>
      <dsp:spPr>
        <a:xfrm>
          <a:off x="6247377" y="1326308"/>
          <a:ext cx="5480105" cy="4117500"/>
        </a:xfrm>
        <a:prstGeom prst="rect">
          <a:avLst/>
        </a:prstGeom>
        <a:solidFill>
          <a:srgbClr val="FFD1D1">
            <a:alpha val="89804"/>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altLang="en-US" sz="2500" kern="1200" dirty="0">
              <a:latin typeface="Calibri" panose="020F0502020204030204" pitchFamily="34" charset="0"/>
              <a:ea typeface="Verdana" panose="020B0604030504040204" pitchFamily="34" charset="0"/>
              <a:cs typeface="Calibri" panose="020F0502020204030204" pitchFamily="34" charset="0"/>
            </a:rPr>
            <a:t>Improving systemic implementation of practice</a:t>
          </a:r>
          <a:endParaRPr lang="en-US" sz="2500" kern="1200" dirty="0">
            <a:latin typeface="Calibri" panose="020F0502020204030204" pitchFamily="34" charset="0"/>
            <a:ea typeface="Verdana" panose="020B0604030504040204" pitchFamily="34" charset="0"/>
            <a:cs typeface="Calibri" panose="020F0502020204030204" pitchFamily="34" charset="0"/>
          </a:endParaRPr>
        </a:p>
        <a:p>
          <a:pPr marL="228600" lvl="1" indent="-228600" algn="l" defTabSz="1111250">
            <a:lnSpc>
              <a:spcPct val="90000"/>
            </a:lnSpc>
            <a:spcBef>
              <a:spcPct val="0"/>
            </a:spcBef>
            <a:spcAft>
              <a:spcPct val="15000"/>
            </a:spcAft>
            <a:buChar char="•"/>
          </a:pPr>
          <a:r>
            <a:rPr lang="en-US" altLang="en-US" sz="2500" kern="1200">
              <a:latin typeface="Calibri" panose="020F0502020204030204" pitchFamily="34" charset="0"/>
              <a:ea typeface="Verdana" panose="020B0604030504040204" pitchFamily="34" charset="0"/>
              <a:cs typeface="Calibri" panose="020F0502020204030204" pitchFamily="34" charset="0"/>
            </a:rPr>
            <a:t>Creating positive changes in behavior</a:t>
          </a:r>
          <a:endParaRPr lang="en-US" altLang="en-US" sz="2500" kern="1200" dirty="0">
            <a:latin typeface="Calibri" panose="020F0502020204030204" pitchFamily="34" charset="0"/>
            <a:ea typeface="Verdana" panose="020B0604030504040204" pitchFamily="34" charset="0"/>
            <a:cs typeface="Calibri" panose="020F0502020204030204" pitchFamily="34" charset="0"/>
          </a:endParaRPr>
        </a:p>
        <a:p>
          <a:pPr marL="228600" lvl="1" indent="-228600" algn="l" defTabSz="1111250">
            <a:lnSpc>
              <a:spcPct val="90000"/>
            </a:lnSpc>
            <a:spcBef>
              <a:spcPct val="0"/>
            </a:spcBef>
            <a:spcAft>
              <a:spcPct val="15000"/>
            </a:spcAft>
            <a:buChar char="•"/>
          </a:pPr>
          <a:r>
            <a:rPr lang="en-US" altLang="en-US" sz="2500" kern="1200" dirty="0">
              <a:latin typeface="Calibri" panose="020F0502020204030204" pitchFamily="34" charset="0"/>
              <a:ea typeface="Verdana" panose="020B0604030504040204" pitchFamily="34" charset="0"/>
              <a:cs typeface="Calibri" panose="020F0502020204030204" pitchFamily="34" charset="0"/>
            </a:rPr>
            <a:t>Embedding professional development</a:t>
          </a:r>
        </a:p>
        <a:p>
          <a:pPr marL="228600" lvl="1" indent="-228600" algn="l" defTabSz="1111250">
            <a:lnSpc>
              <a:spcPct val="90000"/>
            </a:lnSpc>
            <a:spcBef>
              <a:spcPct val="0"/>
            </a:spcBef>
            <a:spcAft>
              <a:spcPct val="15000"/>
            </a:spcAft>
            <a:buChar char="•"/>
          </a:pPr>
          <a:r>
            <a:rPr lang="en-US" altLang="en-US" sz="2500" kern="1200" dirty="0">
              <a:latin typeface="Calibri" panose="020F0502020204030204" pitchFamily="34" charset="0"/>
              <a:ea typeface="Verdana" panose="020B0604030504040204" pitchFamily="34" charset="0"/>
              <a:cs typeface="Calibri" panose="020F0502020204030204" pitchFamily="34" charset="0"/>
            </a:rPr>
            <a:t>Improved outcomes for children and families </a:t>
          </a:r>
        </a:p>
      </dsp:txBody>
      <dsp:txXfrm>
        <a:off x="6247377" y="1326308"/>
        <a:ext cx="5480105" cy="41175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B792-075C-9645-AF21-063E1CB36376}">
      <dsp:nvSpPr>
        <dsp:cNvPr id="0" name=""/>
        <dsp:cNvSpPr/>
      </dsp:nvSpPr>
      <dsp:spPr>
        <a:xfrm>
          <a:off x="0" y="0"/>
          <a:ext cx="5500452" cy="950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Group Supervision</a:t>
          </a:r>
        </a:p>
      </dsp:txBody>
      <dsp:txXfrm>
        <a:off x="0" y="0"/>
        <a:ext cx="5500452" cy="950400"/>
      </dsp:txXfrm>
    </dsp:sp>
    <dsp:sp modelId="{058EE2C2-3139-3948-9115-B93A2040CF07}">
      <dsp:nvSpPr>
        <dsp:cNvPr id="0" name=""/>
        <dsp:cNvSpPr/>
      </dsp:nvSpPr>
      <dsp:spPr>
        <a:xfrm>
          <a:off x="57" y="959112"/>
          <a:ext cx="5500452" cy="4382049"/>
        </a:xfrm>
        <a:prstGeom prst="rect">
          <a:avLst/>
        </a:prstGeom>
        <a:blipFill rotWithShape="0">
          <a:blip xmlns:r="http://schemas.openxmlformats.org/officeDocument/2006/relationships" r:embed="rId1">
            <a:lum bright="70000" contrast="-70000"/>
            <a:extLst>
              <a:ext uri="{28A0092B-C50C-407E-A947-70E740481C1C}">
                <a14:useLocalDpi xmlns:a14="http://schemas.microsoft.com/office/drawing/2010/main" val="0"/>
              </a:ext>
            </a:extLst>
          </a:blip>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altLang="en-US" sz="3300" kern="1200" dirty="0">
              <a:latin typeface="Calibri" panose="020F0502020204030204" pitchFamily="34" charset="0"/>
              <a:cs typeface="Calibri" panose="020F0502020204030204" pitchFamily="34" charset="0"/>
            </a:rPr>
            <a:t>Utilizes the mapping process to discuss cases in a team setting </a:t>
          </a:r>
          <a:endParaRPr lang="en-US" sz="3300" kern="1200" dirty="0">
            <a:latin typeface="Calibri" panose="020F0502020204030204" pitchFamily="34" charset="0"/>
            <a:ea typeface="Verdana" pitchFamily="34" charset="0"/>
            <a:cs typeface="Calibri" panose="020F0502020204030204" pitchFamily="34" charset="0"/>
          </a:endParaRPr>
        </a:p>
        <a:p>
          <a:pPr marL="285750" lvl="1" indent="-285750" algn="l" defTabSz="1466850">
            <a:lnSpc>
              <a:spcPct val="90000"/>
            </a:lnSpc>
            <a:spcBef>
              <a:spcPct val="0"/>
            </a:spcBef>
            <a:spcAft>
              <a:spcPct val="15000"/>
            </a:spcAft>
            <a:buChar char="•"/>
          </a:pPr>
          <a:r>
            <a:rPr lang="en-US" altLang="en-US" sz="3300" kern="1200" dirty="0">
              <a:latin typeface="Calibri" panose="020F0502020204030204" pitchFamily="34" charset="0"/>
              <a:cs typeface="Calibri" panose="020F0502020204030204" pitchFamily="34" charset="0"/>
            </a:rPr>
            <a:t>Allows staff to learn from each other’s cases and practice</a:t>
          </a:r>
        </a:p>
        <a:p>
          <a:pPr marL="285750" lvl="1" indent="-285750" algn="l" defTabSz="1466850">
            <a:lnSpc>
              <a:spcPct val="90000"/>
            </a:lnSpc>
            <a:spcBef>
              <a:spcPct val="0"/>
            </a:spcBef>
            <a:spcAft>
              <a:spcPct val="15000"/>
            </a:spcAft>
            <a:buChar char="•"/>
          </a:pPr>
          <a:r>
            <a:rPr lang="en-US" altLang="en-US" sz="3300" kern="1200" dirty="0">
              <a:latin typeface="Calibri" panose="020F0502020204030204" pitchFamily="34" charset="0"/>
              <a:cs typeface="Calibri" panose="020F0502020204030204" pitchFamily="34" charset="0"/>
            </a:rPr>
            <a:t>“Many minds”</a:t>
          </a:r>
        </a:p>
      </dsp:txBody>
      <dsp:txXfrm>
        <a:off x="57" y="959112"/>
        <a:ext cx="5500452" cy="4382049"/>
      </dsp:txXfrm>
    </dsp:sp>
    <dsp:sp modelId="{18FFD329-CBF0-CC48-9C07-90B582DBF0DA}">
      <dsp:nvSpPr>
        <dsp:cNvPr id="0" name=""/>
        <dsp:cNvSpPr/>
      </dsp:nvSpPr>
      <dsp:spPr>
        <a:xfrm>
          <a:off x="6270573" y="8712"/>
          <a:ext cx="5500452" cy="950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RED Teams</a:t>
          </a:r>
        </a:p>
      </dsp:txBody>
      <dsp:txXfrm>
        <a:off x="6270573" y="8712"/>
        <a:ext cx="5500452" cy="950400"/>
      </dsp:txXfrm>
    </dsp:sp>
    <dsp:sp modelId="{97CBACEF-B5C3-7D41-9175-5872D22F9DFB}">
      <dsp:nvSpPr>
        <dsp:cNvPr id="0" name=""/>
        <dsp:cNvSpPr/>
      </dsp:nvSpPr>
      <dsp:spPr>
        <a:xfrm>
          <a:off x="6270573" y="959112"/>
          <a:ext cx="5500452" cy="4382049"/>
        </a:xfrm>
        <a:prstGeom prst="rect">
          <a:avLst/>
        </a:prstGeom>
        <a:blipFill rotWithShape="0">
          <a:blip xmlns:r="http://schemas.openxmlformats.org/officeDocument/2006/relationships" r:embed="rId2">
            <a:lum bright="70000" contrast="-70000"/>
            <a:extLst>
              <a:ext uri="{28A0092B-C50C-407E-A947-70E740481C1C}">
                <a14:useLocalDpi xmlns:a14="http://schemas.microsoft.com/office/drawing/2010/main" val="0"/>
              </a:ext>
            </a:extLst>
          </a:blip>
          <a:stretch>
            <a:fillRect/>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altLang="en-US" sz="3300" b="1" i="1" kern="1200" dirty="0">
              <a:latin typeface="Calibri" panose="020F0502020204030204" pitchFamily="34" charset="0"/>
              <a:cs typeface="Calibri" panose="020F0502020204030204" pitchFamily="34" charset="0"/>
            </a:rPr>
            <a:t>Review: </a:t>
          </a:r>
          <a:r>
            <a:rPr lang="en-US" altLang="en-US" sz="3300" kern="1200" dirty="0">
              <a:latin typeface="Calibri" panose="020F0502020204030204" pitchFamily="34" charset="0"/>
              <a:cs typeface="Calibri" panose="020F0502020204030204" pitchFamily="34" charset="0"/>
            </a:rPr>
            <a:t>Group staffing of ER referrals</a:t>
          </a:r>
          <a:endParaRPr lang="en-US" sz="3300" kern="1200" dirty="0">
            <a:latin typeface="Calibri" panose="020F0502020204030204" pitchFamily="34" charset="0"/>
            <a:ea typeface="Verdana" pitchFamily="34" charset="0"/>
            <a:cs typeface="Calibri" panose="020F0502020204030204" pitchFamily="34" charset="0"/>
          </a:endParaRPr>
        </a:p>
        <a:p>
          <a:pPr marL="285750" lvl="1" indent="-285750" algn="l" defTabSz="1466850">
            <a:lnSpc>
              <a:spcPct val="90000"/>
            </a:lnSpc>
            <a:spcBef>
              <a:spcPct val="0"/>
            </a:spcBef>
            <a:spcAft>
              <a:spcPct val="15000"/>
            </a:spcAft>
            <a:buChar char="•"/>
          </a:pPr>
          <a:r>
            <a:rPr lang="en-US" altLang="en-US" sz="3300" b="1" i="1" kern="1200" dirty="0">
              <a:latin typeface="Calibri" panose="020F0502020204030204" pitchFamily="34" charset="0"/>
              <a:cs typeface="Calibri" panose="020F0502020204030204" pitchFamily="34" charset="0"/>
            </a:rPr>
            <a:t>Evaluate:</a:t>
          </a:r>
          <a:r>
            <a:rPr lang="en-US" altLang="en-US" sz="3300" kern="1200" dirty="0">
              <a:latin typeface="Calibri" panose="020F0502020204030204" pitchFamily="34" charset="0"/>
              <a:cs typeface="Calibri" panose="020F0502020204030204" pitchFamily="34" charset="0"/>
            </a:rPr>
            <a:t> All calls that come into the hotline are brought to the team to evaluate</a:t>
          </a:r>
        </a:p>
        <a:p>
          <a:pPr marL="285750" lvl="1" indent="-285750" algn="l" defTabSz="1466850">
            <a:lnSpc>
              <a:spcPct val="90000"/>
            </a:lnSpc>
            <a:spcBef>
              <a:spcPct val="0"/>
            </a:spcBef>
            <a:spcAft>
              <a:spcPct val="15000"/>
            </a:spcAft>
            <a:buChar char="•"/>
          </a:pPr>
          <a:r>
            <a:rPr lang="en-US" altLang="en-US" sz="3300" b="1" i="1" kern="1200" dirty="0">
              <a:latin typeface="Calibri" panose="020F0502020204030204" pitchFamily="34" charset="0"/>
              <a:cs typeface="Calibri" panose="020F0502020204030204" pitchFamily="34" charset="0"/>
            </a:rPr>
            <a:t>Direct:</a:t>
          </a:r>
          <a:r>
            <a:rPr lang="en-US" altLang="en-US" sz="3300" kern="1200" dirty="0">
              <a:latin typeface="Calibri" panose="020F0502020204030204" pitchFamily="34" charset="0"/>
              <a:cs typeface="Calibri" panose="020F0502020204030204" pitchFamily="34" charset="0"/>
            </a:rPr>
            <a:t> The team determines response and timeframe</a:t>
          </a:r>
        </a:p>
      </dsp:txBody>
      <dsp:txXfrm>
        <a:off x="6270573" y="959112"/>
        <a:ext cx="5500452" cy="438204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B792-075C-9645-AF21-063E1CB36376}">
      <dsp:nvSpPr>
        <dsp:cNvPr id="0" name=""/>
        <dsp:cNvSpPr/>
      </dsp:nvSpPr>
      <dsp:spPr>
        <a:xfrm>
          <a:off x="55" y="43899"/>
          <a:ext cx="5324113" cy="1872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ea typeface="Verdana" pitchFamily="34" charset="0"/>
              <a:cs typeface="Calibri" panose="020F0502020204030204" pitchFamily="34" charset="0"/>
            </a:rPr>
            <a:t>Implementation &amp; Sustainability</a:t>
          </a:r>
        </a:p>
      </dsp:txBody>
      <dsp:txXfrm>
        <a:off x="55" y="43899"/>
        <a:ext cx="5324113" cy="1872000"/>
      </dsp:txXfrm>
    </dsp:sp>
    <dsp:sp modelId="{058EE2C2-3139-3948-9115-B93A2040CF07}">
      <dsp:nvSpPr>
        <dsp:cNvPr id="0" name=""/>
        <dsp:cNvSpPr/>
      </dsp:nvSpPr>
      <dsp:spPr>
        <a:xfrm>
          <a:off x="55" y="1915899"/>
          <a:ext cx="5324113" cy="3390074"/>
        </a:xfrm>
        <a:prstGeom prst="rect">
          <a:avLst/>
        </a:prstGeom>
        <a:solidFill>
          <a:srgbClr val="E3B7D6">
            <a:alpha val="89804"/>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Implementation Guide</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Snapshot Tool (agency readiness assessment)</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Across the Case Continuum</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Documentation Strategies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Glossary</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Key Elements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Quick Guides</a:t>
          </a:r>
        </a:p>
      </dsp:txBody>
      <dsp:txXfrm>
        <a:off x="55" y="1915899"/>
        <a:ext cx="5324113" cy="3390074"/>
      </dsp:txXfrm>
    </dsp:sp>
    <dsp:sp modelId="{18FFD329-CBF0-CC48-9C07-90B582DBF0DA}">
      <dsp:nvSpPr>
        <dsp:cNvPr id="0" name=""/>
        <dsp:cNvSpPr/>
      </dsp:nvSpPr>
      <dsp:spPr>
        <a:xfrm>
          <a:off x="6069544" y="43899"/>
          <a:ext cx="5324113" cy="1872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ea typeface="Verdana" pitchFamily="34" charset="0"/>
              <a:cs typeface="Calibri" panose="020F0502020204030204" pitchFamily="34" charset="0"/>
            </a:rPr>
            <a:t>Fidelity &amp; Evaluation</a:t>
          </a:r>
        </a:p>
      </dsp:txBody>
      <dsp:txXfrm>
        <a:off x="6069544" y="43899"/>
        <a:ext cx="5324113" cy="1872000"/>
      </dsp:txXfrm>
    </dsp:sp>
    <dsp:sp modelId="{97CBACEF-B5C3-7D41-9175-5872D22F9DFB}">
      <dsp:nvSpPr>
        <dsp:cNvPr id="0" name=""/>
        <dsp:cNvSpPr/>
      </dsp:nvSpPr>
      <dsp:spPr>
        <a:xfrm>
          <a:off x="6069544" y="1915899"/>
          <a:ext cx="5324113" cy="3390074"/>
        </a:xfrm>
        <a:prstGeom prst="rect">
          <a:avLst/>
        </a:prstGeom>
        <a:solidFill>
          <a:schemeClr val="accent3">
            <a:lumMod val="20000"/>
            <a:lumOff val="80000"/>
            <a:alpha val="89804"/>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Fidelity Checklists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Practice Profiles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SOP Case Reviews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Parent/Guardian Surveys</a:t>
          </a:r>
        </a:p>
      </dsp:txBody>
      <dsp:txXfrm>
        <a:off x="6069544" y="1915899"/>
        <a:ext cx="5324113" cy="339007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B792-075C-9645-AF21-063E1CB36376}">
      <dsp:nvSpPr>
        <dsp:cNvPr id="0" name=""/>
        <dsp:cNvSpPr/>
      </dsp:nvSpPr>
      <dsp:spPr>
        <a:xfrm>
          <a:off x="58" y="175788"/>
          <a:ext cx="5642882" cy="1872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ea typeface="Verdana" pitchFamily="34" charset="0"/>
              <a:cs typeface="Calibri" panose="020F0502020204030204" pitchFamily="34" charset="0"/>
            </a:rPr>
            <a:t>SOP Key Elements</a:t>
          </a:r>
        </a:p>
      </dsp:txBody>
      <dsp:txXfrm>
        <a:off x="58" y="175788"/>
        <a:ext cx="5642882" cy="1872000"/>
      </dsp:txXfrm>
    </dsp:sp>
    <dsp:sp modelId="{058EE2C2-3139-3948-9115-B93A2040CF07}">
      <dsp:nvSpPr>
        <dsp:cNvPr id="0" name=""/>
        <dsp:cNvSpPr/>
      </dsp:nvSpPr>
      <dsp:spPr>
        <a:xfrm>
          <a:off x="58" y="2047788"/>
          <a:ext cx="5642882" cy="3836137"/>
        </a:xfrm>
        <a:prstGeom prst="rect">
          <a:avLst/>
        </a:prstGeom>
        <a:solidFill>
          <a:srgbClr val="B9EDFF">
            <a:alpha val="89804"/>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Strategies for skills engagement</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Tools that life up voices of children/youth</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CFT Meetings/ Safety Mapping</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Safety Network</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Harm &amp; Danger Statements, Safety Goals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Behaviorally-Based Case Plans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Balanced Assessments (SDM/CANS)</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Cultural Humility</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Trauma Informed Practice</a:t>
          </a:r>
        </a:p>
      </dsp:txBody>
      <dsp:txXfrm>
        <a:off x="58" y="2047788"/>
        <a:ext cx="5642882" cy="3836137"/>
      </dsp:txXfrm>
    </dsp:sp>
    <dsp:sp modelId="{18FFD329-CBF0-CC48-9C07-90B582DBF0DA}">
      <dsp:nvSpPr>
        <dsp:cNvPr id="0" name=""/>
        <dsp:cNvSpPr/>
      </dsp:nvSpPr>
      <dsp:spPr>
        <a:xfrm>
          <a:off x="6432944" y="175788"/>
          <a:ext cx="5642882" cy="1872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ea typeface="Verdana" pitchFamily="34" charset="0"/>
              <a:cs typeface="Calibri" panose="020F0502020204030204" pitchFamily="34" charset="0"/>
            </a:rPr>
            <a:t>What is fidelity?</a:t>
          </a:r>
        </a:p>
      </dsp:txBody>
      <dsp:txXfrm>
        <a:off x="6432944" y="175788"/>
        <a:ext cx="5642882" cy="1872000"/>
      </dsp:txXfrm>
    </dsp:sp>
    <dsp:sp modelId="{97CBACEF-B5C3-7D41-9175-5872D22F9DFB}">
      <dsp:nvSpPr>
        <dsp:cNvPr id="0" name=""/>
        <dsp:cNvSpPr/>
      </dsp:nvSpPr>
      <dsp:spPr>
        <a:xfrm>
          <a:off x="6432944" y="2047788"/>
          <a:ext cx="5642882" cy="3836137"/>
        </a:xfrm>
        <a:prstGeom prst="rect">
          <a:avLst/>
        </a:prstGeom>
        <a:solidFill>
          <a:schemeClr val="accent4">
            <a:lumMod val="20000"/>
            <a:lumOff val="80000"/>
            <a:alpha val="89804"/>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The degree to which a practice as implemented corresponds with the practice as described or intended</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Fidelity tools for staff and leadership are available for self-reflection, goal setting and coaching</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Verdana" pitchFamily="34" charset="0"/>
              <a:cs typeface="Calibri" panose="020F0502020204030204" pitchFamily="34" charset="0"/>
            </a:rPr>
            <a:t>Fidelity tool for organizations are available to determine current practice trends and areas for improvement</a:t>
          </a:r>
        </a:p>
      </dsp:txBody>
      <dsp:txXfrm>
        <a:off x="6432944" y="2047788"/>
        <a:ext cx="5642882" cy="383613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B738-0A93-4E08-9C22-A9BFAECCCFDC}">
      <dsp:nvSpPr>
        <dsp:cNvPr id="0" name=""/>
        <dsp:cNvSpPr/>
      </dsp:nvSpPr>
      <dsp:spPr>
        <a:xfrm>
          <a:off x="1457933" y="1146"/>
          <a:ext cx="3901135" cy="2340681"/>
        </a:xfrm>
        <a:prstGeom prst="bracketPair">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SOP is a grassroots practice approach, not a mandate</a:t>
          </a:r>
          <a:endParaRPr lang="en-US" sz="2800" kern="1200" dirty="0"/>
        </a:p>
      </dsp:txBody>
      <dsp:txXfrm>
        <a:off x="1572196" y="115409"/>
        <a:ext cx="3672609" cy="2112155"/>
      </dsp:txXfrm>
    </dsp:sp>
    <dsp:sp modelId="{F85B7F26-278E-47E5-9A92-5E3238ADF405}">
      <dsp:nvSpPr>
        <dsp:cNvPr id="0" name=""/>
        <dsp:cNvSpPr/>
      </dsp:nvSpPr>
      <dsp:spPr>
        <a:xfrm>
          <a:off x="1457933" y="2731941"/>
          <a:ext cx="3901135" cy="2340681"/>
        </a:xfrm>
        <a:prstGeom prst="bracketPair">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mj-lt"/>
            </a:rPr>
            <a:t>SOP implementation and sustainability is supported by an interagency statewide SOP Backbone Committee</a:t>
          </a:r>
        </a:p>
      </dsp:txBody>
      <dsp:txXfrm>
        <a:off x="1572196" y="2846204"/>
        <a:ext cx="3672609" cy="2112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858428" y="0"/>
          <a:ext cx="9728854" cy="387416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87857" y="1162250"/>
          <a:ext cx="3433713" cy="1549667"/>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Who is worried</a:t>
          </a:r>
        </a:p>
      </dsp:txBody>
      <dsp:txXfrm>
        <a:off x="463506" y="1237899"/>
        <a:ext cx="3282415" cy="1398369"/>
      </dsp:txXfrm>
    </dsp:sp>
    <dsp:sp modelId="{8D26FD32-F0C8-4BC2-B6A6-86A966399771}">
      <dsp:nvSpPr>
        <dsp:cNvPr id="0" name=""/>
        <dsp:cNvSpPr/>
      </dsp:nvSpPr>
      <dsp:spPr>
        <a:xfrm>
          <a:off x="4005998" y="1162250"/>
          <a:ext cx="3433713" cy="1549667"/>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Potential behavior (actions/inactions) of caregiver</a:t>
          </a:r>
        </a:p>
      </dsp:txBody>
      <dsp:txXfrm>
        <a:off x="4081647" y="1237899"/>
        <a:ext cx="3282415" cy="1398369"/>
      </dsp:txXfrm>
    </dsp:sp>
    <dsp:sp modelId="{6BD9FF8B-E961-4EFD-8824-1B612B1A40D4}">
      <dsp:nvSpPr>
        <dsp:cNvPr id="0" name=""/>
        <dsp:cNvSpPr/>
      </dsp:nvSpPr>
      <dsp:spPr>
        <a:xfrm>
          <a:off x="7624140" y="1162250"/>
          <a:ext cx="3433713" cy="1549667"/>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Potential impact on the child</a:t>
          </a:r>
        </a:p>
      </dsp:txBody>
      <dsp:txXfrm>
        <a:off x="7699789" y="1237899"/>
        <a:ext cx="3282415" cy="1398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820141" y="0"/>
          <a:ext cx="9294938" cy="36480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70558"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Who is worried</a:t>
          </a:r>
        </a:p>
      </dsp:txBody>
      <dsp:txXfrm>
        <a:off x="441791" y="1165647"/>
        <a:ext cx="3138100" cy="1316752"/>
      </dsp:txXfrm>
    </dsp:sp>
    <dsp:sp modelId="{8D26FD32-F0C8-4BC2-B6A6-86A966399771}">
      <dsp:nvSpPr>
        <dsp:cNvPr id="0" name=""/>
        <dsp:cNvSpPr/>
      </dsp:nvSpPr>
      <dsp:spPr>
        <a:xfrm>
          <a:off x="3827327"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behavior (actions/inactions) of caregiver</a:t>
          </a:r>
        </a:p>
      </dsp:txBody>
      <dsp:txXfrm>
        <a:off x="3898560" y="1165647"/>
        <a:ext cx="3138100" cy="1316752"/>
      </dsp:txXfrm>
    </dsp:sp>
    <dsp:sp modelId="{6BD9FF8B-E961-4EFD-8824-1B612B1A40D4}">
      <dsp:nvSpPr>
        <dsp:cNvPr id="0" name=""/>
        <dsp:cNvSpPr/>
      </dsp:nvSpPr>
      <dsp:spPr>
        <a:xfrm>
          <a:off x="7284096"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impact on  the child</a:t>
          </a:r>
        </a:p>
      </dsp:txBody>
      <dsp:txXfrm>
        <a:off x="7355329" y="1165647"/>
        <a:ext cx="3138100" cy="1316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820141" y="0"/>
          <a:ext cx="9294938" cy="36480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70558"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Who is worried</a:t>
          </a:r>
        </a:p>
      </dsp:txBody>
      <dsp:txXfrm>
        <a:off x="441791" y="1165647"/>
        <a:ext cx="3138100" cy="1316752"/>
      </dsp:txXfrm>
    </dsp:sp>
    <dsp:sp modelId="{8D26FD32-F0C8-4BC2-B6A6-86A966399771}">
      <dsp:nvSpPr>
        <dsp:cNvPr id="0" name=""/>
        <dsp:cNvSpPr/>
      </dsp:nvSpPr>
      <dsp:spPr>
        <a:xfrm>
          <a:off x="3827327"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behavior (actions/inactions) of caregiver</a:t>
          </a:r>
        </a:p>
      </dsp:txBody>
      <dsp:txXfrm>
        <a:off x="3898560" y="1165647"/>
        <a:ext cx="3138100" cy="1316752"/>
      </dsp:txXfrm>
    </dsp:sp>
    <dsp:sp modelId="{6BD9FF8B-E961-4EFD-8824-1B612B1A40D4}">
      <dsp:nvSpPr>
        <dsp:cNvPr id="0" name=""/>
        <dsp:cNvSpPr/>
      </dsp:nvSpPr>
      <dsp:spPr>
        <a:xfrm>
          <a:off x="7284096" y="1094414"/>
          <a:ext cx="3280566" cy="1459218"/>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Potential impact on  the child</a:t>
          </a:r>
        </a:p>
      </dsp:txBody>
      <dsp:txXfrm>
        <a:off x="7355329" y="1165647"/>
        <a:ext cx="3138100" cy="1316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00B2E-5D11-44CD-AA06-F5F7E05578CE}">
      <dsp:nvSpPr>
        <dsp:cNvPr id="0" name=""/>
        <dsp:cNvSpPr/>
      </dsp:nvSpPr>
      <dsp:spPr>
        <a:xfrm>
          <a:off x="790099" y="0"/>
          <a:ext cx="8954464" cy="34060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B5674-1895-4C4A-8B18-D0B00C7E2635}">
      <dsp:nvSpPr>
        <dsp:cNvPr id="0" name=""/>
        <dsp:cNvSpPr/>
      </dsp:nvSpPr>
      <dsp:spPr>
        <a:xfrm>
          <a:off x="356985" y="1021810"/>
          <a:ext cx="3160399" cy="1362414"/>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Who is worried</a:t>
          </a:r>
        </a:p>
      </dsp:txBody>
      <dsp:txXfrm>
        <a:off x="423493" y="1088318"/>
        <a:ext cx="3027383" cy="1229398"/>
      </dsp:txXfrm>
    </dsp:sp>
    <dsp:sp modelId="{8D26FD32-F0C8-4BC2-B6A6-86A966399771}">
      <dsp:nvSpPr>
        <dsp:cNvPr id="0" name=""/>
        <dsp:cNvSpPr/>
      </dsp:nvSpPr>
      <dsp:spPr>
        <a:xfrm>
          <a:off x="3687132" y="1021810"/>
          <a:ext cx="3160399" cy="1362414"/>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Potential behavior (actions/inactions) of caregiver</a:t>
          </a:r>
        </a:p>
      </dsp:txBody>
      <dsp:txXfrm>
        <a:off x="3753640" y="1088318"/>
        <a:ext cx="3027383" cy="1229398"/>
      </dsp:txXfrm>
    </dsp:sp>
    <dsp:sp modelId="{6BD9FF8B-E961-4EFD-8824-1B612B1A40D4}">
      <dsp:nvSpPr>
        <dsp:cNvPr id="0" name=""/>
        <dsp:cNvSpPr/>
      </dsp:nvSpPr>
      <dsp:spPr>
        <a:xfrm>
          <a:off x="7017279" y="1021810"/>
          <a:ext cx="3160399" cy="1362414"/>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Potential impact on  the child</a:t>
          </a:r>
        </a:p>
      </dsp:txBody>
      <dsp:txXfrm>
        <a:off x="7083787" y="1088318"/>
        <a:ext cx="3027383" cy="122939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2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3F7AB8E-8936-46EF-9B10-AFBB8121BDBF}" type="datetimeFigureOut">
              <a:rPr lang="en-US" smtClean="0"/>
              <a:t>2/5/2021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E873378-5F75-4739-BE9D-977099AA6561}" type="slidenum">
              <a:rPr lang="en-US" smtClean="0"/>
              <a:t>‹#›</a:t>
            </a:fld>
            <a:endParaRPr lang="en-US"/>
          </a:p>
        </p:txBody>
      </p:sp>
    </p:spTree>
    <p:extLst>
      <p:ext uri="{BB962C8B-B14F-4D97-AF65-F5344CB8AC3E}">
        <p14:creationId xmlns:p14="http://schemas.microsoft.com/office/powerpoint/2010/main" val="393760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00BB4B2-063C-4C5B-9172-E81B91B8F709}" type="datetimeFigureOut">
              <a:rPr lang="en-US" smtClean="0"/>
              <a:t>2/5/2021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F5326AC-9001-496F-9D00-2609682245F8}" type="slidenum">
              <a:rPr lang="en-US" smtClean="0"/>
              <a:t>‹#›</a:t>
            </a:fld>
            <a:endParaRPr lang="en-US"/>
          </a:p>
        </p:txBody>
      </p:sp>
    </p:spTree>
    <p:extLst>
      <p:ext uri="{BB962C8B-B14F-4D97-AF65-F5344CB8AC3E}">
        <p14:creationId xmlns:p14="http://schemas.microsoft.com/office/powerpoint/2010/main" val="178240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dss.ca.gov/inforesources/foster-care/child-and-family-teams"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calswec.berkeley.edu/cftcans-implementation-support-toolkit" TargetMode="External"/><Relationship Id="rId4" Type="http://schemas.openxmlformats.org/officeDocument/2006/relationships/hyperlink" Target="https://cdss.ca.gov/inforesources/foster-care/cans/the-cans-tool/cans-resource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humanservices.ucdavis.edu/northern-academy/sop"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humanservices.ucdavis.edu/coaching-human-services"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bit.ly/SafetyOrganizedPractice"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Day 2!</a:t>
            </a:r>
          </a:p>
        </p:txBody>
      </p:sp>
      <p:sp>
        <p:nvSpPr>
          <p:cNvPr id="4" name="Slide Number Placeholder 3"/>
          <p:cNvSpPr>
            <a:spLocks noGrp="1"/>
          </p:cNvSpPr>
          <p:nvPr>
            <p:ph type="sldNum" sz="quarter" idx="5"/>
          </p:nvPr>
        </p:nvSpPr>
        <p:spPr/>
        <p:txBody>
          <a:bodyPr/>
          <a:lstStyle/>
          <a:p>
            <a:fld id="{CF5326AC-9001-496F-9D00-2609682245F8}" type="slidenum">
              <a:rPr lang="en-US" smtClean="0"/>
              <a:t>1</a:t>
            </a:fld>
            <a:endParaRPr lang="en-US"/>
          </a:p>
        </p:txBody>
      </p:sp>
    </p:spTree>
    <p:extLst>
      <p:ext uri="{BB962C8B-B14F-4D97-AF65-F5344CB8AC3E}">
        <p14:creationId xmlns:p14="http://schemas.microsoft.com/office/powerpoint/2010/main" val="374449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Read statement and discuss:</a:t>
            </a:r>
          </a:p>
          <a:p>
            <a:pPr marL="285750" lvl="0" indent="-285750">
              <a:buFont typeface="Arial" panose="020B0604020202020204" pitchFamily="34" charset="0"/>
              <a:buChar char="•"/>
            </a:pPr>
            <a:r>
              <a:rPr lang="en-US" sz="1300" dirty="0"/>
              <a:t>What do you think about this statement?</a:t>
            </a:r>
          </a:p>
          <a:p>
            <a:pPr marL="285750" lvl="0" indent="-285750">
              <a:buFont typeface="Arial" panose="020B0604020202020204" pitchFamily="34" charset="0"/>
              <a:buChar char="•"/>
            </a:pPr>
            <a:r>
              <a:rPr lang="en-US" sz="1300" dirty="0"/>
              <a:t>What do people appreciate and what are people concerned about?</a:t>
            </a:r>
          </a:p>
          <a:p>
            <a:pPr marL="285750" lvl="0" indent="-285750">
              <a:buFont typeface="Arial" panose="020B0604020202020204" pitchFamily="34" charset="0"/>
              <a:buChar char="•"/>
            </a:pPr>
            <a:r>
              <a:rPr lang="en-US" sz="1300" dirty="0"/>
              <a:t>What do you notice? (It lists a lot of people who are worried and it raises the stakes by saying “even more serious injuries.”)</a:t>
            </a:r>
          </a:p>
          <a:p>
            <a:pPr marL="285750" lvl="0" indent="-285750">
              <a:buFont typeface="Arial" panose="020B0604020202020204" pitchFamily="34" charset="0"/>
              <a:buChar char="•"/>
            </a:pPr>
            <a:r>
              <a:rPr lang="en-US" sz="1300" dirty="0"/>
              <a:t>What happens when a family hears that a lot of people are worried about this? Who could you include in the “people who are worried” section? (Safety network members, the parents, the children, the department, the judge, etc.)</a:t>
            </a:r>
          </a:p>
          <a:p>
            <a:pPr lvl="0"/>
            <a:r>
              <a:rPr lang="en-US" sz="1300" dirty="0"/>
              <a:t>The potential caregiver actions should resemble the actions of the caregiver included in the Harm Statement.</a:t>
            </a:r>
          </a:p>
          <a:p>
            <a:pPr lvl="0"/>
            <a:r>
              <a:rPr lang="en-US" sz="1300" dirty="0"/>
              <a:t>The impact on the child section could include a repeat or continuation of what has already happened, and could raise the stakes by stating worry about things that will cause more harm.</a:t>
            </a:r>
          </a:p>
          <a:p>
            <a:pPr lvl="0"/>
            <a:r>
              <a:rPr lang="en-US" sz="1300" dirty="0"/>
              <a:t>It’s OK to have more than one danger statement per family, but be careful not to make too many. At some point it just becomes noise for the family and the professionals involved.</a:t>
            </a:r>
          </a:p>
          <a:p>
            <a:pPr lvl="0"/>
            <a:r>
              <a:rPr lang="en-US" sz="1300" dirty="0"/>
              <a:t>While we think it is a good idea to try to start with the formula these risk/danger statements have both a piece of ‘art’ as well as ‘science’. What you are trying to do it to things – keep one foot firmly planted in the notion ‘what is the agency most worried could happen if nothing else changes’ and another foot firmly planted in ‘how can we best communicate this clearly to the family”?</a:t>
            </a:r>
          </a:p>
          <a:p>
            <a:r>
              <a:rPr lang="en-US" sz="1300" b="1" dirty="0"/>
              <a:t> </a:t>
            </a:r>
            <a:endParaRPr lang="en-US" sz="1300" dirty="0"/>
          </a:p>
          <a:p>
            <a:endParaRPr lang="en-US" altLang="en-US" dirty="0">
              <a:latin typeface="Times New Roman" panose="02020603050405020304" pitchFamily="18" charset="0"/>
              <a:cs typeface="Times New Roman" panose="02020603050405020304" pitchFamily="18" charset="0"/>
            </a:endParaRPr>
          </a:p>
        </p:txBody>
      </p:sp>
      <p:sp>
        <p:nvSpPr>
          <p:cNvPr id="757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D2BD84DB-F3F1-4735-A922-0AB2D4F3E2C2}" type="slidenum">
              <a:rPr lang="en-US" altLang="en-US" sz="1300">
                <a:latin typeface="Calibri" panose="020F0502020204030204" pitchFamily="34" charset="0"/>
              </a:rPr>
              <a:pPr/>
              <a:t>10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1864094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will you apply the elements of SOP across the child welfare continuum? </a:t>
            </a:r>
          </a:p>
          <a:p>
            <a:r>
              <a:rPr lang="en-US" baseline="0" dirty="0"/>
              <a:t>Refer to handout: SOP across the case continuum</a:t>
            </a:r>
          </a:p>
          <a:p>
            <a:endParaRPr lang="en-US" baseline="0" dirty="0"/>
          </a:p>
          <a:p>
            <a:r>
              <a:rPr lang="en-US" baseline="0" dirty="0"/>
              <a:t>Have participants take 5 minutes to review the handout and share with a partner how they would apply these elements based on their role in child welfare</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100</a:t>
            </a:fld>
            <a:endParaRPr lang="en-US"/>
          </a:p>
        </p:txBody>
      </p:sp>
    </p:spTree>
    <p:extLst>
      <p:ext uri="{BB962C8B-B14F-4D97-AF65-F5344CB8AC3E}">
        <p14:creationId xmlns:p14="http://schemas.microsoft.com/office/powerpoint/2010/main" val="4897441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Refer to the handout “My Action Plan” and have participants individually answer the questions. </a:t>
            </a:r>
          </a:p>
          <a:p>
            <a:r>
              <a:rPr lang="en-US" sz="1300" dirty="0"/>
              <a:t> </a:t>
            </a:r>
          </a:p>
          <a:p>
            <a:r>
              <a:rPr lang="en-US" sz="1300" dirty="0"/>
              <a:t>If there is time, have them share their ideas with a partner.</a:t>
            </a:r>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t>101</a:t>
            </a:fld>
            <a:endParaRPr lang="en-US"/>
          </a:p>
        </p:txBody>
      </p:sp>
    </p:spTree>
    <p:extLst>
      <p:ext uri="{BB962C8B-B14F-4D97-AF65-F5344CB8AC3E}">
        <p14:creationId xmlns:p14="http://schemas.microsoft.com/office/powerpoint/2010/main" val="32088240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Close the workshop with some inspiration and humor - We like to close this workshop with a short video. </a:t>
            </a:r>
          </a:p>
          <a:p>
            <a:r>
              <a:rPr lang="en-US" sz="1300" dirty="0"/>
              <a:t>We will leave you with a vision of particularly successful implementation, one that takes place quickly and effectively. This closing inspiration for a successful implementation comes…from a dancing guy.</a:t>
            </a:r>
          </a:p>
          <a:p>
            <a:r>
              <a:rPr lang="en-US" sz="1300" dirty="0"/>
              <a:t> </a:t>
            </a:r>
          </a:p>
          <a:p>
            <a:r>
              <a:rPr lang="en-US" sz="1300" dirty="0"/>
              <a:t>After the video thank them for being willing to be a “lone nut” or to follow one.</a:t>
            </a:r>
          </a:p>
          <a:p>
            <a:endParaRPr lang="en-US" altLang="en-US" dirty="0">
              <a:cs typeface="Calibri" panose="020F0502020204030204" pitchFamily="34" charset="0"/>
            </a:endParaRPr>
          </a:p>
        </p:txBody>
      </p:sp>
      <p:sp>
        <p:nvSpPr>
          <p:cNvPr id="19149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r>
              <a:rPr lang="en-US" altLang="en-US" sz="1300" dirty="0">
                <a:latin typeface="Calibri" panose="020F0502020204030204" pitchFamily="34" charset="0"/>
              </a:rPr>
              <a:t>SOP Intro Day 3</a:t>
            </a:r>
          </a:p>
        </p:txBody>
      </p:sp>
      <p:sp>
        <p:nvSpPr>
          <p:cNvPr id="19149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626B9834-15DD-453A-9A18-D2A55292F68C}" type="slidenum">
              <a:rPr lang="en-US" altLang="en-US" sz="1300">
                <a:latin typeface="Calibri" panose="020F0502020204030204" pitchFamily="34" charset="0"/>
              </a:rPr>
              <a:pPr/>
              <a:t>102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5596740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do a quick</a:t>
            </a:r>
            <a:r>
              <a:rPr lang="en-US" baseline="0" dirty="0"/>
              <a:t> plus/delta for feedback</a:t>
            </a:r>
          </a:p>
          <a:p>
            <a:r>
              <a:rPr lang="en-US" baseline="0" dirty="0"/>
              <a:t>Evaluations</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103</a:t>
            </a:fld>
            <a:endParaRPr lang="en-US"/>
          </a:p>
        </p:txBody>
      </p:sp>
    </p:spTree>
    <p:extLst>
      <p:ext uri="{BB962C8B-B14F-4D97-AF65-F5344CB8AC3E}">
        <p14:creationId xmlns:p14="http://schemas.microsoft.com/office/powerpoint/2010/main" val="380584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Read example and discuss:</a:t>
            </a:r>
          </a:p>
          <a:p>
            <a:pPr lvl="0"/>
            <a:r>
              <a:rPr lang="en-US" sz="1300" dirty="0"/>
              <a:t>What do people think of this statement?</a:t>
            </a:r>
          </a:p>
          <a:p>
            <a:pPr lvl="0"/>
            <a:r>
              <a:rPr lang="en-US" sz="1300" dirty="0"/>
              <a:t>What do people appreciate about it? What are people concerned about?</a:t>
            </a:r>
          </a:p>
          <a:p>
            <a:pPr lvl="0"/>
            <a:r>
              <a:rPr lang="en-US" sz="1300" dirty="0"/>
              <a:t>What would it be like for Cheryl to see this?</a:t>
            </a:r>
          </a:p>
          <a:p>
            <a:pPr lvl="0"/>
            <a:r>
              <a:rPr lang="en-US" sz="1300" dirty="0"/>
              <a:t>Do people have ideas of any ways of making it even better?</a:t>
            </a:r>
          </a:p>
          <a:p>
            <a:r>
              <a:rPr lang="en-US" sz="1300" dirty="0"/>
              <a:t> </a:t>
            </a:r>
          </a:p>
          <a:p>
            <a:endParaRPr lang="en-US" altLang="en-US" dirty="0"/>
          </a:p>
        </p:txBody>
      </p:sp>
      <p:sp>
        <p:nvSpPr>
          <p:cNvPr id="77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F7530076-24DB-4F7D-91C3-D06682898AC9}" type="slidenum">
              <a:rPr lang="en-US" altLang="en-US" sz="1300">
                <a:latin typeface="Calibri" panose="020F0502020204030204" pitchFamily="34" charset="0"/>
              </a:rPr>
              <a:pPr/>
              <a:t>11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8409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Let’s take a look at some different examples and adaptations of danger statements. </a:t>
            </a:r>
          </a:p>
          <a:p>
            <a:pPr lvl="0"/>
            <a:r>
              <a:rPr lang="en-US" sz="1200" kern="1200" dirty="0">
                <a:solidFill>
                  <a:schemeClr val="tx1"/>
                </a:solidFill>
                <a:effectLst/>
                <a:latin typeface="+mn-lt"/>
                <a:ea typeface="+mn-ea"/>
                <a:cs typeface="+mn-cs"/>
              </a:rPr>
              <a:t>In this example, a Latina woman (Elena, not her real name) who held a deep belief that her son should have a relationship with his father (despite the fact that he was regularly violent with both her and her son) took her son to see his father against a stay-away order she had agreed to. Both she and her son were hit and hurt.</a:t>
            </a:r>
          </a:p>
          <a:p>
            <a:pPr lvl="0"/>
            <a:r>
              <a:rPr lang="en-US" sz="1200" kern="1200" dirty="0">
                <a:solidFill>
                  <a:schemeClr val="tx1"/>
                </a:solidFill>
                <a:effectLst/>
                <a:latin typeface="+mn-lt"/>
                <a:ea typeface="+mn-ea"/>
                <a:cs typeface="+mn-cs"/>
              </a:rPr>
              <a:t>While the agency made danger statements related to the father they also felt like it was important to make one for Elena, but did not want to make it “blaming” as it was very clear that she was following strong cultural convictions we could respect.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Read example and discuss: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people think of this statement?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people appreciate about it? What are people concerned about?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it get too “soft” or does it still hold the bottom like?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it be like for Elena to see 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people have ideas of any ways of making it even better?</a:t>
            </a:r>
            <a:endParaRPr lang="en-US" altLang="en-US" dirty="0">
              <a:latin typeface="Times New Roman" panose="02020603050405020304" pitchFamily="18" charset="0"/>
              <a:cs typeface="Times New Roman" panose="02020603050405020304" pitchFamily="18" charset="0"/>
            </a:endParaRPr>
          </a:p>
        </p:txBody>
      </p:sp>
      <p:sp>
        <p:nvSpPr>
          <p:cNvPr id="79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B9EB31D2-3485-486E-B51A-8032AE31C07F}" type="slidenum">
              <a:rPr lang="en-US" altLang="en-US" sz="1300">
                <a:latin typeface="Calibri" panose="020F0502020204030204" pitchFamily="34" charset="0"/>
              </a:rPr>
              <a:pPr/>
              <a:t>12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82643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In this example we have a situation that may be familiar to many of you – where there has been an injury to an infant and there is no clear acceptance of responsibility. </a:t>
            </a:r>
          </a:p>
          <a:p>
            <a:r>
              <a:rPr lang="en-US" sz="1300" dirty="0"/>
              <a:t>These “denial” cases can be the most challenging a child welfare practitioner runs into. </a:t>
            </a:r>
          </a:p>
          <a:p>
            <a:r>
              <a:rPr lang="en-US" sz="1300" dirty="0"/>
              <a:t>While we won’t be able to spend lots of time talking about how to respond, the first step is clearly being able to communicate the agency’s worry without falling into a circular “denial dispute.”</a:t>
            </a:r>
          </a:p>
          <a:p>
            <a:r>
              <a:rPr lang="en-US" sz="1300" b="1" dirty="0"/>
              <a:t>NOTE: </a:t>
            </a:r>
            <a:r>
              <a:rPr lang="en-US" sz="1300" dirty="0"/>
              <a:t>You can playfully act out a denial dispute (“Just tell me you did it!” “I didn’t do it!” “I know you did!”), then discuss:</a:t>
            </a:r>
          </a:p>
          <a:p>
            <a:pPr marL="285750" lvl="0" indent="-285750">
              <a:buFont typeface="Arial" panose="020B0604020202020204" pitchFamily="34" charset="0"/>
              <a:buChar char="•"/>
            </a:pPr>
            <a:r>
              <a:rPr lang="en-US" sz="1300" dirty="0"/>
              <a:t>What do people think of this statement?</a:t>
            </a:r>
          </a:p>
          <a:p>
            <a:pPr marL="285750" lvl="0" indent="-285750">
              <a:buFont typeface="Arial" panose="020B0604020202020204" pitchFamily="34" charset="0"/>
              <a:buChar char="•"/>
            </a:pPr>
            <a:r>
              <a:rPr lang="en-US" sz="1300" dirty="0"/>
              <a:t>What do people appreciate about it? What are people concerned about?</a:t>
            </a:r>
          </a:p>
          <a:p>
            <a:pPr marL="285750" lvl="0" indent="-285750">
              <a:buFont typeface="Arial" panose="020B0604020202020204" pitchFamily="34" charset="0"/>
              <a:buChar char="•"/>
            </a:pPr>
            <a:r>
              <a:rPr lang="en-US" sz="1300" dirty="0"/>
              <a:t>How would a statement like this help set us for forward work with the family? (It circumvent the denial dispute and puts the onus on future safety in situations where parents may never accept responsibility).</a:t>
            </a:r>
          </a:p>
          <a:p>
            <a:endParaRPr lang="en-US" altLang="en-US" dirty="0">
              <a:latin typeface="Times New Roman" panose="02020603050405020304" pitchFamily="18" charset="0"/>
              <a:cs typeface="Times New Roman" panose="02020603050405020304" pitchFamily="18" charset="0"/>
            </a:endParaRPr>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29468E2-7D28-43CE-A166-B7A77418A859}" type="slidenum">
              <a:rPr lang="en-US" altLang="en-US" sz="1300">
                <a:latin typeface="Calibri" panose="020F0502020204030204" pitchFamily="34" charset="0"/>
              </a:rPr>
              <a:pPr/>
              <a:t>13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59974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Finally we can take the context into account and land that in the statement as well when it is relevant.</a:t>
            </a:r>
          </a:p>
          <a:p>
            <a:pPr marL="285750" lvl="0" indent="-285750">
              <a:buFont typeface="Arial" panose="020B0604020202020204" pitchFamily="34" charset="0"/>
              <a:buChar char="•"/>
            </a:pPr>
            <a:r>
              <a:rPr lang="en-US" sz="1300" dirty="0"/>
              <a:t>What do people think of this statement?</a:t>
            </a:r>
          </a:p>
          <a:p>
            <a:pPr marL="285750" lvl="0" indent="-285750">
              <a:buFont typeface="Arial" panose="020B0604020202020204" pitchFamily="34" charset="0"/>
              <a:buChar char="•"/>
            </a:pPr>
            <a:r>
              <a:rPr lang="en-US" sz="1300" dirty="0"/>
              <a:t>What do people appreciate about it?</a:t>
            </a:r>
          </a:p>
          <a:p>
            <a:pPr marL="285750" lvl="0" indent="-285750">
              <a:buFont typeface="Arial" panose="020B0604020202020204" pitchFamily="34" charset="0"/>
              <a:buChar char="•"/>
            </a:pPr>
            <a:r>
              <a:rPr lang="en-US" sz="1300" dirty="0"/>
              <a:t>What are people concerned about?</a:t>
            </a:r>
          </a:p>
          <a:p>
            <a:pPr marL="285750" lvl="0" indent="-285750">
              <a:buFont typeface="Arial" panose="020B0604020202020204" pitchFamily="34" charset="0"/>
              <a:buChar char="•"/>
            </a:pPr>
            <a:r>
              <a:rPr lang="en-US" sz="1300" dirty="0"/>
              <a:t>How would a statement like this help set us for forward work with the family? (It helps make the context where the safety needs to be grown clear).</a:t>
            </a:r>
          </a:p>
          <a:p>
            <a:r>
              <a:rPr lang="en-US" sz="1300" dirty="0"/>
              <a:t> </a:t>
            </a:r>
          </a:p>
          <a:p>
            <a:r>
              <a:rPr lang="en-US" sz="1300" dirty="0"/>
              <a:t>NOTE: Sometimes with these kinds of statements trainees worry that the responsibility is being shifted to the drinking. It is not – this would be a situation where the abuse has only happened when Matt is drinking (something that would have to be clarified first in the mapping) and so it could help us get clear what the context is where the safety needs to be created.</a:t>
            </a:r>
          </a:p>
          <a:p>
            <a:endParaRPr lang="en-US" altLang="en-US" dirty="0">
              <a:latin typeface="Times New Roman" panose="02020603050405020304" pitchFamily="18" charset="0"/>
            </a:endParaRPr>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6C98A363-3821-43B0-B693-B104420CEEA9}" type="slidenum">
              <a:rPr lang="en-US" altLang="en-US" sz="1300">
                <a:latin typeface="Calibri" panose="020F0502020204030204" pitchFamily="34" charset="0"/>
              </a:rPr>
              <a:pPr/>
              <a:t>14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08996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66612">
              <a:defRPr/>
            </a:pPr>
            <a:r>
              <a:rPr lang="en-US" sz="1300" dirty="0"/>
              <a:t>Example of Family Reunification statement.</a:t>
            </a:r>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29468E2-7D28-43CE-A166-B7A77418A859}" type="slidenum">
              <a:rPr lang="en-US" altLang="en-US" sz="1300">
                <a:latin typeface="Calibri" panose="020F0502020204030204" pitchFamily="34" charset="0"/>
              </a:rPr>
              <a:pPr/>
              <a:t>15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31877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66612">
              <a:defRPr/>
            </a:pPr>
            <a:r>
              <a:rPr lang="en-US" sz="1300" dirty="0"/>
              <a:t>Example of statement for youth in a permanent plan.</a:t>
            </a:r>
          </a:p>
          <a:p>
            <a:endParaRPr lang="en-US" altLang="en-US" dirty="0">
              <a:latin typeface="Times New Roman" panose="02020603050405020304" pitchFamily="18" charset="0"/>
              <a:cs typeface="Times New Roman" panose="02020603050405020304" pitchFamily="18" charset="0"/>
            </a:endParaRPr>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29468E2-7D28-43CE-A166-B7A77418A859}" type="slidenum">
              <a:rPr lang="en-US" altLang="en-US" sz="1300">
                <a:latin typeface="Calibri" panose="020F0502020204030204" pitchFamily="34" charset="0"/>
              </a:rPr>
              <a:pPr/>
              <a:t>16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66510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The SDM Safety Assessment is also a terrific tool at helping to construct a Danger Statement. Any time you find a situation meets the criteria for a safety threat on the SDM safety assessment you should consider using that to make a danger statement.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 with the facts (what led me to even think about selecting a safety threat on the safety assessment), move to the definition in the manual (does it meet criteria?) and then use the facts and that definition to construct a Danger Statement the family can understand and make sense of. Let’s look at some examples.</a:t>
            </a:r>
            <a:endParaRPr lang="en-US" altLang="en-US" dirty="0"/>
          </a:p>
        </p:txBody>
      </p:sp>
      <p:sp>
        <p:nvSpPr>
          <p:cNvPr id="4" name="Header Placeholder 3"/>
          <p:cNvSpPr>
            <a:spLocks noGrp="1"/>
          </p:cNvSpPr>
          <p:nvPr>
            <p:ph type="hdr" sz="quarter"/>
          </p:nvPr>
        </p:nvSpPr>
        <p:spPr/>
        <p:txBody>
          <a:bodyPr/>
          <a:lstStyle/>
          <a:p>
            <a:pPr>
              <a:defRPr/>
            </a:pPr>
            <a:r>
              <a:rPr lang="en-US" dirty="0"/>
              <a:t>SOP Intro Day 2</a:t>
            </a:r>
          </a:p>
        </p:txBody>
      </p:sp>
      <p:sp>
        <p:nvSpPr>
          <p:cNvPr id="8602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37A6C1D6-1DFF-47CE-B08B-BCACD1151552}" type="slidenum">
              <a:rPr lang="en-US" altLang="en-US" sz="1300">
                <a:latin typeface="Calibri" panose="020F0502020204030204" pitchFamily="34" charset="0"/>
              </a:rPr>
              <a:pPr/>
              <a:t>17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260617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Read example and then discuss: </a:t>
            </a:r>
          </a:p>
          <a:p>
            <a:pPr lvl="0"/>
            <a:r>
              <a:rPr lang="en-US" sz="1300" dirty="0"/>
              <a:t>What do people think of this statement and the process for getting there?</a:t>
            </a:r>
          </a:p>
          <a:p>
            <a:endParaRPr lang="en-US" altLang="en-US" dirty="0">
              <a:latin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pPr>
              <a:defRPr/>
            </a:pPr>
            <a:r>
              <a:rPr lang="en-US" dirty="0"/>
              <a:t>SOP Intro Day 2</a:t>
            </a:r>
          </a:p>
        </p:txBody>
      </p:sp>
      <p:sp>
        <p:nvSpPr>
          <p:cNvPr id="88069"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81C5A539-A4A1-4864-A630-197A057A9A0B}" type="slidenum">
              <a:rPr lang="en-US" altLang="en-US" sz="1300">
                <a:latin typeface="Calibri" panose="020F0502020204030204" pitchFamily="34" charset="0"/>
              </a:rPr>
              <a:pPr/>
              <a:t>18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84611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Read example and then discuss:</a:t>
            </a:r>
          </a:p>
          <a:p>
            <a:pPr lvl="0"/>
            <a:r>
              <a:rPr lang="en-US" sz="1300" dirty="0"/>
              <a:t>What do people think of this statement and the process for getting there?</a:t>
            </a:r>
          </a:p>
          <a:p>
            <a:pPr lvl="0"/>
            <a:r>
              <a:rPr lang="en-US" sz="1300" dirty="0"/>
              <a:t>Could people imagine using the SDM Safety Assessment to help them do this?</a:t>
            </a:r>
          </a:p>
          <a:p>
            <a:endParaRPr lang="en-US" altLang="en-US" dirty="0"/>
          </a:p>
        </p:txBody>
      </p:sp>
      <p:sp>
        <p:nvSpPr>
          <p:cNvPr id="4" name="Header Placeholder 3"/>
          <p:cNvSpPr>
            <a:spLocks noGrp="1"/>
          </p:cNvSpPr>
          <p:nvPr>
            <p:ph type="hdr" sz="quarter"/>
          </p:nvPr>
        </p:nvSpPr>
        <p:spPr/>
        <p:txBody>
          <a:bodyPr/>
          <a:lstStyle/>
          <a:p>
            <a:pPr>
              <a:defRPr/>
            </a:pPr>
            <a:r>
              <a:rPr lang="en-US" dirty="0"/>
              <a:t>SOP Intro Day 2</a:t>
            </a:r>
          </a:p>
        </p:txBody>
      </p:sp>
      <p:sp>
        <p:nvSpPr>
          <p:cNvPr id="90117"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F809BA4A-457D-4D9F-B044-FB0A65320144}" type="slidenum">
              <a:rPr lang="en-US" altLang="en-US" sz="1300">
                <a:latin typeface="Calibri" panose="020F0502020204030204" pitchFamily="34" charset="0"/>
              </a:rPr>
              <a:pPr/>
              <a:t>19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87622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the plan for the day</a:t>
            </a:r>
          </a:p>
          <a:p>
            <a:r>
              <a:rPr lang="en-US" sz="1200" kern="1200" dirty="0">
                <a:solidFill>
                  <a:schemeClr val="tx1"/>
                </a:solidFill>
                <a:effectLst/>
                <a:latin typeface="+mn-lt"/>
                <a:ea typeface="+mn-ea"/>
                <a:cs typeface="+mn-cs"/>
              </a:rPr>
              <a:t>Any key takeaways from yesterday?</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2</a:t>
            </a:fld>
            <a:endParaRPr lang="en-US"/>
          </a:p>
        </p:txBody>
      </p:sp>
    </p:spTree>
    <p:extLst>
      <p:ext uri="{BB962C8B-B14F-4D97-AF65-F5344CB8AC3E}">
        <p14:creationId xmlns:p14="http://schemas.microsoft.com/office/powerpoint/2010/main" val="3010881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Table group activity: Take the case you have been working on and sort the harm and danger. Then, work together to develop a harm and danger statement. </a:t>
            </a:r>
          </a:p>
          <a:p>
            <a:pPr lvl="0"/>
            <a:r>
              <a:rPr lang="en-US" sz="1200" kern="1200" dirty="0">
                <a:solidFill>
                  <a:schemeClr val="tx1"/>
                </a:solidFill>
                <a:effectLst/>
                <a:latin typeface="+mn-lt"/>
                <a:ea typeface="+mn-ea"/>
                <a:cs typeface="+mn-cs"/>
              </a:rPr>
              <a:t>Refer to handout: Harm &amp; Danger Statement Quick Guide</a:t>
            </a:r>
          </a:p>
          <a:p>
            <a:pPr lvl="0"/>
            <a:r>
              <a:rPr lang="en-US" sz="1200" kern="1200" dirty="0">
                <a:solidFill>
                  <a:schemeClr val="tx1"/>
                </a:solidFill>
                <a:effectLst/>
                <a:latin typeface="+mn-lt"/>
                <a:ea typeface="+mn-ea"/>
                <a:cs typeface="+mn-cs"/>
              </a:rPr>
              <a:t>Instructions:</a:t>
            </a:r>
          </a:p>
          <a:p>
            <a:pPr lvl="0"/>
            <a:r>
              <a:rPr lang="en-US" sz="1200" kern="1200" dirty="0">
                <a:solidFill>
                  <a:schemeClr val="tx1"/>
                </a:solidFill>
                <a:effectLst/>
                <a:latin typeface="+mn-lt"/>
                <a:ea typeface="+mn-ea"/>
                <a:cs typeface="+mn-cs"/>
              </a:rPr>
              <a:t>Ask participants to construct harm and danger statements based on the case, write them down on flip chart paper, and post them around the room.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handout: Harm &amp; Danger Statements Quick Guide for examples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completed, have them walk around the room and put stickers or checkmarks next to the statements or parts of statements they most appreciate or think are most effective.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Debrief as a large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parts of these statements do you think work the best?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it be like to share these with the family? </a:t>
            </a:r>
          </a:p>
          <a:p>
            <a:pPr lvl="0"/>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Trainer notes: </a:t>
            </a:r>
            <a:r>
              <a:rPr lang="en-US" sz="1200" kern="1200" dirty="0">
                <a:solidFill>
                  <a:schemeClr val="tx1"/>
                </a:solidFill>
                <a:effectLst/>
                <a:latin typeface="+mn-lt"/>
                <a:ea typeface="+mn-ea"/>
                <a:cs typeface="+mn-cs"/>
              </a:rPr>
              <a:t>When people share their examples, be on alert for: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Labels, jargon, over-professional language;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the person used the general formula;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potential impact to the child is clearly described;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the events listed in the danger statement make sense or flow reasonably based on real actions the caregiver has taken.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offer your feedback as you look around the room. Find parts of a few statements that you appreciate and offer “notes of caution” for those that appear problematic.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If the case you mapped did not have any past harm, do not try to force it in this exercise. Have the group just make danger statements based on the danger that is most likely to occur. If there is more than one pertinent danger, you can split up the group. Each group should work on one danger.</a:t>
            </a:r>
            <a:endParaRPr lang="en-US" altLang="en-US" dirty="0">
              <a:latin typeface="Times New Roman" panose="02020603050405020304" pitchFamily="18" charset="0"/>
              <a:cs typeface="Times New Roman" panose="02020603050405020304" pitchFamily="18" charset="0"/>
            </a:endParaRPr>
          </a:p>
        </p:txBody>
      </p:sp>
      <p:sp>
        <p:nvSpPr>
          <p:cNvPr id="95236" name="Header Placeholder 3"/>
          <p:cNvSpPr>
            <a:spLocks noGrp="1"/>
          </p:cNvSpPr>
          <p:nvPr>
            <p:ph type="hdr" sz="quarter"/>
          </p:nvPr>
        </p:nvSpPr>
        <p:spPr/>
        <p:txBody>
          <a:bodyPr/>
          <a:lstStyle/>
          <a:p>
            <a:pPr>
              <a:defRPr/>
            </a:pPr>
            <a:r>
              <a:rPr lang="en-US" dirty="0"/>
              <a:t>SOP Intro Day 2</a:t>
            </a:r>
          </a:p>
        </p:txBody>
      </p:sp>
      <p:sp>
        <p:nvSpPr>
          <p:cNvPr id="92165"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0E7BD6AA-0741-41C4-A2E8-63099FF3340B}" type="slidenum">
              <a:rPr lang="en-US" altLang="en-US" sz="1300">
                <a:latin typeface="Calibri" panose="020F0502020204030204" pitchFamily="34" charset="0"/>
              </a:rPr>
              <a:pPr/>
              <a:t>20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48123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Next segment: Safety Goals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we will work on Safety Goals.</a:t>
            </a:r>
          </a:p>
          <a:p>
            <a:r>
              <a:rPr lang="en-US" sz="1200" kern="1200">
                <a:solidFill>
                  <a:schemeClr val="tx1"/>
                </a:solidFill>
                <a:effectLst/>
                <a:latin typeface="+mn-lt"/>
                <a:ea typeface="+mn-ea"/>
                <a:cs typeface="+mn-cs"/>
              </a:rPr>
              <a:t>These will take us from the future we worry about to the future we want to create.</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21</a:t>
            </a:fld>
            <a:endParaRPr lang="en-US"/>
          </a:p>
        </p:txBody>
      </p:sp>
    </p:spTree>
    <p:extLst>
      <p:ext uri="{BB962C8B-B14F-4D97-AF65-F5344CB8AC3E}">
        <p14:creationId xmlns:p14="http://schemas.microsoft.com/office/powerpoint/2010/main" val="2121208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Refer to handout: Harm &amp; Danger Statements Quick Guide (has safety goal formula and example)</a:t>
            </a:r>
          </a:p>
          <a:p>
            <a:pPr lvl="0"/>
            <a:r>
              <a:rPr lang="en-US" sz="1200" kern="1200" dirty="0">
                <a:solidFill>
                  <a:schemeClr val="tx1"/>
                </a:solidFill>
                <a:effectLst/>
                <a:latin typeface="+mn-lt"/>
                <a:ea typeface="+mn-ea"/>
                <a:cs typeface="+mn-cs"/>
              </a:rPr>
              <a:t>Safety Goals are the “what” of enhancing safety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things look like if the danger statement was addressed?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tell us that we could close the case?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parents be doing differently in their care of their children? </a:t>
            </a:r>
          </a:p>
          <a:p>
            <a:pPr lvl="0"/>
            <a:r>
              <a:rPr lang="en-US" sz="1200" kern="1200" dirty="0">
                <a:solidFill>
                  <a:schemeClr val="tx1"/>
                </a:solidFill>
                <a:effectLst/>
                <a:latin typeface="+mn-lt"/>
                <a:ea typeface="+mn-ea"/>
                <a:cs typeface="+mn-cs"/>
              </a:rPr>
              <a:t>With a safety goal you stay away from a list of services and actually think: What would have to be going on in this family for me to feel like the danger had been addressed?</a:t>
            </a:r>
          </a:p>
          <a:p>
            <a:r>
              <a:rPr lang="en-US" sz="1200" kern="1200" dirty="0">
                <a:solidFill>
                  <a:schemeClr val="tx1"/>
                </a:solidFill>
                <a:effectLst/>
                <a:latin typeface="+mn-lt"/>
                <a:ea typeface="+mn-ea"/>
                <a:cs typeface="+mn-cs"/>
              </a:rPr>
              <a:t>It can be hard! Sometimes it may feel like you are having to exercise a muscle you haven’t used as much before. We are much more used to thinking about “what services does the family have to complete” then “what actions of protection do I need to see demonstrated?”</a:t>
            </a:r>
            <a:endParaRPr lang="en-US" altLang="en-US" dirty="0"/>
          </a:p>
        </p:txBody>
      </p:sp>
      <p:sp>
        <p:nvSpPr>
          <p:cNvPr id="4" name="Header Placeholder 3"/>
          <p:cNvSpPr>
            <a:spLocks noGrp="1"/>
          </p:cNvSpPr>
          <p:nvPr>
            <p:ph type="hdr" sz="quarter"/>
          </p:nvPr>
        </p:nvSpPr>
        <p:spPr/>
        <p:txBody>
          <a:bodyPr/>
          <a:lstStyle/>
          <a:p>
            <a:pPr>
              <a:defRPr/>
            </a:pPr>
            <a:r>
              <a:rPr lang="en-US" dirty="0"/>
              <a:t>SOP Intro Day 2</a:t>
            </a:r>
          </a:p>
        </p:txBody>
      </p:sp>
    </p:spTree>
    <p:extLst>
      <p:ext uri="{BB962C8B-B14F-4D97-AF65-F5344CB8AC3E}">
        <p14:creationId xmlns:p14="http://schemas.microsoft.com/office/powerpoint/2010/main" val="2699235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many ways the danger statement and the safety goal are opposites, or mirror images.</a:t>
            </a:r>
          </a:p>
          <a:p>
            <a:pPr lvl="0"/>
            <a:r>
              <a:rPr lang="en-US" sz="1200" kern="1200" dirty="0">
                <a:solidFill>
                  <a:schemeClr val="tx1"/>
                </a:solidFill>
                <a:effectLst/>
                <a:latin typeface="+mn-lt"/>
                <a:ea typeface="+mn-ea"/>
                <a:cs typeface="+mn-cs"/>
              </a:rPr>
              <a:t>You can’t make a safety goal until you have a danger statement.</a:t>
            </a:r>
          </a:p>
          <a:p>
            <a:pPr lvl="0"/>
            <a:r>
              <a:rPr lang="en-US" sz="1200" kern="1200" dirty="0">
                <a:solidFill>
                  <a:schemeClr val="tx1"/>
                </a:solidFill>
                <a:effectLst/>
                <a:latin typeface="+mn-lt"/>
                <a:ea typeface="+mn-ea"/>
                <a:cs typeface="+mn-cs"/>
              </a:rPr>
              <a:t>Once you have a danger statement, though, you can begin to build—optimally with the family—a vision of what future safety for the child(ren) will look like.</a:t>
            </a:r>
          </a:p>
          <a:p>
            <a:pPr lvl="0"/>
            <a:r>
              <a:rPr lang="en-US" sz="1200" kern="1200" dirty="0">
                <a:solidFill>
                  <a:schemeClr val="tx1"/>
                </a:solidFill>
                <a:effectLst/>
                <a:latin typeface="+mn-lt"/>
                <a:ea typeface="+mn-ea"/>
                <a:cs typeface="+mn-cs"/>
              </a:rPr>
              <a:t>These three statements should work together to </a:t>
            </a:r>
            <a:r>
              <a:rPr lang="en-US" sz="1200" b="1" kern="1200" dirty="0">
                <a:solidFill>
                  <a:schemeClr val="tx1"/>
                </a:solidFill>
                <a:effectLst/>
                <a:latin typeface="+mn-lt"/>
                <a:ea typeface="+mn-ea"/>
                <a:cs typeface="+mn-cs"/>
              </a:rPr>
              <a:t>tell a coherent story</a:t>
            </a:r>
            <a:r>
              <a:rPr lang="en-US" sz="1200" kern="1200" dirty="0">
                <a:solidFill>
                  <a:schemeClr val="tx1"/>
                </a:solidFill>
                <a:effectLst/>
                <a:latin typeface="+mn-lt"/>
                <a:ea typeface="+mn-ea"/>
                <a:cs typeface="+mn-cs"/>
              </a:rPr>
              <a:t>. The harm is what has already happened. The danger is what we worry the harm, or something worse, will happen again. The goal is to replace the worrisome caregiver actions with new behavior that (because we’ve woven the thread throughout) will increase safety.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 specific</a:t>
            </a:r>
            <a:r>
              <a:rPr lang="en-US" sz="1200" kern="1200" dirty="0">
                <a:solidFill>
                  <a:schemeClr val="tx1"/>
                </a:solidFill>
                <a:effectLst/>
                <a:latin typeface="+mn-lt"/>
                <a:ea typeface="+mn-ea"/>
                <a:cs typeface="+mn-cs"/>
              </a:rPr>
              <a:t>. While the details of actions will follow later in the plans and actions steps, it’s important to give enough of a view here of </a:t>
            </a:r>
            <a:r>
              <a:rPr lang="en-US" sz="1200" i="1"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it will LOOK like when there is safety to ensure that everyone is clear about what we’ll need to see to close the case.</a:t>
            </a:r>
          </a:p>
          <a:p>
            <a:pPr lvl="0"/>
            <a:r>
              <a:rPr lang="en-US" sz="1200" kern="1200" dirty="0">
                <a:solidFill>
                  <a:schemeClr val="tx1"/>
                </a:solidFill>
                <a:effectLst/>
                <a:latin typeface="+mn-lt"/>
                <a:ea typeface="+mn-ea"/>
                <a:cs typeface="+mn-cs"/>
              </a:rPr>
              <a:t>To the greatest extent possible, </a:t>
            </a:r>
            <a:r>
              <a:rPr lang="en-US" sz="1200" b="1" kern="1200" dirty="0">
                <a:solidFill>
                  <a:schemeClr val="tx1"/>
                </a:solidFill>
                <a:effectLst/>
                <a:latin typeface="+mn-lt"/>
                <a:ea typeface="+mn-ea"/>
                <a:cs typeface="+mn-cs"/>
              </a:rPr>
              <a:t>make these goals with the parent and safety network.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Whenever you can, </a:t>
            </a:r>
            <a:r>
              <a:rPr lang="en-US" sz="1200" b="1" kern="1200" dirty="0">
                <a:solidFill>
                  <a:schemeClr val="tx1"/>
                </a:solidFill>
                <a:effectLst/>
                <a:latin typeface="+mn-lt"/>
                <a:ea typeface="+mn-ea"/>
                <a:cs typeface="+mn-cs"/>
              </a:rPr>
              <a:t>use family language</a:t>
            </a:r>
            <a:r>
              <a:rPr lang="en-US" sz="1200" kern="1200" dirty="0">
                <a:solidFill>
                  <a:schemeClr val="tx1"/>
                </a:solidFill>
                <a:effectLst/>
                <a:latin typeface="+mn-lt"/>
                <a:ea typeface="+mn-ea"/>
                <a:cs typeface="+mn-cs"/>
              </a:rPr>
              <a:t>. When we say “measurable,” we don’t mean, “The mother will love her child 37% more,” but that something people could agree on is or is not there.</a:t>
            </a:r>
            <a:endParaRPr lang="en-US" altLang="en-US" dirty="0">
              <a:latin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pPr>
              <a:defRPr/>
            </a:pPr>
            <a:r>
              <a:rPr lang="en-US" dirty="0"/>
              <a:t>SOP Intro Day 2</a:t>
            </a:r>
          </a:p>
        </p:txBody>
      </p:sp>
    </p:spTree>
    <p:extLst>
      <p:ext uri="{BB962C8B-B14F-4D97-AF65-F5344CB8AC3E}">
        <p14:creationId xmlns:p14="http://schemas.microsoft.com/office/powerpoint/2010/main" val="665489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The last part of the safety goal is “how long.” This is tricky. In essence we are asking, “For how long does a parent need to demonstrate the speciﬁc actions of protection before we are comfortable walking away with enough conﬁdence that harm will not recur?” </a:t>
            </a:r>
          </a:p>
          <a:p>
            <a:pPr lvl="0"/>
            <a:r>
              <a:rPr lang="en-US" sz="1200" kern="1200" dirty="0">
                <a:solidFill>
                  <a:schemeClr val="tx1"/>
                </a:solidFill>
                <a:effectLst/>
                <a:latin typeface="+mn-lt"/>
                <a:ea typeface="+mn-ea"/>
                <a:cs typeface="+mn-cs"/>
              </a:rPr>
              <a:t>There is no simple formula for this. And there are speciﬁc things worth considering: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SDM risk level. </a:t>
            </a:r>
            <a:r>
              <a:rPr lang="en-US" sz="1200" kern="1200" dirty="0">
                <a:solidFill>
                  <a:schemeClr val="tx1"/>
                </a:solidFill>
                <a:effectLst/>
                <a:latin typeface="+mn-lt"/>
                <a:ea typeface="+mn-ea"/>
                <a:cs typeface="+mn-cs"/>
              </a:rPr>
              <a:t>A higher risk level simply means there is a greater chance that some harm will occur in the future. The higher the risk, the longer we’ll want to see acts of protection demonstrated before being persuaded that the harm won’t occur again.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Quality of the safety network. </a:t>
            </a:r>
            <a:r>
              <a:rPr lang="en-US" sz="1200" kern="1200" dirty="0">
                <a:solidFill>
                  <a:schemeClr val="tx1"/>
                </a:solidFill>
                <a:effectLst/>
                <a:latin typeface="+mn-lt"/>
                <a:ea typeface="+mn-ea"/>
                <a:cs typeface="+mn-cs"/>
              </a:rPr>
              <a:t>A strong network will have a lot of ongoing contact with the family AND will “blow the whistle” by intervening or even reporting if things start to go badly. A limited or less reliable safety network might mean we need the parent to demonstrate the acts of protection longer so we are more conﬁdent they will continue.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the </a:t>
            </a:r>
            <a:r>
              <a:rPr lang="en-US" sz="1200" b="1" kern="1200" dirty="0">
                <a:solidFill>
                  <a:schemeClr val="tx1"/>
                </a:solidFill>
                <a:effectLst/>
                <a:latin typeface="+mn-lt"/>
                <a:ea typeface="+mn-ea"/>
                <a:cs typeface="+mn-cs"/>
              </a:rPr>
              <a:t>changes the parent made “stuck?” </a:t>
            </a:r>
            <a:r>
              <a:rPr lang="en-US" sz="1200" kern="1200" dirty="0">
                <a:solidFill>
                  <a:schemeClr val="tx1"/>
                </a:solidFill>
                <a:effectLst/>
                <a:latin typeface="+mn-lt"/>
                <a:ea typeface="+mn-ea"/>
                <a:cs typeface="+mn-cs"/>
              </a:rPr>
              <a:t>Is there a history of the parent making changes and sticking to them? Or do they start and stop?</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Vulnerability of the child</a:t>
            </a:r>
            <a:r>
              <a:rPr lang="en-US" sz="1200" kern="1200" dirty="0">
                <a:solidFill>
                  <a:schemeClr val="tx1"/>
                </a:solidFill>
                <a:effectLst/>
                <a:latin typeface="+mn-lt"/>
                <a:ea typeface="+mn-ea"/>
                <a:cs typeface="+mn-cs"/>
              </a:rPr>
              <a:t>, or in other words, the ability of the child to participate in his/her own safety plan. A child with some self\protection capability (including telling another adult, calling police, emotional resilience, having a safe place to go, etc.) may lead me to see enough safety over a shorter demonstration of change by the parent. But for an infant or young child, i.e., a child emotionally unable to self-protect, perhaps as a result of trauma, or a child who is more isolated, I need to see a longer demonstration of acts of protection before I’m convinced these will continue after the authority walks away.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also important to balance the certainty of these statements as you talk about them with the family and network. </a:t>
            </a:r>
            <a:r>
              <a:rPr lang="en-US" sz="1200" b="1" kern="1200" dirty="0">
                <a:solidFill>
                  <a:schemeClr val="tx1"/>
                </a:solidFill>
                <a:effectLst/>
                <a:latin typeface="+mn-lt"/>
                <a:ea typeface="+mn-ea"/>
                <a:cs typeface="+mn-cs"/>
              </a:rPr>
              <a:t>They are guides, not rules.</a:t>
            </a:r>
            <a:endParaRPr lang="en-US" sz="1200" kern="1200" dirty="0">
              <a:solidFill>
                <a:schemeClr val="tx1"/>
              </a:solidFill>
              <a:effectLst/>
              <a:latin typeface="+mn-lt"/>
              <a:ea typeface="+mn-ea"/>
              <a:cs typeface="+mn-cs"/>
            </a:endParaRPr>
          </a:p>
          <a:p>
            <a:endParaRPr lang="en-US" sz="1300" dirty="0"/>
          </a:p>
        </p:txBody>
      </p:sp>
    </p:spTree>
    <p:extLst>
      <p:ext uri="{BB962C8B-B14F-4D97-AF65-F5344CB8AC3E}">
        <p14:creationId xmlns:p14="http://schemas.microsoft.com/office/powerpoint/2010/main" val="277420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Another way we help determine ‘how long’ is by not doing it all by ourselves.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ask the people who know and care about the child – how long do you think we should see these new “actions of protection” being demonstrated to know it is enough?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likely no easy answer but here is a way you can poll the collective group wisdom.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This may continue to be hard for the group and it is OK to harken back to the “agree to disagree” agreement made at the beginning of the training. The other thing to ask the group to think about – how do we handle decisions about time now? It is often very randomly. Is this any worse?</a:t>
            </a:r>
            <a:endParaRPr lang="en-US" altLang="en-US" dirty="0">
              <a:latin typeface="Gill Sans" pitchFamily="-1" charset="0"/>
            </a:endParaRPr>
          </a:p>
        </p:txBody>
      </p:sp>
    </p:spTree>
    <p:extLst>
      <p:ext uri="{BB962C8B-B14F-4D97-AF65-F5344CB8AC3E}">
        <p14:creationId xmlns:p14="http://schemas.microsoft.com/office/powerpoint/2010/main" val="2123495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This is a simple way to begin crafting safety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t>
            </a:r>
            <a:r>
              <a:rPr lang="en-US" sz="1200" u="sng" kern="1200" dirty="0">
                <a:solidFill>
                  <a:schemeClr val="tx1"/>
                </a:solidFill>
                <a:effectLst/>
                <a:latin typeface="+mn-lt"/>
                <a:ea typeface="+mn-ea"/>
                <a:cs typeface="+mn-cs"/>
              </a:rPr>
              <a:t>the “who.”</a:t>
            </a:r>
            <a:r>
              <a:rPr lang="en-US" sz="1200" kern="1200" dirty="0">
                <a:solidFill>
                  <a:schemeClr val="tx1"/>
                </a:solidFill>
                <a:effectLst/>
                <a:latin typeface="+mn-lt"/>
                <a:ea typeface="+mn-ea"/>
                <a:cs typeface="+mn-cs"/>
              </a:rPr>
              <a:t> We began with “who said” (harm statement) and then shifted to “who is worried” (danger statement). For safety goals statements we will use names of the people who are part of the safety network.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essence, this establishes that there are people who care about the child’s safety and are committed to helping and watching that the caregiver is doing what needs to be done. The safety network is the “jury” that must be persuaded that the child is safe.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a safety goal describes </a:t>
            </a:r>
            <a:r>
              <a:rPr lang="en-US" sz="1200" u="sng" kern="1200" dirty="0">
                <a:solidFill>
                  <a:schemeClr val="tx1"/>
                </a:solidFill>
                <a:effectLst/>
                <a:latin typeface="+mn-lt"/>
                <a:ea typeface="+mn-ea"/>
                <a:cs typeface="+mn-cs"/>
              </a:rPr>
              <a:t>what action or behavior must be taken to address the danger</a:t>
            </a:r>
            <a:r>
              <a:rPr lang="en-US" sz="1200" kern="1200" dirty="0">
                <a:solidFill>
                  <a:schemeClr val="tx1"/>
                </a:solidFill>
                <a:effectLst/>
                <a:latin typeface="+mn-lt"/>
                <a:ea typeface="+mn-ea"/>
                <a:cs typeface="+mn-cs"/>
              </a:rPr>
              <a:t>. Please note that the goal is not a list of specific action steps (that comes later) or expressed as completing services, gaining insight, or having clean drug screens. It’s not expressed as what a parent STOPS doing</a:t>
            </a:r>
            <a:r>
              <a:rPr lang="en-US" sz="1200" b="1" kern="1200" dirty="0">
                <a:solidFill>
                  <a:schemeClr val="tx1"/>
                </a:solidFill>
                <a:effectLst/>
                <a:latin typeface="+mn-lt"/>
                <a:ea typeface="+mn-ea"/>
                <a:cs typeface="+mn-cs"/>
              </a:rPr>
              <a:t>. It’s extremely important to craft this part of the safety goal in terms of actions/behavior change the parent will demonstrate. Consider: What is the overall behavior change sustained over time to show the child will be safe (tied directly to danger). </a:t>
            </a:r>
            <a:r>
              <a:rPr lang="en-US" sz="1200" kern="1200" dirty="0">
                <a:solidFill>
                  <a:schemeClr val="tx1"/>
                </a:solidFill>
                <a:effectLst/>
                <a:latin typeface="+mn-lt"/>
                <a:ea typeface="+mn-ea"/>
                <a:cs typeface="+mn-cs"/>
              </a:rPr>
              <a:t>Anchor what the caregiver needs to do differently in the caregiver’s behaviors that had everyone worried. What could the caregiver do instead? This ties the safety goal to the danger statement.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Note: The traditional way of thinking about safety: Take the case (</a:t>
            </a:r>
            <a:r>
              <a:rPr lang="en-US" sz="1200" b="1" i="1" kern="1200" dirty="0">
                <a:solidFill>
                  <a:schemeClr val="tx1"/>
                </a:solidFill>
                <a:effectLst/>
                <a:latin typeface="+mn-lt"/>
                <a:ea typeface="+mn-ea"/>
                <a:cs typeface="+mn-cs"/>
              </a:rPr>
              <a:t>take a big step</a:t>
            </a:r>
            <a:r>
              <a:rPr lang="en-US" sz="1200" b="1" kern="1200" dirty="0">
                <a:solidFill>
                  <a:schemeClr val="tx1"/>
                </a:solidFill>
                <a:effectLst/>
                <a:latin typeface="+mn-lt"/>
                <a:ea typeface="+mn-ea"/>
                <a:cs typeface="+mn-cs"/>
              </a:rPr>
              <a:t>), wait a few months (</a:t>
            </a:r>
            <a:r>
              <a:rPr lang="en-US" sz="1200" b="1" i="1" kern="1200" dirty="0">
                <a:solidFill>
                  <a:schemeClr val="tx1"/>
                </a:solidFill>
                <a:effectLst/>
                <a:latin typeface="+mn-lt"/>
                <a:ea typeface="+mn-ea"/>
                <a:cs typeface="+mn-cs"/>
              </a:rPr>
              <a:t>take another big step</a:t>
            </a:r>
            <a:r>
              <a:rPr lang="en-US" sz="1200" b="1" kern="1200" dirty="0">
                <a:solidFill>
                  <a:schemeClr val="tx1"/>
                </a:solidFill>
                <a:effectLst/>
                <a:latin typeface="+mn-lt"/>
                <a:ea typeface="+mn-ea"/>
                <a:cs typeface="+mn-cs"/>
              </a:rPr>
              <a:t>).  If NOTHING BAD HAPPENS, the child is safe! Close the case!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1" kern="1200" dirty="0">
                <a:solidFill>
                  <a:schemeClr val="tx1"/>
                </a:solidFill>
                <a:effectLst/>
                <a:latin typeface="+mn-lt"/>
                <a:ea typeface="+mn-ea"/>
                <a:cs typeface="+mn-cs"/>
              </a:rPr>
              <a:t>Question: Is this a good measure of child safety? Why not?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The last part is tough</a:t>
            </a:r>
            <a:r>
              <a:rPr lang="en-US" sz="1200" kern="1200" dirty="0">
                <a:solidFill>
                  <a:schemeClr val="tx1"/>
                </a:solidFill>
                <a:effectLst/>
                <a:latin typeface="+mn-lt"/>
                <a:ea typeface="+mn-ea"/>
                <a:cs typeface="+mn-cs"/>
              </a:rPr>
              <a:t>. Who remembers the definition of safety? (Make sure the “</a:t>
            </a:r>
            <a:r>
              <a:rPr lang="en-US" sz="1200" u="sng" kern="1200" dirty="0">
                <a:solidFill>
                  <a:schemeClr val="tx1"/>
                </a:solidFill>
                <a:effectLst/>
                <a:latin typeface="+mn-lt"/>
                <a:ea typeface="+mn-ea"/>
                <a:cs typeface="+mn-cs"/>
              </a:rPr>
              <a:t>demonstrated over time</a:t>
            </a:r>
            <a:r>
              <a:rPr lang="en-US" sz="1200" kern="1200" dirty="0">
                <a:solidFill>
                  <a:schemeClr val="tx1"/>
                </a:solidFill>
                <a:effectLst/>
                <a:latin typeface="+mn-lt"/>
                <a:ea typeface="+mn-ea"/>
                <a:cs typeface="+mn-cs"/>
              </a:rPr>
              <a:t>” part is mentioned.) For example, with Cheryl’s case, the issue is her depression and everyone is worried that Cheryl could try to kill herself again and her daughters could die with her or find her dead. How long would we need to see that Cheryl is managing her depression? When will we feel safe returning her children to her care? </a:t>
            </a:r>
          </a:p>
          <a:p>
            <a:endParaRPr lang="en-US" altLang="en-US" dirty="0"/>
          </a:p>
        </p:txBody>
      </p:sp>
      <p:sp>
        <p:nvSpPr>
          <p:cNvPr id="4" name="Header Placeholder 3"/>
          <p:cNvSpPr>
            <a:spLocks noGrp="1"/>
          </p:cNvSpPr>
          <p:nvPr>
            <p:ph type="hdr" sz="quarter"/>
          </p:nvPr>
        </p:nvSpPr>
        <p:spPr/>
        <p:txBody>
          <a:bodyPr/>
          <a:lstStyle/>
          <a:p>
            <a:pPr>
              <a:defRPr/>
            </a:pPr>
            <a:r>
              <a:rPr lang="en-US" dirty="0"/>
              <a:t>SOP Intro Day 2</a:t>
            </a:r>
          </a:p>
        </p:txBody>
      </p:sp>
      <p:sp>
        <p:nvSpPr>
          <p:cNvPr id="10650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B5A231F-B240-453F-A831-423CFF75B856}" type="slidenum">
              <a:rPr lang="en-US" altLang="en-US" sz="1300">
                <a:latin typeface="Calibri" panose="020F0502020204030204" pitchFamily="34" charset="0"/>
              </a:rPr>
              <a:pPr/>
              <a:t>26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679493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This is what the formula looks like</a:t>
            </a:r>
          </a:p>
        </p:txBody>
      </p:sp>
      <p:sp>
        <p:nvSpPr>
          <p:cNvPr id="4" name="Header Placeholder 3"/>
          <p:cNvSpPr>
            <a:spLocks noGrp="1"/>
          </p:cNvSpPr>
          <p:nvPr>
            <p:ph type="hdr" sz="quarter"/>
          </p:nvPr>
        </p:nvSpPr>
        <p:spPr/>
        <p:txBody>
          <a:bodyPr/>
          <a:lstStyle/>
          <a:p>
            <a:pPr>
              <a:defRPr/>
            </a:pPr>
            <a:r>
              <a:rPr lang="en-US" dirty="0"/>
              <a:t>SOP Intro Day 2</a:t>
            </a:r>
          </a:p>
        </p:txBody>
      </p:sp>
      <p:sp>
        <p:nvSpPr>
          <p:cNvPr id="10650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B5A231F-B240-453F-A831-423CFF75B856}" type="slidenum">
              <a:rPr lang="en-US" altLang="en-US" sz="1300">
                <a:latin typeface="Calibri" panose="020F0502020204030204" pitchFamily="34" charset="0"/>
              </a:rPr>
              <a:pPr/>
              <a:t>27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888317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Review example</a:t>
            </a:r>
          </a:p>
          <a:p>
            <a:pPr lvl="0"/>
            <a:r>
              <a:rPr lang="en-US" sz="1200" kern="1200" dirty="0">
                <a:solidFill>
                  <a:schemeClr val="tx1"/>
                </a:solidFill>
                <a:effectLst/>
                <a:latin typeface="+mn-lt"/>
                <a:ea typeface="+mn-ea"/>
                <a:cs typeface="+mn-cs"/>
              </a:rPr>
              <a:t>In the example, the dates are connected to typical court status review timelines (every six months), and “planning for the girls to come home” here would be whatever next steps make sense – moving from no visitation to supervised visitation; supervised visitation to unsupervised visitation; unsupervised to trial home visit;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stands out for you?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making the connection to court timelines help or hurt?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works well? What worries you about this? (Worries may include that it doesn’t lay out a plan. That’s okay—this is just the goal. We’ll get into the connection to plans in a moment).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think Cheryl would respond to this? What would she appreciate? What would concern her?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people think about putting a timeline on our work?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be the benefit for us?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families?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we make these decisions now? </a:t>
            </a:r>
            <a:endParaRPr lang="en-US" altLang="en-US" dirty="0"/>
          </a:p>
        </p:txBody>
      </p:sp>
      <p:sp>
        <p:nvSpPr>
          <p:cNvPr id="4" name="Header Placeholder 3"/>
          <p:cNvSpPr>
            <a:spLocks noGrp="1"/>
          </p:cNvSpPr>
          <p:nvPr>
            <p:ph type="hdr" sz="quarter"/>
          </p:nvPr>
        </p:nvSpPr>
        <p:spPr/>
        <p:txBody>
          <a:bodyPr/>
          <a:lstStyle/>
          <a:p>
            <a:pPr>
              <a:defRPr/>
            </a:pPr>
            <a:r>
              <a:rPr lang="en-US" dirty="0"/>
              <a:t>SOP Intro Day 2</a:t>
            </a:r>
          </a:p>
        </p:txBody>
      </p:sp>
      <p:sp>
        <p:nvSpPr>
          <p:cNvPr id="10650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B5A231F-B240-453F-A831-423CFF75B856}" type="slidenum">
              <a:rPr lang="en-US" altLang="en-US" sz="1300">
                <a:latin typeface="Calibri" panose="020F0502020204030204" pitchFamily="34" charset="0"/>
              </a:rPr>
              <a:pPr/>
              <a:t>28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40089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Review</a:t>
            </a:r>
            <a:r>
              <a:rPr lang="en-US" altLang="en-US" baseline="0" dirty="0"/>
              <a:t> example</a:t>
            </a:r>
            <a:endParaRPr lang="en-US" altLang="en-US" dirty="0"/>
          </a:p>
        </p:txBody>
      </p:sp>
      <p:sp>
        <p:nvSpPr>
          <p:cNvPr id="4" name="Header Placeholder 3"/>
          <p:cNvSpPr>
            <a:spLocks noGrp="1"/>
          </p:cNvSpPr>
          <p:nvPr>
            <p:ph type="hdr" sz="quarter"/>
          </p:nvPr>
        </p:nvSpPr>
        <p:spPr/>
        <p:txBody>
          <a:bodyPr/>
          <a:lstStyle/>
          <a:p>
            <a:pPr>
              <a:defRPr/>
            </a:pPr>
            <a:r>
              <a:rPr lang="en-US" dirty="0"/>
              <a:t>SOP Intro Day 2</a:t>
            </a:r>
          </a:p>
        </p:txBody>
      </p:sp>
      <p:sp>
        <p:nvSpPr>
          <p:cNvPr id="10650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2B5A231F-B240-453F-A831-423CFF75B856}" type="slidenum">
              <a:rPr lang="en-US" altLang="en-US" sz="1300">
                <a:latin typeface="Calibri" panose="020F0502020204030204" pitchFamily="34" charset="0"/>
              </a:rPr>
              <a:pPr/>
              <a:t>29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11221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Next segment: Harm &amp; Danger Statements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refer to handout in participant workbook: Harm &amp; Danger Statements/Safety Goals Quick Guide </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3</a:t>
            </a:fld>
            <a:endParaRPr lang="en-US"/>
          </a:p>
        </p:txBody>
      </p:sp>
    </p:spTree>
    <p:extLst>
      <p:ext uri="{BB962C8B-B14F-4D97-AF65-F5344CB8AC3E}">
        <p14:creationId xmlns:p14="http://schemas.microsoft.com/office/powerpoint/2010/main" val="1047095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Safety goals and safety plans are not the same thing. Sometimes people can get confused between the safety goal and the safety plan, and </a:t>
            </a:r>
            <a:r>
              <a:rPr lang="en-US" sz="1300" b="1" dirty="0"/>
              <a:t>there is some inevitable overlap between them</a:t>
            </a:r>
            <a:r>
              <a:rPr lang="en-US" sz="1300" dirty="0"/>
              <a:t>. </a:t>
            </a:r>
          </a:p>
          <a:p>
            <a:r>
              <a:rPr lang="en-US" sz="1300" dirty="0"/>
              <a:t> </a:t>
            </a:r>
          </a:p>
          <a:p>
            <a:pPr marL="285750" indent="-285750">
              <a:buFont typeface="Arial" panose="020B0604020202020204" pitchFamily="34" charset="0"/>
              <a:buChar char="•"/>
            </a:pPr>
            <a:r>
              <a:rPr lang="en-US" sz="1300" dirty="0"/>
              <a:t>One way to think about it: The </a:t>
            </a:r>
            <a:r>
              <a:rPr lang="en-US" sz="1300" b="1" dirty="0"/>
              <a:t>Safety Goal </a:t>
            </a:r>
            <a:r>
              <a:rPr lang="en-US" sz="1300" dirty="0"/>
              <a:t>is a statement, </a:t>
            </a:r>
            <a:r>
              <a:rPr lang="en-US" sz="1300" b="1" dirty="0"/>
              <a:t>a vision of what </a:t>
            </a:r>
            <a:r>
              <a:rPr lang="en-US" sz="1300" dirty="0"/>
              <a:t>the caregiver will be doing diﬀerently to show they are addressing the risk/danger statement. It can change over time, but only if the danger statement changes.</a:t>
            </a:r>
          </a:p>
          <a:p>
            <a:pPr marL="285750" indent="-285750">
              <a:buFont typeface="Arial" panose="020B0604020202020204" pitchFamily="34" charset="0"/>
              <a:buChar char="•"/>
            </a:pPr>
            <a:r>
              <a:rPr lang="en-US" sz="1300" dirty="0"/>
              <a:t>The </a:t>
            </a:r>
            <a:r>
              <a:rPr lang="en-US" sz="1300" b="1" dirty="0"/>
              <a:t>Safety Plan </a:t>
            </a:r>
            <a:r>
              <a:rPr lang="en-US" sz="1300" dirty="0"/>
              <a:t>is a series of steps or guidelines. It is </a:t>
            </a:r>
            <a:r>
              <a:rPr lang="en-US" sz="1300" b="1" dirty="0"/>
              <a:t>the “how”</a:t>
            </a:r>
            <a:r>
              <a:rPr lang="en-US" sz="1300" dirty="0"/>
              <a:t>—how will the caregiver get to the goal? Plans can change more frequently than goals do as they get tested and diﬀerent network members come in and out of the family’s life.</a:t>
            </a:r>
          </a:p>
          <a:p>
            <a:pPr marL="285750" indent="-285750">
              <a:buFont typeface="Arial" panose="020B0604020202020204" pitchFamily="34" charset="0"/>
              <a:buChar char="•"/>
            </a:pPr>
            <a:r>
              <a:rPr lang="en-US" sz="1300" dirty="0"/>
              <a:t>You can think about it like this: When you get into a car and use a GPS what is the ﬁrst thing you need to do? [Put in your destination] What does the GPS then give you? [Turn\by\turn directions]</a:t>
            </a:r>
          </a:p>
          <a:p>
            <a:pPr marL="285750" indent="-285750">
              <a:buFont typeface="Arial" panose="020B0604020202020204" pitchFamily="34" charset="0"/>
              <a:buChar char="•"/>
            </a:pPr>
            <a:r>
              <a:rPr lang="en-US" sz="1300" dirty="0"/>
              <a:t>The Safety Goal is the destination. The plans and action steps we will talk about shortly are turn-by-turn directions. </a:t>
            </a:r>
          </a:p>
          <a:p>
            <a:pPr>
              <a:spcAft>
                <a:spcPts val="1269"/>
              </a:spcAft>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017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b="1" i="1" kern="1200" dirty="0">
                <a:solidFill>
                  <a:schemeClr val="tx1"/>
                </a:solidFill>
                <a:effectLst/>
                <a:latin typeface="+mn-lt"/>
                <a:ea typeface="+mn-ea"/>
                <a:cs typeface="+mn-cs"/>
              </a:rPr>
              <a:t>Table group activity: </a:t>
            </a:r>
            <a:r>
              <a:rPr lang="en-US" sz="1200" kern="1200" dirty="0">
                <a:solidFill>
                  <a:schemeClr val="tx1"/>
                </a:solidFill>
                <a:effectLst/>
                <a:latin typeface="+mn-lt"/>
                <a:ea typeface="+mn-ea"/>
                <a:cs typeface="+mn-cs"/>
              </a:rPr>
              <a:t>Take the case you have been working on and work together to sort what’s working well into safety and strengths to develop a Safety Goal </a:t>
            </a:r>
          </a:p>
          <a:p>
            <a:pPr lvl="0"/>
            <a:r>
              <a:rPr lang="en-US" sz="1200" b="1" i="1" kern="1200" dirty="0">
                <a:solidFill>
                  <a:schemeClr val="tx1"/>
                </a:solidFill>
                <a:effectLst/>
                <a:latin typeface="+mn-lt"/>
                <a:ea typeface="+mn-ea"/>
                <a:cs typeface="+mn-cs"/>
              </a:rPr>
              <a:t>Refer to handout: Harm and Danger Statement Quick Guide</a:t>
            </a:r>
          </a:p>
          <a:p>
            <a:pPr lvl="0"/>
            <a:r>
              <a:rPr lang="en-US" sz="1200" b="1" i="1" kern="1200" dirty="0">
                <a:solidFill>
                  <a:schemeClr val="tx1"/>
                </a:solidFill>
                <a:effectLst/>
                <a:latin typeface="+mn-lt"/>
                <a:ea typeface="+mn-ea"/>
                <a:cs typeface="+mn-cs"/>
              </a:rPr>
              <a:t>Instructions:</a:t>
            </a:r>
          </a:p>
          <a:p>
            <a:pPr lvl="0"/>
            <a:r>
              <a:rPr lang="en-US" sz="1200" kern="1200" dirty="0">
                <a:solidFill>
                  <a:schemeClr val="tx1"/>
                </a:solidFill>
                <a:effectLst/>
                <a:latin typeface="+mn-lt"/>
                <a:ea typeface="+mn-ea"/>
                <a:cs typeface="+mn-cs"/>
              </a:rPr>
              <a:t>Ask participants to construct safety goals based on the case, write them down on flip chart paper, and post them around the room.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participants that this should NOT include specific action steps, just a simple statement of what behavior the parent/caregiver will be doing differently to demonstrate safety over time. </a:t>
            </a:r>
          </a:p>
          <a:p>
            <a:pPr lvl="0"/>
            <a:r>
              <a:rPr lang="en-US" sz="1200" kern="1200" dirty="0">
                <a:solidFill>
                  <a:schemeClr val="tx1"/>
                </a:solidFill>
                <a:effectLst/>
                <a:latin typeface="+mn-lt"/>
                <a:ea typeface="+mn-ea"/>
                <a:cs typeface="+mn-cs"/>
              </a:rPr>
              <a:t>Once completed, have them walk around the room and look at the safety goals. If the group has the energy, have them again put stickers or checkmarks next to the goals or parts of goals they most appreciate or think are most effective. </a:t>
            </a:r>
          </a:p>
          <a:p>
            <a:pPr lvl="0"/>
            <a:r>
              <a:rPr lang="en-US" sz="1200" b="1" kern="1200" dirty="0">
                <a:solidFill>
                  <a:schemeClr val="tx1"/>
                </a:solidFill>
                <a:effectLst/>
                <a:latin typeface="+mn-lt"/>
                <a:ea typeface="+mn-ea"/>
                <a:cs typeface="+mn-cs"/>
              </a:rPr>
              <a:t>Debrief as a large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parts of these safety goals do you think work best?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it be like to share these with the family?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people share their examples, be on alert for: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Labels, jargon, over-professional language;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Whether the person used the general formula;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safety goal was achieved, would it respond to the danger statement?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Also offer your feedback as you look around the room. Find parts of a few goals that you appreciate and offer “notes of caution” for those that appear problematic.</a:t>
            </a:r>
            <a:endParaRPr lang="en-US" altLang="en-US" dirty="0">
              <a:solidFill>
                <a:srgbClr val="393634"/>
              </a:solidFill>
            </a:endParaRPr>
          </a:p>
          <a:p>
            <a:endParaRPr lang="en-US" altLang="en-US" dirty="0">
              <a:latin typeface="Times New Roman" panose="02020603050405020304" pitchFamily="18" charset="0"/>
              <a:cs typeface="Times New Roman" panose="02020603050405020304" pitchFamily="18" charset="0"/>
            </a:endParaRPr>
          </a:p>
        </p:txBody>
      </p:sp>
      <p:sp>
        <p:nvSpPr>
          <p:cNvPr id="115716" name="Header Placeholder 3"/>
          <p:cNvSpPr>
            <a:spLocks noGrp="1"/>
          </p:cNvSpPr>
          <p:nvPr>
            <p:ph type="hdr" sz="quarter"/>
          </p:nvPr>
        </p:nvSpPr>
        <p:spPr/>
        <p:txBody>
          <a:bodyPr/>
          <a:lstStyle/>
          <a:p>
            <a:pPr>
              <a:defRPr/>
            </a:pPr>
            <a:r>
              <a:rPr lang="en-US" dirty="0"/>
              <a:t>SOP Intro Day 2</a:t>
            </a:r>
          </a:p>
        </p:txBody>
      </p:sp>
      <p:sp>
        <p:nvSpPr>
          <p:cNvPr id="112645"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AAB9F3EA-E08E-44E8-921C-7185B9D51D50}" type="slidenum">
              <a:rPr lang="en-US" altLang="en-US" sz="1300">
                <a:latin typeface="Calibri" panose="020F0502020204030204" pitchFamily="34" charset="0"/>
              </a:rPr>
              <a:pPr/>
              <a:t>31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499790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 to handout: Safety Mapping Quick Guide</a:t>
            </a:r>
          </a:p>
          <a:p>
            <a:r>
              <a:rPr lang="en-US" sz="1300" dirty="0"/>
              <a:t>This section introduces the concept of mapping and its connection to the SDM system.</a:t>
            </a:r>
          </a:p>
          <a:p>
            <a:pPr marL="285750" indent="-285750">
              <a:buFont typeface="Arial" panose="020B0604020202020204" pitchFamily="34" charset="0"/>
              <a:buChar char="•"/>
            </a:pPr>
            <a:r>
              <a:rPr lang="en-US" sz="1300" dirty="0"/>
              <a:t>At its core, mapping is a process for bringing people together – it could be a worker and a family, a supervisor and a worker, a case consult or a complex case review – with a process to help organize collective thinking and the information that is known, all in an attempt to move to greater and greater agreement about next steps.</a:t>
            </a:r>
          </a:p>
          <a:p>
            <a:pPr marL="285750" lvl="0" indent="-285750">
              <a:buFont typeface="Arial" panose="020B0604020202020204" pitchFamily="34" charset="0"/>
              <a:buChar char="•"/>
            </a:pPr>
            <a:r>
              <a:rPr lang="en-US" sz="1300" dirty="0"/>
              <a:t>While there are a few different versions of mapping that come out of Signs of Safety practice, you should know that mapping is about the process of coming together to try to reach group agreement.</a:t>
            </a:r>
          </a:p>
          <a:p>
            <a:pPr marL="285750" lvl="0" indent="-285750">
              <a:buFont typeface="Arial" panose="020B0604020202020204" pitchFamily="34" charset="0"/>
              <a:buChar char="•"/>
            </a:pPr>
            <a:r>
              <a:rPr lang="en-US" sz="1300" dirty="0"/>
              <a:t>While this module introduces mapping as something that would aid an individual worker, a case consultation or supervision, </a:t>
            </a:r>
            <a:r>
              <a:rPr lang="en-US" sz="1300" b="1" dirty="0"/>
              <a:t>where this really takes off is in using it with a family.</a:t>
            </a:r>
            <a:endParaRPr lang="en-US" sz="1300" dirty="0"/>
          </a:p>
          <a:p>
            <a:pPr marL="41954">
              <a:lnSpc>
                <a:spcPct val="90000"/>
              </a:lnSpc>
            </a:pPr>
            <a:endParaRPr lang="en-US" alt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32</a:t>
            </a:fld>
            <a:endParaRPr lang="en-US"/>
          </a:p>
        </p:txBody>
      </p:sp>
    </p:spTree>
    <p:extLst>
      <p:ext uri="{BB962C8B-B14F-4D97-AF65-F5344CB8AC3E}">
        <p14:creationId xmlns:p14="http://schemas.microsoft.com/office/powerpoint/2010/main" val="2906162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is mapping?</a:t>
            </a:r>
          </a:p>
          <a:p>
            <a:pPr marL="285750" lvl="0" indent="-285750">
              <a:buFont typeface="Arial" panose="020B0604020202020204" pitchFamily="34" charset="0"/>
              <a:buChar char="•"/>
            </a:pPr>
            <a:r>
              <a:rPr lang="en-US" sz="1300" dirty="0"/>
              <a:t>Mapping is </a:t>
            </a:r>
            <a:r>
              <a:rPr lang="en-US" sz="1300" u="heavy" dirty="0"/>
              <a:t>not</a:t>
            </a:r>
            <a:r>
              <a:rPr lang="en-US" sz="1300" dirty="0"/>
              <a:t> a form</a:t>
            </a:r>
          </a:p>
          <a:p>
            <a:pPr marL="285750" lvl="0" indent="-285750">
              <a:buFont typeface="Arial" panose="020B0604020202020204" pitchFamily="34" charset="0"/>
              <a:buChar char="•"/>
            </a:pPr>
            <a:r>
              <a:rPr lang="en-US" sz="1300" dirty="0"/>
              <a:t>It’s a facilitated process that helps a group gather information, organize that information, then try to move to group agreements.</a:t>
            </a:r>
          </a:p>
          <a:p>
            <a:pPr marL="285750" lvl="0" indent="-285750">
              <a:buFont typeface="Arial" panose="020B0604020202020204" pitchFamily="34" charset="0"/>
              <a:buChar char="•"/>
            </a:pPr>
            <a:r>
              <a:rPr lang="en-US" sz="1300" dirty="0"/>
              <a:t>It helps institutionalize critical thinking</a:t>
            </a:r>
          </a:p>
          <a:p>
            <a:pPr marL="285750" lvl="0" indent="-285750">
              <a:buFont typeface="Arial" panose="020B0604020202020204" pitchFamily="34" charset="0"/>
              <a:buChar char="•"/>
            </a:pPr>
            <a:r>
              <a:rPr lang="en-US" sz="1300" dirty="0"/>
              <a:t>It allows us to ask three questions and learn the position, or perspective, of all the parties.</a:t>
            </a:r>
          </a:p>
          <a:p>
            <a:pPr marL="285750" lvl="0" indent="-285750">
              <a:buFont typeface="Arial" panose="020B0604020202020204" pitchFamily="34" charset="0"/>
              <a:buChar char="•"/>
            </a:pPr>
            <a:r>
              <a:rPr lang="en-US" sz="1300" dirty="0"/>
              <a:t>Mapping contains a framework that helps us organize the information we receive into some useful categories for anyone participating in a child welfare work to make sense of.</a:t>
            </a:r>
          </a:p>
          <a:p>
            <a:pPr marL="285750" lvl="0" indent="-285750">
              <a:buFont typeface="Arial" panose="020B0604020202020204" pitchFamily="34" charset="0"/>
              <a:buChar char="•"/>
            </a:pPr>
            <a:r>
              <a:rPr lang="en-US" sz="1300" b="1" dirty="0"/>
              <a:t>Once that information is organized it may be a little easier – not easy, but just a little easier – to reach group agreement with the people who matter most in the case</a:t>
            </a:r>
            <a:r>
              <a:rPr lang="en-US" sz="1300" dirty="0"/>
              <a:t>: the child, his/her family and the personal and professional network around them.</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33</a:t>
            </a:fld>
            <a:endParaRPr lang="en-US"/>
          </a:p>
        </p:txBody>
      </p:sp>
    </p:spTree>
    <p:extLst>
      <p:ext uri="{BB962C8B-B14F-4D97-AF65-F5344CB8AC3E}">
        <p14:creationId xmlns:p14="http://schemas.microsoft.com/office/powerpoint/2010/main" val="3314691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What is the formula for </a:t>
            </a:r>
            <a:r>
              <a:rPr lang="en-US" sz="1300" baseline="0" dirty="0"/>
              <a:t>true engagement? Empathy &amp; Empowerment! </a:t>
            </a:r>
            <a:endParaRPr lang="en-US" sz="1300" dirty="0"/>
          </a:p>
          <a:p>
            <a:endParaRPr lang="en-US" sz="1300" dirty="0"/>
          </a:p>
          <a:p>
            <a:r>
              <a:rPr lang="en-US" sz="1300" dirty="0"/>
              <a:t>Traditionally in social work and in child welfare we have seen assessment as a fully professional activity. We put something – or someone – under our study, we gather information and analyze that information. It’s a powerful tool and it can still serve us well.</a:t>
            </a:r>
          </a:p>
          <a:p>
            <a:r>
              <a:rPr lang="en-US" sz="1300" dirty="0"/>
              <a:t> </a:t>
            </a:r>
          </a:p>
          <a:p>
            <a:pPr defTabSz="966612">
              <a:defRPr/>
            </a:pPr>
            <a:r>
              <a:rPr lang="en-US" sz="1300" dirty="0"/>
              <a:t>But it is incomplete if we are truly thinking about partnership-based work. In this approach, the people we are working with are no different than us. If you were all of a sudden working with a child welfare professional (or any other helper) would you want the assessment to be something totally done “to” you? You might want the helper’s expertise, but you would also, likely, want to be included, want your best critical thinking and ideas brought into the conversation. We could call this “assessment with” instead of just “assessment on”. That’s what this mapping process tries to do.</a:t>
            </a:r>
          </a:p>
          <a:p>
            <a:endParaRPr lang="en-US" sz="1300" dirty="0"/>
          </a:p>
          <a:p>
            <a:endParaRPr lang="en-US" altLang="en-US" dirty="0"/>
          </a:p>
        </p:txBody>
      </p:sp>
      <p:sp>
        <p:nvSpPr>
          <p:cNvPr id="1781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Introducing SOP Day 1</a:t>
            </a:r>
          </a:p>
        </p:txBody>
      </p:sp>
      <p:sp>
        <p:nvSpPr>
          <p:cNvPr id="19251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40097626" indent="-39614320">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A7156F8-06E2-4F49-B98B-D6D740079ABF}" type="slidenum">
              <a:rPr lang="en-US" altLang="en-US" smtClean="0">
                <a:latin typeface="Calibri" panose="020F0502020204030204" pitchFamily="34" charset="0"/>
              </a:rPr>
              <a:pPr/>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6270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Review key points. Make additional point that mapping is a collaborative assessment and planning process that can be used at many points in case work:</a:t>
            </a:r>
          </a:p>
          <a:p>
            <a:r>
              <a:rPr lang="en-US" sz="1300" dirty="0"/>
              <a:t> </a:t>
            </a:r>
          </a:p>
          <a:p>
            <a:pPr marL="285750" lvl="0" indent="-285750">
              <a:buFont typeface="Wingdings" panose="05000000000000000000" pitchFamily="2" charset="2"/>
              <a:buChar char="ü"/>
            </a:pPr>
            <a:r>
              <a:rPr lang="en-US" sz="1300" dirty="0"/>
              <a:t>Individual Supervision</a:t>
            </a:r>
          </a:p>
          <a:p>
            <a:pPr marL="285750" lvl="0" indent="-285750">
              <a:buFont typeface="Wingdings" panose="05000000000000000000" pitchFamily="2" charset="2"/>
              <a:buChar char="ü"/>
            </a:pPr>
            <a:r>
              <a:rPr lang="en-US" sz="1300" dirty="0"/>
              <a:t>Group Supervision</a:t>
            </a:r>
          </a:p>
          <a:p>
            <a:pPr marL="285750" lvl="0" indent="-285750">
              <a:buFont typeface="Wingdings" panose="05000000000000000000" pitchFamily="2" charset="2"/>
              <a:buChar char="ü"/>
            </a:pPr>
            <a:r>
              <a:rPr lang="en-US" sz="1300" dirty="0"/>
              <a:t>Family team meetings</a:t>
            </a:r>
          </a:p>
          <a:p>
            <a:pPr marL="285750" lvl="0" indent="-285750">
              <a:buFont typeface="Wingdings" panose="05000000000000000000" pitchFamily="2" charset="2"/>
              <a:buChar char="ü"/>
            </a:pPr>
            <a:r>
              <a:rPr lang="en-US" sz="1300" dirty="0"/>
              <a:t>At the kitchen table</a:t>
            </a:r>
          </a:p>
          <a:p>
            <a:pPr marL="285750" lvl="0" indent="-285750">
              <a:buFont typeface="Wingdings" panose="05000000000000000000" pitchFamily="2" charset="2"/>
              <a:buChar char="ü"/>
            </a:pPr>
            <a:r>
              <a:rPr lang="en-US" sz="1300" dirty="0"/>
              <a:t>Case consultation</a:t>
            </a:r>
          </a:p>
          <a:p>
            <a:pPr marL="285750" lvl="0" indent="-285750">
              <a:buFont typeface="Wingdings" panose="05000000000000000000" pitchFamily="2" charset="2"/>
              <a:buChar char="ü"/>
            </a:pPr>
            <a:r>
              <a:rPr lang="en-US" sz="1300" dirty="0"/>
              <a:t>Guides discussions at home visits</a:t>
            </a:r>
          </a:p>
          <a:p>
            <a:endParaRPr lang="en-US" altLang="en-US" dirty="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40097626" indent="-39614320">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B73532-FF37-4D53-9C49-541BAEC8E7F2}" type="slidenum">
              <a:rPr lang="en-US" altLang="en-US" smtClean="0">
                <a:latin typeface="Calibri" panose="020F0502020204030204" pitchFamily="34" charset="0"/>
              </a:rPr>
              <a:pPr/>
              <a:t>35</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1825521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954" defTabSz="966612">
              <a:spcBef>
                <a:spcPts val="476"/>
              </a:spcBef>
              <a:defRPr/>
            </a:pPr>
            <a:r>
              <a:rPr lang="en-US" sz="1300" dirty="0"/>
              <a:t>There are some core assumptions or values that underlie this mapping process. Read key points.</a:t>
            </a:r>
          </a:p>
          <a:p>
            <a:pPr marL="41954">
              <a:spcBef>
                <a:spcPts val="476"/>
              </a:spcBef>
            </a:pPr>
            <a:r>
              <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Think of your mapping experiences, could one of these elements have made it better?</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36</a:t>
            </a:fld>
            <a:endParaRPr lang="en-US"/>
          </a:p>
        </p:txBody>
      </p:sp>
    </p:spTree>
    <p:extLst>
      <p:ext uri="{BB962C8B-B14F-4D97-AF65-F5344CB8AC3E}">
        <p14:creationId xmlns:p14="http://schemas.microsoft.com/office/powerpoint/2010/main" val="3435146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 to handout in participant workbook: Facilitated Dialogue Structure</a:t>
            </a:r>
          </a:p>
          <a:p>
            <a:r>
              <a:rPr lang="en-US" dirty="0"/>
              <a:t>We’re going to start walking through</a:t>
            </a:r>
            <a:r>
              <a:rPr lang="en-US" baseline="0" dirty="0"/>
              <a:t> the mapping process. Remember how we talked about relationships matter, the words we use matter, you start developing that in the initial parts of the mapping i.e. developing purpose, connecting, agreements….</a:t>
            </a:r>
          </a:p>
          <a:p>
            <a:r>
              <a:rPr lang="en-US" sz="1300" dirty="0"/>
              <a:t>Mapping begins by setting the context for the mapping and engaging the family. This is the way social workers can prepare families for the meeting ahead of time. </a:t>
            </a:r>
          </a:p>
          <a:p>
            <a:r>
              <a:rPr lang="en-US" sz="1300" dirty="0"/>
              <a:t>Refer participants to the “Dialogue Structure for Facilitating a Family Meeting” found in their materials.</a:t>
            </a:r>
          </a:p>
          <a:p>
            <a:r>
              <a:rPr lang="en-US" sz="1300" b="1" dirty="0"/>
              <a:t>Purpose / Desired Outcome: </a:t>
            </a:r>
            <a:r>
              <a:rPr lang="en-US" sz="1300" dirty="0"/>
              <a:t>you start by asking about purpose. What does the person seeking the consult or the group attending the consult want to get out of it? Is it a decision, a plan, something else? If it involves a decision of some kind, which SDM assessment can help with that decision?</a:t>
            </a:r>
          </a:p>
          <a:p>
            <a:r>
              <a:rPr lang="en-US" sz="1300" b="1" dirty="0"/>
              <a:t>Context: </a:t>
            </a:r>
            <a:r>
              <a:rPr lang="en-US" sz="1300" dirty="0"/>
              <a:t>Check for any distractions that may pull attention away from the focus of the meeting. Does anyone have time constraints?</a:t>
            </a:r>
            <a:r>
              <a:rPr lang="en-US" sz="1300" b="1" dirty="0"/>
              <a:t> </a:t>
            </a:r>
            <a:endParaRPr lang="en-US" sz="1300" dirty="0"/>
          </a:p>
          <a:p>
            <a:r>
              <a:rPr lang="en-US" sz="1300" b="1" dirty="0"/>
              <a:t>Group Agreements: </a:t>
            </a:r>
            <a:r>
              <a:rPr lang="en-US" sz="1300" dirty="0"/>
              <a:t>How do we want to work with each other? Facilitator charts group agreements on flip chart paper or dry erase board. Please refer to </a:t>
            </a:r>
            <a:r>
              <a:rPr lang="en-US" sz="1300" b="1" i="1" dirty="0"/>
              <a:t>page 14</a:t>
            </a:r>
            <a:r>
              <a:rPr lang="en-US" sz="1300" dirty="0"/>
              <a:t> in the trainers guide for</a:t>
            </a:r>
            <a:r>
              <a:rPr lang="en-US" sz="1300" b="1" dirty="0"/>
              <a:t> </a:t>
            </a:r>
            <a:r>
              <a:rPr lang="en-US" sz="1300" dirty="0"/>
              <a:t>more information and examples of group agreements.</a:t>
            </a:r>
            <a:r>
              <a:rPr lang="en-US" sz="1300" b="1" dirty="0"/>
              <a:t> </a:t>
            </a:r>
            <a:endParaRPr lang="en-US" sz="1300" dirty="0"/>
          </a:p>
          <a:p>
            <a:r>
              <a:rPr lang="en-US" sz="1300" b="1" dirty="0"/>
              <a:t>Network / Stakeholders / People and Community: </a:t>
            </a:r>
            <a:r>
              <a:rPr lang="en-US" sz="1300" dirty="0"/>
              <a:t>Next move to these questions: Who is in the family? Who cares about the child? Who do we wish could be in this room if at all possible for this conversation? What can we do to get everyone here that should be here? Tools: Genogram, Eco-map, Safety Circles. </a:t>
            </a:r>
          </a:p>
          <a:p>
            <a:pPr lvl="0"/>
            <a:r>
              <a:rPr lang="en-US" sz="1300" b="1" dirty="0"/>
              <a:t>Cultural Considerations: </a:t>
            </a:r>
            <a:r>
              <a:rPr lang="en-US" sz="1300" dirty="0"/>
              <a:t>What is the race, gender, ethnicity, sexual orientation, etc. of the family and the people who care about the child? What role, if any, do these important parts of identity play in ability to enhance safety for the child?</a:t>
            </a:r>
          </a:p>
          <a:p>
            <a:r>
              <a:rPr lang="en-US" sz="1300" b="1" dirty="0"/>
              <a:t>Content: </a:t>
            </a:r>
            <a:r>
              <a:rPr lang="en-US" sz="1300" dirty="0"/>
              <a:t>This is the safety mapping portion of the meeting using the three questions as a guideline: What’s working well? What are we worried about? What’s the impact on the child? Gray Area?</a:t>
            </a:r>
            <a:r>
              <a:rPr lang="en-US" sz="1300" b="1" dirty="0"/>
              <a:t> </a:t>
            </a:r>
            <a:endParaRPr lang="en-US" sz="1300" dirty="0"/>
          </a:p>
          <a:p>
            <a:r>
              <a:rPr lang="en-US" sz="1300" b="1" dirty="0"/>
              <a:t>Next Steps: </a:t>
            </a:r>
            <a:r>
              <a:rPr lang="en-US" sz="1300" dirty="0"/>
              <a:t>What steps do we need to take from here? This is the time to define the roles of all participants and the timelines for each action step. How will this plan be monitored? Then, schedule a follow-up meeting.</a:t>
            </a:r>
            <a:r>
              <a:rPr lang="en-US" sz="1300" b="1" dirty="0"/>
              <a:t> </a:t>
            </a:r>
            <a:endParaRPr lang="en-US" sz="1300" dirty="0"/>
          </a:p>
          <a:p>
            <a:r>
              <a:rPr lang="en-US" sz="1300" b="1" dirty="0"/>
              <a:t>Plus/Delta: </a:t>
            </a:r>
            <a:r>
              <a:rPr lang="en-US" sz="1300" dirty="0"/>
              <a:t>What worked well during this meeting? What should we do differently next time? </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37</a:t>
            </a:fld>
            <a:endParaRPr lang="en-US"/>
          </a:p>
        </p:txBody>
      </p:sp>
    </p:spTree>
    <p:extLst>
      <p:ext uri="{BB962C8B-B14F-4D97-AF65-F5344CB8AC3E}">
        <p14:creationId xmlns:p14="http://schemas.microsoft.com/office/powerpoint/2010/main" val="1342267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Mapping begins with the three questions, what are we worried about, what is working well and what needs to happen, and then moves into much more detail. </a:t>
            </a:r>
          </a:p>
          <a:p>
            <a:r>
              <a:rPr lang="en-US" sz="1300" dirty="0"/>
              <a:t> </a:t>
            </a:r>
          </a:p>
          <a:p>
            <a:r>
              <a:rPr lang="en-US" sz="1300" dirty="0"/>
              <a:t>Please note that the word “worry” is by design. Ask what the difference is for them when you ask what they are worried about vs. telling them that the agency is “concerned” about them. Someone usually says it feels more respectful and human. That’s the point – it is more likely to build engagement.</a:t>
            </a:r>
          </a:p>
          <a:p>
            <a:r>
              <a:rPr lang="en-US" sz="1300" dirty="0"/>
              <a:t> </a:t>
            </a:r>
          </a:p>
          <a:p>
            <a:r>
              <a:rPr lang="en-US" sz="1300" dirty="0"/>
              <a:t>As we go through this I would like to ask you to think, what parts of this framework feel like it would be helpful in your work? What parts are “value added” to your practice? And what worries might you have? Think about it as we move forward.</a:t>
            </a:r>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40097626" indent="-39614320">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708BBB-EDF0-47DB-AB53-A8ECCC6F7DD3}" type="slidenum">
              <a:rPr lang="en-US" altLang="en-US" smtClean="0">
                <a:latin typeface="Calibri" panose="020F0502020204030204" pitchFamily="34" charset="0"/>
              </a:rPr>
              <a:pPr/>
              <a:t>38</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2886319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Next, we look at two of the three questions and see that they divide up into smaller categories. </a:t>
            </a:r>
          </a:p>
          <a:p>
            <a:r>
              <a:rPr lang="en-US" sz="1300" dirty="0"/>
              <a:t> </a:t>
            </a:r>
          </a:p>
          <a:p>
            <a:r>
              <a:rPr lang="en-US" sz="1300" dirty="0"/>
              <a:t>When we talk about “what are we worried about” we are talking about harm, Danger and complicating factors. When we talk about ‘what is working well’ we are talking about strengths and safety.</a:t>
            </a:r>
          </a:p>
          <a:p>
            <a:endParaRPr lang="en-US" sz="1300" dirty="0"/>
          </a:p>
          <a:p>
            <a:pPr lvl="0"/>
            <a:r>
              <a:rPr lang="en-US" sz="1200" kern="1200" dirty="0">
                <a:solidFill>
                  <a:schemeClr val="tx1"/>
                </a:solidFill>
                <a:effectLst/>
                <a:latin typeface="+mn-lt"/>
                <a:ea typeface="+mn-ea"/>
                <a:cs typeface="+mn-cs"/>
              </a:rPr>
              <a:t>Cover subtle difference in definitions for danger and risk – they a very similar and can cause some confusion due to being used interchangeably depending on what tools &amp; strategies are being used</a:t>
            </a:r>
          </a:p>
          <a:p>
            <a:pPr lvl="0"/>
            <a:r>
              <a:rPr lang="en-US" sz="1200" kern="1200" dirty="0">
                <a:solidFill>
                  <a:schemeClr val="tx1"/>
                </a:solidFill>
                <a:effectLst/>
                <a:latin typeface="+mn-lt"/>
                <a:ea typeface="+mn-ea"/>
                <a:cs typeface="+mn-cs"/>
              </a:rPr>
              <a:t>SOP uses Danger Statements; SDM and Consultation and Information Sharing Framework refers to Risk vs. Danger</a:t>
            </a:r>
          </a:p>
          <a:p>
            <a:pPr lvl="0"/>
            <a:r>
              <a:rPr lang="en-US" sz="1200" kern="1200" dirty="0">
                <a:solidFill>
                  <a:schemeClr val="tx1"/>
                </a:solidFill>
                <a:effectLst/>
                <a:latin typeface="+mn-lt"/>
                <a:ea typeface="+mn-ea"/>
                <a:cs typeface="+mn-cs"/>
              </a:rPr>
              <a:t>The words we use matter and diﬀerent people often say the same words but mean diﬀerent things. This is the common language SOP helps us to develop so that the agency and the family can always be on the same page.</a:t>
            </a:r>
          </a:p>
          <a:p>
            <a:pPr lvl="0"/>
            <a:r>
              <a:rPr lang="en-US" sz="1200" kern="1200" dirty="0">
                <a:solidFill>
                  <a:schemeClr val="tx1"/>
                </a:solidFill>
                <a:effectLst/>
                <a:latin typeface="+mn-lt"/>
                <a:ea typeface="+mn-ea"/>
                <a:cs typeface="+mn-cs"/>
              </a:rPr>
              <a:t>What you can see is that </a:t>
            </a:r>
            <a:r>
              <a:rPr lang="en-US" sz="1200" u="heavy" kern="1200" dirty="0">
                <a:solidFill>
                  <a:schemeClr val="tx1"/>
                </a:solidFill>
                <a:effectLst/>
                <a:latin typeface="+mn-lt"/>
                <a:ea typeface="+mn-ea"/>
                <a:cs typeface="+mn-cs"/>
              </a:rPr>
              <a:t>harm</a:t>
            </a:r>
            <a:r>
              <a:rPr lang="en-US" sz="1200" kern="1200" dirty="0">
                <a:solidFill>
                  <a:schemeClr val="tx1"/>
                </a:solidFill>
                <a:effectLst/>
                <a:latin typeface="+mn-lt"/>
                <a:ea typeface="+mn-ea"/>
                <a:cs typeface="+mn-cs"/>
              </a:rPr>
              <a:t> is always about the past. Something has happened and has already impacted the child.</a:t>
            </a:r>
          </a:p>
          <a:p>
            <a:pPr lvl="0"/>
            <a:r>
              <a:rPr lang="en-US" sz="1200" u="heavy" kern="1200" dirty="0">
                <a:solidFill>
                  <a:schemeClr val="tx1"/>
                </a:solidFill>
                <a:effectLst/>
                <a:latin typeface="+mn-lt"/>
                <a:ea typeface="+mn-ea"/>
                <a:cs typeface="+mn-cs"/>
              </a:rPr>
              <a:t>Danger</a:t>
            </a:r>
            <a:r>
              <a:rPr lang="en-US" sz="1200" kern="1200" dirty="0">
                <a:solidFill>
                  <a:schemeClr val="tx1"/>
                </a:solidFill>
                <a:effectLst/>
                <a:latin typeface="+mn-lt"/>
                <a:ea typeface="+mn-ea"/>
                <a:cs typeface="+mn-cs"/>
              </a:rPr>
              <a:t> is about the future. It is what we are worried about. As some of you may remember from the ﬁrst module, one of the core concepts of Signs of Safety is being able to distinguish “what has gone on in the past” with “what we are worried about happening in the future.” Knowing about the past is particularly helpful in informing “what we are worried about in the future.” Remember, the best predictor of future maltreatment is past maltreatment.</a:t>
            </a:r>
          </a:p>
          <a:p>
            <a:pPr lvl="0"/>
            <a:r>
              <a:rPr lang="en-US" sz="1200" u="heavy" kern="1200" dirty="0">
                <a:solidFill>
                  <a:schemeClr val="tx1"/>
                </a:solidFill>
                <a:effectLst/>
                <a:latin typeface="+mn-lt"/>
                <a:ea typeface="+mn-ea"/>
                <a:cs typeface="+mn-cs"/>
              </a:rPr>
              <a:t>Risk Level </a:t>
            </a:r>
            <a:r>
              <a:rPr lang="en-US" sz="1200" kern="1200" dirty="0">
                <a:solidFill>
                  <a:schemeClr val="tx1"/>
                </a:solidFill>
                <a:effectLst/>
                <a:latin typeface="+mn-lt"/>
                <a:ea typeface="+mn-ea"/>
                <a:cs typeface="+mn-cs"/>
              </a:rPr>
              <a:t>here is the same deﬁnition of risk we use when we think of SDM. Risk is about likelihood or probability. Think about a high-risk pregnancy – when someone has been classiﬁed as having a high-risk pregnancy it doesn’t mean something bad will happen, it means that based on the characteristics of the mother or unborn baby, they “look like” other mothers/children that have tough times during birth. That’s how SDM used Risk and what mean when we are using the word here.</a:t>
            </a:r>
          </a:p>
          <a:p>
            <a:pPr lvl="0"/>
            <a:r>
              <a:rPr lang="en-US" sz="1200" kern="1200" dirty="0">
                <a:solidFill>
                  <a:schemeClr val="tx1"/>
                </a:solidFill>
                <a:effectLst/>
                <a:latin typeface="+mn-lt"/>
                <a:ea typeface="+mn-ea"/>
                <a:cs typeface="+mn-cs"/>
              </a:rPr>
              <a:t>Statistically, the best predictor of future harm is past/current harm. It is thankfully not a guarantee but our ability to know what we are worried about happening in the future (the Danger) and how worried we should be (the risk) rest on understanding of what has gone on in the past (the harm). An important thing here thought is going to be our ability to distinguish what is real harm vs. what are things that are “less than optimal” but may not be harm.</a:t>
            </a:r>
          </a:p>
          <a:p>
            <a:pPr lvl="0"/>
            <a:r>
              <a:rPr lang="en-US" sz="1200" kern="1200" dirty="0">
                <a:solidFill>
                  <a:schemeClr val="tx1"/>
                </a:solidFill>
                <a:effectLst/>
                <a:latin typeface="+mn-lt"/>
                <a:ea typeface="+mn-ea"/>
                <a:cs typeface="+mn-cs"/>
              </a:rPr>
              <a:t>One key is distinguishing harm and Danger from other things that may not be impacting the child. </a:t>
            </a:r>
          </a:p>
          <a:p>
            <a:pPr lvl="0"/>
            <a:r>
              <a:rPr lang="en-US" sz="1200" b="1" kern="1200" dirty="0">
                <a:solidFill>
                  <a:schemeClr val="tx1"/>
                </a:solidFill>
                <a:effectLst/>
                <a:latin typeface="+mn-lt"/>
                <a:ea typeface="+mn-ea"/>
                <a:cs typeface="+mn-cs"/>
              </a:rPr>
              <a:t>Ask yourself: what questions do I need to ask to understand the impact of the caregiver's actions on the child? Difficult things that are not harm can happen to and within families.</a:t>
            </a:r>
            <a:endParaRPr lang="en-US" sz="1200" kern="1200" dirty="0">
              <a:solidFill>
                <a:schemeClr val="tx1"/>
              </a:solidFill>
              <a:effectLst/>
              <a:latin typeface="+mn-lt"/>
              <a:ea typeface="+mn-ea"/>
              <a:cs typeface="+mn-cs"/>
            </a:endParaRPr>
          </a:p>
          <a:p>
            <a:pPr lvl="0"/>
            <a:r>
              <a:rPr lang="en-US" sz="1200" b="1" i="1" u="sng" kern="1200" dirty="0">
                <a:solidFill>
                  <a:schemeClr val="tx1"/>
                </a:solidFill>
                <a:effectLst/>
                <a:latin typeface="+mn-lt"/>
                <a:ea typeface="+mn-ea"/>
                <a:cs typeface="+mn-cs"/>
              </a:rPr>
              <a:t>Trainer’s Note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“Risk” and “Danger” are slightly different although they are often used interchangeably in child welfare work (i.e. SDM uses “risk”, SOP has traditionally used “Danger statement”, Consultation Framework uses “risk statement,” etc.); Danger is what we are worried will happen in the future if nothing changes; Risk is about HOW worried we should be about the danger occurring. </a:t>
            </a:r>
          </a:p>
          <a:p>
            <a:pPr lvl="0"/>
            <a:r>
              <a:rPr lang="en-US" sz="1200" b="1" i="1" u="heavy" kern="1200" dirty="0">
                <a:solidFill>
                  <a:schemeClr val="tx1"/>
                </a:solidFill>
                <a:effectLst/>
                <a:latin typeface="+mn-lt"/>
                <a:ea typeface="+mn-ea"/>
                <a:cs typeface="+mn-cs"/>
              </a:rPr>
              <a:t>Complicating factors</a:t>
            </a:r>
            <a:r>
              <a:rPr lang="en-US" sz="1200" kern="1200" dirty="0">
                <a:solidFill>
                  <a:schemeClr val="tx1"/>
                </a:solidFill>
                <a:effectLst/>
                <a:latin typeface="+mn-lt"/>
                <a:ea typeface="+mn-ea"/>
                <a:cs typeface="+mn-cs"/>
              </a:rPr>
              <a:t> are different. They are things that are worrisome and concerning, but in and of themselves are not caregiver actions that are impacting the child. In general, child welfare agencies are good at opening cases because of harm and Danger, but cases often can stay open for years because of complicating factors.</a:t>
            </a:r>
          </a:p>
          <a:p>
            <a:pPr lvl="0"/>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You can have brief discussion here about what people think about these deﬁnitions but keep moving through material.</a:t>
            </a:r>
          </a:p>
          <a:p>
            <a:pPr lvl="0"/>
            <a:r>
              <a:rPr lang="en-US" sz="1200" b="1" kern="1200" dirty="0">
                <a:solidFill>
                  <a:schemeClr val="tx1"/>
                </a:solidFill>
                <a:effectLst/>
                <a:latin typeface="+mn-lt"/>
                <a:ea typeface="+mn-ea"/>
                <a:cs typeface="+mn-cs"/>
              </a:rPr>
              <a:t>All families have some signs of safety</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best predictor</a:t>
            </a:r>
            <a:r>
              <a:rPr lang="en-US" sz="1200" kern="1200" dirty="0">
                <a:solidFill>
                  <a:schemeClr val="tx1"/>
                </a:solidFill>
                <a:effectLst/>
                <a:latin typeface="+mn-lt"/>
                <a:ea typeface="+mn-ea"/>
                <a:cs typeface="+mn-cs"/>
              </a:rPr>
              <a:t> of future protection is past protection.</a:t>
            </a:r>
          </a:p>
          <a:p>
            <a:pPr lvl="0"/>
            <a:r>
              <a:rPr lang="en-US" sz="1200" kern="1200" dirty="0">
                <a:solidFill>
                  <a:schemeClr val="tx1"/>
                </a:solidFill>
                <a:effectLst/>
                <a:latin typeface="+mn-lt"/>
                <a:ea typeface="+mn-ea"/>
                <a:cs typeface="+mn-cs"/>
              </a:rPr>
              <a:t>Without searching for examples of protection, it is difficult to know the extent of the signs of Danger or to determine how protection could be enhanced and measured in the present and future.</a:t>
            </a:r>
          </a:p>
          <a:p>
            <a:pPr lvl="0"/>
            <a:r>
              <a:rPr lang="en-US" sz="1200" b="1" u="sng" kern="1200" dirty="0">
                <a:solidFill>
                  <a:schemeClr val="tx1"/>
                </a:solidFill>
                <a:effectLst/>
                <a:latin typeface="+mn-lt"/>
                <a:ea typeface="+mn-ea"/>
                <a:cs typeface="+mn-cs"/>
              </a:rPr>
              <a:t>Safety</a:t>
            </a:r>
            <a:r>
              <a:rPr lang="en-US" sz="1200" kern="1200" dirty="0">
                <a:solidFill>
                  <a:schemeClr val="tx1"/>
                </a:solidFill>
                <a:effectLst/>
                <a:latin typeface="+mn-lt"/>
                <a:ea typeface="+mn-ea"/>
                <a:cs typeface="+mn-cs"/>
              </a:rPr>
              <a:t>: This deﬁnition of safety helps hold the model together – the model is ‘safety organized’ because the work is organized around safety. Notice that safety is a VERB. </a:t>
            </a:r>
            <a:r>
              <a:rPr lang="en-US" sz="1200" b="1" kern="1200" dirty="0">
                <a:solidFill>
                  <a:schemeClr val="tx1"/>
                </a:solidFill>
                <a:effectLst/>
                <a:latin typeface="+mn-lt"/>
                <a:ea typeface="+mn-ea"/>
                <a:cs typeface="+mn-cs"/>
              </a:rPr>
              <a:t>It is more than the absence of Danger.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key is to consider the definition: are these </a:t>
            </a:r>
            <a:r>
              <a:rPr lang="en-US" sz="1200" i="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of protection demonstrated </a:t>
            </a:r>
            <a:r>
              <a:rPr lang="en-US" sz="1200" i="1" kern="1200" dirty="0">
                <a:solidFill>
                  <a:schemeClr val="tx1"/>
                </a:solidFill>
                <a:effectLst/>
                <a:latin typeface="+mn-lt"/>
                <a:ea typeface="+mn-ea"/>
                <a:cs typeface="+mn-cs"/>
              </a:rPr>
              <a:t>over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Or are these things good and helpful … but maybe not safety?</a:t>
            </a:r>
          </a:p>
          <a:p>
            <a:pPr lvl="0"/>
            <a:r>
              <a:rPr lang="en-US" sz="1200" b="1" i="1" u="sng" kern="1200" dirty="0">
                <a:solidFill>
                  <a:schemeClr val="tx1"/>
                </a:solidFill>
                <a:effectLst/>
                <a:latin typeface="+mn-lt"/>
                <a:ea typeface="+mn-ea"/>
                <a:cs typeface="+mn-cs"/>
              </a:rPr>
              <a:t>DISCUSSION:</a:t>
            </a:r>
            <a:r>
              <a:rPr lang="en-US" sz="1200" kern="1200" dirty="0">
                <a:solidFill>
                  <a:schemeClr val="tx1"/>
                </a:solidFill>
                <a:effectLst/>
                <a:latin typeface="+mn-lt"/>
                <a:ea typeface="+mn-ea"/>
                <a:cs typeface="+mn-cs"/>
              </a:rPr>
              <a:t> If this was child welfare’s deﬁnition of safety…and we shared it with families, providers, the courts…and this became ‘north’ on the compass and what we looked for in our work…what, if anything, would change about child welfare services? What would change about your work?</a:t>
            </a:r>
          </a:p>
          <a:p>
            <a:pPr lvl="0"/>
            <a:r>
              <a:rPr lang="en-US" sz="1200" b="1" u="sng" kern="1200" dirty="0">
                <a:solidFill>
                  <a:schemeClr val="tx1"/>
                </a:solidFill>
                <a:effectLst/>
                <a:latin typeface="+mn-lt"/>
                <a:ea typeface="+mn-ea"/>
                <a:cs typeface="+mn-cs"/>
              </a:rPr>
              <a:t>Supporting strengths</a:t>
            </a:r>
            <a:r>
              <a:rPr lang="en-US" sz="1200" kern="1200" dirty="0">
                <a:solidFill>
                  <a:schemeClr val="tx1"/>
                </a:solidFill>
                <a:effectLst/>
                <a:latin typeface="+mn-lt"/>
                <a:ea typeface="+mn-ea"/>
                <a:cs typeface="+mn-cs"/>
              </a:rPr>
              <a:t>: Strengths are good, positive things in families, but until they become acts of protection demonstrated over time, they are not the same as safety. This includes skills of living, coping skills, and/or cultural/familial histories of recovery or support that are important but do not directly support the provision of protection.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Just as with harm/Danger, what distinguishes safety and strengths is also that a caregiver has taken an action that has protected the child or mitigated the Danger.</a:t>
            </a:r>
          </a:p>
          <a:p>
            <a:pPr lvl="0"/>
            <a:r>
              <a:rPr lang="en-US" sz="1200" kern="1200" dirty="0">
                <a:solidFill>
                  <a:schemeClr val="tx1"/>
                </a:solidFill>
                <a:effectLst/>
                <a:latin typeface="+mn-lt"/>
                <a:ea typeface="+mn-ea"/>
                <a:cs typeface="+mn-cs"/>
              </a:rPr>
              <a:t>If it is an action that has done this, it is safety. If not, it is a good thing, but it is a strength or a protective capacity, not safety.</a:t>
            </a:r>
          </a:p>
          <a:p>
            <a:pPr lvl="0"/>
            <a:r>
              <a:rPr lang="en-US" sz="1200" kern="1200" dirty="0">
                <a:solidFill>
                  <a:schemeClr val="tx1"/>
                </a:solidFill>
                <a:effectLst/>
                <a:latin typeface="+mn-lt"/>
                <a:ea typeface="+mn-ea"/>
                <a:cs typeface="+mn-cs"/>
              </a:rPr>
              <a:t>Just like the best predictor of future maltreatment is past maltreatment, the best predictor of future “acts of protection” is past actions of protection. All families have some history of being able to keep their children safe, all families have some ‘signs of safety’. If we don’t look for them though we are missing ½ of our “balanced assessment.</a:t>
            </a:r>
          </a:p>
          <a:p>
            <a:endParaRPr lang="en-US" sz="1300" dirty="0"/>
          </a:p>
          <a:p>
            <a:r>
              <a:rPr lang="en-US" sz="1300" b="1" dirty="0"/>
              <a:t> </a:t>
            </a:r>
            <a:endParaRPr lang="en-US" sz="1300" dirty="0"/>
          </a:p>
          <a:p>
            <a:endParaRPr lang="en-US" altLang="en-US" dirty="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40097626" indent="-39614320">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DEEDC6-08C8-44E3-9CAE-CC4570E182B8}" type="slidenum">
              <a:rPr lang="en-US" altLang="en-US" smtClean="0">
                <a:latin typeface="Calibri" panose="020F0502020204030204" pitchFamily="34" charset="0"/>
              </a:rPr>
              <a:pPr/>
              <a:t>39</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172868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1000" y="685800"/>
            <a:ext cx="6096000" cy="3429000"/>
          </a:xfrm>
          <a:ln/>
        </p:spPr>
      </p:sp>
      <p:sp>
        <p:nvSpPr>
          <p:cNvPr id="38915" name="Notes Placeholder 2"/>
          <p:cNvSpPr>
            <a:spLocks noGrp="1"/>
          </p:cNvSpPr>
          <p:nvPr>
            <p:ph type="body" idx="1"/>
          </p:nvPr>
        </p:nvSpPr>
        <p:spPr>
          <a:noFill/>
          <a:ln/>
        </p:spPr>
        <p:txBody>
          <a:bodyPr/>
          <a:lstStyle/>
          <a:p>
            <a:r>
              <a:rPr lang="en-US" b="1" dirty="0">
                <a:latin typeface="Times New Roman"/>
                <a:ea typeface="ＭＳ Ｐゴシック" pitchFamily="-1" charset="-128"/>
                <a:cs typeface="Times New Roman"/>
              </a:rPr>
              <a:t>Talking points</a:t>
            </a:r>
          </a:p>
          <a:p>
            <a:endParaRPr lang="en-US" b="1" dirty="0">
              <a:latin typeface="Times New Roman"/>
              <a:ea typeface="ＭＳ Ｐゴシック" pitchFamily="-1" charset="-128"/>
              <a:cs typeface="Times New Roman"/>
            </a:endParaRPr>
          </a:p>
          <a:p>
            <a:r>
              <a:rPr lang="en-US" b="0" dirty="0">
                <a:latin typeface="Times New Roman"/>
                <a:ea typeface="ＭＳ Ｐゴシック" pitchFamily="-1" charset="-128"/>
                <a:cs typeface="Times New Roman"/>
              </a:rPr>
              <a:t>These </a:t>
            </a:r>
            <a:r>
              <a:rPr lang="en-US" dirty="0">
                <a:latin typeface="Times New Roman"/>
                <a:ea typeface="ＭＳ Ｐゴシック" pitchFamily="-1" charset="-128"/>
                <a:cs typeface="Times New Roman"/>
              </a:rPr>
              <a:t>three gems can profoundly change our practice by keeping us grounded in safety.</a:t>
            </a:r>
          </a:p>
          <a:p>
            <a:r>
              <a:rPr lang="en-US" dirty="0">
                <a:latin typeface="Times New Roman"/>
                <a:ea typeface="ＭＳ Ｐゴシック" pitchFamily="-1" charset="-128"/>
                <a:cs typeface="Times New Roman"/>
              </a:rPr>
              <a:t>They can be touchstones you return to again and again, and how paradoxically hard it can be to be simple. </a:t>
            </a:r>
          </a:p>
          <a:p>
            <a:endParaRPr lang="en-US" dirty="0">
              <a:latin typeface="Times New Roman"/>
              <a:ea typeface="ＭＳ Ｐゴシック" pitchFamily="-1" charset="-128"/>
              <a:cs typeface="Times New Roman"/>
            </a:endParaRPr>
          </a:p>
          <a:p>
            <a:r>
              <a:rPr lang="en-US" b="1" dirty="0">
                <a:latin typeface="Times New Roman"/>
                <a:ea typeface="ＭＳ Ｐゴシック" pitchFamily="-1" charset="-128"/>
                <a:cs typeface="Times New Roman"/>
              </a:rPr>
              <a:t>Discussion Questions</a:t>
            </a:r>
            <a:endParaRPr lang="en-US" b="1" baseline="0" dirty="0">
              <a:latin typeface="Times New Roman"/>
              <a:ea typeface="ＭＳ Ｐゴシック" pitchFamily="-1" charset="-128"/>
              <a:cs typeface="Times New Roman"/>
            </a:endParaRPr>
          </a:p>
          <a:p>
            <a:pPr marL="174708" indent="-174708">
              <a:spcAft>
                <a:spcPts val="611"/>
              </a:spcAft>
              <a:buFont typeface="Arial" pitchFamily="34" charset="0"/>
              <a:buChar char="•"/>
            </a:pPr>
            <a:r>
              <a:rPr lang="en-US" baseline="0" dirty="0">
                <a:latin typeface="Times New Roman"/>
                <a:ea typeface="ＭＳ Ｐゴシック" pitchFamily="-1" charset="-128"/>
                <a:cs typeface="Times New Roman"/>
              </a:rPr>
              <a:t>Has anyone already used one or more of these? What worked well about that? What was hard?</a:t>
            </a:r>
          </a:p>
          <a:p>
            <a:pPr marL="174708" indent="-174708">
              <a:spcAft>
                <a:spcPts val="611"/>
              </a:spcAft>
              <a:buFont typeface="Arial" pitchFamily="34" charset="0"/>
              <a:buChar char="•"/>
            </a:pPr>
            <a:r>
              <a:rPr lang="en-US" baseline="0" dirty="0">
                <a:latin typeface="Times New Roman"/>
                <a:ea typeface="ＭＳ Ｐゴシック" pitchFamily="-1" charset="-128"/>
                <a:cs typeface="Times New Roman"/>
              </a:rPr>
              <a:t>What would it be like if every worker and every family and collateral had a clear picture of what would lead us to close a case, or return a child? </a:t>
            </a:r>
            <a:endParaRPr lang="en-US" dirty="0">
              <a:latin typeface="Times New Roman"/>
              <a:ea typeface="ＭＳ Ｐゴシック" pitchFamily="-1" charset="-128"/>
              <a:cs typeface="Times New Roman"/>
            </a:endParaRPr>
          </a:p>
        </p:txBody>
      </p:sp>
      <p:sp>
        <p:nvSpPr>
          <p:cNvPr id="3" name="Header Placeholder 2"/>
          <p:cNvSpPr>
            <a:spLocks noGrp="1"/>
          </p:cNvSpPr>
          <p:nvPr>
            <p:ph type="hdr" sz="quarter" idx="10"/>
          </p:nvPr>
        </p:nvSpPr>
        <p:spPr/>
        <p:txBody>
          <a:bodyPr/>
          <a:lstStyle/>
          <a:p>
            <a:r>
              <a:rPr lang="en-US"/>
              <a:t>Last updated: August 10, 2012</a:t>
            </a:r>
          </a:p>
        </p:txBody>
      </p:sp>
    </p:spTree>
    <p:extLst>
      <p:ext uri="{BB962C8B-B14F-4D97-AF65-F5344CB8AC3E}">
        <p14:creationId xmlns:p14="http://schemas.microsoft.com/office/powerpoint/2010/main" val="361003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in participant guide: SOP Glossary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326AC-9001-496F-9D00-2609682245F8}"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740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Refer to handout in participant guide: SOP Glossary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52704-CCA3-4CFF-A571-C869A027F649}"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9966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subtle difference in definitions for danger and risk – they a very similar and</a:t>
            </a:r>
            <a:r>
              <a:rPr lang="en-US" baseline="0" dirty="0"/>
              <a:t> can cause some confusion due to being used interchangeably depending on what tools &amp; strategies are being used</a:t>
            </a:r>
            <a:endParaRPr lang="en-US" dirty="0"/>
          </a:p>
          <a:p>
            <a:r>
              <a:rPr lang="en-US" dirty="0"/>
              <a:t>SOP uses Danger</a:t>
            </a:r>
            <a:r>
              <a:rPr lang="en-US" baseline="0" dirty="0"/>
              <a:t> Statements</a:t>
            </a:r>
          </a:p>
          <a:p>
            <a:r>
              <a:rPr lang="en-US" baseline="0" dirty="0"/>
              <a:t>SDM and Consultation and Information Sharing Framework refers to Risk vs. Danger</a:t>
            </a:r>
          </a:p>
          <a:p>
            <a:endParaRPr lang="en-US" baseline="0" dirty="0"/>
          </a:p>
        </p:txBody>
      </p:sp>
      <p:sp>
        <p:nvSpPr>
          <p:cNvPr id="4" name="Slide Number Placeholder 3"/>
          <p:cNvSpPr>
            <a:spLocks noGrp="1"/>
          </p:cNvSpPr>
          <p:nvPr>
            <p:ph type="sldNum" sz="quarter" idx="10"/>
          </p:nvPr>
        </p:nvSpPr>
        <p:spPr/>
        <p:txBody>
          <a:bodyPr/>
          <a:lstStyle/>
          <a:p>
            <a:fld id="{CF5326AC-9001-496F-9D00-2609682245F8}" type="slidenum">
              <a:rPr lang="en-US" smtClean="0"/>
              <a:t>42</a:t>
            </a:fld>
            <a:endParaRPr lang="en-US"/>
          </a:p>
        </p:txBody>
      </p:sp>
    </p:spTree>
    <p:extLst>
      <p:ext uri="{BB962C8B-B14F-4D97-AF65-F5344CB8AC3E}">
        <p14:creationId xmlns:p14="http://schemas.microsoft.com/office/powerpoint/2010/main" val="584968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is what is called “three-column” mapping. As you can see, it starts with the three questions as the primary way of organizing the map. This is an excellent tool for having conversations with families, home visits, etc. </a:t>
            </a:r>
          </a:p>
          <a:p>
            <a:r>
              <a:rPr lang="en-US" sz="1300" dirty="0"/>
              <a:t> </a:t>
            </a:r>
          </a:p>
          <a:p>
            <a:r>
              <a:rPr lang="en-US" sz="1300" dirty="0"/>
              <a:t>While it may seem very simple, this can be a powerful way to begin organizing your thinking. But it would be even more powerful to do this with a family.</a:t>
            </a:r>
          </a:p>
          <a:p>
            <a:r>
              <a:rPr lang="en-US" sz="1300" dirty="0"/>
              <a:t> </a:t>
            </a:r>
          </a:p>
          <a:p>
            <a:pPr lvl="0"/>
            <a:r>
              <a:rPr lang="en-US" sz="1300" dirty="0"/>
              <a:t>Take a piece of paper with you to a home visit, put it on its side, and put the three questions on the top.</a:t>
            </a:r>
          </a:p>
          <a:p>
            <a:pPr lvl="0"/>
            <a:r>
              <a:rPr lang="en-US" sz="1300" dirty="0"/>
              <a:t>Let the family see what you are doing – it helps them understand what our work is about.</a:t>
            </a:r>
          </a:p>
          <a:p>
            <a:r>
              <a:rPr lang="en-US" sz="1300" dirty="0"/>
              <a:t> </a:t>
            </a:r>
          </a:p>
          <a:p>
            <a:r>
              <a:rPr lang="en-US" sz="1300" dirty="0"/>
              <a:t>You will also notice there is </a:t>
            </a:r>
            <a:r>
              <a:rPr lang="en-US" sz="1300" b="1" dirty="0"/>
              <a:t>a scale </a:t>
            </a:r>
            <a:r>
              <a:rPr lang="en-US" sz="1300" dirty="0"/>
              <a:t>on each of these maps. Just as we heard in Luck’s story, the scale helps with two things – it can help assess really “where does everyone think things are” when it comes to Danger and safety. And once we have a number it can help us think through ‘small steps’ when we ask ourselves and our clients “what would things have to look like for the scale to improve by one number”?</a:t>
            </a:r>
          </a:p>
          <a:p>
            <a:r>
              <a:rPr lang="en-US" sz="1300" dirty="0"/>
              <a:t> </a:t>
            </a:r>
          </a:p>
          <a:p>
            <a:r>
              <a:rPr lang="en-US" sz="1300" dirty="0"/>
              <a:t>And this where the SDM sections would go: Safety threats are worries, protective capacities are things that are working well. The risk level helps us to determine next steps.</a:t>
            </a:r>
          </a:p>
          <a:p>
            <a:pPr eaLnBrk="1" hangingPunct="1">
              <a:defRPr/>
            </a:pPr>
            <a:endParaRPr lang="en-US" sz="1100" dirty="0">
              <a:latin typeface="Times New Roman" pitchFamily="-1" charset="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43</a:t>
            </a:fld>
            <a:endParaRPr lang="en-US"/>
          </a:p>
        </p:txBody>
      </p:sp>
    </p:spTree>
    <p:extLst>
      <p:ext uri="{BB962C8B-B14F-4D97-AF65-F5344CB8AC3E}">
        <p14:creationId xmlns:p14="http://schemas.microsoft.com/office/powerpoint/2010/main" val="268569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we were to lay out a basic version of a three-column map with Cheryl’s information, here is what it would look like. There is not a lot of detail here yet, but you can see how a basic sorting of the information starts to look like.</a:t>
            </a:r>
          </a:p>
          <a:p>
            <a:r>
              <a:rPr lang="en-US" sz="1300" i="1" dirty="0"/>
              <a:t> </a:t>
            </a:r>
            <a:endParaRPr lang="en-US" sz="1300" dirty="0"/>
          </a:p>
          <a:p>
            <a:r>
              <a:rPr lang="en-US" sz="1300" i="1" dirty="0"/>
              <a:t>NOTE: Trainers could use this moment to ask a discussion question: </a:t>
            </a:r>
            <a:endParaRPr lang="en-US" sz="1300" dirty="0"/>
          </a:p>
          <a:p>
            <a:pPr marL="285750" lvl="0" indent="-285750">
              <a:buFont typeface="Wingdings" panose="05000000000000000000" pitchFamily="2" charset="2"/>
              <a:buChar char="ü"/>
            </a:pPr>
            <a:r>
              <a:rPr lang="en-US" sz="1300" i="1" dirty="0"/>
              <a:t>Any thoughts about what it would be like for Cheryl to do this with a worker? </a:t>
            </a:r>
            <a:endParaRPr lang="en-US" sz="1300" dirty="0"/>
          </a:p>
          <a:p>
            <a:pPr marL="285750" lvl="0" indent="-285750">
              <a:buFont typeface="Wingdings" panose="05000000000000000000" pitchFamily="2" charset="2"/>
              <a:buChar char="ü"/>
            </a:pPr>
            <a:r>
              <a:rPr lang="en-US" sz="1300" i="1" dirty="0"/>
              <a:t>What would you be worried about, if anything, in doing this with Cheryl? Why? </a:t>
            </a:r>
            <a:endParaRPr lang="en-US" sz="1300" dirty="0"/>
          </a:p>
          <a:p>
            <a:pPr marL="285750" lvl="0" indent="-285750">
              <a:buFont typeface="Wingdings" panose="05000000000000000000" pitchFamily="2" charset="2"/>
              <a:buChar char="ü"/>
            </a:pPr>
            <a:r>
              <a:rPr lang="en-US" sz="1300" i="1" dirty="0"/>
              <a:t>What do you think might be helpful in doing this with Cheryl? Why?</a:t>
            </a:r>
            <a:endParaRPr lang="en-US" sz="1300"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44</a:t>
            </a:fld>
            <a:endParaRPr lang="en-US"/>
          </a:p>
        </p:txBody>
      </p:sp>
    </p:spTree>
    <p:extLst>
      <p:ext uri="{BB962C8B-B14F-4D97-AF65-F5344CB8AC3E}">
        <p14:creationId xmlns:p14="http://schemas.microsoft.com/office/powerpoint/2010/main" val="657060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slide: What is the CFT? Refer to handout: CFT Meetings Quick Guide</a:t>
            </a:r>
          </a:p>
          <a:p>
            <a:pPr marL="171450" lvl="0" indent="-171450">
              <a:buFont typeface="Wingdings" panose="05000000000000000000" pitchFamily="2" charset="2"/>
              <a:buChar char="ü"/>
            </a:pPr>
            <a:r>
              <a:rPr lang="en-US" sz="1200" dirty="0">
                <a:latin typeface="Calibri" panose="020F0502020204030204" pitchFamily="34" charset="0"/>
                <a:cs typeface="Calibri" panose="020F0502020204030204" pitchFamily="34" charset="0"/>
              </a:rPr>
              <a:t>State-mandated practice for one integrated team process for all needs related to a child/youth and family while in foster care</a:t>
            </a:r>
          </a:p>
          <a:p>
            <a:pPr marL="171450" lvl="0" indent="-171450">
              <a:buFont typeface="Wingdings" panose="05000000000000000000" pitchFamily="2" charset="2"/>
              <a:buChar char="ü"/>
            </a:pPr>
            <a:r>
              <a:rPr lang="en-US" sz="1200" dirty="0">
                <a:latin typeface="Calibri" panose="020F0502020204030204" pitchFamily="34" charset="0"/>
                <a:cs typeface="Calibri" panose="020F0502020204030204" pitchFamily="34" charset="0"/>
              </a:rPr>
              <a:t>Team of people identified with the family </a:t>
            </a:r>
          </a:p>
          <a:p>
            <a:pPr marL="171450" lvl="0" indent="-171450">
              <a:buFont typeface="Wingdings" panose="05000000000000000000" pitchFamily="2" charset="2"/>
              <a:buChar char="ü"/>
            </a:pPr>
            <a:r>
              <a:rPr lang="en-US" sz="1200" dirty="0">
                <a:latin typeface="Calibri" panose="020F0502020204030204" pitchFamily="34" charset="0"/>
                <a:cs typeface="Calibri" panose="020F0502020204030204" pitchFamily="34" charset="0"/>
              </a:rPr>
              <a:t>Supports the team in addressing strengths and needs and coordinating care (using CANS)</a:t>
            </a:r>
          </a:p>
          <a:p>
            <a:pPr marL="171450" lvl="0" indent="-171450">
              <a:buFont typeface="Wingdings" panose="05000000000000000000" pitchFamily="2" charset="2"/>
              <a:buChar char="ü"/>
            </a:pPr>
            <a:r>
              <a:rPr lang="en-US" sz="1200" dirty="0">
                <a:latin typeface="Calibri" panose="020F0502020204030204" pitchFamily="34" charset="0"/>
                <a:cs typeface="Calibri" panose="020F0502020204030204" pitchFamily="34" charset="0"/>
              </a:rPr>
              <a:t>CFT meetings (CFTMs) are </a:t>
            </a:r>
            <a:r>
              <a:rPr lang="en-US" sz="1200" u="sng" dirty="0">
                <a:latin typeface="Calibri" panose="020F0502020204030204" pitchFamily="34" charset="0"/>
                <a:cs typeface="Calibri" panose="020F0502020204030204" pitchFamily="34" charset="0"/>
              </a:rPr>
              <a:t>one</a:t>
            </a:r>
            <a:r>
              <a:rPr lang="en-US" sz="1200" dirty="0">
                <a:latin typeface="Calibri" panose="020F0502020204030204" pitchFamily="34" charset="0"/>
                <a:cs typeface="Calibri" panose="020F0502020204030204" pitchFamily="34" charset="0"/>
              </a:rPr>
              <a:t> component of CFTs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solidFill>
                  <a:schemeClr val="accent1">
                    <a:lumMod val="50000"/>
                  </a:schemeClr>
                </a:solidFill>
                <a:latin typeface="+mn-lt"/>
                <a:ea typeface="Libre Franklin Medium"/>
                <a:cs typeface="Libre Franklin Medium"/>
                <a:sym typeface="Libre Franklin Medium"/>
              </a:rPr>
              <a:t>Team meetings are critical opportunities to demonstrate the principles of effective core practice, including empathy, empowerment, and awareness about the impact of trauma.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dirty="0">
              <a:solidFill>
                <a:schemeClr val="accent1">
                  <a:lumMod val="50000"/>
                </a:schemeClr>
              </a:solidFill>
              <a:latin typeface="+mn-lt"/>
            </a:endParaRPr>
          </a:p>
          <a:p>
            <a:r>
              <a:rPr lang="en-US" dirty="0"/>
              <a:t>For more information: ACL 16-89 (CFTs), ACL 18-09 (CANS &amp; CFTs) and ACL 18-23 (CFT FAQ) </a:t>
            </a:r>
          </a:p>
          <a:p>
            <a:r>
              <a:rPr lang="en-US" b="1" dirty="0">
                <a:solidFill>
                  <a:srgbClr val="404040"/>
                </a:solidFill>
                <a:latin typeface="Tw Cen MT" panose="020B0602020104020603" pitchFamily="34" charset="0"/>
              </a:rPr>
              <a:t>CFT Practice </a:t>
            </a:r>
            <a:r>
              <a:rPr lang="en-US" dirty="0">
                <a:solidFill>
                  <a:srgbClr val="000000"/>
                </a:solidFill>
                <a:latin typeface="Tw Cen MT" panose="020B0602020104020603" pitchFamily="34" charset="0"/>
              </a:rPr>
              <a:t>     </a:t>
            </a:r>
            <a:r>
              <a:rPr lang="en-US" dirty="0">
                <a:solidFill>
                  <a:srgbClr val="0462C1"/>
                </a:solidFill>
                <a:latin typeface="Tw Cen MT" panose="020B0602020104020603" pitchFamily="34" charset="0"/>
                <a:hlinkClick r:id="rId3"/>
              </a:rPr>
              <a:t>https://cdss.ca.gov/inforesources/foster-care/child-and-family-teams</a:t>
            </a:r>
            <a:r>
              <a:rPr lang="en-US" dirty="0">
                <a:solidFill>
                  <a:srgbClr val="0462C1"/>
                </a:solidFill>
                <a:latin typeface="Tw Cen MT" panose="020B0602020104020603" pitchFamily="34" charset="0"/>
              </a:rPr>
              <a:t>  	</a:t>
            </a:r>
          </a:p>
          <a:p>
            <a:r>
              <a:rPr lang="en-US" b="1" dirty="0">
                <a:solidFill>
                  <a:srgbClr val="404040"/>
                </a:solidFill>
                <a:latin typeface="Tw Cen MT" panose="020B0602020104020603" pitchFamily="34" charset="0"/>
              </a:rPr>
              <a:t>CANS Practice </a:t>
            </a:r>
            <a:r>
              <a:rPr lang="en-US" dirty="0">
                <a:solidFill>
                  <a:srgbClr val="000000"/>
                </a:solidFill>
                <a:latin typeface="Tw Cen MT" panose="020B0602020104020603" pitchFamily="34" charset="0"/>
              </a:rPr>
              <a:t>  </a:t>
            </a:r>
            <a:r>
              <a:rPr lang="en-US" dirty="0">
                <a:solidFill>
                  <a:srgbClr val="0462C1"/>
                </a:solidFill>
                <a:latin typeface="Tw Cen MT" panose="020B0602020104020603" pitchFamily="34" charset="0"/>
                <a:hlinkClick r:id="rId4"/>
              </a:rPr>
              <a:t>https://cdss.ca.gov/inforesources/foster-care/cans/the-cans-tool/cans-resources</a:t>
            </a:r>
            <a:r>
              <a:rPr lang="en-US" dirty="0">
                <a:solidFill>
                  <a:srgbClr val="0462C1"/>
                </a:solidFill>
                <a:latin typeface="Tw Cen MT" panose="020B0602020104020603" pitchFamily="34" charset="0"/>
              </a:rPr>
              <a:t> </a:t>
            </a:r>
          </a:p>
          <a:p>
            <a:r>
              <a:rPr lang="en-US" b="1" dirty="0">
                <a:solidFill>
                  <a:srgbClr val="404040"/>
                </a:solidFill>
                <a:latin typeface="Tw Cen MT" panose="020B0602020104020603" pitchFamily="34" charset="0"/>
              </a:rPr>
              <a:t>CFT/CANS</a:t>
            </a:r>
            <a:r>
              <a:rPr lang="en-US" b="1" baseline="0" dirty="0">
                <a:solidFill>
                  <a:srgbClr val="404040"/>
                </a:solidFill>
                <a:latin typeface="Tw Cen MT" panose="020B0602020104020603" pitchFamily="34" charset="0"/>
              </a:rPr>
              <a:t> Toolkit: </a:t>
            </a:r>
            <a:r>
              <a:rPr lang="en-US" b="1" dirty="0">
                <a:solidFill>
                  <a:srgbClr val="404040"/>
                </a:solidFill>
                <a:latin typeface="Tw Cen MT" panose="020B0602020104020603" pitchFamily="34" charset="0"/>
              </a:rPr>
              <a:t> </a:t>
            </a:r>
            <a:r>
              <a:rPr lang="en-US" dirty="0">
                <a:hlinkClick r:id="rId5"/>
              </a:rPr>
              <a:t>https://calswec.berkeley.edu/cftcans-implementation-support-toolkit</a:t>
            </a:r>
            <a:endParaRPr lang="en-US" dirty="0"/>
          </a:p>
          <a:p>
            <a:r>
              <a:rPr lang="en-US" dirty="0"/>
              <a:t>Refer to handout: CFT Meetings – Quick Guide</a:t>
            </a:r>
          </a:p>
          <a:p>
            <a:pPr marL="0" indent="0">
              <a:buFont typeface="Wingdings" panose="05000000000000000000" pitchFamily="2" charset="2"/>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1847841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200" dirty="0"/>
              <a:t>The CANS is </a:t>
            </a:r>
            <a:r>
              <a:rPr lang="en-US" sz="1200" b="1" dirty="0"/>
              <a:t>an information integration tool </a:t>
            </a:r>
            <a:r>
              <a:rPr lang="en-US" sz="1200" dirty="0"/>
              <a:t>that is used to identify the needs and strengths of children/youth and their families.</a:t>
            </a:r>
          </a:p>
          <a:p>
            <a:pPr marL="285750" indent="-285750">
              <a:spcAft>
                <a:spcPts val="1200"/>
              </a:spcAft>
              <a:buFont typeface="Arial" panose="020B0604020202020204" pitchFamily="34" charset="0"/>
              <a:buChar char="•"/>
            </a:pPr>
            <a:r>
              <a:rPr lang="en-US" sz="1200" dirty="0"/>
              <a:t>Consensus ratings by multiple informants help achieve </a:t>
            </a:r>
            <a:r>
              <a:rPr lang="en-US" sz="1200" b="1" dirty="0"/>
              <a:t>collaborative, consensus-based assessment</a:t>
            </a:r>
            <a:r>
              <a:rPr lang="en-US" sz="1200" dirty="0"/>
              <a:t> – a common language framework that aids understanding of presenting issues, impact, and effectiveness across multiple levels: family, program, system. </a:t>
            </a:r>
          </a:p>
          <a:p>
            <a:pPr marL="285750" indent="-285750">
              <a:spcAft>
                <a:spcPts val="1200"/>
              </a:spcAft>
              <a:buFont typeface="Arial" panose="020B0604020202020204" pitchFamily="34" charset="0"/>
              <a:buChar char="•"/>
            </a:pPr>
            <a:r>
              <a:rPr lang="en-US" sz="1200" dirty="0"/>
              <a:t>The CANS is to be completed as part of a </a:t>
            </a:r>
            <a:r>
              <a:rPr lang="en-US" sz="1200" b="1" dirty="0"/>
              <a:t>group process </a:t>
            </a:r>
            <a:r>
              <a:rPr lang="en-US" sz="1200" dirty="0"/>
              <a:t>with core stakeholders. </a:t>
            </a:r>
          </a:p>
          <a:p>
            <a:pPr marL="285750" indent="-285750">
              <a:spcAft>
                <a:spcPts val="1200"/>
              </a:spcAft>
              <a:buFont typeface="Arial" panose="020B0604020202020204" pitchFamily="34" charset="0"/>
              <a:buChar char="•"/>
            </a:pPr>
            <a:r>
              <a:rPr lang="en-US" sz="1200" b="1" dirty="0"/>
              <a:t>Multiple points of view are represented and consensus on the level of action needed </a:t>
            </a:r>
            <a:r>
              <a:rPr lang="en-US" sz="1200" dirty="0"/>
              <a:t>to address each identified need and strength leads to a clear, mutually agreeable action plan.</a:t>
            </a:r>
          </a:p>
          <a:p>
            <a:endParaRPr lang="en-US" dirty="0"/>
          </a:p>
        </p:txBody>
      </p:sp>
    </p:spTree>
    <p:extLst>
      <p:ext uri="{BB962C8B-B14F-4D97-AF65-F5344CB8AC3E}">
        <p14:creationId xmlns:p14="http://schemas.microsoft.com/office/powerpoint/2010/main" val="2580798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best practices for CFT meetings</a:t>
            </a:r>
          </a:p>
          <a:p>
            <a:pPr lvl="0"/>
            <a:r>
              <a:rPr lang="en-US" sz="1200" kern="1200" dirty="0">
                <a:solidFill>
                  <a:schemeClr val="tx1"/>
                </a:solidFill>
                <a:effectLst/>
                <a:latin typeface="+mn-lt"/>
                <a:ea typeface="+mn-ea"/>
                <a:cs typeface="+mn-cs"/>
              </a:rPr>
              <a:t>CFT meetings must occur: </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Within 60 days of the child’s placement in foster care</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Every 90 days for youth receiving ICC, IHBS, or TFC</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Every six months with case plan development for youth not receiving SMHS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For possible placement changes (includes placement in an STRTP</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As frequently as needed to address needs of the child/youth, including need for SMHS (The need for SMHS may also include TFC, hospitalization, medication, changes in medication, etc.)</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en-US" sz="1200" kern="1200" dirty="0">
                <a:solidFill>
                  <a:schemeClr val="tx1"/>
                </a:solidFill>
                <a:effectLst/>
                <a:latin typeface="+mn-lt"/>
                <a:ea typeface="+mn-ea"/>
                <a:cs typeface="+mn-cs"/>
              </a:rPr>
              <a:t>CFT meetings must include: </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Specific discussion regarding the placement, behavioral health, and other needs of the child/youth</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A plan to meet those needs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Use of the CANS for communication and case planning</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en-US" sz="1200" kern="1200" dirty="0">
                <a:solidFill>
                  <a:schemeClr val="tx1"/>
                </a:solidFill>
                <a:effectLst/>
                <a:latin typeface="+mn-lt"/>
                <a:ea typeface="+mn-ea"/>
                <a:cs typeface="+mn-cs"/>
              </a:rPr>
              <a:t>An SOP CFT meeting meets the State mandate when requirements are met for:</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Participants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Timing/frequency</a:t>
            </a:r>
          </a:p>
          <a:p>
            <a:pPr marL="171450" indent="-171450">
              <a:buFont typeface="Wingdings" panose="05000000000000000000" pitchFamily="2" charset="2"/>
              <a:buChar char="ü"/>
            </a:pPr>
            <a:r>
              <a:rPr lang="en-US" sz="1200" kern="1200" dirty="0">
                <a:solidFill>
                  <a:schemeClr val="tx1"/>
                </a:solidFill>
                <a:effectLst/>
                <a:latin typeface="+mn-lt"/>
                <a:ea typeface="+mn-ea"/>
                <a:cs typeface="+mn-cs"/>
              </a:rPr>
              <a:t>Topics covered (including CANS)</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47</a:t>
            </a:fld>
            <a:endParaRPr lang="en-US"/>
          </a:p>
        </p:txBody>
      </p:sp>
    </p:spTree>
    <p:extLst>
      <p:ext uri="{BB962C8B-B14F-4D97-AF65-F5344CB8AC3E}">
        <p14:creationId xmlns:p14="http://schemas.microsoft.com/office/powerpoint/2010/main" val="3974819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Meetings require a lot of planning!</a:t>
            </a:r>
          </a:p>
          <a:p>
            <a:pPr lvl="0"/>
            <a:r>
              <a:rPr lang="en-US" sz="1200" kern="1200" dirty="0">
                <a:solidFill>
                  <a:schemeClr val="tx1"/>
                </a:solidFill>
                <a:effectLst/>
                <a:latin typeface="+mn-lt"/>
                <a:ea typeface="+mn-ea"/>
                <a:cs typeface="+mn-cs"/>
              </a:rPr>
              <a:t>Worker prep:</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Placement status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Education</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Child’s mental health/physical health</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CANS strengths and needs for child &amp; caregiver</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Potential safety issues/who will be at the meeting</a:t>
            </a:r>
          </a:p>
          <a:p>
            <a:pPr lvl="0"/>
            <a:r>
              <a:rPr lang="en-US" sz="1200" kern="1200" dirty="0">
                <a:solidFill>
                  <a:schemeClr val="tx1"/>
                </a:solidFill>
                <a:effectLst/>
                <a:latin typeface="+mn-lt"/>
                <a:ea typeface="+mn-ea"/>
                <a:cs typeface="+mn-cs"/>
              </a:rPr>
              <a:t>Preparing the child and family: It is very important that we prepare the family for the CFT!  </a:t>
            </a:r>
          </a:p>
          <a:p>
            <a:pPr lvl="0"/>
            <a:r>
              <a:rPr lang="en-US" sz="1200" kern="1200" dirty="0">
                <a:solidFill>
                  <a:schemeClr val="tx1"/>
                </a:solidFill>
                <a:effectLst/>
                <a:latin typeface="+mn-lt"/>
                <a:ea typeface="+mn-ea"/>
                <a:cs typeface="+mn-cs"/>
              </a:rPr>
              <a:t>Imagine you are a parent and your child was brought into care or custody. What would you need to understand? </a:t>
            </a:r>
          </a:p>
          <a:p>
            <a:pPr lvl="0"/>
            <a:r>
              <a:rPr lang="en-US" sz="1200" kern="1200" dirty="0">
                <a:solidFill>
                  <a:schemeClr val="tx1"/>
                </a:solidFill>
                <a:effectLst/>
                <a:latin typeface="+mn-lt"/>
                <a:ea typeface="+mn-ea"/>
                <a:cs typeface="+mn-cs"/>
              </a:rPr>
              <a:t>The following items should be discussed with the family prior to each meeting:</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Purpose for the meeting</a:t>
            </a:r>
          </a:p>
          <a:p>
            <a:pPr marL="171450" lvl="0" indent="-171450">
              <a:buFont typeface="Wingdings" panose="05000000000000000000" pitchFamily="2" charset="2"/>
              <a:buChar char="ü"/>
            </a:pPr>
            <a:r>
              <a:rPr lang="en-US" sz="2400" dirty="0"/>
              <a:t>Who will be at the meeting (required vs. who they would like there, including natural supports)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Overview of what will be discussed</a:t>
            </a:r>
          </a:p>
          <a:p>
            <a:pPr marL="171450" indent="-171450">
              <a:buFont typeface="Wingdings" panose="05000000000000000000" pitchFamily="2" charset="2"/>
              <a:buChar char="ü"/>
            </a:pPr>
            <a:r>
              <a:rPr lang="en-US" sz="1200" kern="1200" dirty="0">
                <a:solidFill>
                  <a:schemeClr val="tx1"/>
                </a:solidFill>
                <a:effectLst/>
                <a:latin typeface="+mn-lt"/>
                <a:ea typeface="+mn-ea"/>
                <a:cs typeface="+mn-cs"/>
              </a:rPr>
              <a:t>Concerns/questions about the meeting</a:t>
            </a:r>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t>48</a:t>
            </a:fld>
            <a:endParaRPr lang="en-US"/>
          </a:p>
        </p:txBody>
      </p:sp>
    </p:spTree>
    <p:extLst>
      <p:ext uri="{BB962C8B-B14F-4D97-AF65-F5344CB8AC3E}">
        <p14:creationId xmlns:p14="http://schemas.microsoft.com/office/powerpoint/2010/main" val="3105988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Refer participants to their mapping handouts in the participant workbook.</a:t>
            </a:r>
          </a:p>
          <a:p>
            <a:pPr lvl="0"/>
            <a:r>
              <a:rPr lang="en-US" sz="1200" b="1" i="1" u="sng" kern="1200" dirty="0">
                <a:solidFill>
                  <a:schemeClr val="tx1"/>
                </a:solidFill>
                <a:effectLst/>
                <a:latin typeface="+mn-lt"/>
                <a:ea typeface="+mn-ea"/>
                <a:cs typeface="+mn-cs"/>
              </a:rPr>
              <a:t>Please note:</a:t>
            </a:r>
            <a:r>
              <a:rPr lang="en-US" sz="1200" kern="1200" dirty="0">
                <a:solidFill>
                  <a:schemeClr val="tx1"/>
                </a:solidFill>
                <a:effectLst/>
                <a:latin typeface="+mn-lt"/>
                <a:ea typeface="+mn-ea"/>
                <a:cs typeface="+mn-cs"/>
              </a:rPr>
              <a:t> The structure &amp; content guides are in the participant guide, as they are informational only and are not being used for group activities.  </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Northern Academy has created some new CFT meeting maps that are based on service component (ER/Safety Planning, FR/FM, and PP/NMD) and adapted from the Consultation and Information Sharing Framework ® Sue Lohrbach, 1999 (primarily used in RED teams and Group Supervision practices).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SOP CFT meeting maps use the Three Column SOP mapping format and also start to bring in the CANS. They map closely to each other but shift slightly to reflect the priorities of cases as they move through the system.</a:t>
            </a:r>
          </a:p>
          <a:p>
            <a:pPr lvl="0"/>
            <a:r>
              <a:rPr lang="en-US" sz="1200" kern="1200" dirty="0">
                <a:solidFill>
                  <a:schemeClr val="tx1"/>
                </a:solidFill>
                <a:effectLst/>
                <a:latin typeface="+mn-lt"/>
                <a:ea typeface="+mn-ea"/>
                <a:cs typeface="+mn-cs"/>
              </a:rPr>
              <a:t>Give a brief review of the mapping handouts as listed on the slide:</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Safety Mapping Quick Guide</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CFT Meetings Quick Guide</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ER Meeting Map</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ER Meeting Structure &amp; Content Guide </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FM/FR Meeting Map </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FM/FR Meeting Structure &amp; Content Guide </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PP/NMD Meeting Map </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PP/NMD Meeting Structure &amp; Content Guide </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CFT Meeting Key Issues &amp; Questions by Meeting Purpose</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CFT ER Meeting Map – Cheryl</a:t>
            </a:r>
          </a:p>
          <a:p>
            <a:pPr marL="628650" lvl="1" indent="-171450">
              <a:buFont typeface="Wingdings" panose="05000000000000000000" pitchFamily="2" charset="2"/>
              <a:buChar char="ü"/>
            </a:pPr>
            <a:r>
              <a:rPr lang="en-US" sz="1200" kern="1200" dirty="0">
                <a:solidFill>
                  <a:schemeClr val="tx1"/>
                </a:solidFill>
                <a:effectLst/>
                <a:latin typeface="+mn-lt"/>
                <a:ea typeface="+mn-ea"/>
                <a:cs typeface="+mn-cs"/>
              </a:rPr>
              <a:t>Blank versions of all 3 maps for note taking/mapping activity</a:t>
            </a:r>
          </a:p>
          <a:p>
            <a:pPr lvl="0"/>
            <a:r>
              <a:rPr lang="en-US" sz="1200" kern="1200" dirty="0">
                <a:solidFill>
                  <a:schemeClr val="tx1"/>
                </a:solidFill>
                <a:effectLst/>
                <a:latin typeface="+mn-lt"/>
                <a:ea typeface="+mn-ea"/>
                <a:cs typeface="+mn-cs"/>
              </a:rPr>
              <a:t>Please note: Some Counties use the Consultation and Information Sharing Framework, some use the 3 column map some may use the other mapping documents as shown in these slides.</a:t>
            </a:r>
          </a:p>
        </p:txBody>
      </p:sp>
      <p:sp>
        <p:nvSpPr>
          <p:cNvPr id="4" name="Slide Number Placeholder 3"/>
          <p:cNvSpPr>
            <a:spLocks noGrp="1"/>
          </p:cNvSpPr>
          <p:nvPr>
            <p:ph type="sldNum" sz="quarter" idx="5"/>
          </p:nvPr>
        </p:nvSpPr>
        <p:spPr/>
        <p:txBody>
          <a:bodyPr/>
          <a:lstStyle/>
          <a:p>
            <a:fld id="{CF5326AC-9001-496F-9D00-2609682245F8}" type="slidenum">
              <a:rPr lang="en-US" smtClean="0"/>
              <a:t>49</a:t>
            </a:fld>
            <a:endParaRPr lang="en-US"/>
          </a:p>
        </p:txBody>
      </p:sp>
    </p:spTree>
    <p:extLst>
      <p:ext uri="{BB962C8B-B14F-4D97-AF65-F5344CB8AC3E}">
        <p14:creationId xmlns:p14="http://schemas.microsoft.com/office/powerpoint/2010/main" val="389721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If you remember yesterday, we defined harm as something that has happened in the past that has impacted the child physically, developmentally or emotionally. </a:t>
            </a:r>
          </a:p>
          <a:p>
            <a:pPr lvl="0"/>
            <a:r>
              <a:rPr lang="en-US" sz="1200" kern="1200" dirty="0">
                <a:solidFill>
                  <a:schemeClr val="tx1"/>
                </a:solidFill>
                <a:effectLst/>
                <a:latin typeface="+mn-lt"/>
                <a:ea typeface="+mn-ea"/>
                <a:cs typeface="+mn-cs"/>
              </a:rPr>
              <a:t>Harm statements are “clear and specific statements about the harm or maltreatment that has happened to the child.” This may be the easiest statement in many ways, because it is based on things that already happened. </a:t>
            </a:r>
          </a:p>
          <a:p>
            <a:pPr lvl="0"/>
            <a:r>
              <a:rPr lang="en-US" sz="1200" kern="1200" dirty="0">
                <a:solidFill>
                  <a:schemeClr val="tx1"/>
                </a:solidFill>
                <a:effectLst/>
                <a:latin typeface="+mn-lt"/>
                <a:ea typeface="+mn-ea"/>
                <a:cs typeface="+mn-cs"/>
              </a:rPr>
              <a:t>Provisional harm statements are often developed at the intake or investigation stage and start with “It was reported”…..as this is prior to final allegation conclusion. </a:t>
            </a:r>
            <a:r>
              <a:rPr lang="en-US" sz="1200" b="1" kern="1200" dirty="0">
                <a:solidFill>
                  <a:schemeClr val="tx1"/>
                </a:solidFill>
                <a:effectLst/>
                <a:latin typeface="+mn-lt"/>
                <a:ea typeface="+mn-ea"/>
                <a:cs typeface="+mn-cs"/>
              </a:rPr>
              <a:t>One easy formula for writing a good </a:t>
            </a:r>
            <a:r>
              <a:rPr lang="en-US" sz="1200" b="1" i="1" u="sng" kern="1200" dirty="0">
                <a:solidFill>
                  <a:schemeClr val="tx1"/>
                </a:solidFill>
                <a:effectLst/>
                <a:latin typeface="+mn-lt"/>
                <a:ea typeface="+mn-ea"/>
                <a:cs typeface="+mn-cs"/>
              </a:rPr>
              <a:t>provisional</a:t>
            </a:r>
            <a:r>
              <a:rPr lang="en-US" sz="1200" b="1" kern="1200" dirty="0">
                <a:solidFill>
                  <a:schemeClr val="tx1"/>
                </a:solidFill>
                <a:effectLst/>
                <a:latin typeface="+mn-lt"/>
                <a:ea typeface="+mn-ea"/>
                <a:cs typeface="+mn-cs"/>
              </a:rPr>
              <a:t> harm statement is to think of it in three parts: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 with a brief phrase about who is saying that these things happened. Early on, all we may have is that someone called to report. You may not be able to say who is reporting, so you may have to say, “</a:t>
            </a:r>
            <a:r>
              <a:rPr lang="en-US" sz="1200" b="1" kern="1200" dirty="0">
                <a:solidFill>
                  <a:schemeClr val="tx1"/>
                </a:solidFill>
                <a:effectLst/>
                <a:latin typeface="+mn-lt"/>
                <a:ea typeface="+mn-ea"/>
                <a:cs typeface="+mn-cs"/>
              </a:rPr>
              <a:t>It was reported</a:t>
            </a:r>
            <a:r>
              <a:rPr lang="en-US" sz="1200" kern="1200" dirty="0">
                <a:solidFill>
                  <a:schemeClr val="tx1"/>
                </a:solidFill>
                <a:effectLst/>
                <a:latin typeface="+mn-lt"/>
                <a:ea typeface="+mn-ea"/>
                <a:cs typeface="+mn-cs"/>
              </a:rPr>
              <a:t>…”After you’ve gathered some information, you may be able to add some names to this because one or more people you interview may tell you things about what happened and may give you permission to share that with the family.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a:t>
            </a:r>
            <a:r>
              <a:rPr lang="en-US" sz="1200" u="heavy" kern="1200" dirty="0">
                <a:solidFill>
                  <a:schemeClr val="tx1"/>
                </a:solidFill>
                <a:effectLst/>
                <a:latin typeface="+mn-lt"/>
                <a:ea typeface="+mn-ea"/>
                <a:cs typeface="+mn-cs"/>
              </a:rPr>
              <a:t>describe the facts about what the caregiver did, to the best of your knowledge</a:t>
            </a:r>
            <a:r>
              <a:rPr lang="en-US" sz="1200" kern="1200" dirty="0">
                <a:solidFill>
                  <a:schemeClr val="tx1"/>
                </a:solidFill>
                <a:effectLst/>
                <a:latin typeface="+mn-lt"/>
                <a:ea typeface="+mn-ea"/>
                <a:cs typeface="+mn-cs"/>
              </a:rPr>
              <a:t>. (We’ll talk about disputes later.)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describe the </a:t>
            </a:r>
            <a:r>
              <a:rPr lang="en-US" sz="1200" u="heavy" kern="1200" dirty="0">
                <a:solidFill>
                  <a:schemeClr val="tx1"/>
                </a:solidFill>
                <a:effectLst/>
                <a:latin typeface="+mn-lt"/>
                <a:ea typeface="+mn-ea"/>
                <a:cs typeface="+mn-cs"/>
              </a:rPr>
              <a:t>impact on the child</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It is often not possible to say “who reported.” It’s OK just to let people know they can say “it was reported” - there are many times when we can share “who reported” because they have already told the parent they made the report or shared this information.</a:t>
            </a:r>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11F7662E-1A51-4156-9F19-1A1209D9072C}" type="slidenum">
              <a:rPr lang="en-US" altLang="en-US" sz="1300">
                <a:latin typeface="Calibri" panose="020F0502020204030204" pitchFamily="34" charset="0"/>
              </a:rPr>
              <a:pPr/>
              <a:t>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005321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7" name="Google Shape;657;p5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r>
              <a:rPr lang="en-US" dirty="0"/>
              <a:t>The next three slides reflect</a:t>
            </a:r>
            <a:r>
              <a:rPr lang="en-US" baseline="0" dirty="0"/>
              <a:t> three different meeting maps </a:t>
            </a:r>
            <a:r>
              <a:rPr lang="en-US" dirty="0"/>
              <a:t>that integrate the Consultation and Information Sharing Framework from Sue Lohrbach with the Three Column SOP mapping format and also start to bring in the CANS. There are three different tools, one for ER, one for FM/FR (including VFM), and one for PP/NMD cases. They map closely to each other but shift slightly to reflect the priorities of cases as they move through the system.</a:t>
            </a:r>
            <a:endParaRPr dirty="0"/>
          </a:p>
          <a:p>
            <a:pPr>
              <a:spcBef>
                <a:spcPts val="381"/>
              </a:spcBef>
            </a:pPr>
            <a:endParaRPr dirty="0"/>
          </a:p>
          <a:p>
            <a:pPr>
              <a:spcBef>
                <a:spcPts val="381"/>
              </a:spcBef>
            </a:pPr>
            <a:r>
              <a:rPr lang="en-US" dirty="0"/>
              <a:t>The ER CFT Meeting Map can be used for internal referral staffing, RED Teams, kitchen table mappings or formally facilitated CFT meetings at the ER level.</a:t>
            </a:r>
          </a:p>
          <a:p>
            <a:pPr>
              <a:spcBef>
                <a:spcPts val="381"/>
              </a:spcBef>
            </a:pPr>
            <a:endParaRPr lang="en-US" dirty="0"/>
          </a:p>
          <a:p>
            <a:pPr>
              <a:spcBef>
                <a:spcPts val="381"/>
              </a:spcBef>
            </a:pPr>
            <a:r>
              <a:rPr lang="en-US" dirty="0"/>
              <a:t>Please note: The meeting maps can</a:t>
            </a:r>
            <a:r>
              <a:rPr lang="en-US" baseline="0" dirty="0"/>
              <a:t> be completed electronically during internal case consultations, etc. but should not be typed into during an in-person CFT meetings with the family (charting using flip chart paper is ideal and strongly recommended). However, typing into the electronic form is a useful way to capture the information during virtual CFT meetings</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2" name="Google Shape;682;p5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spcBef>
                <a:spcPts val="381"/>
              </a:spcBef>
            </a:pPr>
            <a:r>
              <a:rPr lang="en-US" dirty="0"/>
              <a:t>The FM/FR CFT Meeting Map can be used for internal case consultations, kitchen table mappings or formally facilitated CFT meetings at the FM/FR level.</a:t>
            </a: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4" name="Google Shape;694;p55: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spcBef>
                <a:spcPts val="381"/>
              </a:spcBef>
            </a:pPr>
            <a:r>
              <a:rPr lang="en-US" dirty="0"/>
              <a:t>The PP/NMD CFT Meeting Map can be used for ILP meetings, 90 day transition plans, placement changes, permanency meetings, formally facilitated CFT meetings at the PP/NMD level.</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7" name="Google Shape;657;p5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spcBef>
                <a:spcPts val="381"/>
              </a:spcBef>
            </a:pPr>
            <a:r>
              <a:rPr lang="en-US" dirty="0"/>
              <a:t>Refer to handout: CFTM Map – ER Cheryl</a:t>
            </a:r>
          </a:p>
          <a:p>
            <a:r>
              <a:rPr lang="en-US" sz="1300" dirty="0"/>
              <a:t>What do you notice?  What might we add to the Gray Area? </a:t>
            </a:r>
          </a:p>
          <a:p>
            <a:r>
              <a:rPr lang="en-US" sz="1300" dirty="0"/>
              <a:t>What information are we missing?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note: Most counties may use a simplified version of this such as the three columns. </a:t>
            </a:r>
          </a:p>
          <a:p>
            <a:endParaRPr lang="en-US" sz="1300" dirty="0"/>
          </a:p>
          <a:p>
            <a:endParaRPr lang="en-US" dirty="0"/>
          </a:p>
          <a:p>
            <a:pPr>
              <a:spcBef>
                <a:spcPts val="381"/>
              </a:spcBef>
            </a:pPr>
            <a:endParaRPr dirty="0"/>
          </a:p>
        </p:txBody>
      </p:sp>
    </p:spTree>
    <p:extLst>
      <p:ext uri="{BB962C8B-B14F-4D97-AF65-F5344CB8AC3E}">
        <p14:creationId xmlns:p14="http://schemas.microsoft.com/office/powerpoint/2010/main" val="3016045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thoughts about how the information is organized on the map?</a:t>
            </a:r>
          </a:p>
          <a:p>
            <a:r>
              <a:rPr lang="en-US" dirty="0"/>
              <a:t>Additions?</a:t>
            </a:r>
          </a:p>
          <a:p>
            <a:r>
              <a:rPr lang="en-US" dirty="0"/>
              <a:t>Questions?</a:t>
            </a:r>
          </a:p>
          <a:p>
            <a:r>
              <a:rPr lang="en-US" dirty="0"/>
              <a:t>What does this practice look like in your agency? </a:t>
            </a:r>
          </a:p>
        </p:txBody>
      </p:sp>
      <p:sp>
        <p:nvSpPr>
          <p:cNvPr id="4" name="Slide Number Placeholder 3"/>
          <p:cNvSpPr>
            <a:spLocks noGrp="1"/>
          </p:cNvSpPr>
          <p:nvPr>
            <p:ph type="sldNum" sz="quarter" idx="5"/>
          </p:nvPr>
        </p:nvSpPr>
        <p:spPr/>
        <p:txBody>
          <a:bodyPr/>
          <a:lstStyle/>
          <a:p>
            <a:fld id="{CF5326AC-9001-496F-9D00-2609682245F8}" type="slidenum">
              <a:rPr lang="en-US" smtClean="0"/>
              <a:t>54</a:t>
            </a:fld>
            <a:endParaRPr lang="en-US"/>
          </a:p>
        </p:txBody>
      </p:sp>
    </p:spTree>
    <p:extLst>
      <p:ext uri="{BB962C8B-B14F-4D97-AF65-F5344CB8AC3E}">
        <p14:creationId xmlns:p14="http://schemas.microsoft.com/office/powerpoint/2010/main" val="1912310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300" dirty="0"/>
              <a:t>Maps are very helpful when organizing information and creating a document the family can see and understand.</a:t>
            </a:r>
          </a:p>
          <a:p>
            <a:pPr lvl="0"/>
            <a:r>
              <a:rPr lang="en-US" sz="1300" dirty="0"/>
              <a:t>But alone, each worker may have different ideas about whether or not something constitutes Danger.</a:t>
            </a:r>
          </a:p>
          <a:p>
            <a:pPr marL="285750" lvl="0" indent="-285750">
              <a:buFont typeface="Wingdings" panose="05000000000000000000" pitchFamily="2" charset="2"/>
              <a:buChar char="ü"/>
            </a:pPr>
            <a:r>
              <a:rPr lang="en-US" sz="1300" dirty="0"/>
              <a:t>The SDM assessments aren’t usually helpful to have on the kitchen table with the family.</a:t>
            </a:r>
          </a:p>
          <a:p>
            <a:pPr marL="285750" lvl="0" indent="-285750">
              <a:buFont typeface="Wingdings" panose="05000000000000000000" pitchFamily="2" charset="2"/>
              <a:buChar char="ü"/>
            </a:pPr>
            <a:r>
              <a:rPr lang="en-US" sz="1300" dirty="0"/>
              <a:t>The map can be helpful in that situation.</a:t>
            </a:r>
          </a:p>
          <a:p>
            <a:pPr marL="285750" lvl="0" indent="-285750">
              <a:buFont typeface="Wingdings" panose="05000000000000000000" pitchFamily="2" charset="2"/>
              <a:buChar char="ü"/>
            </a:pPr>
            <a:r>
              <a:rPr lang="en-US" sz="1300" dirty="0"/>
              <a:t>The SDM assessments also allow information about individual families to be aggregated so the agency has good information about the families served.</a:t>
            </a:r>
          </a:p>
          <a:p>
            <a:pPr marL="285750" lvl="0" indent="-285750">
              <a:buFont typeface="Wingdings" panose="05000000000000000000" pitchFamily="2" charset="2"/>
              <a:buChar char="ü"/>
            </a:pPr>
            <a:r>
              <a:rPr lang="en-US" sz="1300" dirty="0"/>
              <a:t>Maps can’t provide aggregate data</a:t>
            </a:r>
          </a:p>
          <a:p>
            <a:r>
              <a:rPr lang="en-US" sz="1300" dirty="0"/>
              <a:t>So you might be asking, why do we need a map and an assessment? How do they work together?</a:t>
            </a:r>
          </a:p>
          <a:p>
            <a:r>
              <a:rPr lang="en-US" sz="1300" dirty="0"/>
              <a:t> </a:t>
            </a:r>
          </a:p>
          <a:p>
            <a:r>
              <a:rPr lang="en-US" sz="1300" dirty="0"/>
              <a:t>One example is to use the Assessment tools to get clear – what is the critical information we need to acquire to make the decision we are at right now? Then use the map to help gather and organize that information. Together it produces a process that contains both collaboration and a consistent result.</a:t>
            </a:r>
          </a:p>
          <a:p>
            <a:r>
              <a:rPr lang="en-US" sz="1300" dirty="0"/>
              <a:t> </a:t>
            </a:r>
          </a:p>
          <a:p>
            <a:r>
              <a:rPr lang="en-US" sz="1300" dirty="0"/>
              <a:t>Another example might look like this: I start safety mapping with the family to help build a relationship and gather the information I need. I bring that to the risk assessment which helps me understand that likelihood that this family may maltreat their child again. Together – the relationship I have made with the family and the information I now know about the likelihood of future maltreatment – helps the family and I to make good decisions and good plans.</a:t>
            </a:r>
          </a:p>
          <a:p>
            <a:endPar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40097626" indent="-39614320">
              <a:defRPr>
                <a:solidFill>
                  <a:schemeClr val="tx1"/>
                </a:solidFill>
                <a:latin typeface="Arial" panose="020B0604020202020204" pitchFamily="34" charset="0"/>
                <a:ea typeface="MS PGothic" panose="020B0600070205080204" pitchFamily="34" charset="-128"/>
              </a:defRPr>
            </a:lvl2pPr>
            <a:lvl3pPr marL="1208265" indent="-241653">
              <a:defRPr>
                <a:solidFill>
                  <a:schemeClr val="tx1"/>
                </a:solidFill>
                <a:latin typeface="Arial" panose="020B0604020202020204" pitchFamily="34" charset="0"/>
                <a:ea typeface="MS PGothic" panose="020B0600070205080204" pitchFamily="34" charset="-128"/>
              </a:defRPr>
            </a:lvl3pPr>
            <a:lvl4pPr marL="1691571" indent="-241653">
              <a:defRPr>
                <a:solidFill>
                  <a:schemeClr val="tx1"/>
                </a:solidFill>
                <a:latin typeface="Arial" panose="020B0604020202020204" pitchFamily="34" charset="0"/>
                <a:ea typeface="MS PGothic" panose="020B0600070205080204" pitchFamily="34" charset="-128"/>
              </a:defRPr>
            </a:lvl4pPr>
            <a:lvl5pPr marL="2174878" indent="-241653">
              <a:defRPr>
                <a:solidFill>
                  <a:schemeClr val="tx1"/>
                </a:solidFill>
                <a:latin typeface="Arial" panose="020B0604020202020204" pitchFamily="34" charset="0"/>
                <a:ea typeface="MS PGothic"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F3B433-2377-4DDA-B265-EC4624CABF96}" type="slidenum">
              <a:rPr lang="en-US" altLang="en-US" smtClean="0">
                <a:latin typeface="Calibri" panose="020F0502020204030204" pitchFamily="34" charset="0"/>
              </a:rPr>
              <a:pPr/>
              <a:t>55</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1275276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a:t>
            </a:r>
            <a:r>
              <a:rPr lang="en-US" baseline="0" dirty="0"/>
              <a:t> for mapping demonstration: Assign roles to tables (see next slide)</a:t>
            </a:r>
          </a:p>
          <a:p>
            <a:r>
              <a:rPr lang="en-US" sz="1200" kern="1200" dirty="0">
                <a:solidFill>
                  <a:schemeClr val="tx1"/>
                </a:solidFill>
                <a:effectLst/>
                <a:latin typeface="+mn-lt"/>
                <a:ea typeface="+mn-ea"/>
                <a:cs typeface="+mn-cs"/>
              </a:rPr>
              <a:t>Remind the class of our group agreements – importance of maintaining safety in the room during this practice activity.</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56</a:t>
            </a:fld>
            <a:endParaRPr lang="en-US"/>
          </a:p>
        </p:txBody>
      </p:sp>
    </p:spTree>
    <p:extLst>
      <p:ext uri="{BB962C8B-B14F-4D97-AF65-F5344CB8AC3E}">
        <p14:creationId xmlns:p14="http://schemas.microsoft.com/office/powerpoint/2010/main" val="579264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Please allow at least 1 hour, 30 minutes for this exercise.</a:t>
            </a:r>
          </a:p>
          <a:p>
            <a:r>
              <a:rPr lang="en-US" sz="1300" dirty="0"/>
              <a:t>Provide an overview of the activity that is about to begin. Please refer to next slide for “Mapping Roles” that will be assigned to each table during the activity.</a:t>
            </a:r>
          </a:p>
          <a:p>
            <a:r>
              <a:rPr lang="en-US" sz="1300" dirty="0"/>
              <a:t> </a:t>
            </a:r>
          </a:p>
          <a:p>
            <a:r>
              <a:rPr lang="en-US" sz="1300" b="1" i="1" u="sng" dirty="0"/>
              <a:t>WHAT:</a:t>
            </a:r>
            <a:r>
              <a:rPr lang="en-US" sz="1300" dirty="0"/>
              <a:t> A live demonstration of a consultation utilizing one of the CFT Meeting Maps (based on service component of case presented by social worker / ER, FM/FR, PP/NMD)</a:t>
            </a:r>
          </a:p>
          <a:p>
            <a:pPr lvl="0"/>
            <a:r>
              <a:rPr lang="en-US" sz="1200" b="1" i="1" u="sng"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A live demonstration of a consultation utilizing one of the CFT Meeting Maps (based on service component of case presented by social worker / ER, FM/FR, PP/NMD)</a:t>
            </a:r>
          </a:p>
          <a:p>
            <a:pPr marL="171450" lvl="0" indent="-171450">
              <a:buFont typeface="Wingdings" panose="05000000000000000000" pitchFamily="2" charset="2"/>
              <a:buChar char="ü"/>
            </a:pPr>
            <a:r>
              <a:rPr lang="en-US" sz="1200" b="1" i="1" u="sng" kern="1200" dirty="0">
                <a:solidFill>
                  <a:schemeClr val="tx1"/>
                </a:solidFill>
                <a:effectLst/>
                <a:latin typeface="+mn-lt"/>
                <a:ea typeface="+mn-ea"/>
                <a:cs typeface="+mn-cs"/>
              </a:rPr>
              <a:t>This is a case consultation between the worker and their supervisor, the family is not present. This would be an example of a conversation to gather all information to prepare the worker for next steps, prepare for the next CFT meeting, at a key decision point, etc. </a:t>
            </a:r>
            <a:endParaRPr lang="en-US" sz="1200" kern="1200" dirty="0">
              <a:solidFill>
                <a:schemeClr val="tx1"/>
              </a:solidFill>
              <a:effectLst/>
              <a:latin typeface="+mn-lt"/>
              <a:ea typeface="+mn-ea"/>
              <a:cs typeface="+mn-cs"/>
            </a:endParaRPr>
          </a:p>
          <a:p>
            <a:endParaRPr lang="en-US" sz="1300" dirty="0"/>
          </a:p>
          <a:p>
            <a:r>
              <a:rPr lang="en-US" sz="1300" dirty="0"/>
              <a:t> </a:t>
            </a:r>
          </a:p>
          <a:p>
            <a:r>
              <a:rPr lang="en-US" sz="1300" b="1" i="1" u="sng" dirty="0"/>
              <a:t>WHY:</a:t>
            </a:r>
            <a:r>
              <a:rPr lang="en-US" sz="1300" dirty="0"/>
              <a:t> To let everyone experience the process and let them see it applied to a case from their jurisdiction/county, which can increase their understanding of the process and how useful it can be to their practice.</a:t>
            </a:r>
          </a:p>
          <a:p>
            <a:r>
              <a:rPr lang="en-US" sz="1300" dirty="0"/>
              <a:t> </a:t>
            </a:r>
          </a:p>
          <a:p>
            <a:pPr lvl="0"/>
            <a:r>
              <a:rPr lang="en-US" sz="1200" b="1" i="1" u="sng" kern="1200" dirty="0">
                <a:solidFill>
                  <a:schemeClr val="tx1"/>
                </a:solidFill>
                <a:effectLst/>
                <a:latin typeface="+mn-lt"/>
                <a:ea typeface="+mn-ea"/>
                <a:cs typeface="+mn-cs"/>
              </a:rPr>
              <a:t>Applicable Handouts for trainers: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CFT Meeting Maps (for reference)</a:t>
            </a:r>
          </a:p>
          <a:p>
            <a:pPr lvl="0"/>
            <a:r>
              <a:rPr lang="en-US" sz="1200" kern="1200" dirty="0">
                <a:solidFill>
                  <a:schemeClr val="tx1"/>
                </a:solidFill>
                <a:effectLst/>
                <a:latin typeface="+mn-lt"/>
                <a:ea typeface="+mn-ea"/>
                <a:cs typeface="+mn-cs"/>
              </a:rPr>
              <a:t>Laminated Mapping Role cards (hand out mapping role cards to each table…trainers will check in with participants throughout the mapping activity, or at the end…at trainer’s discretion)</a:t>
            </a:r>
          </a:p>
          <a:p>
            <a:pPr lvl="0"/>
            <a:r>
              <a:rPr lang="en-US" sz="1200" b="1" i="1" u="sng" kern="1200" dirty="0">
                <a:solidFill>
                  <a:schemeClr val="tx1"/>
                </a:solidFill>
                <a:effectLst/>
                <a:latin typeface="+mn-lt"/>
                <a:ea typeface="+mn-ea"/>
                <a:cs typeface="+mn-cs"/>
              </a:rPr>
              <a:t>Applicable Handouts for participants (participant</a:t>
            </a:r>
            <a:r>
              <a:rPr lang="en-US" sz="1200" b="1" i="1" u="sng" kern="1200" baseline="0" dirty="0">
                <a:solidFill>
                  <a:schemeClr val="tx1"/>
                </a:solidFill>
                <a:effectLst/>
                <a:latin typeface="+mn-lt"/>
                <a:ea typeface="+mn-ea"/>
                <a:cs typeface="+mn-cs"/>
              </a:rPr>
              <a:t> workbook)</a:t>
            </a:r>
            <a:r>
              <a:rPr lang="en-US" sz="1200" b="1" i="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Facilitated Dialogue Structure (for reference)</a:t>
            </a:r>
          </a:p>
          <a:p>
            <a:pPr lvl="0"/>
            <a:r>
              <a:rPr lang="en-US" sz="1200" kern="1200" dirty="0">
                <a:solidFill>
                  <a:schemeClr val="tx1"/>
                </a:solidFill>
                <a:effectLst/>
                <a:latin typeface="+mn-lt"/>
                <a:ea typeface="+mn-ea"/>
                <a:cs typeface="+mn-cs"/>
              </a:rPr>
              <a:t>SOP Definitions (for reference)</a:t>
            </a:r>
          </a:p>
          <a:p>
            <a:pPr lvl="0"/>
            <a:r>
              <a:rPr lang="en-US" sz="1200" kern="1200" dirty="0">
                <a:solidFill>
                  <a:schemeClr val="tx1"/>
                </a:solidFill>
                <a:effectLst/>
                <a:latin typeface="+mn-lt"/>
                <a:ea typeface="+mn-ea"/>
                <a:cs typeface="+mn-cs"/>
              </a:rPr>
              <a:t>CFT Meeting Maps (for reference)</a:t>
            </a:r>
          </a:p>
          <a:p>
            <a:pPr lvl="0"/>
            <a:r>
              <a:rPr lang="en-US" sz="1200" kern="1200" dirty="0">
                <a:solidFill>
                  <a:schemeClr val="tx1"/>
                </a:solidFill>
                <a:effectLst/>
                <a:latin typeface="+mn-lt"/>
                <a:ea typeface="+mn-ea"/>
                <a:cs typeface="+mn-cs"/>
              </a:rPr>
              <a:t>Voice of SDM Assessment handout (to provide more information about the importance of using SDM in the mapping process). </a:t>
            </a:r>
          </a:p>
          <a:p>
            <a:pPr lvl="0"/>
            <a:r>
              <a:rPr lang="en-US" sz="1200" b="1" i="1" u="sng" kern="1200" dirty="0">
                <a:solidFill>
                  <a:schemeClr val="tx1"/>
                </a:solidFill>
                <a:effectLst/>
                <a:latin typeface="+mn-lt"/>
                <a:ea typeface="+mn-ea"/>
                <a:cs typeface="+mn-cs"/>
              </a:rPr>
              <a:t>Mapping a case involves the following steps: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Step 1: Selecting a Case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to choose the case for this exercise wisely. Early in the day, tell the group that you will be doing a case consult and ask if anyone is willing to talk about a case that the group can learn from.</a:t>
            </a:r>
          </a:p>
          <a:p>
            <a:pPr lvl="0"/>
            <a:r>
              <a:rPr lang="en-US" sz="1200" kern="1200" dirty="0">
                <a:solidFill>
                  <a:schemeClr val="tx1"/>
                </a:solidFill>
                <a:effectLst/>
                <a:latin typeface="+mn-lt"/>
                <a:ea typeface="+mn-ea"/>
                <a:cs typeface="+mn-cs"/>
              </a:rPr>
              <a:t>Always have at least two examples to choose from before deciding. Look for a case that you can use as an example throughout Day 2 to make harm statements, danger statements, and safety goals. Try to select a case with a clear incident of past harm from which danger statements and safety goals can easily be created. At a minimum, choose a case that will lead to a clear danger statement.</a:t>
            </a:r>
          </a:p>
          <a:p>
            <a:r>
              <a:rPr lang="en-US" sz="1200" b="1" i="1" u="sng" kern="1200" dirty="0">
                <a:solidFill>
                  <a:schemeClr val="tx1"/>
                </a:solidFill>
                <a:effectLst/>
                <a:latin typeface="+mn-lt"/>
                <a:ea typeface="+mn-ea"/>
                <a:cs typeface="+mn-cs"/>
              </a:rPr>
              <a:t>Cases to Avoid</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Cases with lengthy histories that will take a long time to write up.</a:t>
            </a:r>
          </a:p>
          <a:p>
            <a:pPr lvl="0"/>
            <a:r>
              <a:rPr lang="en-US" sz="1200" kern="1200" dirty="0">
                <a:solidFill>
                  <a:schemeClr val="tx1"/>
                </a:solidFill>
                <a:effectLst/>
                <a:latin typeface="+mn-lt"/>
                <a:ea typeface="+mn-ea"/>
                <a:cs typeface="+mn-cs"/>
              </a:rPr>
              <a:t>Cases based solely on a child’s actions and the danger in which his/her actions are putting him/herself or others. Mapping will work for those cases, but they are not great training examples.</a:t>
            </a:r>
          </a:p>
          <a:p>
            <a:pPr lvl="0"/>
            <a:r>
              <a:rPr lang="en-US" sz="1200" kern="1200" dirty="0">
                <a:solidFill>
                  <a:schemeClr val="tx1"/>
                </a:solidFill>
                <a:effectLst/>
                <a:latin typeface="+mn-lt"/>
                <a:ea typeface="+mn-ea"/>
                <a:cs typeface="+mn-cs"/>
              </a:rPr>
              <a:t>Cases in which there appears to be no harm or danger, but strong measures have been taken with the family already. These cases put facilitators in the position of displaying poor work and deciding how much or little to comment on it.</a:t>
            </a:r>
          </a:p>
          <a:p>
            <a:r>
              <a:rPr lang="en-US" sz="1200" b="1" i="1" kern="1200" dirty="0">
                <a:solidFill>
                  <a:schemeClr val="tx1"/>
                </a:solidFill>
                <a:effectLst/>
                <a:latin typeface="+mn-lt"/>
                <a:ea typeface="+mn-ea"/>
                <a:cs typeface="+mn-cs"/>
              </a:rPr>
              <a:t>Step 2: Board Set Up and Handouts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 up board with the headings from the appropriate CFT Meeting Map</a:t>
            </a:r>
          </a:p>
          <a:p>
            <a:pPr lvl="0"/>
            <a:r>
              <a:rPr lang="en-US" sz="1200" kern="1200" dirty="0">
                <a:solidFill>
                  <a:schemeClr val="tx1"/>
                </a:solidFill>
                <a:effectLst/>
                <a:latin typeface="+mn-lt"/>
                <a:ea typeface="+mn-ea"/>
                <a:cs typeface="+mn-cs"/>
              </a:rPr>
              <a:t>Suggestion for participants: refer to Facilitated Dialogue Structure handout during the mapping activity. </a:t>
            </a:r>
          </a:p>
          <a:p>
            <a:r>
              <a:rPr lang="en-US" sz="1200" b="1" i="1" kern="1200" dirty="0">
                <a:solidFill>
                  <a:schemeClr val="tx1"/>
                </a:solidFill>
                <a:effectLst/>
                <a:latin typeface="+mn-lt"/>
                <a:ea typeface="+mn-ea"/>
                <a:cs typeface="+mn-cs"/>
              </a:rPr>
              <a:t>Step 3: Agreements and Mapping Roles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agreements with the group about the consult.</a:t>
            </a:r>
          </a:p>
          <a:p>
            <a:pPr lvl="0"/>
            <a:r>
              <a:rPr lang="en-US" sz="1200" kern="1200" dirty="0">
                <a:solidFill>
                  <a:schemeClr val="tx1"/>
                </a:solidFill>
                <a:effectLst/>
                <a:latin typeface="+mn-lt"/>
                <a:ea typeface="+mn-ea"/>
                <a:cs typeface="+mn-cs"/>
              </a:rPr>
              <a:t>Information. This demonstration is designed to show how the framework helps to organize information. You may not learn everything you wish you could know about the family.</a:t>
            </a:r>
          </a:p>
          <a:p>
            <a:pPr lvl="0"/>
            <a:r>
              <a:rPr lang="en-US" sz="1200" kern="1200" dirty="0">
                <a:solidFill>
                  <a:schemeClr val="tx1"/>
                </a:solidFill>
                <a:effectLst/>
                <a:latin typeface="+mn-lt"/>
                <a:ea typeface="+mn-ea"/>
                <a:cs typeface="+mn-cs"/>
              </a:rPr>
              <a:t>“I don’t know” is okay. Because the worker talking about his/her work has just today agreed to do this, he/she has not reviewed the record and may not be able to answer each question the facilitator asks. It is okay to say “I don’t know.”</a:t>
            </a:r>
          </a:p>
          <a:p>
            <a:pPr lvl="0"/>
            <a:r>
              <a:rPr lang="en-US" sz="1200" kern="1200" dirty="0">
                <a:solidFill>
                  <a:schemeClr val="tx1"/>
                </a:solidFill>
                <a:effectLst/>
                <a:latin typeface="+mn-lt"/>
                <a:ea typeface="+mn-ea"/>
                <a:cs typeface="+mn-cs"/>
              </a:rPr>
              <a:t>The facilitator asks the questions. This is to avoid the phenomenon in case consults where the worker giving information is asked many questions by many people. The facilitator promises to check in with the group at several points for questions he/she is not asking that should be asked, but those questions should be directed at the facilitator, not at the worker.</a:t>
            </a:r>
          </a:p>
          <a:p>
            <a:pPr lvl="0"/>
            <a:r>
              <a:rPr lang="en-US" sz="1200" kern="1200" dirty="0">
                <a:solidFill>
                  <a:schemeClr val="tx1"/>
                </a:solidFill>
                <a:effectLst/>
                <a:latin typeface="+mn-lt"/>
                <a:ea typeface="+mn-ea"/>
                <a:cs typeface="+mn-cs"/>
              </a:rPr>
              <a:t>Watch out for judgments. If anyone finds him/herself in a place of judgment about the worker, either positive (“Wow, what good work”) or negative (“Wow, what terrible work”), recognize that the whole story is not clear. Remember that we do not know everything about the case rather than using judgments or assumptions.</a:t>
            </a:r>
          </a:p>
          <a:p>
            <a:endParaRPr lang="en-US" sz="1300" dirty="0"/>
          </a:p>
        </p:txBody>
      </p:sp>
      <p:sp>
        <p:nvSpPr>
          <p:cNvPr id="4" name="Slide Number Placeholder 3"/>
          <p:cNvSpPr>
            <a:spLocks noGrp="1"/>
          </p:cNvSpPr>
          <p:nvPr>
            <p:ph type="sldNum" sz="quarter" idx="5"/>
          </p:nvPr>
        </p:nvSpPr>
        <p:spPr/>
        <p:txBody>
          <a:bodyPr/>
          <a:lstStyle/>
          <a:p>
            <a:fld id="{CF5326AC-9001-496F-9D00-2609682245F8}" type="slidenum">
              <a:rPr lang="en-US" smtClean="0"/>
              <a:t>57</a:t>
            </a:fld>
            <a:endParaRPr lang="en-US"/>
          </a:p>
        </p:txBody>
      </p:sp>
    </p:spTree>
    <p:extLst>
      <p:ext uri="{BB962C8B-B14F-4D97-AF65-F5344CB8AC3E}">
        <p14:creationId xmlns:p14="http://schemas.microsoft.com/office/powerpoint/2010/main" val="25200737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i="1" dirty="0">
                <a:cs typeface="Calibri" panose="020F0502020204030204" pitchFamily="34" charset="0"/>
              </a:rPr>
              <a:t>Mapping Roles: Each group will be assigned one of the following roles during the mapping activity. The facilitator will check in with each table throughout the activity.</a:t>
            </a:r>
            <a:br>
              <a:rPr lang="en-US" altLang="en-US" sz="1400" i="1" dirty="0">
                <a:cs typeface="Calibri" panose="020F0502020204030204" pitchFamily="34" charset="0"/>
              </a:rPr>
            </a:br>
            <a:r>
              <a:rPr lang="en-US" sz="1300" dirty="0"/>
              <a:t>Assign mapping roles for each table/group as outlined on the slide. Place mapping role signs on each table. </a:t>
            </a:r>
            <a:endParaRPr lang="en-US" dirty="0"/>
          </a:p>
          <a:p>
            <a:r>
              <a:rPr lang="en-US" sz="1300" dirty="0"/>
              <a:t>Explain each role so that participants know what to listen for during the activity. Encourage them to write down questions and thoughts during the mapping activity. </a:t>
            </a:r>
            <a:endParaRPr lang="en-US" dirty="0"/>
          </a:p>
          <a:p>
            <a:r>
              <a:rPr lang="en-US" sz="1300" dirty="0"/>
              <a:t>Please note: There are different options for trainers to consider when checking in with participants in regards to their specific mapping “roles”.</a:t>
            </a:r>
            <a:endParaRPr lang="en-US" dirty="0"/>
          </a:p>
          <a:p>
            <a:r>
              <a:rPr lang="en-US" sz="1300" b="1" i="1" dirty="0"/>
              <a:t>Option 1:</a:t>
            </a:r>
            <a:r>
              <a:rPr lang="en-US" sz="1300" dirty="0"/>
              <a:t> You can check in with the various roles throughout the mapping activity as it comes up, although this may take more time.</a:t>
            </a:r>
            <a:endParaRPr lang="en-US" dirty="0"/>
          </a:p>
          <a:p>
            <a:r>
              <a:rPr lang="en-US" sz="1300" dirty="0"/>
              <a:t> </a:t>
            </a:r>
            <a:endParaRPr lang="en-US" dirty="0"/>
          </a:p>
          <a:p>
            <a:r>
              <a:rPr lang="en-US" sz="1300" b="1" i="1" dirty="0"/>
              <a:t>Option 2:</a:t>
            </a:r>
            <a:r>
              <a:rPr lang="en-US" sz="1300" dirty="0"/>
              <a:t> You can go through the entire mapping activity then check in with each table to solicit their thoughts, questions, and feedback regarding their specific role.</a:t>
            </a:r>
            <a:endParaRPr lang="en-US" dirty="0"/>
          </a:p>
          <a:p>
            <a:pPr lvl="0"/>
            <a:r>
              <a:rPr lang="en-US" sz="1300" dirty="0"/>
              <a:t>Exception: Voice of SDM table will likely be asked to weigh in on what the SDM definitions are during the mapping in regards to the specific case being mapped. </a:t>
            </a:r>
            <a:endParaRPr lang="en-US" dirty="0"/>
          </a:p>
          <a:p>
            <a:r>
              <a:rPr lang="en-US" sz="1300" dirty="0"/>
              <a:t> </a:t>
            </a:r>
            <a:endParaRPr lang="en-US" dirty="0"/>
          </a:p>
          <a:p>
            <a:r>
              <a:rPr lang="en-US" sz="1300" b="1" i="1" dirty="0"/>
              <a:t>Definitions of roles and things to look for during the mapping:</a:t>
            </a:r>
          </a:p>
          <a:p>
            <a:pPr lvl="0"/>
            <a:r>
              <a:rPr lang="en-US" sz="1200" i="1" kern="1200" dirty="0">
                <a:solidFill>
                  <a:schemeClr val="tx1"/>
                </a:solidFill>
                <a:effectLst/>
                <a:latin typeface="+mn-lt"/>
                <a:ea typeface="+mn-ea"/>
                <a:cs typeface="+mn-cs"/>
              </a:rPr>
              <a:t>Mapping Roles: Each group will be assigned one of the following roles during the mapping activity. The facilitator will check in with each table throughout the activity.</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Assign mapping roles for each table/group as outlined on the slide. Place mapping role signs on each table. </a:t>
            </a:r>
          </a:p>
          <a:p>
            <a:pPr lvl="0"/>
            <a:r>
              <a:rPr lang="en-US" sz="1200" kern="1200" dirty="0">
                <a:solidFill>
                  <a:schemeClr val="tx1"/>
                </a:solidFill>
                <a:effectLst/>
                <a:latin typeface="+mn-lt"/>
                <a:ea typeface="+mn-ea"/>
                <a:cs typeface="+mn-cs"/>
              </a:rPr>
              <a:t>Explain each role so that participants know what to listen for during the activity. Encourage them to write down questions and thoughts during the mapping activity. </a:t>
            </a:r>
          </a:p>
          <a:p>
            <a:pPr lvl="0"/>
            <a:r>
              <a:rPr lang="en-US" sz="1200" kern="1200" dirty="0">
                <a:solidFill>
                  <a:schemeClr val="tx1"/>
                </a:solidFill>
                <a:effectLst/>
                <a:latin typeface="+mn-lt"/>
                <a:ea typeface="+mn-ea"/>
                <a:cs typeface="+mn-cs"/>
              </a:rPr>
              <a:t>Please note: There are different options for trainers to consider when checking in with participants in regards to their specific mapping “roles”.</a:t>
            </a:r>
          </a:p>
          <a:p>
            <a:pPr lvl="0"/>
            <a:r>
              <a:rPr lang="en-US" sz="1200" b="1" i="1" kern="1200" dirty="0">
                <a:solidFill>
                  <a:schemeClr val="tx1"/>
                </a:solidFill>
                <a:effectLst/>
                <a:latin typeface="+mn-lt"/>
                <a:ea typeface="+mn-ea"/>
                <a:cs typeface="+mn-cs"/>
              </a:rPr>
              <a:t>Option 1:</a:t>
            </a:r>
            <a:r>
              <a:rPr lang="en-US" sz="1200" kern="1200" dirty="0">
                <a:solidFill>
                  <a:schemeClr val="tx1"/>
                </a:solidFill>
                <a:effectLst/>
                <a:latin typeface="+mn-lt"/>
                <a:ea typeface="+mn-ea"/>
                <a:cs typeface="+mn-cs"/>
              </a:rPr>
              <a:t> You can check in with the various roles throughout the mapping activity as it comes up, although this may take more time.</a:t>
            </a:r>
          </a:p>
          <a:p>
            <a:pPr lvl="0"/>
            <a:r>
              <a:rPr lang="en-US" sz="1200" b="1" i="1" kern="1200" dirty="0">
                <a:solidFill>
                  <a:schemeClr val="tx1"/>
                </a:solidFill>
                <a:effectLst/>
                <a:latin typeface="+mn-lt"/>
                <a:ea typeface="+mn-ea"/>
                <a:cs typeface="+mn-cs"/>
              </a:rPr>
              <a:t>Option 2:</a:t>
            </a:r>
            <a:r>
              <a:rPr lang="en-US" sz="1200" kern="1200" dirty="0">
                <a:solidFill>
                  <a:schemeClr val="tx1"/>
                </a:solidFill>
                <a:effectLst/>
                <a:latin typeface="+mn-lt"/>
                <a:ea typeface="+mn-ea"/>
                <a:cs typeface="+mn-cs"/>
              </a:rPr>
              <a:t> You can go through the entire mapping activity then check in with each table to solicit their thoughts, questions, and feedback regarding their specific role.</a:t>
            </a:r>
          </a:p>
          <a:p>
            <a:pPr lvl="0"/>
            <a:r>
              <a:rPr lang="en-US" sz="1200" kern="1200" dirty="0">
                <a:solidFill>
                  <a:schemeClr val="tx1"/>
                </a:solidFill>
                <a:effectLst/>
                <a:latin typeface="+mn-lt"/>
                <a:ea typeface="+mn-ea"/>
                <a:cs typeface="+mn-cs"/>
              </a:rPr>
              <a:t>Exception: Voice of SDM table will likely be asked to weigh in on what the SDM definitions are during the mapping in regards to the specific case being mapped.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Definitions of roles and things to look for during the mapping:</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Voice of SDM:</a:t>
            </a:r>
            <a:r>
              <a:rPr lang="en-US" sz="1200" kern="1200" dirty="0">
                <a:solidFill>
                  <a:schemeClr val="tx1"/>
                </a:solidFill>
                <a:effectLst/>
                <a:latin typeface="+mn-lt"/>
                <a:ea typeface="+mn-ea"/>
                <a:cs typeface="+mn-cs"/>
              </a:rPr>
              <a:t>  The voice of the SDM assessment. If the worker giving the consult is at a key decision point with which an SDM assessment would help, the facilitator will check in with the “voice of the SDM assessment.” This person looks at the SDM assessment to keep the group on track to gather all the information needed for the assessment. For more information, see “The Voice of the SDM Assessment” in the “Introducing Safety- Organized Practice” packet.</a:t>
            </a:r>
          </a:p>
          <a:p>
            <a:pPr lvl="0"/>
            <a:r>
              <a:rPr lang="en-US" sz="1200" b="1" i="1" kern="1200" dirty="0">
                <a:solidFill>
                  <a:schemeClr val="tx1"/>
                </a:solidFill>
                <a:effectLst/>
                <a:latin typeface="+mn-lt"/>
                <a:ea typeface="+mn-ea"/>
                <a:cs typeface="+mn-cs"/>
              </a:rPr>
              <a:t>Trauma Informed Practice: </a:t>
            </a:r>
            <a:r>
              <a:rPr lang="en-US" sz="1200" kern="1200" dirty="0">
                <a:solidFill>
                  <a:schemeClr val="tx1"/>
                </a:solidFill>
                <a:effectLst/>
                <a:latin typeface="+mn-lt"/>
                <a:ea typeface="+mn-ea"/>
                <a:cs typeface="+mn-cs"/>
              </a:rPr>
              <a:t>Listen for any evidence of trauma informed practice in the case consultation. Is the trauma of child welfare involvement considered? Is there a history of trauma for parent or child that may be impacting the current family situation?</a:t>
            </a:r>
          </a:p>
          <a:p>
            <a:pPr lvl="0"/>
            <a:r>
              <a:rPr lang="en-US" sz="1200" b="1" i="1" kern="1200" dirty="0">
                <a:solidFill>
                  <a:schemeClr val="tx1"/>
                </a:solidFill>
                <a:effectLst/>
                <a:latin typeface="+mn-lt"/>
                <a:ea typeface="+mn-ea"/>
                <a:cs typeface="+mn-cs"/>
              </a:rPr>
              <a:t>Cultural humility:</a:t>
            </a:r>
            <a:r>
              <a:rPr lang="en-US" sz="1200" kern="1200" dirty="0">
                <a:solidFill>
                  <a:schemeClr val="tx1"/>
                </a:solidFill>
                <a:effectLst/>
                <a:latin typeface="+mn-lt"/>
                <a:ea typeface="+mn-ea"/>
                <a:cs typeface="+mn-cs"/>
              </a:rPr>
              <a:t> Ask about race, culture, religion, ethnicity, etc., and the role it has played in the work so far. How have any differences between the worker and the family played out in their relationship? Do the recommended services and supports reflect the individual needs and cultural identities of the child and family? Are services and resources fair and equitable?</a:t>
            </a:r>
          </a:p>
          <a:p>
            <a:pPr lvl="0"/>
            <a:r>
              <a:rPr lang="en-US" sz="1200" b="1" i="1" kern="1200" dirty="0">
                <a:solidFill>
                  <a:schemeClr val="tx1"/>
                </a:solidFill>
                <a:effectLst/>
                <a:latin typeface="+mn-lt"/>
                <a:ea typeface="+mn-ea"/>
                <a:cs typeface="+mn-cs"/>
              </a:rPr>
              <a:t>Listening for Jargon: </a:t>
            </a:r>
            <a:r>
              <a:rPr lang="en-US" sz="1200" kern="1200" dirty="0">
                <a:solidFill>
                  <a:schemeClr val="tx1"/>
                </a:solidFill>
                <a:effectLst/>
                <a:latin typeface="+mn-lt"/>
                <a:ea typeface="+mn-ea"/>
                <a:cs typeface="+mn-cs"/>
              </a:rPr>
              <a:t>Listen for any jargon, stereotypes and/or generalizations, he’s an “alcoholic,” she’s “stable,” etc. Listen for opportunities to be more behaviorally specific i.e. what is the actual impact on the child in behavioral terms? Are the action steps in the safety plan and/or case plan behaviorally specific and easy to understand?</a:t>
            </a:r>
          </a:p>
          <a:p>
            <a:pPr lvl="0"/>
            <a:r>
              <a:rPr lang="en-US" sz="1200" b="1" i="1" kern="1200" dirty="0">
                <a:solidFill>
                  <a:schemeClr val="tx1"/>
                </a:solidFill>
                <a:effectLst/>
                <a:latin typeface="+mn-lt"/>
                <a:ea typeface="+mn-ea"/>
                <a:cs typeface="+mn-cs"/>
              </a:rPr>
              <a:t>Solution Focused Questions: </a:t>
            </a:r>
            <a:r>
              <a:rPr lang="en-US" sz="1200" kern="1200" dirty="0">
                <a:solidFill>
                  <a:schemeClr val="tx1"/>
                </a:solidFill>
                <a:effectLst/>
                <a:latin typeface="+mn-lt"/>
                <a:ea typeface="+mn-ea"/>
                <a:cs typeface="+mn-cs"/>
              </a:rPr>
              <a:t>Were any Solution Focused Questions used with the family? What Solution Focused would you have for the family? Any suggestions for SF questions the worker can use with the family being mapped?</a:t>
            </a:r>
          </a:p>
          <a:p>
            <a:pPr lvl="0"/>
            <a:r>
              <a:rPr lang="en-US" sz="1200" b="1" i="1" kern="1200" dirty="0">
                <a:solidFill>
                  <a:schemeClr val="tx1"/>
                </a:solidFill>
                <a:effectLst/>
                <a:latin typeface="+mn-lt"/>
                <a:ea typeface="+mn-ea"/>
                <a:cs typeface="+mn-cs"/>
              </a:rPr>
              <a:t>Collaborative Practice:</a:t>
            </a:r>
            <a:r>
              <a:rPr lang="en-US" sz="1200" kern="1200" dirty="0">
                <a:solidFill>
                  <a:schemeClr val="tx1"/>
                </a:solidFill>
                <a:effectLst/>
                <a:latin typeface="+mn-lt"/>
                <a:ea typeface="+mn-ea"/>
                <a:cs typeface="+mn-cs"/>
              </a:rPr>
              <a:t> Listen for inclusion of child, parent, network, service provider, agency voices. How was child &amp; family voice &amp; choice highlighted and lifted up? Any recommendations for improvement?</a:t>
            </a:r>
          </a:p>
          <a:p>
            <a:pPr lvl="0"/>
            <a:r>
              <a:rPr lang="en-US" sz="1200" b="1" i="1" kern="1200" dirty="0">
                <a:solidFill>
                  <a:schemeClr val="tx1"/>
                </a:solidFill>
                <a:effectLst/>
                <a:latin typeface="+mn-lt"/>
                <a:ea typeface="+mn-ea"/>
                <a:cs typeface="+mn-cs"/>
              </a:rPr>
              <a:t>Move to next slide to begin the mapping (choose appropriate meeting map based on the case selected for the activity)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58</a:t>
            </a:fld>
            <a:endParaRPr lang="en-US"/>
          </a:p>
        </p:txBody>
      </p:sp>
    </p:spTree>
    <p:extLst>
      <p:ext uri="{BB962C8B-B14F-4D97-AF65-F5344CB8AC3E}">
        <p14:creationId xmlns:p14="http://schemas.microsoft.com/office/powerpoint/2010/main" val="35659429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7" name="Google Shape;657;p5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defTabSz="966612">
              <a:defRPr/>
            </a:pPr>
            <a:r>
              <a:rPr lang="en-US" dirty="0"/>
              <a:t>FOR REFERENCE: Please use applicable</a:t>
            </a:r>
            <a:r>
              <a:rPr lang="en-US" baseline="0" dirty="0"/>
              <a:t> meeting map for mapping demonstration</a:t>
            </a:r>
            <a:endParaRPr lang="en-US" dirty="0"/>
          </a:p>
          <a:p>
            <a:r>
              <a:rPr lang="en-US" dirty="0"/>
              <a:t>This meeting map has been designed for an ER mapping and incorporates</a:t>
            </a:r>
            <a:r>
              <a:rPr lang="en-US" baseline="0" dirty="0"/>
              <a:t> Needs and Strengths of the child/youth that informs the first draft of the CANS</a:t>
            </a:r>
            <a:endParaRPr lang="en-US" dirty="0"/>
          </a:p>
          <a:p>
            <a:pPr>
              <a:spcBef>
                <a:spcPts val="381"/>
              </a:spcBef>
            </a:pPr>
            <a:endParaRPr dirty="0"/>
          </a:p>
        </p:txBody>
      </p:sp>
    </p:spTree>
    <p:extLst>
      <p:ext uri="{BB962C8B-B14F-4D97-AF65-F5344CB8AC3E}">
        <p14:creationId xmlns:p14="http://schemas.microsoft.com/office/powerpoint/2010/main" val="220682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Read example and then discuss (this is a provisional harm statement based on initial referral):</a:t>
            </a:r>
          </a:p>
          <a:p>
            <a:pPr lvl="0"/>
            <a:r>
              <a:rPr lang="en-US" sz="1300" dirty="0"/>
              <a:t>What do people think of this statement?</a:t>
            </a:r>
          </a:p>
          <a:p>
            <a:pPr lvl="0"/>
            <a:r>
              <a:rPr lang="en-US" sz="1300" dirty="0"/>
              <a:t>Is this clear? Concise?</a:t>
            </a:r>
          </a:p>
          <a:p>
            <a:pPr lvl="0"/>
            <a:r>
              <a:rPr lang="en-US" sz="1300" dirty="0"/>
              <a:t>How could you make use of a statement like this?</a:t>
            </a:r>
          </a:p>
          <a:p>
            <a:endParaRPr lang="en-US" altLang="en-US" dirty="0">
              <a:latin typeface="Times New Roman" panose="02020603050405020304" pitchFamily="18" charset="0"/>
            </a:endParaRPr>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CA0E9612-7888-4263-A7E3-AF2BB36DF803}" type="slidenum">
              <a:rPr lang="en-US" altLang="en-US" sz="1300">
                <a:latin typeface="Calibri" panose="020F0502020204030204" pitchFamily="34" charset="0"/>
              </a:rPr>
              <a:pPr/>
              <a:t>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683484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2" name="Google Shape;682;p5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defTabSz="966612">
              <a:defRPr/>
            </a:pPr>
            <a:r>
              <a:rPr lang="en-US" dirty="0"/>
              <a:t>FOR REFERENCE: Please use applicable</a:t>
            </a:r>
            <a:r>
              <a:rPr lang="en-US" baseline="0" dirty="0"/>
              <a:t> framework for mapping demonstration</a:t>
            </a:r>
            <a:endParaRPr lang="en-US" dirty="0"/>
          </a:p>
          <a:p>
            <a:r>
              <a:rPr lang="en-US" dirty="0"/>
              <a:t>This meeting map has been designed for an FR</a:t>
            </a:r>
            <a:r>
              <a:rPr lang="en-US" baseline="0" dirty="0"/>
              <a:t> or FM</a:t>
            </a:r>
            <a:r>
              <a:rPr lang="en-US" dirty="0"/>
              <a:t> mapping and incorporates</a:t>
            </a:r>
            <a:r>
              <a:rPr lang="en-US" baseline="0" dirty="0"/>
              <a:t> Needs and Strengths of the child/youth from CANS</a:t>
            </a:r>
            <a:endParaRPr lang="en-US" dirty="0"/>
          </a:p>
          <a:p>
            <a:pPr>
              <a:spcBef>
                <a:spcPts val="381"/>
              </a:spcBef>
            </a:pPr>
            <a:endParaRPr dirty="0"/>
          </a:p>
        </p:txBody>
      </p:sp>
    </p:spTree>
    <p:extLst>
      <p:ext uri="{BB962C8B-B14F-4D97-AF65-F5344CB8AC3E}">
        <p14:creationId xmlns:p14="http://schemas.microsoft.com/office/powerpoint/2010/main" val="3011692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4" name="Google Shape;694;p55: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defTabSz="966612">
              <a:defRPr/>
            </a:pPr>
            <a:r>
              <a:rPr lang="en-US" dirty="0"/>
              <a:t>FOR REFERENCE: Please use applicable</a:t>
            </a:r>
            <a:r>
              <a:rPr lang="en-US" baseline="0" dirty="0"/>
              <a:t> framework for mapping demonstration</a:t>
            </a:r>
            <a:endParaRPr lang="en-US" dirty="0"/>
          </a:p>
          <a:p>
            <a:r>
              <a:rPr lang="en-US" dirty="0"/>
              <a:t>This meeting map has been designed for a PP/NMD mapping and incorporates</a:t>
            </a:r>
            <a:r>
              <a:rPr lang="en-US" baseline="0" dirty="0"/>
              <a:t> Needs and Strengths of the child/youth from CANS</a:t>
            </a:r>
            <a:endParaRPr lang="en-US" dirty="0"/>
          </a:p>
        </p:txBody>
      </p:sp>
    </p:spTree>
    <p:extLst>
      <p:ext uri="{BB962C8B-B14F-4D97-AF65-F5344CB8AC3E}">
        <p14:creationId xmlns:p14="http://schemas.microsoft.com/office/powerpoint/2010/main" val="3863532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Step 13: Plus/Delta on the Process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Debrief the process using questions on the slide </a:t>
            </a:r>
          </a:p>
          <a:p>
            <a:pPr lvl="0"/>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Follow-up with the Social Worker who mapped the case:</a:t>
            </a:r>
            <a:r>
              <a:rPr lang="en-US" sz="1200" kern="1200" dirty="0">
                <a:solidFill>
                  <a:schemeClr val="tx1"/>
                </a:solidFill>
                <a:effectLst/>
                <a:latin typeface="+mn-lt"/>
                <a:ea typeface="+mn-ea"/>
                <a:cs typeface="+mn-cs"/>
              </a:rPr>
              <a:t>  If possible, leave the mapping on the board for the Social Worker to take a picture of it. </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62</a:t>
            </a:fld>
            <a:endParaRPr lang="en-US"/>
          </a:p>
        </p:txBody>
      </p:sp>
    </p:spTree>
    <p:extLst>
      <p:ext uri="{BB962C8B-B14F-4D97-AF65-F5344CB8AC3E}">
        <p14:creationId xmlns:p14="http://schemas.microsoft.com/office/powerpoint/2010/main" val="1311075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Next segment: Behaviorally Based Case Plans &amp; Action Steps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Refer to handout in</a:t>
            </a:r>
            <a:r>
              <a:rPr lang="en-US" sz="1200" kern="1200" baseline="0" dirty="0">
                <a:solidFill>
                  <a:schemeClr val="tx1"/>
                </a:solidFill>
                <a:effectLst/>
                <a:latin typeface="+mn-lt"/>
                <a:ea typeface="+mn-ea"/>
                <a:cs typeface="+mn-cs"/>
              </a:rPr>
              <a:t> participant workbook</a:t>
            </a:r>
            <a:r>
              <a:rPr lang="en-US" sz="1200" kern="1200" dirty="0">
                <a:solidFill>
                  <a:schemeClr val="tx1"/>
                </a:solidFill>
                <a:effectLst/>
                <a:latin typeface="+mn-lt"/>
                <a:ea typeface="+mn-ea"/>
                <a:cs typeface="+mn-cs"/>
              </a:rPr>
              <a:t>: BBCP Quick Guide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we have created Harm and Danger Statements and the well-formed Safety Goals, we can engage the family in the development of behaviorally based case plans that are individualized and include specific action steps to meet their needs and incorporate their strengths. Action steps outline the behavior changes we want to see to ensure safety (acts of protection over time). These plans are not reliant on service compliance, although services are often included to support the behavior changes.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no doubt that you are already doing planning in many forms in your work: Case plans, safety plans, etc. What we hope to be able to show is how these SOP practices can help you make plans that are even more rigorous, collaborative, and focused on specific action steps with support from the support network. We will talk about what goes into making these plans and then get a chance to practice.</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63</a:t>
            </a:fld>
            <a:endParaRPr lang="en-US"/>
          </a:p>
        </p:txBody>
      </p:sp>
    </p:spTree>
    <p:extLst>
      <p:ext uri="{BB962C8B-B14F-4D97-AF65-F5344CB8AC3E}">
        <p14:creationId xmlns:p14="http://schemas.microsoft.com/office/powerpoint/2010/main" val="2870642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Large group discussion….have participants look at the three types of plans (safety plan, case plan, and aftercare plan) and discuss the following questions: What do you notice? How different is this from what you do now? What comes to mind when you think of planning this way?</a:t>
            </a:r>
          </a:p>
          <a:p>
            <a:r>
              <a:rPr lang="en-US" sz="1300" dirty="0"/>
              <a:t>You may be asking where do action steps and plans like Cheryl’s go – are they case plans? Safety plans? Something else?</a:t>
            </a:r>
          </a:p>
          <a:p>
            <a:r>
              <a:rPr lang="en-US" sz="1300" dirty="0"/>
              <a:t> </a:t>
            </a:r>
          </a:p>
          <a:p>
            <a:r>
              <a:rPr lang="en-US" sz="1300" dirty="0"/>
              <a:t>ASK: Do you have any thoughts about that? </a:t>
            </a:r>
          </a:p>
          <a:p>
            <a:r>
              <a:rPr lang="en-US" sz="1300" dirty="0"/>
              <a:t> </a:t>
            </a:r>
          </a:p>
          <a:p>
            <a:r>
              <a:rPr lang="en-US" sz="1300" dirty="0"/>
              <a:t>These practices and these kinds of actions steps can be incorporated in </a:t>
            </a:r>
            <a:r>
              <a:rPr lang="en-US" sz="1300" i="1" dirty="0"/>
              <a:t>any and all of our planning work:</a:t>
            </a:r>
            <a:endParaRPr lang="en-US" sz="1300" dirty="0"/>
          </a:p>
          <a:p>
            <a:r>
              <a:rPr lang="en-US" sz="1300" i="1" dirty="0"/>
              <a:t> </a:t>
            </a:r>
            <a:endParaRPr lang="en-US" sz="1300" dirty="0"/>
          </a:p>
          <a:p>
            <a:pPr lvl="0"/>
            <a:r>
              <a:rPr lang="en-US" sz="1300" dirty="0"/>
              <a:t>Whether it is safety plans related to immediate safety for children, case plans and for more ongoing work or the informal aftercare plans some agencies make when closing a case, we can think about adding danger statements, safety goals and the action steps the family and the network has agreed to take as well.</a:t>
            </a:r>
          </a:p>
          <a:p>
            <a:pPr lvl="0"/>
            <a:r>
              <a:rPr lang="en-US" sz="1300" dirty="0"/>
              <a:t>For example: Some counties and agencies make sure they put danger statements and safety goals on all of their case plans, and make sure that every case plan has an item related to “growing the network”. Some counties make informal aftercare plans, and you can use danger statements there as well saying something like –” if the [Danger Statement] comes back you should…..” </a:t>
            </a:r>
          </a:p>
          <a:p>
            <a:pPr lvl="0"/>
            <a:r>
              <a:rPr lang="en-US" sz="1300" dirty="0"/>
              <a:t>These practices help ensure the parents know what the immediate worry is we are trying to respond to. </a:t>
            </a:r>
          </a:p>
        </p:txBody>
      </p:sp>
      <p:sp>
        <p:nvSpPr>
          <p:cNvPr id="140292" name="Header Placeholder 3"/>
          <p:cNvSpPr>
            <a:spLocks noGrp="1"/>
          </p:cNvSpPr>
          <p:nvPr>
            <p:ph type="hdr" sz="quarter"/>
          </p:nvPr>
        </p:nvSpPr>
        <p:spPr/>
        <p:txBody>
          <a:bodyPr/>
          <a:lstStyle/>
          <a:p>
            <a:pPr>
              <a:defRPr/>
            </a:pPr>
            <a:r>
              <a:rPr lang="en-US" dirty="0"/>
              <a:t>SOP Intro Day 2</a:t>
            </a:r>
          </a:p>
        </p:txBody>
      </p:sp>
      <p:sp>
        <p:nvSpPr>
          <p:cNvPr id="13722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40D0038A-9F36-4E06-9C3F-75286AA68E20}" type="slidenum">
              <a:rPr lang="en-US" altLang="en-US" sz="1300">
                <a:latin typeface="Calibri" panose="020F0502020204030204" pitchFamily="34" charset="0"/>
              </a:rPr>
              <a:pPr/>
              <a:t>64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230028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key elements – all plans should contain these elements! </a:t>
            </a:r>
          </a:p>
        </p:txBody>
      </p:sp>
      <p:sp>
        <p:nvSpPr>
          <p:cNvPr id="4" name="Slide Number Placeholder 3"/>
          <p:cNvSpPr>
            <a:spLocks noGrp="1"/>
          </p:cNvSpPr>
          <p:nvPr>
            <p:ph type="sldNum" sz="quarter" idx="5"/>
          </p:nvPr>
        </p:nvSpPr>
        <p:spPr/>
        <p:txBody>
          <a:bodyPr/>
          <a:lstStyle/>
          <a:p>
            <a:fld id="{CF5326AC-9001-496F-9D00-2609682245F8}" type="slidenum">
              <a:rPr lang="en-US" smtClean="0"/>
              <a:t>65</a:t>
            </a:fld>
            <a:endParaRPr lang="en-US"/>
          </a:p>
        </p:txBody>
      </p:sp>
    </p:spTree>
    <p:extLst>
      <p:ext uri="{BB962C8B-B14F-4D97-AF65-F5344CB8AC3E}">
        <p14:creationId xmlns:p14="http://schemas.microsoft.com/office/powerpoint/2010/main" val="20633520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dirty="0">
                <a:latin typeface="Times New Roman" pitchFamily="18" charset="0"/>
                <a:cs typeface="Times New Roman" pitchFamily="18" charset="0"/>
                <a:sym typeface="Helvetica" charset="0"/>
              </a:rPr>
              <a:t>PURPOSE: </a:t>
            </a:r>
          </a:p>
          <a:p>
            <a:pPr eaLnBrk="1" hangingPunct="1"/>
            <a:r>
              <a:rPr lang="en-US" dirty="0">
                <a:latin typeface="Times New Roman" pitchFamily="18" charset="0"/>
                <a:cs typeface="Times New Roman" pitchFamily="18" charset="0"/>
                <a:sym typeface="Helvetica" charset="0"/>
              </a:rPr>
              <a:t>To point out that safety plans are detailed and focused on identified dangers.</a:t>
            </a:r>
          </a:p>
          <a:p>
            <a:pPr eaLnBrk="1" hangingPunct="1"/>
            <a:endParaRPr lang="en-US" dirty="0">
              <a:latin typeface="Times New Roman" pitchFamily="18" charset="0"/>
              <a:cs typeface="Times New Roman" pitchFamily="18" charset="0"/>
              <a:sym typeface="Helvetica" charset="0"/>
            </a:endParaRPr>
          </a:p>
          <a:p>
            <a:pPr eaLnBrk="1" hangingPunct="1"/>
            <a:r>
              <a:rPr lang="en-US" dirty="0">
                <a:latin typeface="Times New Roman" pitchFamily="18" charset="0"/>
                <a:cs typeface="Times New Roman" pitchFamily="18" charset="0"/>
                <a:sym typeface="Helvetica" charset="0"/>
              </a:rPr>
              <a:t>EXAMPLE: </a:t>
            </a:r>
          </a:p>
          <a:p>
            <a:pPr eaLnBrk="1" hangingPunct="1">
              <a:spcAft>
                <a:spcPts val="613"/>
              </a:spcAft>
              <a:buFont typeface="Calibri" pitchFamily="34" charset="0"/>
              <a:buAutoNum type="arabicPeriod"/>
            </a:pPr>
            <a:r>
              <a:rPr lang="en-US" altLang="ja-JP" b="1" dirty="0">
                <a:latin typeface="Times New Roman" pitchFamily="18" charset="0"/>
                <a:cs typeface="Times New Roman" pitchFamily="18" charset="0"/>
                <a:sym typeface="Helvetica" charset="0"/>
              </a:rPr>
              <a:t>Safety plans are detailed</a:t>
            </a:r>
            <a:r>
              <a:rPr lang="en-US" altLang="ja-JP" dirty="0">
                <a:latin typeface="Times New Roman" pitchFamily="18" charset="0"/>
                <a:cs typeface="Times New Roman" pitchFamily="18" charset="0"/>
                <a:sym typeface="Helvetica" charset="0"/>
              </a:rPr>
              <a:t>. We will not settle for vague notions of change.</a:t>
            </a:r>
          </a:p>
          <a:p>
            <a:pPr eaLnBrk="1" hangingPunct="1">
              <a:spcAft>
                <a:spcPts val="613"/>
              </a:spcAft>
              <a:buFont typeface="Calibri" pitchFamily="34" charset="0"/>
              <a:buAutoNum type="arabicPeriod"/>
            </a:pPr>
            <a:r>
              <a:rPr lang="en-US" altLang="ja-JP" b="1" dirty="0">
                <a:latin typeface="Times New Roman" pitchFamily="18" charset="0"/>
                <a:cs typeface="Times New Roman" pitchFamily="18" charset="0"/>
                <a:sym typeface="Helvetica" charset="0"/>
              </a:rPr>
              <a:t>Safety plans are about ACTIONS</a:t>
            </a:r>
            <a:r>
              <a:rPr lang="en-US" altLang="ja-JP" dirty="0">
                <a:latin typeface="Times New Roman" pitchFamily="18" charset="0"/>
                <a:cs typeface="Times New Roman" pitchFamily="18" charset="0"/>
                <a:sym typeface="Helvetica" charset="0"/>
              </a:rPr>
              <a:t>. Plans will not be about the absence of, or merely time passing without, an adverse event. Plans will state clearly what caregivers DO. </a:t>
            </a:r>
          </a:p>
          <a:p>
            <a:pPr eaLnBrk="1" hangingPunct="1">
              <a:spcAft>
                <a:spcPts val="613"/>
              </a:spcAft>
              <a:buFont typeface="Calibri" pitchFamily="34" charset="0"/>
              <a:buAutoNum type="arabicPeriod"/>
            </a:pPr>
            <a:r>
              <a:rPr lang="en-US" altLang="ja-JP" dirty="0">
                <a:latin typeface="Times New Roman" pitchFamily="18" charset="0"/>
                <a:cs typeface="Times New Roman" pitchFamily="18" charset="0"/>
                <a:sym typeface="Helvetica" charset="0"/>
              </a:rPr>
              <a:t>Safety plans will not require caregivers to take actions, no matter how noble, desirable, or good, unless those </a:t>
            </a:r>
            <a:r>
              <a:rPr lang="en-US" altLang="ja-JP" b="1" dirty="0">
                <a:latin typeface="Times New Roman" pitchFamily="18" charset="0"/>
                <a:cs typeface="Times New Roman" pitchFamily="18" charset="0"/>
                <a:sym typeface="Helvetica" charset="0"/>
              </a:rPr>
              <a:t>actions specifically address the identified danger. </a:t>
            </a:r>
            <a:r>
              <a:rPr lang="en-US" dirty="0">
                <a:latin typeface="Times New Roman" pitchFamily="18" charset="0"/>
                <a:cs typeface="Times New Roman" pitchFamily="18" charset="0"/>
                <a:sym typeface="Helvetica" charset="0"/>
              </a:rPr>
              <a:t>By focusing on things that directly respond to the identified danger, we are more likely to protect the child from repeated trauma. </a:t>
            </a:r>
          </a:p>
          <a:p>
            <a:pPr eaLnBrk="1" hangingPunct="1"/>
            <a:endParaRPr lang="en-US" dirty="0">
              <a:latin typeface="Times New Roman" pitchFamily="18" charset="0"/>
              <a:cs typeface="Times New Roman" pitchFamily="18" charset="0"/>
              <a:sym typeface="Helvetica" charset="0"/>
            </a:endParaRPr>
          </a:p>
          <a:p>
            <a:pPr eaLnBrk="1" hangingPunct="1"/>
            <a:r>
              <a:rPr lang="en-US" dirty="0">
                <a:latin typeface="Times New Roman" pitchFamily="18" charset="0"/>
                <a:cs typeface="Times New Roman" pitchFamily="18" charset="0"/>
                <a:sym typeface="Helvetica" charset="0"/>
              </a:rPr>
              <a:t>DISCUSSION: </a:t>
            </a:r>
          </a:p>
          <a:p>
            <a:pPr eaLnBrk="1" hangingPunct="1">
              <a:buFontTx/>
              <a:buChar char="•"/>
            </a:pPr>
            <a:r>
              <a:rPr lang="en-US" dirty="0">
                <a:latin typeface="Times New Roman" pitchFamily="18" charset="0"/>
                <a:cs typeface="Times New Roman" pitchFamily="18" charset="0"/>
                <a:sym typeface="Helvetica" charset="0"/>
              </a:rPr>
              <a:t>What are some things we often throw into case plans that sound great, and we</a:t>
            </a:r>
            <a:r>
              <a:rPr lang="ja-JP" altLang="en-US" dirty="0">
                <a:latin typeface="Times New Roman" pitchFamily="18" charset="0"/>
                <a:cs typeface="Times New Roman" pitchFamily="18" charset="0"/>
                <a:sym typeface="Helvetica" charset="0"/>
              </a:rPr>
              <a:t>’</a:t>
            </a:r>
            <a:r>
              <a:rPr lang="en-US" altLang="ja-JP" dirty="0">
                <a:latin typeface="Times New Roman" pitchFamily="18" charset="0"/>
                <a:cs typeface="Times New Roman" pitchFamily="18" charset="0"/>
                <a:sym typeface="Helvetica" charset="0"/>
              </a:rPr>
              <a:t>d love ALL caregivers to do them, but may have absolutely nothing to do with the danger that brought the family to CPS (e.g., get your children to school, keep house clean, don’t break the law, stay clean and sober)? </a:t>
            </a:r>
          </a:p>
          <a:p>
            <a:pPr eaLnBrk="1" hangingPunct="1">
              <a:buFontTx/>
              <a:buChar char="•"/>
            </a:pPr>
            <a:endParaRPr lang="en-US" altLang="ja-JP" dirty="0">
              <a:latin typeface="Times New Roman" pitchFamily="18" charset="0"/>
              <a:cs typeface="Times New Roman" pitchFamily="18" charset="0"/>
              <a:sym typeface="Helvetica" charset="0"/>
            </a:endParaRPr>
          </a:p>
          <a:p>
            <a:pPr eaLnBrk="1" hangingPunct="1">
              <a:buFontTx/>
              <a:buChar char="•"/>
            </a:pPr>
            <a:r>
              <a:rPr lang="en-US" altLang="ja-JP" dirty="0">
                <a:latin typeface="Times New Roman" pitchFamily="18" charset="0"/>
                <a:cs typeface="Times New Roman" pitchFamily="18" charset="0"/>
                <a:sym typeface="Helvetica" charset="0"/>
              </a:rPr>
              <a:t>There is nothing wrong with these goals IF they directly relate to danger, but we want to keep plans clear of extraneous requirements that may serve only to distract from the real issues, increase defensiveness, and overwhelm families in ways that make hope impossible.</a:t>
            </a:r>
            <a:endParaRPr lang="en-US" dirty="0">
              <a:latin typeface="Times New Roman" pitchFamily="18" charset="0"/>
              <a:cs typeface="Times New Roman" pitchFamily="18" charset="0"/>
              <a:sym typeface="Helvetica"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754E3-1179-4DD3-BC31-C20B2EEEC4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56484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xfrm>
            <a:off x="243840" y="4560570"/>
            <a:ext cx="6827520" cy="4800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A reminder of Cheryl’s story. (Brief review before we look at Cheryl’s case plan). From our initial assessment we learn…..</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Cheryl is an African-American woman in her late 30s with two children (ages 4 and 6).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She made a significant suicide attempt by turning on the gas in her oven while both children were home.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All three of them passed out and it was only through a neighbor smelling the gas and breaking down the door that more serious injuries were averted. Children were placed together in foster care; mother went to a psychiatric facility and was released 10 days later; she is currently not suicidal and is expressing a lot of regret. </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en-US" sz="1200" kern="1200" dirty="0">
                <a:solidFill>
                  <a:schemeClr val="tx1"/>
                </a:solidFill>
                <a:effectLst/>
                <a:latin typeface="+mn-lt"/>
                <a:ea typeface="+mn-ea"/>
                <a:cs typeface="+mn-cs"/>
              </a:rPr>
              <a:t>You meet with her to do a standard assessment and this is what you learn:</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Her father was abusive to her and her mother. He drank and smashed things around the home.</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Things got so bad that Cheryl went into foster care herself.</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As she got older, Cheryl engaged in relationships with men who were violent, including the father of the girls.</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This finally led to Cheryl being diagnosed with depression.</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More recently, she has gone off her medication.</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Even more recently, Cheryl lost her job as a clerk at a store, leaving the family dangerously close to poverty and not having enough food to eat or money to keep the heat on.</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As you ask more about her childhood and earlier history, you learn:</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Her father was abusive to her and her mother. He drank and smashed things around the home.</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That the foster care arrangement was a familial one. No CPS involvement.</a:t>
            </a:r>
            <a:endParaRPr lang="en-US" dirty="0">
              <a:effectLst/>
            </a:endParaRP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That Cheryl’s mom always stayed in her life, and worked with her aunt—Cheryl’s foster parent—to make sure she got a high school diploma.</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That Cheryl reached the point of leaving her husband and took out a restraining order when she saw how violent he could be with the girls watching, saying, “I won’t have my girls go through what I did”.</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That there are many examples of appropriate care Cheryl has shown the girls. Pediatrician says she has been terriﬁc, kids all up to date; school says kids come to school dressed appropriately, on time, with work done.</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Both are very surprised about what happened. And ﬁnally we learn…</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That Cheryl knows the foster mother who is taking care of her kids ('we went to high school together’).</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Cheryl has been getting up at 4 a.m., walking more than two miles from her home to the foster mom’s home to get the girls up and oﬀ to school every morning since she got out of the psychiatric hospital.</a:t>
            </a:r>
          </a:p>
          <a:p>
            <a:pPr lvl="0"/>
            <a:r>
              <a:rPr lang="en-US" sz="1200" b="1" i="1" kern="1200" dirty="0">
                <a:solidFill>
                  <a:schemeClr val="tx1"/>
                </a:solidFill>
                <a:effectLst/>
                <a:latin typeface="+mn-lt"/>
                <a:ea typeface="+mn-ea"/>
                <a:cs typeface="+mn-cs"/>
              </a:rPr>
              <a:t>Given all of this, let’s look at a couple of diﬀerent kinds of plans CPS could make with Cheryl.</a:t>
            </a:r>
            <a:endParaRPr lang="en-US" sz="1200" kern="1200" dirty="0">
              <a:solidFill>
                <a:schemeClr val="tx1"/>
              </a:solidFill>
              <a:effectLst/>
              <a:latin typeface="+mn-lt"/>
              <a:ea typeface="+mn-ea"/>
              <a:cs typeface="+mn-cs"/>
            </a:endParaRPr>
          </a:p>
          <a:p>
            <a:pPr eaLnBrk="1" hangingPunct="1"/>
            <a:endParaRPr lang="en-US" altLang="en-US" dirty="0">
              <a:latin typeface="Times New Roman" panose="02020603050405020304" pitchFamily="18" charset="0"/>
              <a:cs typeface="Times New Roman" panose="02020603050405020304" pitchFamily="18" charset="0"/>
              <a:sym typeface="Helvetica" panose="020B0604020202020204" pitchFamily="34" charset="0"/>
            </a:endParaRPr>
          </a:p>
        </p:txBody>
      </p:sp>
    </p:spTree>
    <p:extLst>
      <p:ext uri="{BB962C8B-B14F-4D97-AF65-F5344CB8AC3E}">
        <p14:creationId xmlns:p14="http://schemas.microsoft.com/office/powerpoint/2010/main" val="1815296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Helvetica" panose="020B0604020202020204" pitchFamily="34" charset="0"/>
                <a:sym typeface="Helvetica" panose="020B0604020202020204" pitchFamily="34" charset="0"/>
              </a:rPr>
              <a:t>Let’s compare and contrast the following two plans</a:t>
            </a:r>
            <a:r>
              <a:rPr lang="en-US" altLang="en-US" baseline="0" dirty="0">
                <a:latin typeface="Helvetica" panose="020B0604020202020204" pitchFamily="34" charset="0"/>
                <a:sym typeface="Helvetica" panose="020B0604020202020204" pitchFamily="34" charset="0"/>
              </a:rPr>
              <a:t> for Cheryl</a:t>
            </a:r>
          </a:p>
          <a:p>
            <a:pPr eaLnBrk="1" hangingPunct="1"/>
            <a:r>
              <a:rPr lang="en-US" altLang="en-US" baseline="0" dirty="0">
                <a:latin typeface="Helvetica" panose="020B0604020202020204" pitchFamily="34" charset="0"/>
                <a:sym typeface="Helvetica" panose="020B0604020202020204" pitchFamily="34" charset="0"/>
              </a:rPr>
              <a:t>Review Plan #1</a:t>
            </a:r>
          </a:p>
          <a:p>
            <a:pPr eaLnBrk="1" hangingPunct="1"/>
            <a:r>
              <a:rPr lang="en-US" altLang="en-US" baseline="0" dirty="0">
                <a:latin typeface="Helvetica" panose="020B0604020202020204" pitchFamily="34" charset="0"/>
                <a:sym typeface="Helvetica" panose="020B0604020202020204" pitchFamily="34" charset="0"/>
              </a:rPr>
              <a:t>Refer to handout in participant workbook: Comparing two plans</a:t>
            </a:r>
            <a:endParaRPr lang="en-US" altLang="en-US" dirty="0">
              <a:latin typeface="Helvetica" panose="020B0604020202020204" pitchFamily="34" charset="0"/>
              <a:sym typeface="Helvetica" panose="020B0604020202020204" pitchFamily="34" charset="0"/>
            </a:endParaRPr>
          </a:p>
        </p:txBody>
      </p:sp>
      <p:sp>
        <p:nvSpPr>
          <p:cNvPr id="46084" name="Header Placeholder 3"/>
          <p:cNvSpPr>
            <a:spLocks noGrp="1"/>
          </p:cNvSpPr>
          <p:nvPr>
            <p:ph type="hdr" sz="quarter"/>
          </p:nvPr>
        </p:nvSpPr>
        <p:spPr/>
        <p:txBody>
          <a:bodyPr/>
          <a:lstStyle/>
          <a:p>
            <a:pPr>
              <a:defRPr/>
            </a:pPr>
            <a:r>
              <a:rPr lang="en-US" dirty="0"/>
              <a:t>SOP Intro Day 2</a:t>
            </a:r>
          </a:p>
        </p:txBody>
      </p:sp>
      <p:sp>
        <p:nvSpPr>
          <p:cNvPr id="49157"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3943EDCE-B143-4ECA-B6FA-851E42EF4984}" type="slidenum">
              <a:rPr lang="en-US" altLang="en-US" sz="1300">
                <a:latin typeface="Calibri" panose="020F0502020204030204" pitchFamily="34" charset="0"/>
              </a:rPr>
              <a:pPr/>
              <a:t>68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2219925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Plan #2</a:t>
            </a:r>
          </a:p>
        </p:txBody>
      </p:sp>
      <p:sp>
        <p:nvSpPr>
          <p:cNvPr id="4" name="Slide Number Placeholder 3"/>
          <p:cNvSpPr>
            <a:spLocks noGrp="1"/>
          </p:cNvSpPr>
          <p:nvPr>
            <p:ph type="sldNum" sz="quarter" idx="10"/>
          </p:nvPr>
        </p:nvSpPr>
        <p:spPr/>
        <p:txBody>
          <a:bodyPr/>
          <a:lstStyle/>
          <a:p>
            <a:fld id="{CF5326AC-9001-496F-9D00-2609682245F8}" type="slidenum">
              <a:rPr lang="en-US" smtClean="0"/>
              <a:t>69</a:t>
            </a:fld>
            <a:endParaRPr lang="en-US"/>
          </a:p>
        </p:txBody>
      </p:sp>
    </p:spTree>
    <p:extLst>
      <p:ext uri="{BB962C8B-B14F-4D97-AF65-F5344CB8AC3E}">
        <p14:creationId xmlns:p14="http://schemas.microsoft.com/office/powerpoint/2010/main" val="54790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After the Provisional Harm Statement is developed, it is critical that the statement is reviewed and revised with the family. </a:t>
            </a:r>
          </a:p>
          <a:p>
            <a:r>
              <a:rPr lang="en-US" sz="1300" dirty="0"/>
              <a:t>We no longer use “It was reported” at the beginning of the statement. We simply list the caregiver,</a:t>
            </a:r>
            <a:r>
              <a:rPr lang="en-US" sz="1300" baseline="0" dirty="0"/>
              <a:t> their behavior</a:t>
            </a:r>
            <a:r>
              <a:rPr lang="en-US" sz="1300" dirty="0"/>
              <a:t> actions/inactions and the impact on the child. </a:t>
            </a:r>
          </a:p>
          <a:p>
            <a:endParaRPr lang="en-US" sz="1300" dirty="0"/>
          </a:p>
          <a:p>
            <a:pPr lvl="0"/>
            <a:r>
              <a:rPr lang="en-US" sz="1300" dirty="0"/>
              <a:t>A good, clear mapping is the pre-work that will make it much easier to craft specific, behaviorally detailed harm statements with the family.</a:t>
            </a:r>
          </a:p>
          <a:p>
            <a:pPr lvl="0"/>
            <a:r>
              <a:rPr lang="en-US" sz="1300" dirty="0"/>
              <a:t>It’s surprising how hard it can be to locate a simple statement of harm in a case record, or get to a clear statement of harm in a court report or court testimony.</a:t>
            </a:r>
          </a:p>
          <a:p>
            <a:pPr lvl="0"/>
            <a:r>
              <a:rPr lang="en-US" sz="1300" dirty="0"/>
              <a:t>When you can do this, putting it front and center during conversations with the family, the court, and the safety network (as well as the next worker to be assigned to the family’s case), it can make a huge contribution to staying focused.</a:t>
            </a:r>
          </a:p>
          <a:p>
            <a:pPr lvl="0"/>
            <a:endParaRPr lang="en-US" sz="1300" dirty="0"/>
          </a:p>
          <a:p>
            <a:endParaRPr lang="en-US" sz="1300" dirty="0"/>
          </a:p>
          <a:p>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11F7662E-1A51-4156-9F19-1A1209D9072C}" type="slidenum">
              <a:rPr lang="en-US" altLang="en-US" sz="1300">
                <a:latin typeface="Calibri" panose="020F0502020204030204" pitchFamily="34" charset="0"/>
              </a:rPr>
              <a:pPr/>
              <a:t>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4570275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r>
              <a:rPr lang="en-US" baseline="0" dirty="0"/>
              <a:t> on next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70</a:t>
            </a:fld>
            <a:endParaRPr lang="en-US"/>
          </a:p>
        </p:txBody>
      </p:sp>
    </p:spTree>
    <p:extLst>
      <p:ext uri="{BB962C8B-B14F-4D97-AF65-F5344CB8AC3E}">
        <p14:creationId xmlns:p14="http://schemas.microsoft.com/office/powerpoint/2010/main" val="142806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Discussion: What do you notice about each? What works well in each? What do you worry about in each?</a:t>
            </a:r>
          </a:p>
          <a:p>
            <a:r>
              <a:rPr lang="en-US" sz="1200" dirty="0"/>
              <a:t>How is Cheryl talked about in each? How is the “philosophy” different in each?</a:t>
            </a:r>
          </a:p>
          <a:p>
            <a:r>
              <a:rPr lang="en-US" sz="1200" dirty="0"/>
              <a:t>CRITICAL POINTS: We are not going to eliminate services as a part of plans. Sometimes, services are essential stepping stones and the only way for a family to reach their goal. What we do hope to accomplish is to never mistake a list of services for a safety plan.</a:t>
            </a:r>
          </a:p>
          <a:p>
            <a:r>
              <a:rPr lang="en-US" sz="1200" dirty="0"/>
              <a:t> </a:t>
            </a:r>
          </a:p>
          <a:p>
            <a:r>
              <a:rPr lang="en-US" sz="1200" dirty="0"/>
              <a:t>Also point out the detailed guidelines in Plan 2 and how it does not attempt to “get the depression out” of the family—we cannot do that. It helps create a path to safety, even with depression. The point is not to replace Plan 1 with Plan 2, but to incorporate them together, being sure not to make plans on people but with people.</a:t>
            </a:r>
          </a:p>
          <a:p>
            <a:endParaRPr lang="en-US" sz="1200" dirty="0"/>
          </a:p>
          <a:p>
            <a:pPr defTabSz="966612">
              <a:defRPr/>
            </a:pPr>
            <a:r>
              <a:rPr lang="en-US" sz="1200" dirty="0"/>
              <a:t>These action steps are the vehicle that takes the family from the Danger Statement to the Safety Goal.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52704-CCA3-4CFF-A571-C869A027F6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153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Cheryl’s behaviorally based case plan example: How would this look in a CWS/CMS?</a:t>
            </a:r>
          </a:p>
          <a:p>
            <a:pPr lvl="0"/>
            <a:r>
              <a:rPr lang="en-US" sz="1200" kern="1200" dirty="0">
                <a:solidFill>
                  <a:schemeClr val="tx1"/>
                </a:solidFill>
                <a:effectLst/>
                <a:latin typeface="+mn-lt"/>
                <a:ea typeface="+mn-ea"/>
                <a:cs typeface="+mn-cs"/>
              </a:rPr>
              <a:t>What do we need to see to know the safety goals are met?</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72</a:t>
            </a:fld>
            <a:endParaRPr lang="en-US"/>
          </a:p>
        </p:txBody>
      </p:sp>
    </p:spTree>
    <p:extLst>
      <p:ext uri="{BB962C8B-B14F-4D97-AF65-F5344CB8AC3E}">
        <p14:creationId xmlns:p14="http://schemas.microsoft.com/office/powerpoint/2010/main" val="2891199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Cheryl’s case plan example (continued)</a:t>
            </a:r>
          </a:p>
          <a:p>
            <a:pPr lvl="0"/>
            <a:r>
              <a:rPr lang="en-US" sz="1200" kern="1200" dirty="0">
                <a:solidFill>
                  <a:schemeClr val="tx1"/>
                </a:solidFill>
                <a:effectLst/>
                <a:latin typeface="+mn-lt"/>
                <a:ea typeface="+mn-ea"/>
                <a:cs typeface="+mn-cs"/>
              </a:rPr>
              <a:t>What services will help support Cheryl to be successful? Services should be individualized and directly related to the safety goal(s) and objectives!</a:t>
            </a:r>
          </a:p>
          <a:p>
            <a:pPr lvl="0"/>
            <a:r>
              <a:rPr lang="en-US" sz="1200" kern="1200" dirty="0">
                <a:solidFill>
                  <a:schemeClr val="tx1"/>
                </a:solidFill>
                <a:effectLst/>
                <a:latin typeface="+mn-lt"/>
                <a:ea typeface="+mn-ea"/>
                <a:cs typeface="+mn-cs"/>
              </a:rPr>
              <a:t>Are safety network members appropriately included?</a:t>
            </a:r>
          </a:p>
          <a:p>
            <a:pPr lvl="0"/>
            <a:r>
              <a:rPr lang="en-US" sz="1200" kern="1200" dirty="0">
                <a:solidFill>
                  <a:schemeClr val="tx1"/>
                </a:solidFill>
                <a:effectLst/>
                <a:latin typeface="+mn-lt"/>
                <a:ea typeface="+mn-ea"/>
                <a:cs typeface="+mn-cs"/>
              </a:rPr>
              <a:t>Are the objectives and action steps SMART and easy to measure?</a:t>
            </a:r>
          </a:p>
          <a:p>
            <a:pPr lvl="0"/>
            <a:r>
              <a:rPr lang="en-US" sz="1200" kern="1200" dirty="0">
                <a:solidFill>
                  <a:schemeClr val="tx1"/>
                </a:solidFill>
                <a:effectLst/>
                <a:latin typeface="+mn-lt"/>
                <a:ea typeface="+mn-ea"/>
                <a:cs typeface="+mn-cs"/>
              </a:rPr>
              <a:t>Refer to handouts in</a:t>
            </a:r>
            <a:r>
              <a:rPr lang="en-US" sz="1200" kern="1200" baseline="0" dirty="0">
                <a:solidFill>
                  <a:schemeClr val="tx1"/>
                </a:solidFill>
                <a:effectLst/>
                <a:latin typeface="+mn-lt"/>
                <a:ea typeface="+mn-ea"/>
                <a:cs typeface="+mn-cs"/>
              </a:rPr>
              <a:t> </a:t>
            </a:r>
            <a:r>
              <a:rPr lang="en-US" sz="1200" u="sng" kern="1200" baseline="0" dirty="0">
                <a:solidFill>
                  <a:schemeClr val="tx1"/>
                </a:solidFill>
                <a:effectLst/>
                <a:latin typeface="+mn-lt"/>
                <a:ea typeface="+mn-ea"/>
                <a:cs typeface="+mn-cs"/>
              </a:rPr>
              <a:t>participant guide</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further examples:  </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BBCP Example with instructions</a:t>
            </a:r>
          </a:p>
          <a:p>
            <a:pPr marL="171450" indent="-171450">
              <a:buFont typeface="Wingdings" panose="05000000000000000000" pitchFamily="2" charset="2"/>
              <a:buChar char="ü"/>
            </a:pPr>
            <a:r>
              <a:rPr lang="en-US" sz="1200" kern="1200" dirty="0">
                <a:solidFill>
                  <a:schemeClr val="tx1"/>
                </a:solidFill>
                <a:effectLst/>
                <a:latin typeface="+mn-lt"/>
                <a:ea typeface="+mn-ea"/>
                <a:cs typeface="+mn-cs"/>
              </a:rPr>
              <a:t>Cheryl Sample Case Plan</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73</a:t>
            </a:fld>
            <a:endParaRPr lang="en-US"/>
          </a:p>
        </p:txBody>
      </p:sp>
    </p:spTree>
    <p:extLst>
      <p:ext uri="{BB962C8B-B14F-4D97-AF65-F5344CB8AC3E}">
        <p14:creationId xmlns:p14="http://schemas.microsoft.com/office/powerpoint/2010/main" val="27229934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a:extLst>
              <a:ext uri="{FF2B5EF4-FFF2-40B4-BE49-F238E27FC236}">
                <a16:creationId xmlns:a16="http://schemas.microsoft.com/office/drawing/2014/main" id="{33A16EAC-3715-3C48-A280-85FF0191F15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94562" name="Rectangle 2">
            <a:extLst>
              <a:ext uri="{FF2B5EF4-FFF2-40B4-BE49-F238E27FC236}">
                <a16:creationId xmlns:a16="http://schemas.microsoft.com/office/drawing/2014/main" id="{D406EEA1-1011-7F4F-8B09-C12ADA2979A3}"/>
              </a:ext>
            </a:extLst>
          </p:cNvPr>
          <p:cNvSpPr>
            <a:spLocks noGrp="1" noChangeArrowheads="1"/>
          </p:cNvSpPr>
          <p:nvPr>
            <p:ph type="body" idx="1"/>
          </p:nvPr>
        </p:nvSpPr>
        <p:spPr>
          <a:xfrm>
            <a:off x="223838" y="4343400"/>
            <a:ext cx="633571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1200"/>
              </a:spcAft>
            </a:pPr>
            <a:r>
              <a:rPr lang="en-US" altLang="en-US" dirty="0">
                <a:latin typeface="Times New Roman" panose="02020603050405020304" pitchFamily="18" charset="0"/>
                <a:sym typeface="Helvetica" pitchFamily="2" charset="0"/>
              </a:rPr>
              <a:t>Review</a:t>
            </a:r>
            <a:r>
              <a:rPr lang="en-US" altLang="en-US" baseline="0" dirty="0">
                <a:latin typeface="Times New Roman" panose="02020603050405020304" pitchFamily="18" charset="0"/>
                <a:sym typeface="Helvetica" pitchFamily="2" charset="0"/>
              </a:rPr>
              <a:t> slide</a:t>
            </a:r>
            <a:endParaRPr lang="en-US" altLang="en-US" dirty="0">
              <a:latin typeface="Times New Roman" panose="02020603050405020304" pitchFamily="18" charset="0"/>
              <a:sym typeface="Helvetica" pitchFamily="2" charset="0"/>
            </a:endParaRPr>
          </a:p>
        </p:txBody>
      </p:sp>
      <p:sp>
        <p:nvSpPr>
          <p:cNvPr id="194563" name="Header Placeholder 1">
            <a:extLst>
              <a:ext uri="{FF2B5EF4-FFF2-40B4-BE49-F238E27FC236}">
                <a16:creationId xmlns:a16="http://schemas.microsoft.com/office/drawing/2014/main" id="{BE767599-C05B-B048-9183-C6368A61CFC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Verdana" panose="020B0604030504040204" pitchFamily="34" charset="0"/>
                <a:ea typeface="ヒラギノ角ゴ Pro W3" panose="020B0300000000000000" pitchFamily="34" charset="-128"/>
                <a:cs typeface="ヒラギノ角ゴ Pro W3" panose="020B0300000000000000" pitchFamily="34" charset="-128"/>
              </a:defRPr>
            </a:lvl3pPr>
            <a:lvl4pPr marL="1600200" indent="-228600">
              <a:spcBef>
                <a:spcPct val="30000"/>
              </a:spcBef>
              <a:defRPr sz="1200">
                <a:solidFill>
                  <a:schemeClr val="tx1"/>
                </a:solidFill>
                <a:latin typeface="Verdana" panose="020B0604030504040204" pitchFamily="34" charset="0"/>
                <a:ea typeface="ヒラギノ角ゴ Pro W3" panose="020B0300000000000000" pitchFamily="34" charset="-128"/>
                <a:cs typeface="ヒラギノ角ゴ Pro W3" panose="020B0300000000000000" pitchFamily="34" charset="-128"/>
              </a:defRPr>
            </a:lvl4pPr>
            <a:lvl5pPr marL="2057400" indent="-228600">
              <a:spcBef>
                <a:spcPct val="30000"/>
              </a:spcBef>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S PGothic" panose="020B0600070205080204" pitchFamily="34" charset="-128"/>
                <a:sym typeface="Lucida Grande" panose="020B0600040502020204" pitchFamily="34" charset="0"/>
              </a:rPr>
              <a:t>Last updated: August 23, 2012</a:t>
            </a:r>
          </a:p>
        </p:txBody>
      </p:sp>
    </p:spTree>
    <p:extLst>
      <p:ext uri="{BB962C8B-B14F-4D97-AF65-F5344CB8AC3E}">
        <p14:creationId xmlns:p14="http://schemas.microsoft.com/office/powerpoint/2010/main" val="9210274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75</a:t>
            </a:fld>
            <a:endParaRPr lang="en-US"/>
          </a:p>
        </p:txBody>
      </p:sp>
    </p:spTree>
    <p:extLst>
      <p:ext uri="{BB962C8B-B14F-4D97-AF65-F5344CB8AC3E}">
        <p14:creationId xmlns:p14="http://schemas.microsoft.com/office/powerpoint/2010/main" val="1664910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of SMART objectives</a:t>
            </a:r>
            <a:r>
              <a:rPr lang="en-US" baseline="0" dirty="0"/>
              <a:t> – briefly review </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76</a:t>
            </a:fld>
            <a:endParaRPr lang="en-US"/>
          </a:p>
        </p:txBody>
      </p:sp>
    </p:spTree>
    <p:extLst>
      <p:ext uri="{BB962C8B-B14F-4D97-AF65-F5344CB8AC3E}">
        <p14:creationId xmlns:p14="http://schemas.microsoft.com/office/powerpoint/2010/main" val="40498766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Safety and services are not the same thing: </a:t>
            </a:r>
            <a:r>
              <a:rPr lang="en-US" sz="1300" dirty="0"/>
              <a:t>If safety and services are not the same thing, then what will our plans be composed of? Action-steps. And by the way – there is still a role for services for sure – but it supports this movement toward action and safety, not the other way around. Services are ‘stepping stones’ to actions that can create safety.</a:t>
            </a:r>
          </a:p>
          <a:p>
            <a:endParaRPr lang="en-US" dirty="0"/>
          </a:p>
          <a:p>
            <a:r>
              <a:rPr lang="en-US" dirty="0"/>
              <a:t>Insight does not equal Action: </a:t>
            </a:r>
            <a:r>
              <a:rPr lang="en-US" sz="1300" dirty="0"/>
              <a:t>When we think about the kinds of plans we have we can think about our beliefs or orientation to change. Most of us got trained or socialized in this kind of orientation: That individuals, families, children – really anyone – has to have insight before they will take action. That people have to “see” they have a problem before they will be willing to take serious steps to address the problem.</a:t>
            </a:r>
          </a:p>
          <a:p>
            <a:pPr>
              <a:buFontTx/>
              <a:buChar char="•"/>
            </a:pPr>
            <a:r>
              <a:rPr lang="en-US" sz="1300" dirty="0"/>
              <a:t>We often feel better if people demonstrate insight into their behavior, but insight does not equal action or behavior change, and people are capable of changing behavior even in the absence of insight. However, behavior change often ultimately leads to insight. </a:t>
            </a:r>
          </a:p>
          <a:p>
            <a:pPr>
              <a:buFontTx/>
              <a:buChar char="•"/>
            </a:pPr>
            <a:r>
              <a:rPr lang="en-US" sz="1300" dirty="0"/>
              <a:t>What if we thought about it another way though – that sometimes it is the act of taking a step, taking some kind of action that actually is what produces the insight and desire to maintain the change? </a:t>
            </a:r>
          </a:p>
          <a:p>
            <a:pPr>
              <a:buFontTx/>
              <a:buChar char="•"/>
            </a:pPr>
            <a:r>
              <a:rPr lang="en-US" sz="1300" dirty="0"/>
              <a:t>What if we created plans that called for ACTIONS to begin immediately, with the notion that once the actions begin, often, insight will follow? </a:t>
            </a:r>
          </a:p>
          <a:p>
            <a:pPr>
              <a:buFontTx/>
              <a:buChar char="•"/>
            </a:pPr>
            <a:r>
              <a:rPr lang="en-US" sz="1300" dirty="0"/>
              <a:t>Many years of research into cognitive behavioral therapy would support this notion, sometimes I need to take action to see the benefit of the change.</a:t>
            </a:r>
          </a:p>
          <a:p>
            <a:pPr>
              <a:buFontTx/>
              <a:buNone/>
            </a:pPr>
            <a:br>
              <a:rPr lang="en-US" altLang="en-US" sz="1300" dirty="0"/>
            </a:br>
            <a:endParaRPr lang="en-US" altLang="en-US" sz="1300" dirty="0"/>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77</a:t>
            </a:fld>
            <a:endParaRPr lang="en-US"/>
          </a:p>
        </p:txBody>
      </p:sp>
    </p:spTree>
    <p:extLst>
      <p:ext uri="{BB962C8B-B14F-4D97-AF65-F5344CB8AC3E}">
        <p14:creationId xmlns:p14="http://schemas.microsoft.com/office/powerpoint/2010/main" val="36033668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if our bottom line for the plans we made was not about “insight” the parents had or didn’t have (very hard to measure!) and instead was this question: What is the family willing and able to do to show us that their children will be safe?  </a:t>
            </a:r>
          </a:p>
          <a:p>
            <a:r>
              <a:rPr lang="en-US" sz="1300" dirty="0"/>
              <a:t>If the family and the network are not willing to do anything about the risk/danger, that is very important information.  However, families and networks are not always asked this question directly when we focus more on services and insight-related ideas.</a:t>
            </a:r>
          </a:p>
          <a:p>
            <a:endParaRPr lang="en-US" sz="1300" dirty="0"/>
          </a:p>
          <a:p>
            <a:r>
              <a:rPr lang="en-US" sz="1300" dirty="0"/>
              <a:t>Read bullet points. </a:t>
            </a:r>
          </a:p>
          <a:p>
            <a:pPr>
              <a:buFontTx/>
              <a:buChar char="•"/>
            </a:pPr>
            <a:r>
              <a:rPr lang="en-US" altLang="en-US" sz="1300" dirty="0"/>
              <a:t>The best predictor of future maltreatment is past maltreatment.</a:t>
            </a:r>
            <a:br>
              <a:rPr lang="en-US" altLang="en-US" sz="1300" dirty="0"/>
            </a:br>
            <a:endParaRPr lang="en-US" altLang="en-US" sz="1300" dirty="0"/>
          </a:p>
          <a:p>
            <a:pPr>
              <a:buFontTx/>
              <a:buChar char="•"/>
            </a:pPr>
            <a:r>
              <a:rPr lang="en-US" altLang="en-US" sz="1300" dirty="0"/>
              <a:t>The best predictor of future acts of protection are past acts of protection.</a:t>
            </a:r>
            <a:br>
              <a:rPr lang="en-US" altLang="en-US" sz="1300" dirty="0"/>
            </a:br>
            <a:endParaRPr lang="en-US" altLang="en-US" sz="1300" dirty="0"/>
          </a:p>
          <a:p>
            <a:pPr>
              <a:buFontTx/>
              <a:buChar char="•"/>
            </a:pPr>
            <a:r>
              <a:rPr lang="en-US" altLang="en-US" sz="1300" dirty="0"/>
              <a:t>The sooner caregivers start demonstrating new protective actions that respond to the danger/worry, the better.</a:t>
            </a:r>
          </a:p>
          <a:p>
            <a:endParaRPr lang="en-US" sz="1300" dirty="0"/>
          </a:p>
          <a:p>
            <a:r>
              <a:rPr lang="en-US" sz="1300" dirty="0"/>
              <a:t>Ask the group: What possibilities would this paradigm shift open up in working with people? How might it help us in moving forward with people who may not see the problem in the same way as CWS? What concerns would people have?</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78</a:t>
            </a:fld>
            <a:endParaRPr lang="en-US"/>
          </a:p>
        </p:txBody>
      </p:sp>
    </p:spTree>
    <p:extLst>
      <p:ext uri="{BB962C8B-B14F-4D97-AF65-F5344CB8AC3E}">
        <p14:creationId xmlns:p14="http://schemas.microsoft.com/office/powerpoint/2010/main" val="1239532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about CANS – important</a:t>
            </a:r>
            <a:r>
              <a:rPr lang="en-US" baseline="0" dirty="0"/>
              <a:t> to consider target strengths and needs during CFT Meetings and case planning process! </a:t>
            </a:r>
          </a:p>
          <a:p>
            <a:endParaRPr lang="en-US" baseline="0" dirty="0"/>
          </a:p>
          <a:p>
            <a:r>
              <a:rPr lang="en-US" baseline="0" dirty="0"/>
              <a:t>Target needs are those needs we think that by supporting, we can resolve the need and achieve anticipated outcomes in other areas of need. For example, if a child’s anxiety is causing them to have poor school attendance and poor school achievement, the target need would be anxiety, and anticipated outcomes would include school attendance and achievement. </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79</a:t>
            </a:fld>
            <a:endParaRPr lang="en-US"/>
          </a:p>
        </p:txBody>
      </p:sp>
    </p:spTree>
    <p:extLst>
      <p:ext uri="{BB962C8B-B14F-4D97-AF65-F5344CB8AC3E}">
        <p14:creationId xmlns:p14="http://schemas.microsoft.com/office/powerpoint/2010/main" val="279712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Read example and discuss:</a:t>
            </a:r>
          </a:p>
          <a:p>
            <a:pPr lvl="0"/>
            <a:r>
              <a:rPr lang="en-US" sz="1300" dirty="0"/>
              <a:t>What do people think of this statement?</a:t>
            </a:r>
          </a:p>
          <a:p>
            <a:pPr lvl="0"/>
            <a:r>
              <a:rPr lang="en-US" sz="1300" dirty="0"/>
              <a:t>What do people appreciate about it?</a:t>
            </a:r>
          </a:p>
          <a:p>
            <a:pPr lvl="0"/>
            <a:r>
              <a:rPr lang="en-US" sz="1300" dirty="0"/>
              <a:t>What are people concerned about?</a:t>
            </a:r>
          </a:p>
          <a:p>
            <a:pPr lvl="0"/>
            <a:r>
              <a:rPr lang="en-US" sz="1300" dirty="0"/>
              <a:t>What would it be like for Cheryl to see this?</a:t>
            </a:r>
          </a:p>
          <a:p>
            <a:pPr lvl="0"/>
            <a:r>
              <a:rPr lang="en-US" sz="1300" dirty="0"/>
              <a:t>Do people have ideas of any ways of making it even better?</a:t>
            </a:r>
          </a:p>
          <a:p>
            <a:r>
              <a:rPr lang="en-US" sz="1300" b="1" dirty="0"/>
              <a:t>NOTE: </a:t>
            </a:r>
            <a:r>
              <a:rPr lang="en-US" sz="1300" dirty="0"/>
              <a:t>If people have suggestions take a couple and offer your reflections. Often in these trainings group members do make good upgrades to these examples, but don’t endorse a statement that gets too far away from the formula at this stage.</a:t>
            </a:r>
          </a:p>
          <a:p>
            <a:endParaRPr lang="en-US" altLang="en-US" dirty="0">
              <a:latin typeface="Times New Roman" panose="02020603050405020304" pitchFamily="18" charset="0"/>
              <a:cs typeface="Times New Roman" panose="02020603050405020304" pitchFamily="18" charset="0"/>
            </a:endParaRP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9A02155D-D4C8-4A35-B852-7B8E41C59ED3}" type="slidenum">
              <a:rPr lang="en-US" altLang="en-US" sz="1300">
                <a:latin typeface="Calibri" panose="020F0502020204030204" pitchFamily="34" charset="0"/>
              </a:rPr>
              <a:pPr/>
              <a:t>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5171765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ea typeface="MS PGothic" panose="020B0600070205080204" pitchFamily="34" charset="-128"/>
              </a:rPr>
              <a:t>A reminder – remember our earlier discussion about the Five Protective Factors? How will you utilize these protective factors as part of the case planning process? What types of action steps and strategies can be implemented as part of the case plan objectives to help us reach the safety goal(s)?</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80</a:t>
            </a:fld>
            <a:endParaRPr lang="en-US"/>
          </a:p>
        </p:txBody>
      </p:sp>
    </p:spTree>
    <p:extLst>
      <p:ext uri="{BB962C8B-B14F-4D97-AF65-F5344CB8AC3E}">
        <p14:creationId xmlns:p14="http://schemas.microsoft.com/office/powerpoint/2010/main" val="25027810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Creating action steps for any of our plans requires first that everyone is clear about the dangers that need to be addressed (Danger Statements) and what the family needs to do to address the dangers (the Safety Goals). Once we have those, we can use a scaling question to help get clear about next steps.</a:t>
            </a:r>
          </a:p>
          <a:p>
            <a:r>
              <a:rPr lang="en-US" sz="1300" dirty="0"/>
              <a:t>  </a:t>
            </a:r>
          </a:p>
          <a:p>
            <a:r>
              <a:rPr lang="en-US" sz="1300" dirty="0"/>
              <a:t>Think about this scaling question:</a:t>
            </a:r>
          </a:p>
          <a:p>
            <a:pPr lvl="0"/>
            <a:r>
              <a:rPr lang="en-US" sz="1300" i="1" dirty="0"/>
              <a:t>On scale from 1-10 where 1 is 'if the children were in their parent's care the danger statement would be happening all the time' and 10 is 'if the children's were if their parent's care the safety goal would be happening all the time' where are we? What would be happening differently if this number went up by 1? What would the child, parents and network be doing? What would the agency be doing? Up by 2?</a:t>
            </a:r>
            <a:endParaRPr lang="en-US" sz="1300" dirty="0"/>
          </a:p>
          <a:p>
            <a:r>
              <a:rPr lang="en-US" sz="1300" i="1" dirty="0"/>
              <a:t> </a:t>
            </a:r>
            <a:endParaRPr lang="en-US" sz="1300" dirty="0"/>
          </a:p>
          <a:p>
            <a:r>
              <a:rPr lang="en-US" sz="1300" b="1" dirty="0"/>
              <a:t>NOTE: </a:t>
            </a:r>
            <a:r>
              <a:rPr lang="en-US" sz="1300" dirty="0"/>
              <a:t>Have some discussion about this scale. It is designed to help create action steps directly related to the Danger Statement and Safety Goal you are working with. What would it be like to try this with a parent and family?</a:t>
            </a:r>
          </a:p>
          <a:p>
            <a:pPr eaLnBrk="1" hangingPunct="1"/>
            <a:endParaRPr lang="en-US" altLang="en-US" dirty="0">
              <a:latin typeface="Helvetica" panose="020B0604020202020204" pitchFamily="34" charset="0"/>
              <a:sym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81</a:t>
            </a:fld>
            <a:endParaRPr lang="en-US"/>
          </a:p>
        </p:txBody>
      </p:sp>
    </p:spTree>
    <p:extLst>
      <p:ext uri="{BB962C8B-B14F-4D97-AF65-F5344CB8AC3E}">
        <p14:creationId xmlns:p14="http://schemas.microsoft.com/office/powerpoint/2010/main" val="38154582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asks:</a:t>
            </a:r>
          </a:p>
          <a:p>
            <a:r>
              <a:rPr lang="en-US" dirty="0"/>
              <a:t>Can you think</a:t>
            </a:r>
            <a:r>
              <a:rPr lang="en-US" baseline="0" dirty="0"/>
              <a:t> of any other question you could ask? </a:t>
            </a:r>
          </a:p>
          <a:p>
            <a:r>
              <a:rPr lang="en-US" sz="1300" dirty="0"/>
              <a:t>What services do you think work the best?</a:t>
            </a:r>
          </a:p>
          <a:p>
            <a:r>
              <a:rPr lang="en-US" sz="1300" dirty="0"/>
              <a:t>What have you seen be the most successful?</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82</a:t>
            </a:fld>
            <a:endParaRPr lang="en-US"/>
          </a:p>
        </p:txBody>
      </p:sp>
    </p:spTree>
    <p:extLst>
      <p:ext uri="{BB962C8B-B14F-4D97-AF65-F5344CB8AC3E}">
        <p14:creationId xmlns:p14="http://schemas.microsoft.com/office/powerpoint/2010/main" val="12595767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few other things we’ll say about plans that may challenge our thinking:</a:t>
            </a:r>
          </a:p>
          <a:p>
            <a:pPr lvl="0"/>
            <a:r>
              <a:rPr lang="en-US" sz="1300" dirty="0"/>
              <a:t>Plans need to be made collaboratively with the family, child, and network. We can come up with the best plans, but if the family doesn’t "own it," all the plan becomes is a protection from liability. </a:t>
            </a:r>
          </a:p>
          <a:p>
            <a:pPr lvl="0"/>
            <a:r>
              <a:rPr lang="en-US" sz="1300" dirty="0"/>
              <a:t>Plans are a process not an event. A plan isn’t something you can set and then set sail--you will need to keep coming back to it time and again.</a:t>
            </a:r>
          </a:p>
          <a:p>
            <a:pPr lvl="0"/>
            <a:r>
              <a:rPr lang="en-US" sz="1300" dirty="0"/>
              <a:t>Plans are a roadmap not a guarantee. The plan provides direction, but we should not fall into naive practice: We are </a:t>
            </a:r>
            <a:r>
              <a:rPr lang="en-US" sz="1300" i="1" dirty="0"/>
              <a:t>always </a:t>
            </a:r>
            <a:r>
              <a:rPr lang="en-US" sz="1300" dirty="0"/>
              <a:t>assessing safety and danger at whatever point in the process we are at.</a:t>
            </a:r>
          </a:p>
          <a:p>
            <a:r>
              <a:rPr lang="en-US" sz="1300" dirty="0"/>
              <a:t>These are not just a method of keeping children safe--these are an intervention themselves, a way to help people begin to make change.</a:t>
            </a:r>
          </a:p>
          <a:p>
            <a:pPr defTabSz="966612">
              <a:defRPr/>
            </a:pPr>
            <a:r>
              <a:rPr lang="en-US" sz="1300" dirty="0"/>
              <a:t>“Care and courage” is a phrase by Andrew </a:t>
            </a:r>
            <a:r>
              <a:rPr lang="en-US" sz="1300" dirty="0" err="1"/>
              <a:t>Turnell</a:t>
            </a:r>
            <a:r>
              <a:rPr lang="en-US" sz="1300" dirty="0"/>
              <a:t> of what he thinks workers and agencies need that try to make these kinds of plans.</a:t>
            </a:r>
          </a:p>
          <a:p>
            <a:endParaRPr lang="en-US" altLang="en-US" dirty="0">
              <a:latin typeface="Helvetica" panose="020B0604020202020204" pitchFamily="34" charset="0"/>
              <a:sym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83</a:t>
            </a:fld>
            <a:endParaRPr lang="en-US"/>
          </a:p>
        </p:txBody>
      </p:sp>
    </p:spTree>
    <p:extLst>
      <p:ext uri="{BB962C8B-B14F-4D97-AF65-F5344CB8AC3E}">
        <p14:creationId xmlns:p14="http://schemas.microsoft.com/office/powerpoint/2010/main" val="23131355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Refer to Behaviorally Based Case Plan Quick Guide – Refer to page 4 of the guide for examples of case plan objectives and behaviorally based action steps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Same table groups: Have groups write down the best versions of the danger statement and of the safety goal created earlier on chart paper. Draw a 1-to-10 scale in between and place the situation on the scale based on the question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Table group activity: Think about the case you have been mapping at your tables.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Based on the danger statement and safety goal created earlier, answer these questions:</a:t>
            </a:r>
          </a:p>
          <a:p>
            <a:pPr marL="171450" lvl="0" indent="-171450">
              <a:buFont typeface="Wingdings" panose="05000000000000000000" pitchFamily="2" charset="2"/>
              <a:buChar char="ü"/>
            </a:pPr>
            <a:r>
              <a:rPr lang="en-US" sz="1200" i="1" kern="1200" dirty="0">
                <a:solidFill>
                  <a:schemeClr val="tx1"/>
                </a:solidFill>
                <a:effectLst/>
                <a:latin typeface="+mn-lt"/>
                <a:ea typeface="+mn-ea"/>
                <a:cs typeface="+mn-cs"/>
              </a:rPr>
              <a:t>    Where is the situation on the scale (from 1-10)?</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i="1" kern="1200" dirty="0">
                <a:solidFill>
                  <a:schemeClr val="tx1"/>
                </a:solidFill>
                <a:effectLst/>
                <a:latin typeface="+mn-lt"/>
                <a:ea typeface="+mn-ea"/>
                <a:cs typeface="+mn-cs"/>
              </a:rPr>
              <a:t>    What would be happening differently if this number went up by 1?</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i="1" kern="1200" dirty="0">
                <a:solidFill>
                  <a:schemeClr val="tx1"/>
                </a:solidFill>
                <a:effectLst/>
                <a:latin typeface="+mn-lt"/>
                <a:ea typeface="+mn-ea"/>
                <a:cs typeface="+mn-cs"/>
              </a:rPr>
              <a:t>    What would the child, parents, and network be doing? </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i="1" kern="1200" dirty="0">
                <a:solidFill>
                  <a:schemeClr val="tx1"/>
                </a:solidFill>
                <a:effectLst/>
                <a:latin typeface="+mn-lt"/>
                <a:ea typeface="+mn-ea"/>
                <a:cs typeface="+mn-cs"/>
              </a:rPr>
              <a:t>    What would the agency be doing?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 Develop 1 SMART objective and 1 action step you would like to see the family and network take that would make small, but measurable progress toward addressing the danger statement and reaching the safety goal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scale from 1 to 10 where 1 is the danger statement would be happening all the time if the child was in the parent’s care and 10 is the safety goal would be happening all the time if the child was in the parent’s care, where would you place the situation?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be happening differently if this number went up by one? What would the child, parents, and network be doing? What would the agency be doing? Ask groups to use this scaling question to develop one objective and one strategy/action step the parent/family could take that would help to show they are progressing from the danger statement to the safety goal.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approximately 10 minutes, take ideas from the group (instructor charts the answers)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likely that some ideas will be bigger steps than just “up by one.” If that is the case, ask the person giving the idea, “Do you think if the parent did that it would be just ‘up by one,’ or do you think it might be more than one? What would up by one look like?”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Conclude the exercise by asking the worker whose case this is to select which action steps, if any, he/she might take back to the family. Also ask him/her to debrief the day as a whole. Ask: What kind of difference, if any, will it make to have the danger statements, safety goals, and action steps that we created?</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84</a:t>
            </a:fld>
            <a:endParaRPr lang="en-US"/>
          </a:p>
        </p:txBody>
      </p:sp>
    </p:spTree>
    <p:extLst>
      <p:ext uri="{BB962C8B-B14F-4D97-AF65-F5344CB8AC3E}">
        <p14:creationId xmlns:p14="http://schemas.microsoft.com/office/powerpoint/2010/main" val="24854250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in Trainee Guide: The Golden Thread; Briefly review the key points – this is how it all fits together. </a:t>
            </a:r>
          </a:p>
          <a:p>
            <a:r>
              <a:rPr lang="en-US" dirty="0"/>
              <a:t>SDM Safety Threat:</a:t>
            </a:r>
            <a:r>
              <a:rPr lang="en-US" baseline="0" dirty="0"/>
              <a:t> </a:t>
            </a:r>
          </a:p>
          <a:p>
            <a:pPr marL="179182" indent="-179182">
              <a:buFont typeface="Wingdings" panose="05000000000000000000" pitchFamily="2" charset="2"/>
              <a:buChar char="§"/>
            </a:pPr>
            <a:r>
              <a:rPr lang="en-US" sz="1300" dirty="0">
                <a:solidFill>
                  <a:prstClr val="black">
                    <a:lumMod val="65000"/>
                    <a:lumOff val="35000"/>
                  </a:prstClr>
                </a:solidFill>
                <a:cs typeface="Calibri" panose="020F0502020204030204" pitchFamily="34" charset="0"/>
              </a:rPr>
              <a:t>SDM Safety Threat = Harm</a:t>
            </a:r>
          </a:p>
          <a:p>
            <a:pPr marL="179182" indent="-179182">
              <a:buFont typeface="Wingdings" panose="05000000000000000000" pitchFamily="2" charset="2"/>
              <a:buChar char="§"/>
            </a:pPr>
            <a:r>
              <a:rPr lang="en-US" sz="1300" dirty="0">
                <a:solidFill>
                  <a:prstClr val="black">
                    <a:lumMod val="65000"/>
                    <a:lumOff val="35000"/>
                  </a:prstClr>
                </a:solidFill>
                <a:cs typeface="Calibri" panose="020F0502020204030204" pitchFamily="34" charset="0"/>
              </a:rPr>
              <a:t>SDM Risk identifies complicating factors (or harm, if impact on the child)</a:t>
            </a:r>
          </a:p>
          <a:p>
            <a:pPr marL="179182" indent="-179182">
              <a:buFont typeface="Wingdings" panose="05000000000000000000" pitchFamily="2" charset="2"/>
              <a:buChar char="§"/>
            </a:pPr>
            <a:r>
              <a:rPr lang="en-US" sz="1300" dirty="0">
                <a:solidFill>
                  <a:prstClr val="black">
                    <a:lumMod val="65000"/>
                    <a:lumOff val="35000"/>
                  </a:prstClr>
                </a:solidFill>
                <a:cs typeface="Calibri" panose="020F0502020204030204" pitchFamily="34" charset="0"/>
              </a:rPr>
              <a:t>CANS should reflect caregiver needs that link to harm/danger and safety</a:t>
            </a:r>
          </a:p>
          <a:p>
            <a:endParaRPr lang="en-US" dirty="0"/>
          </a:p>
          <a:p>
            <a:r>
              <a:rPr lang="en-US" dirty="0"/>
              <a:t>Petition &amp; Harm Statement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Petition ties to the SDM Safety Threat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Harm Statement created with the family and network</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Petition uses legal language</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Both about the same issues</a:t>
            </a:r>
          </a:p>
          <a:p>
            <a:endParaRPr lang="en-US" dirty="0"/>
          </a:p>
          <a:p>
            <a:r>
              <a:rPr lang="en-US" dirty="0"/>
              <a:t>Danger Statement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Danger Statement ties to SDM Safety Threat, Petition and Harm Statement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Created with the family and network</a:t>
            </a:r>
          </a:p>
          <a:p>
            <a:endParaRPr lang="en-US" dirty="0"/>
          </a:p>
          <a:p>
            <a:r>
              <a:rPr lang="en-US" dirty="0"/>
              <a:t>Safety Goal</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Safety Goal ties to SDM Safety Threat, Petition, Harm &amp; Danger Statements </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Created with the family and network</a:t>
            </a:r>
          </a:p>
          <a:p>
            <a:pPr marL="179182" indent="-179182">
              <a:buFont typeface="Wingdings" panose="05000000000000000000" pitchFamily="2" charset="2"/>
              <a:buChar char="§"/>
            </a:pPr>
            <a:endParaRPr lang="en-US" sz="1300" dirty="0">
              <a:solidFill>
                <a:schemeClr val="tx1">
                  <a:lumMod val="65000"/>
                  <a:lumOff val="35000"/>
                </a:schemeClr>
              </a:solidFill>
              <a:cs typeface="Calibri" panose="020F0502020204030204" pitchFamily="34" charset="0"/>
            </a:endParaRPr>
          </a:p>
          <a:p>
            <a:r>
              <a:rPr lang="en-US" sz="1300" dirty="0">
                <a:solidFill>
                  <a:schemeClr val="tx1">
                    <a:lumMod val="65000"/>
                    <a:lumOff val="35000"/>
                  </a:schemeClr>
                </a:solidFill>
                <a:cs typeface="Calibri" panose="020F0502020204030204" pitchFamily="34" charset="0"/>
              </a:rPr>
              <a:t>Case Plan Objectives</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Case Plan Objectives tie to SDM Safety Threat, Petition, Harm &amp; Danger Statements &amp; Safety Goal</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Behaviorally-based</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SMART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Linked to CANS Target Needs related to Harm/Safety Threat</a:t>
            </a:r>
          </a:p>
          <a:p>
            <a:endParaRPr lang="en-US" sz="1300" dirty="0">
              <a:solidFill>
                <a:schemeClr val="tx1">
                  <a:lumMod val="65000"/>
                  <a:lumOff val="35000"/>
                </a:schemeClr>
              </a:solidFill>
              <a:cs typeface="Calibri" panose="020F0502020204030204" pitchFamily="34" charset="0"/>
            </a:endParaRPr>
          </a:p>
          <a:p>
            <a:r>
              <a:rPr lang="en-US" dirty="0"/>
              <a:t>Case Plan Activities/Action Steps</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Case Plan Activities tie to SDM Safety Threat, Petition, Harm &amp; Danger Statements &amp; Safety Goal &amp; Behaviorally-based Objectives</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With the support of the Network</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Linked to CANS Target Needs and applicable Caregiver Resources</a:t>
            </a:r>
          </a:p>
          <a:p>
            <a:pPr marL="179182" indent="-179182">
              <a:buFont typeface="Wingdings" panose="05000000000000000000" pitchFamily="2" charset="2"/>
              <a:buChar char="§"/>
            </a:pPr>
            <a:endParaRPr lang="en-US" sz="1300" dirty="0">
              <a:solidFill>
                <a:schemeClr val="tx1">
                  <a:lumMod val="65000"/>
                  <a:lumOff val="35000"/>
                </a:schemeClr>
              </a:solidFill>
              <a:cs typeface="Calibri" panose="020F0502020204030204" pitchFamily="34" charset="0"/>
            </a:endParaRPr>
          </a:p>
          <a:p>
            <a:r>
              <a:rPr lang="en-US" sz="1300" dirty="0">
                <a:solidFill>
                  <a:schemeClr val="tx1">
                    <a:lumMod val="65000"/>
                    <a:lumOff val="35000"/>
                  </a:schemeClr>
                </a:solidFill>
                <a:cs typeface="Calibri" panose="020F0502020204030204" pitchFamily="34" charset="0"/>
              </a:rPr>
              <a:t>Behavior Change (or not…)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Behavior change measurement is tied to the SDM Safety Threat, Petition, Harm &amp; Danger Statements &amp; Safety Goal &amp; </a:t>
            </a:r>
            <a:r>
              <a:rPr lang="en-US" sz="1300" dirty="0" err="1">
                <a:solidFill>
                  <a:schemeClr val="tx1">
                    <a:lumMod val="65000"/>
                    <a:lumOff val="35000"/>
                  </a:schemeClr>
                </a:solidFill>
                <a:cs typeface="Calibri" panose="020F0502020204030204" pitchFamily="34" charset="0"/>
              </a:rPr>
              <a:t>Bx</a:t>
            </a:r>
            <a:r>
              <a:rPr lang="en-US" sz="1300" dirty="0">
                <a:solidFill>
                  <a:schemeClr val="tx1">
                    <a:lumMod val="65000"/>
                    <a:lumOff val="35000"/>
                  </a:schemeClr>
                </a:solidFill>
                <a:cs typeface="Calibri" panose="020F0502020204030204" pitchFamily="34" charset="0"/>
              </a:rPr>
              <a:t>-based Objectives &amp; Activities</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SDM Risk Reassessment</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FR to FM </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FM to closure</a:t>
            </a:r>
          </a:p>
          <a:p>
            <a:pPr marL="179182" indent="-179182">
              <a:buFont typeface="Wingdings" panose="05000000000000000000" pitchFamily="2" charset="2"/>
              <a:buChar char="§"/>
            </a:pPr>
            <a:r>
              <a:rPr lang="en-US" sz="1300" dirty="0">
                <a:solidFill>
                  <a:schemeClr val="tx1">
                    <a:lumMod val="65000"/>
                    <a:lumOff val="35000"/>
                  </a:schemeClr>
                </a:solidFill>
                <a:cs typeface="Calibri" panose="020F0502020204030204" pitchFamily="34" charset="0"/>
              </a:rPr>
              <a:t>If no behavior change, PP</a:t>
            </a:r>
          </a:p>
          <a:p>
            <a:endParaRPr lang="en-US" sz="1300" dirty="0">
              <a:solidFill>
                <a:schemeClr val="tx1">
                  <a:lumMod val="65000"/>
                  <a:lumOff val="35000"/>
                </a:schemeClr>
              </a:solidFill>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85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4171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t>
            </a:r>
            <a:r>
              <a:rPr lang="en-US" sz="1300" dirty="0"/>
              <a:t>what using SOP with a family will look like over the life of a case. Not always a linear process, but important to touch on each piece at some point.</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86</a:t>
            </a:fld>
            <a:endParaRPr lang="en-US"/>
          </a:p>
        </p:txBody>
      </p:sp>
    </p:spTree>
    <p:extLst>
      <p:ext uri="{BB962C8B-B14F-4D97-AF65-F5344CB8AC3E}">
        <p14:creationId xmlns:p14="http://schemas.microsoft.com/office/powerpoint/2010/main" val="9173124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Next segment: Tools &amp; strategies that support SOP</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87</a:t>
            </a:fld>
            <a:endParaRPr lang="en-US"/>
          </a:p>
        </p:txBody>
      </p:sp>
    </p:spTree>
    <p:extLst>
      <p:ext uri="{BB962C8B-B14F-4D97-AF65-F5344CB8AC3E}">
        <p14:creationId xmlns:p14="http://schemas.microsoft.com/office/powerpoint/2010/main" val="8331748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slide (next several slides expand on these)</a:t>
            </a:r>
          </a:p>
          <a:p>
            <a:pPr lvl="0"/>
            <a:r>
              <a:rPr lang="en-US" sz="1200" kern="1200" dirty="0">
                <a:solidFill>
                  <a:schemeClr val="tx1"/>
                </a:solidFill>
                <a:effectLst/>
                <a:latin typeface="+mn-lt"/>
                <a:ea typeface="+mn-ea"/>
                <a:cs typeface="+mn-cs"/>
              </a:rPr>
              <a:t>Additional SOP classes (Northern Academy): </a:t>
            </a:r>
          </a:p>
          <a:p>
            <a:r>
              <a:rPr lang="en-US" sz="1200" u="sng" kern="1200" dirty="0">
                <a:solidFill>
                  <a:schemeClr val="tx1"/>
                </a:solidFill>
                <a:effectLst/>
                <a:latin typeface="+mn-lt"/>
                <a:ea typeface="+mn-ea"/>
                <a:cs typeface="+mn-cs"/>
                <a:hlinkClick r:id="rId3"/>
              </a:rPr>
              <a:t>https://humanservices.ucdavis.edu/northern-academy/sop</a:t>
            </a:r>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t>88</a:t>
            </a:fld>
            <a:endParaRPr lang="en-US"/>
          </a:p>
        </p:txBody>
      </p:sp>
    </p:spTree>
    <p:extLst>
      <p:ext uri="{BB962C8B-B14F-4D97-AF65-F5344CB8AC3E}">
        <p14:creationId xmlns:p14="http://schemas.microsoft.com/office/powerpoint/2010/main" val="24089730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Please note there are many specialized SOP trainings</a:t>
            </a:r>
            <a:r>
              <a:rPr lang="en-US" baseline="0" dirty="0"/>
              <a:t> available, including classes specific to Domestic Violence during which you will learn about the SOP DV Timeline Tool (included in your participant guide). </a:t>
            </a:r>
          </a:p>
          <a:p>
            <a:pPr lvl="0"/>
            <a:endParaRPr lang="en-US" baseline="0" dirty="0"/>
          </a:p>
          <a:p>
            <a:pPr lvl="0"/>
            <a:r>
              <a:rPr lang="en-US" baseline="0" dirty="0"/>
              <a:t>Please check our website for available offerings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326AC-9001-496F-9D00-2609682245F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96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b="1" i="1" kern="1200" dirty="0">
                <a:solidFill>
                  <a:schemeClr val="tx1"/>
                </a:solidFill>
                <a:effectLst/>
                <a:latin typeface="+mn-lt"/>
                <a:ea typeface="+mn-ea"/>
                <a:cs typeface="+mn-cs"/>
              </a:rPr>
              <a:t>REVIEW THESE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easiest place to begin crafting a danger statement is with a harm statement, because we will be most worried that the thing that ALREADY happened will happen AGAIN.</a:t>
            </a:r>
          </a:p>
          <a:p>
            <a:pPr lvl="0"/>
            <a:r>
              <a:rPr lang="en-US" sz="1200" kern="1200" dirty="0">
                <a:solidFill>
                  <a:schemeClr val="tx1"/>
                </a:solidFill>
                <a:effectLst/>
                <a:latin typeface="+mn-lt"/>
                <a:ea typeface="+mn-ea"/>
                <a:cs typeface="+mn-cs"/>
              </a:rPr>
              <a:t>What do you notice about the formula? (The last two elements are the same, except for the word “potential.” The first box is also a “who” but instead of who reported, it is who is worried)</a:t>
            </a:r>
          </a:p>
          <a:p>
            <a:pPr lvl="0"/>
            <a:r>
              <a:rPr lang="en-US" sz="1200" kern="1200" dirty="0">
                <a:solidFill>
                  <a:schemeClr val="tx1"/>
                </a:solidFill>
                <a:effectLst/>
                <a:latin typeface="+mn-lt"/>
                <a:ea typeface="+mn-ea"/>
                <a:cs typeface="+mn-cs"/>
              </a:rPr>
              <a:t>The danger statement bears a strong resemblance to the harm statement, but instead of what already HAS HAPPENED, we convert the information to what we are worried MIGHT HAPPEN if nothing changes.</a:t>
            </a:r>
          </a:p>
          <a:p>
            <a:pPr lvl="0"/>
            <a:r>
              <a:rPr lang="en-US" sz="1200" kern="1200" dirty="0">
                <a:solidFill>
                  <a:schemeClr val="tx1"/>
                </a:solidFill>
                <a:effectLst/>
                <a:latin typeface="+mn-lt"/>
                <a:ea typeface="+mn-ea"/>
                <a:cs typeface="+mn-cs"/>
              </a:rPr>
              <a:t>By anchoring the danger statement in harm, we avoid getting worried about everything! And we build on the notion that the best predictor of future danger is past harm.</a:t>
            </a:r>
          </a:p>
          <a:p>
            <a:pPr lvl="0"/>
            <a:r>
              <a:rPr lang="en-US" sz="1200" kern="1200" dirty="0">
                <a:solidFill>
                  <a:schemeClr val="tx1"/>
                </a:solidFill>
                <a:effectLst/>
                <a:latin typeface="+mn-lt"/>
                <a:ea typeface="+mn-ea"/>
                <a:cs typeface="+mn-cs"/>
              </a:rPr>
              <a:t>There WILL be times when we do not have a harm statement but still have a danger statement. </a:t>
            </a:r>
          </a:p>
          <a:p>
            <a:pPr lvl="0"/>
            <a:endParaRPr lang="en-US" sz="1200" b="1" i="1"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ASK THE GROUP:</a:t>
            </a:r>
            <a:r>
              <a:rPr lang="en-US" sz="1200" kern="1200" dirty="0">
                <a:solidFill>
                  <a:schemeClr val="tx1"/>
                </a:solidFill>
                <a:effectLst/>
                <a:latin typeface="+mn-lt"/>
                <a:ea typeface="+mn-ea"/>
                <a:cs typeface="+mn-cs"/>
              </a:rPr>
              <a:t> Can you think of situations like this? (Examples: Hazardous living environment where there has been no impact on the child to date, a violent incident in the home where the child was sleeping, etc.).</a:t>
            </a:r>
          </a:p>
          <a:p>
            <a:pPr lvl="0"/>
            <a:r>
              <a:rPr lang="en-US" sz="1200" kern="1200" dirty="0">
                <a:solidFill>
                  <a:schemeClr val="tx1"/>
                </a:solidFill>
                <a:effectLst/>
                <a:latin typeface="+mn-lt"/>
                <a:ea typeface="+mn-ea"/>
                <a:cs typeface="+mn-cs"/>
              </a:rPr>
              <a:t>The key here is to ensure that if there is no harm to make sure not all the “complicating factors” creep back into “danger.” Historically, that is what has happened in child welfare. Find some way of prioritizing. Usually the SDM safety assessment is the best way to help this out. Items on the SDM safety assessment include both “harm” and “likely danger.” If you have something that is not “harm” but you are thinking it may be “danger” check it against the SDM safety assessment.</a:t>
            </a:r>
          </a:p>
        </p:txBody>
      </p:sp>
      <p:sp>
        <p:nvSpPr>
          <p:cNvPr id="73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809DD71E-18BE-4E0B-9764-65CC36CE1480}" type="slidenum">
              <a:rPr lang="en-US" altLang="en-US" sz="1300">
                <a:latin typeface="Calibri" panose="020F0502020204030204" pitchFamily="34" charset="0"/>
              </a:rPr>
              <a:pPr/>
              <a:t>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7131920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One of the key strategies you should think about as you start any new practice is the use of coaching. </a:t>
            </a:r>
          </a:p>
          <a:p>
            <a:pPr lvl="0"/>
            <a:r>
              <a:rPr lang="en-US" sz="1200" kern="1200" dirty="0">
                <a:solidFill>
                  <a:schemeClr val="tx1"/>
                </a:solidFill>
                <a:effectLst/>
                <a:latin typeface="+mn-lt"/>
                <a:ea typeface="+mn-ea"/>
                <a:cs typeface="+mn-cs"/>
              </a:rPr>
              <a:t>Many of us are used to attending training in this work, and training does serve a purpose [Read key ideas from slide]. But what we have learned from research and our own personal experiences is that training is not enough. </a:t>
            </a:r>
          </a:p>
          <a:p>
            <a:pPr lvl="0"/>
            <a:r>
              <a:rPr lang="en-US" sz="1200" kern="1200" dirty="0">
                <a:solidFill>
                  <a:schemeClr val="tx1"/>
                </a:solidFill>
                <a:effectLst/>
                <a:latin typeface="+mn-lt"/>
                <a:ea typeface="+mn-ea"/>
                <a:cs typeface="+mn-cs"/>
              </a:rPr>
              <a:t>For practices to be sustained, training really needs to be supplemented by coaching and modeled/supported by all levels of the agency. Coaching can greatly impact your ability to deepen your skill level. </a:t>
            </a:r>
          </a:p>
          <a:p>
            <a:pPr lvl="0"/>
            <a:r>
              <a:rPr lang="en-US" sz="1200" b="1" i="1" kern="1200" dirty="0">
                <a:solidFill>
                  <a:schemeClr val="tx1"/>
                </a:solidFill>
                <a:effectLst/>
                <a:latin typeface="+mn-lt"/>
                <a:ea typeface="+mn-ea"/>
                <a:cs typeface="+mn-cs"/>
              </a:rPr>
              <a:t>Please note:</a:t>
            </a:r>
            <a:r>
              <a:rPr lang="en-US" sz="1200" kern="1200" dirty="0">
                <a:solidFill>
                  <a:schemeClr val="tx1"/>
                </a:solidFill>
                <a:effectLst/>
                <a:latin typeface="+mn-lt"/>
                <a:ea typeface="+mn-ea"/>
                <a:cs typeface="+mn-cs"/>
              </a:rPr>
              <a:t> If your County does not utilize a coach, you can still seek out peers or other “SOP Champions” at your workplace to help mentor and coach you. </a:t>
            </a:r>
          </a:p>
          <a:p>
            <a:pPr lvl="0"/>
            <a:r>
              <a:rPr lang="en-US" sz="1200" kern="1200" dirty="0">
                <a:solidFill>
                  <a:schemeClr val="tx1"/>
                </a:solidFill>
                <a:effectLst/>
                <a:latin typeface="+mn-lt"/>
                <a:ea typeface="+mn-ea"/>
                <a:cs typeface="+mn-cs"/>
              </a:rPr>
              <a:t>Coaching is…….[read key ideas from ‘coaching’ box on the slide]. Coaches are not necessarily “experts” in SOP. Often the coach is just a little further out ahead than the trainers! But they are someone who can help an individual or group plan to try something new, then after, help them reflect on what worked well and what was hard about it.</a:t>
            </a:r>
          </a:p>
          <a:p>
            <a:r>
              <a:rPr lang="en-US" sz="1200" kern="1200" dirty="0">
                <a:solidFill>
                  <a:schemeClr val="tx1"/>
                </a:solidFill>
                <a:effectLst/>
                <a:latin typeface="+mn-lt"/>
                <a:ea typeface="+mn-ea"/>
                <a:cs typeface="+mn-cs"/>
              </a:rPr>
              <a:t>The point here is not that “coaching is better than training”– but that we need both!</a:t>
            </a:r>
          </a:p>
          <a:p>
            <a:pPr lvl="0"/>
            <a:r>
              <a:rPr lang="en-US" sz="1200" kern="1200" dirty="0">
                <a:solidFill>
                  <a:schemeClr val="tx1"/>
                </a:solidFill>
                <a:effectLst/>
                <a:latin typeface="+mn-lt"/>
                <a:ea typeface="+mn-ea"/>
                <a:cs typeface="+mn-cs"/>
              </a:rPr>
              <a:t>Some studies show coaching can increase levels of retention of knowledge, skill level and transfer to practice by up to 95%!!!</a:t>
            </a:r>
          </a:p>
          <a:p>
            <a:r>
              <a:rPr lang="en-US" sz="1200" kern="1200" dirty="0">
                <a:solidFill>
                  <a:schemeClr val="tx1"/>
                </a:solidFill>
                <a:effectLst/>
                <a:latin typeface="+mn-lt"/>
                <a:ea typeface="+mn-ea"/>
                <a:cs typeface="+mn-cs"/>
              </a:rPr>
              <a:t>Northern Academy Coaching resources: </a:t>
            </a:r>
            <a:r>
              <a:rPr lang="en-US" sz="1200" u="sng" kern="1200" dirty="0">
                <a:solidFill>
                  <a:schemeClr val="tx1"/>
                </a:solidFill>
                <a:effectLst/>
                <a:latin typeface="+mn-lt"/>
                <a:ea typeface="+mn-ea"/>
                <a:cs typeface="+mn-cs"/>
                <a:hlinkClick r:id="rId3"/>
              </a:rPr>
              <a:t>https://humanservices.ucdavis.edu/coaching-human-services</a:t>
            </a:r>
            <a:endParaRPr lang="en-US" dirty="0"/>
          </a:p>
          <a:p>
            <a:endParaRPr lang="en-US" altLang="en-US" dirty="0">
              <a:cs typeface="Calibri" panose="020F0502020204030204" pitchFamily="34" charset="0"/>
            </a:endParaRPr>
          </a:p>
        </p:txBody>
      </p:sp>
      <p:sp>
        <p:nvSpPr>
          <p:cNvPr id="16794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r>
              <a:rPr lang="en-US" altLang="en-US" sz="1300" dirty="0">
                <a:latin typeface="Calibri" panose="020F0502020204030204" pitchFamily="34" charset="0"/>
              </a:rPr>
              <a:t>SOP Intro Day 3</a:t>
            </a:r>
          </a:p>
        </p:txBody>
      </p:sp>
      <p:sp>
        <p:nvSpPr>
          <p:cNvPr id="16794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133F916C-4478-46BA-A1ED-681CE8884E0D}" type="slidenum">
              <a:rPr lang="en-US" altLang="en-US" sz="1300">
                <a:latin typeface="Calibri" panose="020F0502020204030204" pitchFamily="34" charset="0"/>
              </a:rPr>
              <a:pPr/>
              <a:t>90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7657654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altLang="en-US" dirty="0">
                <a:cs typeface="Calibri" panose="020F0502020204030204" pitchFamily="34" charset="0"/>
              </a:rPr>
              <a:t>Review slide</a:t>
            </a:r>
          </a:p>
        </p:txBody>
      </p:sp>
      <p:sp>
        <p:nvSpPr>
          <p:cNvPr id="16794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r>
              <a:rPr lang="en-US" altLang="en-US" sz="1300" dirty="0">
                <a:latin typeface="Calibri" panose="020F0502020204030204" pitchFamily="34" charset="0"/>
              </a:rPr>
              <a:t>SOP Intro Day 3</a:t>
            </a:r>
          </a:p>
        </p:txBody>
      </p:sp>
      <p:sp>
        <p:nvSpPr>
          <p:cNvPr id="16794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133F916C-4478-46BA-A1ED-681CE8884E0D}" type="slidenum">
              <a:rPr lang="en-US" altLang="en-US" sz="1300">
                <a:latin typeface="Calibri" panose="020F0502020204030204" pitchFamily="34" charset="0"/>
              </a:rPr>
              <a:pPr/>
              <a:t>91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7891477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cs typeface="Calibri" panose="020F0502020204030204" pitchFamily="34" charset="0"/>
              </a:rPr>
              <a:t>Review slide: These are some examples of existing tools. Many of these tools are on our SOP Resource page (see next slide). Some tools are still being finalized and will be on the Statewide SOP Toolkit.</a:t>
            </a:r>
          </a:p>
        </p:txBody>
      </p:sp>
      <p:sp>
        <p:nvSpPr>
          <p:cNvPr id="16794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r>
              <a:rPr lang="en-US" altLang="en-US" sz="1300" dirty="0">
                <a:latin typeface="Calibri" panose="020F0502020204030204" pitchFamily="34" charset="0"/>
              </a:rPr>
              <a:t>SOP Intro Day 3</a:t>
            </a:r>
          </a:p>
        </p:txBody>
      </p:sp>
      <p:sp>
        <p:nvSpPr>
          <p:cNvPr id="16794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133F916C-4478-46BA-A1ED-681CE8884E0D}" type="slidenum">
              <a:rPr lang="en-US" altLang="en-US" sz="1300">
                <a:latin typeface="Calibri" panose="020F0502020204030204" pitchFamily="34" charset="0"/>
              </a:rPr>
              <a:pPr/>
              <a:t>92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9057747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This slide provides a summary of the Key elements of SOP. </a:t>
            </a:r>
          </a:p>
          <a:p>
            <a:pPr lvl="0"/>
            <a:r>
              <a:rPr lang="en-US" sz="1200" kern="1200" dirty="0">
                <a:solidFill>
                  <a:schemeClr val="tx1"/>
                </a:solidFill>
                <a:effectLst/>
                <a:latin typeface="+mn-lt"/>
                <a:ea typeface="+mn-ea"/>
                <a:cs typeface="+mn-cs"/>
              </a:rPr>
              <a:t>Trainer</a:t>
            </a:r>
            <a:r>
              <a:rPr lang="en-US" sz="1200" kern="1200" baseline="0" dirty="0">
                <a:solidFill>
                  <a:schemeClr val="tx1"/>
                </a:solidFill>
                <a:effectLst/>
                <a:latin typeface="+mn-lt"/>
                <a:ea typeface="+mn-ea"/>
                <a:cs typeface="+mn-cs"/>
              </a:rPr>
              <a:t> notes:</a:t>
            </a:r>
            <a:r>
              <a:rPr lang="en-US" sz="1200" kern="1200" dirty="0">
                <a:solidFill>
                  <a:schemeClr val="tx1"/>
                </a:solidFill>
                <a:effectLst/>
                <a:latin typeface="+mn-lt"/>
                <a:ea typeface="+mn-ea"/>
                <a:cs typeface="+mn-cs"/>
              </a:rPr>
              <a:t> </a:t>
            </a:r>
          </a:p>
          <a:p>
            <a:pPr marL="228600" lvl="0" indent="-228600">
              <a:buAutoNum type="arabicPeriod"/>
            </a:pP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hese key elements are outlined in the handout: Key elements of SOP (in the participant guide)</a:t>
            </a:r>
          </a:p>
          <a:p>
            <a:pPr marL="228600" lvl="0" indent="-228600">
              <a:buAutoNum type="arabicPeriod"/>
            </a:pPr>
            <a:r>
              <a:rPr lang="en-US" sz="1200" b="1" i="1" u="sng" kern="1200" dirty="0">
                <a:solidFill>
                  <a:schemeClr val="tx1"/>
                </a:solidFill>
                <a:effectLst/>
                <a:latin typeface="+mn-lt"/>
                <a:ea typeface="+mn-ea"/>
                <a:cs typeface="+mn-cs"/>
              </a:rPr>
              <a:t>Important note about fidelity to the practice:</a:t>
            </a:r>
            <a:r>
              <a:rPr lang="en-US" sz="1200" kern="1200" dirty="0">
                <a:solidFill>
                  <a:schemeClr val="tx1"/>
                </a:solidFill>
                <a:effectLst/>
                <a:latin typeface="+mn-lt"/>
                <a:ea typeface="+mn-ea"/>
                <a:cs typeface="+mn-cs"/>
              </a:rPr>
              <a:t> Each of the key elements or components of SOP, implemented to fidelity, is necessary to say SOP is being “implemented” in a given agency. Some counties say they are “using SOP” or consider themselves an “SOP agency”, however, they may only be using one or tool strategies, and may not be using the tools to fidelity (as they are intended to be used). </a:t>
            </a:r>
          </a:p>
          <a:p>
            <a:pPr marL="228600" lvl="0" indent="-228600">
              <a:buAutoNum type="arabicPeriod"/>
            </a:pPr>
            <a:r>
              <a:rPr lang="en-US" sz="1200" kern="1200" dirty="0">
                <a:solidFill>
                  <a:schemeClr val="tx1"/>
                </a:solidFill>
                <a:effectLst/>
                <a:latin typeface="+mn-lt"/>
                <a:ea typeface="+mn-ea"/>
                <a:cs typeface="+mn-cs"/>
              </a:rPr>
              <a:t>There are several SOP fidelity tools available through Northern Academy to help your agency assess &amp; evaluate SOP implementation &amp; fidelity</a:t>
            </a:r>
            <a:endParaRPr lang="en-US" dirty="0"/>
          </a:p>
          <a:p>
            <a:endParaRPr lang="en-US" dirty="0"/>
          </a:p>
        </p:txBody>
      </p:sp>
      <p:sp>
        <p:nvSpPr>
          <p:cNvPr id="16794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r>
              <a:rPr lang="en-US" altLang="en-US" sz="1300" dirty="0">
                <a:latin typeface="Calibri" panose="020F0502020204030204" pitchFamily="34" charset="0"/>
              </a:rPr>
              <a:t>SOP Intro Day 3</a:t>
            </a:r>
          </a:p>
        </p:txBody>
      </p:sp>
      <p:sp>
        <p:nvSpPr>
          <p:cNvPr id="16794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ea typeface="MS PGothic" panose="020B0600070205080204" pitchFamily="34" charset="-128"/>
              </a:defRPr>
            </a:lvl1pPr>
            <a:lvl2pPr marL="40097626" indent="-39614320">
              <a:defRPr sz="2500">
                <a:solidFill>
                  <a:schemeClr val="tx1"/>
                </a:solidFill>
                <a:latin typeface="Times" panose="02020603050405020304" pitchFamily="18" charset="0"/>
                <a:ea typeface="MS PGothic" panose="020B0600070205080204" pitchFamily="34" charset="-128"/>
              </a:defRPr>
            </a:lvl2pPr>
            <a:lvl3pPr marL="1208265" indent="-241653">
              <a:defRPr sz="2500">
                <a:solidFill>
                  <a:schemeClr val="tx1"/>
                </a:solidFill>
                <a:latin typeface="Times" panose="02020603050405020304" pitchFamily="18" charset="0"/>
                <a:ea typeface="MS PGothic" panose="020B0600070205080204" pitchFamily="34" charset="-128"/>
              </a:defRPr>
            </a:lvl3pPr>
            <a:lvl4pPr marL="1691571" indent="-241653">
              <a:defRPr sz="2500">
                <a:solidFill>
                  <a:schemeClr val="tx1"/>
                </a:solidFill>
                <a:latin typeface="Times" panose="02020603050405020304" pitchFamily="18" charset="0"/>
                <a:ea typeface="MS PGothic" panose="020B0600070205080204" pitchFamily="34" charset="-128"/>
              </a:defRPr>
            </a:lvl4pPr>
            <a:lvl5pPr marL="2174878" indent="-241653">
              <a:defRPr sz="2500">
                <a:solidFill>
                  <a:schemeClr val="tx1"/>
                </a:solidFill>
                <a:latin typeface="Times"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133F916C-4478-46BA-A1ED-681CE8884E0D}" type="slidenum">
              <a:rPr lang="en-US" altLang="en-US" sz="1300">
                <a:latin typeface="Calibri" panose="020F0502020204030204" pitchFamily="34" charset="0"/>
              </a:rPr>
              <a:pPr/>
              <a:t>93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066885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Please refer to handout in your participant guide: SOP Documentation Strategies</a:t>
            </a:r>
          </a:p>
          <a:p>
            <a:pPr marL="171450" indent="-171450">
              <a:buFont typeface="Wingdings" panose="05000000000000000000" pitchFamily="2" charset="2"/>
              <a:buChar char="Ø"/>
            </a:pPr>
            <a:r>
              <a:rPr lang="en-US" dirty="0"/>
              <a:t>There is increasing</a:t>
            </a:r>
            <a:r>
              <a:rPr lang="en-US" baseline="0" dirty="0"/>
              <a:t> interest by Counties and CDSS to assess the use of SOP with families across the state</a:t>
            </a:r>
          </a:p>
          <a:p>
            <a:pPr marL="171450" indent="-171450">
              <a:buFont typeface="Wingdings" panose="05000000000000000000" pitchFamily="2" charset="2"/>
              <a:buChar char="Ø"/>
            </a:pPr>
            <a:r>
              <a:rPr lang="en-US" baseline="0" dirty="0"/>
              <a:t>Use of SOP is often difficult to measure &amp; identify due to the lack of consistent documentation standards and expectations</a:t>
            </a:r>
          </a:p>
          <a:p>
            <a:pPr marL="171450" indent="-171450">
              <a:buFont typeface="Wingdings" panose="05000000000000000000" pitchFamily="2" charset="2"/>
              <a:buChar char="Ø"/>
            </a:pPr>
            <a:r>
              <a:rPr lang="en-US" baseline="0" dirty="0"/>
              <a:t>Large group discussion – consider the questions on the slide:</a:t>
            </a:r>
          </a:p>
          <a:p>
            <a:pPr marL="628650" lvl="1" indent="-171450">
              <a:buFont typeface="Arial" panose="020B0604020202020204" pitchFamily="34" charset="0"/>
              <a:buChar char="•"/>
            </a:pPr>
            <a:r>
              <a:rPr lang="en-US" sz="1200" dirty="0"/>
              <a:t>What does SOP documentation look like? </a:t>
            </a:r>
          </a:p>
          <a:p>
            <a:pPr marL="628650" lvl="1" indent="-171450">
              <a:buFont typeface="Arial" panose="020B0604020202020204" pitchFamily="34" charset="0"/>
              <a:buChar char="•"/>
            </a:pPr>
            <a:r>
              <a:rPr lang="en-US" sz="1200" dirty="0"/>
              <a:t>What are some ideas you have for documenting use of SOP with children and families?</a:t>
            </a:r>
          </a:p>
          <a:p>
            <a:pPr marL="628650" lvl="1" indent="-171450">
              <a:buFont typeface="Arial" panose="020B0604020202020204" pitchFamily="34" charset="0"/>
              <a:buChar char="•"/>
            </a:pPr>
            <a:r>
              <a:rPr lang="en-US" sz="1200" dirty="0"/>
              <a:t>Does your county have an SOP documentation policy?</a:t>
            </a:r>
          </a:p>
          <a:p>
            <a:pPr marL="628650" lvl="1" indent="-171450">
              <a:buFont typeface="Arial" panose="020B0604020202020204" pitchFamily="34" charset="0"/>
              <a:buChar char="•"/>
            </a:pPr>
            <a:r>
              <a:rPr lang="en-US" sz="1200" dirty="0"/>
              <a:t>Why is it important to document the tools and strategies we use with families?</a:t>
            </a:r>
          </a:p>
          <a:p>
            <a:pPr marL="171450" lvl="0" indent="-171450">
              <a:buFont typeface="Wingdings" panose="05000000000000000000" pitchFamily="2" charset="2"/>
              <a:buChar char="Ø"/>
            </a:pPr>
            <a:r>
              <a:rPr lang="en-US" sz="1200" dirty="0"/>
              <a:t>Debrief</a:t>
            </a:r>
            <a:r>
              <a:rPr lang="en-US" sz="1200" baseline="0" dirty="0"/>
              <a:t> – possible ideas:</a:t>
            </a:r>
          </a:p>
          <a:p>
            <a:pPr marL="628650" lvl="1" indent="-171450">
              <a:buFont typeface="Arial" panose="020B0604020202020204" pitchFamily="34" charset="0"/>
              <a:buChar char="•"/>
            </a:pPr>
            <a:r>
              <a:rPr lang="en-US" sz="1200" baseline="0" dirty="0"/>
              <a:t>It is important for us to be able to describe the quality of our interactions with children/youth and what tools and strategies are working well to engage the family and what may not work as well – this will help us as we monitor and adapt the case plan, ensuring our services and case plans continue to meet the needs of the child/family, enhance our court reports/status review reports to be more specific, etc. </a:t>
            </a:r>
            <a:endParaRPr lang="en-US" sz="1200" dirty="0"/>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94</a:t>
            </a:fld>
            <a:endParaRPr lang="en-US"/>
          </a:p>
        </p:txBody>
      </p:sp>
    </p:spTree>
    <p:extLst>
      <p:ext uri="{BB962C8B-B14F-4D97-AF65-F5344CB8AC3E}">
        <p14:creationId xmlns:p14="http://schemas.microsoft.com/office/powerpoint/2010/main" val="25448486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the SOP Resource Page as an excellent resource for more information! This website includes links to SOP videos, articles, tools, webinars, quick guides, etc.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Optional if you have time: Bring up the website to show participants how to utilize this page. SOP Resource page link: </a:t>
            </a:r>
            <a:r>
              <a:rPr lang="en-US" sz="1200" u="sng" kern="1200" dirty="0">
                <a:solidFill>
                  <a:schemeClr val="tx1"/>
                </a:solidFill>
                <a:effectLst/>
                <a:latin typeface="+mn-lt"/>
                <a:ea typeface="+mn-ea"/>
                <a:cs typeface="+mn-cs"/>
                <a:hlinkClick r:id="rId3"/>
              </a:rPr>
              <a:t>http://bit.ly/SafetyOrganizedPractice</a:t>
            </a:r>
            <a:endParaRPr lang="en-US" sz="1300" dirty="0"/>
          </a:p>
          <a:p>
            <a:endParaRPr lang="en-US" dirty="0"/>
          </a:p>
        </p:txBody>
      </p:sp>
      <p:sp>
        <p:nvSpPr>
          <p:cNvPr id="4" name="Slide Number Placeholder 3"/>
          <p:cNvSpPr>
            <a:spLocks noGrp="1"/>
          </p:cNvSpPr>
          <p:nvPr>
            <p:ph type="sldNum" sz="quarter" idx="10"/>
          </p:nvPr>
        </p:nvSpPr>
        <p:spPr/>
        <p:txBody>
          <a:bodyPr/>
          <a:lstStyle/>
          <a:p>
            <a:fld id="{8EDDED98-F44D-4C6C-B3D9-2C794E55B7C2}" type="slidenum">
              <a:rPr lang="en-US" smtClean="0"/>
              <a:t>95</a:t>
            </a:fld>
            <a:endParaRPr lang="en-US"/>
          </a:p>
        </p:txBody>
      </p:sp>
    </p:spTree>
    <p:extLst>
      <p:ext uri="{BB962C8B-B14F-4D97-AF65-F5344CB8AC3E}">
        <p14:creationId xmlns:p14="http://schemas.microsoft.com/office/powerpoint/2010/main" val="11117031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Counties are not required to use SOP, but choose to do so because of the potential</a:t>
            </a:r>
            <a:r>
              <a:rPr lang="en-US" sz="1200" kern="1200" baseline="0" dirty="0">
                <a:solidFill>
                  <a:schemeClr val="tx1"/>
                </a:solidFill>
                <a:effectLst/>
                <a:latin typeface="+mn-lt"/>
                <a:ea typeface="+mn-ea"/>
                <a:cs typeface="+mn-cs"/>
              </a:rPr>
              <a:t> positive impact on outcomes for children, youth and families.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SOP Backbone Committee is made up of members from the Regional Training Academies (RTAs; Northern, Southern, Bay and Central), California Department of Social Services (CDSS), Casey Family Programs, </a:t>
            </a:r>
            <a:r>
              <a:rPr lang="en-US" sz="1200" kern="1200" dirty="0" err="1">
                <a:solidFill>
                  <a:schemeClr val="tx1"/>
                </a:solidFill>
                <a:effectLst/>
                <a:latin typeface="+mn-lt"/>
                <a:ea typeface="+mn-ea"/>
                <a:cs typeface="+mn-cs"/>
              </a:rPr>
              <a:t>CalSWEC</a:t>
            </a:r>
            <a:r>
              <a:rPr lang="en-US" sz="1200" kern="1200" dirty="0">
                <a:solidFill>
                  <a:schemeClr val="tx1"/>
                </a:solidFill>
                <a:effectLst/>
                <a:latin typeface="+mn-lt"/>
                <a:ea typeface="+mn-ea"/>
                <a:cs typeface="+mn-cs"/>
              </a:rPr>
              <a:t> and county representatives from each region. The Northern Academy has primary responsibility for Committee coordination.</a:t>
            </a:r>
          </a:p>
        </p:txBody>
      </p:sp>
      <p:sp>
        <p:nvSpPr>
          <p:cNvPr id="296" name="Google Shape;2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890437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SOP toolkit</a:t>
            </a:r>
            <a:r>
              <a:rPr lang="en-US" baseline="0" dirty="0"/>
              <a:t> contains a comprehensive range of tools to support agencies in implementing SOP and practicing to fidelity.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toolkit was developed by California’s SOP Backbone Committee, which is </a:t>
            </a:r>
            <a:r>
              <a:rPr lang="en-US" sz="1200" kern="1200" dirty="0">
                <a:solidFill>
                  <a:schemeClr val="tx1"/>
                </a:solidFill>
                <a:effectLst/>
                <a:latin typeface="+mn-lt"/>
                <a:ea typeface="+mn-ea"/>
                <a:cs typeface="+mn-cs"/>
              </a:rPr>
              <a:t>made up of members from the Regional Training Academies (RTAs; Northern, Southern, Bay and Central), CDSS, Casey Family Programs, </a:t>
            </a:r>
            <a:r>
              <a:rPr lang="en-US" sz="1200" kern="1200" dirty="0" err="1">
                <a:solidFill>
                  <a:schemeClr val="tx1"/>
                </a:solidFill>
                <a:effectLst/>
                <a:latin typeface="+mn-lt"/>
                <a:ea typeface="+mn-ea"/>
                <a:cs typeface="+mn-cs"/>
              </a:rPr>
              <a:t>CalSWEC</a:t>
            </a:r>
            <a:r>
              <a:rPr lang="en-US" sz="1200" kern="1200" dirty="0">
                <a:solidFill>
                  <a:schemeClr val="tx1"/>
                </a:solidFill>
                <a:effectLst/>
                <a:latin typeface="+mn-lt"/>
                <a:ea typeface="+mn-ea"/>
                <a:cs typeface="+mn-cs"/>
              </a:rPr>
              <a:t> and county representatives from each region. The RTAs provide SOP training, coaching and technical assistance in their geographic areas,</a:t>
            </a:r>
            <a:r>
              <a:rPr lang="en-US" sz="1200" kern="1200" baseline="0" dirty="0">
                <a:solidFill>
                  <a:schemeClr val="tx1"/>
                </a:solidFill>
                <a:effectLst/>
                <a:latin typeface="+mn-lt"/>
                <a:ea typeface="+mn-ea"/>
                <a:cs typeface="+mn-cs"/>
              </a:rPr>
              <a:t> including supporting counties in implementing the toolkit</a:t>
            </a:r>
            <a:r>
              <a:rPr lang="en-US" sz="1200" kern="1200" dirty="0">
                <a:solidFill>
                  <a:schemeClr val="tx1"/>
                </a:solidFill>
                <a:effectLst/>
                <a:latin typeface="+mn-lt"/>
                <a:ea typeface="+mn-ea"/>
                <a:cs typeface="+mn-cs"/>
              </a:rPr>
              <a:t>. If</a:t>
            </a:r>
            <a:r>
              <a:rPr lang="en-US" sz="1200" kern="1200" baseline="0" dirty="0">
                <a:solidFill>
                  <a:schemeClr val="tx1"/>
                </a:solidFill>
                <a:effectLst/>
                <a:latin typeface="+mn-lt"/>
                <a:ea typeface="+mn-ea"/>
                <a:cs typeface="+mn-cs"/>
              </a:rPr>
              <a:t> you would like more information, check out the website at the URL listed here, go to the main </a:t>
            </a:r>
            <a:r>
              <a:rPr lang="en-US" sz="1200" kern="1200" baseline="0" dirty="0" err="1">
                <a:solidFill>
                  <a:schemeClr val="tx1"/>
                </a:solidFill>
                <a:effectLst/>
                <a:latin typeface="+mn-lt"/>
                <a:ea typeface="+mn-ea"/>
                <a:cs typeface="+mn-cs"/>
              </a:rPr>
              <a:t>CalSWEC</a:t>
            </a:r>
            <a:r>
              <a:rPr lang="en-US" sz="1200" kern="1200" baseline="0" dirty="0">
                <a:solidFill>
                  <a:schemeClr val="tx1"/>
                </a:solidFill>
                <a:effectLst/>
                <a:latin typeface="+mn-lt"/>
                <a:ea typeface="+mn-ea"/>
                <a:cs typeface="+mn-cs"/>
              </a:rPr>
              <a:t> website and click on Quick Links – Toolkits – SOP Toolkit, or contact your local RTA.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B3A2D-FAF7-49DB-9DB4-923CBED652C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5106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highlights on slide</a:t>
            </a:r>
          </a:p>
        </p:txBody>
      </p:sp>
      <p:sp>
        <p:nvSpPr>
          <p:cNvPr id="4" name="Slide Number Placeholder 3"/>
          <p:cNvSpPr>
            <a:spLocks noGrp="1"/>
          </p:cNvSpPr>
          <p:nvPr>
            <p:ph type="sldNum" sz="quarter" idx="5"/>
          </p:nvPr>
        </p:nvSpPr>
        <p:spPr/>
        <p:txBody>
          <a:bodyPr/>
          <a:lstStyle/>
          <a:p>
            <a:fld id="{CF5326AC-9001-496F-9D00-2609682245F8}" type="slidenum">
              <a:rPr lang="en-US" smtClean="0"/>
              <a:t>98</a:t>
            </a:fld>
            <a:endParaRPr lang="en-US"/>
          </a:p>
        </p:txBody>
      </p:sp>
    </p:spTree>
    <p:extLst>
      <p:ext uri="{BB962C8B-B14F-4D97-AF65-F5344CB8AC3E}">
        <p14:creationId xmlns:p14="http://schemas.microsoft.com/office/powerpoint/2010/main" val="27780200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Next segment: Wrapping Up</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99</a:t>
            </a:fld>
            <a:endParaRPr lang="en-US"/>
          </a:p>
        </p:txBody>
      </p:sp>
    </p:spTree>
    <p:extLst>
      <p:ext uri="{BB962C8B-B14F-4D97-AF65-F5344CB8AC3E}">
        <p14:creationId xmlns:p14="http://schemas.microsoft.com/office/powerpoint/2010/main" val="216077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5.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6.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7.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8.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9.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0.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1.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2.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3.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5.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6.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ags" Target="../tags/tag118.xml"/><Relationship Id="rId4" Type="http://schemas.openxmlformats.org/officeDocument/2006/relationships/image" Target="../media/image12.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ags" Target="../tags/tag119.xml"/><Relationship Id="rId4" Type="http://schemas.openxmlformats.org/officeDocument/2006/relationships/image" Target="../media/image12.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ags" Target="../tags/tag120.xml"/><Relationship Id="rId4" Type="http://schemas.openxmlformats.org/officeDocument/2006/relationships/image" Target="../media/image12.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ags" Target="../tags/tag121.xml"/><Relationship Id="rId4" Type="http://schemas.openxmlformats.org/officeDocument/2006/relationships/image" Target="../media/image12.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ags" Target="../tags/tag122.xml"/><Relationship Id="rId4" Type="http://schemas.openxmlformats.org/officeDocument/2006/relationships/image" Target="../media/image12.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ags" Target="../tags/tag123.xml"/><Relationship Id="rId4" Type="http://schemas.openxmlformats.org/officeDocument/2006/relationships/image" Target="../media/image12.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ags" Target="../tags/tag124.xml"/><Relationship Id="rId4" Type="http://schemas.openxmlformats.org/officeDocument/2006/relationships/image" Target="../media/image12.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ags" Target="../tags/tag125.xml"/><Relationship Id="rId4" Type="http://schemas.openxmlformats.org/officeDocument/2006/relationships/image" Target="../media/image12.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ags" Target="../tags/tag126.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ags" Target="../tags/tag127.xml"/><Relationship Id="rId4" Type="http://schemas.openxmlformats.org/officeDocument/2006/relationships/image" Target="../media/image1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8.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9.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themeOverride" Target="../theme/themeOverride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1.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2.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themeOverride" Target="../theme/themeOverride8.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4.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6.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7.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8.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9.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0.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1.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2.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3.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4.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2.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6.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7.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8.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9.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5.xml"/><Relationship Id="rId1" Type="http://schemas.openxmlformats.org/officeDocument/2006/relationships/tags" Target="../tags/tag15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5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5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5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5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hemeOverride" Target="../theme/themeOverride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hemeOverride" Target="../theme/themeOverride4.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79.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80.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84.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85.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86.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87.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themeOverride" Target="../theme/themeOverride5.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2.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3.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hemeOverride" Target="../theme/themeOverride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31" name="Details"/>
          <p:cNvSpPr>
            <a:spLocks noGrp="1"/>
          </p:cNvSpPr>
          <p:nvPr>
            <p:ph type="body" sz="quarter" idx="12" hasCustomPrompt="1"/>
          </p:nvPr>
        </p:nvSpPr>
        <p:spPr>
          <a:xfrm>
            <a:off x="838200" y="6018576"/>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04360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855469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24750646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5645928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2237797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0943108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Calibri" panose="020F0502020204030204" pitchFamily="34" charset="0"/>
              </a:defRPr>
            </a:lvl1pPr>
          </a:lstStyle>
          <a:p>
            <a:pPr marL="0" lvl="0" indent="0">
              <a:lnSpc>
                <a:spcPct val="100000"/>
              </a:lnSpc>
              <a:spcBef>
                <a:spcPts val="0"/>
              </a:spcBef>
              <a:spcAft>
                <a:spcPts val="1600"/>
              </a:spcAft>
              <a:buNone/>
            </a:pPr>
            <a:r>
              <a:rPr lang="en-US" dirty="0"/>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0402085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3766797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37955560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0788841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7641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386877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6991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42702559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8287983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603129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4691419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499460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3195033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6419689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42501611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9286315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Calibri" panose="020F0502020204030204" pitchFamily="34" charset="0"/>
              </a:defRPr>
            </a:lvl1pPr>
          </a:lstStyle>
          <a:p>
            <a:r>
              <a:rPr lang="en-US" dirty="0"/>
              <a:t>Click to edit Master title style</a:t>
            </a:r>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22619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065336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1419727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82791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1182688"/>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Calibri" panose="020F0502020204030204" pitchFamily="34" charset="0"/>
              <a:ea typeface="+mn-ea"/>
            </a:endParaRPr>
          </a:p>
        </p:txBody>
      </p:sp>
      <p:sp>
        <p:nvSpPr>
          <p:cNvPr id="6" name="Rectangle 5"/>
          <p:cNvSpPr>
            <a:spLocks noChangeArrowheads="1"/>
          </p:cNvSpPr>
          <p:nvPr/>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Calibri" panose="020F0502020204030204" pitchFamily="34" charset="0"/>
              <a:ea typeface="+mn-ea"/>
            </a:endParaRPr>
          </a:p>
        </p:txBody>
      </p:sp>
      <p:sp>
        <p:nvSpPr>
          <p:cNvPr id="7" name="TextBox 6"/>
          <p:cNvSpPr txBox="1"/>
          <p:nvPr/>
        </p:nvSpPr>
        <p:spPr>
          <a:xfrm>
            <a:off x="8547100" y="6356351"/>
            <a:ext cx="3175000" cy="365125"/>
          </a:xfrm>
          <a:prstGeom prst="rect">
            <a:avLst/>
          </a:prstGeom>
        </p:spPr>
        <p:txBody>
          <a:bodyPr anchor="ctr">
            <a:normAutofit fontScale="70000" lnSpcReduction="20000"/>
          </a:bodyPr>
          <a:lstStyle/>
          <a:p>
            <a:pPr defTabSz="457200" eaLnBrk="1" fontAlgn="auto" hangingPunct="1">
              <a:spcAft>
                <a:spcPts val="0"/>
              </a:spcAft>
              <a:defRPr/>
            </a:pPr>
            <a:endParaRPr lang="en-US" sz="2800" dirty="0">
              <a:solidFill>
                <a:srgbClr val="FFFFFF"/>
              </a:solidFill>
              <a:latin typeface="Calibri" panose="020F0502020204030204" pitchFamily="34" charset="0"/>
              <a:ea typeface="+mj-ea"/>
              <a:cs typeface="Calibri" panose="020F0502020204030204" pitchFamily="34" charset="0"/>
            </a:endParaRPr>
          </a:p>
        </p:txBody>
      </p:sp>
      <p:sp>
        <p:nvSpPr>
          <p:cNvPr id="2" name="Title 1"/>
          <p:cNvSpPr>
            <a:spLocks noGrp="1"/>
          </p:cNvSpPr>
          <p:nvPr>
            <p:ph type="title"/>
          </p:nvPr>
        </p:nvSpPr>
        <p:spPr>
          <a:xfrm>
            <a:off x="609600" y="1"/>
            <a:ext cx="109728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609600" y="6356351"/>
            <a:ext cx="3860800" cy="365125"/>
          </a:xfrm>
          <a:prstGeom prst="rect">
            <a:avLst/>
          </a:prstGeom>
        </p:spPr>
        <p:txBody>
          <a:bodyPr/>
          <a:lstStyle>
            <a:lvl1pPr algn="l">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30521764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3611167-7CA5-416D-9C60-2159173D6BFA}" type="datetimeFigureOut">
              <a:rPr lang="en-US"/>
              <a:pPr>
                <a:defRPr/>
              </a:pPr>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F338E-8927-41E0-90DD-98258AE2A77A}" type="slidenum">
              <a:rPr lang="en-US"/>
              <a:pPr>
                <a:defRPr/>
              </a:pPr>
              <a:t>‹#›</a:t>
            </a:fld>
            <a:endParaRPr lang="en-US"/>
          </a:p>
        </p:txBody>
      </p:sp>
    </p:spTree>
    <p:extLst>
      <p:ext uri="{BB962C8B-B14F-4D97-AF65-F5344CB8AC3E}">
        <p14:creationId xmlns:p14="http://schemas.microsoft.com/office/powerpoint/2010/main" val="5414756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1B3FD5-1844-436D-8688-E4E14E9A63A7}" type="datetimeFigureOut">
              <a:rPr lang="en-US"/>
              <a:pPr>
                <a:defRPr/>
              </a:pPr>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C620A-4665-407A-AFF2-EEDE29B3C685}" type="slidenum">
              <a:rPr lang="en-US"/>
              <a:pPr>
                <a:defRPr/>
              </a:pPr>
              <a:t>‹#›</a:t>
            </a:fld>
            <a:endParaRPr lang="en-US"/>
          </a:p>
        </p:txBody>
      </p:sp>
    </p:spTree>
    <p:extLst>
      <p:ext uri="{BB962C8B-B14F-4D97-AF65-F5344CB8AC3E}">
        <p14:creationId xmlns:p14="http://schemas.microsoft.com/office/powerpoint/2010/main" val="40327115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F16EE1-348A-4CEE-9877-B6B62EA548FA}" type="datetimeFigureOut">
              <a:rPr lang="en-US"/>
              <a:pPr>
                <a:defRPr/>
              </a:pPr>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4ED2EF-9630-4378-8172-481A4340A8A3}" type="slidenum">
              <a:rPr lang="en-US"/>
              <a:pPr>
                <a:defRPr/>
              </a:pPr>
              <a:t>‹#›</a:t>
            </a:fld>
            <a:endParaRPr lang="en-US"/>
          </a:p>
        </p:txBody>
      </p:sp>
    </p:spTree>
    <p:extLst>
      <p:ext uri="{BB962C8B-B14F-4D97-AF65-F5344CB8AC3E}">
        <p14:creationId xmlns:p14="http://schemas.microsoft.com/office/powerpoint/2010/main" val="21602178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2E35BA2-AF8E-4B5E-BFB9-52809E30CB48}" type="datetimeFigureOut">
              <a:rPr lang="en-US"/>
              <a:pPr>
                <a:defRPr/>
              </a:pPr>
              <a:t>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98D58-614D-4CCE-88C5-56D12694A0E5}" type="slidenum">
              <a:rPr lang="en-US"/>
              <a:pPr>
                <a:defRPr/>
              </a:pPr>
              <a:t>‹#›</a:t>
            </a:fld>
            <a:endParaRPr lang="en-US"/>
          </a:p>
        </p:txBody>
      </p:sp>
    </p:spTree>
    <p:extLst>
      <p:ext uri="{BB962C8B-B14F-4D97-AF65-F5344CB8AC3E}">
        <p14:creationId xmlns:p14="http://schemas.microsoft.com/office/powerpoint/2010/main" val="2541522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B18ED7-1B47-45D7-8E4B-69FF4F7BE982}" type="datetimeFigureOut">
              <a:rPr lang="en-US"/>
              <a:pPr>
                <a:defRPr/>
              </a:pPr>
              <a:t>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B31F4F-B4F5-4F13-AB4B-102EAF3704EB}" type="slidenum">
              <a:rPr lang="en-US"/>
              <a:pPr>
                <a:defRPr/>
              </a:pPr>
              <a:t>‹#›</a:t>
            </a:fld>
            <a:endParaRPr lang="en-US"/>
          </a:p>
        </p:txBody>
      </p:sp>
    </p:spTree>
    <p:extLst>
      <p:ext uri="{BB962C8B-B14F-4D97-AF65-F5344CB8AC3E}">
        <p14:creationId xmlns:p14="http://schemas.microsoft.com/office/powerpoint/2010/main" val="26232596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7DA4526-E1A6-4CE7-B2BE-6C8CC0A2A84D}" type="datetimeFigureOut">
              <a:rPr lang="en-US"/>
              <a:pPr>
                <a:defRPr/>
              </a:pPr>
              <a:t>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56C043-0739-44A2-B58F-009E0406DFF4}" type="slidenum">
              <a:rPr lang="en-US"/>
              <a:pPr>
                <a:defRPr/>
              </a:pPr>
              <a:t>‹#›</a:t>
            </a:fld>
            <a:endParaRPr lang="en-US"/>
          </a:p>
        </p:txBody>
      </p:sp>
    </p:spTree>
    <p:extLst>
      <p:ext uri="{BB962C8B-B14F-4D97-AF65-F5344CB8AC3E}">
        <p14:creationId xmlns:p14="http://schemas.microsoft.com/office/powerpoint/2010/main" val="21100640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FE5EE-AFF3-44BF-8CEA-EAD5457B543C}" type="datetimeFigureOut">
              <a:rPr lang="en-US"/>
              <a:pPr>
                <a:defRPr/>
              </a:pPr>
              <a:t>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7405D-D738-4A9C-BCB4-269F5F99BCB3}" type="slidenum">
              <a:rPr lang="en-US"/>
              <a:pPr>
                <a:defRPr/>
              </a:pPr>
              <a:t>‹#›</a:t>
            </a:fld>
            <a:endParaRPr lang="en-US"/>
          </a:p>
        </p:txBody>
      </p:sp>
    </p:spTree>
    <p:extLst>
      <p:ext uri="{BB962C8B-B14F-4D97-AF65-F5344CB8AC3E}">
        <p14:creationId xmlns:p14="http://schemas.microsoft.com/office/powerpoint/2010/main" val="133129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1"/>
    </p:custDataLst>
    <p:extLst>
      <p:ext uri="{BB962C8B-B14F-4D97-AF65-F5344CB8AC3E}">
        <p14:creationId xmlns:p14="http://schemas.microsoft.com/office/powerpoint/2010/main" val="24580128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794EE3-D63F-4549-873A-DFF3489D7662}" type="datetimeFigureOut">
              <a:rPr lang="en-US"/>
              <a:pPr>
                <a:defRPr/>
              </a:pPr>
              <a:t>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76C5B5-775E-455D-B3E9-B417D1A964BD}" type="slidenum">
              <a:rPr lang="en-US"/>
              <a:pPr>
                <a:defRPr/>
              </a:pPr>
              <a:t>‹#›</a:t>
            </a:fld>
            <a:endParaRPr lang="en-US"/>
          </a:p>
        </p:txBody>
      </p:sp>
    </p:spTree>
    <p:extLst>
      <p:ext uri="{BB962C8B-B14F-4D97-AF65-F5344CB8AC3E}">
        <p14:creationId xmlns:p14="http://schemas.microsoft.com/office/powerpoint/2010/main" val="29246033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430957-1BE4-43C9-9470-BED3B9C59116}" type="datetimeFigureOut">
              <a:rPr lang="en-US"/>
              <a:pPr>
                <a:defRPr/>
              </a:pPr>
              <a:t>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13213-F6A8-4837-8306-C5E4DFF70128}" type="slidenum">
              <a:rPr lang="en-US"/>
              <a:pPr>
                <a:defRPr/>
              </a:pPr>
              <a:t>‹#›</a:t>
            </a:fld>
            <a:endParaRPr lang="en-US"/>
          </a:p>
        </p:txBody>
      </p:sp>
    </p:spTree>
    <p:extLst>
      <p:ext uri="{BB962C8B-B14F-4D97-AF65-F5344CB8AC3E}">
        <p14:creationId xmlns:p14="http://schemas.microsoft.com/office/powerpoint/2010/main" val="10548094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6CC80C-DBC9-4398-BF41-387F33F683B2}" type="datetimeFigureOut">
              <a:rPr lang="en-US"/>
              <a:pPr>
                <a:defRPr/>
              </a:pPr>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B692C-AD5C-480F-8996-DF3CA6F26F92}" type="slidenum">
              <a:rPr lang="en-US"/>
              <a:pPr>
                <a:defRPr/>
              </a:pPr>
              <a:t>‹#›</a:t>
            </a:fld>
            <a:endParaRPr lang="en-US"/>
          </a:p>
        </p:txBody>
      </p:sp>
    </p:spTree>
    <p:extLst>
      <p:ext uri="{BB962C8B-B14F-4D97-AF65-F5344CB8AC3E}">
        <p14:creationId xmlns:p14="http://schemas.microsoft.com/office/powerpoint/2010/main" val="26059803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447218-5185-4066-829A-AB0D63638F4B}" type="datetimeFigureOut">
              <a:rPr lang="en-US"/>
              <a:pPr>
                <a:defRPr/>
              </a:pPr>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A3E841-0E43-42D8-9F04-7725A15C3DE7}" type="slidenum">
              <a:rPr lang="en-US"/>
              <a:pPr>
                <a:defRPr/>
              </a:pPr>
              <a:t>‹#›</a:t>
            </a:fld>
            <a:endParaRPr lang="en-US"/>
          </a:p>
        </p:txBody>
      </p:sp>
    </p:spTree>
    <p:extLst>
      <p:ext uri="{BB962C8B-B14F-4D97-AF65-F5344CB8AC3E}">
        <p14:creationId xmlns:p14="http://schemas.microsoft.com/office/powerpoint/2010/main" val="13208347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1182688"/>
          </a:xfrm>
          <a:prstGeom prst="rect">
            <a:avLst/>
          </a:prstGeom>
          <a:solidFill>
            <a:schemeClr val="tx2"/>
          </a:solidFill>
          <a:ln w="9525">
            <a:solidFill>
              <a:srgbClr val="D86D17"/>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6" name="Rectangle 5"/>
          <p:cNvSpPr>
            <a:spLocks noChangeArrowheads="1"/>
          </p:cNvSpPr>
          <p:nvPr/>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Title 1"/>
          <p:cNvSpPr>
            <a:spLocks noGrp="1"/>
          </p:cNvSpPr>
          <p:nvPr>
            <p:ph type="title"/>
          </p:nvPr>
        </p:nvSpPr>
        <p:spPr>
          <a:xfrm>
            <a:off x="609600" y="81311"/>
            <a:ext cx="10972800" cy="888834"/>
          </a:xfrm>
        </p:spPr>
        <p:txBody>
          <a:bodyPr>
            <a:noAutofit/>
          </a:bodyPr>
          <a:lstStyle>
            <a:lvl1pPr algn="l">
              <a:lnSpc>
                <a:spcPts val="2500"/>
              </a:lnSpc>
              <a:defRPr sz="2400">
                <a:solidFill>
                  <a:srgbClr val="FFFFFF"/>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533400">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229111102"/>
      </p:ext>
    </p:extLst>
  </p:cSld>
  <p:clrMapOvr>
    <a:masterClrMapping/>
  </p:clrMapOvr>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Image slide w/ gray caption bar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15341" y="-94045"/>
            <a:ext cx="12380913" cy="7094538"/>
          </a:xfrm>
        </p:spPr>
        <p:txBody>
          <a:bodyPr/>
          <a:lstStyle/>
          <a:p>
            <a:r>
              <a:rPr lang="en-US"/>
              <a:t>Click icon to add picture</a:t>
            </a:r>
          </a:p>
        </p:txBody>
      </p:sp>
      <p:sp>
        <p:nvSpPr>
          <p:cNvPr id="6" name="Content Placeholder 4"/>
          <p:cNvSpPr>
            <a:spLocks noGrp="1"/>
          </p:cNvSpPr>
          <p:nvPr>
            <p:ph sz="quarter" idx="14"/>
          </p:nvPr>
        </p:nvSpPr>
        <p:spPr>
          <a:xfrm>
            <a:off x="-171419" y="5322721"/>
            <a:ext cx="5790872" cy="1070265"/>
          </a:xfrm>
          <a:solidFill>
            <a:schemeClr val="accent6">
              <a:alpha val="75000"/>
            </a:schemeClr>
          </a:solidFill>
        </p:spPr>
        <p:txBody>
          <a:bodyPr/>
          <a:lstStyle>
            <a:lvl1pPr>
              <a:defRPr>
                <a:noFill/>
              </a:defRPr>
            </a:lvl1pPr>
          </a:lstStyle>
          <a:p>
            <a:pPr lvl="0"/>
            <a:r>
              <a:rPr lang="en-US"/>
              <a:t>Click to edit Master text styles</a:t>
            </a:r>
          </a:p>
        </p:txBody>
      </p:sp>
      <p:sp>
        <p:nvSpPr>
          <p:cNvPr id="17" name="Text Placeholder 14"/>
          <p:cNvSpPr>
            <a:spLocks noGrp="1"/>
          </p:cNvSpPr>
          <p:nvPr>
            <p:ph type="body" sz="quarter" idx="12" hasCustomPrompt="1"/>
          </p:nvPr>
        </p:nvSpPr>
        <p:spPr>
          <a:xfrm>
            <a:off x="335649" y="5581315"/>
            <a:ext cx="4754827" cy="647668"/>
          </a:xfrm>
          <a:prstGeom prst="rect">
            <a:avLst/>
          </a:prstGeom>
        </p:spPr>
        <p:txBody>
          <a:bodyPr/>
          <a:lstStyle>
            <a:lvl1pPr marL="0" indent="0">
              <a:spcBef>
                <a:spcPts val="0"/>
              </a:spcBef>
              <a:buNone/>
              <a:defRPr>
                <a:solidFill>
                  <a:schemeClr val="bg1"/>
                </a:solidFill>
              </a:defRPr>
            </a:lvl1pPr>
            <a:lvl2pPr marL="257175" indent="0">
              <a:buNone/>
              <a:defRPr>
                <a:solidFill>
                  <a:schemeClr val="bg1"/>
                </a:solidFill>
              </a:defRPr>
            </a:lvl2pPr>
            <a:lvl3pPr marL="514350" indent="0">
              <a:buNone/>
              <a:defRPr>
                <a:solidFill>
                  <a:schemeClr val="bg1"/>
                </a:solidFill>
              </a:defRPr>
            </a:lvl3pPr>
            <a:lvl4pPr marL="771525" indent="0">
              <a:buNone/>
              <a:defRPr>
                <a:solidFill>
                  <a:schemeClr val="bg1"/>
                </a:solidFill>
              </a:defRPr>
            </a:lvl4pPr>
          </a:lstStyle>
          <a:p>
            <a:r>
              <a:rPr lang="en-US" sz="1800" dirty="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2206799476"/>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Image slide w/ gray caption bar 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5098" y="-93883"/>
            <a:ext cx="12406313" cy="7094538"/>
          </a:xfrm>
        </p:spPr>
        <p:txBody>
          <a:bodyPr/>
          <a:lstStyle/>
          <a:p>
            <a:r>
              <a:rPr lang="en-US"/>
              <a:t>Click icon to add picture</a:t>
            </a:r>
          </a:p>
        </p:txBody>
      </p:sp>
      <p:sp>
        <p:nvSpPr>
          <p:cNvPr id="6" name="Content Placeholder 4"/>
          <p:cNvSpPr>
            <a:spLocks noGrp="1"/>
          </p:cNvSpPr>
          <p:nvPr>
            <p:ph sz="quarter" idx="14"/>
          </p:nvPr>
        </p:nvSpPr>
        <p:spPr>
          <a:xfrm>
            <a:off x="6598232" y="5322721"/>
            <a:ext cx="5790872" cy="1070265"/>
          </a:xfrm>
          <a:solidFill>
            <a:schemeClr val="accent1">
              <a:alpha val="90000"/>
            </a:schemeClr>
          </a:solidFill>
        </p:spPr>
        <p:txBody>
          <a:bodyPr/>
          <a:lstStyle>
            <a:lvl1pPr>
              <a:defRPr>
                <a:noFill/>
              </a:defRPr>
            </a:lvl1pPr>
          </a:lstStyle>
          <a:p>
            <a:pPr lvl="0"/>
            <a:r>
              <a:rPr lang="en-US"/>
              <a:t>Click to edit Master text styles</a:t>
            </a:r>
          </a:p>
        </p:txBody>
      </p:sp>
      <p:sp>
        <p:nvSpPr>
          <p:cNvPr id="17" name="Text Placeholder 14"/>
          <p:cNvSpPr>
            <a:spLocks noGrp="1"/>
          </p:cNvSpPr>
          <p:nvPr>
            <p:ph type="body" sz="quarter" idx="12" hasCustomPrompt="1"/>
          </p:nvPr>
        </p:nvSpPr>
        <p:spPr>
          <a:xfrm>
            <a:off x="6906129" y="5581315"/>
            <a:ext cx="4659905" cy="647668"/>
          </a:xfrm>
          <a:prstGeom prst="rect">
            <a:avLst/>
          </a:prstGeom>
        </p:spPr>
        <p:txBody>
          <a:bodyPr/>
          <a:lstStyle>
            <a:lvl1pPr marL="0" indent="0">
              <a:spcBef>
                <a:spcPts val="0"/>
              </a:spcBef>
              <a:buNone/>
              <a:defRPr>
                <a:solidFill>
                  <a:schemeClr val="bg1"/>
                </a:solidFill>
              </a:defRPr>
            </a:lvl1pPr>
            <a:lvl2pPr marL="257175" indent="0">
              <a:buNone/>
              <a:defRPr>
                <a:solidFill>
                  <a:schemeClr val="bg1"/>
                </a:solidFill>
              </a:defRPr>
            </a:lvl2pPr>
            <a:lvl3pPr marL="514350" indent="0">
              <a:buNone/>
              <a:defRPr>
                <a:solidFill>
                  <a:schemeClr val="bg1"/>
                </a:solidFill>
              </a:defRPr>
            </a:lvl3pPr>
            <a:lvl4pPr marL="771525" indent="0">
              <a:buNone/>
              <a:defRPr>
                <a:solidFill>
                  <a:schemeClr val="bg1"/>
                </a:solidFill>
              </a:defRPr>
            </a:lvl4pPr>
          </a:lstStyle>
          <a:p>
            <a:r>
              <a:rPr lang="en-US" sz="1800" dirty="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2117380617"/>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59"/>
        <p:cNvGrpSpPr/>
        <p:nvPr/>
      </p:nvGrpSpPr>
      <p:grpSpPr>
        <a:xfrm>
          <a:off x="0" y="0"/>
          <a:ext cx="0" cy="0"/>
          <a:chOff x="0" y="0"/>
          <a:chExt cx="0" cy="0"/>
        </a:xfrm>
      </p:grpSpPr>
      <p:sp>
        <p:nvSpPr>
          <p:cNvPr id="60" name="Google Shape;60;p81"/>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89000"/>
              </a:lnSpc>
              <a:spcBef>
                <a:spcPts val="0"/>
              </a:spcBef>
              <a:spcAft>
                <a:spcPts val="0"/>
              </a:spcAft>
              <a:buClr>
                <a:schemeClr val="dk2"/>
              </a:buClr>
              <a:buSzPts val="1400"/>
              <a:buFont typeface="Libre Franklin"/>
              <a:buNone/>
              <a:defRPr/>
            </a:lvl1pPr>
            <a:lvl2pPr lvl="1" algn="ctr">
              <a:lnSpc>
                <a:spcPct val="89000"/>
              </a:lnSpc>
              <a:spcBef>
                <a:spcPts val="0"/>
              </a:spcBef>
              <a:spcAft>
                <a:spcPts val="0"/>
              </a:spcAft>
              <a:buClr>
                <a:schemeClr val="dk2"/>
              </a:buClr>
              <a:buSzPts val="1400"/>
              <a:buFont typeface="Libre Franklin"/>
              <a:buNone/>
              <a:defRPr/>
            </a:lvl2pPr>
            <a:lvl3pPr lvl="2" algn="ctr">
              <a:lnSpc>
                <a:spcPct val="89000"/>
              </a:lnSpc>
              <a:spcBef>
                <a:spcPts val="0"/>
              </a:spcBef>
              <a:spcAft>
                <a:spcPts val="0"/>
              </a:spcAft>
              <a:buClr>
                <a:schemeClr val="dk2"/>
              </a:buClr>
              <a:buSzPts val="1400"/>
              <a:buFont typeface="Libre Franklin"/>
              <a:buNone/>
              <a:defRPr/>
            </a:lvl3pPr>
            <a:lvl4pPr lvl="3" algn="ctr">
              <a:lnSpc>
                <a:spcPct val="89000"/>
              </a:lnSpc>
              <a:spcBef>
                <a:spcPts val="0"/>
              </a:spcBef>
              <a:spcAft>
                <a:spcPts val="0"/>
              </a:spcAft>
              <a:buClr>
                <a:schemeClr val="dk2"/>
              </a:buClr>
              <a:buSzPts val="1400"/>
              <a:buFont typeface="Libre Franklin"/>
              <a:buNone/>
              <a:defRPr/>
            </a:lvl4pPr>
            <a:lvl5pPr lvl="4" algn="ctr">
              <a:lnSpc>
                <a:spcPct val="89000"/>
              </a:lnSpc>
              <a:spcBef>
                <a:spcPts val="0"/>
              </a:spcBef>
              <a:spcAft>
                <a:spcPts val="0"/>
              </a:spcAft>
              <a:buClr>
                <a:schemeClr val="dk2"/>
              </a:buClr>
              <a:buSzPts val="1400"/>
              <a:buFont typeface="Libre Franklin"/>
              <a:buNone/>
              <a:defRPr/>
            </a:lvl5pPr>
            <a:lvl6pPr lvl="5" algn="ctr">
              <a:lnSpc>
                <a:spcPct val="89000"/>
              </a:lnSpc>
              <a:spcBef>
                <a:spcPts val="0"/>
              </a:spcBef>
              <a:spcAft>
                <a:spcPts val="0"/>
              </a:spcAft>
              <a:buClr>
                <a:schemeClr val="dk2"/>
              </a:buClr>
              <a:buSzPts val="1400"/>
              <a:buFont typeface="Libre Franklin"/>
              <a:buNone/>
              <a:defRPr/>
            </a:lvl6pPr>
            <a:lvl7pPr lvl="6" algn="ctr">
              <a:lnSpc>
                <a:spcPct val="89000"/>
              </a:lnSpc>
              <a:spcBef>
                <a:spcPts val="0"/>
              </a:spcBef>
              <a:spcAft>
                <a:spcPts val="0"/>
              </a:spcAft>
              <a:buClr>
                <a:schemeClr val="dk2"/>
              </a:buClr>
              <a:buSzPts val="1400"/>
              <a:buFont typeface="Libre Franklin"/>
              <a:buNone/>
              <a:defRPr/>
            </a:lvl7pPr>
            <a:lvl8pPr lvl="7" algn="ctr">
              <a:lnSpc>
                <a:spcPct val="89000"/>
              </a:lnSpc>
              <a:spcBef>
                <a:spcPts val="0"/>
              </a:spcBef>
              <a:spcAft>
                <a:spcPts val="0"/>
              </a:spcAft>
              <a:buClr>
                <a:schemeClr val="dk2"/>
              </a:buClr>
              <a:buSzPts val="1400"/>
              <a:buFont typeface="Libre Franklin"/>
              <a:buNone/>
              <a:defRPr/>
            </a:lvl8pPr>
            <a:lvl9pPr lvl="8" algn="ctr">
              <a:lnSpc>
                <a:spcPct val="89000"/>
              </a:lnSpc>
              <a:spcBef>
                <a:spcPts val="0"/>
              </a:spcBef>
              <a:spcAft>
                <a:spcPts val="0"/>
              </a:spcAft>
              <a:buClr>
                <a:schemeClr val="dk2"/>
              </a:buClr>
              <a:buSzPts val="1400"/>
              <a:buFont typeface="Libre Franklin"/>
              <a:buNone/>
              <a:defRPr/>
            </a:lvl9pPr>
          </a:lstStyle>
          <a:p>
            <a:endParaRPr/>
          </a:p>
        </p:txBody>
      </p:sp>
      <p:sp>
        <p:nvSpPr>
          <p:cNvPr id="61" name="Google Shape;61;p81"/>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360"/>
              </a:spcBef>
              <a:spcAft>
                <a:spcPts val="0"/>
              </a:spcAft>
              <a:buClr>
                <a:schemeClr val="dk1"/>
              </a:buClr>
              <a:buSzPts val="1800"/>
              <a:buChar char="•"/>
              <a:defRPr/>
            </a:lvl1pPr>
            <a:lvl2pPr marL="914400" lvl="1" indent="-342900" algn="l">
              <a:lnSpc>
                <a:spcPct val="94000"/>
              </a:lnSpc>
              <a:spcBef>
                <a:spcPts val="360"/>
              </a:spcBef>
              <a:spcAft>
                <a:spcPts val="0"/>
              </a:spcAft>
              <a:buClr>
                <a:schemeClr val="dk1"/>
              </a:buClr>
              <a:buSzPts val="1800"/>
              <a:buChar char="–"/>
              <a:defRPr/>
            </a:lvl2pPr>
            <a:lvl3pPr marL="1371600" lvl="2" indent="-342900" algn="l">
              <a:lnSpc>
                <a:spcPct val="94000"/>
              </a:lnSpc>
              <a:spcBef>
                <a:spcPts val="360"/>
              </a:spcBef>
              <a:spcAft>
                <a:spcPts val="0"/>
              </a:spcAft>
              <a:buClr>
                <a:schemeClr val="dk1"/>
              </a:buClr>
              <a:buSzPts val="1800"/>
              <a:buChar char="•"/>
              <a:defRPr/>
            </a:lvl3pPr>
            <a:lvl4pPr marL="1828800" lvl="3" indent="-342900" algn="l">
              <a:lnSpc>
                <a:spcPct val="94000"/>
              </a:lnSpc>
              <a:spcBef>
                <a:spcPts val="360"/>
              </a:spcBef>
              <a:spcAft>
                <a:spcPts val="0"/>
              </a:spcAft>
              <a:buClr>
                <a:schemeClr val="dk1"/>
              </a:buClr>
              <a:buSzPts val="1800"/>
              <a:buChar char="–"/>
              <a:defRPr/>
            </a:lvl4pPr>
            <a:lvl5pPr marL="2286000" lvl="4" indent="-342900" algn="l">
              <a:lnSpc>
                <a:spcPct val="94000"/>
              </a:lnSpc>
              <a:spcBef>
                <a:spcPts val="360"/>
              </a:spcBef>
              <a:spcAft>
                <a:spcPts val="0"/>
              </a:spcAft>
              <a:buClr>
                <a:schemeClr val="dk1"/>
              </a:buClr>
              <a:buSzPts val="1800"/>
              <a:buChar char="»"/>
              <a:defRPr/>
            </a:lvl5pPr>
            <a:lvl6pPr marL="2743200" lvl="5" indent="-342900" algn="l">
              <a:lnSpc>
                <a:spcPct val="94000"/>
              </a:lnSpc>
              <a:spcBef>
                <a:spcPts val="360"/>
              </a:spcBef>
              <a:spcAft>
                <a:spcPts val="0"/>
              </a:spcAft>
              <a:buClr>
                <a:schemeClr val="dk1"/>
              </a:buClr>
              <a:buSzPts val="1800"/>
              <a:buChar char="»"/>
              <a:defRPr/>
            </a:lvl6pPr>
            <a:lvl7pPr marL="3200400" lvl="6" indent="-342900" algn="l">
              <a:lnSpc>
                <a:spcPct val="94000"/>
              </a:lnSpc>
              <a:spcBef>
                <a:spcPts val="360"/>
              </a:spcBef>
              <a:spcAft>
                <a:spcPts val="0"/>
              </a:spcAft>
              <a:buClr>
                <a:schemeClr val="dk1"/>
              </a:buClr>
              <a:buSzPts val="1800"/>
              <a:buChar char="»"/>
              <a:defRPr/>
            </a:lvl7pPr>
            <a:lvl8pPr marL="3657600" lvl="7" indent="-342900" algn="l">
              <a:lnSpc>
                <a:spcPct val="94000"/>
              </a:lnSpc>
              <a:spcBef>
                <a:spcPts val="360"/>
              </a:spcBef>
              <a:spcAft>
                <a:spcPts val="0"/>
              </a:spcAft>
              <a:buClr>
                <a:schemeClr val="dk1"/>
              </a:buClr>
              <a:buSzPts val="1800"/>
              <a:buChar char="»"/>
              <a:defRPr/>
            </a:lvl8pPr>
            <a:lvl9pPr marL="4114800" lvl="8" indent="-342900" algn="l">
              <a:lnSpc>
                <a:spcPct val="94000"/>
              </a:lnSpc>
              <a:spcBef>
                <a:spcPts val="360"/>
              </a:spcBef>
              <a:spcAft>
                <a:spcPts val="0"/>
              </a:spcAft>
              <a:buClr>
                <a:schemeClr val="dk1"/>
              </a:buClr>
              <a:buSzPts val="1800"/>
              <a:buChar char="»"/>
              <a:defRPr/>
            </a:lvl9pPr>
          </a:lstStyle>
          <a:p>
            <a:endParaRPr/>
          </a:p>
        </p:txBody>
      </p:sp>
      <p:sp>
        <p:nvSpPr>
          <p:cNvPr id="62" name="Google Shape;62;p81"/>
          <p:cNvSpPr txBox="1">
            <a:spLocks noGrp="1"/>
          </p:cNvSpPr>
          <p:nvPr>
            <p:ph type="body" idx="2"/>
          </p:nvPr>
        </p:nvSpPr>
        <p:spPr>
          <a:xfrm>
            <a:off x="6197600" y="1981200"/>
            <a:ext cx="508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360"/>
              </a:spcBef>
              <a:spcAft>
                <a:spcPts val="0"/>
              </a:spcAft>
              <a:buClr>
                <a:schemeClr val="dk1"/>
              </a:buClr>
              <a:buSzPts val="1800"/>
              <a:buChar char="•"/>
              <a:defRPr/>
            </a:lvl1pPr>
            <a:lvl2pPr marL="914400" lvl="1" indent="-342900" algn="l">
              <a:lnSpc>
                <a:spcPct val="94000"/>
              </a:lnSpc>
              <a:spcBef>
                <a:spcPts val="360"/>
              </a:spcBef>
              <a:spcAft>
                <a:spcPts val="0"/>
              </a:spcAft>
              <a:buClr>
                <a:schemeClr val="dk1"/>
              </a:buClr>
              <a:buSzPts val="1800"/>
              <a:buChar char="–"/>
              <a:defRPr/>
            </a:lvl2pPr>
            <a:lvl3pPr marL="1371600" lvl="2" indent="-342900" algn="l">
              <a:lnSpc>
                <a:spcPct val="94000"/>
              </a:lnSpc>
              <a:spcBef>
                <a:spcPts val="360"/>
              </a:spcBef>
              <a:spcAft>
                <a:spcPts val="0"/>
              </a:spcAft>
              <a:buClr>
                <a:schemeClr val="dk1"/>
              </a:buClr>
              <a:buSzPts val="1800"/>
              <a:buChar char="•"/>
              <a:defRPr/>
            </a:lvl3pPr>
            <a:lvl4pPr marL="1828800" lvl="3" indent="-342900" algn="l">
              <a:lnSpc>
                <a:spcPct val="94000"/>
              </a:lnSpc>
              <a:spcBef>
                <a:spcPts val="360"/>
              </a:spcBef>
              <a:spcAft>
                <a:spcPts val="0"/>
              </a:spcAft>
              <a:buClr>
                <a:schemeClr val="dk1"/>
              </a:buClr>
              <a:buSzPts val="1800"/>
              <a:buChar char="–"/>
              <a:defRPr/>
            </a:lvl4pPr>
            <a:lvl5pPr marL="2286000" lvl="4" indent="-342900" algn="l">
              <a:lnSpc>
                <a:spcPct val="94000"/>
              </a:lnSpc>
              <a:spcBef>
                <a:spcPts val="360"/>
              </a:spcBef>
              <a:spcAft>
                <a:spcPts val="0"/>
              </a:spcAft>
              <a:buClr>
                <a:schemeClr val="dk1"/>
              </a:buClr>
              <a:buSzPts val="1800"/>
              <a:buChar char="»"/>
              <a:defRPr/>
            </a:lvl5pPr>
            <a:lvl6pPr marL="2743200" lvl="5" indent="-342900" algn="l">
              <a:lnSpc>
                <a:spcPct val="94000"/>
              </a:lnSpc>
              <a:spcBef>
                <a:spcPts val="360"/>
              </a:spcBef>
              <a:spcAft>
                <a:spcPts val="0"/>
              </a:spcAft>
              <a:buClr>
                <a:schemeClr val="dk1"/>
              </a:buClr>
              <a:buSzPts val="1800"/>
              <a:buChar char="»"/>
              <a:defRPr/>
            </a:lvl6pPr>
            <a:lvl7pPr marL="3200400" lvl="6" indent="-342900" algn="l">
              <a:lnSpc>
                <a:spcPct val="94000"/>
              </a:lnSpc>
              <a:spcBef>
                <a:spcPts val="360"/>
              </a:spcBef>
              <a:spcAft>
                <a:spcPts val="0"/>
              </a:spcAft>
              <a:buClr>
                <a:schemeClr val="dk1"/>
              </a:buClr>
              <a:buSzPts val="1800"/>
              <a:buChar char="»"/>
              <a:defRPr/>
            </a:lvl7pPr>
            <a:lvl8pPr marL="3657600" lvl="7" indent="-342900" algn="l">
              <a:lnSpc>
                <a:spcPct val="94000"/>
              </a:lnSpc>
              <a:spcBef>
                <a:spcPts val="360"/>
              </a:spcBef>
              <a:spcAft>
                <a:spcPts val="0"/>
              </a:spcAft>
              <a:buClr>
                <a:schemeClr val="dk1"/>
              </a:buClr>
              <a:buSzPts val="1800"/>
              <a:buChar char="»"/>
              <a:defRPr/>
            </a:lvl8pPr>
            <a:lvl9pPr marL="4114800" lvl="8" indent="-342900" algn="l">
              <a:lnSpc>
                <a:spcPct val="94000"/>
              </a:lnSpc>
              <a:spcBef>
                <a:spcPts val="360"/>
              </a:spcBef>
              <a:spcAft>
                <a:spcPts val="0"/>
              </a:spcAft>
              <a:buClr>
                <a:schemeClr val="dk1"/>
              </a:buClr>
              <a:buSzPts val="1800"/>
              <a:buChar char="»"/>
              <a:defRPr/>
            </a:lvl9pPr>
          </a:lstStyle>
          <a:p>
            <a:endParaRPr/>
          </a:p>
        </p:txBody>
      </p:sp>
      <p:sp>
        <p:nvSpPr>
          <p:cNvPr id="63" name="Google Shape;63;p8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1400"/>
              <a:buFont typeface="Libre Franklin"/>
              <a:buNone/>
              <a:defRPr/>
            </a:lvl1pPr>
            <a:lvl2pPr lvl="1" algn="l">
              <a:lnSpc>
                <a:spcPct val="100000"/>
              </a:lnSpc>
              <a:spcBef>
                <a:spcPts val="0"/>
              </a:spcBef>
              <a:spcAft>
                <a:spcPts val="0"/>
              </a:spcAft>
              <a:buClr>
                <a:schemeClr val="dk1"/>
              </a:buClr>
              <a:buSzPts val="1400"/>
              <a:buFont typeface="Libre Franklin"/>
              <a:buNone/>
              <a:defRPr/>
            </a:lvl2pPr>
            <a:lvl3pPr lvl="2" algn="l">
              <a:lnSpc>
                <a:spcPct val="100000"/>
              </a:lnSpc>
              <a:spcBef>
                <a:spcPts val="0"/>
              </a:spcBef>
              <a:spcAft>
                <a:spcPts val="0"/>
              </a:spcAft>
              <a:buClr>
                <a:schemeClr val="dk1"/>
              </a:buClr>
              <a:buSzPts val="1400"/>
              <a:buFont typeface="Libre Franklin"/>
              <a:buNone/>
              <a:defRPr/>
            </a:lvl3pPr>
            <a:lvl4pPr lvl="3" algn="l">
              <a:lnSpc>
                <a:spcPct val="100000"/>
              </a:lnSpc>
              <a:spcBef>
                <a:spcPts val="0"/>
              </a:spcBef>
              <a:spcAft>
                <a:spcPts val="0"/>
              </a:spcAft>
              <a:buClr>
                <a:schemeClr val="dk1"/>
              </a:buClr>
              <a:buSzPts val="1400"/>
              <a:buFont typeface="Libre Franklin"/>
              <a:buNone/>
              <a:defRPr/>
            </a:lvl4pPr>
            <a:lvl5pPr lvl="4" algn="l">
              <a:lnSpc>
                <a:spcPct val="100000"/>
              </a:lnSpc>
              <a:spcBef>
                <a:spcPts val="0"/>
              </a:spcBef>
              <a:spcAft>
                <a:spcPts val="0"/>
              </a:spcAft>
              <a:buClr>
                <a:schemeClr val="dk1"/>
              </a:buClr>
              <a:buSzPts val="1400"/>
              <a:buFont typeface="Libre Franklin"/>
              <a:buNone/>
              <a:defRPr/>
            </a:lvl5pPr>
            <a:lvl6pPr lvl="5" algn="l">
              <a:lnSpc>
                <a:spcPct val="100000"/>
              </a:lnSpc>
              <a:spcBef>
                <a:spcPts val="0"/>
              </a:spcBef>
              <a:spcAft>
                <a:spcPts val="0"/>
              </a:spcAft>
              <a:buClr>
                <a:schemeClr val="dk1"/>
              </a:buClr>
              <a:buSzPts val="1400"/>
              <a:buFont typeface="Libre Franklin"/>
              <a:buNone/>
              <a:defRPr/>
            </a:lvl6pPr>
            <a:lvl7pPr lvl="6" algn="l">
              <a:lnSpc>
                <a:spcPct val="100000"/>
              </a:lnSpc>
              <a:spcBef>
                <a:spcPts val="0"/>
              </a:spcBef>
              <a:spcAft>
                <a:spcPts val="0"/>
              </a:spcAft>
              <a:buClr>
                <a:schemeClr val="dk1"/>
              </a:buClr>
              <a:buSzPts val="1400"/>
              <a:buFont typeface="Libre Franklin"/>
              <a:buNone/>
              <a:defRPr/>
            </a:lvl7pPr>
            <a:lvl8pPr lvl="7" algn="l">
              <a:lnSpc>
                <a:spcPct val="100000"/>
              </a:lnSpc>
              <a:spcBef>
                <a:spcPts val="0"/>
              </a:spcBef>
              <a:spcAft>
                <a:spcPts val="0"/>
              </a:spcAft>
              <a:buClr>
                <a:schemeClr val="dk1"/>
              </a:buClr>
              <a:buSzPts val="1400"/>
              <a:buFont typeface="Libre Franklin"/>
              <a:buNone/>
              <a:defRPr/>
            </a:lvl8pPr>
            <a:lvl9pPr lvl="8" algn="l">
              <a:lnSpc>
                <a:spcPct val="100000"/>
              </a:lnSpc>
              <a:spcBef>
                <a:spcPts val="0"/>
              </a:spcBef>
              <a:spcAft>
                <a:spcPts val="0"/>
              </a:spcAft>
              <a:buClr>
                <a:schemeClr val="dk1"/>
              </a:buClr>
              <a:buSzPts val="1400"/>
              <a:buFont typeface="Libre Franklin"/>
              <a:buNone/>
              <a:defRPr/>
            </a:lvl9pPr>
          </a:lstStyle>
          <a:p>
            <a:endParaRPr/>
          </a:p>
        </p:txBody>
      </p:sp>
      <p:sp>
        <p:nvSpPr>
          <p:cNvPr id="64" name="Google Shape;64;p8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1400"/>
              <a:buFont typeface="Libre Franklin"/>
              <a:buNone/>
              <a:defRPr/>
            </a:lvl1pPr>
            <a:lvl2pPr lvl="1" algn="l">
              <a:lnSpc>
                <a:spcPct val="100000"/>
              </a:lnSpc>
              <a:spcBef>
                <a:spcPts val="0"/>
              </a:spcBef>
              <a:spcAft>
                <a:spcPts val="0"/>
              </a:spcAft>
              <a:buClr>
                <a:schemeClr val="dk1"/>
              </a:buClr>
              <a:buSzPts val="1400"/>
              <a:buFont typeface="Libre Franklin"/>
              <a:buNone/>
              <a:defRPr/>
            </a:lvl2pPr>
            <a:lvl3pPr lvl="2" algn="l">
              <a:lnSpc>
                <a:spcPct val="100000"/>
              </a:lnSpc>
              <a:spcBef>
                <a:spcPts val="0"/>
              </a:spcBef>
              <a:spcAft>
                <a:spcPts val="0"/>
              </a:spcAft>
              <a:buClr>
                <a:schemeClr val="dk1"/>
              </a:buClr>
              <a:buSzPts val="1400"/>
              <a:buFont typeface="Libre Franklin"/>
              <a:buNone/>
              <a:defRPr/>
            </a:lvl3pPr>
            <a:lvl4pPr lvl="3" algn="l">
              <a:lnSpc>
                <a:spcPct val="100000"/>
              </a:lnSpc>
              <a:spcBef>
                <a:spcPts val="0"/>
              </a:spcBef>
              <a:spcAft>
                <a:spcPts val="0"/>
              </a:spcAft>
              <a:buClr>
                <a:schemeClr val="dk1"/>
              </a:buClr>
              <a:buSzPts val="1400"/>
              <a:buFont typeface="Libre Franklin"/>
              <a:buNone/>
              <a:defRPr/>
            </a:lvl4pPr>
            <a:lvl5pPr lvl="4" algn="l">
              <a:lnSpc>
                <a:spcPct val="100000"/>
              </a:lnSpc>
              <a:spcBef>
                <a:spcPts val="0"/>
              </a:spcBef>
              <a:spcAft>
                <a:spcPts val="0"/>
              </a:spcAft>
              <a:buClr>
                <a:schemeClr val="dk1"/>
              </a:buClr>
              <a:buSzPts val="1400"/>
              <a:buFont typeface="Libre Franklin"/>
              <a:buNone/>
              <a:defRPr/>
            </a:lvl5pPr>
            <a:lvl6pPr lvl="5" algn="l">
              <a:lnSpc>
                <a:spcPct val="100000"/>
              </a:lnSpc>
              <a:spcBef>
                <a:spcPts val="0"/>
              </a:spcBef>
              <a:spcAft>
                <a:spcPts val="0"/>
              </a:spcAft>
              <a:buClr>
                <a:schemeClr val="dk1"/>
              </a:buClr>
              <a:buSzPts val="1400"/>
              <a:buFont typeface="Libre Franklin"/>
              <a:buNone/>
              <a:defRPr/>
            </a:lvl6pPr>
            <a:lvl7pPr lvl="6" algn="l">
              <a:lnSpc>
                <a:spcPct val="100000"/>
              </a:lnSpc>
              <a:spcBef>
                <a:spcPts val="0"/>
              </a:spcBef>
              <a:spcAft>
                <a:spcPts val="0"/>
              </a:spcAft>
              <a:buClr>
                <a:schemeClr val="dk1"/>
              </a:buClr>
              <a:buSzPts val="1400"/>
              <a:buFont typeface="Libre Franklin"/>
              <a:buNone/>
              <a:defRPr/>
            </a:lvl7pPr>
            <a:lvl8pPr lvl="7" algn="l">
              <a:lnSpc>
                <a:spcPct val="100000"/>
              </a:lnSpc>
              <a:spcBef>
                <a:spcPts val="0"/>
              </a:spcBef>
              <a:spcAft>
                <a:spcPts val="0"/>
              </a:spcAft>
              <a:buClr>
                <a:schemeClr val="dk1"/>
              </a:buClr>
              <a:buSzPts val="1400"/>
              <a:buFont typeface="Libre Franklin"/>
              <a:buNone/>
              <a:defRPr/>
            </a:lvl8pPr>
            <a:lvl9pPr lvl="8" algn="l">
              <a:lnSpc>
                <a:spcPct val="100000"/>
              </a:lnSpc>
              <a:spcBef>
                <a:spcPts val="0"/>
              </a:spcBef>
              <a:spcAft>
                <a:spcPts val="0"/>
              </a:spcAft>
              <a:buClr>
                <a:schemeClr val="dk1"/>
              </a:buClr>
              <a:buSzPts val="1400"/>
              <a:buFont typeface="Libre Franklin"/>
              <a:buNone/>
              <a:defRPr/>
            </a:lvl9pPr>
          </a:lstStyle>
          <a:p>
            <a:endParaRPr/>
          </a:p>
        </p:txBody>
      </p:sp>
      <p:sp>
        <p:nvSpPr>
          <p:cNvPr id="65" name="Google Shape;65;p8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0820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14400" y="609600"/>
            <a:ext cx="10363200" cy="1143000"/>
          </a:xfrm>
          <a:prstGeom prst="rect">
            <a:avLst/>
          </a:prstGeom>
          <a:noFill/>
          <a:ln>
            <a:noFill/>
          </a:ln>
        </p:spPr>
        <p:txBody>
          <a:bodyPr spcFirstLastPara="1" lIns="91425" tIns="45700" rIns="91425" bIns="45700" anchor="ctr">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914400" y="1981200"/>
            <a:ext cx="508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7"/>
          <p:cNvSpPr>
            <a:spLocks noGrp="1"/>
          </p:cNvSpPr>
          <p:nvPr>
            <p:ph type="clipArt" idx="2"/>
          </p:nvPr>
        </p:nvSpPr>
        <p:spPr>
          <a:xfrm>
            <a:off x="6197600" y="1981200"/>
            <a:ext cx="5080000" cy="4114800"/>
          </a:xfrm>
          <a:prstGeom prst="rect">
            <a:avLst/>
          </a:prstGeom>
          <a:noFill/>
          <a:ln>
            <a:noFill/>
          </a:ln>
        </p:spPr>
        <p:txBody>
          <a:bodyPr spcFirstLastPara="1" lIns="91425" tIns="45700" rIns="91425" bIns="45700" rtlCol="0">
            <a:noAutofit/>
          </a:bodyPr>
          <a:lstStyle>
            <a:lvl1pPr marR="0" lvl="0" algn="l" rtl="0">
              <a:spcBef>
                <a:spcPts val="640"/>
              </a:spcBef>
              <a:spcAft>
                <a:spcPts val="0"/>
              </a:spcAft>
              <a:buClr>
                <a:schemeClr val="dk1"/>
              </a:buClr>
              <a:buSzPts val="3200"/>
              <a:buFont typeface="Times New Roman"/>
              <a:buChar char="•"/>
              <a:defRPr sz="3200">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pPr lvl="0"/>
            <a:endParaRPr noProof="0">
              <a:sym typeface="Times New Roman"/>
            </a:endParaRPr>
          </a:p>
        </p:txBody>
      </p:sp>
      <p:sp>
        <p:nvSpPr>
          <p:cNvPr id="5" name="Google Shape;49;p7">
            <a:extLst>
              <a:ext uri="{FF2B5EF4-FFF2-40B4-BE49-F238E27FC236}">
                <a16:creationId xmlns:a16="http://schemas.microsoft.com/office/drawing/2014/main" id="{8B121D25-573B-5043-94A8-54AC7F29EE23}"/>
              </a:ext>
            </a:extLst>
          </p:cNvPr>
          <p:cNvSpPr txBox="1">
            <a:spLocks noGrp="1"/>
          </p:cNvSpPr>
          <p:nvPr>
            <p:ph type="dt" idx="10"/>
          </p:nvPr>
        </p:nvSpPr>
        <p:spPr>
          <a:xfrm>
            <a:off x="914400" y="6248400"/>
            <a:ext cx="2540000" cy="457200"/>
          </a:xfrm>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en-US"/>
          </a:p>
        </p:txBody>
      </p:sp>
      <p:sp>
        <p:nvSpPr>
          <p:cNvPr id="6" name="Google Shape;50;p7">
            <a:extLst>
              <a:ext uri="{FF2B5EF4-FFF2-40B4-BE49-F238E27FC236}">
                <a16:creationId xmlns:a16="http://schemas.microsoft.com/office/drawing/2014/main" id="{30C50A84-1B27-A243-A207-B4CAA1BE6FA3}"/>
              </a:ext>
            </a:extLst>
          </p:cNvPr>
          <p:cNvSpPr txBox="1">
            <a:spLocks noGrp="1"/>
          </p:cNvSpPr>
          <p:nvPr>
            <p:ph type="ftr" idx="11"/>
          </p:nvPr>
        </p:nvSpPr>
        <p:spPr>
          <a:xfrm>
            <a:off x="4165600" y="6248400"/>
            <a:ext cx="3860800" cy="457200"/>
          </a:xfrm>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en-US"/>
          </a:p>
        </p:txBody>
      </p:sp>
      <p:sp>
        <p:nvSpPr>
          <p:cNvPr id="7" name="Google Shape;51;p7">
            <a:extLst>
              <a:ext uri="{FF2B5EF4-FFF2-40B4-BE49-F238E27FC236}">
                <a16:creationId xmlns:a16="http://schemas.microsoft.com/office/drawing/2014/main" id="{530AA0DD-0933-A244-80D4-7E73CB44A39E}"/>
              </a:ext>
            </a:extLst>
          </p:cNvPr>
          <p:cNvSpPr txBox="1">
            <a:spLocks noGrp="1"/>
          </p:cNvSpPr>
          <p:nvPr>
            <p:ph type="sldNum" idx="12"/>
          </p:nvPr>
        </p:nvSpPr>
        <p:spPr>
          <a:xfrm>
            <a:off x="8737600" y="6248400"/>
            <a:ext cx="2540000" cy="457200"/>
          </a:xfrm>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defRPr/>
            </a:pPr>
            <a:fld id="{3576C56E-D318-BA42-ADD0-D03CEE63B041}" type="slidenum">
              <a:rPr lang="en-US"/>
              <a:pPr>
                <a:defRPr/>
              </a:pPr>
              <a:t>‹#›</a:t>
            </a:fld>
            <a:endParaRPr lang="en-US"/>
          </a:p>
        </p:txBody>
      </p:sp>
    </p:spTree>
    <p:extLst>
      <p:ext uri="{BB962C8B-B14F-4D97-AF65-F5344CB8AC3E}">
        <p14:creationId xmlns:p14="http://schemas.microsoft.com/office/powerpoint/2010/main" val="37429394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216809"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j-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j-lt"/>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44090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Instructor’s Name</a:t>
            </a:r>
          </a:p>
        </p:txBody>
      </p:sp>
      <p:sp>
        <p:nvSpPr>
          <p:cNvPr id="31" name="Details"/>
          <p:cNvSpPr>
            <a:spLocks noGrp="1"/>
          </p:cNvSpPr>
          <p:nvPr>
            <p:ph type="body" sz="quarter" idx="12" hasCustomPrompt="1"/>
          </p:nvPr>
        </p:nvSpPr>
        <p:spPr>
          <a:xfrm>
            <a:off x="838200" y="5922884"/>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176597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2"/>
    </p:custDataLst>
    <p:extLst>
      <p:ext uri="{BB962C8B-B14F-4D97-AF65-F5344CB8AC3E}">
        <p14:creationId xmlns:p14="http://schemas.microsoft.com/office/powerpoint/2010/main" val="1323245419"/>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737600" y="6505576"/>
            <a:ext cx="3352800" cy="276225"/>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246273-7BBF-495D-AE98-5B13CDDCAA1F}" type="slidenum">
              <a:rPr kumimoji="0" lang="en-US"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Tahoma" pitchFamily="34" charset="0"/>
            </a:endParaRPr>
          </a:p>
        </p:txBody>
      </p:sp>
      <p:sp>
        <p:nvSpPr>
          <p:cNvPr id="3" name="Rectangle 3"/>
          <p:cNvSpPr>
            <a:spLocks noChangeArrowheads="1"/>
          </p:cNvSpPr>
          <p:nvPr userDrawn="1"/>
        </p:nvSpPr>
        <p:spPr bwMode="auto">
          <a:xfrm>
            <a:off x="0" y="5105400"/>
            <a:ext cx="12192000" cy="1752600"/>
          </a:xfrm>
          <a:prstGeom prst="rect">
            <a:avLst/>
          </a:prstGeom>
          <a:solidFill>
            <a:schemeClr val="bg1"/>
          </a:solidFill>
          <a:ln w="952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9151885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24809"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30"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31" name="Details"/>
          <p:cNvSpPr>
            <a:spLocks noGrp="1"/>
          </p:cNvSpPr>
          <p:nvPr>
            <p:ph type="body" sz="quarter" idx="12" hasCustomPrompt="1"/>
          </p:nvPr>
        </p:nvSpPr>
        <p:spPr>
          <a:xfrm>
            <a:off x="838200" y="6018576"/>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315757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991683"/>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0332558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37895"/>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5385290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cs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601858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0584278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cs typeface="Calibri" panose="020F0502020204030204" pitchFamily="34" charset="0"/>
              </a:defRPr>
            </a:lvl1pPr>
          </a:lstStyle>
          <a:p>
            <a:pPr lvl="0"/>
            <a:r>
              <a:rPr lang="en-US" dirty="0"/>
              <a:t>Instructor’s Name</a:t>
            </a:r>
          </a:p>
        </p:txBody>
      </p:sp>
      <p:sp>
        <p:nvSpPr>
          <p:cNvPr id="25" name="Details"/>
          <p:cNvSpPr>
            <a:spLocks noGrp="1"/>
          </p:cNvSpPr>
          <p:nvPr>
            <p:ph type="body" sz="quarter" idx="12" hasCustomPrompt="1"/>
          </p:nvPr>
        </p:nvSpPr>
        <p:spPr>
          <a:xfrm>
            <a:off x="838200" y="60813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cs typeface="Calibri" panose="020F0502020204030204" pitchFamily="34" charset="0"/>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881356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4686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6151084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4499994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343783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91681"/>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82895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dirty="0"/>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0931752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n-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03625" y="5489771"/>
            <a:ext cx="3677648"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1824977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463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Tree>
    <p:custDataLst>
      <p:tags r:id="rId1"/>
    </p:custDataLst>
    <p:extLst>
      <p:ext uri="{BB962C8B-B14F-4D97-AF65-F5344CB8AC3E}">
        <p14:creationId xmlns:p14="http://schemas.microsoft.com/office/powerpoint/2010/main" val="17070245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1"/>
    </p:custDataLst>
    <p:extLst>
      <p:ext uri="{BB962C8B-B14F-4D97-AF65-F5344CB8AC3E}">
        <p14:creationId xmlns:p14="http://schemas.microsoft.com/office/powerpoint/2010/main" val="12562436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Image">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2"/>
    </p:custDataLst>
    <p:extLst>
      <p:ext uri="{BB962C8B-B14F-4D97-AF65-F5344CB8AC3E}">
        <p14:creationId xmlns:p14="http://schemas.microsoft.com/office/powerpoint/2010/main" val="305527132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dirty="0"/>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mn-lt"/>
              </a:defRPr>
            </a:lvl1pPr>
          </a:lstStyle>
          <a:p>
            <a:r>
              <a:rPr lang="en-US" dirty="0"/>
              <a:t>Click to edit Master title style</a:t>
            </a:r>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651024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mn-lt"/>
              </a:defRPr>
            </a:lvl1pPr>
          </a:lstStyle>
          <a:p>
            <a:r>
              <a:rPr lang="en-US" dirty="0"/>
              <a:t>Click to edit Master title style</a:t>
            </a:r>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2403245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33355846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42045248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3319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17682744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0645789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708294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mn-lt"/>
              </a:defRPr>
            </a:lvl1pPr>
          </a:lstStyle>
          <a:p>
            <a:pPr marL="0" lvl="0" indent="0">
              <a:lnSpc>
                <a:spcPct val="100000"/>
              </a:lnSpc>
              <a:spcBef>
                <a:spcPts val="0"/>
              </a:spcBef>
              <a:spcAft>
                <a:spcPts val="1600"/>
              </a:spcAft>
              <a:buNone/>
            </a:pPr>
            <a:r>
              <a:rPr lang="en-US" dirty="0"/>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mn-lt"/>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7986142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mn-lt"/>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mn-lt"/>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mn-lt"/>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5107746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9306277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2155796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005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35506992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3362725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70382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16604940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1148592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9766804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34509942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708215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6688764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40371991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9880309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mn-lt"/>
              </a:defRPr>
            </a:lvl1pPr>
          </a:lstStyle>
          <a:p>
            <a:r>
              <a:rPr lang="en-US" dirty="0"/>
              <a:t>Click to edit Master title style</a:t>
            </a:r>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mn-lt"/>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7877751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9051530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186757"/>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FB22CC9-B8B2-4A75-967F-ED646475B151}" type="datetime1">
              <a:rPr lang="en-US" smtClean="0"/>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2437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09448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5673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991683"/>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657861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46634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28169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Calibri" panose="020F0502020204030204" pitchFamily="34" charset="0"/>
              </a:defRPr>
            </a:lvl1pPr>
          </a:lstStyle>
          <a:p>
            <a:pPr marL="0" lvl="0" indent="0">
              <a:lnSpc>
                <a:spcPct val="100000"/>
              </a:lnSpc>
              <a:spcBef>
                <a:spcPts val="0"/>
              </a:spcBef>
              <a:spcAft>
                <a:spcPts val="1600"/>
              </a:spcAft>
              <a:buNone/>
            </a:pPr>
            <a:r>
              <a:rPr lang="en-US" dirty="0"/>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2137645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441802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091316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070504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2851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26213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73308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4160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37895"/>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628318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994747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79138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979436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337183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931158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185315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057350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Calibri" panose="020F0502020204030204" pitchFamily="34" charset="0"/>
              </a:defRPr>
            </a:lvl1pPr>
          </a:lstStyle>
          <a:p>
            <a:r>
              <a:rPr lang="en-US" dirty="0"/>
              <a:t>Click to edit Master title style</a:t>
            </a:r>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651190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412480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774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601858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920227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1182688"/>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Calibri" panose="020F0502020204030204" pitchFamily="34" charset="0"/>
              <a:ea typeface="+mn-ea"/>
            </a:endParaRPr>
          </a:p>
        </p:txBody>
      </p:sp>
      <p:sp>
        <p:nvSpPr>
          <p:cNvPr id="6" name="Rectangle 5"/>
          <p:cNvSpPr>
            <a:spLocks noChangeArrowheads="1"/>
          </p:cNvSpPr>
          <p:nvPr/>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Calibri" panose="020F0502020204030204" pitchFamily="34" charset="0"/>
              <a:ea typeface="+mn-ea"/>
            </a:endParaRPr>
          </a:p>
        </p:txBody>
      </p:sp>
      <p:sp>
        <p:nvSpPr>
          <p:cNvPr id="7" name="TextBox 6"/>
          <p:cNvSpPr txBox="1"/>
          <p:nvPr/>
        </p:nvSpPr>
        <p:spPr>
          <a:xfrm>
            <a:off x="8547100" y="6356351"/>
            <a:ext cx="3175000" cy="365125"/>
          </a:xfrm>
          <a:prstGeom prst="rect">
            <a:avLst/>
          </a:prstGeom>
        </p:spPr>
        <p:txBody>
          <a:bodyPr anchor="ctr">
            <a:normAutofit fontScale="70000" lnSpcReduction="20000"/>
          </a:bodyPr>
          <a:lstStyle/>
          <a:p>
            <a:pPr defTabSz="457200" eaLnBrk="1" fontAlgn="auto" hangingPunct="1">
              <a:spcAft>
                <a:spcPts val="0"/>
              </a:spcAft>
              <a:defRPr/>
            </a:pPr>
            <a:endParaRPr lang="en-US" sz="2800" dirty="0">
              <a:solidFill>
                <a:srgbClr val="FFFFFF"/>
              </a:solidFill>
              <a:latin typeface="Calibri" panose="020F0502020204030204" pitchFamily="34" charset="0"/>
              <a:ea typeface="+mj-ea"/>
              <a:cs typeface="Calibri" panose="020F0502020204030204" pitchFamily="34" charset="0"/>
            </a:endParaRPr>
          </a:p>
        </p:txBody>
      </p:sp>
      <p:sp>
        <p:nvSpPr>
          <p:cNvPr id="2" name="Title 1"/>
          <p:cNvSpPr>
            <a:spLocks noGrp="1"/>
          </p:cNvSpPr>
          <p:nvPr>
            <p:ph type="title"/>
          </p:nvPr>
        </p:nvSpPr>
        <p:spPr>
          <a:xfrm>
            <a:off x="609600" y="1"/>
            <a:ext cx="109728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609600" y="6356351"/>
            <a:ext cx="3860800" cy="365125"/>
          </a:xfrm>
          <a:prstGeom prst="rect">
            <a:avLst/>
          </a:prstGeom>
        </p:spPr>
        <p:txBody>
          <a:bodyPr/>
          <a:lstStyle>
            <a:lvl1pPr algn="l">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1628039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1867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pPr>
              <a:defRPr/>
            </a:pP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540510" y="6030232"/>
            <a:ext cx="2653482" cy="827767"/>
          </a:xfrm>
          <a:prstGeom prst="rect">
            <a:avLst/>
          </a:prstGeom>
        </p:spPr>
      </p:pic>
    </p:spTree>
    <p:extLst>
      <p:ext uri="{BB962C8B-B14F-4D97-AF65-F5344CB8AC3E}">
        <p14:creationId xmlns:p14="http://schemas.microsoft.com/office/powerpoint/2010/main" val="780697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Top" type="tx">
  <p:cSld name="Title - Top">
    <p:spTree>
      <p:nvGrpSpPr>
        <p:cNvPr id="1" name="Shape 66"/>
        <p:cNvGrpSpPr/>
        <p:nvPr/>
      </p:nvGrpSpPr>
      <p:grpSpPr>
        <a:xfrm>
          <a:off x="0" y="0"/>
          <a:ext cx="0" cy="0"/>
          <a:chOff x="0" y="0"/>
          <a:chExt cx="0" cy="0"/>
        </a:xfrm>
      </p:grpSpPr>
      <p:sp>
        <p:nvSpPr>
          <p:cNvPr id="67" name="Google Shape;67;p77"/>
          <p:cNvSpPr txBox="1">
            <a:spLocks noGrp="1"/>
          </p:cNvSpPr>
          <p:nvPr>
            <p:ph type="title"/>
          </p:nvPr>
        </p:nvSpPr>
        <p:spPr>
          <a:xfrm>
            <a:off x="688999" y="651470"/>
            <a:ext cx="11023389" cy="1095177"/>
          </a:xfrm>
          <a:prstGeom prst="rect">
            <a:avLst/>
          </a:prstGeom>
          <a:noFill/>
          <a:ln>
            <a:noFill/>
          </a:ln>
        </p:spPr>
        <p:txBody>
          <a:bodyPr spcFirstLastPara="1" wrap="square" lIns="0" tIns="0" rIns="0" bIns="0" anchor="ctr" anchorCtr="0">
            <a:normAutofit/>
          </a:bodyPr>
          <a:lstStyle>
            <a:lvl1pPr lvl="0" algn="l">
              <a:lnSpc>
                <a:spcPct val="70000"/>
              </a:lnSpc>
              <a:spcBef>
                <a:spcPts val="0"/>
              </a:spcBef>
              <a:spcAft>
                <a:spcPts val="0"/>
              </a:spcAft>
              <a:buClr>
                <a:schemeClr val="lt1"/>
              </a:buClr>
              <a:buSzPts val="4000"/>
              <a:buFont typeface="Libre Franklin Medium"/>
              <a:buNone/>
              <a:defRPr sz="4000">
                <a:solidFill>
                  <a:schemeClr val="tx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7"/>
          <p:cNvSpPr txBox="1">
            <a:spLocks noGrp="1"/>
          </p:cNvSpPr>
          <p:nvPr>
            <p:ph type="sldNum" idx="12"/>
          </p:nvPr>
        </p:nvSpPr>
        <p:spPr>
          <a:xfrm>
            <a:off x="8819203" y="6223163"/>
            <a:ext cx="2844800" cy="279815"/>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buNone/>
              <a:defRPr/>
            </a:lvl1pPr>
            <a:lvl2pPr marL="0" lvl="1" indent="0" algn="r">
              <a:lnSpc>
                <a:spcPct val="100000"/>
              </a:lnSpc>
              <a:spcBef>
                <a:spcPts val="0"/>
              </a:spcBef>
              <a:buNone/>
              <a:defRPr/>
            </a:lvl2pPr>
            <a:lvl3pPr marL="0" lvl="2" indent="0" algn="r">
              <a:lnSpc>
                <a:spcPct val="100000"/>
              </a:lnSpc>
              <a:spcBef>
                <a:spcPts val="0"/>
              </a:spcBef>
              <a:buNone/>
              <a:defRPr/>
            </a:lvl3pPr>
            <a:lvl4pPr marL="0" lvl="3" indent="0" algn="r">
              <a:lnSpc>
                <a:spcPct val="100000"/>
              </a:lnSpc>
              <a:spcBef>
                <a:spcPts val="0"/>
              </a:spcBef>
              <a:buNone/>
              <a:defRPr/>
            </a:lvl4pPr>
            <a:lvl5pPr marL="0" lvl="4" indent="0" algn="r">
              <a:lnSpc>
                <a:spcPct val="100000"/>
              </a:lnSpc>
              <a:spcBef>
                <a:spcPts val="0"/>
              </a:spcBef>
              <a:buNone/>
              <a:defRPr/>
            </a:lvl5pPr>
            <a:lvl6pPr marL="0" lvl="5" indent="0" algn="r">
              <a:lnSpc>
                <a:spcPct val="100000"/>
              </a:lnSpc>
              <a:spcBef>
                <a:spcPts val="0"/>
              </a:spcBef>
              <a:buNone/>
              <a:defRPr/>
            </a:lvl6pPr>
            <a:lvl7pPr marL="0" lvl="6" indent="0" algn="r">
              <a:lnSpc>
                <a:spcPct val="100000"/>
              </a:lnSpc>
              <a:spcBef>
                <a:spcPts val="0"/>
              </a:spcBef>
              <a:buNone/>
              <a:defRPr/>
            </a:lvl7pPr>
            <a:lvl8pPr marL="0" lvl="7" indent="0" algn="r">
              <a:lnSpc>
                <a:spcPct val="100000"/>
              </a:lnSpc>
              <a:spcBef>
                <a:spcPts val="0"/>
              </a:spcBef>
              <a:buNone/>
              <a:defRPr/>
            </a:lvl8pPr>
            <a:lvl9pPr marL="0" lvl="8" indent="0" algn="r">
              <a:lnSpc>
                <a:spcPct val="100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1579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216809"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j-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j-lt"/>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44090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Instructor’s Name</a:t>
            </a:r>
          </a:p>
        </p:txBody>
      </p:sp>
      <p:sp>
        <p:nvSpPr>
          <p:cNvPr id="31" name="Details"/>
          <p:cNvSpPr>
            <a:spLocks noGrp="1"/>
          </p:cNvSpPr>
          <p:nvPr>
            <p:ph type="body" sz="quarter" idx="12" hasCustomPrompt="1"/>
          </p:nvPr>
        </p:nvSpPr>
        <p:spPr>
          <a:xfrm>
            <a:off x="838200" y="5922884"/>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545128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477951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057937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440907"/>
            <a:ext cx="5854698"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22890"/>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69055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901284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j-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j-lt"/>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Instructor’s Name</a:t>
            </a:r>
          </a:p>
        </p:txBody>
      </p:sp>
      <p:sp>
        <p:nvSpPr>
          <p:cNvPr id="25" name="Details"/>
          <p:cNvSpPr>
            <a:spLocks noGrp="1"/>
          </p:cNvSpPr>
          <p:nvPr>
            <p:ph type="body" sz="quarter" idx="12" hasCustomPrompt="1"/>
          </p:nvPr>
        </p:nvSpPr>
        <p:spPr>
          <a:xfrm>
            <a:off x="838200" y="5749634"/>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20595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defRPr>
            </a:lvl1pPr>
          </a:lstStyle>
          <a:p>
            <a:pPr lvl="0"/>
            <a:r>
              <a:rPr lang="en-US" dirty="0"/>
              <a:t>Instructor’s Name</a:t>
            </a:r>
          </a:p>
        </p:txBody>
      </p:sp>
      <p:sp>
        <p:nvSpPr>
          <p:cNvPr id="25" name="Details"/>
          <p:cNvSpPr>
            <a:spLocks noGrp="1"/>
          </p:cNvSpPr>
          <p:nvPr>
            <p:ph type="body" sz="quarter" idx="12" hasCustomPrompt="1"/>
          </p:nvPr>
        </p:nvSpPr>
        <p:spPr>
          <a:xfrm>
            <a:off x="838200" y="60813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668260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589582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4651622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648355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693911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489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Tree>
    <p:custDataLst>
      <p:tags r:id="rId1"/>
    </p:custDataLst>
    <p:extLst>
      <p:ext uri="{BB962C8B-B14F-4D97-AF65-F5344CB8AC3E}">
        <p14:creationId xmlns:p14="http://schemas.microsoft.com/office/powerpoint/2010/main" val="3717821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a:t>Click to edit Master title style</a:t>
            </a:r>
            <a:endParaRPr lang="en-US" dirty="0"/>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2183482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a:t>Click icon to add picture</a:t>
            </a:r>
          </a:p>
        </p:txBody>
      </p:sp>
    </p:spTree>
    <p:custDataLst>
      <p:tags r:id="rId2"/>
    </p:custDataLst>
    <p:extLst>
      <p:ext uri="{BB962C8B-B14F-4D97-AF65-F5344CB8AC3E}">
        <p14:creationId xmlns:p14="http://schemas.microsoft.com/office/powerpoint/2010/main" val="850594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Proxima Nova Extrabold" panose="02000506030000020004" pitchFamily="50" charset="0"/>
              </a:defRPr>
            </a:lvl1pPr>
          </a:lstStyle>
          <a:p>
            <a:r>
              <a:rPr lang="en-US"/>
              <a:t>Click to edit Master title style</a:t>
            </a:r>
            <a:endParaRPr lang="en-US" dirty="0"/>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345694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Proxima Nova Extrabold" panose="02000506030000020004" pitchFamily="50" charset="0"/>
              </a:defRPr>
            </a:lvl1pPr>
          </a:lstStyle>
          <a:p>
            <a:r>
              <a:rPr lang="en-US"/>
              <a:t>Click to edit Master title style</a:t>
            </a:r>
            <a:endParaRPr lang="en-US" dirty="0"/>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282020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4686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705006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33202003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331526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896340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571403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2843549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Proxima Nova" panose="02000506030000020004" pitchFamily="50" charset="0"/>
              </a:defRPr>
            </a:lvl1pPr>
          </a:lstStyle>
          <a:p>
            <a:pPr marL="0" lvl="0" indent="0">
              <a:lnSpc>
                <a:spcPct val="100000"/>
              </a:lnSpc>
              <a:spcBef>
                <a:spcPts val="0"/>
              </a:spcBef>
              <a:spcAft>
                <a:spcPts val="1600"/>
              </a:spcAft>
              <a:buNone/>
            </a:pPr>
            <a:r>
              <a:rPr lang="en-US"/>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82149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911760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229645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246728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8042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388786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Proxima Nova Medium"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409372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4165731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38327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055489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631112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a:t>Click to edit Master title style</a:t>
            </a:r>
            <a:endParaRPr lang="en-US" dirty="0"/>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4162621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965569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166941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330469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96057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9187213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Proxima Nova Extrabold" panose="02000506030000020004" pitchFamily="50" charset="0"/>
              </a:defRPr>
            </a:lvl1pPr>
          </a:lstStyle>
          <a:p>
            <a:r>
              <a:rPr lang="en-US"/>
              <a:t>Click to edit Master title style</a:t>
            </a:r>
            <a:endParaRPr lang="en-US" dirty="0"/>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746233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42741481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186757"/>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FB22CC9-B8B2-4A75-967F-ED646475B151}" type="datetime1">
              <a:rPr lang="en-US" smtClean="0"/>
              <a:t>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20777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31" name="Details"/>
          <p:cNvSpPr>
            <a:spLocks noGrp="1"/>
          </p:cNvSpPr>
          <p:nvPr>
            <p:ph type="body" sz="quarter" idx="12" hasCustomPrompt="1"/>
          </p:nvPr>
        </p:nvSpPr>
        <p:spPr>
          <a:xfrm>
            <a:off x="838200" y="6018576"/>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6780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991683"/>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2095113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37895"/>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659567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601858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4775694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defRPr>
            </a:lvl1pPr>
          </a:lstStyle>
          <a:p>
            <a:pPr lvl="0"/>
            <a:r>
              <a:rPr lang="en-US" dirty="0"/>
              <a:t>Instructor’s Name</a:t>
            </a:r>
          </a:p>
        </p:txBody>
      </p:sp>
      <p:sp>
        <p:nvSpPr>
          <p:cNvPr id="25" name="Details"/>
          <p:cNvSpPr>
            <a:spLocks noGrp="1"/>
          </p:cNvSpPr>
          <p:nvPr>
            <p:ph type="body" sz="quarter" idx="12" hasCustomPrompt="1"/>
          </p:nvPr>
        </p:nvSpPr>
        <p:spPr>
          <a:xfrm>
            <a:off x="838200" y="60813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7229942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4686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6479051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20140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91681"/>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619673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874020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91681"/>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6339456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0995904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56767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2508935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1"/>
    </p:custDataLst>
    <p:extLst>
      <p:ext uri="{BB962C8B-B14F-4D97-AF65-F5344CB8AC3E}">
        <p14:creationId xmlns:p14="http://schemas.microsoft.com/office/powerpoint/2010/main" val="14495715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2"/>
    </p:custDataLst>
    <p:extLst>
      <p:ext uri="{BB962C8B-B14F-4D97-AF65-F5344CB8AC3E}">
        <p14:creationId xmlns:p14="http://schemas.microsoft.com/office/powerpoint/2010/main" val="360357609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dirty="0"/>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9852440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6739273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285811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tags" Target="../tags/tag40.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theme" Target="../theme/theme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tags" Target="../tags/tag78.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41" Type="http://schemas.openxmlformats.org/officeDocument/2006/relationships/theme" Target="../theme/theme3.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theme" Target="../theme/theme4.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tags" Target="../tags/tag117.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theme" Target="../theme/theme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9EF"/>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5"/>
    </p:custDataLst>
    <p:extLst>
      <p:ext uri="{BB962C8B-B14F-4D97-AF65-F5344CB8AC3E}">
        <p14:creationId xmlns:p14="http://schemas.microsoft.com/office/powerpoint/2010/main" val="176082023"/>
      </p:ext>
    </p:extLst>
  </p:cSld>
  <p:clrMap bg1="lt1" tx1="dk1" bg2="lt2" tx2="dk2" accent1="accent1" accent2="accent2" accent3="accent3" accent4="accent4" accent5="accent5" accent6="accent6" hlink="hlink" folHlink="folHlink"/>
  <p:sldLayoutIdLst>
    <p:sldLayoutId id="2147483817" r:id="rId1"/>
    <p:sldLayoutId id="2147483823" r:id="rId2"/>
    <p:sldLayoutId id="2147483819" r:id="rId3"/>
    <p:sldLayoutId id="2147483824" r:id="rId4"/>
    <p:sldLayoutId id="2147483820" r:id="rId5"/>
    <p:sldLayoutId id="2147483825" r:id="rId6"/>
    <p:sldLayoutId id="2147483821" r:id="rId7"/>
    <p:sldLayoutId id="2147483826" r:id="rId8"/>
    <p:sldLayoutId id="2147483822"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 id="2147483855" r:id="rId38"/>
    <p:sldLayoutId id="2147483856" r:id="rId39"/>
    <p:sldLayoutId id="2147483858" r:id="rId40"/>
    <p:sldLayoutId id="2147483859" r:id="rId41"/>
    <p:sldLayoutId id="2147483861" r:id="rId42"/>
    <p:sldLayoutId id="2147483862" r:id="rId43"/>
  </p:sldLayoutIdLst>
  <p:txStyles>
    <p:titleStyle>
      <a:lvl1pPr algn="l" defTabSz="914400" rtl="0" eaLnBrk="1" latinLnBrk="0" hangingPunct="1">
        <a:lnSpc>
          <a:spcPct val="90000"/>
        </a:lnSpc>
        <a:spcBef>
          <a:spcPct val="0"/>
        </a:spcBef>
        <a:buNone/>
        <a:defRPr sz="3600" kern="1200">
          <a:solidFill>
            <a:srgbClr val="404040"/>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1"/>
    </p:custDataLst>
    <p:extLst>
      <p:ext uri="{BB962C8B-B14F-4D97-AF65-F5344CB8AC3E}">
        <p14:creationId xmlns:p14="http://schemas.microsoft.com/office/powerpoint/2010/main" val="181870728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chemeClr val="bg2">
              <a:lumMod val="2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2"/>
    </p:custDataLst>
    <p:extLst>
      <p:ext uri="{BB962C8B-B14F-4D97-AF65-F5344CB8AC3E}">
        <p14:creationId xmlns:p14="http://schemas.microsoft.com/office/powerpoint/2010/main" val="315522111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 id="2147483934" r:id="rId31"/>
    <p:sldLayoutId id="2147483935" r:id="rId32"/>
    <p:sldLayoutId id="2147483936" r:id="rId33"/>
    <p:sldLayoutId id="2147483937" r:id="rId34"/>
    <p:sldLayoutId id="2147483938" r:id="rId35"/>
    <p:sldLayoutId id="2147483939" r:id="rId36"/>
    <p:sldLayoutId id="2147483940" r:id="rId37"/>
    <p:sldLayoutId id="2147483941" r:id="rId38"/>
    <p:sldLayoutId id="2147483942" r:id="rId39"/>
    <p:sldLayoutId id="2147483943" r:id="rId40"/>
  </p:sldLayoutIdLst>
  <p:txStyles>
    <p:titleStyle>
      <a:lvl1pPr algn="l" defTabSz="914400" rtl="0" eaLnBrk="1" latinLnBrk="0" hangingPunct="1">
        <a:lnSpc>
          <a:spcPct val="90000"/>
        </a:lnSpc>
        <a:spcBef>
          <a:spcPct val="0"/>
        </a:spcBef>
        <a:buNone/>
        <a:defRPr sz="3600" kern="1200">
          <a:solidFill>
            <a:srgbClr val="404040"/>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6BFB141-E175-4371-8F07-1D362BC6941E}" type="datetimeFigureOut">
              <a:rPr lang="en-US"/>
              <a:pPr>
                <a:defRPr/>
              </a:pPr>
              <a:t>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AA34EAD-05CB-477E-8A37-B3C0F4DDED8D}" type="slidenum">
              <a:rPr lang="en-US"/>
              <a:pPr>
                <a:defRPr/>
              </a:pPr>
              <a:t>‹#›</a:t>
            </a:fld>
            <a:endParaRPr lang="en-US"/>
          </a:p>
        </p:txBody>
      </p:sp>
    </p:spTree>
    <p:extLst>
      <p:ext uri="{BB962C8B-B14F-4D97-AF65-F5344CB8AC3E}">
        <p14:creationId xmlns:p14="http://schemas.microsoft.com/office/powerpoint/2010/main" val="396830601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8" r:id="rId13"/>
    <p:sldLayoutId id="2147483959" r:id="rId14"/>
    <p:sldLayoutId id="2147483960" r:id="rId15"/>
    <p:sldLayoutId id="2147483961" r:id="rId16"/>
    <p:sldLayoutId id="2147483962" r:id="rId17"/>
    <p:sldLayoutId id="2147483963" r:id="rId1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1"/>
    </p:custDataLst>
    <p:extLst>
      <p:ext uri="{BB962C8B-B14F-4D97-AF65-F5344CB8AC3E}">
        <p14:creationId xmlns:p14="http://schemas.microsoft.com/office/powerpoint/2010/main" val="18652236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2" r:id="rId38"/>
    <p:sldLayoutId id="2147484003" r:id="rId39"/>
  </p:sldLayoutIdLst>
  <p:txStyles>
    <p:titleStyle>
      <a:lvl1pPr algn="l" defTabSz="914400" rtl="0" eaLnBrk="1" latinLnBrk="0" hangingPunct="1">
        <a:lnSpc>
          <a:spcPct val="90000"/>
        </a:lnSpc>
        <a:spcBef>
          <a:spcPct val="0"/>
        </a:spcBef>
        <a:buNone/>
        <a:defRPr sz="3600" kern="1200">
          <a:solidFill>
            <a:srgbClr val="404040"/>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0.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1.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2.xml"/><Relationship Id="rId1" Type="http://schemas.openxmlformats.org/officeDocument/2006/relationships/slideLayout" Target="../slideLayouts/slideLayout39.xml"/><Relationship Id="rId4" Type="http://schemas.openxmlformats.org/officeDocument/2006/relationships/hyperlink" Target="https://www.youtube.com/watch?v=fW8amMCVAJQ&amp;list=PLbEpa_1VPxsJsS2GQajL_-RHC5xukj8Gl&amp;index=3"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mailto:academy@ucdavis.edu" TargetMode="External"/><Relationship Id="rId3" Type="http://schemas.openxmlformats.org/officeDocument/2006/relationships/image" Target="../media/image70.png"/><Relationship Id="rId7" Type="http://schemas.openxmlformats.org/officeDocument/2006/relationships/hyperlink" Target="https://www.oercommons.org/authoring/11911-sop-foundational-institute/view" TargetMode="External"/><Relationship Id="rId2" Type="http://schemas.openxmlformats.org/officeDocument/2006/relationships/notesSlide" Target="../notesSlides/notesSlide103.xml"/><Relationship Id="rId1" Type="http://schemas.openxmlformats.org/officeDocument/2006/relationships/slideLayout" Target="../slideLayouts/slideLayout39.xml"/><Relationship Id="rId6" Type="http://schemas.openxmlformats.org/officeDocument/2006/relationships/hyperlink" Target="http://bit.ly/SafetyOrganizedPractice" TargetMode="External"/><Relationship Id="rId5" Type="http://schemas.openxmlformats.org/officeDocument/2006/relationships/hyperlink" Target="https://humanservices.ucdavis.edu/northern-academy" TargetMode="External"/><Relationship Id="rId4" Type="http://schemas.openxmlformats.org/officeDocument/2006/relationships/image" Target="../media/image71.png"/></Relationships>
</file>

<file path=ppt/slides/_rels/slide104.xml.rels><?xml version="1.0" encoding="UTF-8" standalone="yes"?>
<Relationships xmlns="http://schemas.openxmlformats.org/package/2006/relationships"><Relationship Id="rId2" Type="http://schemas.openxmlformats.org/officeDocument/2006/relationships/hyperlink" Target="http://www.nccd-crc.org/crc/pdf/2008_sdm_book.pdf"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17.jpe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0.jpeg"/><Relationship Id="rId7" Type="http://schemas.openxmlformats.org/officeDocument/2006/relationships/diagramColors" Target="../diagrams/colors27.xml"/><Relationship Id="rId2" Type="http://schemas.openxmlformats.org/officeDocument/2006/relationships/notesSlide" Target="../notesSlides/notesSlide31.xml"/><Relationship Id="rId1" Type="http://schemas.openxmlformats.org/officeDocument/2006/relationships/slideLayout" Target="../slideLayouts/slideLayout39.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8.xml"/><Relationship Id="rId1" Type="http://schemas.openxmlformats.org/officeDocument/2006/relationships/slideLayout" Target="../slideLayouts/slideLayout39.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39.xml"/><Relationship Id="rId1" Type="http://schemas.openxmlformats.org/officeDocument/2006/relationships/slideLayout" Target="../slideLayouts/slideLayout39.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0.xml"/><Relationship Id="rId1" Type="http://schemas.openxmlformats.org/officeDocument/2006/relationships/slideLayout" Target="../slideLayouts/slideLayout8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1.xml"/><Relationship Id="rId1" Type="http://schemas.openxmlformats.org/officeDocument/2006/relationships/slideLayout" Target="../slideLayouts/slideLayout8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2.xml"/><Relationship Id="rId1" Type="http://schemas.openxmlformats.org/officeDocument/2006/relationships/slideLayout" Target="../slideLayouts/slideLayout39.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30.png"/><Relationship Id="rId7" Type="http://schemas.openxmlformats.org/officeDocument/2006/relationships/diagramColors" Target="../diagrams/colors36.xml"/><Relationship Id="rId2" Type="http://schemas.openxmlformats.org/officeDocument/2006/relationships/notesSlide" Target="../notesSlides/notesSlide58.xml"/><Relationship Id="rId1" Type="http://schemas.openxmlformats.org/officeDocument/2006/relationships/slideLayout" Target="../slideLayouts/slideLayout39.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64.xml"/><Relationship Id="rId1" Type="http://schemas.openxmlformats.org/officeDocument/2006/relationships/slideLayout" Target="../slideLayouts/slideLayout39.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65.xml"/><Relationship Id="rId1" Type="http://schemas.openxmlformats.org/officeDocument/2006/relationships/slideLayout" Target="../slideLayouts/slideLayout39.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66.xml"/><Relationship Id="rId1" Type="http://schemas.openxmlformats.org/officeDocument/2006/relationships/slideLayout" Target="../slideLayouts/slideLayout124.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72.xml"/><Relationship Id="rId1" Type="http://schemas.openxmlformats.org/officeDocument/2006/relationships/slideLayout" Target="../slideLayouts/slideLayout39.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73.xml"/><Relationship Id="rId1" Type="http://schemas.openxmlformats.org/officeDocument/2006/relationships/slideLayout" Target="../slideLayouts/slideLayout39.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74.xml"/><Relationship Id="rId1" Type="http://schemas.openxmlformats.org/officeDocument/2006/relationships/slideLayout" Target="../slideLayouts/slideLayout129.xml"/><Relationship Id="rId6" Type="http://schemas.openxmlformats.org/officeDocument/2006/relationships/diagramColors" Target="../diagrams/colors42.xml"/><Relationship Id="rId5" Type="http://schemas.openxmlformats.org/officeDocument/2006/relationships/diagramQuickStyle" Target="../diagrams/quickStyle42.xml"/><Relationship Id="rId10" Type="http://schemas.openxmlformats.org/officeDocument/2006/relationships/image" Target="../media/image38.png"/><Relationship Id="rId4" Type="http://schemas.openxmlformats.org/officeDocument/2006/relationships/diagramLayout" Target="../diagrams/layout42.xml"/><Relationship Id="rId9" Type="http://schemas.openxmlformats.org/officeDocument/2006/relationships/image" Target="../media/image37.emf"/></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75.xml"/><Relationship Id="rId1" Type="http://schemas.openxmlformats.org/officeDocument/2006/relationships/slideLayout" Target="../slideLayouts/slideLayout124.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76.xml"/><Relationship Id="rId1" Type="http://schemas.openxmlformats.org/officeDocument/2006/relationships/slideLayout" Target="../slideLayouts/slideLayout39.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77.xml"/><Relationship Id="rId1" Type="http://schemas.openxmlformats.org/officeDocument/2006/relationships/slideLayout" Target="../slideLayouts/slideLayout39.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78.xml"/><Relationship Id="rId1" Type="http://schemas.openxmlformats.org/officeDocument/2006/relationships/slideLayout" Target="../slideLayouts/slideLayout39.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39.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80.xml"/><Relationship Id="rId1" Type="http://schemas.openxmlformats.org/officeDocument/2006/relationships/slideLayout" Target="../slideLayouts/slideLayout39.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3.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4.xml"/><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15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86.xml"/><Relationship Id="rId1" Type="http://schemas.openxmlformats.org/officeDocument/2006/relationships/slideLayout" Target="../slideLayouts/slideLayout39.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7.xml"/><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8.xml"/><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89.xml"/><Relationship Id="rId1" Type="http://schemas.openxmlformats.org/officeDocument/2006/relationships/slideLayout" Target="../slideLayouts/slideLayout39.xml"/><Relationship Id="rId4" Type="http://schemas.openxmlformats.org/officeDocument/2006/relationships/image" Target="../media/image50.tm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90.xml"/><Relationship Id="rId1" Type="http://schemas.openxmlformats.org/officeDocument/2006/relationships/slideLayout" Target="../slideLayouts/slideLayout39.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91.xml"/><Relationship Id="rId1" Type="http://schemas.openxmlformats.org/officeDocument/2006/relationships/slideLayout" Target="../slideLayouts/slideLayout39.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92.xml"/><Relationship Id="rId1" Type="http://schemas.openxmlformats.org/officeDocument/2006/relationships/slideLayout" Target="../slideLayouts/slideLayout39.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93.xml"/><Relationship Id="rId1" Type="http://schemas.openxmlformats.org/officeDocument/2006/relationships/slideLayout" Target="../slideLayouts/slideLayout39.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9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94.xml"/><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95.xml"/><Relationship Id="rId1" Type="http://schemas.openxmlformats.org/officeDocument/2006/relationships/slideLayout" Target="../slideLayouts/slideLayout39.xml"/><Relationship Id="rId4" Type="http://schemas.openxmlformats.org/officeDocument/2006/relationships/hyperlink" Target="http://bit.ly/SafetyOrganizedPractice" TargetMode="External"/></Relationships>
</file>

<file path=ppt/slides/_rels/slide9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diagramData" Target="../diagrams/data54.xml"/><Relationship Id="rId7" Type="http://schemas.microsoft.com/office/2007/relationships/diagramDrawing" Target="../diagrams/drawing54.xml"/><Relationship Id="rId12" Type="http://schemas.openxmlformats.org/officeDocument/2006/relationships/image" Target="../media/image60.png"/><Relationship Id="rId2" Type="http://schemas.openxmlformats.org/officeDocument/2006/relationships/notesSlide" Target="../notesSlides/notesSlide96.xml"/><Relationship Id="rId1" Type="http://schemas.openxmlformats.org/officeDocument/2006/relationships/slideLayout" Target="../slideLayouts/slideLayout82.xml"/><Relationship Id="rId6" Type="http://schemas.openxmlformats.org/officeDocument/2006/relationships/diagramColors" Target="../diagrams/colors54.xml"/><Relationship Id="rId11" Type="http://schemas.openxmlformats.org/officeDocument/2006/relationships/image" Target="../media/image59.png"/><Relationship Id="rId5" Type="http://schemas.openxmlformats.org/officeDocument/2006/relationships/diagramQuickStyle" Target="../diagrams/quickStyle54.xml"/><Relationship Id="rId10" Type="http://schemas.openxmlformats.org/officeDocument/2006/relationships/image" Target="../media/image58.jpeg"/><Relationship Id="rId4" Type="http://schemas.openxmlformats.org/officeDocument/2006/relationships/diagramLayout" Target="../diagrams/layout54.xml"/><Relationship Id="rId9" Type="http://schemas.openxmlformats.org/officeDocument/2006/relationships/image" Target="../media/image57.gif"/><Relationship Id="rId14" Type="http://schemas.openxmlformats.org/officeDocument/2006/relationships/image" Target="../media/image62.jpeg"/></Relationships>
</file>

<file path=ppt/slides/_rels/slide97.xml.rels><?xml version="1.0" encoding="UTF-8" standalone="yes"?>
<Relationships xmlns="http://schemas.openxmlformats.org/package/2006/relationships"><Relationship Id="rId3" Type="http://schemas.openxmlformats.org/officeDocument/2006/relationships/hyperlink" Target="https://calswec.berkeley.edu/toolkits/safety-organized-practice" TargetMode="External"/><Relationship Id="rId2" Type="http://schemas.openxmlformats.org/officeDocument/2006/relationships/notesSlide" Target="../notesSlides/notesSlide97.xml"/><Relationship Id="rId1" Type="http://schemas.openxmlformats.org/officeDocument/2006/relationships/slideLayout" Target="../slideLayouts/slideLayout82.xml"/><Relationship Id="rId4" Type="http://schemas.openxmlformats.org/officeDocument/2006/relationships/image" Target="../media/image63.png"/></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8.xml"/><Relationship Id="rId1" Type="http://schemas.openxmlformats.org/officeDocument/2006/relationships/slideLayout" Target="../slideLayouts/slideLayout39.xml"/><Relationship Id="rId4" Type="http://schemas.openxmlformats.org/officeDocument/2006/relationships/image" Target="../media/image65.jpeg"/></Relationships>
</file>

<file path=ppt/slides/_rels/slide9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DD1497-ABEB-4ED7-9F4E-9CE5DEBDF00D}"/>
              </a:ext>
            </a:extLst>
          </p:cNvPr>
          <p:cNvSpPr>
            <a:spLocks noGrp="1"/>
          </p:cNvSpPr>
          <p:nvPr>
            <p:ph type="body" sz="quarter" idx="11"/>
          </p:nvPr>
        </p:nvSpPr>
        <p:spPr/>
        <p:txBody>
          <a:bodyPr/>
          <a:lstStyle/>
          <a:p>
            <a:r>
              <a:rPr lang="en-US" dirty="0"/>
              <a:t>Day 2 – Two-day Foundational Institute</a:t>
            </a:r>
          </a:p>
        </p:txBody>
      </p:sp>
      <p:sp>
        <p:nvSpPr>
          <p:cNvPr id="6" name="Title 5"/>
          <p:cNvSpPr>
            <a:spLocks noGrp="1"/>
          </p:cNvSpPr>
          <p:nvPr>
            <p:ph type="title"/>
          </p:nvPr>
        </p:nvSpPr>
        <p:spPr/>
        <p:txBody>
          <a:bodyPr/>
          <a:lstStyle/>
          <a:p>
            <a:r>
              <a:rPr lang="en-US" dirty="0"/>
              <a:t>Safety Organized Practice</a:t>
            </a:r>
          </a:p>
        </p:txBody>
      </p:sp>
      <p:sp>
        <p:nvSpPr>
          <p:cNvPr id="7" name="Text Placeholder 2"/>
          <p:cNvSpPr>
            <a:spLocks noGrp="1"/>
          </p:cNvSpPr>
          <p:nvPr>
            <p:ph type="body" sz="quarter" idx="12"/>
          </p:nvPr>
        </p:nvSpPr>
        <p:spPr>
          <a:xfrm>
            <a:off x="838200" y="5470018"/>
            <a:ext cx="5114730" cy="471952"/>
          </a:xfrm>
        </p:spPr>
        <p:txBody>
          <a:bodyPr/>
          <a:lstStyle/>
          <a:p>
            <a:r>
              <a:rPr lang="en-US" sz="3600" dirty="0"/>
              <a:t>Instructor Name</a:t>
            </a:r>
            <a:endParaRPr lang="en-US" dirty="0"/>
          </a:p>
        </p:txBody>
      </p:sp>
      <p:sp>
        <p:nvSpPr>
          <p:cNvPr id="8" name="Text Placeholder 2"/>
          <p:cNvSpPr>
            <a:spLocks noGrp="1"/>
          </p:cNvSpPr>
          <p:nvPr>
            <p:ph type="body" sz="quarter" idx="12"/>
          </p:nvPr>
        </p:nvSpPr>
        <p:spPr>
          <a:xfrm>
            <a:off x="838200" y="5941970"/>
            <a:ext cx="5114730" cy="471952"/>
          </a:xfrm>
        </p:spPr>
        <p:txBody>
          <a:bodyPr/>
          <a:lstStyle/>
          <a:p>
            <a:r>
              <a:rPr lang="en-US" sz="3200" dirty="0"/>
              <a:t>NORTHERN ACADEMY</a:t>
            </a:r>
            <a:endParaRPr lang="en-US" sz="2000" dirty="0"/>
          </a:p>
        </p:txBody>
      </p:sp>
    </p:spTree>
    <p:extLst>
      <p:ext uri="{BB962C8B-B14F-4D97-AF65-F5344CB8AC3E}">
        <p14:creationId xmlns:p14="http://schemas.microsoft.com/office/powerpoint/2010/main" val="27490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Content Placeholder 2"/>
          <p:cNvSpPr>
            <a:spLocks noGrp="1"/>
          </p:cNvSpPr>
          <p:nvPr>
            <p:ph sz="quarter" idx="4294967295"/>
          </p:nvPr>
        </p:nvSpPr>
        <p:spPr>
          <a:xfrm>
            <a:off x="722646" y="1626622"/>
            <a:ext cx="10663238" cy="2162175"/>
          </a:xfrm>
        </p:spPr>
        <p:txBody>
          <a:bodyPr/>
          <a:lstStyle/>
          <a:p>
            <a:pPr>
              <a:lnSpc>
                <a:spcPct val="90000"/>
              </a:lnSpc>
              <a:spcBef>
                <a:spcPct val="20000"/>
              </a:spcBef>
              <a:buClr>
                <a:schemeClr val="accent2"/>
              </a:buClr>
              <a:buSzPct val="110000"/>
            </a:pPr>
            <a:r>
              <a:rPr lang="en-US" altLang="en-US" sz="3200" dirty="0">
                <a:cs typeface="Calibri" panose="020F0502020204030204" pitchFamily="34" charset="0"/>
              </a:rPr>
              <a:t>Child welfare, law enforcement, and Adam’</a:t>
            </a:r>
            <a:r>
              <a:rPr lang="en-US" altLang="ja-JP" sz="3200" dirty="0">
                <a:cs typeface="Calibri" panose="020F0502020204030204" pitchFamily="34" charset="0"/>
              </a:rPr>
              <a:t>s mom, Tonya, are worried that Adam’s dad, Matt, may hit Adam again, leaving him with [more] bruises and even more serious injuries. </a:t>
            </a:r>
            <a:endParaRPr lang="en-US" altLang="ja-JP" sz="3200" i="1" dirty="0">
              <a:cs typeface="Calibri" panose="020F0502020204030204" pitchFamily="34" charset="0"/>
            </a:endParaRPr>
          </a:p>
        </p:txBody>
      </p:sp>
      <p:sp>
        <p:nvSpPr>
          <p:cNvPr id="6" name="Title 1"/>
          <p:cNvSpPr txBox="1">
            <a:spLocks/>
          </p:cNvSpPr>
          <p:nvPr/>
        </p:nvSpPr>
        <p:spPr>
          <a:xfrm>
            <a:off x="870284" y="222753"/>
            <a:ext cx="10515600" cy="950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pPr algn="ctr"/>
            <a:br>
              <a:rPr lang="en-US" altLang="en-US" sz="2800" dirty="0">
                <a:solidFill>
                  <a:schemeClr val="tx1"/>
                </a:solidFill>
                <a:latin typeface="Calibri" panose="020F0502020204030204" pitchFamily="34" charset="0"/>
                <a:cs typeface="Calibri" panose="020F0502020204030204" pitchFamily="34" charset="0"/>
              </a:rPr>
            </a:br>
            <a:r>
              <a:rPr lang="en-US" altLang="en-US" dirty="0">
                <a:latin typeface="Calibri" panose="020F0502020204030204" pitchFamily="34" charset="0"/>
              </a:rPr>
              <a:t>Danger Statement Example</a:t>
            </a:r>
            <a:endParaRPr lang="en-US" altLang="en-US" dirty="0">
              <a:solidFill>
                <a:schemeClr val="tx1"/>
              </a:solidFill>
              <a:latin typeface="Calibri" panose="020F0502020204030204" pitchFamily="34" charset="0"/>
              <a:cs typeface="Calibri" panose="020F050202020403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1830702653"/>
              </p:ext>
            </p:extLst>
          </p:nvPr>
        </p:nvGraphicFramePr>
        <p:xfrm>
          <a:off x="450662" y="3034589"/>
          <a:ext cx="10935222" cy="364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3442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descr="social-network.jpg"/>
          <p:cNvPicPr>
            <a:picLocks noChangeAspect="1"/>
          </p:cNvPicPr>
          <p:nvPr/>
        </p:nvPicPr>
        <p:blipFill rotWithShape="1">
          <a:blip r:embed="rId3" cstate="screen">
            <a:extLst>
              <a:ext uri="{28A0092B-C50C-407E-A947-70E740481C1C}">
                <a14:useLocalDpi xmlns:a14="http://schemas.microsoft.com/office/drawing/2010/main" val="0"/>
              </a:ext>
            </a:extLst>
          </a:blip>
          <a:srcRect l="-1" r="-305"/>
          <a:stretch/>
        </p:blipFill>
        <p:spPr bwMode="auto">
          <a:xfrm>
            <a:off x="308429" y="848178"/>
            <a:ext cx="6183086" cy="6009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6974115" y="173265"/>
            <a:ext cx="5076371" cy="6555641"/>
          </a:xfrm>
          <a:prstGeom prst="rect">
            <a:avLst/>
          </a:prstGeom>
        </p:spPr>
        <p:txBody>
          <a:bodyPr wrap="square">
            <a:spAutoFit/>
          </a:bodyPr>
          <a:lstStyle/>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Hotline/Intake</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Emergency Response</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Assessment</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Voluntary</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Case Planning</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Family Maintenance</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Family Reunification</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Permanency Planning/NMDs</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Adoption Services</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RFA/Placement</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Tribal Social Worker</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Service Providers</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Supervisors / Managers</a:t>
            </a:r>
          </a:p>
          <a:p>
            <a:pPr marL="274320" indent="-274320">
              <a:buClr>
                <a:schemeClr val="accent3"/>
              </a:buClr>
              <a:buFont typeface="Wingdings 2"/>
              <a:buChar char=""/>
              <a:defRPr/>
            </a:pPr>
            <a:r>
              <a:rPr lang="en-US" sz="3000" i="1" dirty="0">
                <a:latin typeface="Calibri" panose="020F0502020204030204" pitchFamily="34" charset="0"/>
                <a:ea typeface="Verdana" panose="020B0604030504040204" pitchFamily="34" charset="0"/>
              </a:rPr>
              <a:t>Others?</a:t>
            </a:r>
          </a:p>
        </p:txBody>
      </p:sp>
      <p:sp>
        <p:nvSpPr>
          <p:cNvPr id="2" name="Title 1"/>
          <p:cNvSpPr>
            <a:spLocks noGrp="1"/>
          </p:cNvSpPr>
          <p:nvPr>
            <p:ph type="title"/>
          </p:nvPr>
        </p:nvSpPr>
        <p:spPr>
          <a:xfrm>
            <a:off x="413658" y="-21136"/>
            <a:ext cx="6455228" cy="869315"/>
          </a:xfrm>
        </p:spPr>
        <p:txBody>
          <a:bodyPr/>
          <a:lstStyle/>
          <a:p>
            <a:r>
              <a:rPr lang="en-US" dirty="0"/>
              <a:t>SOP across the case continuum</a:t>
            </a:r>
          </a:p>
        </p:txBody>
      </p:sp>
    </p:spTree>
    <p:extLst>
      <p:ext uri="{BB962C8B-B14F-4D97-AF65-F5344CB8AC3E}">
        <p14:creationId xmlns:p14="http://schemas.microsoft.com/office/powerpoint/2010/main" val="301991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5427" y="436892"/>
            <a:ext cx="9668151" cy="1065008"/>
          </a:xfrm>
        </p:spPr>
        <p:txBody>
          <a:bodyPr/>
          <a:lstStyle/>
          <a:p>
            <a:r>
              <a:rPr lang="en-US" dirty="0"/>
              <a:t>Personal Action Plans </a:t>
            </a:r>
          </a:p>
        </p:txBody>
      </p:sp>
      <p:sp>
        <p:nvSpPr>
          <p:cNvPr id="4" name="Content Placeholder 3">
            <a:extLst>
              <a:ext uri="{FF2B5EF4-FFF2-40B4-BE49-F238E27FC236}">
                <a16:creationId xmlns:a16="http://schemas.microsoft.com/office/drawing/2014/main" id="{D3567C29-C4E5-4A78-BBD3-690DD30CC098}"/>
              </a:ext>
            </a:extLst>
          </p:cNvPr>
          <p:cNvSpPr txBox="1">
            <a:spLocks noGrp="1"/>
          </p:cNvSpPr>
          <p:nvPr>
            <p:ph idx="1"/>
          </p:nvPr>
        </p:nvSpPr>
        <p:spPr>
          <a:xfrm>
            <a:off x="152400" y="1828800"/>
            <a:ext cx="11904133" cy="502920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ct val="0"/>
              </a:spcBef>
              <a:spcAft>
                <a:spcPts val="1200"/>
              </a:spcAft>
              <a:buFontTx/>
              <a:buChar char="•"/>
            </a:pPr>
            <a:endParaRPr lang="en-US" altLang="en-US" sz="2200" i="1" dirty="0">
              <a:latin typeface="Calibri" panose="020F0502020204030204" pitchFamily="34" charset="0"/>
              <a:cs typeface="Calibri" panose="020F0502020204030204" pitchFamily="34" charset="0"/>
            </a:endParaRPr>
          </a:p>
          <a:p>
            <a:pPr marL="457200" indent="-457200">
              <a:spcBef>
                <a:spcPct val="0"/>
              </a:spcBef>
              <a:spcAft>
                <a:spcPts val="1200"/>
              </a:spcAft>
              <a:buFontTx/>
              <a:buChar char="•"/>
            </a:pPr>
            <a:r>
              <a:rPr lang="en-US" altLang="en-US" sz="2200" i="1" dirty="0">
                <a:latin typeface="Calibri" panose="020F0502020204030204" pitchFamily="34" charset="0"/>
                <a:cs typeface="Calibri" panose="020F0502020204030204" pitchFamily="34" charset="0"/>
              </a:rPr>
              <a:t>What have you learned about Safety Organized Practice that you value?</a:t>
            </a:r>
          </a:p>
          <a:p>
            <a:pPr marL="457200" indent="-457200">
              <a:spcBef>
                <a:spcPct val="0"/>
              </a:spcBef>
              <a:spcAft>
                <a:spcPts val="1200"/>
              </a:spcAft>
              <a:buFontTx/>
              <a:buChar char="•"/>
            </a:pPr>
            <a:r>
              <a:rPr lang="en-US" altLang="en-US" sz="2200" i="1" dirty="0">
                <a:latin typeface="Calibri" panose="020F0502020204030204" pitchFamily="34" charset="0"/>
                <a:cs typeface="Calibri" panose="020F0502020204030204" pitchFamily="34" charset="0"/>
              </a:rPr>
              <a:t>What 2-4 tools/strategies are you willing to implement right away in your practice?</a:t>
            </a:r>
          </a:p>
          <a:p>
            <a:pPr marL="457200" indent="-457200">
              <a:spcBef>
                <a:spcPct val="0"/>
              </a:spcBef>
              <a:spcAft>
                <a:spcPts val="1200"/>
              </a:spcAft>
              <a:buFontTx/>
              <a:buChar char="•"/>
            </a:pPr>
            <a:r>
              <a:rPr lang="en-US" altLang="en-US" sz="2200" i="1" dirty="0">
                <a:latin typeface="Calibri" panose="020F0502020204030204" pitchFamily="34" charset="0"/>
                <a:cs typeface="Calibri" panose="020F0502020204030204" pitchFamily="34" charset="0"/>
              </a:rPr>
              <a:t>What kind of help/support do you need to begin this journey?</a:t>
            </a:r>
          </a:p>
          <a:p>
            <a:pPr marL="457200" indent="-457200">
              <a:spcBef>
                <a:spcPct val="0"/>
              </a:spcBef>
              <a:spcAft>
                <a:spcPts val="1200"/>
              </a:spcAft>
              <a:buFontTx/>
              <a:buChar char="•"/>
            </a:pPr>
            <a:r>
              <a:rPr lang="en-US" altLang="en-US" sz="2200" i="1" dirty="0">
                <a:latin typeface="Calibri" panose="020F0502020204030204" pitchFamily="34" charset="0"/>
                <a:cs typeface="Calibri" panose="020F0502020204030204" pitchFamily="34" charset="0"/>
              </a:rPr>
              <a:t>What will be your first step? </a:t>
            </a:r>
          </a:p>
          <a:p>
            <a:pPr marL="457200" indent="-457200">
              <a:spcBef>
                <a:spcPct val="0"/>
              </a:spcBef>
              <a:spcAft>
                <a:spcPts val="1200"/>
              </a:spcAft>
              <a:buFontTx/>
              <a:buChar char="•"/>
            </a:pPr>
            <a:r>
              <a:rPr lang="en-US" altLang="en-US" sz="2200" i="1" dirty="0">
                <a:latin typeface="Calibri" panose="020F0502020204030204" pitchFamily="34" charset="0"/>
                <a:cs typeface="Calibri" panose="020F0502020204030204" pitchFamily="34" charset="0"/>
              </a:rPr>
              <a:t>How do you think use of SOP might change the way families experience the child welfare system and/or change outcomes for children? </a:t>
            </a:r>
          </a:p>
          <a:p>
            <a:pPr marL="457200" indent="-457200">
              <a:spcBef>
                <a:spcPct val="0"/>
              </a:spcBef>
              <a:spcAft>
                <a:spcPct val="0"/>
              </a:spcAft>
              <a:buFontTx/>
              <a:buChar char="•"/>
            </a:pPr>
            <a:r>
              <a:rPr lang="en-US" altLang="en-US" sz="2200" i="1" dirty="0">
                <a:latin typeface="Calibri" panose="020F0502020204030204" pitchFamily="34" charset="0"/>
                <a:cs typeface="Calibri" panose="020F0502020204030204" pitchFamily="34" charset="0"/>
              </a:rPr>
              <a:t>Any questions or worries about SOP?</a:t>
            </a:r>
          </a:p>
          <a:p>
            <a:pPr marL="0" indent="0">
              <a:spcBef>
                <a:spcPct val="0"/>
              </a:spcBef>
              <a:spcAft>
                <a:spcPct val="0"/>
              </a:spcAft>
              <a:buNone/>
            </a:pPr>
            <a:endParaRPr lang="en-US" altLang="en-US" sz="2400" i="1" dirty="0">
              <a:solidFill>
                <a:srgbClr val="002855"/>
              </a:solidFill>
              <a:latin typeface="Calibri" panose="020F0502020204030204" pitchFamily="34" charset="0"/>
              <a:cs typeface="Calibri" panose="020F0502020204030204" pitchFamily="34" charset="0"/>
            </a:endParaRPr>
          </a:p>
          <a:p>
            <a:pPr marL="0" indent="0">
              <a:spcBef>
                <a:spcPct val="0"/>
              </a:spcBef>
              <a:spcAft>
                <a:spcPct val="0"/>
              </a:spcAft>
              <a:buClr>
                <a:srgbClr val="4C4845"/>
              </a:buClr>
              <a:buNone/>
            </a:pPr>
            <a:r>
              <a:rPr lang="en-US" altLang="en-US" sz="2400" b="1" u="sng" dirty="0">
                <a:solidFill>
                  <a:srgbClr val="002855"/>
                </a:solidFill>
                <a:latin typeface="Calibri" panose="020F0502020204030204" pitchFamily="34" charset="0"/>
                <a:cs typeface="Calibri" panose="020F0502020204030204" pitchFamily="34" charset="0"/>
              </a:rPr>
              <a:t>Share with a partner</a:t>
            </a:r>
          </a:p>
          <a:p>
            <a:pPr marL="0" indent="0">
              <a:spcBef>
                <a:spcPct val="0"/>
              </a:spcBef>
              <a:spcAft>
                <a:spcPct val="0"/>
              </a:spcAft>
              <a:buNone/>
            </a:pPr>
            <a:endParaRPr lang="en-US" altLang="en-US" sz="2400" dirty="0">
              <a:latin typeface="Calibri" panose="020F0502020204030204" pitchFamily="34" charset="0"/>
              <a:cs typeface="Calibri" panose="020F0502020204030204" pitchFamily="34" charset="0"/>
            </a:endParaRPr>
          </a:p>
        </p:txBody>
      </p:sp>
      <p:pic>
        <p:nvPicPr>
          <p:cNvPr id="5" name="Picture 2" descr="C:\Users\suel\AppData\Local\Microsoft\Windows\Temporary Internet Files\Content.IE5\R20T99T7\MC900439356[1].jpg">
            <a:extLst>
              <a:ext uri="{FF2B5EF4-FFF2-40B4-BE49-F238E27FC236}">
                <a16:creationId xmlns:a16="http://schemas.microsoft.com/office/drawing/2014/main" id="{BC88A2C2-C1BE-49FB-B881-F52453654F9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61006" y="326825"/>
            <a:ext cx="2612188" cy="1741459"/>
          </a:xfrm>
          <a:prstGeom prst="rect">
            <a:avLst/>
          </a:prstGeom>
          <a:noFill/>
        </p:spPr>
      </p:pic>
    </p:spTree>
    <p:extLst>
      <p:ext uri="{BB962C8B-B14F-4D97-AF65-F5344CB8AC3E}">
        <p14:creationId xmlns:p14="http://schemas.microsoft.com/office/powerpoint/2010/main" val="7777422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04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0273" y="1236997"/>
            <a:ext cx="7609249" cy="4207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1264" y="1"/>
            <a:ext cx="11093116" cy="1324350"/>
          </a:xfrm>
        </p:spPr>
        <p:txBody>
          <a:bodyPr/>
          <a:lstStyle/>
          <a:p>
            <a:pPr algn="ctr"/>
            <a:r>
              <a:rPr lang="en-US" altLang="en-US" sz="3400" dirty="0">
                <a:solidFill>
                  <a:srgbClr val="4C4845"/>
                </a:solidFill>
              </a:rPr>
              <a:t>Thoughts on Implementation….From the “Dancing Guy”</a:t>
            </a:r>
            <a:endParaRPr lang="en-US" sz="3400" dirty="0"/>
          </a:p>
        </p:txBody>
      </p:sp>
      <p:sp>
        <p:nvSpPr>
          <p:cNvPr id="4" name="TextBox 3"/>
          <p:cNvSpPr txBox="1"/>
          <p:nvPr/>
        </p:nvSpPr>
        <p:spPr>
          <a:xfrm>
            <a:off x="790520" y="5798563"/>
            <a:ext cx="10474603" cy="830997"/>
          </a:xfrm>
          <a:prstGeom prst="rect">
            <a:avLst/>
          </a:prstGeom>
          <a:noFill/>
        </p:spPr>
        <p:txBody>
          <a:bodyPr wrap="square" rtlCol="0">
            <a:spAutoFit/>
          </a:bodyPr>
          <a:lstStyle/>
          <a:p>
            <a:r>
              <a:rPr lang="en-US" sz="2400" dirty="0">
                <a:latin typeface="Calibri" panose="020F0502020204030204" pitchFamily="34" charset="0"/>
                <a:hlinkClick r:id="rId4"/>
              </a:rPr>
              <a:t>https://www.youtube.com/watch?v=fW8amMCVAJQ&amp;list=PLbEpa_1VPxsJsS2GQajL_-RHC5xukj8Gl&amp;index=3</a:t>
            </a:r>
            <a:r>
              <a:rPr lang="en-US" sz="2400" dirty="0">
                <a:latin typeface="Calibri" panose="020F0502020204030204" pitchFamily="34" charset="0"/>
              </a:rPr>
              <a:t> </a:t>
            </a:r>
          </a:p>
        </p:txBody>
      </p:sp>
    </p:spTree>
    <p:extLst>
      <p:ext uri="{BB962C8B-B14F-4D97-AF65-F5344CB8AC3E}">
        <p14:creationId xmlns:p14="http://schemas.microsoft.com/office/powerpoint/2010/main" val="30880524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your evaluations!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89506" y="1545084"/>
            <a:ext cx="1953058" cy="1934829"/>
          </a:xfrm>
          <a:prstGeom prst="rect">
            <a:avLst/>
          </a:prstGeom>
        </p:spPr>
      </p:pic>
      <p:pic>
        <p:nvPicPr>
          <p:cNvPr id="4" name="Picture 2" descr="Image result for Thank you"/>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274642" y="879230"/>
            <a:ext cx="4569909" cy="2856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6373" y="3990934"/>
            <a:ext cx="11014363" cy="2308324"/>
          </a:xfrm>
          <a:prstGeom prst="rect">
            <a:avLst/>
          </a:prstGeom>
        </p:spPr>
        <p:txBody>
          <a:bodyPr wrap="square">
            <a:spAutoFit/>
          </a:bodyPr>
          <a:lstStyle/>
          <a:p>
            <a:r>
              <a:rPr lang="en-US" sz="2400" b="1" i="1" dirty="0">
                <a:latin typeface="Calibri" panose="020F0502020204030204" pitchFamily="34" charset="0"/>
              </a:rPr>
              <a:t>For questions or to inquire about other trainings:</a:t>
            </a:r>
          </a:p>
          <a:p>
            <a:r>
              <a:rPr lang="en-US" sz="2400" dirty="0">
                <a:latin typeface="Calibri" panose="020F0502020204030204" pitchFamily="34" charset="0"/>
                <a:cs typeface="Calibri" panose="020F0502020204030204" pitchFamily="34" charset="0"/>
              </a:rPr>
              <a:t>Visit our website: </a:t>
            </a:r>
            <a:r>
              <a:rPr lang="en-US" sz="2400" dirty="0">
                <a:latin typeface="Calibri" panose="020F0502020204030204" pitchFamily="34" charset="0"/>
                <a:cs typeface="Calibri" panose="020F0502020204030204" pitchFamily="34" charset="0"/>
                <a:hlinkClick r:id="rId5"/>
              </a:rPr>
              <a:t>https://humanservices.ucdavis.edu/northern-academy</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Visit our SOP Resources Page: </a:t>
            </a:r>
            <a:r>
              <a:rPr lang="en-US" sz="2400" u="sng" dirty="0">
                <a:latin typeface="Calibri" panose="020F0502020204030204" pitchFamily="34" charset="0"/>
                <a:cs typeface="Calibri" panose="020F0502020204030204" pitchFamily="34" charset="0"/>
                <a:hlinkClick r:id="rId6"/>
              </a:rPr>
              <a:t>http://bit.ly/SafetyOrganizedPractice</a:t>
            </a:r>
            <a:endParaRPr lang="en-US" sz="2400" u="sng"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Visit the SOP Foundational Institute Class Materials page:</a:t>
            </a:r>
          </a:p>
          <a:p>
            <a:pPr>
              <a:spcBef>
                <a:spcPct val="0"/>
              </a:spcBef>
              <a:spcAft>
                <a:spcPct val="0"/>
              </a:spcAft>
            </a:pPr>
            <a:r>
              <a:rPr lang="en-US" sz="2400" dirty="0">
                <a:latin typeface="Calibri" panose="020F0502020204030204" pitchFamily="34" charset="0"/>
                <a:cs typeface="Calibri" panose="020F0502020204030204" pitchFamily="34" charset="0"/>
                <a:hlinkClick r:id="rId7"/>
              </a:rPr>
              <a:t>https://www.oercommons.org/authoring/11911-sop-foundational-institute/view</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E-mail the Academy at: </a:t>
            </a:r>
            <a:r>
              <a:rPr lang="en-US" sz="2400" dirty="0">
                <a:latin typeface="Calibri" panose="020F0502020204030204" pitchFamily="34" charset="0"/>
                <a:cs typeface="Calibri" panose="020F0502020204030204" pitchFamily="34" charset="0"/>
                <a:hlinkClick r:id="rId8"/>
              </a:rPr>
              <a:t>academy@ucdavis.edu</a:t>
            </a:r>
            <a:r>
              <a:rPr lang="en-US" sz="2400" dirty="0">
                <a:latin typeface="Calibri" panose="020F0502020204030204" pitchFamily="34" charset="0"/>
                <a:cs typeface="Calibri" panose="020F0502020204030204" pitchFamily="34" charset="0"/>
              </a:rPr>
              <a:t> </a:t>
            </a:r>
          </a:p>
        </p:txBody>
      </p:sp>
      <p:sp>
        <p:nvSpPr>
          <p:cNvPr id="6" name="Content Placeholder 2"/>
          <p:cNvSpPr txBox="1">
            <a:spLocks/>
          </p:cNvSpPr>
          <p:nvPr/>
        </p:nvSpPr>
        <p:spPr bwMode="auto">
          <a:xfrm>
            <a:off x="899533" y="1198722"/>
            <a:ext cx="3491710" cy="2426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indent="-4572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indent="-4572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890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34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18034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260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717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r>
              <a:rPr lang="en-US" altLang="en-US" sz="16000" dirty="0">
                <a:solidFill>
                  <a:srgbClr val="4C4845"/>
                </a:solidFill>
                <a:latin typeface="Calibri" panose="020F0502020204030204" pitchFamily="34" charset="0"/>
                <a:cs typeface="Calibri" panose="020F0502020204030204" pitchFamily="34" charset="0"/>
              </a:rPr>
              <a:t>+/Δ</a:t>
            </a:r>
          </a:p>
        </p:txBody>
      </p:sp>
    </p:spTree>
    <p:extLst>
      <p:ext uri="{BB962C8B-B14F-4D97-AF65-F5344CB8AC3E}">
        <p14:creationId xmlns:p14="http://schemas.microsoft.com/office/powerpoint/2010/main" val="40472524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137" y="1"/>
            <a:ext cx="11438021" cy="593558"/>
          </a:xfrm>
        </p:spPr>
        <p:txBody>
          <a:bodyPr/>
          <a:lstStyle/>
          <a:p>
            <a:pPr algn="ctr"/>
            <a:r>
              <a:rPr lang="en-US" dirty="0"/>
              <a:t>References</a:t>
            </a:r>
          </a:p>
        </p:txBody>
      </p:sp>
      <p:sp>
        <p:nvSpPr>
          <p:cNvPr id="3" name="Content Placeholder 2"/>
          <p:cNvSpPr txBox="1">
            <a:spLocks/>
          </p:cNvSpPr>
          <p:nvPr/>
        </p:nvSpPr>
        <p:spPr>
          <a:xfrm>
            <a:off x="42110" y="593559"/>
            <a:ext cx="12107779" cy="672164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50" dirty="0">
                <a:latin typeface="Calibri" panose="020F0502020204030204" pitchFamily="34" charset="0"/>
                <a:ea typeface="Verdana" panose="020B0604030504040204" pitchFamily="34" charset="0"/>
                <a:cs typeface="Calibri" panose="020F0502020204030204" pitchFamily="34" charset="0"/>
              </a:rPr>
              <a:t>Children</a:t>
            </a:r>
            <a:r>
              <a:rPr lang="ja-JP" altLang="en-US" sz="1450" dirty="0">
                <a:latin typeface="Calibri" panose="020F0502020204030204" pitchFamily="34" charset="0"/>
                <a:cs typeface="Calibri" panose="020F0502020204030204" pitchFamily="34" charset="0"/>
              </a:rPr>
              <a:t>’</a:t>
            </a:r>
            <a:r>
              <a:rPr lang="en-US" altLang="ja-JP" sz="1450" dirty="0">
                <a:latin typeface="Calibri" panose="020F0502020204030204" pitchFamily="34" charset="0"/>
                <a:ea typeface="Verdana" panose="020B0604030504040204" pitchFamily="34" charset="0"/>
                <a:cs typeface="Calibri" panose="020F0502020204030204" pitchFamily="34" charset="0"/>
              </a:rPr>
              <a:t>s Research Center. (2008). Structured Decision Making</a:t>
            </a:r>
            <a:r>
              <a:rPr lang="en-US" altLang="ja-JP" sz="1450" baseline="30000" dirty="0">
                <a:latin typeface="Calibri" panose="020F0502020204030204" pitchFamily="34" charset="0"/>
                <a:ea typeface="Verdana" panose="020B0604030504040204" pitchFamily="34" charset="0"/>
                <a:cs typeface="Calibri" panose="020F0502020204030204" pitchFamily="34" charset="0"/>
              </a:rPr>
              <a:t>®</a:t>
            </a:r>
            <a:r>
              <a:rPr lang="en-US" altLang="ja-JP" sz="1450" dirty="0">
                <a:latin typeface="Calibri" panose="020F0502020204030204" pitchFamily="34" charset="0"/>
                <a:ea typeface="Verdana" panose="020B0604030504040204" pitchFamily="34" charset="0"/>
                <a:cs typeface="Calibri" panose="020F0502020204030204" pitchFamily="34" charset="0"/>
              </a:rPr>
              <a:t>: An evidence-based approach to human services. Retrieved from </a:t>
            </a:r>
            <a:r>
              <a:rPr lang="en-US" altLang="ja-JP" sz="1450" dirty="0">
                <a:latin typeface="Calibri" panose="020F0502020204030204" pitchFamily="34" charset="0"/>
                <a:ea typeface="Verdana" panose="020B0604030504040204" pitchFamily="34" charset="0"/>
                <a:cs typeface="Calibri" panose="020F0502020204030204" pitchFamily="34" charset="0"/>
                <a:hlinkClick r:id="rId2"/>
              </a:rPr>
              <a:t>http://www.nccd-crc.org/crc/pdf/2008_sdm_book.pdf</a:t>
            </a:r>
            <a:endParaRPr lang="en-US" altLang="ja-JP" sz="1450" dirty="0">
              <a:latin typeface="Calibri" panose="020F0502020204030204" pitchFamily="34" charset="0"/>
              <a:ea typeface="Verdana" panose="020B0604030504040204" pitchFamily="34" charset="0"/>
              <a:cs typeface="Calibri" panose="020F0502020204030204" pitchFamily="34" charset="0"/>
            </a:endParaRPr>
          </a:p>
          <a:p>
            <a:r>
              <a:rPr lang="en-US" altLang="ja-JP" sz="1450" dirty="0">
                <a:latin typeface="Calibri" panose="020F0502020204030204" pitchFamily="34" charset="0"/>
                <a:ea typeface="Verdana" panose="020B0604030504040204" pitchFamily="34" charset="0"/>
                <a:cs typeface="Calibri" panose="020F0502020204030204" pitchFamily="34" charset="0"/>
              </a:rPr>
              <a:t>Children’s Resource Center and Northern California Training Academy (2012). Introducing Safety Organized Practice. Retrieved from Northern California Training Academy archives on private server.</a:t>
            </a:r>
          </a:p>
          <a:p>
            <a:r>
              <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rPr>
              <a:t>Chin, S., </a:t>
            </a:r>
            <a:r>
              <a:rPr lang="en-US" altLang="en-US" sz="1450" dirty="0" err="1">
                <a:latin typeface="Calibri" panose="020F0502020204030204" pitchFamily="34" charset="0"/>
                <a:ea typeface="Verdana" panose="020B0604030504040204" pitchFamily="34" charset="0"/>
                <a:cs typeface="Calibri" panose="020F0502020204030204" pitchFamily="34" charset="0"/>
                <a:sym typeface="Gill Sans" pitchFamily="-1" charset="0"/>
              </a:rPr>
              <a:t>Decter</a:t>
            </a:r>
            <a:r>
              <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rPr>
              <a:t>, P., Madsen, W., &amp; Vogel, J. (2010). Enhancing risk assessment through organizational learning: A mid-stream report from Massachusetts. </a:t>
            </a:r>
            <a:r>
              <a:rPr lang="en-US" altLang="en-US" sz="1450" i="1" dirty="0">
                <a:latin typeface="Calibri" panose="020F0502020204030204" pitchFamily="34" charset="0"/>
                <a:ea typeface="Verdana" panose="020B0604030504040204" pitchFamily="34" charset="0"/>
                <a:cs typeface="Calibri" panose="020F0502020204030204" pitchFamily="34" charset="0"/>
                <a:sym typeface="Gill Sans" pitchFamily="-1" charset="0"/>
              </a:rPr>
              <a:t>Protecting Children,</a:t>
            </a:r>
            <a:r>
              <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rPr>
              <a:t> </a:t>
            </a:r>
            <a:r>
              <a:rPr lang="en-US" altLang="en-US" sz="1450" i="1" dirty="0">
                <a:latin typeface="Calibri" panose="020F0502020204030204" pitchFamily="34" charset="0"/>
                <a:ea typeface="Verdana" panose="020B0604030504040204" pitchFamily="34" charset="0"/>
                <a:cs typeface="Calibri" panose="020F0502020204030204" pitchFamily="34" charset="0"/>
                <a:sym typeface="Gill Sans" pitchFamily="-1" charset="0"/>
              </a:rPr>
              <a:t>25</a:t>
            </a:r>
            <a:r>
              <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rPr>
              <a:t>(3), 7–20.</a:t>
            </a:r>
            <a:endParaRPr lang="en-US" altLang="en-US" sz="1450" dirty="0">
              <a:latin typeface="Calibri" panose="020F0502020204030204" pitchFamily="34" charset="0"/>
              <a:ea typeface="Verdana" panose="020B0604030504040204" pitchFamily="34" charset="0"/>
              <a:cs typeface="Calibri" panose="020F0502020204030204" pitchFamily="34" charset="0"/>
            </a:endParaRPr>
          </a:p>
          <a:p>
            <a:r>
              <a:rPr lang="en-US" altLang="en-US" sz="1450" dirty="0">
                <a:latin typeface="Calibri" panose="020F0502020204030204" pitchFamily="34" charset="0"/>
                <a:ea typeface="Verdana" panose="020B0604030504040204" pitchFamily="34" charset="0"/>
                <a:cs typeface="Calibri" panose="020F0502020204030204" pitchFamily="34" charset="0"/>
              </a:rPr>
              <a:t>Department of Child Protection. (2011). </a:t>
            </a:r>
            <a:r>
              <a:rPr lang="en-US" altLang="en-US" sz="1450" i="1" dirty="0">
                <a:latin typeface="Calibri" panose="020F0502020204030204" pitchFamily="34" charset="0"/>
                <a:ea typeface="Verdana" panose="020B0604030504040204" pitchFamily="34" charset="0"/>
                <a:cs typeface="Calibri" panose="020F0502020204030204" pitchFamily="34" charset="0"/>
              </a:rPr>
              <a:t>The signs of safety child protection practice framework. </a:t>
            </a:r>
            <a:r>
              <a:rPr lang="en-US" altLang="en-US" sz="1450" dirty="0">
                <a:latin typeface="Calibri" panose="020F0502020204030204" pitchFamily="34" charset="0"/>
                <a:ea typeface="Verdana" panose="020B0604030504040204" pitchFamily="34" charset="0"/>
                <a:cs typeface="Calibri" panose="020F0502020204030204" pitchFamily="34" charset="0"/>
              </a:rPr>
              <a:t>Department of Child Protection, Perth, Australia. Retrieved from http://www.signsofsafety.net/westernaustralia</a:t>
            </a:r>
          </a:p>
          <a:p>
            <a:r>
              <a:rPr lang="en-US" altLang="en-US" sz="1450" dirty="0">
                <a:latin typeface="Calibri" panose="020F0502020204030204" pitchFamily="34" charset="0"/>
                <a:ea typeface="Verdana" panose="020B0604030504040204" pitchFamily="34" charset="0"/>
                <a:cs typeface="Calibri" panose="020F0502020204030204" pitchFamily="34" charset="0"/>
              </a:rPr>
              <a:t>Essex, S., </a:t>
            </a:r>
            <a:r>
              <a:rPr lang="en-US" altLang="en-US" sz="1450" dirty="0" err="1">
                <a:latin typeface="Calibri" panose="020F0502020204030204" pitchFamily="34" charset="0"/>
                <a:ea typeface="Verdana" panose="020B0604030504040204" pitchFamily="34" charset="0"/>
                <a:cs typeface="Calibri" panose="020F0502020204030204" pitchFamily="34" charset="0"/>
              </a:rPr>
              <a:t>Gumbleton</a:t>
            </a:r>
            <a:r>
              <a:rPr lang="en-US" altLang="en-US" sz="1450" dirty="0">
                <a:latin typeface="Calibri" panose="020F0502020204030204" pitchFamily="34" charset="0"/>
                <a:ea typeface="Verdana" panose="020B0604030504040204" pitchFamily="34" charset="0"/>
                <a:cs typeface="Calibri" panose="020F0502020204030204" pitchFamily="34" charset="0"/>
              </a:rPr>
              <a:t>, J., &amp; Luger, C. (1996). Resolutions: Working with families where responsibilities for abuse is denied. </a:t>
            </a:r>
            <a:r>
              <a:rPr lang="en-US" altLang="en-US" sz="1450" i="1" dirty="0">
                <a:latin typeface="Calibri" panose="020F0502020204030204" pitchFamily="34" charset="0"/>
                <a:ea typeface="Verdana" panose="020B0604030504040204" pitchFamily="34" charset="0"/>
                <a:cs typeface="Calibri" panose="020F0502020204030204" pitchFamily="34" charset="0"/>
              </a:rPr>
              <a:t>Child Abuse Review,</a:t>
            </a:r>
            <a:r>
              <a:rPr lang="en-US" altLang="en-US" sz="1450" dirty="0">
                <a:latin typeface="Calibri" panose="020F0502020204030204" pitchFamily="34" charset="0"/>
                <a:ea typeface="Verdana" panose="020B0604030504040204" pitchFamily="34" charset="0"/>
                <a:cs typeface="Calibri" panose="020F0502020204030204" pitchFamily="34" charset="0"/>
              </a:rPr>
              <a:t> </a:t>
            </a:r>
            <a:r>
              <a:rPr lang="en-US" altLang="en-US" sz="1450" i="1" dirty="0">
                <a:latin typeface="Calibri" panose="020F0502020204030204" pitchFamily="34" charset="0"/>
                <a:ea typeface="Verdana" panose="020B0604030504040204" pitchFamily="34" charset="0"/>
                <a:cs typeface="Calibri" panose="020F0502020204030204" pitchFamily="34" charset="0"/>
              </a:rPr>
              <a:t>5</a:t>
            </a:r>
            <a:r>
              <a:rPr lang="en-US" altLang="en-US" sz="1450" dirty="0">
                <a:latin typeface="Calibri" panose="020F0502020204030204" pitchFamily="34" charset="0"/>
                <a:ea typeface="Verdana" panose="020B0604030504040204" pitchFamily="34" charset="0"/>
                <a:cs typeface="Calibri" panose="020F0502020204030204" pitchFamily="34" charset="0"/>
              </a:rPr>
              <a:t>(3), 191–201.</a:t>
            </a:r>
          </a:p>
          <a:p>
            <a:r>
              <a:rPr lang="en-US" altLang="en-US" sz="1450" dirty="0">
                <a:latin typeface="Calibri" panose="020F0502020204030204" pitchFamily="34" charset="0"/>
                <a:ea typeface="Verdana" panose="020B0604030504040204" pitchFamily="34" charset="0"/>
                <a:cs typeface="Calibri" panose="020F0502020204030204" pitchFamily="34" charset="0"/>
              </a:rPr>
              <a:t>Freeman, J., </a:t>
            </a:r>
            <a:r>
              <a:rPr lang="en-US" altLang="en-US" sz="1450" dirty="0" err="1">
                <a:latin typeface="Calibri" panose="020F0502020204030204" pitchFamily="34" charset="0"/>
                <a:ea typeface="Verdana" panose="020B0604030504040204" pitchFamily="34" charset="0"/>
                <a:cs typeface="Calibri" panose="020F0502020204030204" pitchFamily="34" charset="0"/>
              </a:rPr>
              <a:t>Epston</a:t>
            </a:r>
            <a:r>
              <a:rPr lang="en-US" altLang="en-US" sz="1450" dirty="0">
                <a:latin typeface="Calibri" panose="020F0502020204030204" pitchFamily="34" charset="0"/>
                <a:ea typeface="Verdana" panose="020B0604030504040204" pitchFamily="34" charset="0"/>
                <a:cs typeface="Calibri" panose="020F0502020204030204" pitchFamily="34" charset="0"/>
              </a:rPr>
              <a:t>, D., &amp; </a:t>
            </a:r>
            <a:r>
              <a:rPr lang="en-US" altLang="en-US" sz="1450" dirty="0" err="1">
                <a:latin typeface="Calibri" panose="020F0502020204030204" pitchFamily="34" charset="0"/>
                <a:ea typeface="Verdana" panose="020B0604030504040204" pitchFamily="34" charset="0"/>
                <a:cs typeface="Calibri" panose="020F0502020204030204" pitchFamily="34" charset="0"/>
              </a:rPr>
              <a:t>Lobovits</a:t>
            </a:r>
            <a:r>
              <a:rPr lang="en-US" altLang="en-US" sz="1450" dirty="0">
                <a:latin typeface="Calibri" panose="020F0502020204030204" pitchFamily="34" charset="0"/>
                <a:ea typeface="Verdana" panose="020B0604030504040204" pitchFamily="34" charset="0"/>
                <a:cs typeface="Calibri" panose="020F0502020204030204" pitchFamily="34" charset="0"/>
              </a:rPr>
              <a:t>, D. (1997). </a:t>
            </a:r>
            <a:r>
              <a:rPr lang="en-US" altLang="en-US" sz="1450" i="1" dirty="0">
                <a:latin typeface="Calibri" panose="020F0502020204030204" pitchFamily="34" charset="0"/>
                <a:ea typeface="Verdana" panose="020B0604030504040204" pitchFamily="34" charset="0"/>
                <a:cs typeface="Calibri" panose="020F0502020204030204" pitchFamily="34" charset="0"/>
              </a:rPr>
              <a:t>Playful approaches to serious problems: Narrative therapy with children and their families. </a:t>
            </a:r>
            <a:r>
              <a:rPr lang="en-US" altLang="en-US" sz="1450" dirty="0">
                <a:latin typeface="Calibri" panose="020F0502020204030204" pitchFamily="34" charset="0"/>
                <a:ea typeface="Verdana" panose="020B0604030504040204" pitchFamily="34" charset="0"/>
                <a:cs typeface="Calibri" panose="020F0502020204030204" pitchFamily="34" charset="0"/>
              </a:rPr>
              <a:t>New York, NY: Norton.</a:t>
            </a:r>
          </a:p>
          <a:p>
            <a:r>
              <a:rPr lang="en-US" altLang="en-US" sz="1450" dirty="0">
                <a:latin typeface="Calibri" panose="020F0502020204030204" pitchFamily="34" charset="0"/>
                <a:ea typeface="Verdana" panose="020B0604030504040204" pitchFamily="34" charset="0"/>
                <a:cs typeface="Calibri" panose="020F0502020204030204" pitchFamily="34" charset="0"/>
              </a:rPr>
              <a:t>Lee, M. L., </a:t>
            </a:r>
            <a:r>
              <a:rPr lang="en-US" altLang="en-US" sz="1450" dirty="0" err="1">
                <a:latin typeface="Calibri" panose="020F0502020204030204" pitchFamily="34" charset="0"/>
                <a:ea typeface="Verdana" panose="020B0604030504040204" pitchFamily="34" charset="0"/>
                <a:cs typeface="Calibri" panose="020F0502020204030204" pitchFamily="34" charset="0"/>
              </a:rPr>
              <a:t>Sebold</a:t>
            </a:r>
            <a:r>
              <a:rPr lang="en-US" altLang="en-US" sz="1450" dirty="0">
                <a:latin typeface="Calibri" panose="020F0502020204030204" pitchFamily="34" charset="0"/>
                <a:ea typeface="Verdana" panose="020B0604030504040204" pitchFamily="34" charset="0"/>
                <a:cs typeface="Calibri" panose="020F0502020204030204" pitchFamily="34" charset="0"/>
              </a:rPr>
              <a:t>, J., &amp; </a:t>
            </a:r>
            <a:r>
              <a:rPr lang="en-US" altLang="en-US" sz="1450" dirty="0" err="1">
                <a:latin typeface="Calibri" panose="020F0502020204030204" pitchFamily="34" charset="0"/>
                <a:ea typeface="Verdana" panose="020B0604030504040204" pitchFamily="34" charset="0"/>
                <a:cs typeface="Calibri" panose="020F0502020204030204" pitchFamily="34" charset="0"/>
              </a:rPr>
              <a:t>Uken</a:t>
            </a:r>
            <a:r>
              <a:rPr lang="en-US" altLang="en-US" sz="1450" dirty="0">
                <a:latin typeface="Calibri" panose="020F0502020204030204" pitchFamily="34" charset="0"/>
                <a:ea typeface="Verdana" panose="020B0604030504040204" pitchFamily="34" charset="0"/>
                <a:cs typeface="Calibri" panose="020F0502020204030204" pitchFamily="34" charset="0"/>
              </a:rPr>
              <a:t>, A. (2003). Solution-focused treatment of domestic violence offenders: Accountability for change. New York, NY: Oxford University Press. </a:t>
            </a:r>
          </a:p>
          <a:p>
            <a:r>
              <a:rPr lang="en-US" altLang="en-US" sz="1450" dirty="0">
                <a:latin typeface="Calibri" panose="020F0502020204030204" pitchFamily="34" charset="0"/>
                <a:ea typeface="Verdana" panose="020B0604030504040204" pitchFamily="34" charset="0"/>
                <a:cs typeface="Calibri" panose="020F0502020204030204" pitchFamily="34" charset="0"/>
              </a:rPr>
              <a:t>Parker, S. (2009). </a:t>
            </a:r>
            <a:r>
              <a:rPr lang="en-US" altLang="en-US" sz="1450" i="1" dirty="0">
                <a:latin typeface="Calibri" panose="020F0502020204030204" pitchFamily="34" charset="0"/>
                <a:ea typeface="Verdana" panose="020B0604030504040204" pitchFamily="34" charset="0"/>
                <a:cs typeface="Calibri" panose="020F0502020204030204" pitchFamily="34" charset="0"/>
              </a:rPr>
              <a:t>The safety house: A tool for including children in safety planning. </a:t>
            </a:r>
            <a:r>
              <a:rPr lang="en-US" altLang="en-US" sz="1450" dirty="0">
                <a:latin typeface="Calibri" panose="020F0502020204030204" pitchFamily="34" charset="0"/>
                <a:ea typeface="Verdana" panose="020B0604030504040204" pitchFamily="34" charset="0"/>
                <a:cs typeface="Calibri" panose="020F0502020204030204" pitchFamily="34" charset="0"/>
              </a:rPr>
              <a:t>Perth, Australia: Aspirations Consultancy. Available from http://www.aspirationsconsultancy.com</a:t>
            </a:r>
            <a:endPar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endParaRPr>
          </a:p>
          <a:p>
            <a:r>
              <a:rPr lang="en-US" altLang="en-US" sz="1450" dirty="0" err="1">
                <a:latin typeface="Calibri" panose="020F0502020204030204" pitchFamily="34" charset="0"/>
                <a:ea typeface="Verdana" panose="020B0604030504040204" pitchFamily="34" charset="0"/>
                <a:cs typeface="Calibri" panose="020F0502020204030204" pitchFamily="34" charset="0"/>
                <a:sym typeface="Gill Sans" pitchFamily="-1" charset="0"/>
              </a:rPr>
              <a:t>Turnell</a:t>
            </a:r>
            <a:r>
              <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rPr>
              <a:t>, A., &amp; Edwards, S. (1999). </a:t>
            </a:r>
            <a:r>
              <a:rPr lang="en-US" altLang="en-US" sz="1450" i="1" dirty="0">
                <a:latin typeface="Calibri" panose="020F0502020204030204" pitchFamily="34" charset="0"/>
                <a:ea typeface="Verdana" panose="020B0604030504040204" pitchFamily="34" charset="0"/>
                <a:cs typeface="Calibri" panose="020F0502020204030204" pitchFamily="34" charset="0"/>
                <a:sym typeface="Gill Sans" pitchFamily="-1" charset="0"/>
              </a:rPr>
              <a:t>Signs of safety.</a:t>
            </a:r>
            <a:r>
              <a:rPr lang="en-US" altLang="en-US" sz="1450" dirty="0">
                <a:latin typeface="Calibri" panose="020F0502020204030204" pitchFamily="34" charset="0"/>
                <a:ea typeface="Verdana" panose="020B0604030504040204" pitchFamily="34" charset="0"/>
                <a:cs typeface="Calibri" panose="020F0502020204030204" pitchFamily="34" charset="0"/>
                <a:sym typeface="Gill Sans" pitchFamily="-1" charset="0"/>
              </a:rPr>
              <a:t> New York, NY: Norton.</a:t>
            </a:r>
            <a:endParaRPr lang="en-US" altLang="en-US" sz="1450" dirty="0">
              <a:latin typeface="Calibri" panose="020F0502020204030204" pitchFamily="34" charset="0"/>
              <a:ea typeface="Verdana" panose="020B0604030504040204" pitchFamily="34" charset="0"/>
              <a:cs typeface="Calibri" panose="020F0502020204030204" pitchFamily="34" charset="0"/>
            </a:endParaRPr>
          </a:p>
          <a:p>
            <a:r>
              <a:rPr lang="en-US" altLang="en-US" sz="1450" dirty="0" err="1">
                <a:latin typeface="Calibri" panose="020F0502020204030204" pitchFamily="34" charset="0"/>
                <a:ea typeface="Verdana" panose="020B0604030504040204" pitchFamily="34" charset="0"/>
                <a:cs typeface="Calibri" panose="020F0502020204030204" pitchFamily="34" charset="0"/>
              </a:rPr>
              <a:t>Turnell</a:t>
            </a:r>
            <a:r>
              <a:rPr lang="en-US" altLang="en-US" sz="1450" dirty="0">
                <a:latin typeface="Calibri" panose="020F0502020204030204" pitchFamily="34" charset="0"/>
                <a:ea typeface="Verdana" panose="020B0604030504040204" pitchFamily="34" charset="0"/>
                <a:cs typeface="Calibri" panose="020F0502020204030204" pitchFamily="34" charset="0"/>
              </a:rPr>
              <a:t>, A., &amp; Essex, S. (2006). </a:t>
            </a:r>
            <a:r>
              <a:rPr lang="en-US" altLang="en-US" sz="1450" i="1" dirty="0">
                <a:latin typeface="Calibri" panose="020F0502020204030204" pitchFamily="34" charset="0"/>
                <a:ea typeface="Verdana" panose="020B0604030504040204" pitchFamily="34" charset="0"/>
                <a:cs typeface="Calibri" panose="020F0502020204030204" pitchFamily="34" charset="0"/>
              </a:rPr>
              <a:t>Working with </a:t>
            </a:r>
            <a:r>
              <a:rPr lang="ja-JP" altLang="en-US" sz="1450" i="1" dirty="0">
                <a:latin typeface="Calibri" panose="020F0502020204030204" pitchFamily="34" charset="0"/>
                <a:cs typeface="Calibri" panose="020F0502020204030204" pitchFamily="34" charset="0"/>
              </a:rPr>
              <a:t>‘</a:t>
            </a:r>
            <a:r>
              <a:rPr lang="en-US" altLang="ja-JP" sz="1450" i="1" dirty="0">
                <a:latin typeface="Calibri" panose="020F0502020204030204" pitchFamily="34" charset="0"/>
                <a:ea typeface="Verdana" panose="020B0604030504040204" pitchFamily="34" charset="0"/>
                <a:cs typeface="Calibri" panose="020F0502020204030204" pitchFamily="34" charset="0"/>
              </a:rPr>
              <a:t>denied’ child abuse: The resolutions approach. </a:t>
            </a:r>
            <a:r>
              <a:rPr lang="en-US" altLang="ja-JP" sz="1450" dirty="0">
                <a:latin typeface="Calibri" panose="020F0502020204030204" pitchFamily="34" charset="0"/>
                <a:ea typeface="Verdana" panose="020B0604030504040204" pitchFamily="34" charset="0"/>
                <a:cs typeface="Calibri" panose="020F0502020204030204" pitchFamily="34" charset="0"/>
              </a:rPr>
              <a:t>Buckingham, UK: Open University Press.</a:t>
            </a:r>
            <a:endParaRPr lang="en-NZ" altLang="en-US" sz="1450" dirty="0">
              <a:latin typeface="Calibri" panose="020F0502020204030204" pitchFamily="34" charset="0"/>
              <a:ea typeface="Verdana" panose="020B0604030504040204" pitchFamily="34" charset="0"/>
              <a:cs typeface="Calibri" panose="020F0502020204030204" pitchFamily="34" charset="0"/>
            </a:endParaRPr>
          </a:p>
          <a:p>
            <a:r>
              <a:rPr lang="en-NZ" altLang="en-US" sz="1450" dirty="0">
                <a:latin typeface="Calibri" panose="020F0502020204030204" pitchFamily="34" charset="0"/>
                <a:ea typeface="Verdana" panose="020B0604030504040204" pitchFamily="34" charset="0"/>
                <a:cs typeface="Calibri" panose="020F0502020204030204" pitchFamily="34" charset="0"/>
              </a:rPr>
              <a:t>Weld, N. (2009). </a:t>
            </a:r>
            <a:r>
              <a:rPr lang="en-NZ" altLang="en-US" sz="1450" i="1" dirty="0">
                <a:latin typeface="Calibri" panose="020F0502020204030204" pitchFamily="34" charset="0"/>
                <a:ea typeface="Verdana" panose="020B0604030504040204" pitchFamily="34" charset="0"/>
                <a:cs typeface="Calibri" panose="020F0502020204030204" pitchFamily="34" charset="0"/>
              </a:rPr>
              <a:t>Making sure children get “HELD” – Ideas and resources to help workers place hope, empathy, love, and dignity at the heart of child protection and support.</a:t>
            </a:r>
            <a:r>
              <a:rPr lang="en-NZ" altLang="en-US" sz="1450" dirty="0">
                <a:latin typeface="Calibri" panose="020F0502020204030204" pitchFamily="34" charset="0"/>
                <a:ea typeface="Verdana" panose="020B0604030504040204" pitchFamily="34" charset="0"/>
                <a:cs typeface="Calibri" panose="020F0502020204030204" pitchFamily="34" charset="0"/>
              </a:rPr>
              <a:t> Dorset, UK: Russell House Publishing.</a:t>
            </a:r>
            <a:endParaRPr lang="en-NZ" altLang="en-US" sz="1450" dirty="0">
              <a:latin typeface="Calibri" panose="020F0502020204030204" pitchFamily="34" charset="0"/>
              <a:cs typeface="Calibri" panose="020F0502020204030204" pitchFamily="34" charset="0"/>
            </a:endParaRPr>
          </a:p>
          <a:p>
            <a:r>
              <a:rPr lang="en-NZ" altLang="en-US" sz="1450" dirty="0">
                <a:latin typeface="Calibri" panose="020F0502020204030204" pitchFamily="34" charset="0"/>
                <a:cs typeface="Calibri" panose="020F0502020204030204" pitchFamily="34" charset="0"/>
              </a:rPr>
              <a:t>Weld, N. (2008). </a:t>
            </a:r>
            <a:r>
              <a:rPr lang="en-NZ" altLang="en-US" sz="1450" i="1" dirty="0">
                <a:latin typeface="Calibri" panose="020F0502020204030204" pitchFamily="34" charset="0"/>
                <a:cs typeface="Calibri" panose="020F0502020204030204" pitchFamily="34" charset="0"/>
              </a:rPr>
              <a:t>The three houses tool: Building safety and positive change in contemporary risk assessment for children. </a:t>
            </a:r>
            <a:r>
              <a:rPr lang="en-NZ" altLang="en-US" sz="1450" dirty="0">
                <a:latin typeface="Calibri" panose="020F0502020204030204" pitchFamily="34" charset="0"/>
                <a:cs typeface="Calibri" panose="020F0502020204030204" pitchFamily="34" charset="0"/>
              </a:rPr>
              <a:t>Dorset, UK: Russell House Publishing. </a:t>
            </a:r>
            <a:endParaRPr lang="en-US" altLang="ja-JP" sz="14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32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3" name="Content Placeholder 2"/>
          <p:cNvSpPr>
            <a:spLocks noGrp="1"/>
          </p:cNvSpPr>
          <p:nvPr>
            <p:ph sz="quarter" idx="4294967295"/>
          </p:nvPr>
        </p:nvSpPr>
        <p:spPr>
          <a:xfrm>
            <a:off x="593265" y="1427580"/>
            <a:ext cx="11069637" cy="1992025"/>
          </a:xfrm>
        </p:spPr>
        <p:txBody>
          <a:bodyPr/>
          <a:lstStyle/>
          <a:p>
            <a:pPr>
              <a:lnSpc>
                <a:spcPct val="90000"/>
              </a:lnSpc>
              <a:spcBef>
                <a:spcPct val="20000"/>
              </a:spcBef>
              <a:buClr>
                <a:srgbClr val="996600"/>
              </a:buClr>
              <a:buSzPct val="110000"/>
            </a:pPr>
            <a:r>
              <a:rPr lang="en-US" altLang="en-US" sz="3200" dirty="0">
                <a:cs typeface="Calibri" panose="020F0502020204030204" pitchFamily="34" charset="0"/>
              </a:rPr>
              <a:t>Child welfare and the doctors at the hospital are worried that Cheryl may try to hurt herself again in the future; that she might be seriously injured or die; and that the children could be very frightened, seriously injured, or left motherless.</a:t>
            </a:r>
          </a:p>
        </p:txBody>
      </p:sp>
      <p:sp>
        <p:nvSpPr>
          <p:cNvPr id="7" name="Title 1"/>
          <p:cNvSpPr txBox="1">
            <a:spLocks/>
          </p:cNvSpPr>
          <p:nvPr/>
        </p:nvSpPr>
        <p:spPr>
          <a:xfrm>
            <a:off x="870284" y="222753"/>
            <a:ext cx="10515600" cy="80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pPr algn="ctr"/>
            <a:br>
              <a:rPr lang="en-US" altLang="en-US" sz="2800" dirty="0">
                <a:solidFill>
                  <a:schemeClr val="tx1"/>
                </a:solidFill>
                <a:latin typeface="Calibri" panose="020F0502020204030204" pitchFamily="34" charset="0"/>
                <a:cs typeface="Calibri" panose="020F0502020204030204" pitchFamily="34" charset="0"/>
              </a:rPr>
            </a:br>
            <a:r>
              <a:rPr lang="en-US" altLang="en-US" dirty="0">
                <a:latin typeface="Calibri" panose="020F0502020204030204" pitchFamily="34" charset="0"/>
              </a:rPr>
              <a:t>Danger Statement for Cheryl</a:t>
            </a:r>
            <a:endParaRPr lang="en-US" altLang="en-US"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208290201"/>
              </p:ext>
            </p:extLst>
          </p:nvPr>
        </p:nvGraphicFramePr>
        <p:xfrm>
          <a:off x="660472" y="2997011"/>
          <a:ext cx="10935222" cy="364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2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1" name="Content Placeholder 2"/>
          <p:cNvSpPr>
            <a:spLocks noGrp="1"/>
          </p:cNvSpPr>
          <p:nvPr>
            <p:ph sz="quarter" idx="4294967295"/>
          </p:nvPr>
        </p:nvSpPr>
        <p:spPr>
          <a:xfrm>
            <a:off x="870284" y="1399381"/>
            <a:ext cx="11250612" cy="1651000"/>
          </a:xfrm>
        </p:spPr>
        <p:txBody>
          <a:bodyPr/>
          <a:lstStyle/>
          <a:p>
            <a:r>
              <a:rPr lang="en-US" altLang="en-US" sz="2800" dirty="0">
                <a:cs typeface="Calibri" panose="020F0502020204030204" pitchFamily="34" charset="0"/>
              </a:rPr>
              <a:t>Because Elena cares deeply about family, and because it is important to her that her son have a good relationship with his father, Child welfare is worried that she may continue to bring Tomas Jr. to meet his dad alone and that Tomas Sr. may get angry, hit Elena, hit Tomas Jr., and Elena and Tomas Jr. could be seriously hurt.</a:t>
            </a:r>
          </a:p>
        </p:txBody>
      </p:sp>
      <p:sp>
        <p:nvSpPr>
          <p:cNvPr id="6" name="Title 1"/>
          <p:cNvSpPr txBox="1">
            <a:spLocks/>
          </p:cNvSpPr>
          <p:nvPr/>
        </p:nvSpPr>
        <p:spPr>
          <a:xfrm>
            <a:off x="870284" y="222753"/>
            <a:ext cx="10515600" cy="950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pPr algn="ctr"/>
            <a:br>
              <a:rPr lang="en-US" altLang="en-US" sz="2800" dirty="0">
                <a:solidFill>
                  <a:schemeClr val="tx1"/>
                </a:solidFill>
                <a:latin typeface="Calibri" panose="020F0502020204030204" pitchFamily="34" charset="0"/>
                <a:cs typeface="Calibri" panose="020F0502020204030204" pitchFamily="34" charset="0"/>
              </a:rPr>
            </a:br>
            <a:r>
              <a:rPr lang="en-US" altLang="en-US" dirty="0">
                <a:latin typeface="Calibri" panose="020F0502020204030204" pitchFamily="34" charset="0"/>
              </a:rPr>
              <a:t>Danger Statement: Honoring Good Intentions</a:t>
            </a:r>
            <a:endParaRPr lang="en-US" altLang="en-US" dirty="0">
              <a:solidFill>
                <a:schemeClr val="tx1"/>
              </a:solidFill>
              <a:latin typeface="Calibri" panose="020F0502020204030204" pitchFamily="34" charset="0"/>
              <a:cs typeface="Calibri" panose="020F050202020403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4240410127"/>
              </p:ext>
            </p:extLst>
          </p:nvPr>
        </p:nvGraphicFramePr>
        <p:xfrm>
          <a:off x="851220" y="3276600"/>
          <a:ext cx="10534664" cy="340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32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838200" y="365126"/>
            <a:ext cx="10515600" cy="837374"/>
          </a:xfrm>
        </p:spPr>
        <p:txBody>
          <a:bodyPr/>
          <a:lstStyle/>
          <a:p>
            <a:pPr algn="ctr"/>
            <a:r>
              <a:rPr lang="en-US" altLang="en-US" dirty="0"/>
              <a:t>Danger Statement Example: “Denial”</a:t>
            </a:r>
            <a:endParaRPr lang="en-US" altLang="en-US" sz="2800" dirty="0">
              <a:solidFill>
                <a:schemeClr val="tx1"/>
              </a:solidFill>
              <a:ea typeface="Verdana" panose="020B0604030504040204" pitchFamily="34" charset="0"/>
              <a:cs typeface="Calibri" panose="020F0502020204030204" pitchFamily="34" charset="0"/>
            </a:endParaRPr>
          </a:p>
        </p:txBody>
      </p:sp>
      <p:sp>
        <p:nvSpPr>
          <p:cNvPr id="80899" name="Content Placeholder 2"/>
          <p:cNvSpPr>
            <a:spLocks noGrp="1"/>
          </p:cNvSpPr>
          <p:nvPr>
            <p:ph sz="quarter" idx="4294967295"/>
          </p:nvPr>
        </p:nvSpPr>
        <p:spPr>
          <a:xfrm>
            <a:off x="419100" y="1202500"/>
            <a:ext cx="11353800" cy="1949450"/>
          </a:xfrm>
        </p:spPr>
        <p:txBody>
          <a:bodyPr/>
          <a:lstStyle/>
          <a:p>
            <a:r>
              <a:rPr lang="en-US" altLang="en-US" sz="2800" dirty="0">
                <a:cs typeface="Calibri" panose="020F0502020204030204" pitchFamily="34" charset="0"/>
              </a:rPr>
              <a:t>Because baby Anna suffered bleeding in the brain while in mom and dad’</a:t>
            </a:r>
            <a:r>
              <a:rPr lang="en-US" altLang="ja-JP" sz="2800" dirty="0">
                <a:cs typeface="Calibri" panose="020F0502020204030204" pitchFamily="34" charset="0"/>
              </a:rPr>
              <a:t>s care in October</a:t>
            </a:r>
            <a:r>
              <a:rPr lang="en-US" altLang="ja-JP" sz="2800" i="1" dirty="0">
                <a:cs typeface="Calibri" panose="020F0502020204030204" pitchFamily="34" charset="0"/>
              </a:rPr>
              <a:t> and because no one knows how the injuries happened, </a:t>
            </a:r>
            <a:r>
              <a:rPr lang="en-US" altLang="ja-JP" sz="2800" dirty="0">
                <a:cs typeface="Calibri" panose="020F0502020204030204" pitchFamily="34" charset="0"/>
              </a:rPr>
              <a:t>Child welfare and hospital doctors are worried that if nothing changes, Anna could be seriously injured again, suffer permanent brain damage, or even die.</a:t>
            </a:r>
          </a:p>
          <a:p>
            <a:endParaRPr lang="en-US" altLang="en-US" sz="2800" dirty="0">
              <a:cs typeface="Calibri" panose="020F050202020403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2246342811"/>
              </p:ext>
            </p:extLst>
          </p:nvPr>
        </p:nvGraphicFramePr>
        <p:xfrm>
          <a:off x="450662" y="3034589"/>
          <a:ext cx="10935222" cy="364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45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a:xfrm>
            <a:off x="838200" y="128337"/>
            <a:ext cx="10515600" cy="914401"/>
          </a:xfrm>
        </p:spPr>
        <p:txBody>
          <a:bodyPr/>
          <a:lstStyle/>
          <a:p>
            <a:pPr algn="ctr">
              <a:lnSpc>
                <a:spcPct val="100000"/>
              </a:lnSpc>
            </a:pPr>
            <a:r>
              <a:rPr lang="en-US" altLang="en-US" dirty="0"/>
              <a:t>Alternate Format for Danger Statements</a:t>
            </a:r>
            <a:endParaRPr lang="en-US" altLang="en-US" sz="2800" dirty="0">
              <a:solidFill>
                <a:schemeClr val="tx1"/>
              </a:solidFill>
              <a:cs typeface="Calibri" panose="020F050202020403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364361939"/>
              </p:ext>
            </p:extLst>
          </p:nvPr>
        </p:nvGraphicFramePr>
        <p:xfrm>
          <a:off x="906464" y="3118981"/>
          <a:ext cx="10567378" cy="3739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7" name="Content Placeholder 2"/>
          <p:cNvSpPr>
            <a:spLocks noGrp="1"/>
          </p:cNvSpPr>
          <p:nvPr>
            <p:ph sz="quarter" idx="4294967295"/>
          </p:nvPr>
        </p:nvSpPr>
        <p:spPr>
          <a:xfrm>
            <a:off x="906463" y="1262063"/>
            <a:ext cx="11285537" cy="929992"/>
          </a:xfrm>
        </p:spPr>
        <p:txBody>
          <a:bodyPr/>
          <a:lstStyle/>
          <a:p>
            <a:pPr marL="0" indent="0">
              <a:lnSpc>
                <a:spcPct val="90000"/>
              </a:lnSpc>
              <a:spcBef>
                <a:spcPct val="20000"/>
              </a:spcBef>
              <a:buClr>
                <a:schemeClr val="accent2"/>
              </a:buClr>
              <a:buSzPct val="110000"/>
              <a:buNone/>
            </a:pPr>
            <a:r>
              <a:rPr lang="en-US" altLang="en-US" sz="3200" i="1" dirty="0">
                <a:cs typeface="Calibri" panose="020F0502020204030204" pitchFamily="34" charset="0"/>
              </a:rPr>
              <a:t>This alternate format adds context in which the danger could take place:</a:t>
            </a:r>
          </a:p>
          <a:p>
            <a:pPr marL="0" indent="0">
              <a:lnSpc>
                <a:spcPct val="90000"/>
              </a:lnSpc>
              <a:spcBef>
                <a:spcPct val="20000"/>
              </a:spcBef>
              <a:buClr>
                <a:schemeClr val="accent2"/>
              </a:buClr>
              <a:buSzPct val="110000"/>
              <a:buNone/>
            </a:pPr>
            <a:r>
              <a:rPr lang="en-US" altLang="en-US" sz="3200" dirty="0">
                <a:cs typeface="Calibri" panose="020F0502020204030204" pitchFamily="34" charset="0"/>
              </a:rPr>
              <a:t>Adam may be bruised and even more seriously injured if his father Matt gets drunk and hits him. </a:t>
            </a:r>
            <a:br>
              <a:rPr lang="en-US" altLang="en-US" sz="3200" dirty="0">
                <a:cs typeface="Calibri" panose="020F0502020204030204" pitchFamily="34" charset="0"/>
              </a:rPr>
            </a:br>
            <a:endParaRPr lang="en-US" altLang="en-US" sz="3200" i="1" dirty="0">
              <a:cs typeface="Calibri" panose="020F0502020204030204" pitchFamily="34" charset="0"/>
            </a:endParaRPr>
          </a:p>
        </p:txBody>
      </p:sp>
    </p:spTree>
    <p:extLst>
      <p:ext uri="{BB962C8B-B14F-4D97-AF65-F5344CB8AC3E}">
        <p14:creationId xmlns:p14="http://schemas.microsoft.com/office/powerpoint/2010/main" val="342623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Content Placeholder 2"/>
          <p:cNvSpPr>
            <a:spLocks noGrp="1"/>
          </p:cNvSpPr>
          <p:nvPr>
            <p:ph sz="quarter" idx="4294967295"/>
          </p:nvPr>
        </p:nvSpPr>
        <p:spPr>
          <a:xfrm>
            <a:off x="336550" y="1470692"/>
            <a:ext cx="11518900" cy="1378189"/>
          </a:xfrm>
        </p:spPr>
        <p:txBody>
          <a:bodyPr/>
          <a:lstStyle/>
          <a:p>
            <a:r>
              <a:rPr lang="en-US" altLang="en-US" sz="2800" dirty="0">
                <a:cs typeface="Calibri" panose="020F0502020204030204" pitchFamily="34" charset="0"/>
              </a:rPr>
              <a:t>Child welfare, mom (Mary), and grandma, are worried that if Mary continues to use methamphetamine and miss her visits with Lucy, Mary and Lucy will not reunify and Lucy will never be able to return to her home.</a:t>
            </a:r>
            <a:endParaRPr lang="en-US" altLang="ja-JP" sz="2800" dirty="0">
              <a:cs typeface="Calibri" panose="020F0502020204030204" pitchFamily="34" charset="0"/>
            </a:endParaRPr>
          </a:p>
          <a:p>
            <a:endParaRPr lang="en-US" altLang="en-US" sz="2800" dirty="0">
              <a:cs typeface="Calibri" panose="020F0502020204030204" pitchFamily="34" charset="0"/>
            </a:endParaRPr>
          </a:p>
        </p:txBody>
      </p:sp>
      <p:sp>
        <p:nvSpPr>
          <p:cNvPr id="80898" name="Title 1"/>
          <p:cNvSpPr>
            <a:spLocks noGrp="1"/>
          </p:cNvSpPr>
          <p:nvPr>
            <p:ph type="title"/>
          </p:nvPr>
        </p:nvSpPr>
        <p:spPr/>
        <p:txBody>
          <a:bodyPr/>
          <a:lstStyle/>
          <a:p>
            <a:pPr algn="ctr"/>
            <a:r>
              <a:rPr lang="en-US" altLang="en-US" dirty="0"/>
              <a:t>Danger Statement Example: Family Reunification</a:t>
            </a:r>
            <a:endParaRPr lang="en-US" altLang="en-US" sz="2800" dirty="0">
              <a:solidFill>
                <a:schemeClr val="tx1"/>
              </a:solidFill>
              <a:ea typeface="Verdana" panose="020B0604030504040204" pitchFamily="34" charset="0"/>
              <a:cs typeface="Calibri" panose="020F050202020403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2959995368"/>
              </p:ext>
            </p:extLst>
          </p:nvPr>
        </p:nvGraphicFramePr>
        <p:xfrm>
          <a:off x="450662" y="3034589"/>
          <a:ext cx="10935222" cy="364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65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Danger Statement Example: Youth in a Permanent Plan</a:t>
            </a:r>
            <a:endParaRPr lang="en-US" altLang="en-US" sz="2800" dirty="0">
              <a:solidFill>
                <a:schemeClr val="tx1"/>
              </a:solidFill>
              <a:ea typeface="Verdana" panose="020B0604030504040204" pitchFamily="34" charset="0"/>
              <a:cs typeface="Calibri" panose="020F050202020403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400512128"/>
              </p:ext>
            </p:extLst>
          </p:nvPr>
        </p:nvGraphicFramePr>
        <p:xfrm>
          <a:off x="663879" y="3111500"/>
          <a:ext cx="10597020" cy="354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9" name="Content Placeholder 2"/>
          <p:cNvSpPr>
            <a:spLocks noGrp="1"/>
          </p:cNvSpPr>
          <p:nvPr>
            <p:ph sz="quarter" idx="4294967295"/>
          </p:nvPr>
        </p:nvSpPr>
        <p:spPr>
          <a:xfrm>
            <a:off x="385763" y="1474788"/>
            <a:ext cx="11806237" cy="1636712"/>
          </a:xfrm>
        </p:spPr>
        <p:txBody>
          <a:bodyPr/>
          <a:lstStyle/>
          <a:p>
            <a:r>
              <a:rPr lang="en-US" altLang="ja-JP" sz="3200" dirty="0">
                <a:cs typeface="Calibri" panose="020F0502020204030204" pitchFamily="34" charset="0"/>
              </a:rPr>
              <a:t>Child welfare, the school, and Sarah’s foster parents are worried that if Sarah continues to run away, cut school and smoke marijuana she may not graduate from high school, could get hurt and won’t be able to reach her future goals. </a:t>
            </a:r>
          </a:p>
          <a:p>
            <a:endParaRPr lang="en-US" altLang="en-US" sz="3200" dirty="0">
              <a:cs typeface="Calibri" panose="020F0502020204030204" pitchFamily="34" charset="0"/>
            </a:endParaRPr>
          </a:p>
        </p:txBody>
      </p:sp>
    </p:spTree>
    <p:extLst>
      <p:ext uri="{BB962C8B-B14F-4D97-AF65-F5344CB8AC3E}">
        <p14:creationId xmlns:p14="http://schemas.microsoft.com/office/powerpoint/2010/main" val="307189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a:xfrm>
            <a:off x="287867" y="365126"/>
            <a:ext cx="11548533" cy="661570"/>
          </a:xfrm>
        </p:spPr>
        <p:txBody>
          <a:bodyPr/>
          <a:lstStyle/>
          <a:p>
            <a:pPr algn="ctr">
              <a:lnSpc>
                <a:spcPct val="100000"/>
              </a:lnSpc>
            </a:pPr>
            <a:r>
              <a:rPr lang="en-US" altLang="en-US" dirty="0"/>
              <a:t>Safety Assessment Can Help Construct Danger Statements</a:t>
            </a:r>
            <a:endParaRPr lang="en-US" altLang="en-US" sz="2800" dirty="0">
              <a:solidFill>
                <a:schemeClr val="tx1"/>
              </a:solidFill>
              <a:cs typeface="Calibri" panose="020F0502020204030204" pitchFamily="34" charset="0"/>
            </a:endParaRPr>
          </a:p>
        </p:txBody>
      </p:sp>
      <p:graphicFrame>
        <p:nvGraphicFramePr>
          <p:cNvPr id="4" name="Content Placeholder 3"/>
          <p:cNvGraphicFramePr>
            <a:graphicFrameLocks noGrp="1"/>
          </p:cNvGraphicFramePr>
          <p:nvPr>
            <p:ph sz="quarter" idx="4294967295"/>
            <p:extLst/>
          </p:nvPr>
        </p:nvGraphicFramePr>
        <p:xfrm>
          <a:off x="1283954" y="1525587"/>
          <a:ext cx="9656762" cy="533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05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134937"/>
            <a:ext cx="12005733" cy="1160463"/>
          </a:xfrm>
        </p:spPr>
        <p:txBody>
          <a:bodyPr/>
          <a:lstStyle/>
          <a:p>
            <a:pPr algn="ctr">
              <a:lnSpc>
                <a:spcPct val="100000"/>
              </a:lnSpc>
            </a:pPr>
            <a:r>
              <a:rPr lang="en-US" altLang="en-US" dirty="0"/>
              <a:t>Safety Assessment Can Help Construct Danger Statements</a:t>
            </a:r>
            <a:endParaRPr lang="en-US" altLang="en-US" sz="2800" dirty="0">
              <a:solidFill>
                <a:schemeClr val="tx1"/>
              </a:solidFill>
              <a:cs typeface="Calibri" panose="020F0502020204030204" pitchFamily="34" charset="0"/>
            </a:endParaRPr>
          </a:p>
        </p:txBody>
      </p:sp>
      <p:graphicFrame>
        <p:nvGraphicFramePr>
          <p:cNvPr id="4" name="Content Placeholder 3"/>
          <p:cNvGraphicFramePr>
            <a:graphicFrameLocks noGrp="1"/>
          </p:cNvGraphicFramePr>
          <p:nvPr>
            <p:ph sz="quarter" idx="4294967295"/>
            <p:extLst/>
          </p:nvPr>
        </p:nvGraphicFramePr>
        <p:xfrm>
          <a:off x="1566235" y="1270752"/>
          <a:ext cx="9625012" cy="558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84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58800" y="134937"/>
            <a:ext cx="11413067" cy="843631"/>
          </a:xfrm>
        </p:spPr>
        <p:txBody>
          <a:bodyPr/>
          <a:lstStyle/>
          <a:p>
            <a:pPr algn="ctr">
              <a:lnSpc>
                <a:spcPct val="100000"/>
              </a:lnSpc>
            </a:pPr>
            <a:r>
              <a:rPr lang="en-US" altLang="en-US" dirty="0"/>
              <a:t>Safety Assessment Can Help Construct Danger Statements</a:t>
            </a:r>
            <a:endParaRPr lang="en-US" altLang="en-US" sz="2800" dirty="0">
              <a:solidFill>
                <a:schemeClr val="tx1"/>
              </a:solidFill>
              <a:cs typeface="Calibri" panose="020F0502020204030204" pitchFamily="34" charset="0"/>
            </a:endParaRPr>
          </a:p>
        </p:txBody>
      </p:sp>
      <p:graphicFrame>
        <p:nvGraphicFramePr>
          <p:cNvPr id="4" name="Content Placeholder 3"/>
          <p:cNvGraphicFramePr>
            <a:graphicFrameLocks noGrp="1"/>
          </p:cNvGraphicFramePr>
          <p:nvPr>
            <p:ph sz="quarter" idx="4294967295"/>
            <p:extLst/>
          </p:nvPr>
        </p:nvGraphicFramePr>
        <p:xfrm>
          <a:off x="1454316" y="977900"/>
          <a:ext cx="9848850" cy="588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86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3031"/>
            <a:ext cx="10515600" cy="1043295"/>
          </a:xfrm>
        </p:spPr>
        <p:txBody>
          <a:bodyPr/>
          <a:lstStyle/>
          <a:p>
            <a:r>
              <a:rPr lang="en-US" sz="4000" dirty="0"/>
              <a:t>Plan for the day</a:t>
            </a:r>
          </a:p>
        </p:txBody>
      </p:sp>
      <p:sp>
        <p:nvSpPr>
          <p:cNvPr id="3" name="Rectangle 2"/>
          <p:cNvSpPr/>
          <p:nvPr/>
        </p:nvSpPr>
        <p:spPr>
          <a:xfrm>
            <a:off x="678712" y="1396326"/>
            <a:ext cx="8898467" cy="4832092"/>
          </a:xfrm>
          <a:prstGeom prst="rect">
            <a:avLst/>
          </a:prstGeom>
        </p:spPr>
        <p:txBody>
          <a:bodyPr wrap="square">
            <a:spAutoFit/>
          </a:bodyPr>
          <a:lstStyle/>
          <a:p>
            <a:pPr marL="342900" indent="-342900">
              <a:spcBef>
                <a:spcPct val="0"/>
              </a:spcBef>
              <a:spcAft>
                <a:spcPct val="0"/>
              </a:spcAft>
              <a:buClr>
                <a:srgbClr val="4C4845"/>
              </a:buClr>
              <a:buFont typeface="Arial" panose="020B0604020202020204" pitchFamily="34" charset="0"/>
              <a:buChar char="•"/>
            </a:pPr>
            <a:r>
              <a:rPr lang="en-US" altLang="en-US" sz="2800" dirty="0">
                <a:solidFill>
                  <a:schemeClr val="tx1">
                    <a:lumMod val="65000"/>
                    <a:lumOff val="35000"/>
                  </a:schemeClr>
                </a:solidFill>
                <a:latin typeface="Calibri" panose="020F0502020204030204" pitchFamily="34" charset="0"/>
                <a:cs typeface="Calibri" panose="020F0502020204030204" pitchFamily="34" charset="0"/>
              </a:rPr>
              <a:t>A look back at yesterday: Key takeaways?</a:t>
            </a:r>
          </a:p>
          <a:p>
            <a:pPr>
              <a:spcBef>
                <a:spcPct val="0"/>
              </a:spcBef>
              <a:spcAft>
                <a:spcPct val="0"/>
              </a:spcAft>
              <a:buClr>
                <a:srgbClr val="4C4845"/>
              </a:buClr>
            </a:pPr>
            <a:endParaRPr lang="en-US" altLang="en-US" sz="28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spcBef>
                <a:spcPct val="0"/>
              </a:spcBef>
              <a:spcAft>
                <a:spcPct val="0"/>
              </a:spcAft>
              <a:buClr>
                <a:srgbClr val="4C4845"/>
              </a:buClr>
              <a:buFont typeface="Arial" panose="020B0604020202020204" pitchFamily="34" charset="0"/>
              <a:buChar char="•"/>
            </a:pPr>
            <a:r>
              <a:rPr lang="en-US" altLang="en-US" sz="2800" dirty="0">
                <a:solidFill>
                  <a:schemeClr val="tx1">
                    <a:lumMod val="65000"/>
                    <a:lumOff val="35000"/>
                  </a:schemeClr>
                </a:solidFill>
                <a:latin typeface="Calibri" panose="020F0502020204030204" pitchFamily="34" charset="0"/>
                <a:cs typeface="Calibri" panose="020F0502020204030204" pitchFamily="34" charset="0"/>
              </a:rPr>
              <a:t>Harm and Danger Statements; Safety Goals</a:t>
            </a:r>
          </a:p>
          <a:p>
            <a:pPr>
              <a:spcBef>
                <a:spcPct val="0"/>
              </a:spcBef>
              <a:spcAft>
                <a:spcPct val="0"/>
              </a:spcAft>
              <a:buClr>
                <a:srgbClr val="4C4845"/>
              </a:buClr>
            </a:pPr>
            <a:endParaRPr lang="en-US" altLang="en-US" sz="28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spcBef>
                <a:spcPct val="0"/>
              </a:spcBef>
              <a:spcAft>
                <a:spcPct val="0"/>
              </a:spcAft>
              <a:buClr>
                <a:srgbClr val="4C4845"/>
              </a:buClr>
              <a:buFont typeface="Arial" panose="020B0604020202020204" pitchFamily="34" charset="0"/>
              <a:buChar char="•"/>
            </a:pPr>
            <a:r>
              <a:rPr lang="en-US" altLang="en-US" sz="2800" dirty="0">
                <a:solidFill>
                  <a:schemeClr val="tx1">
                    <a:lumMod val="65000"/>
                    <a:lumOff val="35000"/>
                  </a:schemeClr>
                </a:solidFill>
                <a:latin typeface="Calibri" panose="020F0502020204030204" pitchFamily="34" charset="0"/>
                <a:cs typeface="Calibri" panose="020F0502020204030204" pitchFamily="34" charset="0"/>
              </a:rPr>
              <a:t>Key Mapping Concepts</a:t>
            </a:r>
          </a:p>
          <a:p>
            <a:pPr marL="342900" indent="-342900">
              <a:spcBef>
                <a:spcPct val="0"/>
              </a:spcBef>
              <a:spcAft>
                <a:spcPct val="0"/>
              </a:spcAft>
              <a:buClr>
                <a:srgbClr val="4C4845"/>
              </a:buClr>
              <a:buFont typeface="Arial" panose="020B0604020202020204" pitchFamily="34" charset="0"/>
              <a:buChar char="•"/>
            </a:pPr>
            <a:endParaRPr lang="en-US" altLang="en-US" sz="28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spcBef>
                <a:spcPct val="0"/>
              </a:spcBef>
              <a:spcAft>
                <a:spcPct val="0"/>
              </a:spcAft>
              <a:buClr>
                <a:srgbClr val="4C4845"/>
              </a:buClr>
              <a:buFont typeface="Arial" panose="020B0604020202020204" pitchFamily="34" charset="0"/>
              <a:buChar char="•"/>
            </a:pPr>
            <a:r>
              <a:rPr lang="en-US" altLang="en-US" sz="2800" dirty="0">
                <a:solidFill>
                  <a:schemeClr val="tx1">
                    <a:lumMod val="65000"/>
                    <a:lumOff val="35000"/>
                  </a:schemeClr>
                </a:solidFill>
                <a:latin typeface="Calibri" panose="020F0502020204030204" pitchFamily="34" charset="0"/>
                <a:cs typeface="Calibri" panose="020F0502020204030204" pitchFamily="34" charset="0"/>
              </a:rPr>
              <a:t>Mapping/consultation demonstration</a:t>
            </a:r>
          </a:p>
          <a:p>
            <a:pPr>
              <a:spcBef>
                <a:spcPct val="0"/>
              </a:spcBef>
              <a:spcAft>
                <a:spcPct val="0"/>
              </a:spcAft>
              <a:buClr>
                <a:srgbClr val="4C4845"/>
              </a:buClr>
            </a:pPr>
            <a:endParaRPr lang="en-US" altLang="en-US" sz="28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spcBef>
                <a:spcPct val="0"/>
              </a:spcBef>
              <a:spcAft>
                <a:spcPct val="0"/>
              </a:spcAft>
              <a:buClr>
                <a:srgbClr val="4C4845"/>
              </a:buClr>
              <a:buFont typeface="Arial" panose="020B0604020202020204" pitchFamily="34" charset="0"/>
              <a:buChar char="•"/>
            </a:pPr>
            <a:r>
              <a:rPr lang="en-US" altLang="en-US" sz="2800" dirty="0">
                <a:solidFill>
                  <a:schemeClr val="tx1">
                    <a:lumMod val="65000"/>
                    <a:lumOff val="35000"/>
                  </a:schemeClr>
                </a:solidFill>
                <a:latin typeface="Calibri" panose="020F0502020204030204" pitchFamily="34" charset="0"/>
                <a:cs typeface="Calibri" panose="020F0502020204030204" pitchFamily="34" charset="0"/>
              </a:rPr>
              <a:t>Behaviorally based case plans/Action steps</a:t>
            </a:r>
          </a:p>
          <a:p>
            <a:pPr marL="342900" indent="-342900">
              <a:spcBef>
                <a:spcPct val="0"/>
              </a:spcBef>
              <a:spcAft>
                <a:spcPct val="0"/>
              </a:spcAft>
              <a:buClr>
                <a:srgbClr val="4C4845"/>
              </a:buClr>
              <a:buFont typeface="Arial" panose="020B0604020202020204" pitchFamily="34" charset="0"/>
              <a:buChar char="•"/>
            </a:pPr>
            <a:endParaRPr lang="en-US" altLang="en-US" sz="28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spcBef>
                <a:spcPct val="0"/>
              </a:spcBef>
              <a:spcAft>
                <a:spcPct val="0"/>
              </a:spcAft>
              <a:buClr>
                <a:srgbClr val="4C4845"/>
              </a:buClr>
              <a:buFont typeface="Arial" panose="020B0604020202020204" pitchFamily="34" charset="0"/>
              <a:buChar char="•"/>
            </a:pPr>
            <a:r>
              <a:rPr lang="en-US" altLang="en-US" sz="2800" dirty="0">
                <a:solidFill>
                  <a:schemeClr val="tx1">
                    <a:lumMod val="65000"/>
                    <a:lumOff val="35000"/>
                  </a:schemeClr>
                </a:solidFill>
                <a:latin typeface="Calibri" panose="020F0502020204030204" pitchFamily="34" charset="0"/>
                <a:cs typeface="Calibri" panose="020F0502020204030204" pitchFamily="34" charset="0"/>
              </a:rPr>
              <a:t>Wrap up</a:t>
            </a:r>
          </a:p>
        </p:txBody>
      </p:sp>
      <p:pic>
        <p:nvPicPr>
          <p:cNvPr id="4" name="Picture 1" descr="image_p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1569" y="1595020"/>
            <a:ext cx="3681410" cy="3104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00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753979" y="200693"/>
            <a:ext cx="10583779" cy="777875"/>
          </a:xfrm>
        </p:spPr>
        <p:txBody>
          <a:bodyPr/>
          <a:lstStyle/>
          <a:p>
            <a:r>
              <a:rPr lang="en-US" altLang="en-US" dirty="0">
                <a:cs typeface="Calibri" panose="020F0502020204030204" pitchFamily="34" charset="0"/>
              </a:rPr>
              <a:t>Let’s Practice! </a:t>
            </a:r>
          </a:p>
        </p:txBody>
      </p:sp>
      <p:sp>
        <p:nvSpPr>
          <p:cNvPr id="6" name="TextBox 5"/>
          <p:cNvSpPr txBox="1"/>
          <p:nvPr/>
        </p:nvSpPr>
        <p:spPr>
          <a:xfrm>
            <a:off x="2384531" y="914400"/>
            <a:ext cx="914400" cy="914400"/>
          </a:xfrm>
          <a:prstGeom prst="rect">
            <a:avLst/>
          </a:prstGeom>
        </p:spPr>
        <p:txBody>
          <a:bodyPr wrap="none" anchor="ctr">
            <a:normAutofit/>
          </a:bodyPr>
          <a:lstStyle/>
          <a:p>
            <a:pPr defTabSz="457200">
              <a:defRPr/>
            </a:pPr>
            <a:r>
              <a:rPr lang="en-US" sz="3200" dirty="0">
                <a:latin typeface="Calibri" panose="020F0502020204030204" pitchFamily="34" charset="0"/>
                <a:ea typeface="+mj-ea"/>
                <a:cs typeface="Calibri" panose="020F0502020204030204" pitchFamily="34" charset="0"/>
              </a:rPr>
              <a:t>Harm Statements</a:t>
            </a:r>
          </a:p>
        </p:txBody>
      </p:sp>
      <p:sp>
        <p:nvSpPr>
          <p:cNvPr id="8" name="TextBox 7"/>
          <p:cNvSpPr txBox="1"/>
          <p:nvPr/>
        </p:nvSpPr>
        <p:spPr>
          <a:xfrm>
            <a:off x="5894471" y="3639595"/>
            <a:ext cx="914400" cy="914400"/>
          </a:xfrm>
          <a:prstGeom prst="rect">
            <a:avLst/>
          </a:prstGeom>
        </p:spPr>
        <p:txBody>
          <a:bodyPr wrap="none" anchor="ctr">
            <a:normAutofit/>
          </a:bodyPr>
          <a:lstStyle/>
          <a:p>
            <a:pPr defTabSz="457200">
              <a:defRPr/>
            </a:pPr>
            <a:r>
              <a:rPr lang="en-US" sz="3200" dirty="0">
                <a:latin typeface="Calibri" panose="020F0502020204030204" pitchFamily="34" charset="0"/>
                <a:ea typeface="+mj-ea"/>
                <a:cs typeface="Calibri" panose="020F0502020204030204" pitchFamily="34" charset="0"/>
              </a:rPr>
              <a:t>Danger Statements</a:t>
            </a:r>
          </a:p>
        </p:txBody>
      </p:sp>
      <p:pic>
        <p:nvPicPr>
          <p:cNvPr id="11" name="Picture 2" descr="Image result for lets practice&quot;">
            <a:extLst>
              <a:ext uri="{FF2B5EF4-FFF2-40B4-BE49-F238E27FC236}">
                <a16:creationId xmlns:a16="http://schemas.microsoft.com/office/drawing/2014/main" id="{55C80AA4-6D8D-42AB-B07A-5B2712CAB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33" y="3965896"/>
            <a:ext cx="3013838" cy="22603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5"/>
          <p:cNvGraphicFramePr>
            <a:graphicFrameLocks/>
          </p:cNvGraphicFramePr>
          <p:nvPr>
            <p:extLst>
              <p:ext uri="{D42A27DB-BD31-4B8C-83A1-F6EECF244321}">
                <p14:modId xmlns:p14="http://schemas.microsoft.com/office/powerpoint/2010/main" val="844380307"/>
              </p:ext>
            </p:extLst>
          </p:nvPr>
        </p:nvGraphicFramePr>
        <p:xfrm>
          <a:off x="4085772" y="3810806"/>
          <a:ext cx="7946572" cy="2639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2386A30B-8C90-4869-BF8A-613B2603470C}"/>
              </a:ext>
            </a:extLst>
          </p:cNvPr>
          <p:cNvGraphicFramePr/>
          <p:nvPr>
            <p:extLst>
              <p:ext uri="{D42A27DB-BD31-4B8C-83A1-F6EECF244321}">
                <p14:modId xmlns:p14="http://schemas.microsoft.com/office/powerpoint/2010/main" val="358188227"/>
              </p:ext>
            </p:extLst>
          </p:nvPr>
        </p:nvGraphicFramePr>
        <p:xfrm>
          <a:off x="2243219" y="1153887"/>
          <a:ext cx="7996609" cy="2656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813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288758"/>
            <a:ext cx="8229600" cy="5753258"/>
            <a:chOff x="0" y="-671362"/>
            <a:chExt cx="8229600" cy="5753258"/>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62386" y="-671362"/>
              <a:ext cx="7940356" cy="5753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5400" dirty="0">
                  <a:latin typeface="Calibri" panose="020F0502020204030204" pitchFamily="34" charset="0"/>
                  <a:ea typeface="Verdana" pitchFamily="34" charset="0"/>
                  <a:cs typeface="Calibri" panose="020F0502020204030204" pitchFamily="34" charset="0"/>
                </a:rPr>
                <a:t>Safety Goals</a:t>
              </a:r>
            </a:p>
          </p:txBody>
        </p:sp>
      </p:grpSp>
      <p:pic>
        <p:nvPicPr>
          <p:cNvPr id="6" name="Picture 1" descr="Go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997" y="4085446"/>
            <a:ext cx="3091534" cy="2483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87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Content Placeholder 2"/>
          <p:cNvSpPr txBox="1">
            <a:spLocks/>
          </p:cNvSpPr>
          <p:nvPr/>
        </p:nvSpPr>
        <p:spPr bwMode="auto">
          <a:xfrm>
            <a:off x="645695" y="1714434"/>
            <a:ext cx="11385884"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buClr>
                <a:srgbClr val="4C4845"/>
              </a:buClr>
              <a:buSzPct val="110000"/>
            </a:pPr>
            <a:r>
              <a:rPr lang="en-US" altLang="en-US" sz="2600" dirty="0">
                <a:latin typeface="Calibri" panose="020F0502020204030204" pitchFamily="34" charset="0"/>
              </a:rPr>
              <a:t>The </a:t>
            </a:r>
            <a:r>
              <a:rPr lang="ja-JP" altLang="en-US" sz="2600" dirty="0">
                <a:latin typeface="Calibri" panose="020F0502020204030204" pitchFamily="34" charset="0"/>
              </a:rPr>
              <a:t>“</a:t>
            </a:r>
            <a:r>
              <a:rPr lang="en-US" altLang="ja-JP" sz="2600" dirty="0">
                <a:latin typeface="Calibri" panose="020F0502020204030204" pitchFamily="34" charset="0"/>
              </a:rPr>
              <a:t>What”</a:t>
            </a:r>
            <a:r>
              <a:rPr lang="en-US" altLang="ja-JP" sz="2600" i="1" dirty="0">
                <a:latin typeface="Calibri" panose="020F0502020204030204" pitchFamily="34" charset="0"/>
              </a:rPr>
              <a:t> </a:t>
            </a:r>
            <a:r>
              <a:rPr lang="en-US" altLang="ja-JP" sz="2600" dirty="0">
                <a:latin typeface="Calibri" panose="020F0502020204030204" pitchFamily="34" charset="0"/>
              </a:rPr>
              <a:t>of Enhancing Safety</a:t>
            </a:r>
          </a:p>
          <a:p>
            <a:pPr>
              <a:lnSpc>
                <a:spcPct val="90000"/>
              </a:lnSpc>
              <a:buClr>
                <a:schemeClr val="accent2"/>
              </a:buClr>
              <a:buSzPct val="110000"/>
            </a:pPr>
            <a:endParaRPr lang="en-US" altLang="en-US" sz="2600" dirty="0">
              <a:latin typeface="Calibri" panose="020F0502020204030204" pitchFamily="34" charset="0"/>
            </a:endParaRPr>
          </a:p>
          <a:p>
            <a:pPr>
              <a:lnSpc>
                <a:spcPct val="90000"/>
              </a:lnSpc>
              <a:buClr>
                <a:srgbClr val="4C4845"/>
              </a:buClr>
              <a:buSzPct val="110000"/>
              <a:buFontTx/>
              <a:buChar char="•"/>
            </a:pPr>
            <a:r>
              <a:rPr lang="en-US" altLang="en-US" sz="2600" dirty="0">
                <a:latin typeface="Calibri" panose="020F0502020204030204" pitchFamily="34" charset="0"/>
              </a:rPr>
              <a:t>Every case needs clear, well-formed goals that allow child welfare to believe </a:t>
            </a:r>
            <a:r>
              <a:rPr lang="en-US" altLang="en-US" sz="2600" i="1" dirty="0">
                <a:latin typeface="Calibri" panose="020F0502020204030204" pitchFamily="34" charset="0"/>
              </a:rPr>
              <a:t>safety is sufficient </a:t>
            </a:r>
            <a:r>
              <a:rPr lang="en-US" altLang="en-US" sz="2600" dirty="0">
                <a:latin typeface="Calibri" panose="020F0502020204030204" pitchFamily="34" charset="0"/>
              </a:rPr>
              <a:t>to leave a child at home during future work or to close the case.</a:t>
            </a:r>
          </a:p>
          <a:p>
            <a:pPr>
              <a:lnSpc>
                <a:spcPct val="90000"/>
              </a:lnSpc>
              <a:buClr>
                <a:schemeClr val="accent2"/>
              </a:buClr>
              <a:buSzPct val="110000"/>
              <a:buFontTx/>
              <a:buChar char="•"/>
            </a:pPr>
            <a:endParaRPr lang="en-US" altLang="en-US" sz="2600" dirty="0">
              <a:latin typeface="Calibri" panose="020F0502020204030204" pitchFamily="34" charset="0"/>
            </a:endParaRPr>
          </a:p>
          <a:p>
            <a:pPr>
              <a:lnSpc>
                <a:spcPct val="90000"/>
              </a:lnSpc>
              <a:buClr>
                <a:srgbClr val="4C4845"/>
              </a:buClr>
              <a:buSzPct val="110000"/>
              <a:buFontTx/>
              <a:buChar char="•"/>
            </a:pPr>
            <a:r>
              <a:rPr lang="en-US" altLang="en-US" sz="2600" dirty="0">
                <a:latin typeface="Calibri" panose="020F0502020204030204" pitchFamily="34" charset="0"/>
              </a:rPr>
              <a:t>Too often we do no</a:t>
            </a:r>
            <a:r>
              <a:rPr lang="en-US" altLang="ja-JP" sz="2600" dirty="0">
                <a:latin typeface="Calibri" panose="020F0502020204030204" pitchFamily="34" charset="0"/>
              </a:rPr>
              <a:t>t define these goals, yet we ask parents to engage in services. </a:t>
            </a:r>
          </a:p>
          <a:p>
            <a:pPr>
              <a:lnSpc>
                <a:spcPct val="90000"/>
              </a:lnSpc>
              <a:buClr>
                <a:srgbClr val="4C4845"/>
              </a:buClr>
              <a:buSzPct val="110000"/>
              <a:buFontTx/>
              <a:buChar char="•"/>
            </a:pPr>
            <a:endParaRPr lang="en-US" altLang="ja-JP" sz="2600" dirty="0">
              <a:latin typeface="Calibri" panose="020F0502020204030204" pitchFamily="34" charset="0"/>
            </a:endParaRPr>
          </a:p>
          <a:p>
            <a:pPr>
              <a:lnSpc>
                <a:spcPct val="90000"/>
              </a:lnSpc>
              <a:buClr>
                <a:srgbClr val="4C4845"/>
              </a:buClr>
              <a:buSzPct val="110000"/>
              <a:buFontTx/>
              <a:buChar char="•"/>
            </a:pPr>
            <a:r>
              <a:rPr lang="en-US" altLang="ja-JP" sz="2600" dirty="0">
                <a:latin typeface="Calibri" panose="020F0502020204030204" pitchFamily="34" charset="0"/>
              </a:rPr>
              <a:t>Even if follow-through is achieved with the services, we may not be reassured that the dangers have been addressed.</a:t>
            </a:r>
          </a:p>
          <a:p>
            <a:pPr>
              <a:lnSpc>
                <a:spcPct val="90000"/>
              </a:lnSpc>
              <a:buClr>
                <a:schemeClr val="accent2"/>
              </a:buClr>
              <a:buSzPct val="110000"/>
              <a:buFontTx/>
              <a:buChar char="•"/>
            </a:pPr>
            <a:endParaRPr lang="en-US" altLang="en-US" sz="2600" dirty="0">
              <a:latin typeface="Calibri" panose="020F0502020204030204" pitchFamily="34" charset="0"/>
            </a:endParaRPr>
          </a:p>
          <a:p>
            <a:pPr>
              <a:lnSpc>
                <a:spcPct val="90000"/>
              </a:lnSpc>
              <a:buClr>
                <a:srgbClr val="4C4845"/>
              </a:buClr>
              <a:buSzPct val="110000"/>
              <a:buFontTx/>
              <a:buChar char="•"/>
            </a:pPr>
            <a:r>
              <a:rPr lang="en-US" altLang="en-US" sz="2600" dirty="0">
                <a:latin typeface="Calibri" panose="020F0502020204030204" pitchFamily="34" charset="0"/>
              </a:rPr>
              <a:t>Safety goals could be a part of the family case plan and should be as specific as possible.</a:t>
            </a:r>
          </a:p>
          <a:p>
            <a:pPr>
              <a:lnSpc>
                <a:spcPct val="90000"/>
              </a:lnSpc>
              <a:buClr>
                <a:schemeClr val="accent2"/>
              </a:buClr>
            </a:pPr>
            <a:endParaRPr lang="en-US" altLang="en-US" sz="2200" dirty="0">
              <a:latin typeface="Calibri" panose="020F0502020204030204" pitchFamily="34" charset="0"/>
            </a:endParaRPr>
          </a:p>
        </p:txBody>
      </p:sp>
      <p:sp>
        <p:nvSpPr>
          <p:cNvPr id="2" name="Title 1"/>
          <p:cNvSpPr>
            <a:spLocks noGrp="1"/>
          </p:cNvSpPr>
          <p:nvPr>
            <p:ph type="title"/>
          </p:nvPr>
        </p:nvSpPr>
        <p:spPr>
          <a:xfrm>
            <a:off x="838200" y="178384"/>
            <a:ext cx="10515600" cy="1325563"/>
          </a:xfrm>
        </p:spPr>
        <p:txBody>
          <a:bodyPr/>
          <a:lstStyle/>
          <a:p>
            <a:r>
              <a:rPr lang="en-US" dirty="0"/>
              <a:t>What are Safety Goals? </a:t>
            </a:r>
          </a:p>
        </p:txBody>
      </p:sp>
      <p:pic>
        <p:nvPicPr>
          <p:cNvPr id="1028" name="Picture 4" descr="Image result for goal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00" y="388871"/>
            <a:ext cx="3171563" cy="188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5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Content Placeholder 2"/>
          <p:cNvSpPr txBox="1">
            <a:spLocks/>
          </p:cNvSpPr>
          <p:nvPr/>
        </p:nvSpPr>
        <p:spPr bwMode="auto">
          <a:xfrm>
            <a:off x="465221" y="1860884"/>
            <a:ext cx="10539662" cy="481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61963" indent="-461963">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4C4845"/>
              </a:buClr>
              <a:buFontTx/>
              <a:buChar char="•"/>
            </a:pPr>
            <a:r>
              <a:rPr lang="en-US" altLang="en-US" sz="2600" dirty="0">
                <a:latin typeface="Calibri" panose="020F0502020204030204" pitchFamily="34" charset="0"/>
              </a:rPr>
              <a:t>Relate directly to the risk statements</a:t>
            </a:r>
          </a:p>
          <a:p>
            <a:pPr>
              <a:buClr>
                <a:schemeClr val="accent2"/>
              </a:buClr>
              <a:buFontTx/>
              <a:buChar char="•"/>
            </a:pPr>
            <a:endParaRPr lang="en-US" altLang="en-US" sz="2600" dirty="0">
              <a:latin typeface="Calibri" panose="020F0502020204030204" pitchFamily="34" charset="0"/>
            </a:endParaRPr>
          </a:p>
          <a:p>
            <a:pPr>
              <a:buClr>
                <a:srgbClr val="4C4845"/>
              </a:buClr>
              <a:buFontTx/>
              <a:buChar char="•"/>
            </a:pPr>
            <a:r>
              <a:rPr lang="en-US" altLang="en-US" sz="2600" dirty="0">
                <a:latin typeface="Calibri" panose="020F0502020204030204" pitchFamily="34" charset="0"/>
              </a:rPr>
              <a:t>Show what protective actions would look like for this family</a:t>
            </a:r>
          </a:p>
          <a:p>
            <a:pPr>
              <a:buClr>
                <a:srgbClr val="4C4845"/>
              </a:buClr>
              <a:buFontTx/>
              <a:buChar char="•"/>
            </a:pPr>
            <a:endParaRPr lang="en-US" altLang="en-US" sz="2600" dirty="0">
              <a:latin typeface="Calibri" panose="020F0502020204030204" pitchFamily="34" charset="0"/>
            </a:endParaRPr>
          </a:p>
          <a:p>
            <a:pPr>
              <a:buClr>
                <a:srgbClr val="4C4845"/>
              </a:buClr>
              <a:buFontTx/>
              <a:buChar char="•"/>
            </a:pPr>
            <a:r>
              <a:rPr lang="en-US" altLang="en-US" sz="2600" dirty="0">
                <a:latin typeface="Calibri" panose="020F0502020204030204" pitchFamily="34" charset="0"/>
              </a:rPr>
              <a:t>Identify a time period that the protective actions should be demonstrated</a:t>
            </a:r>
          </a:p>
          <a:p>
            <a:pPr marL="0" indent="0">
              <a:buClr>
                <a:srgbClr val="4C4845"/>
              </a:buClr>
            </a:pPr>
            <a:endParaRPr lang="en-US" altLang="en-US" sz="2600" dirty="0">
              <a:latin typeface="Calibri" panose="020F0502020204030204" pitchFamily="34" charset="0"/>
            </a:endParaRPr>
          </a:p>
          <a:p>
            <a:pPr>
              <a:buClr>
                <a:srgbClr val="4C4845"/>
              </a:buClr>
              <a:buFontTx/>
              <a:buChar char="•"/>
            </a:pPr>
            <a:r>
              <a:rPr lang="en-US" altLang="en-US" sz="2600" dirty="0">
                <a:latin typeface="Calibri" panose="020F0502020204030204" pitchFamily="34" charset="0"/>
              </a:rPr>
              <a:t>Are crafted collaboratively in the family’</a:t>
            </a:r>
            <a:r>
              <a:rPr lang="en-US" altLang="ja-JP" sz="2600" dirty="0">
                <a:latin typeface="Calibri" panose="020F0502020204030204" pitchFamily="34" charset="0"/>
              </a:rPr>
              <a:t>s words as much as possible</a:t>
            </a:r>
          </a:p>
          <a:p>
            <a:pPr>
              <a:buClr>
                <a:schemeClr val="accent2"/>
              </a:buClr>
              <a:buFontTx/>
              <a:buChar char="•"/>
            </a:pPr>
            <a:endParaRPr lang="en-US" altLang="en-US" sz="2600" dirty="0">
              <a:latin typeface="Calibri" panose="020F0502020204030204" pitchFamily="34" charset="0"/>
            </a:endParaRPr>
          </a:p>
          <a:p>
            <a:pPr>
              <a:buClr>
                <a:srgbClr val="4C4845"/>
              </a:buClr>
              <a:buFontTx/>
              <a:buChar char="•"/>
            </a:pPr>
            <a:r>
              <a:rPr lang="en-US" altLang="en-US" sz="2600" dirty="0">
                <a:latin typeface="Calibri" panose="020F0502020204030204" pitchFamily="34" charset="0"/>
              </a:rPr>
              <a:t>Are specific, describing what we expect parents to do differently rather than what we expect to stop</a:t>
            </a:r>
          </a:p>
          <a:p>
            <a:pPr marL="0" indent="0">
              <a:buClr>
                <a:srgbClr val="4C4845"/>
              </a:buClr>
            </a:pPr>
            <a:endParaRPr lang="en-US" altLang="en-US" sz="2600" dirty="0">
              <a:latin typeface="Calibri" panose="020F0502020204030204" pitchFamily="34" charset="0"/>
            </a:endParaRPr>
          </a:p>
          <a:p>
            <a:pPr>
              <a:buClr>
                <a:srgbClr val="4C4845"/>
              </a:buClr>
              <a:buFontTx/>
              <a:buChar char="•"/>
            </a:pPr>
            <a:r>
              <a:rPr lang="en-US" altLang="en-US" sz="2600" dirty="0">
                <a:latin typeface="Calibri" panose="020F0502020204030204" pitchFamily="34" charset="0"/>
              </a:rPr>
              <a:t>Use straightforward language</a:t>
            </a:r>
          </a:p>
        </p:txBody>
      </p:sp>
      <p:sp>
        <p:nvSpPr>
          <p:cNvPr id="2" name="Title 1"/>
          <p:cNvSpPr>
            <a:spLocks noGrp="1"/>
          </p:cNvSpPr>
          <p:nvPr>
            <p:ph type="title"/>
          </p:nvPr>
        </p:nvSpPr>
        <p:spPr/>
        <p:txBody>
          <a:bodyPr/>
          <a:lstStyle/>
          <a:p>
            <a:r>
              <a:rPr lang="en-US" dirty="0"/>
              <a:t>Safety Goals…..</a:t>
            </a:r>
          </a:p>
        </p:txBody>
      </p:sp>
      <p:graphicFrame>
        <p:nvGraphicFramePr>
          <p:cNvPr id="8" name="Content Placeholder 3"/>
          <p:cNvGraphicFramePr>
            <a:graphicFrameLocks/>
          </p:cNvGraphicFramePr>
          <p:nvPr>
            <p:extLst/>
          </p:nvPr>
        </p:nvGraphicFramePr>
        <p:xfrm>
          <a:off x="7186864" y="28241"/>
          <a:ext cx="4555957" cy="2479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08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nvPr>
        </p:nvGraphicFramePr>
        <p:xfrm>
          <a:off x="762000" y="1378883"/>
          <a:ext cx="8975557" cy="5128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1379" name="TextBox 8"/>
          <p:cNvSpPr txBox="1">
            <a:spLocks noChangeArrowheads="1"/>
          </p:cNvSpPr>
          <p:nvPr/>
        </p:nvSpPr>
        <p:spPr bwMode="auto">
          <a:xfrm>
            <a:off x="9336503" y="2534653"/>
            <a:ext cx="245444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dirty="0">
                <a:solidFill>
                  <a:srgbClr val="4C4845"/>
                </a:solidFill>
                <a:latin typeface="Calibri" panose="020F0502020204030204" pitchFamily="34" charset="0"/>
              </a:rPr>
              <a:t>Let the SDM</a:t>
            </a:r>
            <a:r>
              <a:rPr lang="en-US" altLang="en-US" baseline="30000" dirty="0">
                <a:solidFill>
                  <a:srgbClr val="4C4845"/>
                </a:solidFill>
                <a:latin typeface="Calibri" panose="020F0502020204030204" pitchFamily="34" charset="0"/>
              </a:rPr>
              <a:t>®</a:t>
            </a:r>
            <a:r>
              <a:rPr lang="en-US" altLang="en-US" dirty="0">
                <a:solidFill>
                  <a:srgbClr val="4C4845"/>
                </a:solidFill>
                <a:latin typeface="Calibri" panose="020F0502020204030204" pitchFamily="34" charset="0"/>
              </a:rPr>
              <a:t> risk assessment help!</a:t>
            </a:r>
          </a:p>
        </p:txBody>
      </p:sp>
      <p:sp>
        <p:nvSpPr>
          <p:cNvPr id="2" name="Title 1"/>
          <p:cNvSpPr>
            <a:spLocks noGrp="1"/>
          </p:cNvSpPr>
          <p:nvPr>
            <p:ph type="title"/>
          </p:nvPr>
        </p:nvSpPr>
        <p:spPr>
          <a:xfrm>
            <a:off x="762000" y="0"/>
            <a:ext cx="10515600" cy="1325563"/>
          </a:xfrm>
        </p:spPr>
        <p:txBody>
          <a:bodyPr/>
          <a:lstStyle/>
          <a:p>
            <a:r>
              <a:rPr lang="en-US" dirty="0"/>
              <a:t>Measuring parent progress: “How long”?</a:t>
            </a:r>
          </a:p>
        </p:txBody>
      </p:sp>
    </p:spTree>
    <p:extLst>
      <p:ext uri="{BB962C8B-B14F-4D97-AF65-F5344CB8AC3E}">
        <p14:creationId xmlns:p14="http://schemas.microsoft.com/office/powerpoint/2010/main" val="117286342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nvPr>
        </p:nvGraphicFramePr>
        <p:xfrm>
          <a:off x="1295400" y="1066800"/>
          <a:ext cx="8305800" cy="54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317456" y="2279362"/>
            <a:ext cx="2209800" cy="3046988"/>
          </a:xfrm>
          <a:prstGeom prst="rect">
            <a:avLst/>
          </a:prstGeom>
          <a:noFill/>
          <a:ln>
            <a:noFill/>
          </a:ln>
        </p:spPr>
        <p:txBody>
          <a:bodyPr wrap="square">
            <a:spAutoFit/>
          </a:bodyPr>
          <a:lstStyle/>
          <a:p>
            <a:pPr eaLnBrk="1" hangingPunct="1">
              <a:defRPr/>
            </a:pPr>
            <a:r>
              <a:rPr lang="en-US" sz="3200" i="1" dirty="0">
                <a:latin typeface="Calibri" panose="020F0502020204030204" pitchFamily="34" charset="0"/>
                <a:ea typeface="ＭＳ Ｐゴシック" pitchFamily="-1" charset="-128"/>
                <a:cs typeface="ＭＳ Ｐゴシック" pitchFamily="-1" charset="-128"/>
              </a:rPr>
              <a:t>Ask the people</a:t>
            </a:r>
          </a:p>
          <a:p>
            <a:pPr eaLnBrk="1" hangingPunct="1">
              <a:defRPr/>
            </a:pPr>
            <a:r>
              <a:rPr lang="en-US" sz="3200" i="1" dirty="0">
                <a:latin typeface="Calibri" panose="020F0502020204030204" pitchFamily="34" charset="0"/>
                <a:ea typeface="ＭＳ Ｐゴシック" pitchFamily="-1" charset="-128"/>
                <a:cs typeface="ＭＳ Ｐゴシック" pitchFamily="-1" charset="-128"/>
              </a:rPr>
              <a:t>who know and care about the child!</a:t>
            </a:r>
          </a:p>
        </p:txBody>
      </p:sp>
      <p:sp>
        <p:nvSpPr>
          <p:cNvPr id="2" name="Title 1"/>
          <p:cNvSpPr>
            <a:spLocks noGrp="1"/>
          </p:cNvSpPr>
          <p:nvPr>
            <p:ph type="title"/>
          </p:nvPr>
        </p:nvSpPr>
        <p:spPr>
          <a:xfrm>
            <a:off x="727911" y="-112622"/>
            <a:ext cx="10515600" cy="1325563"/>
          </a:xfrm>
        </p:spPr>
        <p:txBody>
          <a:bodyPr/>
          <a:lstStyle/>
          <a:p>
            <a:r>
              <a:rPr lang="en-US" dirty="0"/>
              <a:t>Measuring progress: Utilize the Safety Network! </a:t>
            </a:r>
          </a:p>
        </p:txBody>
      </p:sp>
    </p:spTree>
    <p:extLst>
      <p:ext uri="{BB962C8B-B14F-4D97-AF65-F5344CB8AC3E}">
        <p14:creationId xmlns:p14="http://schemas.microsoft.com/office/powerpoint/2010/main" val="149149274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410" y="65409"/>
            <a:ext cx="10515600" cy="1325563"/>
          </a:xfrm>
        </p:spPr>
        <p:txBody>
          <a:bodyPr/>
          <a:lstStyle/>
          <a:p>
            <a:r>
              <a:rPr lang="en-US" dirty="0"/>
              <a:t>Safety Goal Statements </a:t>
            </a:r>
          </a:p>
        </p:txBody>
      </p:sp>
      <p:sp>
        <p:nvSpPr>
          <p:cNvPr id="105475" name="Content Placeholder 4"/>
          <p:cNvSpPr>
            <a:spLocks noGrp="1"/>
          </p:cNvSpPr>
          <p:nvPr>
            <p:ph sz="quarter" idx="4294967295"/>
          </p:nvPr>
        </p:nvSpPr>
        <p:spPr>
          <a:xfrm>
            <a:off x="216735" y="1139397"/>
            <a:ext cx="11918950" cy="5491162"/>
          </a:xfrm>
        </p:spPr>
        <p:txBody>
          <a:bodyPr/>
          <a:lstStyle/>
          <a:p>
            <a:r>
              <a:rPr lang="en-US" sz="2400" dirty="0"/>
              <a:t>Clear, simple statements about what the caregiver will DO that will convince everyone the child is safe now and into the future.</a:t>
            </a:r>
          </a:p>
          <a:p>
            <a:r>
              <a:rPr lang="en-US" sz="2400" dirty="0"/>
              <a:t>Answers the question: </a:t>
            </a:r>
            <a:r>
              <a:rPr lang="en-US" sz="2400" i="1" dirty="0"/>
              <a:t>“What does the agency need to see the parents </a:t>
            </a:r>
            <a:r>
              <a:rPr lang="en-US" sz="2400" i="1" dirty="0">
                <a:solidFill>
                  <a:srgbClr val="FF0000"/>
                </a:solidFill>
              </a:rPr>
              <a:t>doing differently </a:t>
            </a:r>
            <a:r>
              <a:rPr lang="en-US" sz="2400" i="1" dirty="0"/>
              <a:t>with their children so everyone will know the children are safe?” (</a:t>
            </a:r>
            <a:r>
              <a:rPr lang="en-US" sz="2400" i="1" dirty="0">
                <a:solidFill>
                  <a:srgbClr val="FF0000"/>
                </a:solidFill>
              </a:rPr>
              <a:t>specific behaviors, not services</a:t>
            </a:r>
            <a:r>
              <a:rPr lang="en-US" sz="2400" i="1" dirty="0"/>
              <a:t>)</a:t>
            </a:r>
          </a:p>
          <a:p>
            <a:endParaRPr lang="en-US" sz="2800" dirty="0"/>
          </a:p>
          <a:p>
            <a:endParaRPr lang="en-US" altLang="en-US" sz="2000" dirty="0">
              <a:ea typeface="ヒラギノ明朝 Pro W3" pitchFamily="-1" charset="-128"/>
              <a:cs typeface="Calibri" panose="020F050202020403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2989629451"/>
              </p:ext>
            </p:extLst>
          </p:nvPr>
        </p:nvGraphicFramePr>
        <p:xfrm>
          <a:off x="3565478" y="2975606"/>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2906" y="4210644"/>
            <a:ext cx="3078019" cy="1015663"/>
          </a:xfrm>
          <a:prstGeom prst="rect">
            <a:avLst/>
          </a:prstGeom>
          <a:noFill/>
        </p:spPr>
        <p:txBody>
          <a:bodyPr wrap="square" rtlCol="0">
            <a:spAutoFit/>
          </a:bodyPr>
          <a:lstStyle/>
          <a:p>
            <a:pPr algn="ctr"/>
            <a:r>
              <a:rPr lang="en-US" sz="2000" dirty="0">
                <a:latin typeface="Calibri" panose="020F0502020204030204" pitchFamily="34" charset="0"/>
              </a:rPr>
              <a:t>Actions of protection taken by caregiver that demonstrate safety</a:t>
            </a:r>
          </a:p>
        </p:txBody>
      </p:sp>
      <p:sp>
        <p:nvSpPr>
          <p:cNvPr id="8" name="TextBox 7"/>
          <p:cNvSpPr txBox="1"/>
          <p:nvPr/>
        </p:nvSpPr>
        <p:spPr>
          <a:xfrm>
            <a:off x="9384632" y="5922673"/>
            <a:ext cx="2015349" cy="707886"/>
          </a:xfrm>
          <a:prstGeom prst="rect">
            <a:avLst/>
          </a:prstGeom>
          <a:noFill/>
        </p:spPr>
        <p:txBody>
          <a:bodyPr wrap="square" rtlCol="0">
            <a:spAutoFit/>
          </a:bodyPr>
          <a:lstStyle/>
          <a:p>
            <a:pPr algn="l"/>
            <a:r>
              <a:rPr lang="en-US" sz="2000" dirty="0">
                <a:latin typeface="Calibri" panose="020F0502020204030204" pitchFamily="34" charset="0"/>
              </a:rPr>
              <a:t>Demonstrated over time</a:t>
            </a:r>
          </a:p>
        </p:txBody>
      </p:sp>
    </p:spTree>
    <p:extLst>
      <p:ext uri="{BB962C8B-B14F-4D97-AF65-F5344CB8AC3E}">
        <p14:creationId xmlns:p14="http://schemas.microsoft.com/office/powerpoint/2010/main" val="281615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itle 1"/>
          <p:cNvSpPr>
            <a:spLocks noGrp="1"/>
          </p:cNvSpPr>
          <p:nvPr>
            <p:ph type="title"/>
          </p:nvPr>
        </p:nvSpPr>
        <p:spPr>
          <a:xfrm>
            <a:off x="838200" y="0"/>
            <a:ext cx="10515600" cy="1325563"/>
          </a:xfrm>
        </p:spPr>
        <p:txBody>
          <a:bodyPr/>
          <a:lstStyle/>
          <a:p>
            <a:pPr algn="ctr"/>
            <a:r>
              <a:rPr lang="en-US" dirty="0"/>
              <a:t>Safety Goals</a:t>
            </a:r>
            <a:endParaRPr lang="en-US" altLang="en-US" sz="3600" dirty="0">
              <a:solidFill>
                <a:schemeClr val="tx1"/>
              </a:solidFill>
              <a:cs typeface="Calibri" panose="020F0502020204030204" pitchFamily="34" charset="0"/>
            </a:endParaRPr>
          </a:p>
        </p:txBody>
      </p:sp>
      <p:sp>
        <p:nvSpPr>
          <p:cNvPr id="105475" name="Content Placeholder 4"/>
          <p:cNvSpPr>
            <a:spLocks noGrp="1"/>
          </p:cNvSpPr>
          <p:nvPr>
            <p:ph sz="quarter" idx="4294967295"/>
          </p:nvPr>
        </p:nvSpPr>
        <p:spPr>
          <a:xfrm>
            <a:off x="175569" y="1325563"/>
            <a:ext cx="11693525" cy="5303837"/>
          </a:xfrm>
        </p:spPr>
        <p:txBody>
          <a:bodyPr/>
          <a:lstStyle/>
          <a:p>
            <a:r>
              <a:rPr lang="en-US" altLang="en-US" sz="2400" dirty="0">
                <a:ea typeface="ヒラギノ明朝 Pro W3" pitchFamily="-1" charset="-128"/>
                <a:cs typeface="Calibri" panose="020F0502020204030204" pitchFamily="34" charset="0"/>
              </a:rPr>
              <a:t>______ will work with CWS and their safety network to develop a safety plan that will show everyone that:</a:t>
            </a:r>
          </a:p>
          <a:p>
            <a:r>
              <a:rPr lang="en-US" altLang="en-US" sz="2400" dirty="0">
                <a:ea typeface="ヒラギノ明朝 Pro W3" pitchFamily="-1" charset="-128"/>
                <a:cs typeface="Calibri" panose="020F0502020204030204" pitchFamily="34" charset="0"/>
              </a:rPr>
              <a:t>CWS will need to see this plan in place and working continuously for at least ____ months so that everyone is confident the safety plan will keep working once CWS withdraw</a:t>
            </a:r>
            <a:r>
              <a:rPr lang="en-US" altLang="en-US" sz="2400" dirty="0">
                <a:cs typeface="Calibri" panose="020F0502020204030204" pitchFamily="34" charset="0"/>
              </a:rPr>
              <a:t>s.</a:t>
            </a:r>
            <a:endParaRPr lang="en-US" altLang="en-US" sz="2400" dirty="0">
              <a:ea typeface="ヒラギノ明朝 Pro W3" pitchFamily="-1" charset="-128"/>
              <a:cs typeface="Calibri" panose="020F0502020204030204" pitchFamily="34" charset="0"/>
            </a:endParaRPr>
          </a:p>
          <a:p>
            <a:pPr marL="0" indent="0">
              <a:buNone/>
            </a:pPr>
            <a:endParaRPr lang="en-US" altLang="en-US" sz="2400" dirty="0">
              <a:ea typeface="ヒラギノ明朝 Pro W3" pitchFamily="-1" charset="-128"/>
              <a:cs typeface="Calibri" panose="020F0502020204030204" pitchFamily="34" charset="0"/>
            </a:endParaRPr>
          </a:p>
        </p:txBody>
      </p:sp>
      <p:sp>
        <p:nvSpPr>
          <p:cNvPr id="9" name="TextBox 8"/>
          <p:cNvSpPr txBox="1"/>
          <p:nvPr/>
        </p:nvSpPr>
        <p:spPr>
          <a:xfrm>
            <a:off x="322906" y="4210644"/>
            <a:ext cx="3078019" cy="1015663"/>
          </a:xfrm>
          <a:prstGeom prst="rect">
            <a:avLst/>
          </a:prstGeom>
          <a:noFill/>
        </p:spPr>
        <p:txBody>
          <a:bodyPr wrap="square" rtlCol="0">
            <a:spAutoFit/>
          </a:bodyPr>
          <a:lstStyle/>
          <a:p>
            <a:pPr algn="ctr"/>
            <a:r>
              <a:rPr lang="en-US" sz="2000" dirty="0">
                <a:latin typeface="Calibri" panose="020F0502020204030204" pitchFamily="34" charset="0"/>
              </a:rPr>
              <a:t>Actions of protection taken by caregiver that demonstrate safety</a:t>
            </a:r>
          </a:p>
        </p:txBody>
      </p:sp>
      <p:sp>
        <p:nvSpPr>
          <p:cNvPr id="10" name="TextBox 9"/>
          <p:cNvSpPr txBox="1"/>
          <p:nvPr/>
        </p:nvSpPr>
        <p:spPr>
          <a:xfrm>
            <a:off x="9566018" y="5921514"/>
            <a:ext cx="2015349" cy="707886"/>
          </a:xfrm>
          <a:prstGeom prst="rect">
            <a:avLst/>
          </a:prstGeom>
          <a:noFill/>
        </p:spPr>
        <p:txBody>
          <a:bodyPr wrap="square" rtlCol="0">
            <a:spAutoFit/>
          </a:bodyPr>
          <a:lstStyle/>
          <a:p>
            <a:pPr algn="l"/>
            <a:r>
              <a:rPr lang="en-US" sz="2000" dirty="0">
                <a:latin typeface="Calibri" panose="020F0502020204030204" pitchFamily="34" charset="0"/>
              </a:rPr>
              <a:t>Demonstrated over time</a:t>
            </a:r>
          </a:p>
        </p:txBody>
      </p:sp>
      <p:graphicFrame>
        <p:nvGraphicFramePr>
          <p:cNvPr id="7" name="Content Placeholder 5"/>
          <p:cNvGraphicFramePr>
            <a:graphicFrameLocks/>
          </p:cNvGraphicFramePr>
          <p:nvPr>
            <p:extLst>
              <p:ext uri="{D42A27DB-BD31-4B8C-83A1-F6EECF244321}">
                <p14:modId xmlns:p14="http://schemas.microsoft.com/office/powerpoint/2010/main" val="2517252896"/>
              </p:ext>
            </p:extLst>
          </p:nvPr>
        </p:nvGraphicFramePr>
        <p:xfrm>
          <a:off x="3565478" y="2975606"/>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5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itle 1"/>
          <p:cNvSpPr>
            <a:spLocks noGrp="1"/>
          </p:cNvSpPr>
          <p:nvPr>
            <p:ph type="title"/>
          </p:nvPr>
        </p:nvSpPr>
        <p:spPr>
          <a:xfrm>
            <a:off x="838200" y="-78622"/>
            <a:ext cx="10515600" cy="1035682"/>
          </a:xfrm>
        </p:spPr>
        <p:txBody>
          <a:bodyPr/>
          <a:lstStyle/>
          <a:p>
            <a:pPr algn="ctr"/>
            <a:r>
              <a:rPr lang="en-US" dirty="0"/>
              <a:t>Safety Goal Example for Cheryl</a:t>
            </a:r>
            <a:endParaRPr lang="en-US" altLang="en-US" sz="3600" dirty="0">
              <a:solidFill>
                <a:schemeClr val="tx1"/>
              </a:solidFill>
              <a:cs typeface="Calibri" panose="020F0502020204030204" pitchFamily="34" charset="0"/>
            </a:endParaRPr>
          </a:p>
        </p:txBody>
      </p:sp>
      <p:sp>
        <p:nvSpPr>
          <p:cNvPr id="105475" name="Content Placeholder 4"/>
          <p:cNvSpPr>
            <a:spLocks noGrp="1"/>
          </p:cNvSpPr>
          <p:nvPr>
            <p:ph sz="quarter" idx="4294967295"/>
          </p:nvPr>
        </p:nvSpPr>
        <p:spPr>
          <a:xfrm>
            <a:off x="322906" y="957060"/>
            <a:ext cx="11869094" cy="4923224"/>
          </a:xfrm>
        </p:spPr>
        <p:txBody>
          <a:bodyPr/>
          <a:lstStyle/>
          <a:p>
            <a:r>
              <a:rPr lang="en-US" altLang="en-US" sz="2400" dirty="0">
                <a:ea typeface="ヒラギノ明朝 Pro W3" pitchFamily="-1" charset="-128"/>
                <a:cs typeface="Calibri" panose="020F0502020204030204" pitchFamily="34" charset="0"/>
              </a:rPr>
              <a:t>Cheryl will work with child welfare and a network of family, friends, and providers to show everyone that </a:t>
            </a:r>
            <a:r>
              <a:rPr lang="en-US" altLang="en-US" sz="2400" dirty="0">
                <a:solidFill>
                  <a:srgbClr val="FF0000"/>
                </a:solidFill>
                <a:ea typeface="ヒラギノ明朝 Pro W3" pitchFamily="-1" charset="-128"/>
                <a:cs typeface="Calibri" panose="020F0502020204030204" pitchFamily="34" charset="0"/>
              </a:rPr>
              <a:t>she will always ask for help</a:t>
            </a:r>
            <a:r>
              <a:rPr lang="en-US" altLang="en-US" sz="2400" dirty="0">
                <a:solidFill>
                  <a:srgbClr val="000000"/>
                </a:solidFill>
                <a:ea typeface="ヒラギノ明朝 Pro W3" pitchFamily="-1" charset="-128"/>
                <a:cs typeface="Calibri" panose="020F0502020204030204" pitchFamily="34" charset="0"/>
              </a:rPr>
              <a:t> </a:t>
            </a:r>
            <a:r>
              <a:rPr lang="en-US" altLang="en-US" sz="2400" dirty="0">
                <a:ea typeface="ヒラギノ明朝 Pro W3" pitchFamily="-1" charset="-128"/>
                <a:cs typeface="Calibri" panose="020F0502020204030204" pitchFamily="34" charset="0"/>
              </a:rPr>
              <a:t>if sadness or depression start to get in the way of taking care of the girls or if she starts to think about hurting herself again. </a:t>
            </a:r>
          </a:p>
          <a:p>
            <a:r>
              <a:rPr lang="en-US" altLang="en-US" sz="2400" dirty="0">
                <a:ea typeface="ヒラギノ明朝 Pro W3" pitchFamily="-1" charset="-128"/>
                <a:cs typeface="Calibri" panose="020F0502020204030204" pitchFamily="34" charset="0"/>
              </a:rPr>
              <a:t>Child welfare services will need to see this plan working continuously for six months to begin planning for the girls to come home. </a:t>
            </a:r>
          </a:p>
        </p:txBody>
      </p:sp>
      <p:sp>
        <p:nvSpPr>
          <p:cNvPr id="9" name="TextBox 8"/>
          <p:cNvSpPr txBox="1"/>
          <p:nvPr/>
        </p:nvSpPr>
        <p:spPr>
          <a:xfrm>
            <a:off x="322906" y="4210644"/>
            <a:ext cx="3078019" cy="1015663"/>
          </a:xfrm>
          <a:prstGeom prst="rect">
            <a:avLst/>
          </a:prstGeom>
          <a:noFill/>
        </p:spPr>
        <p:txBody>
          <a:bodyPr wrap="square" rtlCol="0">
            <a:spAutoFit/>
          </a:bodyPr>
          <a:lstStyle/>
          <a:p>
            <a:pPr algn="ctr"/>
            <a:r>
              <a:rPr lang="en-US" sz="2000" dirty="0">
                <a:latin typeface="Calibri" panose="020F0502020204030204" pitchFamily="34" charset="0"/>
              </a:rPr>
              <a:t>Actions of protection taken by caregiver that demonstrate safety</a:t>
            </a:r>
          </a:p>
        </p:txBody>
      </p:sp>
      <p:sp>
        <p:nvSpPr>
          <p:cNvPr id="11" name="TextBox 10"/>
          <p:cNvSpPr txBox="1"/>
          <p:nvPr/>
        </p:nvSpPr>
        <p:spPr>
          <a:xfrm>
            <a:off x="9882850" y="5692736"/>
            <a:ext cx="2015349" cy="707886"/>
          </a:xfrm>
          <a:prstGeom prst="rect">
            <a:avLst/>
          </a:prstGeom>
          <a:noFill/>
        </p:spPr>
        <p:txBody>
          <a:bodyPr wrap="square" rtlCol="0">
            <a:spAutoFit/>
          </a:bodyPr>
          <a:lstStyle/>
          <a:p>
            <a:pPr algn="l"/>
            <a:r>
              <a:rPr lang="en-US" sz="2000" dirty="0">
                <a:latin typeface="Calibri" panose="020F0502020204030204" pitchFamily="34" charset="0"/>
              </a:rPr>
              <a:t>Demonstrated over time</a:t>
            </a:r>
          </a:p>
        </p:txBody>
      </p:sp>
      <p:graphicFrame>
        <p:nvGraphicFramePr>
          <p:cNvPr id="7" name="Content Placeholder 5"/>
          <p:cNvGraphicFramePr>
            <a:graphicFrameLocks/>
          </p:cNvGraphicFramePr>
          <p:nvPr>
            <p:extLst>
              <p:ext uri="{D42A27DB-BD31-4B8C-83A1-F6EECF244321}">
                <p14:modId xmlns:p14="http://schemas.microsoft.com/office/powerpoint/2010/main" val="2517252896"/>
              </p:ext>
            </p:extLst>
          </p:nvPr>
        </p:nvGraphicFramePr>
        <p:xfrm>
          <a:off x="3565478" y="2975606"/>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21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itle 1"/>
          <p:cNvSpPr>
            <a:spLocks noGrp="1"/>
          </p:cNvSpPr>
          <p:nvPr>
            <p:ph type="title"/>
          </p:nvPr>
        </p:nvSpPr>
        <p:spPr>
          <a:xfrm>
            <a:off x="838200" y="145157"/>
            <a:ext cx="10515600" cy="1035682"/>
          </a:xfrm>
        </p:spPr>
        <p:txBody>
          <a:bodyPr/>
          <a:lstStyle/>
          <a:p>
            <a:pPr algn="ctr"/>
            <a:r>
              <a:rPr lang="en-US" dirty="0"/>
              <a:t>Safety Goal Example for Matt</a:t>
            </a:r>
            <a:endParaRPr lang="en-US" altLang="en-US" sz="3600" dirty="0">
              <a:solidFill>
                <a:schemeClr val="tx1"/>
              </a:solidFill>
              <a:cs typeface="Calibri" panose="020F0502020204030204" pitchFamily="34" charset="0"/>
            </a:endParaRPr>
          </a:p>
        </p:txBody>
      </p:sp>
      <p:sp>
        <p:nvSpPr>
          <p:cNvPr id="105475" name="Content Placeholder 4"/>
          <p:cNvSpPr>
            <a:spLocks noGrp="1"/>
          </p:cNvSpPr>
          <p:nvPr>
            <p:ph sz="quarter" idx="4294967295"/>
          </p:nvPr>
        </p:nvSpPr>
        <p:spPr>
          <a:xfrm>
            <a:off x="322906" y="1286933"/>
            <a:ext cx="11716694" cy="4593351"/>
          </a:xfrm>
        </p:spPr>
        <p:txBody>
          <a:bodyPr/>
          <a:lstStyle/>
          <a:p>
            <a:r>
              <a:rPr lang="en-US" altLang="en-US" sz="2400" dirty="0">
                <a:ea typeface="ヒラギノ明朝 Pro W3" pitchFamily="-1" charset="-128"/>
                <a:cs typeface="Calibri" panose="020F0502020204030204" pitchFamily="34" charset="0"/>
              </a:rPr>
              <a:t>Matt will work with child welfare and a network of family, friends, and providers to show everyone that </a:t>
            </a:r>
            <a:r>
              <a:rPr lang="en-US" altLang="en-US" sz="2400" dirty="0">
                <a:solidFill>
                  <a:srgbClr val="FF0000"/>
                </a:solidFill>
                <a:ea typeface="ヒラギノ明朝 Pro W3" pitchFamily="-1" charset="-128"/>
                <a:cs typeface="Calibri" panose="020F0502020204030204" pitchFamily="34" charset="0"/>
              </a:rPr>
              <a:t>he will always discipline </a:t>
            </a:r>
            <a:r>
              <a:rPr lang="en-US" altLang="en-US" sz="2400" dirty="0">
                <a:solidFill>
                  <a:schemeClr val="tx1">
                    <a:lumMod val="65000"/>
                    <a:lumOff val="35000"/>
                  </a:schemeClr>
                </a:solidFill>
                <a:ea typeface="ヒラギノ明朝 Pro W3" pitchFamily="-1" charset="-128"/>
                <a:cs typeface="Calibri" panose="020F0502020204030204" pitchFamily="34" charset="0"/>
              </a:rPr>
              <a:t>Adam using non physical forms of discipline such as time outs, loss of privileges and restriction. </a:t>
            </a:r>
          </a:p>
          <a:p>
            <a:r>
              <a:rPr lang="en-US" altLang="en-US" sz="2400" dirty="0">
                <a:ea typeface="ヒラギノ明朝 Pro W3" pitchFamily="-1" charset="-128"/>
                <a:cs typeface="Calibri" panose="020F0502020204030204" pitchFamily="34" charset="0"/>
              </a:rPr>
              <a:t>Child welfare services will need to see this plan working continuously for six months to begin planning for the Adam to come home. </a:t>
            </a:r>
          </a:p>
        </p:txBody>
      </p:sp>
      <p:sp>
        <p:nvSpPr>
          <p:cNvPr id="9" name="TextBox 8"/>
          <p:cNvSpPr txBox="1"/>
          <p:nvPr/>
        </p:nvSpPr>
        <p:spPr>
          <a:xfrm>
            <a:off x="322906" y="4210644"/>
            <a:ext cx="3078019" cy="1015663"/>
          </a:xfrm>
          <a:prstGeom prst="rect">
            <a:avLst/>
          </a:prstGeom>
          <a:noFill/>
        </p:spPr>
        <p:txBody>
          <a:bodyPr wrap="square" rtlCol="0">
            <a:spAutoFit/>
          </a:bodyPr>
          <a:lstStyle/>
          <a:p>
            <a:pPr algn="ctr"/>
            <a:r>
              <a:rPr lang="en-US" sz="2000" dirty="0">
                <a:latin typeface="Calibri" panose="020F0502020204030204" pitchFamily="34" charset="0"/>
              </a:rPr>
              <a:t>Actions of protection taken by caregiver that demonstrate safety</a:t>
            </a:r>
          </a:p>
        </p:txBody>
      </p:sp>
      <p:sp>
        <p:nvSpPr>
          <p:cNvPr id="11" name="TextBox 10"/>
          <p:cNvSpPr txBox="1"/>
          <p:nvPr/>
        </p:nvSpPr>
        <p:spPr>
          <a:xfrm>
            <a:off x="9882850" y="5692736"/>
            <a:ext cx="2015349" cy="707886"/>
          </a:xfrm>
          <a:prstGeom prst="rect">
            <a:avLst/>
          </a:prstGeom>
          <a:noFill/>
        </p:spPr>
        <p:txBody>
          <a:bodyPr wrap="square" rtlCol="0">
            <a:spAutoFit/>
          </a:bodyPr>
          <a:lstStyle/>
          <a:p>
            <a:pPr algn="l"/>
            <a:r>
              <a:rPr lang="en-US" sz="2000" dirty="0">
                <a:latin typeface="Calibri" panose="020F0502020204030204" pitchFamily="34" charset="0"/>
              </a:rPr>
              <a:t>Demonstrated over time</a:t>
            </a:r>
          </a:p>
        </p:txBody>
      </p:sp>
      <p:graphicFrame>
        <p:nvGraphicFramePr>
          <p:cNvPr id="7" name="Content Placeholder 5"/>
          <p:cNvGraphicFramePr>
            <a:graphicFrameLocks/>
          </p:cNvGraphicFramePr>
          <p:nvPr>
            <p:extLst>
              <p:ext uri="{D42A27DB-BD31-4B8C-83A1-F6EECF244321}">
                <p14:modId xmlns:p14="http://schemas.microsoft.com/office/powerpoint/2010/main" val="2517252896"/>
              </p:ext>
            </p:extLst>
          </p:nvPr>
        </p:nvGraphicFramePr>
        <p:xfrm>
          <a:off x="3565478" y="2975606"/>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21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0"/>
            <a:ext cx="8229600" cy="5897880"/>
            <a:chOff x="0" y="-960120"/>
            <a:chExt cx="8229600" cy="589788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960120"/>
              <a:ext cx="7940356" cy="5753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5400" dirty="0">
                  <a:latin typeface="Calibri" panose="020F0502020204030204" pitchFamily="34" charset="0"/>
                  <a:ea typeface="Verdana" pitchFamily="34" charset="0"/>
                  <a:cs typeface="Calibri" panose="020F0502020204030204" pitchFamily="34" charset="0"/>
                </a:rPr>
                <a:t>Harm &amp; Danger Statements</a:t>
              </a:r>
            </a:p>
          </p:txBody>
        </p:sp>
      </p:grpSp>
      <p:pic>
        <p:nvPicPr>
          <p:cNvPr id="2" name="Picture 1" descr="Now - A Renewed Perspective - R. A. Burgener's SpiritgeekR. A. Burgener's Spiritgee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796" y="4136019"/>
            <a:ext cx="4339318" cy="2366901"/>
          </a:xfrm>
          <a:prstGeom prst="rect">
            <a:avLst/>
          </a:prstGeom>
        </p:spPr>
      </p:pic>
    </p:spTree>
    <p:extLst>
      <p:ext uri="{BB962C8B-B14F-4D97-AF65-F5344CB8AC3E}">
        <p14:creationId xmlns:p14="http://schemas.microsoft.com/office/powerpoint/2010/main" val="108534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nvPr>
        </p:nvGraphicFramePr>
        <p:xfrm>
          <a:off x="2421641" y="2119728"/>
          <a:ext cx="7196317" cy="337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571" name="TextBox 3"/>
          <p:cNvSpPr txBox="1">
            <a:spLocks noChangeArrowheads="1"/>
          </p:cNvSpPr>
          <p:nvPr/>
        </p:nvSpPr>
        <p:spPr bwMode="auto">
          <a:xfrm>
            <a:off x="598714" y="2491609"/>
            <a:ext cx="2215243"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dirty="0">
                <a:latin typeface="Calibri" panose="020F0502020204030204" pitchFamily="34" charset="0"/>
              </a:rPr>
              <a:t>The </a:t>
            </a:r>
            <a:r>
              <a:rPr lang="en-US" altLang="en-US" b="1" dirty="0">
                <a:latin typeface="Calibri" panose="020F0502020204030204" pitchFamily="34" charset="0"/>
              </a:rPr>
              <a:t>safety goal </a:t>
            </a:r>
            <a:r>
              <a:rPr lang="en-US" altLang="en-US" dirty="0">
                <a:latin typeface="Calibri" panose="020F0502020204030204" pitchFamily="34" charset="0"/>
              </a:rPr>
              <a:t>is the vision. It </a:t>
            </a:r>
            <a:r>
              <a:rPr lang="en-US" altLang="ja-JP" dirty="0">
                <a:latin typeface="Calibri" panose="020F0502020204030204" pitchFamily="34" charset="0"/>
              </a:rPr>
              <a:t>answers: “</a:t>
            </a:r>
            <a:r>
              <a:rPr lang="en-US" altLang="ja-JP" b="1" dirty="0">
                <a:latin typeface="Calibri" panose="020F0502020204030204" pitchFamily="34" charset="0"/>
              </a:rPr>
              <a:t>What </a:t>
            </a:r>
            <a:r>
              <a:rPr lang="en-US" altLang="ja-JP" dirty="0">
                <a:latin typeface="Calibri" panose="020F0502020204030204" pitchFamily="34" charset="0"/>
              </a:rPr>
              <a:t>will future safety look like?”</a:t>
            </a:r>
            <a:endParaRPr lang="en-US" altLang="en-US" dirty="0">
              <a:latin typeface="Calibri" panose="020F0502020204030204" pitchFamily="34" charset="0"/>
            </a:endParaRPr>
          </a:p>
        </p:txBody>
      </p:sp>
      <p:sp>
        <p:nvSpPr>
          <p:cNvPr id="109572" name="TextBox 4"/>
          <p:cNvSpPr txBox="1">
            <a:spLocks noChangeArrowheads="1"/>
          </p:cNvSpPr>
          <p:nvPr/>
        </p:nvSpPr>
        <p:spPr bwMode="auto">
          <a:xfrm>
            <a:off x="9353980" y="2491609"/>
            <a:ext cx="2436966"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dirty="0">
                <a:latin typeface="Calibri" panose="020F0502020204030204" pitchFamily="34" charset="0"/>
              </a:rPr>
              <a:t>The </a:t>
            </a:r>
            <a:r>
              <a:rPr lang="en-US" altLang="en-US" b="1" dirty="0">
                <a:latin typeface="Calibri" panose="020F0502020204030204" pitchFamily="34" charset="0"/>
              </a:rPr>
              <a:t>safety plan </a:t>
            </a:r>
            <a:r>
              <a:rPr lang="en-US" altLang="en-US" dirty="0">
                <a:latin typeface="Calibri" panose="020F0502020204030204" pitchFamily="34" charset="0"/>
              </a:rPr>
              <a:t>is the action. It answers: </a:t>
            </a:r>
            <a:r>
              <a:rPr lang="ja-JP" altLang="en-US" dirty="0">
                <a:latin typeface="Calibri" panose="020F0502020204030204" pitchFamily="34" charset="0"/>
              </a:rPr>
              <a:t>“</a:t>
            </a:r>
            <a:r>
              <a:rPr lang="en-US" altLang="ja-JP" b="1" dirty="0">
                <a:latin typeface="Calibri" panose="020F0502020204030204" pitchFamily="34" charset="0"/>
              </a:rPr>
              <a:t>How </a:t>
            </a:r>
            <a:r>
              <a:rPr lang="en-US" altLang="ja-JP" dirty="0">
                <a:latin typeface="Calibri" panose="020F0502020204030204" pitchFamily="34" charset="0"/>
              </a:rPr>
              <a:t>will we achieve future safety?”</a:t>
            </a:r>
            <a:endParaRPr lang="en-US" altLang="en-US" dirty="0">
              <a:latin typeface="Calibri" panose="020F0502020204030204" pitchFamily="34" charset="0"/>
            </a:endParaRPr>
          </a:p>
        </p:txBody>
      </p:sp>
      <p:sp>
        <p:nvSpPr>
          <p:cNvPr id="109573" name="TextBox 5"/>
          <p:cNvSpPr txBox="1">
            <a:spLocks noChangeArrowheads="1"/>
          </p:cNvSpPr>
          <p:nvPr/>
        </p:nvSpPr>
        <p:spPr bwMode="auto">
          <a:xfrm>
            <a:off x="598713" y="1009651"/>
            <a:ext cx="1119223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2800" i="1" dirty="0">
                <a:latin typeface="Calibri" panose="020F0502020204030204" pitchFamily="34" charset="0"/>
              </a:rPr>
              <a:t>There will be some overlap between </a:t>
            </a:r>
            <a:r>
              <a:rPr lang="ja-JP" altLang="en-US" sz="2800" i="1" dirty="0">
                <a:latin typeface="Calibri" panose="020F0502020204030204" pitchFamily="34" charset="0"/>
              </a:rPr>
              <a:t>“</a:t>
            </a:r>
            <a:r>
              <a:rPr lang="en-US" altLang="ja-JP" sz="2800" i="1" dirty="0">
                <a:latin typeface="Calibri" panose="020F0502020204030204" pitchFamily="34" charset="0"/>
              </a:rPr>
              <a:t>vision” and “plan.”</a:t>
            </a:r>
            <a:endParaRPr lang="en-US" altLang="en-US" sz="2800" i="1" dirty="0">
              <a:latin typeface="Calibri" panose="020F0502020204030204" pitchFamily="34" charset="0"/>
            </a:endParaRPr>
          </a:p>
        </p:txBody>
      </p:sp>
      <p:sp>
        <p:nvSpPr>
          <p:cNvPr id="109574" name="Left Arrow 6"/>
          <p:cNvSpPr>
            <a:spLocks noChangeArrowheads="1"/>
          </p:cNvSpPr>
          <p:nvPr/>
        </p:nvSpPr>
        <p:spPr bwMode="auto">
          <a:xfrm rot="-5400000">
            <a:off x="5372100" y="2247900"/>
            <a:ext cx="1295400" cy="457200"/>
          </a:xfrm>
          <a:prstGeom prst="leftArrow">
            <a:avLst>
              <a:gd name="adj1" fmla="val 50000"/>
              <a:gd name="adj2" fmla="val 50003"/>
            </a:avLst>
          </a:prstGeom>
          <a:solidFill>
            <a:srgbClr val="000090"/>
          </a:solidFill>
          <a:ln w="9525">
            <a:solidFill>
              <a:schemeClr val="bg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dirty="0">
              <a:solidFill>
                <a:srgbClr val="000000"/>
              </a:solidFill>
              <a:latin typeface="Lucida Grande"/>
              <a:ea typeface="ヒラギノ角ゴ ProN W3" pitchFamily="-1" charset="-128"/>
              <a:sym typeface="Lucida Grande"/>
            </a:endParaRPr>
          </a:p>
        </p:txBody>
      </p:sp>
      <p:sp>
        <p:nvSpPr>
          <p:cNvPr id="80902" name="Rectangle 7"/>
          <p:cNvSpPr>
            <a:spLocks noChangeArrowheads="1"/>
          </p:cNvSpPr>
          <p:nvPr/>
        </p:nvSpPr>
        <p:spPr bwMode="auto">
          <a:xfrm>
            <a:off x="2824843" y="5853225"/>
            <a:ext cx="6400800" cy="584775"/>
          </a:xfrm>
          <a:prstGeom prst="rect">
            <a:avLst/>
          </a:prstGeom>
          <a:noFill/>
          <a:ln>
            <a:noFill/>
          </a:ln>
          <a:extLst/>
        </p:spPr>
        <p:txBody>
          <a:bodyPr>
            <a:spAutoFit/>
          </a:bodyPr>
          <a:lstStyle/>
          <a:p>
            <a:pPr algn="ctr" eaLnBrk="1" hangingPunct="1">
              <a:defRPr/>
            </a:pPr>
            <a:r>
              <a:rPr lang="en-US" sz="3200" b="1" i="1" dirty="0">
                <a:solidFill>
                  <a:srgbClr val="000090"/>
                </a:solidFill>
                <a:latin typeface="Calibri" panose="020F0502020204030204" pitchFamily="34" charset="0"/>
                <a:ea typeface="ＭＳ Ｐゴシック" charset="0"/>
                <a:cs typeface="ＭＳ Ｐゴシック" charset="0"/>
              </a:rPr>
              <a:t>Neither is a list of services!</a:t>
            </a:r>
          </a:p>
        </p:txBody>
      </p:sp>
      <p:sp>
        <p:nvSpPr>
          <p:cNvPr id="109576" name="Title 8"/>
          <p:cNvSpPr>
            <a:spLocks noGrp="1"/>
          </p:cNvSpPr>
          <p:nvPr>
            <p:ph type="title"/>
          </p:nvPr>
        </p:nvSpPr>
        <p:spPr>
          <a:xfrm>
            <a:off x="1981200" y="0"/>
            <a:ext cx="8229600" cy="990600"/>
          </a:xfrm>
        </p:spPr>
        <p:txBody>
          <a:bodyPr/>
          <a:lstStyle/>
          <a:p>
            <a:pPr algn="ctr"/>
            <a:r>
              <a:rPr lang="en-US" dirty="0"/>
              <a:t>Safety Goals and Safety Plans</a:t>
            </a:r>
            <a:endParaRPr lang="en-US" altLang="en-US" dirty="0">
              <a:solidFill>
                <a:schemeClr val="tx1"/>
              </a:solidFill>
              <a:cs typeface="Calibri" panose="020F0502020204030204" pitchFamily="34" charset="0"/>
            </a:endParaRPr>
          </a:p>
        </p:txBody>
      </p:sp>
    </p:spTree>
    <p:extLst>
      <p:ext uri="{BB962C8B-B14F-4D97-AF65-F5344CB8AC3E}">
        <p14:creationId xmlns:p14="http://schemas.microsoft.com/office/powerpoint/2010/main" val="220865436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Title 1"/>
          <p:cNvSpPr>
            <a:spLocks noGrp="1"/>
          </p:cNvSpPr>
          <p:nvPr>
            <p:ph type="title"/>
          </p:nvPr>
        </p:nvSpPr>
        <p:spPr>
          <a:xfrm>
            <a:off x="1981200" y="0"/>
            <a:ext cx="8229600" cy="1182688"/>
          </a:xfrm>
        </p:spPr>
        <p:txBody>
          <a:bodyPr/>
          <a:lstStyle/>
          <a:p>
            <a:pPr algn="ctr"/>
            <a:r>
              <a:rPr lang="en-US" altLang="en-US" dirty="0"/>
              <a:t>Let’s Practice! </a:t>
            </a:r>
            <a:endParaRPr lang="en-US" altLang="en-US" dirty="0">
              <a:solidFill>
                <a:schemeClr val="tx1"/>
              </a:solidFill>
              <a:cs typeface="Calibri" panose="020F0502020204030204" pitchFamily="34" charset="0"/>
            </a:endParaRPr>
          </a:p>
        </p:txBody>
      </p:sp>
      <p:sp>
        <p:nvSpPr>
          <p:cNvPr id="111619" name="Content Placeholder 4"/>
          <p:cNvSpPr txBox="1">
            <a:spLocks/>
          </p:cNvSpPr>
          <p:nvPr/>
        </p:nvSpPr>
        <p:spPr bwMode="auto">
          <a:xfrm>
            <a:off x="561474" y="1299410"/>
            <a:ext cx="11229473" cy="348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588" indent="-1588"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r>
              <a:rPr lang="en-US" altLang="en-US" sz="2200" dirty="0">
                <a:latin typeface="Calibri" panose="020F0502020204030204" pitchFamily="34" charset="0"/>
                <a:ea typeface="ヒラギノ明朝 Pro W3" pitchFamily="-1" charset="-128"/>
                <a:cs typeface="Calibri" panose="020F0502020204030204" pitchFamily="34" charset="0"/>
              </a:rPr>
              <a:t> </a:t>
            </a:r>
            <a:r>
              <a:rPr lang="en-US" altLang="en-US" sz="2400" dirty="0">
                <a:latin typeface="Calibri" panose="020F0502020204030204" pitchFamily="34" charset="0"/>
                <a:ea typeface="ヒラギノ明朝 Pro W3" pitchFamily="-1" charset="-128"/>
                <a:cs typeface="Calibri" panose="020F0502020204030204" pitchFamily="34" charset="0"/>
              </a:rPr>
              <a:t>______ will work with child welfare and their safety network to develop a safety plan that will show everyone that:</a:t>
            </a:r>
          </a:p>
          <a:p>
            <a:pPr eaLnBrk="1" hangingPunct="1"/>
            <a:endParaRPr lang="en-US" altLang="en-US" sz="2400" dirty="0">
              <a:latin typeface="Calibri" panose="020F0502020204030204" pitchFamily="34" charset="0"/>
              <a:ea typeface="ヒラギノ明朝 Pro W3" pitchFamily="-1" charset="-128"/>
              <a:cs typeface="Calibri" panose="020F0502020204030204" pitchFamily="34" charset="0"/>
            </a:endParaRPr>
          </a:p>
          <a:p>
            <a:pPr eaLnBrk="1" hangingPunct="1"/>
            <a:r>
              <a:rPr lang="en-US" altLang="en-US" sz="2400" dirty="0">
                <a:latin typeface="Calibri" panose="020F0502020204030204" pitchFamily="34" charset="0"/>
                <a:ea typeface="ヒラギノ明朝 Pro W3" pitchFamily="-1" charset="-128"/>
                <a:cs typeface="Calibri" panose="020F0502020204030204" pitchFamily="34" charset="0"/>
              </a:rPr>
              <a:t>Child welfare will need to see this safety plan in place and working continuously for at least ____ months so that everyone is confident that the safety plan will keep working once child welfare withdraws.</a:t>
            </a:r>
          </a:p>
        </p:txBody>
      </p:sp>
      <p:pic>
        <p:nvPicPr>
          <p:cNvPr id="1026" name="Picture 2" descr="Image result for lets practice&quot;">
            <a:extLst>
              <a:ext uri="{FF2B5EF4-FFF2-40B4-BE49-F238E27FC236}">
                <a16:creationId xmlns:a16="http://schemas.microsoft.com/office/drawing/2014/main" id="{82F806D7-EA4F-425C-BDA1-AB8CE5DB1EC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8145" y="4163635"/>
            <a:ext cx="2746018" cy="20595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5"/>
          <p:cNvGraphicFramePr>
            <a:graphicFrameLocks/>
          </p:cNvGraphicFramePr>
          <p:nvPr>
            <p:extLst>
              <p:ext uri="{D42A27DB-BD31-4B8C-83A1-F6EECF244321}">
                <p14:modId xmlns:p14="http://schemas.microsoft.com/office/powerpoint/2010/main" val="320316600"/>
              </p:ext>
            </p:extLst>
          </p:nvPr>
        </p:nvGraphicFramePr>
        <p:xfrm>
          <a:off x="3565477" y="3309256"/>
          <a:ext cx="8225470" cy="3476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806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786086"/>
            <a:ext cx="8229600" cy="5111794"/>
            <a:chOff x="0" y="-174034"/>
            <a:chExt cx="8229600" cy="5111794"/>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174034"/>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latin typeface="Calibri" panose="020F0502020204030204" pitchFamily="34" charset="0"/>
                  <a:ea typeface="Verdana" pitchFamily="34" charset="0"/>
                  <a:cs typeface="Calibri" panose="020F0502020204030204" pitchFamily="34" charset="0"/>
                </a:rPr>
                <a:t>Introduction to </a:t>
              </a:r>
            </a:p>
            <a:p>
              <a:pPr lvl="0" algn="ctr" defTabSz="1955800">
                <a:lnSpc>
                  <a:spcPct val="90000"/>
                </a:lnSpc>
                <a:spcBef>
                  <a:spcPct val="0"/>
                </a:spcBef>
                <a:spcAft>
                  <a:spcPct val="35000"/>
                </a:spcAft>
              </a:pPr>
              <a:r>
                <a:rPr lang="en-US" sz="4400" kern="1200" dirty="0">
                  <a:latin typeface="Calibri" panose="020F0502020204030204" pitchFamily="34" charset="0"/>
                  <a:ea typeface="Verdana" pitchFamily="34" charset="0"/>
                  <a:cs typeface="Calibri" panose="020F0502020204030204" pitchFamily="34" charset="0"/>
                </a:rPr>
                <a:t>Safety Mapping</a:t>
              </a:r>
            </a:p>
          </p:txBody>
        </p:sp>
      </p:grpSp>
      <p:pic>
        <p:nvPicPr>
          <p:cNvPr id="7" name="Picture 1">
            <a:extLst>
              <a:ext uri="{FF2B5EF4-FFF2-40B4-BE49-F238E27FC236}">
                <a16:creationId xmlns:a16="http://schemas.microsoft.com/office/drawing/2014/main" id="{F0FE28E4-D5E6-405C-B998-83DA972E89A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34674" y="4176484"/>
            <a:ext cx="3722651" cy="2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43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745" y="1237071"/>
            <a:ext cx="3641797" cy="2081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buClr>
                <a:schemeClr val="folHlink"/>
              </a:buClr>
              <a:buSzPct val="60000"/>
              <a:buFont typeface="Wingdings" panose="05000000000000000000" pitchFamily="2" charset="2"/>
              <a:buNone/>
            </a:pPr>
            <a:endParaRPr lang="en-US" altLang="en-US" sz="2600" b="1" dirty="0">
              <a:latin typeface="Calibri" panose="020F0502020204030204" pitchFamily="34" charset="0"/>
            </a:endParaRPr>
          </a:p>
          <a:p>
            <a:pPr algn="ctr">
              <a:buClr>
                <a:schemeClr val="folHlink"/>
              </a:buClr>
              <a:buSzPct val="60000"/>
              <a:buFont typeface="Wingdings" panose="05000000000000000000" pitchFamily="2" charset="2"/>
              <a:buNone/>
            </a:pPr>
            <a:endParaRPr lang="en-US" altLang="en-US" sz="2000" b="1" dirty="0">
              <a:latin typeface="Calibri" panose="020F0502020204030204" pitchFamily="34" charset="0"/>
            </a:endParaRPr>
          </a:p>
          <a:p>
            <a:pPr algn="ctr">
              <a:buClr>
                <a:schemeClr val="folHlink"/>
              </a:buClr>
              <a:buSzPct val="60000"/>
              <a:buFont typeface="Wingdings" panose="05000000000000000000" pitchFamily="2" charset="2"/>
              <a:buNone/>
            </a:pPr>
            <a:endParaRPr lang="en-US" altLang="en-US" sz="2000" dirty="0">
              <a:latin typeface="Calibri" panose="020F0502020204030204" pitchFamily="34" charset="0"/>
            </a:endParaRPr>
          </a:p>
          <a:p>
            <a:pPr algn="ctr">
              <a:buClr>
                <a:schemeClr val="folHlink"/>
              </a:buClr>
              <a:buSzPct val="60000"/>
              <a:buFont typeface="Wingdings" panose="05000000000000000000" pitchFamily="2" charset="2"/>
              <a:buNone/>
            </a:pPr>
            <a:endParaRPr lang="en-US" altLang="en-US" sz="2000" dirty="0">
              <a:latin typeface="Calibri" panose="020F0502020204030204" pitchFamily="34" charset="0"/>
            </a:endParaRPr>
          </a:p>
        </p:txBody>
      </p:sp>
      <p:pic>
        <p:nvPicPr>
          <p:cNvPr id="6" name="Picture 5" descr="Approaches to Teaching | Ser y Es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56398" cy="6857999"/>
          </a:xfrm>
          <a:prstGeom prst="rect">
            <a:avLst/>
          </a:prstGeom>
          <a:solidFill>
            <a:schemeClr val="bg1"/>
          </a:solidFill>
        </p:spPr>
      </p:pic>
      <p:sp>
        <p:nvSpPr>
          <p:cNvPr id="7" name="Rectangle 6"/>
          <p:cNvSpPr/>
          <p:nvPr/>
        </p:nvSpPr>
        <p:spPr>
          <a:xfrm>
            <a:off x="123370" y="1623310"/>
            <a:ext cx="3396343" cy="1477328"/>
          </a:xfrm>
          <a:prstGeom prst="rect">
            <a:avLst/>
          </a:prstGeom>
        </p:spPr>
        <p:txBody>
          <a:bodyPr wrap="square">
            <a:spAutoFit/>
          </a:bodyPr>
          <a:lstStyle/>
          <a:p>
            <a:pPr algn="ctr">
              <a:buClr>
                <a:schemeClr val="folHlink"/>
              </a:buClr>
              <a:buSzPct val="60000"/>
            </a:pPr>
            <a:r>
              <a:rPr lang="en-US" altLang="en-US" b="1" dirty="0">
                <a:latin typeface="Calibri" panose="020F0502020204030204" pitchFamily="34" charset="0"/>
              </a:rPr>
              <a:t>Developing understanding</a:t>
            </a:r>
            <a:r>
              <a:rPr lang="en-US" altLang="en-US" dirty="0">
                <a:latin typeface="Calibri" panose="020F0502020204030204" pitchFamily="34" charset="0"/>
              </a:rPr>
              <a:t> whereby everyone is clear about </a:t>
            </a:r>
            <a:r>
              <a:rPr lang="en-US" altLang="en-US" i="1" dirty="0">
                <a:latin typeface="Calibri" panose="020F0502020204030204" pitchFamily="34" charset="0"/>
              </a:rPr>
              <a:t>why </a:t>
            </a:r>
            <a:r>
              <a:rPr lang="en-US" altLang="en-US" dirty="0">
                <a:latin typeface="Calibri" panose="020F0502020204030204" pitchFamily="34" charset="0"/>
              </a:rPr>
              <a:t>we are here, </a:t>
            </a:r>
            <a:r>
              <a:rPr lang="en-US" altLang="en-US" i="1" dirty="0">
                <a:latin typeface="Calibri" panose="020F0502020204030204" pitchFamily="34" charset="0"/>
              </a:rPr>
              <a:t>what </a:t>
            </a:r>
            <a:r>
              <a:rPr lang="en-US" altLang="en-US" dirty="0">
                <a:latin typeface="Calibri" panose="020F0502020204030204" pitchFamily="34" charset="0"/>
              </a:rPr>
              <a:t>we are trying to accomplish, and </a:t>
            </a:r>
            <a:r>
              <a:rPr lang="en-US" altLang="en-US" i="1" dirty="0">
                <a:latin typeface="Calibri" panose="020F0502020204030204" pitchFamily="34" charset="0"/>
              </a:rPr>
              <a:t>how </a:t>
            </a:r>
            <a:r>
              <a:rPr lang="en-US" altLang="en-US" dirty="0">
                <a:latin typeface="Calibri" panose="020F0502020204030204" pitchFamily="34" charset="0"/>
              </a:rPr>
              <a:t>we are going to do it</a:t>
            </a:r>
          </a:p>
        </p:txBody>
      </p:sp>
      <p:sp>
        <p:nvSpPr>
          <p:cNvPr id="8" name="Rectangle 7"/>
          <p:cNvSpPr/>
          <p:nvPr/>
        </p:nvSpPr>
        <p:spPr>
          <a:xfrm>
            <a:off x="8568382" y="1841024"/>
            <a:ext cx="3688016" cy="1477328"/>
          </a:xfrm>
          <a:prstGeom prst="rect">
            <a:avLst/>
          </a:prstGeom>
        </p:spPr>
        <p:txBody>
          <a:bodyPr wrap="square">
            <a:spAutoFit/>
          </a:bodyPr>
          <a:lstStyle/>
          <a:p>
            <a:pPr algn="ctr">
              <a:buClr>
                <a:schemeClr val="folHlink"/>
              </a:buClr>
              <a:buSzPct val="60000"/>
              <a:buFont typeface="Wingdings" panose="05000000000000000000" pitchFamily="2" charset="2"/>
              <a:buNone/>
            </a:pPr>
            <a:r>
              <a:rPr lang="en-US" altLang="en-US" b="1" dirty="0">
                <a:latin typeface="Calibri" panose="020F0502020204030204" pitchFamily="34" charset="0"/>
              </a:rPr>
              <a:t>Participation</a:t>
            </a:r>
            <a:r>
              <a:rPr lang="en-US" altLang="en-US" dirty="0">
                <a:latin typeface="Calibri" panose="020F0502020204030204" pitchFamily="34" charset="0"/>
              </a:rPr>
              <a:t> which allows everyone</a:t>
            </a:r>
            <a:r>
              <a:rPr lang="en-US" altLang="ja-JP" dirty="0">
                <a:latin typeface="Calibri" panose="020F0502020204030204" pitchFamily="34" charset="0"/>
              </a:rPr>
              <a:t>'s voices to be heard and allows people to feel a sense of ownership and presence in the process</a:t>
            </a:r>
          </a:p>
        </p:txBody>
      </p:sp>
      <p:sp>
        <p:nvSpPr>
          <p:cNvPr id="9" name="Rectangle 8"/>
          <p:cNvSpPr/>
          <p:nvPr/>
        </p:nvSpPr>
        <p:spPr>
          <a:xfrm>
            <a:off x="4574241" y="5493298"/>
            <a:ext cx="2646617" cy="1200329"/>
          </a:xfrm>
          <a:prstGeom prst="rect">
            <a:avLst/>
          </a:prstGeom>
        </p:spPr>
        <p:txBody>
          <a:bodyPr wrap="square">
            <a:spAutoFit/>
          </a:bodyPr>
          <a:lstStyle/>
          <a:p>
            <a:pPr algn="ctr">
              <a:buClr>
                <a:schemeClr val="folHlink"/>
              </a:buClr>
              <a:buSzPct val="60000"/>
              <a:buFont typeface="Wingdings" panose="05000000000000000000" pitchFamily="2" charset="2"/>
              <a:buNone/>
            </a:pPr>
            <a:r>
              <a:rPr lang="en-US" altLang="en-US" dirty="0">
                <a:latin typeface="Calibri" panose="020F0502020204030204" pitchFamily="34" charset="0"/>
              </a:rPr>
              <a:t>Creating </a:t>
            </a:r>
            <a:r>
              <a:rPr lang="en-US" altLang="en-US" b="1" dirty="0">
                <a:latin typeface="Calibri" panose="020F0502020204030204" pitchFamily="34" charset="0"/>
              </a:rPr>
              <a:t>shared commitments</a:t>
            </a:r>
            <a:r>
              <a:rPr lang="en-US" altLang="en-US" dirty="0">
                <a:latin typeface="Calibri" panose="020F0502020204030204" pitchFamily="34" charset="0"/>
              </a:rPr>
              <a:t> </a:t>
            </a:r>
          </a:p>
          <a:p>
            <a:pPr algn="ctr">
              <a:buClr>
                <a:schemeClr val="folHlink"/>
              </a:buClr>
              <a:buSzPct val="60000"/>
              <a:buFont typeface="Wingdings" panose="05000000000000000000" pitchFamily="2" charset="2"/>
              <a:buNone/>
            </a:pPr>
            <a:r>
              <a:rPr lang="en-US" altLang="en-US" dirty="0">
                <a:latin typeface="Calibri" panose="020F0502020204030204" pitchFamily="34" charset="0"/>
              </a:rPr>
              <a:t>for action and the outcomes</a:t>
            </a:r>
          </a:p>
        </p:txBody>
      </p:sp>
      <p:sp>
        <p:nvSpPr>
          <p:cNvPr id="2" name="Title 1"/>
          <p:cNvSpPr>
            <a:spLocks noGrp="1"/>
          </p:cNvSpPr>
          <p:nvPr>
            <p:ph type="title"/>
          </p:nvPr>
        </p:nvSpPr>
        <p:spPr>
          <a:xfrm>
            <a:off x="1114815" y="0"/>
            <a:ext cx="9810739" cy="923335"/>
          </a:xfrm>
        </p:spPr>
        <p:txBody>
          <a:bodyPr/>
          <a:lstStyle/>
          <a:p>
            <a:pPr algn="ctr"/>
            <a:r>
              <a:rPr lang="en-US" sz="3200" dirty="0">
                <a:solidFill>
                  <a:schemeClr val="tx1">
                    <a:lumMod val="75000"/>
                    <a:lumOff val="25000"/>
                  </a:schemeClr>
                </a:solidFill>
              </a:rPr>
              <a:t>Safety Mapping: The Heart of Collaborative Practice</a:t>
            </a:r>
          </a:p>
        </p:txBody>
      </p:sp>
      <p:sp>
        <p:nvSpPr>
          <p:cNvPr id="10" name="Oval 9"/>
          <p:cNvSpPr/>
          <p:nvPr/>
        </p:nvSpPr>
        <p:spPr>
          <a:xfrm>
            <a:off x="228745" y="0"/>
            <a:ext cx="119598" cy="471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rot="16200000">
            <a:off x="5836175" y="135457"/>
            <a:ext cx="257402" cy="3876315"/>
            <a:chOff x="2934413" y="2181346"/>
            <a:chExt cx="905034" cy="716614"/>
          </a:xfrm>
          <a:solidFill>
            <a:schemeClr val="accent1">
              <a:lumMod val="60000"/>
              <a:lumOff val="40000"/>
            </a:schemeClr>
          </a:solidFill>
        </p:grpSpPr>
        <p:sp>
          <p:nvSpPr>
            <p:cNvPr id="12" name="Right Arrow 11"/>
            <p:cNvSpPr/>
            <p:nvPr/>
          </p:nvSpPr>
          <p:spPr>
            <a:xfrm rot="5400000">
              <a:off x="3028623" y="2087136"/>
              <a:ext cx="716614" cy="905034"/>
            </a:xfrm>
            <a:prstGeom prst="rightArrow">
              <a:avLst>
                <a:gd name="adj1" fmla="val 60000"/>
                <a:gd name="adj2" fmla="val 50000"/>
              </a:avLst>
            </a:prstGeom>
            <a:grp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3" name="Right Arrow 4"/>
            <p:cNvSpPr txBox="1"/>
            <p:nvPr/>
          </p:nvSpPr>
          <p:spPr>
            <a:xfrm>
              <a:off x="3115420" y="2181346"/>
              <a:ext cx="543020" cy="5016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p:txBody>
        </p:sp>
      </p:grpSp>
      <p:grpSp>
        <p:nvGrpSpPr>
          <p:cNvPr id="17" name="Group 16"/>
          <p:cNvGrpSpPr/>
          <p:nvPr/>
        </p:nvGrpSpPr>
        <p:grpSpPr>
          <a:xfrm rot="2532189">
            <a:off x="7967351" y="2681745"/>
            <a:ext cx="294530" cy="3543864"/>
            <a:chOff x="2934413" y="2181346"/>
            <a:chExt cx="905034" cy="716614"/>
          </a:xfrm>
          <a:solidFill>
            <a:schemeClr val="accent1">
              <a:lumMod val="60000"/>
              <a:lumOff val="40000"/>
            </a:schemeClr>
          </a:solidFill>
        </p:grpSpPr>
        <p:sp>
          <p:nvSpPr>
            <p:cNvPr id="18" name="Right Arrow 17"/>
            <p:cNvSpPr/>
            <p:nvPr/>
          </p:nvSpPr>
          <p:spPr>
            <a:xfrm rot="5400000">
              <a:off x="3028623" y="2087136"/>
              <a:ext cx="716614" cy="905034"/>
            </a:xfrm>
            <a:prstGeom prst="rightArrow">
              <a:avLst>
                <a:gd name="adj1" fmla="val 60000"/>
                <a:gd name="adj2" fmla="val 50000"/>
              </a:avLst>
            </a:prstGeom>
            <a:grp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9" name="Right Arrow 4"/>
            <p:cNvSpPr txBox="1"/>
            <p:nvPr/>
          </p:nvSpPr>
          <p:spPr>
            <a:xfrm>
              <a:off x="3115420" y="2181346"/>
              <a:ext cx="543020" cy="5016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p:txBody>
        </p:sp>
      </p:grpSp>
      <p:grpSp>
        <p:nvGrpSpPr>
          <p:cNvPr id="21" name="Group 20"/>
          <p:cNvGrpSpPr/>
          <p:nvPr/>
        </p:nvGrpSpPr>
        <p:grpSpPr>
          <a:xfrm rot="19556422">
            <a:off x="3887629" y="2658936"/>
            <a:ext cx="294530" cy="3464949"/>
            <a:chOff x="2934413" y="2181346"/>
            <a:chExt cx="905034" cy="716614"/>
          </a:xfrm>
          <a:solidFill>
            <a:schemeClr val="accent1">
              <a:lumMod val="60000"/>
              <a:lumOff val="40000"/>
            </a:schemeClr>
          </a:solidFill>
        </p:grpSpPr>
        <p:sp>
          <p:nvSpPr>
            <p:cNvPr id="22" name="Right Arrow 21"/>
            <p:cNvSpPr/>
            <p:nvPr/>
          </p:nvSpPr>
          <p:spPr>
            <a:xfrm rot="5400000">
              <a:off x="3028623" y="2087136"/>
              <a:ext cx="716614" cy="905034"/>
            </a:xfrm>
            <a:prstGeom prst="rightArrow">
              <a:avLst>
                <a:gd name="adj1" fmla="val 60000"/>
                <a:gd name="adj2" fmla="val 50000"/>
              </a:avLst>
            </a:prstGeom>
            <a:grp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3" name="Right Arrow 4"/>
            <p:cNvSpPr txBox="1"/>
            <p:nvPr/>
          </p:nvSpPr>
          <p:spPr>
            <a:xfrm>
              <a:off x="3115420" y="2181346"/>
              <a:ext cx="543020" cy="5016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p:txBody>
        </p:sp>
      </p:grpSp>
    </p:spTree>
    <p:extLst>
      <p:ext uri="{BB962C8B-B14F-4D97-AF65-F5344CB8AC3E}">
        <p14:creationId xmlns:p14="http://schemas.microsoft.com/office/powerpoint/2010/main" val="783667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a:xfrm>
            <a:off x="1981200" y="0"/>
            <a:ext cx="8229600" cy="990600"/>
          </a:xfrm>
        </p:spPr>
        <p:txBody>
          <a:bodyPr/>
          <a:lstStyle/>
          <a:p>
            <a:pPr algn="ctr" eaLnBrk="1" hangingPunct="1">
              <a:lnSpc>
                <a:spcPct val="100000"/>
              </a:lnSpc>
            </a:pPr>
            <a:r>
              <a:rPr lang="en-US" altLang="en-US" dirty="0">
                <a:solidFill>
                  <a:schemeClr val="tx1"/>
                </a:solidFill>
                <a:cs typeface="Calibri" panose="020F0502020204030204" pitchFamily="34" charset="0"/>
              </a:rPr>
              <a:t>Key Shift: Engagement</a:t>
            </a:r>
          </a:p>
        </p:txBody>
      </p:sp>
      <p:graphicFrame>
        <p:nvGraphicFramePr>
          <p:cNvPr id="6" name="Content Placeholder 15"/>
          <p:cNvGraphicFramePr>
            <a:graphicFrameLocks noGrp="1"/>
          </p:cNvGraphicFramePr>
          <p:nvPr>
            <p:ph sz="quarter" idx="4294967295"/>
            <p:extLst>
              <p:ext uri="{D42A27DB-BD31-4B8C-83A1-F6EECF244321}">
                <p14:modId xmlns:p14="http://schemas.microsoft.com/office/powerpoint/2010/main" val="4119146989"/>
              </p:ext>
            </p:extLst>
          </p:nvPr>
        </p:nvGraphicFramePr>
        <p:xfrm>
          <a:off x="-677863" y="1164921"/>
          <a:ext cx="7212241" cy="531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5824603" y="1194833"/>
            <a:ext cx="2174245" cy="2108514"/>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rPr>
              <a:t>Empathy</a:t>
            </a:r>
          </a:p>
        </p:txBody>
      </p:sp>
      <p:sp>
        <p:nvSpPr>
          <p:cNvPr id="5" name="Cross 4"/>
          <p:cNvSpPr/>
          <p:nvPr/>
        </p:nvSpPr>
        <p:spPr>
          <a:xfrm>
            <a:off x="8323922" y="1893856"/>
            <a:ext cx="619662" cy="636402"/>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 name="Oval 6"/>
          <p:cNvSpPr/>
          <p:nvPr/>
        </p:nvSpPr>
        <p:spPr>
          <a:xfrm>
            <a:off x="9314282" y="1164921"/>
            <a:ext cx="2773334" cy="2197168"/>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rPr>
              <a:t>Empowerment</a:t>
            </a:r>
          </a:p>
        </p:txBody>
      </p:sp>
      <p:grpSp>
        <p:nvGrpSpPr>
          <p:cNvPr id="8" name="Group 7"/>
          <p:cNvGrpSpPr/>
          <p:nvPr/>
        </p:nvGrpSpPr>
        <p:grpSpPr>
          <a:xfrm>
            <a:off x="8138573" y="3433514"/>
            <a:ext cx="990360" cy="968906"/>
            <a:chOff x="2934413" y="2181346"/>
            <a:chExt cx="905034" cy="716614"/>
          </a:xfrm>
        </p:grpSpPr>
        <p:sp>
          <p:nvSpPr>
            <p:cNvPr id="9" name="Right Arrow 8"/>
            <p:cNvSpPr/>
            <p:nvPr/>
          </p:nvSpPr>
          <p:spPr>
            <a:xfrm rot="5400000">
              <a:off x="3028623" y="2087136"/>
              <a:ext cx="716614" cy="905034"/>
            </a:xfrm>
            <a:prstGeom prst="rightArrow">
              <a:avLst>
                <a:gd name="adj1" fmla="val 60000"/>
                <a:gd name="adj2" fmla="val 50000"/>
              </a:avLst>
            </a:prstGeom>
            <a:solidFill>
              <a:srgbClr val="8CB533"/>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0" name="Right Arrow 4"/>
            <p:cNvSpPr txBox="1"/>
            <p:nvPr/>
          </p:nvSpPr>
          <p:spPr>
            <a:xfrm>
              <a:off x="3115420" y="2181346"/>
              <a:ext cx="543020" cy="50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p:txBody>
        </p:sp>
      </p:grpSp>
      <p:sp>
        <p:nvSpPr>
          <p:cNvPr id="11" name="Triangle 5"/>
          <p:cNvSpPr/>
          <p:nvPr/>
        </p:nvSpPr>
        <p:spPr>
          <a:xfrm>
            <a:off x="6954972" y="4606653"/>
            <a:ext cx="3357562" cy="2085974"/>
          </a:xfrm>
          <a:prstGeom prst="triangle">
            <a:avLst/>
          </a:prstGeom>
          <a:solidFill>
            <a:srgbClr val="BC1E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rPr>
              <a:t>Engagement</a:t>
            </a:r>
          </a:p>
        </p:txBody>
      </p:sp>
    </p:spTree>
    <p:extLst>
      <p:ext uri="{BB962C8B-B14F-4D97-AF65-F5344CB8AC3E}">
        <p14:creationId xmlns:p14="http://schemas.microsoft.com/office/powerpoint/2010/main" val="75882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9" name="Content Placeholder 2"/>
          <p:cNvSpPr>
            <a:spLocks noGrp="1"/>
          </p:cNvSpPr>
          <p:nvPr>
            <p:ph sz="quarter" idx="4294967295"/>
          </p:nvPr>
        </p:nvSpPr>
        <p:spPr>
          <a:xfrm>
            <a:off x="261983" y="2496387"/>
            <a:ext cx="11574417" cy="4361613"/>
          </a:xfrm>
        </p:spPr>
        <p:txBody>
          <a:bodyPr/>
          <a:lstStyle/>
          <a:p>
            <a:pPr marL="0" indent="0">
              <a:buNone/>
            </a:pPr>
            <a:r>
              <a:rPr lang="en-US" altLang="en-US" b="1" dirty="0">
                <a:solidFill>
                  <a:srgbClr val="404040"/>
                </a:solidFill>
                <a:cs typeface="Calibri" panose="020F0502020204030204" pitchFamily="34" charset="0"/>
              </a:rPr>
              <a:t>What: </a:t>
            </a:r>
            <a:r>
              <a:rPr lang="en-US" altLang="en-US" dirty="0">
                <a:solidFill>
                  <a:srgbClr val="404040"/>
                </a:solidFill>
                <a:cs typeface="Calibri" panose="020F0502020204030204" pitchFamily="34" charset="0"/>
              </a:rPr>
              <a:t>Safety mapping is a process of gathering and organizing the information to reach joint understanding and agreement.</a:t>
            </a:r>
          </a:p>
          <a:p>
            <a:pPr marL="0" indent="0">
              <a:buNone/>
            </a:pPr>
            <a:r>
              <a:rPr lang="en-US" altLang="en-US" b="1" dirty="0">
                <a:solidFill>
                  <a:srgbClr val="404040"/>
                </a:solidFill>
                <a:cs typeface="Calibri" panose="020F0502020204030204" pitchFamily="34" charset="0"/>
              </a:rPr>
              <a:t>Why: </a:t>
            </a:r>
            <a:r>
              <a:rPr lang="en-US" altLang="en-US" dirty="0">
                <a:solidFill>
                  <a:srgbClr val="404040"/>
                </a:solidFill>
                <a:cs typeface="Calibri" panose="020F0502020204030204" pitchFamily="34" charset="0"/>
              </a:rPr>
              <a:t>A regular problem in child welfare is the lack of </a:t>
            </a:r>
            <a:r>
              <a:rPr lang="en-US" altLang="en-US" i="1" dirty="0">
                <a:solidFill>
                  <a:srgbClr val="404040"/>
                </a:solidFill>
                <a:cs typeface="Calibri" panose="020F0502020204030204" pitchFamily="34" charset="0"/>
              </a:rPr>
              <a:t>understanding</a:t>
            </a:r>
            <a:r>
              <a:rPr lang="en-US" altLang="en-US" dirty="0">
                <a:solidFill>
                  <a:srgbClr val="404040"/>
                </a:solidFill>
                <a:cs typeface="Calibri" panose="020F0502020204030204" pitchFamily="34" charset="0"/>
              </a:rPr>
              <a:t>, </a:t>
            </a:r>
            <a:r>
              <a:rPr lang="en-US" altLang="en-US" i="1" dirty="0">
                <a:solidFill>
                  <a:srgbClr val="404040"/>
                </a:solidFill>
                <a:cs typeface="Calibri" panose="020F0502020204030204" pitchFamily="34" charset="0"/>
              </a:rPr>
              <a:t>participation</a:t>
            </a:r>
            <a:r>
              <a:rPr lang="en-US" altLang="en-US" dirty="0">
                <a:solidFill>
                  <a:srgbClr val="404040"/>
                </a:solidFill>
                <a:cs typeface="Calibri" panose="020F0502020204030204" pitchFamily="34" charset="0"/>
              </a:rPr>
              <a:t>,</a:t>
            </a:r>
            <a:r>
              <a:rPr lang="en-US" altLang="en-US" i="1" dirty="0">
                <a:solidFill>
                  <a:srgbClr val="404040"/>
                </a:solidFill>
                <a:cs typeface="Calibri" panose="020F0502020204030204" pitchFamily="34" charset="0"/>
              </a:rPr>
              <a:t> </a:t>
            </a:r>
            <a:r>
              <a:rPr lang="en-US" altLang="en-US" dirty="0">
                <a:solidFill>
                  <a:srgbClr val="404040"/>
                </a:solidFill>
                <a:cs typeface="Calibri" panose="020F0502020204030204" pitchFamily="34" charset="0"/>
              </a:rPr>
              <a:t>and </a:t>
            </a:r>
            <a:r>
              <a:rPr lang="en-US" altLang="en-US" i="1" dirty="0">
                <a:solidFill>
                  <a:srgbClr val="404040"/>
                </a:solidFill>
                <a:cs typeface="Calibri" panose="020F0502020204030204" pitchFamily="34" charset="0"/>
              </a:rPr>
              <a:t>agreement </a:t>
            </a:r>
            <a:r>
              <a:rPr lang="en-US" altLang="en-US" dirty="0">
                <a:solidFill>
                  <a:srgbClr val="404040"/>
                </a:solidFill>
                <a:cs typeface="Calibri" panose="020F0502020204030204" pitchFamily="34" charset="0"/>
              </a:rPr>
              <a:t>between the family and the organization (and within the organization itself).</a:t>
            </a:r>
          </a:p>
          <a:p>
            <a:pPr marL="0" indent="0">
              <a:buNone/>
            </a:pPr>
            <a:r>
              <a:rPr lang="en-US" altLang="en-US" b="1" dirty="0">
                <a:solidFill>
                  <a:srgbClr val="404040"/>
                </a:solidFill>
                <a:cs typeface="Calibri" panose="020F0502020204030204" pitchFamily="34" charset="0"/>
              </a:rPr>
              <a:t>How: </a:t>
            </a:r>
            <a:r>
              <a:rPr lang="en-US" altLang="en-US" dirty="0">
                <a:solidFill>
                  <a:srgbClr val="404040"/>
                </a:solidFill>
                <a:cs typeface="Calibri" panose="020F0502020204030204" pitchFamily="34" charset="0"/>
              </a:rPr>
              <a:t>Can be used with the family to guide an assessment and planning conversation </a:t>
            </a:r>
            <a:r>
              <a:rPr lang="en-US" altLang="en-US" i="1" dirty="0">
                <a:solidFill>
                  <a:srgbClr val="404040"/>
                </a:solidFill>
                <a:cs typeface="Calibri" panose="020F0502020204030204" pitchFamily="34" charset="0"/>
              </a:rPr>
              <a:t>and </a:t>
            </a:r>
            <a:r>
              <a:rPr lang="en-US" altLang="en-US" dirty="0">
                <a:solidFill>
                  <a:srgbClr val="404040"/>
                </a:solidFill>
                <a:cs typeface="Calibri" panose="020F0502020204030204" pitchFamily="34" charset="0"/>
              </a:rPr>
              <a:t>can be used in supervision or case consultation.</a:t>
            </a:r>
          </a:p>
          <a:p>
            <a:pPr marL="0" indent="0">
              <a:buNone/>
            </a:pPr>
            <a:r>
              <a:rPr lang="en-US" altLang="en-US" b="1" dirty="0">
                <a:solidFill>
                  <a:srgbClr val="404040"/>
                </a:solidFill>
                <a:cs typeface="Calibri" panose="020F0502020204030204" pitchFamily="34" charset="0"/>
              </a:rPr>
              <a:t>Safety Mapping is the framework used to facilitate a Child and Family Team Meeting</a:t>
            </a:r>
            <a:endParaRPr lang="en-US" altLang="en-US" sz="2400" dirty="0">
              <a:cs typeface="Calibri" panose="020F0502020204030204" pitchFamily="34" charset="0"/>
            </a:endParaRPr>
          </a:p>
        </p:txBody>
      </p:sp>
      <p:pic>
        <p:nvPicPr>
          <p:cNvPr id="5" name="Content Placeholder 3">
            <a:extLst>
              <a:ext uri="{FF2B5EF4-FFF2-40B4-BE49-F238E27FC236}">
                <a16:creationId xmlns:a16="http://schemas.microsoft.com/office/drawing/2014/main" id="{0577D2C0-B1A9-4D27-9AB0-F60005C6052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4463143" y="168232"/>
            <a:ext cx="3265714" cy="2166042"/>
          </a:xfrm>
          <a:prstGeom prst="rect">
            <a:avLst/>
          </a:prstGeom>
        </p:spPr>
      </p:pic>
    </p:spTree>
    <p:extLst>
      <p:ext uri="{BB962C8B-B14F-4D97-AF65-F5344CB8AC3E}">
        <p14:creationId xmlns:p14="http://schemas.microsoft.com/office/powerpoint/2010/main" val="575704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60782"/>
            <a:ext cx="10515600" cy="1325563"/>
          </a:xfrm>
        </p:spPr>
        <p:txBody>
          <a:bodyPr/>
          <a:lstStyle/>
          <a:p>
            <a:r>
              <a:rPr lang="en-US" dirty="0"/>
              <a:t>Core Safety Mapping Values &amp; Beliefs</a:t>
            </a:r>
          </a:p>
        </p:txBody>
      </p:sp>
      <p:sp>
        <p:nvSpPr>
          <p:cNvPr id="3" name="Rectangle 3"/>
          <p:cNvSpPr txBox="1">
            <a:spLocks noChangeArrowheads="1"/>
          </p:cNvSpPr>
          <p:nvPr/>
        </p:nvSpPr>
        <p:spPr>
          <a:xfrm>
            <a:off x="364670" y="2237014"/>
            <a:ext cx="11522529" cy="531653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rgbClr val="4C4845"/>
              </a:buClr>
              <a:buFont typeface="Arial" panose="020B0604020202020204" pitchFamily="34" charset="0"/>
              <a:buNone/>
            </a:pPr>
            <a:r>
              <a:rPr lang="en-US" altLang="en-US" b="1" dirty="0">
                <a:solidFill>
                  <a:srgbClr val="404040"/>
                </a:solidFill>
                <a:latin typeface="Calibri" panose="020F0502020204030204" pitchFamily="34" charset="0"/>
                <a:cs typeface="Calibri" panose="020F0502020204030204" pitchFamily="34" charset="0"/>
              </a:rPr>
              <a:t>Relationships</a:t>
            </a:r>
            <a:r>
              <a:rPr lang="en-US" altLang="en-US" dirty="0">
                <a:solidFill>
                  <a:srgbClr val="404040"/>
                </a:solidFill>
                <a:latin typeface="Calibri" panose="020F0502020204030204" pitchFamily="34" charset="0"/>
                <a:cs typeface="Calibri" panose="020F0502020204030204" pitchFamily="34" charset="0"/>
              </a:rPr>
              <a:t> are the most significant factor in promoting child safety, permanency, and well-being.</a:t>
            </a:r>
          </a:p>
          <a:p>
            <a:pPr marL="0" indent="0">
              <a:spcAft>
                <a:spcPts val="1200"/>
              </a:spcAft>
              <a:buClr>
                <a:srgbClr val="4C4845"/>
              </a:buClr>
              <a:buFont typeface="Arial" panose="020B0604020202020204" pitchFamily="34" charset="0"/>
              <a:buNone/>
            </a:pPr>
            <a:r>
              <a:rPr lang="en-US" altLang="en-US" b="1" dirty="0">
                <a:solidFill>
                  <a:srgbClr val="404040"/>
                </a:solidFill>
                <a:latin typeface="Calibri" panose="020F0502020204030204" pitchFamily="34" charset="0"/>
                <a:cs typeface="Calibri" panose="020F0502020204030204" pitchFamily="34" charset="0"/>
              </a:rPr>
              <a:t>The words we use matter</a:t>
            </a:r>
            <a:r>
              <a:rPr lang="en-US" altLang="en-US" dirty="0">
                <a:solidFill>
                  <a:srgbClr val="404040"/>
                </a:solidFill>
                <a:latin typeface="Calibri" panose="020F0502020204030204" pitchFamily="34" charset="0"/>
                <a:cs typeface="Calibri" panose="020F0502020204030204" pitchFamily="34" charset="0"/>
              </a:rPr>
              <a:t>—building a series of shared agreements over time to reach a larger goal requires that we share some common language.</a:t>
            </a:r>
          </a:p>
          <a:p>
            <a:pPr marL="0" indent="0">
              <a:spcAft>
                <a:spcPts val="1200"/>
              </a:spcAft>
              <a:buClr>
                <a:srgbClr val="4C4845"/>
              </a:buClr>
              <a:buFont typeface="Arial" panose="020B0604020202020204" pitchFamily="34" charset="0"/>
              <a:buNone/>
            </a:pPr>
            <a:r>
              <a:rPr lang="en-US" altLang="en-US" b="1" dirty="0">
                <a:solidFill>
                  <a:srgbClr val="404040"/>
                </a:solidFill>
                <a:latin typeface="Calibri" panose="020F0502020204030204" pitchFamily="34" charset="0"/>
                <a:cs typeface="Calibri" panose="020F0502020204030204" pitchFamily="34" charset="0"/>
              </a:rPr>
              <a:t>Organizing information about safety and danger to children is not easy</a:t>
            </a:r>
            <a:r>
              <a:rPr lang="en-US" altLang="en-US" dirty="0">
                <a:solidFill>
                  <a:srgbClr val="404040"/>
                </a:solidFill>
                <a:latin typeface="Calibri" panose="020F0502020204030204" pitchFamily="34" charset="0"/>
                <a:cs typeface="Calibri" panose="020F0502020204030204" pitchFamily="34" charset="0"/>
              </a:rPr>
              <a:t>—</a:t>
            </a:r>
            <a:br>
              <a:rPr lang="en-US" altLang="en-US" dirty="0">
                <a:solidFill>
                  <a:srgbClr val="404040"/>
                </a:solidFill>
                <a:latin typeface="Calibri" panose="020F0502020204030204" pitchFamily="34" charset="0"/>
                <a:cs typeface="Calibri" panose="020F0502020204030204" pitchFamily="34" charset="0"/>
              </a:rPr>
            </a:br>
            <a:r>
              <a:rPr lang="en-US" altLang="en-US" dirty="0">
                <a:solidFill>
                  <a:srgbClr val="404040"/>
                </a:solidFill>
                <a:latin typeface="Calibri" panose="020F0502020204030204" pitchFamily="34" charset="0"/>
                <a:cs typeface="Calibri" panose="020F0502020204030204" pitchFamily="34" charset="0"/>
              </a:rPr>
              <a:t>it can be hard to </a:t>
            </a:r>
            <a:r>
              <a:rPr lang="en-US" altLang="ja-JP" dirty="0">
                <a:solidFill>
                  <a:srgbClr val="404040"/>
                </a:solidFill>
                <a:latin typeface="Calibri" panose="020F0502020204030204" pitchFamily="34" charset="0"/>
                <a:cs typeface="Calibri" panose="020F0502020204030204" pitchFamily="34" charset="0"/>
              </a:rPr>
              <a:t>admit we might be wrong.</a:t>
            </a:r>
          </a:p>
          <a:p>
            <a:pPr marL="0" indent="0">
              <a:buClr>
                <a:srgbClr val="4C4845"/>
              </a:buClr>
              <a:buFont typeface="Arial" panose="020B0604020202020204" pitchFamily="34" charset="0"/>
              <a:buNone/>
            </a:pPr>
            <a:r>
              <a:rPr lang="en-US" altLang="en-US" b="1" dirty="0">
                <a:solidFill>
                  <a:srgbClr val="404040"/>
                </a:solidFill>
                <a:latin typeface="Calibri" panose="020F0502020204030204" pitchFamily="34" charset="0"/>
                <a:cs typeface="Calibri" panose="020F0502020204030204" pitchFamily="34" charset="0"/>
              </a:rPr>
              <a:t>The more that information is effectively organized </a:t>
            </a:r>
            <a:r>
              <a:rPr lang="en-US" altLang="en-US" dirty="0">
                <a:solidFill>
                  <a:srgbClr val="404040"/>
                </a:solidFill>
                <a:latin typeface="Calibri" panose="020F0502020204030204" pitchFamily="34" charset="0"/>
                <a:cs typeface="Calibri" panose="020F0502020204030204" pitchFamily="34" charset="0"/>
              </a:rPr>
              <a:t>among all the key people involved, the more likely it is that effective decisions can be made.</a:t>
            </a:r>
          </a:p>
        </p:txBody>
      </p:sp>
      <p:pic>
        <p:nvPicPr>
          <p:cNvPr id="5" name="Picture 2" descr="See the source image">
            <a:extLst>
              <a:ext uri="{FF2B5EF4-FFF2-40B4-BE49-F238E27FC236}">
                <a16:creationId xmlns:a16="http://schemas.microsoft.com/office/drawing/2014/main" id="{DF209EF6-FA29-4A3D-AA54-034C30EA1A8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610147" y="127567"/>
            <a:ext cx="2427206" cy="182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0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434"/>
            <a:ext cx="10515600" cy="951057"/>
          </a:xfrm>
        </p:spPr>
        <p:txBody>
          <a:bodyPr/>
          <a:lstStyle/>
          <a:p>
            <a:r>
              <a:rPr lang="en-US" dirty="0"/>
              <a:t>Dialogue Structure: Facilitating Meetings</a:t>
            </a:r>
          </a:p>
        </p:txBody>
      </p:sp>
      <p:graphicFrame>
        <p:nvGraphicFramePr>
          <p:cNvPr id="5" name="Table 4"/>
          <p:cNvGraphicFramePr>
            <a:graphicFrameLocks noGrp="1"/>
          </p:cNvGraphicFramePr>
          <p:nvPr>
            <p:extLst/>
          </p:nvPr>
        </p:nvGraphicFramePr>
        <p:xfrm>
          <a:off x="419100" y="1191491"/>
          <a:ext cx="11353800" cy="5486402"/>
        </p:xfrm>
        <a:graphic>
          <a:graphicData uri="http://schemas.openxmlformats.org/drawingml/2006/table">
            <a:tbl>
              <a:tblPr firstRow="1" bandRow="1">
                <a:tableStyleId>{F5AB1C69-6EDB-4FF4-983F-18BD219EF322}</a:tableStyleId>
              </a:tblPr>
              <a:tblGrid>
                <a:gridCol w="3294311">
                  <a:extLst>
                    <a:ext uri="{9D8B030D-6E8A-4147-A177-3AD203B41FA5}">
                      <a16:colId xmlns:a16="http://schemas.microsoft.com/office/drawing/2014/main" val="2764745067"/>
                    </a:ext>
                  </a:extLst>
                </a:gridCol>
                <a:gridCol w="8059489">
                  <a:extLst>
                    <a:ext uri="{9D8B030D-6E8A-4147-A177-3AD203B41FA5}">
                      <a16:colId xmlns:a16="http://schemas.microsoft.com/office/drawing/2014/main" val="2718083327"/>
                    </a:ext>
                  </a:extLst>
                </a:gridCol>
              </a:tblGrid>
              <a:tr h="457876">
                <a:tc>
                  <a:txBody>
                    <a:bodyPr/>
                    <a:lstStyle/>
                    <a:p>
                      <a:pPr algn="ctr"/>
                      <a:r>
                        <a:rPr lang="en-US" sz="2000" dirty="0">
                          <a:latin typeface="Calibri" panose="020F0502020204030204" pitchFamily="34" charset="0"/>
                          <a:cs typeface="Calibri" panose="020F0502020204030204" pitchFamily="34" charset="0"/>
                        </a:rPr>
                        <a:t>Meeting Stage</a:t>
                      </a:r>
                    </a:p>
                  </a:txBody>
                  <a:tcPr/>
                </a:tc>
                <a:tc>
                  <a:txBody>
                    <a:bodyPr/>
                    <a:lstStyle/>
                    <a:p>
                      <a:pPr algn="ctr"/>
                      <a:r>
                        <a:rPr lang="en-US" sz="2000" dirty="0">
                          <a:latin typeface="Calibri" panose="020F0502020204030204" pitchFamily="34" charset="0"/>
                          <a:cs typeface="Calibri" panose="020F0502020204030204" pitchFamily="34" charset="0"/>
                        </a:rPr>
                        <a:t>Key Questions to guide each stage of the meeting</a:t>
                      </a:r>
                    </a:p>
                  </a:txBody>
                  <a:tcPr/>
                </a:tc>
                <a:extLst>
                  <a:ext uri="{0D108BD9-81ED-4DB2-BD59-A6C34878D82A}">
                    <a16:rowId xmlns:a16="http://schemas.microsoft.com/office/drawing/2014/main" val="3379685683"/>
                  </a:ext>
                </a:extLst>
              </a:tr>
              <a:tr h="790305">
                <a:tc>
                  <a:txBody>
                    <a:bodyPr/>
                    <a:lstStyle/>
                    <a:p>
                      <a:pPr algn="ctr"/>
                      <a:r>
                        <a:rPr lang="en-US" sz="2000" dirty="0">
                          <a:latin typeface="Calibri" panose="020F0502020204030204" pitchFamily="34" charset="0"/>
                          <a:cs typeface="Calibri" panose="020F0502020204030204" pitchFamily="34" charset="0"/>
                        </a:rPr>
                        <a:t>Purpose/</a:t>
                      </a:r>
                      <a:r>
                        <a:rPr lang="en-US" sz="2000" baseline="0" dirty="0">
                          <a:latin typeface="Calibri" panose="020F0502020204030204" pitchFamily="34" charset="0"/>
                          <a:cs typeface="Calibri" panose="020F0502020204030204" pitchFamily="34" charset="0"/>
                        </a:rPr>
                        <a:t>Desired Outcome</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a:latin typeface="Calibri" panose="020F0502020204030204" pitchFamily="34" charset="0"/>
                          <a:cs typeface="Calibri" panose="020F0502020204030204" pitchFamily="34" charset="0"/>
                        </a:rPr>
                        <a:t>Why are we meeting today? What do we want to tal</a:t>
                      </a:r>
                      <a:r>
                        <a:rPr lang="en-US" sz="2000" baseline="0" dirty="0">
                          <a:latin typeface="Calibri" panose="020F0502020204030204" pitchFamily="34" charset="0"/>
                          <a:cs typeface="Calibri" panose="020F0502020204030204" pitchFamily="34" charset="0"/>
                        </a:rPr>
                        <a:t>k about? What do we want to walk away with today (A plan, list, decision, etc.)</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3401904"/>
                  </a:ext>
                </a:extLst>
              </a:tr>
              <a:tr h="790305">
                <a:tc>
                  <a:txBody>
                    <a:bodyPr/>
                    <a:lstStyle/>
                    <a:p>
                      <a:pPr algn="ctr"/>
                      <a:r>
                        <a:rPr lang="en-US" sz="2000" dirty="0">
                          <a:latin typeface="Calibri" panose="020F0502020204030204" pitchFamily="34" charset="0"/>
                          <a:cs typeface="Calibri" panose="020F0502020204030204" pitchFamily="34" charset="0"/>
                        </a:rPr>
                        <a:t>Context</a:t>
                      </a:r>
                    </a:p>
                  </a:txBody>
                  <a:tcPr/>
                </a:tc>
                <a:tc>
                  <a:txBody>
                    <a:bodyPr/>
                    <a:lstStyle/>
                    <a:p>
                      <a:r>
                        <a:rPr lang="en-US" sz="2000" dirty="0">
                          <a:latin typeface="Calibri" panose="020F0502020204030204" pitchFamily="34" charset="0"/>
                          <a:cs typeface="Calibri" panose="020F0502020204030204" pitchFamily="34" charset="0"/>
                        </a:rPr>
                        <a:t>Is there anything that might pull our attention</a:t>
                      </a:r>
                      <a:r>
                        <a:rPr lang="en-US" sz="2000" baseline="0" dirty="0">
                          <a:latin typeface="Calibri" panose="020F0502020204030204" pitchFamily="34" charset="0"/>
                          <a:cs typeface="Calibri" panose="020F0502020204030204" pitchFamily="34" charset="0"/>
                        </a:rPr>
                        <a:t> away from our focus today?</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60618738"/>
                  </a:ext>
                </a:extLst>
              </a:tr>
              <a:tr h="457876">
                <a:tc>
                  <a:txBody>
                    <a:bodyPr/>
                    <a:lstStyle/>
                    <a:p>
                      <a:pPr algn="ctr"/>
                      <a:r>
                        <a:rPr lang="en-US" sz="2000" dirty="0">
                          <a:latin typeface="Calibri" panose="020F0502020204030204" pitchFamily="34" charset="0"/>
                          <a:cs typeface="Calibri" panose="020F0502020204030204" pitchFamily="34" charset="0"/>
                        </a:rPr>
                        <a:t>Group Agreements</a:t>
                      </a:r>
                    </a:p>
                  </a:txBody>
                  <a:tcPr/>
                </a:tc>
                <a:tc>
                  <a:txBody>
                    <a:bodyPr/>
                    <a:lstStyle/>
                    <a:p>
                      <a:r>
                        <a:rPr lang="en-US" sz="2000" dirty="0">
                          <a:latin typeface="Calibri" panose="020F0502020204030204" pitchFamily="34" charset="0"/>
                          <a:cs typeface="Calibri" panose="020F0502020204030204" pitchFamily="34" charset="0"/>
                        </a:rPr>
                        <a:t>How do we want to work with each other?</a:t>
                      </a:r>
                    </a:p>
                  </a:txBody>
                  <a:tcPr/>
                </a:tc>
                <a:extLst>
                  <a:ext uri="{0D108BD9-81ED-4DB2-BD59-A6C34878D82A}">
                    <a16:rowId xmlns:a16="http://schemas.microsoft.com/office/drawing/2014/main" val="3320165890"/>
                  </a:ext>
                </a:extLst>
              </a:tr>
              <a:tr h="1055068">
                <a:tc>
                  <a:txBody>
                    <a:bodyPr/>
                    <a:lstStyle/>
                    <a:p>
                      <a:pPr algn="ctr"/>
                      <a:r>
                        <a:rPr lang="en-US" sz="2000" dirty="0">
                          <a:latin typeface="Calibri" panose="020F0502020204030204" pitchFamily="34" charset="0"/>
                          <a:cs typeface="Calibri" panose="020F0502020204030204" pitchFamily="34" charset="0"/>
                        </a:rPr>
                        <a:t>Network/Child</a:t>
                      </a:r>
                      <a:r>
                        <a:rPr lang="en-US" sz="2000" baseline="0" dirty="0">
                          <a:latin typeface="Calibri" panose="020F0502020204030204" pitchFamily="34" charset="0"/>
                          <a:cs typeface="Calibri" panose="020F0502020204030204" pitchFamily="34" charset="0"/>
                        </a:rPr>
                        <a:t> &amp; Family Team</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a:latin typeface="Calibri" panose="020F0502020204030204" pitchFamily="34" charset="0"/>
                          <a:cs typeface="Calibri" panose="020F0502020204030204" pitchFamily="34" charset="0"/>
                        </a:rPr>
                        <a:t>Is everyone here that should be here? If</a:t>
                      </a:r>
                      <a:r>
                        <a:rPr lang="en-US" sz="2000" baseline="0" dirty="0">
                          <a:latin typeface="Calibri" panose="020F0502020204030204" pitchFamily="34" charset="0"/>
                          <a:cs typeface="Calibri" panose="020F0502020204030204" pitchFamily="34" charset="0"/>
                        </a:rPr>
                        <a:t> not, what should we do to get everyone here that should be here? (Genogram, ecomap, Safety Circles/Circles of Support, cultural considerations, safety considerations)</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21405161"/>
                  </a:ext>
                </a:extLst>
              </a:tr>
              <a:tr h="738548">
                <a:tc>
                  <a:txBody>
                    <a:bodyPr/>
                    <a:lstStyle/>
                    <a:p>
                      <a:pPr algn="ctr"/>
                      <a:r>
                        <a:rPr lang="en-US" sz="2000" dirty="0">
                          <a:latin typeface="Calibri" panose="020F0502020204030204" pitchFamily="34" charset="0"/>
                          <a:cs typeface="Calibri" panose="020F0502020204030204" pitchFamily="34" charset="0"/>
                        </a:rPr>
                        <a:t>Content</a:t>
                      </a:r>
                    </a:p>
                  </a:txBody>
                  <a:tcPr/>
                </a:tc>
                <a:tc>
                  <a:txBody>
                    <a:bodyPr/>
                    <a:lstStyle/>
                    <a:p>
                      <a:r>
                        <a:rPr lang="en-US" sz="2000" dirty="0">
                          <a:latin typeface="Calibri" panose="020F0502020204030204" pitchFamily="34" charset="0"/>
                          <a:cs typeface="Calibri" panose="020F0502020204030204" pitchFamily="34" charset="0"/>
                        </a:rPr>
                        <a:t>What’s working well, What are we worried about? What is the impact on the child(</a:t>
                      </a:r>
                      <a:r>
                        <a:rPr lang="en-US" sz="2000" dirty="0" err="1">
                          <a:latin typeface="Calibri" panose="020F0502020204030204" pitchFamily="34" charset="0"/>
                          <a:cs typeface="Calibri" panose="020F0502020204030204" pitchFamily="34" charset="0"/>
                        </a:rPr>
                        <a:t>ren</a:t>
                      </a:r>
                      <a:r>
                        <a:rPr lang="en-US" sz="2000" dirty="0">
                          <a:latin typeface="Calibri" panose="020F0502020204030204" pitchFamily="34" charset="0"/>
                          <a:cs typeface="Calibri" panose="020F0502020204030204" pitchFamily="34" charset="0"/>
                        </a:rPr>
                        <a:t>)?</a:t>
                      </a:r>
                      <a:r>
                        <a:rPr lang="en-US" sz="2000" baseline="0" dirty="0">
                          <a:latin typeface="Calibri" panose="020F0502020204030204" pitchFamily="34" charset="0"/>
                          <a:cs typeface="Calibri" panose="020F0502020204030204" pitchFamily="34" charset="0"/>
                        </a:rPr>
                        <a:t> Gray Areas? (Safety Mapping process)</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40951208"/>
                  </a:ext>
                </a:extLst>
              </a:tr>
              <a:tr h="738548">
                <a:tc>
                  <a:txBody>
                    <a:bodyPr/>
                    <a:lstStyle/>
                    <a:p>
                      <a:pPr algn="ctr"/>
                      <a:r>
                        <a:rPr lang="en-US" sz="2000" dirty="0">
                          <a:latin typeface="Calibri" panose="020F0502020204030204" pitchFamily="34" charset="0"/>
                          <a:cs typeface="Calibri" panose="020F0502020204030204" pitchFamily="34" charset="0"/>
                        </a:rPr>
                        <a:t>Next Steps</a:t>
                      </a:r>
                    </a:p>
                  </a:txBody>
                  <a:tcPr/>
                </a:tc>
                <a:tc>
                  <a:txBody>
                    <a:bodyPr/>
                    <a:lstStyle/>
                    <a:p>
                      <a:r>
                        <a:rPr lang="en-US" sz="2000" dirty="0">
                          <a:latin typeface="Calibri" panose="020F0502020204030204" pitchFamily="34" charset="0"/>
                          <a:cs typeface="Calibri" panose="020F0502020204030204" pitchFamily="34" charset="0"/>
                        </a:rPr>
                        <a:t>What steps do we need to take from here? Who does what?</a:t>
                      </a:r>
                      <a:r>
                        <a:rPr lang="en-US" sz="2000" baseline="0" dirty="0">
                          <a:latin typeface="Calibri" panose="020F0502020204030204" pitchFamily="34" charset="0"/>
                          <a:cs typeface="Calibri" panose="020F0502020204030204" pitchFamily="34" charset="0"/>
                        </a:rPr>
                        <a:t> By when? Next meeting date? </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0856685"/>
                  </a:ext>
                </a:extLst>
              </a:tr>
              <a:tr h="457876">
                <a:tc>
                  <a:txBody>
                    <a:bodyPr/>
                    <a:lstStyle/>
                    <a:p>
                      <a:pPr algn="ctr"/>
                      <a:r>
                        <a:rPr lang="en-US" sz="2000" dirty="0">
                          <a:latin typeface="Calibri" panose="020F0502020204030204" pitchFamily="34" charset="0"/>
                          <a:cs typeface="Calibri" panose="020F0502020204030204" pitchFamily="34" charset="0"/>
                        </a:rPr>
                        <a:t>+/∆ Feedback</a:t>
                      </a:r>
                    </a:p>
                  </a:txBody>
                  <a:tcPr/>
                </a:tc>
                <a:tc>
                  <a:txBody>
                    <a:bodyPr/>
                    <a:lstStyle/>
                    <a:p>
                      <a:r>
                        <a:rPr lang="en-US" sz="2000" dirty="0">
                          <a:latin typeface="Calibri" panose="020F0502020204030204" pitchFamily="34" charset="0"/>
                          <a:cs typeface="Calibri" panose="020F0502020204030204" pitchFamily="34" charset="0"/>
                        </a:rPr>
                        <a:t>What worked? What should we do differently next time?</a:t>
                      </a:r>
                    </a:p>
                  </a:txBody>
                  <a:tcPr/>
                </a:tc>
                <a:extLst>
                  <a:ext uri="{0D108BD9-81ED-4DB2-BD59-A6C34878D82A}">
                    <a16:rowId xmlns:a16="http://schemas.microsoft.com/office/drawing/2014/main" val="2653221644"/>
                  </a:ext>
                </a:extLst>
              </a:tr>
            </a:tbl>
          </a:graphicData>
        </a:graphic>
      </p:graphicFrame>
    </p:spTree>
    <p:extLst>
      <p:ext uri="{BB962C8B-B14F-4D97-AF65-F5344CB8AC3E}">
        <p14:creationId xmlns:p14="http://schemas.microsoft.com/office/powerpoint/2010/main" val="820137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Title 5"/>
          <p:cNvSpPr>
            <a:spLocks noGrp="1"/>
          </p:cNvSpPr>
          <p:nvPr>
            <p:ph type="title"/>
          </p:nvPr>
        </p:nvSpPr>
        <p:spPr>
          <a:xfrm>
            <a:off x="651164" y="318655"/>
            <a:ext cx="11042072" cy="990600"/>
          </a:xfrm>
        </p:spPr>
        <p:txBody>
          <a:bodyPr/>
          <a:lstStyle/>
          <a:p>
            <a:pPr algn="ctr" eaLnBrk="1" hangingPunct="1">
              <a:lnSpc>
                <a:spcPct val="100000"/>
              </a:lnSpc>
            </a:pPr>
            <a:r>
              <a:rPr lang="en-US" altLang="en-US" dirty="0">
                <a:solidFill>
                  <a:schemeClr val="tx1"/>
                </a:solidFill>
                <a:cs typeface="Calibri" panose="020F0502020204030204" pitchFamily="34" charset="0"/>
              </a:rPr>
              <a:t>Safety Mapping </a:t>
            </a:r>
            <a:r>
              <a:rPr lang="en-US" altLang="en-US" b="1" dirty="0">
                <a:solidFill>
                  <a:schemeClr val="tx1"/>
                </a:solidFill>
                <a:cs typeface="Calibri" panose="020F0502020204030204" pitchFamily="34" charset="0"/>
              </a:rPr>
              <a:t>Content </a:t>
            </a:r>
            <a:r>
              <a:rPr lang="en-US" altLang="en-US" dirty="0">
                <a:solidFill>
                  <a:schemeClr val="tx1"/>
                </a:solidFill>
                <a:cs typeface="Calibri" panose="020F0502020204030204" pitchFamily="34" charset="0"/>
              </a:rPr>
              <a:t>Starts With the Three Questions</a:t>
            </a:r>
          </a:p>
        </p:txBody>
      </p:sp>
      <p:graphicFrame>
        <p:nvGraphicFramePr>
          <p:cNvPr id="6" name="Content Placeholder 3"/>
          <p:cNvGraphicFramePr>
            <a:graphicFrameLocks noGrp="1"/>
          </p:cNvGraphicFramePr>
          <p:nvPr>
            <p:ph sz="quarter" idx="4294967295"/>
            <p:extLst>
              <p:ext uri="{D42A27DB-BD31-4B8C-83A1-F6EECF244321}">
                <p14:modId xmlns:p14="http://schemas.microsoft.com/office/powerpoint/2010/main" val="1806123475"/>
              </p:ext>
            </p:extLst>
          </p:nvPr>
        </p:nvGraphicFramePr>
        <p:xfrm>
          <a:off x="2160233" y="1555812"/>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372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Title 1"/>
          <p:cNvSpPr>
            <a:spLocks noGrp="1"/>
          </p:cNvSpPr>
          <p:nvPr>
            <p:ph type="title"/>
          </p:nvPr>
        </p:nvSpPr>
        <p:spPr>
          <a:xfrm>
            <a:off x="1981200" y="0"/>
            <a:ext cx="8229600" cy="1182688"/>
          </a:xfrm>
        </p:spPr>
        <p:txBody>
          <a:bodyPr/>
          <a:lstStyle/>
          <a:p>
            <a:pPr eaLnBrk="1" hangingPunct="1"/>
            <a:r>
              <a:rPr lang="en-US" altLang="en-US" dirty="0">
                <a:cs typeface="Calibri" panose="020F0502020204030204" pitchFamily="34" charset="0"/>
              </a:rPr>
              <a:t> </a:t>
            </a:r>
          </a:p>
        </p:txBody>
      </p:sp>
      <p:graphicFrame>
        <p:nvGraphicFramePr>
          <p:cNvPr id="4" name="Content Placeholder 3"/>
          <p:cNvGraphicFramePr>
            <a:graphicFrameLocks noGrp="1"/>
          </p:cNvGraphicFramePr>
          <p:nvPr>
            <p:ph idx="4294967295"/>
            <p:extLst/>
          </p:nvPr>
        </p:nvGraphicFramePr>
        <p:xfrm>
          <a:off x="746120" y="1773793"/>
          <a:ext cx="426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nvPr>
        </p:nvGraphicFramePr>
        <p:xfrm>
          <a:off x="7200900" y="1697593"/>
          <a:ext cx="41910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2757" name="TextBox 6"/>
          <p:cNvSpPr txBox="1">
            <a:spLocks noChangeArrowheads="1"/>
          </p:cNvSpPr>
          <p:nvPr/>
        </p:nvSpPr>
        <p:spPr bwMode="auto">
          <a:xfrm>
            <a:off x="288726" y="1065123"/>
            <a:ext cx="230651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dirty="0">
                <a:solidFill>
                  <a:srgbClr val="4C4845"/>
                </a:solidFill>
                <a:latin typeface="Calibri" panose="020F0502020204030204" pitchFamily="34" charset="0"/>
              </a:rPr>
              <a:t>What are we worried about?</a:t>
            </a:r>
          </a:p>
        </p:txBody>
      </p:sp>
      <p:sp>
        <p:nvSpPr>
          <p:cNvPr id="202758" name="TextBox 7"/>
          <p:cNvSpPr txBox="1">
            <a:spLocks noChangeArrowheads="1"/>
          </p:cNvSpPr>
          <p:nvPr/>
        </p:nvSpPr>
        <p:spPr bwMode="auto">
          <a:xfrm>
            <a:off x="5867400" y="1182688"/>
            <a:ext cx="2667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dirty="0">
                <a:solidFill>
                  <a:srgbClr val="4C4845"/>
                </a:solidFill>
                <a:latin typeface="Calibri" panose="020F0502020204030204" pitchFamily="34" charset="0"/>
              </a:rPr>
              <a:t>What is working well?</a:t>
            </a:r>
          </a:p>
        </p:txBody>
      </p:sp>
      <p:sp>
        <p:nvSpPr>
          <p:cNvPr id="202759" name="Title 1"/>
          <p:cNvSpPr txBox="1">
            <a:spLocks/>
          </p:cNvSpPr>
          <p:nvPr/>
        </p:nvSpPr>
        <p:spPr bwMode="auto">
          <a:xfrm>
            <a:off x="1752600" y="176850"/>
            <a:ext cx="822960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lnSpc>
                <a:spcPts val="2500"/>
              </a:lnSpc>
            </a:pPr>
            <a:r>
              <a:rPr lang="en-US" altLang="en-US" sz="3600" dirty="0">
                <a:latin typeface="Calibri" panose="020F0502020204030204" pitchFamily="34" charset="0"/>
                <a:cs typeface="Calibri" panose="020F0502020204030204" pitchFamily="34" charset="0"/>
              </a:rPr>
              <a:t>Safety Mapping Key Terms</a:t>
            </a:r>
          </a:p>
        </p:txBody>
      </p:sp>
    </p:spTree>
    <p:extLst>
      <p:ext uri="{BB962C8B-B14F-4D97-AF65-F5344CB8AC3E}">
        <p14:creationId xmlns:p14="http://schemas.microsoft.com/office/powerpoint/2010/main" val="311697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nvPr>
        </p:nvGraphicFramePr>
        <p:xfrm>
          <a:off x="381000" y="1524000"/>
          <a:ext cx="1150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p:cNvSpPr txBox="1">
            <a:spLocks/>
          </p:cNvSpPr>
          <p:nvPr/>
        </p:nvSpPr>
        <p:spPr bwMode="auto">
          <a:xfrm>
            <a:off x="609600" y="274638"/>
            <a:ext cx="10972800" cy="1143000"/>
          </a:xfrm>
          <a:prstGeom prst="rect">
            <a:avLst/>
          </a:prstGeom>
          <a:ln>
            <a:miter lim="800000"/>
            <a:headEnd/>
            <a:tailEnd/>
          </a:ln>
        </p:spPr>
        <p:txBody>
          <a:bodyPr wrap="square" numCol="1"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ea typeface="ＭＳ Ｐゴシック" pitchFamily="34" charset="-128"/>
              </a:rPr>
              <a:t>How Do We Focus and Have Clarity?</a:t>
            </a:r>
            <a:endParaRPr lang="en-US" b="1" dirty="0">
              <a:solidFill>
                <a:srgbClr val="FF0000"/>
              </a:solidFill>
              <a:ea typeface="ＭＳ Ｐゴシック" pitchFamily="34" charset="-128"/>
            </a:endParaRPr>
          </a:p>
        </p:txBody>
      </p:sp>
    </p:spTree>
    <p:extLst>
      <p:ext uri="{BB962C8B-B14F-4D97-AF65-F5344CB8AC3E}">
        <p14:creationId xmlns:p14="http://schemas.microsoft.com/office/powerpoint/2010/main" val="338464179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a:t>
            </a:r>
            <a:r>
              <a:rPr lang="en-US"/>
              <a:t>Mapping Definitions</a:t>
            </a:r>
            <a:endParaRPr lang="en-US" dirty="0"/>
          </a:p>
        </p:txBody>
      </p:sp>
      <p:graphicFrame>
        <p:nvGraphicFramePr>
          <p:cNvPr id="3" name="Diagram 2"/>
          <p:cNvGraphicFramePr/>
          <p:nvPr>
            <p:extLst/>
          </p:nvPr>
        </p:nvGraphicFramePr>
        <p:xfrm>
          <a:off x="533400" y="1690688"/>
          <a:ext cx="10802007" cy="49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5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nvPr>
        </p:nvGraphicFramePr>
        <p:xfrm>
          <a:off x="533400" y="609600"/>
          <a:ext cx="11353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7270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p:spPr>
        <p:txBody>
          <a:bodyPr/>
          <a:lstStyle/>
          <a:p>
            <a:pPr algn="ctr"/>
            <a:r>
              <a:rPr lang="en-US" dirty="0"/>
              <a:t>Danger vs. Risk</a:t>
            </a:r>
          </a:p>
        </p:txBody>
      </p:sp>
      <p:graphicFrame>
        <p:nvGraphicFramePr>
          <p:cNvPr id="3" name="Content Placeholder 5"/>
          <p:cNvGraphicFramePr>
            <a:graphicFrameLocks/>
          </p:cNvGraphicFramePr>
          <p:nvPr>
            <p:extLst>
              <p:ext uri="{D42A27DB-BD31-4B8C-83A1-F6EECF244321}">
                <p14:modId xmlns:p14="http://schemas.microsoft.com/office/powerpoint/2010/main" val="3922799947"/>
              </p:ext>
            </p:extLst>
          </p:nvPr>
        </p:nvGraphicFramePr>
        <p:xfrm>
          <a:off x="5180677" y="1300480"/>
          <a:ext cx="7481455" cy="4599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222597" y="1544320"/>
            <a:ext cx="5533044" cy="496128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Calibri" panose="020F0502020204030204" pitchFamily="34" charset="0"/>
              </a:rPr>
              <a:t>Danger is about the short term</a:t>
            </a:r>
          </a:p>
          <a:p>
            <a:pPr lvl="1"/>
            <a:r>
              <a:rPr lang="en-US" dirty="0">
                <a:latin typeface="Calibri" panose="020F0502020204030204" pitchFamily="34" charset="0"/>
              </a:rPr>
              <a:t>Imminent threat of serious harm</a:t>
            </a:r>
          </a:p>
          <a:p>
            <a:pPr lvl="1"/>
            <a:r>
              <a:rPr lang="en-US" dirty="0">
                <a:latin typeface="Calibri" panose="020F0502020204030204" pitchFamily="34" charset="0"/>
              </a:rPr>
              <a:t>Harm may occur in next week or month</a:t>
            </a:r>
          </a:p>
          <a:p>
            <a:pPr lvl="1"/>
            <a:r>
              <a:rPr lang="en-US" dirty="0">
                <a:latin typeface="Calibri" panose="020F0502020204030204" pitchFamily="34" charset="0"/>
              </a:rPr>
              <a:t>Danger is related to safety</a:t>
            </a:r>
          </a:p>
          <a:p>
            <a:r>
              <a:rPr lang="en-US" sz="3200" dirty="0">
                <a:latin typeface="Calibri" panose="020F0502020204030204" pitchFamily="34" charset="0"/>
              </a:rPr>
              <a:t>Risk is about the long term</a:t>
            </a:r>
          </a:p>
          <a:p>
            <a:pPr lvl="1"/>
            <a:r>
              <a:rPr lang="en-US" dirty="0">
                <a:latin typeface="Calibri" panose="020F0502020204030204" pitchFamily="34" charset="0"/>
              </a:rPr>
              <a:t>Probability that child maltreatment will occur in next one to two years</a:t>
            </a:r>
          </a:p>
        </p:txBody>
      </p:sp>
    </p:spTree>
    <p:extLst>
      <p:ext uri="{BB962C8B-B14F-4D97-AF65-F5344CB8AC3E}">
        <p14:creationId xmlns:p14="http://schemas.microsoft.com/office/powerpoint/2010/main" val="1622223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0257808"/>
              </p:ext>
            </p:extLst>
          </p:nvPr>
        </p:nvGraphicFramePr>
        <p:xfrm>
          <a:off x="-1" y="0"/>
          <a:ext cx="12192000" cy="6803987"/>
        </p:xfrm>
        <a:graphic>
          <a:graphicData uri="http://schemas.openxmlformats.org/drawingml/2006/table">
            <a:tbl>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647256">
                <a:tc gridSpan="3">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2855"/>
                          </a:solidFill>
                          <a:effectLst/>
                          <a:latin typeface="Calibri" panose="020F0502020204030204" pitchFamily="34" charset="0"/>
                          <a:ea typeface="ＭＳ Ｐゴシック" panose="020B0600070205080204" pitchFamily="34" charset="-128"/>
                          <a:sym typeface="Gill Sans" pitchFamily="-1" charset="0"/>
                        </a:rPr>
                        <a:t>Three-Column Mapping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1270">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Marker Felt" pitchFamily="-1" charset="0"/>
                        </a:rPr>
                        <a:t>What Are We Worried About?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Marker Felt" pitchFamily="-1" charset="0"/>
                        </a:rPr>
                        <a:t>What I</a:t>
                      </a:r>
                      <a:r>
                        <a:rPr kumimoji="0" lang="en-US" altLang="ja-JP" sz="2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Marker Felt" pitchFamily="-1" charset="0"/>
                        </a:rPr>
                        <a:t>s Working Well?</a:t>
                      </a:r>
                      <a:endPar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Gill Sans" pitchFamily="-1"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Marker Felt" pitchFamily="-1" charset="0"/>
                        </a:rPr>
                        <a:t>What Needs to Happen Next?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45461">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Calibri Bold Italic" panose="020F07020304040A0204" pitchFamily="34" charset="0"/>
                        </a:rPr>
                        <a:t>Harm, danger, and complicating factors: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Gill Sans"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Gill Sans"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sym typeface="Gill Sans" pitchFamily="-1" charset="0"/>
                        </a:rPr>
                        <a:t>SDM safety threats described here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Calibri Bold Italic" panose="020F07020304040A0204" pitchFamily="34" charset="0"/>
                        </a:rPr>
                        <a:t>Safety, protective capacities, and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Calibri Bold Italic" panose="020F07020304040A0204" pitchFamily="34" charset="0"/>
                        </a:rPr>
                        <a:t>strengths: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rPr>
                        <a:t>SDM protective actions described here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Gill Sans" pitchFamily="-1"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sym typeface="Calibri Bold Italic" panose="020F07020304040A0204" pitchFamily="34" charset="0"/>
                        </a:rPr>
                        <a:t>Creating and sharing a Danger Statement, enhancing a safety network, planning:</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accent1"/>
                          </a:solidFill>
                          <a:effectLst/>
                          <a:latin typeface="Calibri" panose="020F0502020204030204" pitchFamily="34" charset="0"/>
                          <a:ea typeface="ＭＳ Ｐゴシック" panose="020B0600070205080204" pitchFamily="34" charset="-128"/>
                          <a:sym typeface="Gill Sans" pitchFamily="-1" charset="0"/>
                        </a:rPr>
                        <a:t>SDM risk level: use results to help determine next steps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4" name="Group 5"/>
          <p:cNvGrpSpPr>
            <a:grpSpLocks/>
          </p:cNvGrpSpPr>
          <p:nvPr/>
        </p:nvGrpSpPr>
        <p:grpSpPr bwMode="auto">
          <a:xfrm>
            <a:off x="1863726" y="5464176"/>
            <a:ext cx="8499475" cy="523875"/>
            <a:chOff x="381000" y="4419600"/>
            <a:chExt cx="8498774" cy="523220"/>
          </a:xfrm>
        </p:grpSpPr>
        <p:sp>
          <p:nvSpPr>
            <p:cNvPr id="5" name="Text Box 5"/>
            <p:cNvSpPr txBox="1">
              <a:spLocks noChangeArrowheads="1"/>
            </p:cNvSpPr>
            <p:nvPr/>
          </p:nvSpPr>
          <p:spPr bwMode="auto">
            <a:xfrm>
              <a:off x="381000" y="4419600"/>
              <a:ext cx="649161" cy="523220"/>
            </a:xfrm>
            <a:prstGeom prst="rect">
              <a:avLst/>
            </a:prstGeom>
            <a:no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Calibri" panose="020F0502020204030204" pitchFamily="34" charset="0"/>
                  <a:ea typeface="ヒラギノ角ゴ ProN W3" charset="-128"/>
                </a:rPr>
                <a:t>1</a:t>
              </a:r>
            </a:p>
          </p:txBody>
        </p:sp>
        <p:sp>
          <p:nvSpPr>
            <p:cNvPr id="6" name="Text Box 5"/>
            <p:cNvSpPr txBox="1">
              <a:spLocks noChangeArrowheads="1"/>
            </p:cNvSpPr>
            <p:nvPr/>
          </p:nvSpPr>
          <p:spPr bwMode="auto">
            <a:xfrm>
              <a:off x="8041574" y="4419600"/>
              <a:ext cx="838200" cy="523220"/>
            </a:xfrm>
            <a:prstGeom prst="rect">
              <a:avLst/>
            </a:prstGeom>
            <a:no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Calibri" panose="020F0502020204030204" pitchFamily="34" charset="0"/>
                  <a:ea typeface="ヒラギノ角ゴ ProN W3" charset="-128"/>
                </a:rPr>
                <a:t>10</a:t>
              </a:r>
            </a:p>
          </p:txBody>
        </p:sp>
        <p:cxnSp>
          <p:nvCxnSpPr>
            <p:cNvPr id="7" name="Straight Arrow Connector 6"/>
            <p:cNvCxnSpPr>
              <a:cxnSpLocks noChangeShapeType="1"/>
              <a:stCxn id="5" idx="3"/>
            </p:cNvCxnSpPr>
            <p:nvPr/>
          </p:nvCxnSpPr>
          <p:spPr bwMode="auto">
            <a:xfrm>
              <a:off x="1030234" y="4681210"/>
              <a:ext cx="7122525" cy="0"/>
            </a:xfrm>
            <a:prstGeom prst="straightConnector1">
              <a:avLst/>
            </a:prstGeom>
            <a:noFill/>
            <a:ln w="38100">
              <a:solidFill>
                <a:srgbClr val="2D2D8A"/>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grpSp>
      <p:sp>
        <p:nvSpPr>
          <p:cNvPr id="8" name="TextBox 7"/>
          <p:cNvSpPr txBox="1"/>
          <p:nvPr/>
        </p:nvSpPr>
        <p:spPr>
          <a:xfrm>
            <a:off x="87682" y="5988051"/>
            <a:ext cx="12104317" cy="892552"/>
          </a:xfrm>
          <a:prstGeom prst="rect">
            <a:avLst/>
          </a:prstGeom>
          <a:noFill/>
        </p:spPr>
        <p:txBody>
          <a:bodyPr wrap="square">
            <a:spAutoFit/>
          </a:bodyPr>
          <a:lstStyle/>
          <a:p>
            <a:pPr>
              <a:defRPr/>
            </a:pPr>
            <a:r>
              <a:rPr lang="en-US" sz="1400" dirty="0">
                <a:effectLst>
                  <a:glow rad="101600">
                    <a:schemeClr val="bg1">
                      <a:alpha val="75000"/>
                    </a:schemeClr>
                  </a:glow>
                </a:effectLst>
                <a:latin typeface="Calibri" panose="020F0502020204030204" pitchFamily="34" charset="0"/>
                <a:ea typeface="Verdana" pitchFamily="34" charset="0"/>
                <a:cs typeface="Calibri" panose="020F0502020204030204" pitchFamily="34" charset="0"/>
              </a:rPr>
              <a:t>On a scale of 0 to 10, with 10 being everyone knows that the children are safe enough to close the case and 0 being things are so bad that the children cannot be at home now, where is this situation rated? (If there are different judgments, place different people's numbers on the continuum.) - </a:t>
            </a:r>
            <a:r>
              <a:rPr lang="en-US" altLang="en-US" sz="1400" dirty="0">
                <a:solidFill>
                  <a:srgbClr val="000000"/>
                </a:solidFill>
                <a:latin typeface="Calibri" panose="020F0502020204030204" pitchFamily="34" charset="0"/>
                <a:sym typeface="Gill Sans" pitchFamily="-1" charset="0"/>
              </a:rPr>
              <a:t>Department of Child Protection (2011)</a:t>
            </a:r>
          </a:p>
          <a:p>
            <a:pPr eaLnBrk="1" hangingPunct="1">
              <a:defRPr/>
            </a:pPr>
            <a:endParaRPr lang="en-US" sz="1000" dirty="0">
              <a:effectLst>
                <a:glow rad="101600">
                  <a:schemeClr val="bg1">
                    <a:alpha val="75000"/>
                  </a:schemeClr>
                </a:glow>
              </a:effectLst>
              <a:latin typeface="Calibri" panose="020F0502020204030204" pitchFamily="34" charset="0"/>
              <a:ea typeface="Verdana" pitchFamily="34" charset="0"/>
              <a:cs typeface="Calibri" panose="020F0502020204030204" pitchFamily="34" charset="0"/>
            </a:endParaRPr>
          </a:p>
        </p:txBody>
      </p:sp>
    </p:spTree>
    <p:extLst>
      <p:ext uri="{BB962C8B-B14F-4D97-AF65-F5344CB8AC3E}">
        <p14:creationId xmlns:p14="http://schemas.microsoft.com/office/powerpoint/2010/main" val="3773875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909" y="-723"/>
            <a:ext cx="10515600" cy="688903"/>
          </a:xfrm>
        </p:spPr>
        <p:txBody>
          <a:bodyPr/>
          <a:lstStyle/>
          <a:p>
            <a:pPr algn="ctr"/>
            <a:r>
              <a:rPr lang="en-US" dirty="0"/>
              <a:t>Cheryl’s Three Column Map</a:t>
            </a:r>
          </a:p>
        </p:txBody>
      </p:sp>
      <p:graphicFrame>
        <p:nvGraphicFramePr>
          <p:cNvPr id="3" name="Table 2"/>
          <p:cNvGraphicFramePr>
            <a:graphicFrameLocks noGrp="1"/>
          </p:cNvGraphicFramePr>
          <p:nvPr>
            <p:extLst>
              <p:ext uri="{D42A27DB-BD31-4B8C-83A1-F6EECF244321}">
                <p14:modId xmlns:p14="http://schemas.microsoft.com/office/powerpoint/2010/main" val="1509879129"/>
              </p:ext>
            </p:extLst>
          </p:nvPr>
        </p:nvGraphicFramePr>
        <p:xfrm>
          <a:off x="457201" y="851029"/>
          <a:ext cx="11333016" cy="5334000"/>
        </p:xfrm>
        <a:graphic>
          <a:graphicData uri="http://schemas.openxmlformats.org/drawingml/2006/table">
            <a:tbl>
              <a:tblPr/>
              <a:tblGrid>
                <a:gridCol w="3934690">
                  <a:extLst>
                    <a:ext uri="{9D8B030D-6E8A-4147-A177-3AD203B41FA5}">
                      <a16:colId xmlns:a16="http://schemas.microsoft.com/office/drawing/2014/main" val="20000"/>
                    </a:ext>
                  </a:extLst>
                </a:gridCol>
                <a:gridCol w="3990109">
                  <a:extLst>
                    <a:ext uri="{9D8B030D-6E8A-4147-A177-3AD203B41FA5}">
                      <a16:colId xmlns:a16="http://schemas.microsoft.com/office/drawing/2014/main" val="20001"/>
                    </a:ext>
                  </a:extLst>
                </a:gridCol>
                <a:gridCol w="3408217">
                  <a:extLst>
                    <a:ext uri="{9D8B030D-6E8A-4147-A177-3AD203B41FA5}">
                      <a16:colId xmlns:a16="http://schemas.microsoft.com/office/drawing/2014/main" val="20002"/>
                    </a:ext>
                  </a:extLst>
                </a:gridCol>
              </a:tblGrid>
              <a:tr h="549166">
                <a:tc>
                  <a:txBody>
                    <a:bodyPr/>
                    <a:lstStyle>
                      <a:lvl1pPr defTabSz="457200">
                        <a:defRPr sz="1600">
                          <a:solidFill>
                            <a:schemeClr val="tx1"/>
                          </a:solidFill>
                          <a:latin typeface="Verdana" panose="020B0604030504040204" pitchFamily="34" charset="0"/>
                          <a:ea typeface="ＭＳ Ｐゴシック" panose="020B0600070205080204" pitchFamily="34" charset="-128"/>
                        </a:defRPr>
                      </a:lvl1pPr>
                      <a:lvl2pPr marL="37931725" indent="-37474525" defTabSz="45720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800000"/>
                          </a:solidFill>
                          <a:effectLst/>
                          <a:latin typeface="Calibri" panose="020F0502020204030204" pitchFamily="34" charset="0"/>
                          <a:ea typeface="ヒラギノ角ゴ ProN W3" pitchFamily="-1" charset="-128"/>
                          <a:sym typeface="Tahoma" panose="020B0604030504040204" pitchFamily="34" charset="0"/>
                        </a:rPr>
                        <a:t>What Are We Worried About?</a:t>
                      </a:r>
                    </a:p>
                  </a:txBody>
                  <a:tcPr marT="45630" marB="45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defRPr sz="1600">
                          <a:solidFill>
                            <a:schemeClr val="tx1"/>
                          </a:solidFill>
                          <a:latin typeface="Verdana" panose="020B0604030504040204" pitchFamily="34" charset="0"/>
                          <a:ea typeface="ＭＳ Ｐゴシック" panose="020B0600070205080204" pitchFamily="34" charset="-128"/>
                        </a:defRPr>
                      </a:lvl1pPr>
                      <a:lvl2pPr marL="37931725" indent="-37474525" defTabSz="45720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8E28"/>
                          </a:solidFill>
                          <a:effectLst/>
                          <a:latin typeface="Calibri" panose="020F0502020204030204" pitchFamily="34" charset="0"/>
                          <a:ea typeface="ヒラギノ角ゴ ProN W3" pitchFamily="-1" charset="-128"/>
                          <a:sym typeface="Tahoma" panose="020B0604030504040204" pitchFamily="34" charset="0"/>
                        </a:rPr>
                        <a:t>What</a:t>
                      </a:r>
                      <a:r>
                        <a:rPr kumimoji="0" lang="ja-JP" altLang="en-US" sz="2000" b="1" i="0" u="none" strike="noStrike" cap="none" normalizeH="0" baseline="0" dirty="0">
                          <a:ln>
                            <a:noFill/>
                          </a:ln>
                          <a:solidFill>
                            <a:srgbClr val="558E28"/>
                          </a:solidFill>
                          <a:effectLst/>
                          <a:latin typeface="Calibri" panose="020F0502020204030204" pitchFamily="34" charset="0"/>
                          <a:ea typeface="ヒラギノ角ゴ ProN W3" pitchFamily="-1" charset="-128"/>
                          <a:sym typeface="Tahoma" panose="020B0604030504040204" pitchFamily="34" charset="0"/>
                        </a:rPr>
                        <a:t> </a:t>
                      </a:r>
                      <a:r>
                        <a:rPr kumimoji="0" lang="en-US" altLang="ja-JP" sz="2000" b="1" i="0" u="none" strike="noStrike" cap="none" normalizeH="0" baseline="0" dirty="0">
                          <a:ln>
                            <a:noFill/>
                          </a:ln>
                          <a:solidFill>
                            <a:srgbClr val="558E28"/>
                          </a:solidFill>
                          <a:effectLst/>
                          <a:latin typeface="Calibri" panose="020F0502020204030204" pitchFamily="34" charset="0"/>
                          <a:ea typeface="ヒラギノ角ゴ ProN W3" pitchFamily="-1" charset="-128"/>
                          <a:sym typeface="Tahoma" panose="020B0604030504040204" pitchFamily="34" charset="0"/>
                        </a:rPr>
                        <a:t>I</a:t>
                      </a:r>
                      <a:r>
                        <a:rPr kumimoji="0" lang="en-US" altLang="ja-JP" sz="2000" b="1" i="0" u="none" strike="noStrike" cap="none" normalizeH="0" baseline="0" dirty="0">
                          <a:ln>
                            <a:noFill/>
                          </a:ln>
                          <a:solidFill>
                            <a:srgbClr val="558E28"/>
                          </a:solidFill>
                          <a:effectLst/>
                          <a:latin typeface="Calibri" panose="020F0502020204030204" pitchFamily="34" charset="0"/>
                          <a:ea typeface="ＭＳ Ｐゴシック" panose="020B0600070205080204" pitchFamily="34" charset="-128"/>
                          <a:cs typeface="Tahoma" panose="020B0604030504040204" pitchFamily="34" charset="0"/>
                          <a:sym typeface="Tahoma" panose="020B0604030504040204" pitchFamily="34" charset="0"/>
                        </a:rPr>
                        <a:t>s Working Well?</a:t>
                      </a:r>
                    </a:p>
                  </a:txBody>
                  <a:tcPr marT="45630" marB="45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defRPr sz="1600">
                          <a:solidFill>
                            <a:schemeClr val="tx1"/>
                          </a:solidFill>
                          <a:latin typeface="Verdana" panose="020B0604030504040204" pitchFamily="34" charset="0"/>
                          <a:ea typeface="ＭＳ Ｐゴシック" panose="020B0600070205080204" pitchFamily="34" charset="-128"/>
                        </a:defRPr>
                      </a:lvl1pPr>
                      <a:lvl2pPr marL="37931725" indent="-37474525" defTabSz="45720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3DCC"/>
                          </a:solidFill>
                          <a:effectLst/>
                          <a:latin typeface="Calibri" panose="020F0502020204030204" pitchFamily="34" charset="0"/>
                          <a:ea typeface="ヒラギノ角ゴ ProN W3" pitchFamily="-1" charset="-128"/>
                          <a:sym typeface="Tahoma" panose="020B0604030504040204" pitchFamily="34" charset="0"/>
                        </a:rPr>
                        <a:t>What Needs to Happen Next?</a:t>
                      </a:r>
                    </a:p>
                  </a:txBody>
                  <a:tcPr marT="45630" marB="45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4834">
                <a:tc>
                  <a:txBody>
                    <a:bodyPr/>
                    <a:lstStyle>
                      <a:lvl1pPr marL="190500" indent="-190500" defTabSz="457200">
                        <a:defRPr sz="1600">
                          <a:solidFill>
                            <a:schemeClr val="tx1"/>
                          </a:solidFill>
                          <a:latin typeface="Verdana" panose="020B0604030504040204" pitchFamily="34" charset="0"/>
                          <a:ea typeface="ＭＳ Ｐゴシック" panose="020B0600070205080204" pitchFamily="34" charset="-128"/>
                        </a:defRPr>
                      </a:lvl1pPr>
                      <a:lvl2pPr marL="37931725" indent="-37474525" defTabSz="45720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190500" marR="0" lvl="0" indent="-190500" algn="l" defTabSz="457200" rtl="0" eaLnBrk="1" fontAlgn="base" latinLnBrk="0" hangingPunct="1">
                        <a:lnSpc>
                          <a:spcPct val="100000"/>
                        </a:lnSpc>
                        <a:spcBef>
                          <a:spcPct val="0"/>
                        </a:spcBef>
                        <a:spcAft>
                          <a:spcPts val="600"/>
                        </a:spcAft>
                        <a:buClr>
                          <a:srgbClr val="800000"/>
                        </a:buClr>
                        <a:buSzPct val="125000"/>
                        <a:buFont typeface="Arial" panose="020B0604020202020204" pitchFamily="34" charset="0"/>
                        <a:buChar char="•"/>
                        <a:tabLst/>
                      </a:pPr>
                      <a:r>
                        <a:rPr kumimoji="0" lang="en-US" altLang="en-US"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Cheryl turned on the gas stove with her children at home, flooding the home with toxic fumes. Both she and the children passed out.</a:t>
                      </a:r>
                    </a:p>
                    <a:p>
                      <a:pPr marL="190500" marR="0" lvl="0" indent="-190500" algn="l" defTabSz="457200" rtl="0" eaLnBrk="1" fontAlgn="base" latinLnBrk="0" hangingPunct="1">
                        <a:lnSpc>
                          <a:spcPct val="100000"/>
                        </a:lnSpc>
                        <a:spcBef>
                          <a:spcPct val="0"/>
                        </a:spcBef>
                        <a:spcAft>
                          <a:spcPts val="600"/>
                        </a:spcAft>
                        <a:buClr>
                          <a:srgbClr val="800000"/>
                        </a:buClr>
                        <a:buSzPct val="125000"/>
                        <a:buFont typeface="Arial" panose="020B0604020202020204" pitchFamily="34" charset="0"/>
                        <a:buChar char="•"/>
                        <a:tabLst/>
                      </a:pPr>
                      <a:r>
                        <a:rPr kumimoji="0" lang="en-US" altLang="en-US"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Cheryl lost her job and canno</a:t>
                      </a:r>
                      <a:r>
                        <a:rPr kumimoji="0" lang="en-US" altLang="ja-JP"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t pay her bills.</a:t>
                      </a:r>
                    </a:p>
                    <a:p>
                      <a:pPr marL="190500" marR="0" lvl="0" indent="-190500" algn="l" defTabSz="457200" rtl="0" eaLnBrk="1" fontAlgn="base" latinLnBrk="0" hangingPunct="1">
                        <a:lnSpc>
                          <a:spcPct val="100000"/>
                        </a:lnSpc>
                        <a:spcBef>
                          <a:spcPct val="0"/>
                        </a:spcBef>
                        <a:spcAft>
                          <a:spcPts val="600"/>
                        </a:spcAft>
                        <a:buClr>
                          <a:srgbClr val="800000"/>
                        </a:buClr>
                        <a:buSzPct val="125000"/>
                        <a:buFont typeface="Arial" panose="020B0604020202020204" pitchFamily="34" charset="0"/>
                        <a:buChar char="•"/>
                        <a:tabLst/>
                      </a:pPr>
                      <a:r>
                        <a:rPr kumimoji="0" lang="en-US" altLang="en-US"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Cheryl has been diagnosed with clinical depression.</a:t>
                      </a:r>
                    </a:p>
                    <a:p>
                      <a:pPr marL="190500" marR="0" lvl="0" indent="-190500" algn="l" defTabSz="457200" rtl="0" eaLnBrk="1" fontAlgn="base" latinLnBrk="0" hangingPunct="1">
                        <a:lnSpc>
                          <a:spcPct val="100000"/>
                        </a:lnSpc>
                        <a:spcBef>
                          <a:spcPct val="0"/>
                        </a:spcBef>
                        <a:spcAft>
                          <a:spcPts val="600"/>
                        </a:spcAft>
                        <a:buClr>
                          <a:srgbClr val="800000"/>
                        </a:buClr>
                        <a:buSzPct val="125000"/>
                        <a:buFont typeface="Arial" panose="020B0604020202020204" pitchFamily="34" charset="0"/>
                        <a:buChar char="•"/>
                        <a:tabLst/>
                      </a:pPr>
                      <a:r>
                        <a:rPr kumimoji="0" lang="en-US" altLang="en-US"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Cheryl stopped taking her medication three months ago.</a:t>
                      </a:r>
                    </a:p>
                    <a:p>
                      <a:pPr marL="190500" marR="0" lvl="0" indent="-190500" algn="l" defTabSz="457200" rtl="0" eaLnBrk="1" fontAlgn="base" latinLnBrk="0" hangingPunct="1">
                        <a:lnSpc>
                          <a:spcPct val="100000"/>
                        </a:lnSpc>
                        <a:spcBef>
                          <a:spcPct val="0"/>
                        </a:spcBef>
                        <a:spcAft>
                          <a:spcPts val="600"/>
                        </a:spcAft>
                        <a:buClr>
                          <a:srgbClr val="800000"/>
                        </a:buClr>
                        <a:buSzPct val="125000"/>
                        <a:buFont typeface="Arial" panose="020B0604020202020204" pitchFamily="34" charset="0"/>
                        <a:buChar char="•"/>
                        <a:tabLst/>
                      </a:pPr>
                      <a:r>
                        <a:rPr kumimoji="0" lang="en-US" altLang="en-US"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Cheryl</a:t>
                      </a:r>
                      <a:r>
                        <a:rPr kumimoji="0" lang="en-US" altLang="ja-JP"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 says her ex-husband hit her a number of years ago.</a:t>
                      </a:r>
                    </a:p>
                    <a:p>
                      <a:pPr marL="190500" marR="0" lvl="0" indent="-190500" algn="l" defTabSz="457200" rtl="0" eaLnBrk="1" fontAlgn="base" latinLnBrk="0" hangingPunct="1">
                        <a:lnSpc>
                          <a:spcPct val="100000"/>
                        </a:lnSpc>
                        <a:spcBef>
                          <a:spcPct val="0"/>
                        </a:spcBef>
                        <a:spcAft>
                          <a:spcPct val="0"/>
                        </a:spcAft>
                        <a:buClr>
                          <a:srgbClr val="800000"/>
                        </a:buClr>
                        <a:buSzPct val="125000"/>
                        <a:buFont typeface="Arial" panose="020B0604020202020204" pitchFamily="34" charset="0"/>
                        <a:buChar char="•"/>
                        <a:tabLst/>
                      </a:pPr>
                      <a:r>
                        <a:rPr kumimoji="0" lang="en-US" altLang="en-US"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Cheryl</a:t>
                      </a:r>
                      <a:r>
                        <a:rPr kumimoji="0" lang="en-US" altLang="ja-JP" sz="1650" b="0" i="0" u="none" strike="noStrike" cap="none" normalizeH="0" baseline="0" dirty="0">
                          <a:ln>
                            <a:noFill/>
                          </a:ln>
                          <a:solidFill>
                            <a:srgbClr val="800000"/>
                          </a:solidFill>
                          <a:effectLst/>
                          <a:latin typeface="Calibri" panose="020F0502020204030204" pitchFamily="34" charset="0"/>
                          <a:ea typeface="ヒラギノ角ゴ ProN W3" pitchFamily="-1" charset="-128"/>
                          <a:cs typeface="Calibri" panose="020F0502020204030204" pitchFamily="34" charset="0"/>
                          <a:sym typeface="Gill Sans" pitchFamily="-1" charset="0"/>
                        </a:rPr>
                        <a:t>'s father was physically Dangerous to both her and her mom when she was a child, and she had to grow up outside of her parents’ care.</a:t>
                      </a:r>
                      <a:endParaRPr kumimoji="0" lang="en-US" altLang="en-US" sz="1650" b="0" i="0" u="none" strike="noStrike" cap="none" normalizeH="0" baseline="0" dirty="0">
                        <a:ln>
                          <a:noFill/>
                        </a:ln>
                        <a:solidFill>
                          <a:schemeClr val="tx1"/>
                        </a:solidFill>
                        <a:effectLst/>
                        <a:latin typeface="Calibri" panose="020F0502020204030204" pitchFamily="34" charset="0"/>
                        <a:ea typeface="ヒラギノ角ゴ ProN W3" pitchFamily="-1" charset="-128"/>
                        <a:cs typeface="Calibri" panose="020F0502020204030204" pitchFamily="34" charset="0"/>
                        <a:sym typeface="Gill Sans" pitchFamily="-1" charset="0"/>
                      </a:endParaRPr>
                    </a:p>
                  </a:txBody>
                  <a:tcPr marT="45630" marB="456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2575" indent="-190500" defTabSz="457200">
                        <a:defRPr sz="1600">
                          <a:solidFill>
                            <a:schemeClr val="tx1"/>
                          </a:solidFill>
                          <a:latin typeface="Verdana" panose="020B0604030504040204" pitchFamily="34" charset="0"/>
                          <a:ea typeface="ＭＳ Ｐゴシック" panose="020B0600070205080204" pitchFamily="34" charset="-128"/>
                        </a:defRPr>
                      </a:lvl1pPr>
                      <a:lvl2pPr marL="37931725" indent="-37474525" defTabSz="45720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282575" marR="0" lvl="0" indent="-190500" algn="l" defTabSz="457200" rtl="0" eaLnBrk="1" fontAlgn="base" latinLnBrk="0" hangingPunct="1">
                        <a:lnSpc>
                          <a:spcPct val="100000"/>
                        </a:lnSpc>
                        <a:spcBef>
                          <a:spcPct val="0"/>
                        </a:spcBef>
                        <a:spcAft>
                          <a:spcPts val="600"/>
                        </a:spcAft>
                        <a:buClr>
                          <a:srgbClr val="408000"/>
                        </a:buClr>
                        <a:buSzPct val="100000"/>
                        <a:buFont typeface="Arial" panose="020B0604020202020204" pitchFamily="34" charset="0"/>
                        <a:buChar char="•"/>
                        <a:tabLst/>
                      </a:pPr>
                      <a:r>
                        <a:rPr kumimoji="0" lang="en-US" altLang="en-US" sz="1650" b="0" i="0" u="none" strike="noStrike" cap="none" normalizeH="0" baseline="0" dirty="0">
                          <a:ln>
                            <a:noFill/>
                          </a:ln>
                          <a:solidFill>
                            <a:srgbClr val="3F691E"/>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Cheryl put the children in next room and opened a window before turning on the gas.</a:t>
                      </a:r>
                    </a:p>
                    <a:p>
                      <a:pPr marL="282575" marR="0" lvl="0" indent="-190500" algn="l" defTabSz="457200" rtl="0" eaLnBrk="1" fontAlgn="base" latinLnBrk="0" hangingPunct="1">
                        <a:lnSpc>
                          <a:spcPct val="100000"/>
                        </a:lnSpc>
                        <a:spcBef>
                          <a:spcPct val="0"/>
                        </a:spcBef>
                        <a:spcAft>
                          <a:spcPts val="600"/>
                        </a:spcAft>
                        <a:buClr>
                          <a:srgbClr val="408000"/>
                        </a:buClr>
                        <a:buSzPct val="100000"/>
                        <a:buFont typeface="Arial" panose="020B0604020202020204" pitchFamily="34" charset="0"/>
                        <a:buChar char="•"/>
                        <a:tabLst/>
                      </a:pPr>
                      <a:r>
                        <a:rPr kumimoji="0" lang="en-US" altLang="en-US" sz="1650" b="0" i="0" u="none" strike="noStrike" cap="none" normalizeH="0" baseline="0" dirty="0">
                          <a:ln>
                            <a:noFill/>
                          </a:ln>
                          <a:solidFill>
                            <a:srgbClr val="3F691E"/>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The girls</a:t>
                      </a:r>
                      <a:r>
                        <a:rPr kumimoji="0" lang="ja-JP" altLang="en-US" sz="1650" b="0" i="0" u="none" strike="noStrike" cap="none" normalizeH="0" baseline="0" dirty="0">
                          <a:ln>
                            <a:noFill/>
                          </a:ln>
                          <a:solidFill>
                            <a:srgbClr val="3F691E"/>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a:t>
                      </a:r>
                      <a:r>
                        <a:rPr kumimoji="0" lang="en-US" altLang="ja-JP" sz="1650" b="0" i="0" u="none" strike="noStrike" cap="none" normalizeH="0" baseline="0" dirty="0">
                          <a:ln>
                            <a:noFill/>
                          </a:ln>
                          <a:solidFill>
                            <a:srgbClr val="3F691E"/>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 pediatrician and teacher say Cheryl takes good care of the girls. They are medically up to date; she attends parent/teacher conferences and sends the girls to school dressed cleanly with lunches packed.</a:t>
                      </a:r>
                      <a:endParaRPr kumimoji="0" lang="en-US" altLang="ja-JP" sz="1650" b="0" i="0" u="none" strike="noStrike" cap="none" normalizeH="0" baseline="0" dirty="0">
                        <a:ln>
                          <a:noFill/>
                        </a:ln>
                        <a:solidFill>
                          <a:srgbClr val="3F691E"/>
                        </a:solidFill>
                        <a:effectLst/>
                        <a:latin typeface="Calibri" panose="020F0502020204030204" pitchFamily="34" charset="0"/>
                        <a:ea typeface="ＭＳ Ｐゴシック" panose="020B0600070205080204" pitchFamily="34" charset="-128"/>
                        <a:cs typeface="Calibri" panose="020F0502020204030204" pitchFamily="34" charset="0"/>
                        <a:sym typeface="Tahoma" panose="020B0604030504040204" pitchFamily="34" charset="0"/>
                      </a:endParaRPr>
                    </a:p>
                    <a:p>
                      <a:pPr marL="282575" marR="0" lvl="0" indent="-190500" algn="l" defTabSz="457200" rtl="0" eaLnBrk="1" fontAlgn="base" latinLnBrk="0" hangingPunct="1">
                        <a:lnSpc>
                          <a:spcPct val="100000"/>
                        </a:lnSpc>
                        <a:spcBef>
                          <a:spcPct val="0"/>
                        </a:spcBef>
                        <a:spcAft>
                          <a:spcPts val="600"/>
                        </a:spcAft>
                        <a:buClr>
                          <a:srgbClr val="408000"/>
                        </a:buClr>
                        <a:buSzPct val="100000"/>
                        <a:buFont typeface="Arial" panose="020B0604020202020204" pitchFamily="34" charset="0"/>
                        <a:buChar char="•"/>
                        <a:tabLst/>
                      </a:pPr>
                      <a:r>
                        <a:rPr kumimoji="0" lang="en-US" altLang="en-US" sz="1650" b="0" i="0" u="none" strike="noStrike" cap="none" normalizeH="0" baseline="0" dirty="0">
                          <a:ln>
                            <a:noFill/>
                          </a:ln>
                          <a:solidFill>
                            <a:srgbClr val="3F691E"/>
                          </a:solidFill>
                          <a:effectLst/>
                          <a:latin typeface="Calibri" panose="020F0502020204030204" pitchFamily="34" charset="0"/>
                          <a:ea typeface="ＭＳ Ｐゴシック" panose="020B0600070205080204" pitchFamily="34" charset="-128"/>
                          <a:cs typeface="Calibri" panose="020F0502020204030204" pitchFamily="34" charset="0"/>
                          <a:sym typeface="Tahoma" panose="020B0604030504040204" pitchFamily="34" charset="0"/>
                        </a:rPr>
                        <a:t>Cheryl took out a restraining order after her husband hit her.</a:t>
                      </a:r>
                    </a:p>
                    <a:p>
                      <a:pPr marL="282575" marR="0" lvl="0" indent="-190500" algn="l" defTabSz="457200" rtl="0" eaLnBrk="1" fontAlgn="base" latinLnBrk="0" hangingPunct="1">
                        <a:lnSpc>
                          <a:spcPct val="100000"/>
                        </a:lnSpc>
                        <a:spcBef>
                          <a:spcPct val="0"/>
                        </a:spcBef>
                        <a:spcAft>
                          <a:spcPts val="600"/>
                        </a:spcAft>
                        <a:buClr>
                          <a:srgbClr val="408000"/>
                        </a:buClr>
                        <a:buSzPct val="100000"/>
                        <a:buFont typeface="Arial" panose="020B0604020202020204" pitchFamily="34" charset="0"/>
                        <a:buChar char="•"/>
                        <a:tabLst/>
                      </a:pPr>
                      <a:r>
                        <a:rPr kumimoji="0" lang="en-US" altLang="en-US" sz="1650" b="0" i="0" u="none" strike="noStrike" cap="none" normalizeH="0" baseline="0" dirty="0">
                          <a:ln>
                            <a:noFill/>
                          </a:ln>
                          <a:solidFill>
                            <a:srgbClr val="3F691E"/>
                          </a:solidFill>
                          <a:effectLst/>
                          <a:latin typeface="Calibri" panose="020F0502020204030204" pitchFamily="34" charset="0"/>
                          <a:ea typeface="ＭＳ Ｐゴシック" panose="020B0600070205080204" pitchFamily="34" charset="-128"/>
                          <a:cs typeface="Calibri" panose="020F0502020204030204" pitchFamily="34" charset="0"/>
                          <a:sym typeface="Tahoma" panose="020B0604030504040204" pitchFamily="34" charset="0"/>
                        </a:rPr>
                        <a:t>Cheryl is proud of her high school diploma.</a:t>
                      </a:r>
                    </a:p>
                    <a:p>
                      <a:pPr marL="282575" marR="0" lvl="0" indent="-190500" algn="l" defTabSz="457200" rtl="0" eaLnBrk="1" fontAlgn="base" latinLnBrk="0" hangingPunct="1">
                        <a:lnSpc>
                          <a:spcPct val="100000"/>
                        </a:lnSpc>
                        <a:spcBef>
                          <a:spcPct val="0"/>
                        </a:spcBef>
                        <a:spcAft>
                          <a:spcPct val="0"/>
                        </a:spcAft>
                        <a:buClr>
                          <a:srgbClr val="408000"/>
                        </a:buClr>
                        <a:buSzPct val="100000"/>
                        <a:buFont typeface="Arial" panose="020B0604020202020204" pitchFamily="34" charset="0"/>
                        <a:buChar char="•"/>
                        <a:tabLst/>
                      </a:pPr>
                      <a:r>
                        <a:rPr kumimoji="0" lang="en-US" altLang="en-US" sz="1650" b="0" i="0" u="none" strike="noStrike" cap="none" normalizeH="0" baseline="0" dirty="0">
                          <a:ln>
                            <a:noFill/>
                          </a:ln>
                          <a:solidFill>
                            <a:srgbClr val="3F691E"/>
                          </a:solidFill>
                          <a:effectLst/>
                          <a:latin typeface="Calibri" panose="020F0502020204030204" pitchFamily="34" charset="0"/>
                          <a:ea typeface="ＭＳ Ｐゴシック" panose="020B0600070205080204" pitchFamily="34" charset="-128"/>
                          <a:cs typeface="Calibri" panose="020F0502020204030204" pitchFamily="34" charset="0"/>
                          <a:sym typeface="Tahoma" panose="020B0604030504040204" pitchFamily="34" charset="0"/>
                        </a:rPr>
                        <a:t>Cheryl</a:t>
                      </a:r>
                      <a:r>
                        <a:rPr kumimoji="0" lang="en-US" altLang="ja-JP" sz="1650" b="0" i="0" u="none" strike="noStrike" cap="none" normalizeH="0" baseline="0" dirty="0">
                          <a:ln>
                            <a:noFill/>
                          </a:ln>
                          <a:solidFill>
                            <a:srgbClr val="3F691E"/>
                          </a:solidFill>
                          <a:effectLst/>
                          <a:latin typeface="Calibri" panose="020F0502020204030204" pitchFamily="34" charset="0"/>
                          <a:ea typeface="ＭＳ Ｐゴシック" panose="020B0600070205080204" pitchFamily="34" charset="-128"/>
                          <a:cs typeface="Calibri" panose="020F0502020204030204" pitchFamily="34" charset="0"/>
                          <a:sym typeface="Tahoma" panose="020B0604030504040204" pitchFamily="34" charset="0"/>
                        </a:rPr>
                        <a:t>'s mother made sure she was protected from violence and able to get an education living at Cheryl’s aunt’s house.</a:t>
                      </a:r>
                      <a:endParaRPr kumimoji="0" lang="en-US" altLang="en-US" sz="1650" b="0" i="0" u="none" strike="noStrike" cap="none" normalizeH="0" baseline="0" dirty="0">
                        <a:ln>
                          <a:noFill/>
                        </a:ln>
                        <a:solidFill>
                          <a:srgbClr val="3F691E"/>
                        </a:solidFill>
                        <a:effectLst/>
                        <a:latin typeface="Calibri" panose="020F0502020204030204" pitchFamily="34" charset="0"/>
                        <a:ea typeface="ＭＳ Ｐゴシック" panose="020B0600070205080204" pitchFamily="34" charset="-128"/>
                        <a:cs typeface="Calibri" panose="020F0502020204030204" pitchFamily="34" charset="0"/>
                        <a:sym typeface="Tahoma" panose="020B0604030504040204" pitchFamily="34" charset="0"/>
                      </a:endParaRPr>
                    </a:p>
                  </a:txBody>
                  <a:tcPr marT="45630" marB="456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2575" indent="-190500" defTabSz="457200">
                        <a:defRPr sz="1600">
                          <a:solidFill>
                            <a:schemeClr val="tx1"/>
                          </a:solidFill>
                          <a:latin typeface="Verdana" panose="020B0604030504040204" pitchFamily="34" charset="0"/>
                          <a:ea typeface="ＭＳ Ｐゴシック" panose="020B0600070205080204" pitchFamily="34" charset="-128"/>
                        </a:defRPr>
                      </a:lvl1pPr>
                      <a:lvl2pPr marL="37931725" indent="-37474525" defTabSz="457200">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eaLnBrk="0" fontAlgn="base" hangingPunct="0">
                        <a:spcBef>
                          <a:spcPct val="0"/>
                        </a:spcBef>
                        <a:spcAft>
                          <a:spcPct val="0"/>
                        </a:spcAft>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282575" marR="0" lvl="0" indent="-190500" algn="l" defTabSz="457200" rtl="0" eaLnBrk="1" fontAlgn="base" latinLnBrk="0" hangingPunct="1">
                        <a:lnSpc>
                          <a:spcPct val="100000"/>
                        </a:lnSpc>
                        <a:spcBef>
                          <a:spcPct val="0"/>
                        </a:spcBef>
                        <a:spcAft>
                          <a:spcPct val="0"/>
                        </a:spcAft>
                        <a:buClr>
                          <a:srgbClr val="000090"/>
                        </a:buClr>
                        <a:buSzPct val="100000"/>
                        <a:buFont typeface="Arial" panose="020B0604020202020204" pitchFamily="34" charset="0"/>
                        <a:buChar char="•"/>
                        <a:tabLst/>
                      </a:pPr>
                      <a:r>
                        <a:rPr kumimoji="0" lang="en-US" altLang="en-US" sz="1650" b="0" i="0" u="none" strike="noStrike" cap="none" normalizeH="0" baseline="0" dirty="0">
                          <a:ln>
                            <a:noFill/>
                          </a:ln>
                          <a:solidFill>
                            <a:srgbClr val="003DCC"/>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Danger statements</a:t>
                      </a:r>
                    </a:p>
                    <a:p>
                      <a:pPr marL="282575" marR="0" lvl="0" indent="-190500" algn="l" defTabSz="457200" rtl="0" eaLnBrk="1" fontAlgn="base" latinLnBrk="0" hangingPunct="1">
                        <a:lnSpc>
                          <a:spcPct val="100000"/>
                        </a:lnSpc>
                        <a:spcBef>
                          <a:spcPct val="0"/>
                        </a:spcBef>
                        <a:spcAft>
                          <a:spcPct val="0"/>
                        </a:spcAft>
                        <a:buClr>
                          <a:srgbClr val="000090"/>
                        </a:buClr>
                        <a:buSzPct val="100000"/>
                        <a:buFont typeface="Arial" panose="020B0604020202020204" pitchFamily="34" charset="0"/>
                        <a:buChar char="•"/>
                        <a:tabLst/>
                      </a:pPr>
                      <a:r>
                        <a:rPr kumimoji="0" lang="en-US" altLang="en-US" sz="1650" b="0" i="0" u="none" strike="noStrike" cap="none" normalizeH="0" baseline="0" dirty="0">
                          <a:ln>
                            <a:noFill/>
                          </a:ln>
                          <a:solidFill>
                            <a:srgbClr val="003DCC"/>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Safety goals</a:t>
                      </a:r>
                    </a:p>
                    <a:p>
                      <a:pPr marL="282575" marR="0" lvl="0" indent="-190500" algn="l" defTabSz="457200" rtl="0" eaLnBrk="1" fontAlgn="base" latinLnBrk="0" hangingPunct="1">
                        <a:lnSpc>
                          <a:spcPct val="100000"/>
                        </a:lnSpc>
                        <a:spcBef>
                          <a:spcPct val="0"/>
                        </a:spcBef>
                        <a:spcAft>
                          <a:spcPct val="0"/>
                        </a:spcAft>
                        <a:buClr>
                          <a:srgbClr val="000090"/>
                        </a:buClr>
                        <a:buSzPct val="100000"/>
                        <a:buFont typeface="Arial" panose="020B0604020202020204" pitchFamily="34" charset="0"/>
                        <a:buChar char="•"/>
                        <a:tabLst/>
                      </a:pPr>
                      <a:r>
                        <a:rPr kumimoji="0" lang="en-US" altLang="en-US" sz="1650" b="0" i="0" u="none" strike="noStrike" cap="none" normalizeH="0" baseline="0" dirty="0">
                          <a:ln>
                            <a:noFill/>
                          </a:ln>
                          <a:solidFill>
                            <a:srgbClr val="003DCC"/>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Expanding the safety network</a:t>
                      </a:r>
                    </a:p>
                    <a:p>
                      <a:pPr marL="282575" marR="0" lvl="0" indent="-190500" algn="l" defTabSz="457200" rtl="0" eaLnBrk="1" fontAlgn="base" latinLnBrk="0" hangingPunct="1">
                        <a:lnSpc>
                          <a:spcPct val="100000"/>
                        </a:lnSpc>
                        <a:spcBef>
                          <a:spcPct val="0"/>
                        </a:spcBef>
                        <a:spcAft>
                          <a:spcPct val="0"/>
                        </a:spcAft>
                        <a:buClr>
                          <a:srgbClr val="000090"/>
                        </a:buClr>
                        <a:buSzPct val="100000"/>
                        <a:buFont typeface="Arial" panose="020B0604020202020204" pitchFamily="34" charset="0"/>
                        <a:buChar char="•"/>
                        <a:tabLst/>
                      </a:pPr>
                      <a:r>
                        <a:rPr kumimoji="0" lang="en-US" altLang="en-US" sz="1650" b="0" i="0" u="none" strike="noStrike" cap="none" normalizeH="0" baseline="0" dirty="0">
                          <a:ln>
                            <a:noFill/>
                          </a:ln>
                          <a:solidFill>
                            <a:srgbClr val="003DCC"/>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Planning</a:t>
                      </a:r>
                    </a:p>
                    <a:p>
                      <a:pPr marL="282575" marR="0" lvl="0" indent="-190500" algn="l" defTabSz="457200" rtl="0" eaLnBrk="1" fontAlgn="base" latinLnBrk="0" hangingPunct="1">
                        <a:lnSpc>
                          <a:spcPct val="100000"/>
                        </a:lnSpc>
                        <a:spcBef>
                          <a:spcPct val="0"/>
                        </a:spcBef>
                        <a:spcAft>
                          <a:spcPct val="0"/>
                        </a:spcAft>
                        <a:buClr>
                          <a:srgbClr val="000090"/>
                        </a:buClr>
                        <a:buSzPct val="100000"/>
                        <a:buFont typeface="Arial" panose="020B0604020202020204" pitchFamily="34" charset="0"/>
                        <a:buChar char="•"/>
                        <a:tabLst/>
                      </a:pPr>
                      <a:endParaRPr kumimoji="0" lang="en-US" altLang="en-US" sz="1650" b="0" i="0" u="none" strike="noStrike" cap="none" normalizeH="0" baseline="0" dirty="0">
                        <a:ln>
                          <a:noFill/>
                        </a:ln>
                        <a:solidFill>
                          <a:srgbClr val="003DCC"/>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endParaRPr>
                    </a:p>
                    <a:p>
                      <a:pPr marL="282575" marR="0" lvl="0" indent="-190500" algn="l" defTabSz="457200" rtl="0" eaLnBrk="1" fontAlgn="base" latinLnBrk="0" hangingPunct="1">
                        <a:lnSpc>
                          <a:spcPct val="100000"/>
                        </a:lnSpc>
                        <a:spcBef>
                          <a:spcPct val="0"/>
                        </a:spcBef>
                        <a:spcAft>
                          <a:spcPct val="0"/>
                        </a:spcAft>
                        <a:buClr>
                          <a:srgbClr val="000090"/>
                        </a:buClr>
                        <a:buSzPct val="100000"/>
                        <a:buFont typeface="Arial" panose="020B0604020202020204" pitchFamily="34" charset="0"/>
                        <a:buNone/>
                        <a:tabLst/>
                      </a:pPr>
                      <a:r>
                        <a:rPr kumimoji="0" lang="en-US" altLang="en-US" sz="1650" b="0" i="1" u="none" strike="noStrike" cap="none" normalizeH="0" baseline="0" dirty="0">
                          <a:ln>
                            <a:noFill/>
                          </a:ln>
                          <a:solidFill>
                            <a:srgbClr val="003DCC"/>
                          </a:solidFill>
                          <a:effectLst/>
                          <a:latin typeface="Calibri" panose="020F0502020204030204" pitchFamily="34" charset="0"/>
                          <a:ea typeface="ヒラギノ角ゴ ProN W3" pitchFamily="-1" charset="-128"/>
                          <a:cs typeface="Calibri" panose="020F0502020204030204" pitchFamily="34" charset="0"/>
                          <a:sym typeface="Tahoma" panose="020B0604030504040204" pitchFamily="34" charset="0"/>
                        </a:rPr>
                        <a:t>Risk level is moderate by score—upgraded to high by policy. There also is an unresolved safety threat.</a:t>
                      </a:r>
                    </a:p>
                    <a:p>
                      <a:pPr marL="282575" marR="0" lvl="0" indent="-190500" algn="l" defTabSz="457200" rtl="0" eaLnBrk="1" fontAlgn="base" latinLnBrk="0" hangingPunct="1">
                        <a:lnSpc>
                          <a:spcPct val="100000"/>
                        </a:lnSpc>
                        <a:spcBef>
                          <a:spcPct val="0"/>
                        </a:spcBef>
                        <a:spcAft>
                          <a:spcPct val="0"/>
                        </a:spcAft>
                        <a:buClrTx/>
                        <a:buSzTx/>
                        <a:buFontTx/>
                        <a:buNone/>
                        <a:tabLst/>
                      </a:pPr>
                      <a:endParaRPr kumimoji="0" lang="en-US" altLang="en-US" sz="1650" b="1" i="0" u="none" strike="noStrike" cap="none" normalizeH="0" baseline="0" dirty="0">
                        <a:ln>
                          <a:noFill/>
                        </a:ln>
                        <a:solidFill>
                          <a:schemeClr val="tx1"/>
                        </a:solidFill>
                        <a:effectLst/>
                        <a:latin typeface="Calibri" panose="020F0502020204030204" pitchFamily="34" charset="0"/>
                        <a:ea typeface="ヒラギノ角ゴ ProN W3" pitchFamily="-1" charset="-128"/>
                        <a:cs typeface="Calibri" panose="020F0502020204030204" pitchFamily="34" charset="0"/>
                        <a:sym typeface="Gill Sans" pitchFamily="-1" charset="0"/>
                      </a:endParaRPr>
                    </a:p>
                  </a:txBody>
                  <a:tcPr marT="45630" marB="456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4" name="Straight Arrow Connector 3"/>
          <p:cNvCxnSpPr>
            <a:cxnSpLocks noChangeShapeType="1"/>
          </p:cNvCxnSpPr>
          <p:nvPr/>
        </p:nvCxnSpPr>
        <p:spPr bwMode="auto">
          <a:xfrm>
            <a:off x="2560637" y="6540500"/>
            <a:ext cx="7239000" cy="1588"/>
          </a:xfrm>
          <a:prstGeom prst="straightConnector1">
            <a:avLst/>
          </a:prstGeom>
          <a:noFill/>
          <a:ln w="38100">
            <a:solidFill>
              <a:srgbClr val="000000"/>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5" name="TextBox 4"/>
          <p:cNvSpPr txBox="1"/>
          <p:nvPr/>
        </p:nvSpPr>
        <p:spPr>
          <a:xfrm>
            <a:off x="865909" y="6147285"/>
            <a:ext cx="1532314" cy="707886"/>
          </a:xfrm>
          <a:prstGeom prst="rect">
            <a:avLst/>
          </a:prstGeom>
          <a:noFill/>
        </p:spPr>
        <p:txBody>
          <a:bodyPr wrap="square">
            <a:spAutoFit/>
          </a:bodyPr>
          <a:lstStyle/>
          <a:p>
            <a:pPr algn="ctr" eaLnBrk="1" hangingPunct="1">
              <a:defRPr/>
            </a:pPr>
            <a:r>
              <a:rPr lang="en-US" sz="2000" dirty="0">
                <a:solidFill>
                  <a:srgbClr val="660066"/>
                </a:solidFill>
                <a:latin typeface="Calibri" panose="020F0502020204030204" pitchFamily="34" charset="0"/>
                <a:ea typeface="ＭＳ Ｐゴシック" charset="0"/>
                <a:cs typeface="Calibri" panose="020F0502020204030204" pitchFamily="34" charset="0"/>
              </a:rPr>
              <a:t>1</a:t>
            </a:r>
          </a:p>
          <a:p>
            <a:pPr algn="ctr" eaLnBrk="1" hangingPunct="1">
              <a:defRPr/>
            </a:pPr>
            <a:r>
              <a:rPr lang="en-US" sz="2000" dirty="0">
                <a:solidFill>
                  <a:srgbClr val="660066"/>
                </a:solidFill>
                <a:latin typeface="Calibri" panose="020F0502020204030204" pitchFamily="34" charset="0"/>
                <a:ea typeface="ＭＳ Ｐゴシック" charset="0"/>
                <a:cs typeface="Calibri" panose="020F0502020204030204" pitchFamily="34" charset="0"/>
              </a:rPr>
              <a:t>Danger</a:t>
            </a:r>
          </a:p>
        </p:txBody>
      </p:sp>
      <p:sp>
        <p:nvSpPr>
          <p:cNvPr id="6" name="TextBox 5"/>
          <p:cNvSpPr txBox="1"/>
          <p:nvPr/>
        </p:nvSpPr>
        <p:spPr>
          <a:xfrm>
            <a:off x="9799637" y="6186557"/>
            <a:ext cx="1786938" cy="707886"/>
          </a:xfrm>
          <a:prstGeom prst="rect">
            <a:avLst/>
          </a:prstGeom>
          <a:noFill/>
        </p:spPr>
        <p:txBody>
          <a:bodyPr wrap="square">
            <a:spAutoFit/>
          </a:bodyPr>
          <a:lstStyle/>
          <a:p>
            <a:pPr algn="ctr" eaLnBrk="1" hangingPunct="1">
              <a:defRPr/>
            </a:pPr>
            <a:r>
              <a:rPr lang="en-US" sz="2000" dirty="0">
                <a:solidFill>
                  <a:srgbClr val="660066"/>
                </a:solidFill>
                <a:latin typeface="Calibri" panose="020F0502020204030204" pitchFamily="34" charset="0"/>
                <a:ea typeface="ＭＳ Ｐゴシック" charset="0"/>
                <a:cs typeface="Calibri" panose="020F0502020204030204" pitchFamily="34" charset="0"/>
              </a:rPr>
              <a:t>10</a:t>
            </a:r>
          </a:p>
          <a:p>
            <a:pPr algn="ctr" eaLnBrk="1" hangingPunct="1">
              <a:defRPr/>
            </a:pPr>
            <a:r>
              <a:rPr lang="en-US" sz="2000" dirty="0">
                <a:solidFill>
                  <a:srgbClr val="660066"/>
                </a:solidFill>
                <a:latin typeface="Calibri" panose="020F0502020204030204" pitchFamily="34" charset="0"/>
                <a:ea typeface="ＭＳ Ｐゴシック" charset="0"/>
                <a:cs typeface="Calibri" panose="020F0502020204030204" pitchFamily="34" charset="0"/>
              </a:rPr>
              <a:t>Safety</a:t>
            </a:r>
          </a:p>
        </p:txBody>
      </p:sp>
    </p:spTree>
    <p:extLst>
      <p:ext uri="{BB962C8B-B14F-4D97-AF65-F5344CB8AC3E}">
        <p14:creationId xmlns:p14="http://schemas.microsoft.com/office/powerpoint/2010/main" val="765005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4"/>
        <p:cNvGrpSpPr/>
        <p:nvPr/>
      </p:nvGrpSpPr>
      <p:grpSpPr>
        <a:xfrm>
          <a:off x="0" y="0"/>
          <a:ext cx="0" cy="0"/>
          <a:chOff x="0" y="0"/>
          <a:chExt cx="0" cy="0"/>
        </a:xfrm>
      </p:grpSpPr>
      <p:sp>
        <p:nvSpPr>
          <p:cNvPr id="415" name="Google Shape;415;p11"/>
          <p:cNvSpPr txBox="1">
            <a:spLocks noGrp="1"/>
          </p:cNvSpPr>
          <p:nvPr>
            <p:ph type="title"/>
          </p:nvPr>
        </p:nvSpPr>
        <p:spPr>
          <a:xfrm>
            <a:off x="983833" y="7597"/>
            <a:ext cx="10264539" cy="1220208"/>
          </a:xfrm>
          <a:prstGeom prst="rect">
            <a:avLst/>
          </a:prstGeom>
          <a:noFill/>
          <a:ln>
            <a:noFill/>
          </a:ln>
        </p:spPr>
        <p:txBody>
          <a:bodyPr spcFirstLastPara="1" wrap="square" lIns="0" tIns="0" rIns="0" bIns="0" anchor="ctr" anchorCtr="0">
            <a:normAutofit/>
          </a:bodyPr>
          <a:lstStyle/>
          <a:p>
            <a:pPr marL="0" lvl="0" indent="0" algn="ctr" rtl="0">
              <a:lnSpc>
                <a:spcPct val="70000"/>
              </a:lnSpc>
              <a:spcBef>
                <a:spcPts val="0"/>
              </a:spcBef>
              <a:spcAft>
                <a:spcPts val="0"/>
              </a:spcAft>
              <a:buClr>
                <a:schemeClr val="lt1"/>
              </a:buClr>
              <a:buSzPts val="4640"/>
              <a:buFont typeface="Libre Franklin Medium"/>
              <a:buNone/>
            </a:pPr>
            <a:r>
              <a:rPr lang="en-US" sz="4400" b="1" dirty="0">
                <a:solidFill>
                  <a:schemeClr val="accent1">
                    <a:lumMod val="50000"/>
                  </a:schemeClr>
                </a:solidFill>
                <a:latin typeface="+mn-lt"/>
              </a:rPr>
              <a:t>The Child and Family Team</a:t>
            </a:r>
            <a:endParaRPr sz="4400" b="1" dirty="0">
              <a:solidFill>
                <a:schemeClr val="accent1">
                  <a:lumMod val="50000"/>
                </a:schemeClr>
              </a:solidFill>
              <a:latin typeface="+mn-lt"/>
            </a:endParaRPr>
          </a:p>
        </p:txBody>
      </p:sp>
      <p:grpSp>
        <p:nvGrpSpPr>
          <p:cNvPr id="53" name="Group 4"/>
          <p:cNvGrpSpPr>
            <a:grpSpLocks/>
          </p:cNvGrpSpPr>
          <p:nvPr/>
        </p:nvGrpSpPr>
        <p:grpSpPr bwMode="auto">
          <a:xfrm>
            <a:off x="150312" y="964504"/>
            <a:ext cx="11912252" cy="5750167"/>
            <a:chOff x="1565503" y="3275882"/>
            <a:chExt cx="21425725" cy="10399336"/>
          </a:xfrm>
        </p:grpSpPr>
        <p:grpSp>
          <p:nvGrpSpPr>
            <p:cNvPr id="54" name="Group"/>
            <p:cNvGrpSpPr>
              <a:grpSpLocks/>
            </p:cNvGrpSpPr>
            <p:nvPr/>
          </p:nvGrpSpPr>
          <p:grpSpPr bwMode="auto">
            <a:xfrm>
              <a:off x="1565503" y="3275882"/>
              <a:ext cx="10316187" cy="10399336"/>
              <a:chOff x="-623541" y="-641279"/>
              <a:chExt cx="5920425" cy="6101261"/>
            </a:xfrm>
          </p:grpSpPr>
          <p:sp>
            <p:nvSpPr>
              <p:cNvPr id="99" name="Circle">
                <a:extLst>
                  <a:ext uri="{FF2B5EF4-FFF2-40B4-BE49-F238E27FC236}">
                    <a16:creationId xmlns:a16="http://schemas.microsoft.com/office/drawing/2014/main" id="{7BB0579F-FDC8-DC43-A122-7290A1CE7165}"/>
                  </a:ext>
                </a:extLst>
              </p:cNvPr>
              <p:cNvSpPr/>
              <p:nvPr/>
            </p:nvSpPr>
            <p:spPr>
              <a:xfrm flipH="1">
                <a:off x="-623541" y="-641279"/>
                <a:ext cx="5920425" cy="6057492"/>
              </a:xfrm>
              <a:prstGeom prst="ellipse">
                <a:avLst/>
              </a:prstGeom>
              <a:solidFill>
                <a:schemeClr val="accent3">
                  <a:lumMod val="75000"/>
                  <a:alpha val="74000"/>
                </a:schemeClr>
              </a:solidFill>
              <a:ln w="12700" cap="flat">
                <a:noFill/>
                <a:miter lim="400000"/>
              </a:ln>
              <a:effectLst/>
            </p:spPr>
            <p:txBody>
              <a:bodyPr lIns="19050" tIns="19050" rIns="19050" bIns="19050" anchor="ctr"/>
              <a:lstStyle/>
              <a:p>
                <a:pPr defTabSz="457200" eaLnBrk="1" fontAlgn="auto" hangingPunct="1">
                  <a:spcBef>
                    <a:spcPts val="0"/>
                  </a:spcBef>
                  <a:spcAft>
                    <a:spcPts val="0"/>
                  </a:spcAft>
                  <a:defRPr/>
                </a:pPr>
                <a:endParaRPr sz="700">
                  <a:solidFill>
                    <a:prstClr val="white"/>
                  </a:solidFill>
                  <a:latin typeface="Calibri"/>
                </a:endParaRPr>
              </a:p>
            </p:txBody>
          </p:sp>
          <p:sp>
            <p:nvSpPr>
              <p:cNvPr id="100" name="Praesent commodo cursus magna, vel scelerisque nisl sit consectetur et.">
                <a:extLst>
                  <a:ext uri="{FF2B5EF4-FFF2-40B4-BE49-F238E27FC236}">
                    <a16:creationId xmlns:a16="http://schemas.microsoft.com/office/drawing/2014/main" id="{D8DB6DCB-D417-0443-A879-F5968C1DDA04}"/>
                  </a:ext>
                </a:extLst>
              </p:cNvPr>
              <p:cNvSpPr txBox="1"/>
              <p:nvPr/>
            </p:nvSpPr>
            <p:spPr>
              <a:xfrm>
                <a:off x="-343149" y="380551"/>
                <a:ext cx="4725482" cy="5079431"/>
              </a:xfrm>
              <a:prstGeom prst="rect">
                <a:avLst/>
              </a:prstGeom>
              <a:noFill/>
              <a:ln w="12700" cap="flat">
                <a:noFill/>
                <a:miter lim="400000"/>
              </a:ln>
              <a:effectLst/>
              <a:extLst>
                <a:ext uri="{C572A759-6A51-4108-AA02-DFA0A04FC94B}"/>
              </a:extLst>
            </p:spPr>
            <p:txBody>
              <a:bodyPr lIns="0" tIns="0" rIns="0" bIns="0" anchor="ctr">
                <a:noAutofit/>
              </a:bodyPr>
              <a:lstStyle/>
              <a:p>
                <a:pPr algn="ctr" defTabSz="457200" eaLnBrk="1" fontAlgn="auto" hangingPunct="1">
                  <a:spcBef>
                    <a:spcPts val="422"/>
                  </a:spcBef>
                  <a:spcAft>
                    <a:spcPts val="844"/>
                  </a:spcAft>
                  <a:defRPr sz="2500">
                    <a:solidFill>
                      <a:srgbClr val="FFFFFF"/>
                    </a:solidFill>
                    <a:latin typeface="Helvetica Neue Light"/>
                    <a:ea typeface="Helvetica Neue Light"/>
                    <a:cs typeface="Helvetica Neue Light"/>
                    <a:sym typeface="Helvetica Neue Light"/>
                  </a:defRPr>
                </a:pPr>
                <a:r>
                  <a:rPr lang="en-US" sz="2200" b="1" dirty="0">
                    <a:solidFill>
                      <a:srgbClr val="FFFFFF"/>
                    </a:solidFill>
                    <a:latin typeface="Arial" panose="020B0604020202020204" pitchFamily="34" charset="0"/>
                    <a:ea typeface="Helvetica Neue Medium" panose="02000503000000020004" pitchFamily="2" charset="0"/>
                    <a:cs typeface="Arial" panose="020B0604020202020204" pitchFamily="34" charset="0"/>
                    <a:sym typeface="Helvetica Neue Light"/>
                  </a:rPr>
                  <a:t>The Child and                                Family Team:</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Child/Youth/NMD</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Family | Natural Supports</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Caregiver (and FFA/STRTP)</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Social Worker/Probation Officer</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Mental Health  | Tribal Partners</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Other Professionals | CASA</a:t>
                </a:r>
              </a:p>
              <a:p>
                <a:pPr algn="ctr" defTabSz="457200">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Skilled &amp; Trained Facilitator</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Education Partners</a:t>
                </a:r>
              </a:p>
              <a:p>
                <a:pPr algn="ctr" defTabSz="457200" eaLnBrk="1" fontAlgn="auto" hangingPunct="1">
                  <a:spcBef>
                    <a:spcPts val="600"/>
                  </a:spcBef>
                  <a:spcAft>
                    <a:spcPts val="600"/>
                  </a:spcAft>
                  <a:defRPr sz="2500">
                    <a:solidFill>
                      <a:srgbClr val="FFFFFF"/>
                    </a:solidFill>
                    <a:latin typeface="Helvetica Neue Light"/>
                    <a:ea typeface="Helvetica Neue Light"/>
                    <a:cs typeface="Helvetica Neue Light"/>
                    <a:sym typeface="Helvetica Neue Light"/>
                  </a:defRPr>
                </a:pPr>
                <a:r>
                  <a:rPr lang="en-US" sz="2000" b="1" dirty="0">
                    <a:solidFill>
                      <a:srgbClr val="FFFFFF"/>
                    </a:solidFill>
                    <a:latin typeface="Calibri" panose="020F0502020204030204" pitchFamily="34" charset="0"/>
                    <a:ea typeface="Helvetica Neue Medium" panose="02000503000000020004" pitchFamily="2" charset="0"/>
                    <a:cs typeface="Calibri" panose="020F0502020204030204" pitchFamily="34" charset="0"/>
                    <a:sym typeface="Helvetica Neue Light"/>
                  </a:rPr>
                  <a:t>Community Supports</a:t>
                </a:r>
              </a:p>
              <a:p>
                <a:pPr algn="ctr" defTabSz="457200" eaLnBrk="1" fontAlgn="auto" hangingPunct="1">
                  <a:spcBef>
                    <a:spcPts val="422"/>
                  </a:spcBef>
                  <a:spcAft>
                    <a:spcPts val="0"/>
                  </a:spcAft>
                  <a:defRPr sz="2500">
                    <a:solidFill>
                      <a:srgbClr val="FFFFFF"/>
                    </a:solidFill>
                    <a:latin typeface="Helvetica Neue Light"/>
                    <a:ea typeface="Helvetica Neue Light"/>
                    <a:cs typeface="Helvetica Neue Light"/>
                    <a:sym typeface="Helvetica Neue Light"/>
                  </a:defRPr>
                </a:pPr>
                <a:endParaRPr lang="en-US" sz="2500" b="1" dirty="0">
                  <a:solidFill>
                    <a:srgbClr val="FFFFFF"/>
                  </a:solidFill>
                  <a:latin typeface="Arial" panose="020B0604020202020204" pitchFamily="34" charset="0"/>
                  <a:ea typeface="Helvetica Neue Medium" panose="02000503000000020004" pitchFamily="2" charset="0"/>
                  <a:cs typeface="Arial" panose="020B0604020202020204" pitchFamily="34" charset="0"/>
                  <a:sym typeface="Helvetica Neue Light"/>
                </a:endParaRPr>
              </a:p>
              <a:p>
                <a:pPr algn="ctr" defTabSz="457200" eaLnBrk="1" fontAlgn="auto" hangingPunct="1">
                  <a:spcBef>
                    <a:spcPts val="422"/>
                  </a:spcBef>
                  <a:spcAft>
                    <a:spcPts val="0"/>
                  </a:spcAft>
                  <a:defRPr sz="2500">
                    <a:solidFill>
                      <a:srgbClr val="FFFFFF"/>
                    </a:solidFill>
                    <a:latin typeface="Helvetica Neue Light"/>
                    <a:ea typeface="Helvetica Neue Light"/>
                    <a:cs typeface="Helvetica Neue Light"/>
                    <a:sym typeface="Helvetica Neue Light"/>
                  </a:defRPr>
                </a:pPr>
                <a:endParaRPr sz="2500" dirty="0">
                  <a:solidFill>
                    <a:srgbClr val="FFFFFF"/>
                  </a:solidFill>
                  <a:latin typeface="Arial" panose="020B0604020202020204" pitchFamily="34" charset="0"/>
                  <a:ea typeface="Helvetica Neue Medium" panose="02000503000000020004" pitchFamily="2" charset="0"/>
                  <a:cs typeface="Arial" panose="020B0604020202020204" pitchFamily="34" charset="0"/>
                  <a:sym typeface="Helvetica Neue Light"/>
                </a:endParaRPr>
              </a:p>
            </p:txBody>
          </p:sp>
        </p:grpSp>
        <p:sp>
          <p:nvSpPr>
            <p:cNvPr id="55" name="Maecenas sed diam eget risus varius blandit sit amet non magna a augue gravida at eget metus."/>
            <p:cNvSpPr txBox="1">
              <a:spLocks noChangeArrowheads="1"/>
            </p:cNvSpPr>
            <p:nvPr/>
          </p:nvSpPr>
          <p:spPr bwMode="auto">
            <a:xfrm>
              <a:off x="12068755" y="4251226"/>
              <a:ext cx="10922473" cy="792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defTabSz="584200">
                <a:defRPr>
                  <a:solidFill>
                    <a:schemeClr val="tx1"/>
                  </a:solidFill>
                  <a:latin typeface="Franklin Gothic Book" panose="020B0503020102020204" pitchFamily="34" charset="0"/>
                </a:defRPr>
              </a:lvl1pPr>
              <a:lvl2pPr marL="742950" indent="-285750" defTabSz="584200">
                <a:defRPr>
                  <a:solidFill>
                    <a:schemeClr val="tx1"/>
                  </a:solidFill>
                  <a:latin typeface="Franklin Gothic Book" panose="020B0503020102020204" pitchFamily="34" charset="0"/>
                </a:defRPr>
              </a:lvl2pPr>
              <a:lvl3pPr marL="1143000" indent="-228600" defTabSz="584200">
                <a:defRPr>
                  <a:solidFill>
                    <a:schemeClr val="tx1"/>
                  </a:solidFill>
                  <a:latin typeface="Franklin Gothic Book" panose="020B0503020102020204" pitchFamily="34" charset="0"/>
                </a:defRPr>
              </a:lvl3pPr>
              <a:lvl4pPr marL="1600200" indent="-228600" defTabSz="584200">
                <a:defRPr>
                  <a:solidFill>
                    <a:schemeClr val="tx1"/>
                  </a:solidFill>
                  <a:latin typeface="Franklin Gothic Book" panose="020B0503020102020204" pitchFamily="34" charset="0"/>
                </a:defRPr>
              </a:lvl4pPr>
              <a:lvl5pPr marL="2057400" indent="-228600" defTabSz="584200">
                <a:defRPr>
                  <a:solidFill>
                    <a:schemeClr val="tx1"/>
                  </a:solidFill>
                  <a:latin typeface="Franklin Gothic Book" panose="020B0503020102020204" pitchFamily="34" charset="0"/>
                </a:defRPr>
              </a:lvl5pPr>
              <a:lvl6pPr marL="2514600" indent="-228600" defTabSz="584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584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584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584200" eaLnBrk="0" fontAlgn="base" hangingPunct="0">
                <a:spcBef>
                  <a:spcPct val="0"/>
                </a:spcBef>
                <a:spcAft>
                  <a:spcPct val="0"/>
                </a:spcAft>
                <a:defRPr>
                  <a:solidFill>
                    <a:schemeClr val="tx1"/>
                  </a:solidFill>
                  <a:latin typeface="Franklin Gothic Book" panose="020B0503020102020204" pitchFamily="34" charset="0"/>
                </a:defRPr>
              </a:lvl9pPr>
            </a:lstStyle>
            <a:p>
              <a:pPr algn="ctr" eaLnBrk="1" hangingPunct="1">
                <a:spcAft>
                  <a:spcPts val="850"/>
                </a:spcAft>
              </a:pPr>
              <a:r>
                <a:rPr lang="en-US" altLang="en-US" sz="3200" dirty="0">
                  <a:latin typeface="+mn-lt"/>
                  <a:ea typeface="Helvetica Neue Light" pitchFamily="2" charset="0"/>
                  <a:cs typeface="Arial" panose="020B0604020202020204" pitchFamily="34" charset="0"/>
                  <a:sym typeface="Helvetica Neue Light" pitchFamily="2" charset="0"/>
                </a:rPr>
                <a:t>Child and family team meetings are one tool of the CFT engagement and </a:t>
              </a:r>
              <a:br>
                <a:rPr lang="en-US" altLang="en-US" sz="3200" dirty="0">
                  <a:latin typeface="+mn-lt"/>
                  <a:ea typeface="Helvetica Neue Light" pitchFamily="2" charset="0"/>
                  <a:cs typeface="Arial" panose="020B0604020202020204" pitchFamily="34" charset="0"/>
                  <a:sym typeface="Helvetica Neue Light" pitchFamily="2" charset="0"/>
                </a:rPr>
              </a:br>
              <a:r>
                <a:rPr lang="en-US" altLang="en-US" sz="3200" dirty="0">
                  <a:latin typeface="+mn-lt"/>
                  <a:ea typeface="Helvetica Neue Light" pitchFamily="2" charset="0"/>
                  <a:cs typeface="Arial" panose="020B0604020202020204" pitchFamily="34" charset="0"/>
                  <a:sym typeface="Helvetica Neue Light" pitchFamily="2" charset="0"/>
                </a:rPr>
                <a:t>service delivery process. </a:t>
              </a:r>
            </a:p>
            <a:p>
              <a:pPr algn="ctr" eaLnBrk="1" hangingPunct="1">
                <a:spcAft>
                  <a:spcPts val="850"/>
                </a:spcAft>
              </a:pPr>
              <a:endParaRPr lang="en-US" altLang="en-US" sz="3200" dirty="0">
                <a:latin typeface="+mn-lt"/>
                <a:ea typeface="Helvetica Neue Light" pitchFamily="2" charset="0"/>
                <a:cs typeface="Arial" panose="020B0604020202020204" pitchFamily="34" charset="0"/>
                <a:sym typeface="Helvetica Neue Light" pitchFamily="2" charset="0"/>
              </a:endParaRPr>
            </a:p>
            <a:p>
              <a:pPr algn="ctr" eaLnBrk="1" hangingPunct="1">
                <a:spcAft>
                  <a:spcPts val="850"/>
                </a:spcAft>
              </a:pPr>
              <a:r>
                <a:rPr lang="en-US" altLang="en-US" sz="4800" dirty="0">
                  <a:latin typeface="+mn-lt"/>
                  <a:ea typeface="Helvetica Neue Light" pitchFamily="2" charset="0"/>
                  <a:cs typeface="Arial" panose="020B0604020202020204" pitchFamily="34" charset="0"/>
                  <a:sym typeface="Helvetica Neue Light" pitchFamily="2" charset="0"/>
                </a:rPr>
                <a:t>Teaming is a process, </a:t>
              </a:r>
              <a:r>
                <a:rPr lang="en-US" altLang="en-US" sz="4800" b="1" dirty="0">
                  <a:effectLst>
                    <a:outerShdw blurRad="38100" dist="38100" dir="2700000" algn="tl">
                      <a:srgbClr val="000000">
                        <a:alpha val="43137"/>
                      </a:srgbClr>
                    </a:outerShdw>
                  </a:effectLst>
                  <a:latin typeface="Ink Free" panose="03080402000500000000" pitchFamily="66" charset="0"/>
                  <a:ea typeface="Helvetica Neue Light" pitchFamily="2" charset="0"/>
                  <a:cs typeface="Arial" panose="020B0604020202020204" pitchFamily="34" charset="0"/>
                  <a:sym typeface="Helvetica Neue Light" pitchFamily="2" charset="0"/>
                </a:rPr>
                <a:t>NOT</a:t>
              </a:r>
              <a:r>
                <a:rPr lang="en-US" altLang="en-US" sz="4800" dirty="0">
                  <a:latin typeface="+mn-lt"/>
                  <a:ea typeface="Helvetica Neue Light" pitchFamily="2" charset="0"/>
                  <a:cs typeface="Arial" panose="020B0604020202020204" pitchFamily="34" charset="0"/>
                  <a:sym typeface="Helvetica Neue Light" pitchFamily="2" charset="0"/>
                </a:rPr>
                <a:t> an event!</a:t>
              </a:r>
            </a:p>
            <a:p>
              <a:pPr algn="ctr" eaLnBrk="1" hangingPunct="1">
                <a:spcAft>
                  <a:spcPts val="850"/>
                </a:spcAft>
              </a:pPr>
              <a:endParaRPr lang="en-US" altLang="en-US" sz="3200" dirty="0">
                <a:latin typeface="Franklin Gothic Medium" panose="020B0603020102020204" pitchFamily="34" charset="0"/>
                <a:ea typeface="Helvetica Neue Light" pitchFamily="2" charset="0"/>
                <a:cs typeface="Arial" panose="020B0604020202020204" pitchFamily="34" charset="0"/>
                <a:sym typeface="Helvetica Neue Light" pitchFamily="2" charset="0"/>
              </a:endParaRPr>
            </a:p>
          </p:txBody>
        </p:sp>
        <p:grpSp>
          <p:nvGrpSpPr>
            <p:cNvPr id="56" name="Group 38"/>
            <p:cNvGrpSpPr>
              <a:grpSpLocks/>
            </p:cNvGrpSpPr>
            <p:nvPr/>
          </p:nvGrpSpPr>
          <p:grpSpPr bwMode="auto">
            <a:xfrm>
              <a:off x="8157432" y="3844612"/>
              <a:ext cx="2238364" cy="2238088"/>
              <a:chOff x="-1084" y="0"/>
              <a:chExt cx="2238363" cy="2238087"/>
            </a:xfrm>
          </p:grpSpPr>
          <p:grpSp>
            <p:nvGrpSpPr>
              <p:cNvPr id="89" name="Group 30"/>
              <p:cNvGrpSpPr>
                <a:grpSpLocks/>
              </p:cNvGrpSpPr>
              <p:nvPr/>
            </p:nvGrpSpPr>
            <p:grpSpPr bwMode="auto">
              <a:xfrm>
                <a:off x="-1084" y="0"/>
                <a:ext cx="2238363" cy="2238087"/>
                <a:chOff x="-1084" y="0"/>
                <a:chExt cx="2238362" cy="2238086"/>
              </a:xfrm>
            </p:grpSpPr>
            <p:sp>
              <p:nvSpPr>
                <p:cNvPr id="97" name="Shape 28">
                  <a:extLst>
                    <a:ext uri="{FF2B5EF4-FFF2-40B4-BE49-F238E27FC236}">
                      <a16:creationId xmlns:a16="http://schemas.microsoft.com/office/drawing/2014/main" id="{A647B194-41C8-9148-B65B-E5FEF4876718}"/>
                    </a:ext>
                  </a:extLst>
                </p:cNvPr>
                <p:cNvSpPr/>
                <p:nvPr/>
              </p:nvSpPr>
              <p:spPr>
                <a:xfrm>
                  <a:off x="-1084" y="0"/>
                  <a:ext cx="2238362" cy="2238086"/>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98" name="Shape 29">
                  <a:extLst>
                    <a:ext uri="{FF2B5EF4-FFF2-40B4-BE49-F238E27FC236}">
                      <a16:creationId xmlns:a16="http://schemas.microsoft.com/office/drawing/2014/main" id="{66CB1093-51BE-FB47-9E23-098A906C9DAC}"/>
                    </a:ext>
                  </a:extLst>
                </p:cNvPr>
                <p:cNvSpPr/>
                <p:nvPr/>
              </p:nvSpPr>
              <p:spPr>
                <a:xfrm>
                  <a:off x="262441" y="154144"/>
                  <a:ext cx="1930388" cy="19301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8F3E1"/>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nvGrpSpPr>
              <p:cNvPr id="90" name="Group 37"/>
              <p:cNvGrpSpPr>
                <a:grpSpLocks/>
              </p:cNvGrpSpPr>
              <p:nvPr/>
            </p:nvGrpSpPr>
            <p:grpSpPr bwMode="auto">
              <a:xfrm>
                <a:off x="608512" y="431744"/>
                <a:ext cx="1031871" cy="1669835"/>
                <a:chOff x="-1088" y="-56"/>
                <a:chExt cx="1031870" cy="1669834"/>
              </a:xfrm>
            </p:grpSpPr>
            <p:sp>
              <p:nvSpPr>
                <p:cNvPr id="91" name="Shape 31">
                  <a:extLst>
                    <a:ext uri="{FF2B5EF4-FFF2-40B4-BE49-F238E27FC236}">
                      <a16:creationId xmlns:a16="http://schemas.microsoft.com/office/drawing/2014/main" id="{D9AF5564-51FD-3C40-BE93-337E1AC87785}"/>
                    </a:ext>
                  </a:extLst>
                </p:cNvPr>
                <p:cNvSpPr/>
                <p:nvPr/>
              </p:nvSpPr>
              <p:spPr>
                <a:xfrm>
                  <a:off x="164011" y="901528"/>
                  <a:ext cx="669922" cy="768250"/>
                </a:xfrm>
                <a:custGeom>
                  <a:avLst/>
                  <a:gdLst/>
                  <a:ahLst/>
                  <a:cxnLst>
                    <a:cxn ang="0">
                      <a:pos x="wd2" y="hd2"/>
                    </a:cxn>
                    <a:cxn ang="5400000">
                      <a:pos x="wd2" y="hd2"/>
                    </a:cxn>
                    <a:cxn ang="10800000">
                      <a:pos x="wd2" y="hd2"/>
                    </a:cxn>
                    <a:cxn ang="16200000">
                      <a:pos x="wd2" y="hd2"/>
                    </a:cxn>
                  </a:cxnLst>
                  <a:rect l="0" t="0" r="r" b="b"/>
                  <a:pathLst>
                    <a:path w="21600" h="17950" extrusionOk="0">
                      <a:moveTo>
                        <a:pt x="4844" y="1112"/>
                      </a:moveTo>
                      <a:cubicBezTo>
                        <a:pt x="4844" y="1112"/>
                        <a:pt x="5109" y="13327"/>
                        <a:pt x="0" y="16427"/>
                      </a:cubicBezTo>
                      <a:cubicBezTo>
                        <a:pt x="11651" y="19764"/>
                        <a:pt x="21600" y="16578"/>
                        <a:pt x="21600" y="16578"/>
                      </a:cubicBezTo>
                      <a:cubicBezTo>
                        <a:pt x="21600" y="16578"/>
                        <a:pt x="17717" y="14118"/>
                        <a:pt x="17207" y="1868"/>
                      </a:cubicBezTo>
                      <a:cubicBezTo>
                        <a:pt x="17052" y="-1836"/>
                        <a:pt x="4844" y="1112"/>
                        <a:pt x="4844" y="1112"/>
                      </a:cubicBezTo>
                      <a:close/>
                    </a:path>
                  </a:pathLst>
                </a:custGeom>
                <a:solidFill>
                  <a:srgbClr val="D3B799"/>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92" name="Shape 32">
                  <a:extLst>
                    <a:ext uri="{FF2B5EF4-FFF2-40B4-BE49-F238E27FC236}">
                      <a16:creationId xmlns:a16="http://schemas.microsoft.com/office/drawing/2014/main" id="{B9DD0650-6AC0-4349-9FB9-3C644203C853}"/>
                    </a:ext>
                  </a:extLst>
                </p:cNvPr>
                <p:cNvSpPr/>
                <p:nvPr/>
              </p:nvSpPr>
              <p:spPr>
                <a:xfrm>
                  <a:off x="-1088" y="571370"/>
                  <a:ext cx="1031870" cy="853966"/>
                </a:xfrm>
                <a:custGeom>
                  <a:avLst/>
                  <a:gdLst/>
                  <a:ahLst/>
                  <a:cxnLst>
                    <a:cxn ang="0">
                      <a:pos x="wd2" y="hd2"/>
                    </a:cxn>
                    <a:cxn ang="5400000">
                      <a:pos x="wd2" y="hd2"/>
                    </a:cxn>
                    <a:cxn ang="10800000">
                      <a:pos x="wd2" y="hd2"/>
                    </a:cxn>
                    <a:cxn ang="16200000">
                      <a:pos x="wd2" y="hd2"/>
                    </a:cxn>
                  </a:cxnLst>
                  <a:rect l="0" t="0" r="r" b="b"/>
                  <a:pathLst>
                    <a:path w="21121" h="21105" extrusionOk="0">
                      <a:moveTo>
                        <a:pt x="6549" y="13452"/>
                      </a:moveTo>
                      <a:lnTo>
                        <a:pt x="6226" y="16887"/>
                      </a:lnTo>
                      <a:cubicBezTo>
                        <a:pt x="6226" y="16887"/>
                        <a:pt x="8071" y="19182"/>
                        <a:pt x="10616" y="20048"/>
                      </a:cubicBezTo>
                      <a:cubicBezTo>
                        <a:pt x="13162" y="20914"/>
                        <a:pt x="15533" y="21105"/>
                        <a:pt x="15533" y="21105"/>
                      </a:cubicBezTo>
                      <a:cubicBezTo>
                        <a:pt x="15533" y="21105"/>
                        <a:pt x="14575" y="16431"/>
                        <a:pt x="14672" y="13872"/>
                      </a:cubicBezTo>
                      <a:cubicBezTo>
                        <a:pt x="14770" y="11313"/>
                        <a:pt x="6549" y="13452"/>
                        <a:pt x="6549" y="13452"/>
                      </a:cubicBezTo>
                      <a:close/>
                      <a:moveTo>
                        <a:pt x="1884" y="1290"/>
                      </a:moveTo>
                      <a:cubicBezTo>
                        <a:pt x="1884" y="1290"/>
                        <a:pt x="1191" y="-495"/>
                        <a:pt x="498" y="135"/>
                      </a:cubicBezTo>
                      <a:cubicBezTo>
                        <a:pt x="-195" y="765"/>
                        <a:pt x="-240" y="3167"/>
                        <a:pt x="844" y="4816"/>
                      </a:cubicBezTo>
                      <a:cubicBezTo>
                        <a:pt x="1929" y="6464"/>
                        <a:pt x="2404" y="6435"/>
                        <a:pt x="2404" y="6435"/>
                      </a:cubicBezTo>
                      <a:lnTo>
                        <a:pt x="1884" y="1290"/>
                      </a:lnTo>
                      <a:close/>
                      <a:moveTo>
                        <a:pt x="19236" y="1290"/>
                      </a:moveTo>
                      <a:cubicBezTo>
                        <a:pt x="19236" y="1290"/>
                        <a:pt x="19929" y="-495"/>
                        <a:pt x="20622" y="135"/>
                      </a:cubicBezTo>
                      <a:cubicBezTo>
                        <a:pt x="21315" y="765"/>
                        <a:pt x="21360" y="3167"/>
                        <a:pt x="20276" y="4816"/>
                      </a:cubicBezTo>
                      <a:cubicBezTo>
                        <a:pt x="19191" y="6464"/>
                        <a:pt x="18716" y="6435"/>
                        <a:pt x="18716" y="6435"/>
                      </a:cubicBezTo>
                      <a:lnTo>
                        <a:pt x="19236" y="1290"/>
                      </a:lnTo>
                      <a:close/>
                    </a:path>
                  </a:pathLst>
                </a:custGeom>
                <a:solidFill>
                  <a:srgbClr val="C3A386"/>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93" name="Shape 33">
                  <a:extLst>
                    <a:ext uri="{FF2B5EF4-FFF2-40B4-BE49-F238E27FC236}">
                      <a16:creationId xmlns:a16="http://schemas.microsoft.com/office/drawing/2014/main" id="{EC1CD673-2D0F-3249-BCD2-C458919718AE}"/>
                    </a:ext>
                  </a:extLst>
                </p:cNvPr>
                <p:cNvSpPr/>
                <p:nvPr/>
              </p:nvSpPr>
              <p:spPr>
                <a:xfrm>
                  <a:off x="75112" y="88834"/>
                  <a:ext cx="882645" cy="1203169"/>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1" y="5463"/>
                        <a:pt x="18822" y="0"/>
                        <a:pt x="10452" y="0"/>
                      </a:cubicBezTo>
                      <a:cubicBezTo>
                        <a:pt x="2082" y="0"/>
                        <a:pt x="67" y="5462"/>
                        <a:pt x="20" y="6039"/>
                      </a:cubicBezTo>
                      <a:cubicBezTo>
                        <a:pt x="-76" y="7190"/>
                        <a:pt x="111" y="13705"/>
                        <a:pt x="2016" y="16177"/>
                      </a:cubicBezTo>
                      <a:cubicBezTo>
                        <a:pt x="3908" y="18631"/>
                        <a:pt x="8659" y="21555"/>
                        <a:pt x="10681" y="21598"/>
                      </a:cubicBezTo>
                      <a:cubicBezTo>
                        <a:pt x="10694" y="21598"/>
                        <a:pt x="10709"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D3B799"/>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94" name="Shape 34">
                  <a:extLst>
                    <a:ext uri="{FF2B5EF4-FFF2-40B4-BE49-F238E27FC236}">
                      <a16:creationId xmlns:a16="http://schemas.microsoft.com/office/drawing/2014/main" id="{DAE27263-52C9-AA41-B0A8-A7CE5C47F15E}"/>
                    </a:ext>
                  </a:extLst>
                </p:cNvPr>
                <p:cNvSpPr/>
                <p:nvPr/>
              </p:nvSpPr>
              <p:spPr>
                <a:xfrm>
                  <a:off x="49712" y="88833"/>
                  <a:ext cx="936621" cy="526982"/>
                </a:xfrm>
                <a:custGeom>
                  <a:avLst/>
                  <a:gdLst/>
                  <a:ahLst/>
                  <a:cxnLst>
                    <a:cxn ang="0">
                      <a:pos x="wd2" y="hd2"/>
                    </a:cxn>
                    <a:cxn ang="5400000">
                      <a:pos x="wd2" y="hd2"/>
                    </a:cxn>
                    <a:cxn ang="10800000">
                      <a:pos x="wd2" y="hd2"/>
                    </a:cxn>
                    <a:cxn ang="16200000">
                      <a:pos x="wd2" y="hd2"/>
                    </a:cxn>
                  </a:cxnLst>
                  <a:rect l="0" t="0" r="r" b="b"/>
                  <a:pathLst>
                    <a:path w="20663" h="21600" extrusionOk="0">
                      <a:moveTo>
                        <a:pt x="20471" y="10800"/>
                      </a:moveTo>
                      <a:cubicBezTo>
                        <a:pt x="19799" y="5473"/>
                        <a:pt x="17656" y="3005"/>
                        <a:pt x="15608" y="1635"/>
                      </a:cubicBezTo>
                      <a:cubicBezTo>
                        <a:pt x="13640" y="319"/>
                        <a:pt x="12217" y="21"/>
                        <a:pt x="10379" y="0"/>
                      </a:cubicBezTo>
                      <a:cubicBezTo>
                        <a:pt x="10371" y="0"/>
                        <a:pt x="10136" y="0"/>
                        <a:pt x="10128" y="0"/>
                      </a:cubicBezTo>
                      <a:cubicBezTo>
                        <a:pt x="8290" y="21"/>
                        <a:pt x="6867" y="319"/>
                        <a:pt x="4899" y="1635"/>
                      </a:cubicBezTo>
                      <a:cubicBezTo>
                        <a:pt x="2851" y="3005"/>
                        <a:pt x="885" y="5473"/>
                        <a:pt x="213" y="10800"/>
                      </a:cubicBezTo>
                      <a:cubicBezTo>
                        <a:pt x="-458" y="16127"/>
                        <a:pt x="668" y="21600"/>
                        <a:pt x="668" y="21600"/>
                      </a:cubicBezTo>
                      <a:cubicBezTo>
                        <a:pt x="668" y="21600"/>
                        <a:pt x="540" y="17072"/>
                        <a:pt x="2150" y="13340"/>
                      </a:cubicBezTo>
                      <a:cubicBezTo>
                        <a:pt x="3744" y="9647"/>
                        <a:pt x="6943" y="8582"/>
                        <a:pt x="10253" y="8561"/>
                      </a:cubicBezTo>
                      <a:cubicBezTo>
                        <a:pt x="13564" y="8582"/>
                        <a:pt x="16763" y="9647"/>
                        <a:pt x="18357" y="13340"/>
                      </a:cubicBezTo>
                      <a:cubicBezTo>
                        <a:pt x="19967" y="17072"/>
                        <a:pt x="19839" y="21600"/>
                        <a:pt x="19839" y="21600"/>
                      </a:cubicBezTo>
                      <a:cubicBezTo>
                        <a:pt x="19839" y="21600"/>
                        <a:pt x="21142" y="16127"/>
                        <a:pt x="20471" y="10800"/>
                      </a:cubicBezTo>
                      <a:close/>
                    </a:path>
                  </a:pathLst>
                </a:custGeom>
                <a:solidFill>
                  <a:srgbClr val="C3A386"/>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95" name="Shape 35">
                  <a:extLst>
                    <a:ext uri="{FF2B5EF4-FFF2-40B4-BE49-F238E27FC236}">
                      <a16:creationId xmlns:a16="http://schemas.microsoft.com/office/drawing/2014/main" id="{E554B6B2-60E3-3C41-A343-15AF98C48FDB}"/>
                    </a:ext>
                  </a:extLst>
                </p:cNvPr>
                <p:cNvSpPr/>
                <p:nvPr/>
              </p:nvSpPr>
              <p:spPr>
                <a:xfrm>
                  <a:off x="24312" y="-56"/>
                  <a:ext cx="981070" cy="612697"/>
                </a:xfrm>
                <a:custGeom>
                  <a:avLst/>
                  <a:gdLst/>
                  <a:ahLst/>
                  <a:cxnLst>
                    <a:cxn ang="0">
                      <a:pos x="wd2" y="hd2"/>
                    </a:cxn>
                    <a:cxn ang="5400000">
                      <a:pos x="wd2" y="hd2"/>
                    </a:cxn>
                    <a:cxn ang="10800000">
                      <a:pos x="wd2" y="hd2"/>
                    </a:cxn>
                    <a:cxn ang="16200000">
                      <a:pos x="wd2" y="hd2"/>
                    </a:cxn>
                  </a:cxnLst>
                  <a:rect l="0" t="0" r="r" b="b"/>
                  <a:pathLst>
                    <a:path w="20612" h="21600" extrusionOk="0">
                      <a:moveTo>
                        <a:pt x="20467" y="11522"/>
                      </a:moveTo>
                      <a:cubicBezTo>
                        <a:pt x="19828" y="6195"/>
                        <a:pt x="17352" y="3005"/>
                        <a:pt x="15402" y="1635"/>
                      </a:cubicBezTo>
                      <a:cubicBezTo>
                        <a:pt x="13529" y="319"/>
                        <a:pt x="12175" y="21"/>
                        <a:pt x="10425" y="0"/>
                      </a:cubicBezTo>
                      <a:cubicBezTo>
                        <a:pt x="10418" y="0"/>
                        <a:pt x="10194" y="0"/>
                        <a:pt x="10187" y="0"/>
                      </a:cubicBezTo>
                      <a:cubicBezTo>
                        <a:pt x="8437" y="21"/>
                        <a:pt x="7083" y="319"/>
                        <a:pt x="5210" y="1635"/>
                      </a:cubicBezTo>
                      <a:cubicBezTo>
                        <a:pt x="3260" y="3005"/>
                        <a:pt x="784" y="6195"/>
                        <a:pt x="145" y="11522"/>
                      </a:cubicBezTo>
                      <a:cubicBezTo>
                        <a:pt x="-494" y="16849"/>
                        <a:pt x="1183" y="21600"/>
                        <a:pt x="1183" y="21600"/>
                      </a:cubicBezTo>
                      <a:cubicBezTo>
                        <a:pt x="1183" y="21600"/>
                        <a:pt x="1061" y="16033"/>
                        <a:pt x="2593" y="12301"/>
                      </a:cubicBezTo>
                      <a:cubicBezTo>
                        <a:pt x="4110" y="8608"/>
                        <a:pt x="7155" y="7543"/>
                        <a:pt x="10306" y="7521"/>
                      </a:cubicBezTo>
                      <a:cubicBezTo>
                        <a:pt x="13457" y="7543"/>
                        <a:pt x="16502" y="8608"/>
                        <a:pt x="18019" y="12301"/>
                      </a:cubicBezTo>
                      <a:cubicBezTo>
                        <a:pt x="19551" y="16033"/>
                        <a:pt x="19429" y="21600"/>
                        <a:pt x="19429" y="21600"/>
                      </a:cubicBezTo>
                      <a:cubicBezTo>
                        <a:pt x="19429" y="21600"/>
                        <a:pt x="21106" y="16849"/>
                        <a:pt x="20467" y="11522"/>
                      </a:cubicBezTo>
                      <a:close/>
                    </a:path>
                  </a:pathLst>
                </a:custGeom>
                <a:solidFill>
                  <a:srgbClr val="58646C"/>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96" name="Shape 36">
                  <a:extLst>
                    <a:ext uri="{FF2B5EF4-FFF2-40B4-BE49-F238E27FC236}">
                      <a16:creationId xmlns:a16="http://schemas.microsoft.com/office/drawing/2014/main" id="{CE866BD8-717B-934A-A08B-02C9E76835AA}"/>
                    </a:ext>
                  </a:extLst>
                </p:cNvPr>
                <p:cNvSpPr/>
                <p:nvPr/>
              </p:nvSpPr>
              <p:spPr>
                <a:xfrm>
                  <a:off x="189411" y="558672"/>
                  <a:ext cx="660396" cy="193651"/>
                </a:xfrm>
                <a:custGeom>
                  <a:avLst/>
                  <a:gdLst/>
                  <a:ahLst/>
                  <a:cxnLst>
                    <a:cxn ang="0">
                      <a:pos x="wd2" y="hd2"/>
                    </a:cxn>
                    <a:cxn ang="5400000">
                      <a:pos x="wd2" y="hd2"/>
                    </a:cxn>
                    <a:cxn ang="10800000">
                      <a:pos x="wd2" y="hd2"/>
                    </a:cxn>
                    <a:cxn ang="16200000">
                      <a:pos x="wd2" y="hd2"/>
                    </a:cxn>
                  </a:cxnLst>
                  <a:rect l="0" t="0" r="r" b="b"/>
                  <a:pathLst>
                    <a:path w="21600" h="21600" extrusionOk="0">
                      <a:moveTo>
                        <a:pt x="6561" y="18927"/>
                      </a:moveTo>
                      <a:lnTo>
                        <a:pt x="1821" y="18927"/>
                      </a:lnTo>
                      <a:cubicBezTo>
                        <a:pt x="1244" y="18927"/>
                        <a:pt x="776" y="17312"/>
                        <a:pt x="776" y="15327"/>
                      </a:cubicBezTo>
                      <a:lnTo>
                        <a:pt x="776" y="6273"/>
                      </a:lnTo>
                      <a:cubicBezTo>
                        <a:pt x="776" y="4288"/>
                        <a:pt x="1244" y="2673"/>
                        <a:pt x="1821" y="2673"/>
                      </a:cubicBezTo>
                      <a:lnTo>
                        <a:pt x="7654" y="2673"/>
                      </a:lnTo>
                      <a:cubicBezTo>
                        <a:pt x="8033" y="2673"/>
                        <a:pt x="8411" y="3200"/>
                        <a:pt x="8593" y="3986"/>
                      </a:cubicBezTo>
                      <a:cubicBezTo>
                        <a:pt x="8722" y="4536"/>
                        <a:pt x="8759" y="5189"/>
                        <a:pt x="8707" y="5982"/>
                      </a:cubicBezTo>
                      <a:cubicBezTo>
                        <a:pt x="8591" y="7783"/>
                        <a:pt x="8483" y="9407"/>
                        <a:pt x="8379" y="10958"/>
                      </a:cubicBezTo>
                      <a:cubicBezTo>
                        <a:pt x="8299" y="12151"/>
                        <a:pt x="8222" y="13298"/>
                        <a:pt x="8147" y="14449"/>
                      </a:cubicBezTo>
                      <a:cubicBezTo>
                        <a:pt x="8005" y="16620"/>
                        <a:pt x="7402" y="18927"/>
                        <a:pt x="6561" y="18927"/>
                      </a:cubicBezTo>
                      <a:close/>
                      <a:moveTo>
                        <a:pt x="7654" y="0"/>
                      </a:moveTo>
                      <a:lnTo>
                        <a:pt x="1821" y="0"/>
                      </a:lnTo>
                      <a:cubicBezTo>
                        <a:pt x="817" y="0"/>
                        <a:pt x="0" y="2814"/>
                        <a:pt x="0" y="6273"/>
                      </a:cubicBezTo>
                      <a:lnTo>
                        <a:pt x="0" y="15327"/>
                      </a:lnTo>
                      <a:cubicBezTo>
                        <a:pt x="0" y="18786"/>
                        <a:pt x="817" y="21600"/>
                        <a:pt x="1821" y="21600"/>
                      </a:cubicBezTo>
                      <a:lnTo>
                        <a:pt x="6561" y="21600"/>
                      </a:lnTo>
                      <a:cubicBezTo>
                        <a:pt x="7804" y="21600"/>
                        <a:pt x="8696" y="18218"/>
                        <a:pt x="8904" y="15036"/>
                      </a:cubicBezTo>
                      <a:cubicBezTo>
                        <a:pt x="8973" y="13975"/>
                        <a:pt x="9043" y="12917"/>
                        <a:pt x="9117" y="11824"/>
                      </a:cubicBezTo>
                      <a:lnTo>
                        <a:pt x="9150" y="11329"/>
                      </a:lnTo>
                      <a:cubicBezTo>
                        <a:pt x="9249" y="9842"/>
                        <a:pt x="9353" y="8282"/>
                        <a:pt x="9464" y="6564"/>
                      </a:cubicBezTo>
                      <a:cubicBezTo>
                        <a:pt x="9567" y="4973"/>
                        <a:pt x="9475" y="3504"/>
                        <a:pt x="9198" y="2314"/>
                      </a:cubicBezTo>
                      <a:cubicBezTo>
                        <a:pt x="8866" y="887"/>
                        <a:pt x="8274" y="0"/>
                        <a:pt x="7654" y="0"/>
                      </a:cubicBezTo>
                      <a:close/>
                      <a:moveTo>
                        <a:pt x="19779" y="18927"/>
                      </a:moveTo>
                      <a:lnTo>
                        <a:pt x="15039" y="18927"/>
                      </a:lnTo>
                      <a:cubicBezTo>
                        <a:pt x="14199" y="18927"/>
                        <a:pt x="13595" y="16620"/>
                        <a:pt x="13453" y="14449"/>
                      </a:cubicBezTo>
                      <a:cubicBezTo>
                        <a:pt x="13378" y="13300"/>
                        <a:pt x="13301" y="12150"/>
                        <a:pt x="13221" y="10960"/>
                      </a:cubicBezTo>
                      <a:cubicBezTo>
                        <a:pt x="13117" y="9408"/>
                        <a:pt x="13009" y="7783"/>
                        <a:pt x="12893" y="5982"/>
                      </a:cubicBezTo>
                      <a:cubicBezTo>
                        <a:pt x="12841" y="5189"/>
                        <a:pt x="12878" y="4536"/>
                        <a:pt x="13007" y="3985"/>
                      </a:cubicBezTo>
                      <a:cubicBezTo>
                        <a:pt x="13189" y="3200"/>
                        <a:pt x="13567" y="2673"/>
                        <a:pt x="13946" y="2673"/>
                      </a:cubicBezTo>
                      <a:lnTo>
                        <a:pt x="19779" y="2673"/>
                      </a:lnTo>
                      <a:cubicBezTo>
                        <a:pt x="20356" y="2673"/>
                        <a:pt x="20824" y="4288"/>
                        <a:pt x="20824" y="6273"/>
                      </a:cubicBezTo>
                      <a:lnTo>
                        <a:pt x="20824" y="15327"/>
                      </a:lnTo>
                      <a:cubicBezTo>
                        <a:pt x="20824" y="17312"/>
                        <a:pt x="20356" y="18927"/>
                        <a:pt x="19779" y="18927"/>
                      </a:cubicBezTo>
                      <a:close/>
                      <a:moveTo>
                        <a:pt x="19779" y="0"/>
                      </a:moveTo>
                      <a:lnTo>
                        <a:pt x="13946" y="0"/>
                      </a:lnTo>
                      <a:cubicBezTo>
                        <a:pt x="13326" y="0"/>
                        <a:pt x="12734" y="887"/>
                        <a:pt x="12402" y="2314"/>
                      </a:cubicBezTo>
                      <a:cubicBezTo>
                        <a:pt x="12125" y="3504"/>
                        <a:pt x="12033" y="4973"/>
                        <a:pt x="12136" y="6564"/>
                      </a:cubicBezTo>
                      <a:cubicBezTo>
                        <a:pt x="12244" y="8246"/>
                        <a:pt x="12347" y="9777"/>
                        <a:pt x="12444" y="11238"/>
                      </a:cubicBezTo>
                      <a:lnTo>
                        <a:pt x="12473" y="11667"/>
                      </a:lnTo>
                      <a:cubicBezTo>
                        <a:pt x="12550" y="12815"/>
                        <a:pt x="12624" y="13924"/>
                        <a:pt x="12696" y="15036"/>
                      </a:cubicBezTo>
                      <a:cubicBezTo>
                        <a:pt x="12904" y="18218"/>
                        <a:pt x="13796" y="21600"/>
                        <a:pt x="15039" y="21600"/>
                      </a:cubicBezTo>
                      <a:lnTo>
                        <a:pt x="19779" y="21600"/>
                      </a:lnTo>
                      <a:cubicBezTo>
                        <a:pt x="20783" y="21600"/>
                        <a:pt x="21600" y="18786"/>
                        <a:pt x="21600" y="15327"/>
                      </a:cubicBezTo>
                      <a:lnTo>
                        <a:pt x="21600" y="6273"/>
                      </a:lnTo>
                      <a:cubicBezTo>
                        <a:pt x="21600" y="2814"/>
                        <a:pt x="20783" y="0"/>
                        <a:pt x="19779" y="0"/>
                      </a:cubicBezTo>
                      <a:close/>
                    </a:path>
                  </a:pathLst>
                </a:custGeom>
                <a:solidFill>
                  <a:srgbClr val="6D7D83"/>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grpSp>
          <p:nvGrpSpPr>
            <p:cNvPr id="57" name="Group 16"/>
            <p:cNvGrpSpPr>
              <a:grpSpLocks/>
            </p:cNvGrpSpPr>
            <p:nvPr/>
          </p:nvGrpSpPr>
          <p:grpSpPr bwMode="auto">
            <a:xfrm>
              <a:off x="8299607" y="10749438"/>
              <a:ext cx="2237991" cy="2238003"/>
              <a:chOff x="0" y="0"/>
              <a:chExt cx="2237990" cy="2238002"/>
            </a:xfrm>
          </p:grpSpPr>
          <p:grpSp>
            <p:nvGrpSpPr>
              <p:cNvPr id="79" name="Group 8"/>
              <p:cNvGrpSpPr>
                <a:grpSpLocks/>
              </p:cNvGrpSpPr>
              <p:nvPr/>
            </p:nvGrpSpPr>
            <p:grpSpPr bwMode="auto">
              <a:xfrm>
                <a:off x="0" y="0"/>
                <a:ext cx="2237991" cy="2238003"/>
                <a:chOff x="0" y="0"/>
                <a:chExt cx="2237990" cy="2238002"/>
              </a:xfrm>
            </p:grpSpPr>
            <p:sp>
              <p:nvSpPr>
                <p:cNvPr id="87" name="Shape 6">
                  <a:extLst>
                    <a:ext uri="{FF2B5EF4-FFF2-40B4-BE49-F238E27FC236}">
                      <a16:creationId xmlns:a16="http://schemas.microsoft.com/office/drawing/2014/main" id="{65BEFC3A-889E-DB45-961E-B0AAB0676B6B}"/>
                    </a:ext>
                  </a:extLst>
                </p:cNvPr>
                <p:cNvSpPr/>
                <p:nvPr/>
              </p:nvSpPr>
              <p:spPr>
                <a:xfrm>
                  <a:off x="700" y="-84"/>
                  <a:ext cx="2238360" cy="2238084"/>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88" name="Shape 7">
                  <a:extLst>
                    <a:ext uri="{FF2B5EF4-FFF2-40B4-BE49-F238E27FC236}">
                      <a16:creationId xmlns:a16="http://schemas.microsoft.com/office/drawing/2014/main" id="{54A88DAB-F456-EB4F-A565-2C8D265DB45B}"/>
                    </a:ext>
                  </a:extLst>
                </p:cNvPr>
                <p:cNvSpPr/>
                <p:nvPr/>
              </p:nvSpPr>
              <p:spPr>
                <a:xfrm>
                  <a:off x="153099" y="152296"/>
                  <a:ext cx="1930388" cy="19301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7B45F"/>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nvGrpSpPr>
              <p:cNvPr id="80" name="Group 15"/>
              <p:cNvGrpSpPr>
                <a:grpSpLocks/>
              </p:cNvGrpSpPr>
              <p:nvPr/>
            </p:nvGrpSpPr>
            <p:grpSpPr bwMode="auto">
              <a:xfrm>
                <a:off x="457200" y="406399"/>
                <a:ext cx="1324783" cy="1679213"/>
                <a:chOff x="0" y="0"/>
                <a:chExt cx="1324782" cy="1679211"/>
              </a:xfrm>
            </p:grpSpPr>
            <p:sp>
              <p:nvSpPr>
                <p:cNvPr id="81" name="Shape 9">
                  <a:extLst>
                    <a:ext uri="{FF2B5EF4-FFF2-40B4-BE49-F238E27FC236}">
                      <a16:creationId xmlns:a16="http://schemas.microsoft.com/office/drawing/2014/main" id="{2D4A3C52-FBD9-8648-A16D-4525787265E4}"/>
                    </a:ext>
                  </a:extLst>
                </p:cNvPr>
                <p:cNvSpPr/>
                <p:nvPr/>
              </p:nvSpPr>
              <p:spPr>
                <a:xfrm>
                  <a:off x="330896" y="1015732"/>
                  <a:ext cx="654046" cy="663487"/>
                </a:xfrm>
                <a:custGeom>
                  <a:avLst/>
                  <a:gdLst/>
                  <a:ahLst/>
                  <a:cxnLst>
                    <a:cxn ang="0">
                      <a:pos x="wd2" y="hd2"/>
                    </a:cxn>
                    <a:cxn ang="5400000">
                      <a:pos x="wd2" y="hd2"/>
                    </a:cxn>
                    <a:cxn ang="10800000">
                      <a:pos x="wd2" y="hd2"/>
                    </a:cxn>
                    <a:cxn ang="16200000">
                      <a:pos x="wd2" y="hd2"/>
                    </a:cxn>
                  </a:cxnLst>
                  <a:rect l="0" t="0" r="r" b="b"/>
                  <a:pathLst>
                    <a:path w="21600" h="21527" extrusionOk="0">
                      <a:moveTo>
                        <a:pt x="0" y="19663"/>
                      </a:moveTo>
                      <a:cubicBezTo>
                        <a:pt x="3387" y="20868"/>
                        <a:pt x="7040" y="21527"/>
                        <a:pt x="10851" y="21527"/>
                      </a:cubicBezTo>
                      <a:cubicBezTo>
                        <a:pt x="14623" y="21527"/>
                        <a:pt x="18241" y="20879"/>
                        <a:pt x="21600" y="19696"/>
                      </a:cubicBezTo>
                      <a:cubicBezTo>
                        <a:pt x="20632" y="18463"/>
                        <a:pt x="17857" y="13764"/>
                        <a:pt x="17425" y="20"/>
                      </a:cubicBezTo>
                      <a:cubicBezTo>
                        <a:pt x="14785" y="20"/>
                        <a:pt x="4737" y="-73"/>
                        <a:pt x="4734" y="136"/>
                      </a:cubicBezTo>
                      <a:cubicBezTo>
                        <a:pt x="4685" y="3902"/>
                        <a:pt x="4193" y="15868"/>
                        <a:pt x="0" y="19663"/>
                      </a:cubicBezTo>
                      <a:close/>
                    </a:path>
                  </a:pathLst>
                </a:custGeom>
                <a:solidFill>
                  <a:srgbClr val="F2EBDD"/>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82" name="Shape 10">
                  <a:extLst>
                    <a:ext uri="{FF2B5EF4-FFF2-40B4-BE49-F238E27FC236}">
                      <a16:creationId xmlns:a16="http://schemas.microsoft.com/office/drawing/2014/main" id="{0FF4F0B7-A89B-E44E-A6C5-803822703378}"/>
                    </a:ext>
                  </a:extLst>
                </p:cNvPr>
                <p:cNvSpPr/>
                <p:nvPr/>
              </p:nvSpPr>
              <p:spPr>
                <a:xfrm>
                  <a:off x="457895" y="1142715"/>
                  <a:ext cx="460371" cy="339680"/>
                </a:xfrm>
                <a:custGeom>
                  <a:avLst/>
                  <a:gdLst/>
                  <a:ahLst/>
                  <a:cxnLst>
                    <a:cxn ang="0">
                      <a:pos x="wd2" y="hd2"/>
                    </a:cxn>
                    <a:cxn ang="5400000">
                      <a:pos x="wd2" y="hd2"/>
                    </a:cxn>
                    <a:cxn ang="10800000">
                      <a:pos x="wd2" y="hd2"/>
                    </a:cxn>
                    <a:cxn ang="16200000">
                      <a:pos x="wd2" y="hd2"/>
                    </a:cxn>
                  </a:cxnLst>
                  <a:rect l="0" t="0" r="r" b="b"/>
                  <a:pathLst>
                    <a:path w="21600" h="21600" extrusionOk="0">
                      <a:moveTo>
                        <a:pt x="9866" y="18765"/>
                      </a:moveTo>
                      <a:cubicBezTo>
                        <a:pt x="15580" y="20942"/>
                        <a:pt x="20559" y="21502"/>
                        <a:pt x="21600" y="21600"/>
                      </a:cubicBezTo>
                      <a:cubicBezTo>
                        <a:pt x="20596" y="16698"/>
                        <a:pt x="19661" y="9743"/>
                        <a:pt x="19192" y="0"/>
                      </a:cubicBezTo>
                      <a:cubicBezTo>
                        <a:pt x="13639" y="0"/>
                        <a:pt x="5480" y="157"/>
                        <a:pt x="876" y="157"/>
                      </a:cubicBezTo>
                      <a:cubicBezTo>
                        <a:pt x="734" y="3399"/>
                        <a:pt x="425" y="7404"/>
                        <a:pt x="0" y="11285"/>
                      </a:cubicBezTo>
                      <a:cubicBezTo>
                        <a:pt x="1612" y="13217"/>
                        <a:pt x="5192" y="16984"/>
                        <a:pt x="9866" y="18765"/>
                      </a:cubicBezTo>
                      <a:close/>
                    </a:path>
                  </a:pathLst>
                </a:custGeom>
                <a:solidFill>
                  <a:srgbClr val="E8DAC6"/>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83" name="Shape 11">
                  <a:extLst>
                    <a:ext uri="{FF2B5EF4-FFF2-40B4-BE49-F238E27FC236}">
                      <a16:creationId xmlns:a16="http://schemas.microsoft.com/office/drawing/2014/main" id="{B6901AE0-3868-8B4E-B2C6-96239290CE14}"/>
                    </a:ext>
                  </a:extLst>
                </p:cNvPr>
                <p:cNvSpPr/>
                <p:nvPr/>
              </p:nvSpPr>
              <p:spPr>
                <a:xfrm>
                  <a:off x="229297" y="88752"/>
                  <a:ext cx="879469" cy="1199993"/>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1" y="5463"/>
                        <a:pt x="18822" y="0"/>
                        <a:pt x="10452" y="0"/>
                      </a:cubicBezTo>
                      <a:cubicBezTo>
                        <a:pt x="2082" y="0"/>
                        <a:pt x="67" y="5462"/>
                        <a:pt x="20" y="6039"/>
                      </a:cubicBezTo>
                      <a:cubicBezTo>
                        <a:pt x="-76" y="7190"/>
                        <a:pt x="111" y="13705"/>
                        <a:pt x="2016" y="16177"/>
                      </a:cubicBezTo>
                      <a:cubicBezTo>
                        <a:pt x="3908" y="18631"/>
                        <a:pt x="8659" y="21555"/>
                        <a:pt x="10681" y="21598"/>
                      </a:cubicBezTo>
                      <a:cubicBezTo>
                        <a:pt x="10694" y="21598"/>
                        <a:pt x="10709"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F9F3E5"/>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84" name="Shape 12">
                  <a:extLst>
                    <a:ext uri="{FF2B5EF4-FFF2-40B4-BE49-F238E27FC236}">
                      <a16:creationId xmlns:a16="http://schemas.microsoft.com/office/drawing/2014/main" id="{263FDB8A-84A6-5F48-B037-BDE000D780E9}"/>
                    </a:ext>
                  </a:extLst>
                </p:cNvPr>
                <p:cNvSpPr/>
                <p:nvPr/>
              </p:nvSpPr>
              <p:spPr>
                <a:xfrm>
                  <a:off x="229297" y="88752"/>
                  <a:ext cx="888995" cy="834915"/>
                </a:xfrm>
                <a:custGeom>
                  <a:avLst/>
                  <a:gdLst/>
                  <a:ahLst/>
                  <a:cxnLst>
                    <a:cxn ang="0">
                      <a:pos x="wd2" y="hd2"/>
                    </a:cxn>
                    <a:cxn ang="5400000">
                      <a:pos x="wd2" y="hd2"/>
                    </a:cxn>
                    <a:cxn ang="10800000">
                      <a:pos x="wd2" y="hd2"/>
                    </a:cxn>
                    <a:cxn ang="16200000">
                      <a:pos x="wd2" y="hd2"/>
                    </a:cxn>
                  </a:cxnLst>
                  <a:rect l="0" t="0" r="r" b="b"/>
                  <a:pathLst>
                    <a:path w="20428" h="19893" extrusionOk="0">
                      <a:moveTo>
                        <a:pt x="12934" y="343"/>
                      </a:moveTo>
                      <a:cubicBezTo>
                        <a:pt x="4060" y="-1529"/>
                        <a:pt x="1094" y="4740"/>
                        <a:pt x="221" y="7810"/>
                      </a:cubicBezTo>
                      <a:cubicBezTo>
                        <a:pt x="-653" y="10880"/>
                        <a:pt x="1356" y="19408"/>
                        <a:pt x="1356" y="19408"/>
                      </a:cubicBezTo>
                      <a:cubicBezTo>
                        <a:pt x="1356" y="19408"/>
                        <a:pt x="221" y="10584"/>
                        <a:pt x="4397" y="5589"/>
                      </a:cubicBezTo>
                      <a:cubicBezTo>
                        <a:pt x="4933" y="4949"/>
                        <a:pt x="5451" y="4485"/>
                        <a:pt x="5942" y="4147"/>
                      </a:cubicBezTo>
                      <a:cubicBezTo>
                        <a:pt x="5574" y="4795"/>
                        <a:pt x="4507" y="7498"/>
                        <a:pt x="10321" y="10105"/>
                      </a:cubicBezTo>
                      <a:cubicBezTo>
                        <a:pt x="15501" y="12427"/>
                        <a:pt x="18661" y="18067"/>
                        <a:pt x="19145" y="19888"/>
                      </a:cubicBezTo>
                      <a:cubicBezTo>
                        <a:pt x="19194" y="20071"/>
                        <a:pt x="19953" y="15015"/>
                        <a:pt x="20254" y="13047"/>
                      </a:cubicBezTo>
                      <a:cubicBezTo>
                        <a:pt x="20686" y="10229"/>
                        <a:pt x="20947" y="2033"/>
                        <a:pt x="12934" y="343"/>
                      </a:cubicBezTo>
                      <a:close/>
                    </a:path>
                  </a:pathLst>
                </a:custGeom>
                <a:solidFill>
                  <a:srgbClr val="EEE3CE"/>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85" name="Shape 13">
                  <a:extLst>
                    <a:ext uri="{FF2B5EF4-FFF2-40B4-BE49-F238E27FC236}">
                      <a16:creationId xmlns:a16="http://schemas.microsoft.com/office/drawing/2014/main" id="{28613BE3-233A-EE44-869D-FFEDDC2546E1}"/>
                    </a:ext>
                  </a:extLst>
                </p:cNvPr>
                <p:cNvSpPr/>
                <p:nvPr/>
              </p:nvSpPr>
              <p:spPr>
                <a:xfrm>
                  <a:off x="267396" y="609385"/>
                  <a:ext cx="781045" cy="199998"/>
                </a:xfrm>
                <a:custGeom>
                  <a:avLst/>
                  <a:gdLst/>
                  <a:ahLst/>
                  <a:cxnLst>
                    <a:cxn ang="0">
                      <a:pos x="wd2" y="hd2"/>
                    </a:cxn>
                    <a:cxn ang="5400000">
                      <a:pos x="wd2" y="hd2"/>
                    </a:cxn>
                    <a:cxn ang="10800000">
                      <a:pos x="wd2" y="hd2"/>
                    </a:cxn>
                    <a:cxn ang="16200000">
                      <a:pos x="wd2" y="hd2"/>
                    </a:cxn>
                  </a:cxnLst>
                  <a:rect l="0" t="0" r="r" b="b"/>
                  <a:pathLst>
                    <a:path w="21493" h="21600" extrusionOk="0">
                      <a:moveTo>
                        <a:pt x="19668" y="2742"/>
                      </a:moveTo>
                      <a:cubicBezTo>
                        <a:pt x="18745" y="2796"/>
                        <a:pt x="17502" y="3008"/>
                        <a:pt x="16155" y="3627"/>
                      </a:cubicBezTo>
                      <a:cubicBezTo>
                        <a:pt x="14127" y="4560"/>
                        <a:pt x="12748" y="7056"/>
                        <a:pt x="12229" y="8135"/>
                      </a:cubicBezTo>
                      <a:cubicBezTo>
                        <a:pt x="12410" y="10130"/>
                        <a:pt x="12918" y="14683"/>
                        <a:pt x="13949" y="17081"/>
                      </a:cubicBezTo>
                      <a:cubicBezTo>
                        <a:pt x="14453" y="18253"/>
                        <a:pt x="15090" y="18872"/>
                        <a:pt x="15791" y="18872"/>
                      </a:cubicBezTo>
                      <a:cubicBezTo>
                        <a:pt x="16702" y="18872"/>
                        <a:pt x="17643" y="17800"/>
                        <a:pt x="18191" y="16139"/>
                      </a:cubicBezTo>
                      <a:cubicBezTo>
                        <a:pt x="18717" y="14541"/>
                        <a:pt x="19552" y="9481"/>
                        <a:pt x="20176" y="5357"/>
                      </a:cubicBezTo>
                      <a:cubicBezTo>
                        <a:pt x="20531" y="3152"/>
                        <a:pt x="20061" y="2726"/>
                        <a:pt x="19668" y="2742"/>
                      </a:cubicBezTo>
                      <a:close/>
                      <a:moveTo>
                        <a:pt x="13592" y="19425"/>
                      </a:moveTo>
                      <a:cubicBezTo>
                        <a:pt x="12008" y="15743"/>
                        <a:pt x="11493" y="8156"/>
                        <a:pt x="11472" y="7835"/>
                      </a:cubicBezTo>
                      <a:lnTo>
                        <a:pt x="11409" y="6883"/>
                      </a:lnTo>
                      <a:lnTo>
                        <a:pt x="11621" y="6350"/>
                      </a:lnTo>
                      <a:cubicBezTo>
                        <a:pt x="11688" y="6181"/>
                        <a:pt x="13295" y="2196"/>
                        <a:pt x="16073" y="918"/>
                      </a:cubicBezTo>
                      <a:cubicBezTo>
                        <a:pt x="17723" y="160"/>
                        <a:pt x="19217" y="0"/>
                        <a:pt x="20181" y="0"/>
                      </a:cubicBezTo>
                      <a:cubicBezTo>
                        <a:pt x="20795" y="0"/>
                        <a:pt x="21162" y="66"/>
                        <a:pt x="21162" y="66"/>
                      </a:cubicBezTo>
                      <a:cubicBezTo>
                        <a:pt x="21162" y="66"/>
                        <a:pt x="21390" y="284"/>
                        <a:pt x="21463" y="739"/>
                      </a:cubicBezTo>
                      <a:cubicBezTo>
                        <a:pt x="21536" y="1193"/>
                        <a:pt x="21454" y="2072"/>
                        <a:pt x="21454" y="2072"/>
                      </a:cubicBezTo>
                      <a:cubicBezTo>
                        <a:pt x="21381" y="2605"/>
                        <a:pt x="19653" y="15154"/>
                        <a:pt x="18619" y="18292"/>
                      </a:cubicBezTo>
                      <a:cubicBezTo>
                        <a:pt x="17947" y="20333"/>
                        <a:pt x="16863" y="21600"/>
                        <a:pt x="15791" y="21600"/>
                      </a:cubicBezTo>
                      <a:cubicBezTo>
                        <a:pt x="14964" y="21600"/>
                        <a:pt x="14203" y="20848"/>
                        <a:pt x="13592" y="19425"/>
                      </a:cubicBezTo>
                      <a:close/>
                      <a:moveTo>
                        <a:pt x="1389" y="5357"/>
                      </a:moveTo>
                      <a:cubicBezTo>
                        <a:pt x="2012" y="9481"/>
                        <a:pt x="2847" y="14541"/>
                        <a:pt x="3374" y="16139"/>
                      </a:cubicBezTo>
                      <a:cubicBezTo>
                        <a:pt x="3921" y="17800"/>
                        <a:pt x="4862" y="18872"/>
                        <a:pt x="5773" y="18872"/>
                      </a:cubicBezTo>
                      <a:cubicBezTo>
                        <a:pt x="6474" y="18872"/>
                        <a:pt x="7111" y="18253"/>
                        <a:pt x="7615" y="17081"/>
                      </a:cubicBezTo>
                      <a:cubicBezTo>
                        <a:pt x="8647" y="14683"/>
                        <a:pt x="9155" y="10130"/>
                        <a:pt x="9336" y="8135"/>
                      </a:cubicBezTo>
                      <a:cubicBezTo>
                        <a:pt x="8816" y="7056"/>
                        <a:pt x="7437" y="4560"/>
                        <a:pt x="5409" y="3627"/>
                      </a:cubicBezTo>
                      <a:cubicBezTo>
                        <a:pt x="4062" y="3008"/>
                        <a:pt x="2820" y="2796"/>
                        <a:pt x="1896" y="2742"/>
                      </a:cubicBezTo>
                      <a:cubicBezTo>
                        <a:pt x="1503" y="2726"/>
                        <a:pt x="1033" y="3152"/>
                        <a:pt x="1389" y="5357"/>
                      </a:cubicBezTo>
                      <a:close/>
                      <a:moveTo>
                        <a:pt x="5773" y="21600"/>
                      </a:moveTo>
                      <a:cubicBezTo>
                        <a:pt x="4701" y="21600"/>
                        <a:pt x="3617" y="20333"/>
                        <a:pt x="2945" y="18292"/>
                      </a:cubicBezTo>
                      <a:cubicBezTo>
                        <a:pt x="1911" y="15154"/>
                        <a:pt x="183" y="2605"/>
                        <a:pt x="110" y="2072"/>
                      </a:cubicBezTo>
                      <a:cubicBezTo>
                        <a:pt x="110" y="2072"/>
                        <a:pt x="-64" y="1018"/>
                        <a:pt x="25" y="511"/>
                      </a:cubicBezTo>
                      <a:cubicBezTo>
                        <a:pt x="115" y="5"/>
                        <a:pt x="402" y="66"/>
                        <a:pt x="402" y="66"/>
                      </a:cubicBezTo>
                      <a:cubicBezTo>
                        <a:pt x="402" y="66"/>
                        <a:pt x="769" y="0"/>
                        <a:pt x="1383" y="0"/>
                      </a:cubicBezTo>
                      <a:cubicBezTo>
                        <a:pt x="2347" y="0"/>
                        <a:pt x="3841" y="160"/>
                        <a:pt x="5491" y="918"/>
                      </a:cubicBezTo>
                      <a:cubicBezTo>
                        <a:pt x="8269" y="2196"/>
                        <a:pt x="9876" y="6181"/>
                        <a:pt x="9943" y="6350"/>
                      </a:cubicBezTo>
                      <a:lnTo>
                        <a:pt x="10155" y="6883"/>
                      </a:lnTo>
                      <a:lnTo>
                        <a:pt x="10092" y="7835"/>
                      </a:lnTo>
                      <a:cubicBezTo>
                        <a:pt x="10071" y="8156"/>
                        <a:pt x="9556" y="15743"/>
                        <a:pt x="7972" y="19425"/>
                      </a:cubicBezTo>
                      <a:cubicBezTo>
                        <a:pt x="7360" y="20848"/>
                        <a:pt x="6600" y="21600"/>
                        <a:pt x="5773" y="21600"/>
                      </a:cubicBezTo>
                      <a:close/>
                    </a:path>
                  </a:pathLst>
                </a:custGeom>
                <a:solidFill>
                  <a:srgbClr val="DDC3A7"/>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86" name="Shape 14">
                  <a:extLst>
                    <a:ext uri="{FF2B5EF4-FFF2-40B4-BE49-F238E27FC236}">
                      <a16:creationId xmlns:a16="http://schemas.microsoft.com/office/drawing/2014/main" id="{9C72269D-9B39-EE44-AA82-74DA1DA4F6FD}"/>
                    </a:ext>
                  </a:extLst>
                </p:cNvPr>
                <p:cNvSpPr/>
                <p:nvPr/>
              </p:nvSpPr>
              <p:spPr>
                <a:xfrm>
                  <a:off x="698" y="-136"/>
                  <a:ext cx="1323966" cy="1263485"/>
                </a:xfrm>
                <a:custGeom>
                  <a:avLst/>
                  <a:gdLst/>
                  <a:ahLst/>
                  <a:cxnLst>
                    <a:cxn ang="0">
                      <a:pos x="wd2" y="hd2"/>
                    </a:cxn>
                    <a:cxn ang="5400000">
                      <a:pos x="wd2" y="hd2"/>
                    </a:cxn>
                    <a:cxn ang="10800000">
                      <a:pos x="wd2" y="hd2"/>
                    </a:cxn>
                    <a:cxn ang="16200000">
                      <a:pos x="wd2" y="hd2"/>
                    </a:cxn>
                  </a:cxnLst>
                  <a:rect l="0" t="0" r="r" b="b"/>
                  <a:pathLst>
                    <a:path w="20438" h="21501" extrusionOk="0">
                      <a:moveTo>
                        <a:pt x="20105" y="9886"/>
                      </a:moveTo>
                      <a:cubicBezTo>
                        <a:pt x="18866" y="5506"/>
                        <a:pt x="15807" y="386"/>
                        <a:pt x="13358" y="40"/>
                      </a:cubicBezTo>
                      <a:cubicBezTo>
                        <a:pt x="12371" y="-99"/>
                        <a:pt x="10058" y="142"/>
                        <a:pt x="9142" y="467"/>
                      </a:cubicBezTo>
                      <a:cubicBezTo>
                        <a:pt x="8415" y="-29"/>
                        <a:pt x="7538" y="2"/>
                        <a:pt x="6279" y="547"/>
                      </a:cubicBezTo>
                      <a:cubicBezTo>
                        <a:pt x="4763" y="1204"/>
                        <a:pt x="2556" y="4148"/>
                        <a:pt x="1250" y="6741"/>
                      </a:cubicBezTo>
                      <a:cubicBezTo>
                        <a:pt x="-56" y="9333"/>
                        <a:pt x="-256" y="11762"/>
                        <a:pt x="271" y="14539"/>
                      </a:cubicBezTo>
                      <a:cubicBezTo>
                        <a:pt x="1084" y="18831"/>
                        <a:pt x="5936" y="20772"/>
                        <a:pt x="5936" y="20772"/>
                      </a:cubicBezTo>
                      <a:cubicBezTo>
                        <a:pt x="5936" y="20772"/>
                        <a:pt x="4410" y="19368"/>
                        <a:pt x="4101" y="17579"/>
                      </a:cubicBezTo>
                      <a:cubicBezTo>
                        <a:pt x="3533" y="14294"/>
                        <a:pt x="3653" y="9231"/>
                        <a:pt x="4966" y="6942"/>
                      </a:cubicBezTo>
                      <a:cubicBezTo>
                        <a:pt x="5648" y="5752"/>
                        <a:pt x="6185" y="4853"/>
                        <a:pt x="6888" y="4276"/>
                      </a:cubicBezTo>
                      <a:cubicBezTo>
                        <a:pt x="6950" y="5080"/>
                        <a:pt x="7407" y="6074"/>
                        <a:pt x="9022" y="6777"/>
                      </a:cubicBezTo>
                      <a:cubicBezTo>
                        <a:pt x="16173" y="9886"/>
                        <a:pt x="16838" y="17687"/>
                        <a:pt x="16616" y="19199"/>
                      </a:cubicBezTo>
                      <a:cubicBezTo>
                        <a:pt x="16394" y="20712"/>
                        <a:pt x="15268" y="21501"/>
                        <a:pt x="15268" y="21501"/>
                      </a:cubicBezTo>
                      <a:cubicBezTo>
                        <a:pt x="15268" y="21501"/>
                        <a:pt x="16227" y="21306"/>
                        <a:pt x="17523" y="19460"/>
                      </a:cubicBezTo>
                      <a:cubicBezTo>
                        <a:pt x="18818" y="17615"/>
                        <a:pt x="21344" y="14267"/>
                        <a:pt x="20105" y="9886"/>
                      </a:cubicBezTo>
                      <a:close/>
                    </a:path>
                  </a:pathLst>
                </a:custGeom>
                <a:solidFill>
                  <a:srgbClr val="FDFEFF"/>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grpSp>
          <p:nvGrpSpPr>
            <p:cNvPr id="58" name="Group 78"/>
            <p:cNvGrpSpPr>
              <a:grpSpLocks/>
            </p:cNvGrpSpPr>
            <p:nvPr/>
          </p:nvGrpSpPr>
          <p:grpSpPr bwMode="auto">
            <a:xfrm>
              <a:off x="9755961" y="8437990"/>
              <a:ext cx="2237992" cy="2238004"/>
              <a:chOff x="0" y="0"/>
              <a:chExt cx="2237991" cy="2238003"/>
            </a:xfrm>
          </p:grpSpPr>
          <p:grpSp>
            <p:nvGrpSpPr>
              <p:cNvPr id="70" name="Group 71"/>
              <p:cNvGrpSpPr>
                <a:grpSpLocks/>
              </p:cNvGrpSpPr>
              <p:nvPr/>
            </p:nvGrpSpPr>
            <p:grpSpPr bwMode="auto">
              <a:xfrm>
                <a:off x="0" y="0"/>
                <a:ext cx="2237991" cy="2238003"/>
                <a:chOff x="0" y="0"/>
                <a:chExt cx="2237990" cy="2238002"/>
              </a:xfrm>
            </p:grpSpPr>
            <p:sp>
              <p:nvSpPr>
                <p:cNvPr id="77" name="Shape 69">
                  <a:extLst>
                    <a:ext uri="{FF2B5EF4-FFF2-40B4-BE49-F238E27FC236}">
                      <a16:creationId xmlns:a16="http://schemas.microsoft.com/office/drawing/2014/main" id="{DDC33952-A6F0-1C49-BE37-0B68A0FFA4C6}"/>
                    </a:ext>
                  </a:extLst>
                </p:cNvPr>
                <p:cNvSpPr/>
                <p:nvPr/>
              </p:nvSpPr>
              <p:spPr>
                <a:xfrm>
                  <a:off x="-1510" y="260"/>
                  <a:ext cx="2238362" cy="2238086"/>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78" name="Shape 70">
                  <a:extLst>
                    <a:ext uri="{FF2B5EF4-FFF2-40B4-BE49-F238E27FC236}">
                      <a16:creationId xmlns:a16="http://schemas.microsoft.com/office/drawing/2014/main" id="{A92F4121-6269-1C49-B55A-449A5CB3135F}"/>
                    </a:ext>
                  </a:extLst>
                </p:cNvPr>
                <p:cNvSpPr/>
                <p:nvPr/>
              </p:nvSpPr>
              <p:spPr>
                <a:xfrm>
                  <a:off x="150889" y="152640"/>
                  <a:ext cx="1930390" cy="19301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BDDFC5"/>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nvGrpSpPr>
              <p:cNvPr id="71" name="Group 77"/>
              <p:cNvGrpSpPr>
                <a:grpSpLocks/>
              </p:cNvGrpSpPr>
              <p:nvPr/>
            </p:nvGrpSpPr>
            <p:grpSpPr bwMode="auto">
              <a:xfrm>
                <a:off x="596900" y="419100"/>
                <a:ext cx="1031856" cy="1668116"/>
                <a:chOff x="0" y="0"/>
                <a:chExt cx="1031855" cy="1668115"/>
              </a:xfrm>
            </p:grpSpPr>
            <p:sp>
              <p:nvSpPr>
                <p:cNvPr id="72" name="Shape 72">
                  <a:extLst>
                    <a:ext uri="{FF2B5EF4-FFF2-40B4-BE49-F238E27FC236}">
                      <a16:creationId xmlns:a16="http://schemas.microsoft.com/office/drawing/2014/main" id="{651A84CF-B016-984F-ADCF-AE50A7532823}"/>
                    </a:ext>
                  </a:extLst>
                </p:cNvPr>
                <p:cNvSpPr/>
                <p:nvPr/>
              </p:nvSpPr>
              <p:spPr>
                <a:xfrm>
                  <a:off x="163587" y="914488"/>
                  <a:ext cx="669919" cy="768251"/>
                </a:xfrm>
                <a:custGeom>
                  <a:avLst/>
                  <a:gdLst/>
                  <a:ahLst/>
                  <a:cxnLst>
                    <a:cxn ang="0">
                      <a:pos x="wd2" y="hd2"/>
                    </a:cxn>
                    <a:cxn ang="5400000">
                      <a:pos x="wd2" y="hd2"/>
                    </a:cxn>
                    <a:cxn ang="10800000">
                      <a:pos x="wd2" y="hd2"/>
                    </a:cxn>
                    <a:cxn ang="16200000">
                      <a:pos x="wd2" y="hd2"/>
                    </a:cxn>
                  </a:cxnLst>
                  <a:rect l="0" t="0" r="r" b="b"/>
                  <a:pathLst>
                    <a:path w="21600" h="17950" extrusionOk="0">
                      <a:moveTo>
                        <a:pt x="4435" y="1112"/>
                      </a:moveTo>
                      <a:cubicBezTo>
                        <a:pt x="4435" y="1112"/>
                        <a:pt x="5109" y="13327"/>
                        <a:pt x="0" y="16427"/>
                      </a:cubicBezTo>
                      <a:cubicBezTo>
                        <a:pt x="11651" y="19764"/>
                        <a:pt x="21600" y="16578"/>
                        <a:pt x="21600" y="16578"/>
                      </a:cubicBezTo>
                      <a:cubicBezTo>
                        <a:pt x="21600" y="16578"/>
                        <a:pt x="18126" y="14118"/>
                        <a:pt x="17615" y="1868"/>
                      </a:cubicBezTo>
                      <a:cubicBezTo>
                        <a:pt x="17461" y="-1836"/>
                        <a:pt x="4435" y="1112"/>
                        <a:pt x="4435" y="1112"/>
                      </a:cubicBezTo>
                      <a:close/>
                    </a:path>
                  </a:pathLst>
                </a:custGeom>
                <a:solidFill>
                  <a:srgbClr val="DDC3A7"/>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73" name="Shape 73">
                  <a:extLst>
                    <a:ext uri="{FF2B5EF4-FFF2-40B4-BE49-F238E27FC236}">
                      <a16:creationId xmlns:a16="http://schemas.microsoft.com/office/drawing/2014/main" id="{A816368B-8E57-1A4E-89B5-F2A66BB09334}"/>
                    </a:ext>
                  </a:extLst>
                </p:cNvPr>
                <p:cNvSpPr/>
                <p:nvPr/>
              </p:nvSpPr>
              <p:spPr>
                <a:xfrm>
                  <a:off x="-1512" y="597029"/>
                  <a:ext cx="1031867" cy="914282"/>
                </a:xfrm>
                <a:custGeom>
                  <a:avLst/>
                  <a:gdLst/>
                  <a:ahLst/>
                  <a:cxnLst>
                    <a:cxn ang="0">
                      <a:pos x="wd2" y="hd2"/>
                    </a:cxn>
                    <a:cxn ang="5400000">
                      <a:pos x="wd2" y="hd2"/>
                    </a:cxn>
                    <a:cxn ang="10800000">
                      <a:pos x="wd2" y="hd2"/>
                    </a:cxn>
                    <a:cxn ang="16200000">
                      <a:pos x="wd2" y="hd2"/>
                    </a:cxn>
                  </a:cxnLst>
                  <a:rect l="0" t="0" r="r" b="b"/>
                  <a:pathLst>
                    <a:path w="21121" h="21131" extrusionOk="0">
                      <a:moveTo>
                        <a:pt x="6362" y="12208"/>
                      </a:moveTo>
                      <a:lnTo>
                        <a:pt x="6106" y="15616"/>
                      </a:lnTo>
                      <a:cubicBezTo>
                        <a:pt x="6106" y="15616"/>
                        <a:pt x="8714" y="19342"/>
                        <a:pt x="11962" y="21131"/>
                      </a:cubicBezTo>
                      <a:cubicBezTo>
                        <a:pt x="14190" y="21131"/>
                        <a:pt x="15697" y="19576"/>
                        <a:pt x="15697" y="19576"/>
                      </a:cubicBezTo>
                      <a:cubicBezTo>
                        <a:pt x="15697" y="19576"/>
                        <a:pt x="14811" y="15228"/>
                        <a:pt x="14908" y="12805"/>
                      </a:cubicBezTo>
                      <a:cubicBezTo>
                        <a:pt x="15006" y="10382"/>
                        <a:pt x="6362" y="12208"/>
                        <a:pt x="6362" y="12208"/>
                      </a:cubicBezTo>
                      <a:close/>
                      <a:moveTo>
                        <a:pt x="1884" y="1221"/>
                      </a:moveTo>
                      <a:cubicBezTo>
                        <a:pt x="1884" y="1221"/>
                        <a:pt x="1191" y="-469"/>
                        <a:pt x="498" y="127"/>
                      </a:cubicBezTo>
                      <a:cubicBezTo>
                        <a:pt x="-195" y="724"/>
                        <a:pt x="-240" y="2999"/>
                        <a:pt x="844" y="4560"/>
                      </a:cubicBezTo>
                      <a:cubicBezTo>
                        <a:pt x="1929" y="6120"/>
                        <a:pt x="2404" y="6092"/>
                        <a:pt x="2404" y="6092"/>
                      </a:cubicBezTo>
                      <a:cubicBezTo>
                        <a:pt x="2404" y="6092"/>
                        <a:pt x="1884" y="1221"/>
                        <a:pt x="1884" y="1221"/>
                      </a:cubicBezTo>
                      <a:close/>
                      <a:moveTo>
                        <a:pt x="19236" y="1221"/>
                      </a:moveTo>
                      <a:cubicBezTo>
                        <a:pt x="19236" y="1221"/>
                        <a:pt x="19929" y="-469"/>
                        <a:pt x="20622" y="127"/>
                      </a:cubicBezTo>
                      <a:cubicBezTo>
                        <a:pt x="21315" y="724"/>
                        <a:pt x="21360" y="2999"/>
                        <a:pt x="20276" y="4560"/>
                      </a:cubicBezTo>
                      <a:cubicBezTo>
                        <a:pt x="19191" y="6120"/>
                        <a:pt x="18716" y="6092"/>
                        <a:pt x="18716" y="6092"/>
                      </a:cubicBezTo>
                      <a:cubicBezTo>
                        <a:pt x="18716" y="6092"/>
                        <a:pt x="19236" y="1221"/>
                        <a:pt x="19236" y="1221"/>
                      </a:cubicBezTo>
                      <a:close/>
                    </a:path>
                  </a:pathLst>
                </a:custGeom>
                <a:solidFill>
                  <a:srgbClr val="CFB295"/>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74" name="Shape 74">
                  <a:extLst>
                    <a:ext uri="{FF2B5EF4-FFF2-40B4-BE49-F238E27FC236}">
                      <a16:creationId xmlns:a16="http://schemas.microsoft.com/office/drawing/2014/main" id="{EF6ADFE3-EE07-7749-B193-23DEC005D1AF}"/>
                    </a:ext>
                  </a:extLst>
                </p:cNvPr>
                <p:cNvSpPr/>
                <p:nvPr/>
              </p:nvSpPr>
              <p:spPr>
                <a:xfrm>
                  <a:off x="74687" y="127190"/>
                  <a:ext cx="882644" cy="1203169"/>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1" y="5463"/>
                        <a:pt x="18822" y="0"/>
                        <a:pt x="10452" y="0"/>
                      </a:cubicBezTo>
                      <a:cubicBezTo>
                        <a:pt x="2082" y="0"/>
                        <a:pt x="67" y="5462"/>
                        <a:pt x="20" y="6039"/>
                      </a:cubicBezTo>
                      <a:cubicBezTo>
                        <a:pt x="-76" y="7190"/>
                        <a:pt x="111" y="13705"/>
                        <a:pt x="2016" y="16177"/>
                      </a:cubicBezTo>
                      <a:cubicBezTo>
                        <a:pt x="3908" y="18631"/>
                        <a:pt x="8659" y="21555"/>
                        <a:pt x="10681" y="21598"/>
                      </a:cubicBezTo>
                      <a:cubicBezTo>
                        <a:pt x="10694" y="21598"/>
                        <a:pt x="10709"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DDC3A7"/>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75" name="Shape 75">
                  <a:extLst>
                    <a:ext uri="{FF2B5EF4-FFF2-40B4-BE49-F238E27FC236}">
                      <a16:creationId xmlns:a16="http://schemas.microsoft.com/office/drawing/2014/main" id="{C2320CF1-3513-D74A-961D-71C105CA1ED4}"/>
                    </a:ext>
                  </a:extLst>
                </p:cNvPr>
                <p:cNvSpPr/>
                <p:nvPr/>
              </p:nvSpPr>
              <p:spPr>
                <a:xfrm>
                  <a:off x="61988" y="76396"/>
                  <a:ext cx="933444" cy="580949"/>
                </a:xfrm>
                <a:custGeom>
                  <a:avLst/>
                  <a:gdLst/>
                  <a:ahLst/>
                  <a:cxnLst>
                    <a:cxn ang="0">
                      <a:pos x="wd2" y="hd2"/>
                    </a:cxn>
                    <a:cxn ang="5400000">
                      <a:pos x="wd2" y="hd2"/>
                    </a:cxn>
                    <a:cxn ang="10800000">
                      <a:pos x="wd2" y="hd2"/>
                    </a:cxn>
                    <a:cxn ang="16200000">
                      <a:pos x="wd2" y="hd2"/>
                    </a:cxn>
                  </a:cxnLst>
                  <a:rect l="0" t="0" r="r" b="b"/>
                  <a:pathLst>
                    <a:path w="21306" h="20837" extrusionOk="0">
                      <a:moveTo>
                        <a:pt x="7968" y="7055"/>
                      </a:moveTo>
                      <a:cubicBezTo>
                        <a:pt x="7968" y="7055"/>
                        <a:pt x="8287" y="14830"/>
                        <a:pt x="13124" y="16959"/>
                      </a:cubicBezTo>
                      <a:cubicBezTo>
                        <a:pt x="17961" y="19088"/>
                        <a:pt x="20503" y="16752"/>
                        <a:pt x="20468" y="20837"/>
                      </a:cubicBezTo>
                      <a:cubicBezTo>
                        <a:pt x="20510" y="19998"/>
                        <a:pt x="20524" y="19490"/>
                        <a:pt x="20524" y="19490"/>
                      </a:cubicBezTo>
                      <a:cubicBezTo>
                        <a:pt x="20524" y="19490"/>
                        <a:pt x="20605" y="18529"/>
                        <a:pt x="20934" y="17360"/>
                      </a:cubicBezTo>
                      <a:cubicBezTo>
                        <a:pt x="21359" y="15844"/>
                        <a:pt x="21422" y="14212"/>
                        <a:pt x="21111" y="11466"/>
                      </a:cubicBezTo>
                      <a:cubicBezTo>
                        <a:pt x="20434" y="5482"/>
                        <a:pt x="16385" y="-763"/>
                        <a:pt x="10064" y="76"/>
                      </a:cubicBezTo>
                      <a:cubicBezTo>
                        <a:pt x="8894" y="231"/>
                        <a:pt x="5703" y="1531"/>
                        <a:pt x="3331" y="4964"/>
                      </a:cubicBezTo>
                      <a:cubicBezTo>
                        <a:pt x="1408" y="7748"/>
                        <a:pt x="252" y="11428"/>
                        <a:pt x="37" y="13310"/>
                      </a:cubicBezTo>
                      <a:cubicBezTo>
                        <a:pt x="-178" y="15193"/>
                        <a:pt x="613" y="20554"/>
                        <a:pt x="613" y="20554"/>
                      </a:cubicBezTo>
                      <a:cubicBezTo>
                        <a:pt x="613" y="20554"/>
                        <a:pt x="2824" y="15078"/>
                        <a:pt x="4964" y="13824"/>
                      </a:cubicBezTo>
                      <a:cubicBezTo>
                        <a:pt x="7612" y="12271"/>
                        <a:pt x="7968" y="7055"/>
                        <a:pt x="7968" y="7055"/>
                      </a:cubicBezTo>
                      <a:close/>
                    </a:path>
                  </a:pathLst>
                </a:custGeom>
                <a:solidFill>
                  <a:srgbClr val="CFB295"/>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76" name="Shape 76">
                  <a:extLst>
                    <a:ext uri="{FF2B5EF4-FFF2-40B4-BE49-F238E27FC236}">
                      <a16:creationId xmlns:a16="http://schemas.microsoft.com/office/drawing/2014/main" id="{DFF61E30-DD3E-4D49-8731-4447DC2831C1}"/>
                    </a:ext>
                  </a:extLst>
                </p:cNvPr>
                <p:cNvSpPr/>
                <p:nvPr/>
              </p:nvSpPr>
              <p:spPr>
                <a:xfrm>
                  <a:off x="11188" y="206"/>
                  <a:ext cx="1000117" cy="1387295"/>
                </a:xfrm>
                <a:custGeom>
                  <a:avLst/>
                  <a:gdLst/>
                  <a:ahLst/>
                  <a:cxnLst>
                    <a:cxn ang="0">
                      <a:pos x="wd2" y="hd2"/>
                    </a:cxn>
                    <a:cxn ang="5400000">
                      <a:pos x="wd2" y="hd2"/>
                    </a:cxn>
                    <a:cxn ang="10800000">
                      <a:pos x="wd2" y="hd2"/>
                    </a:cxn>
                    <a:cxn ang="16200000">
                      <a:pos x="wd2" y="hd2"/>
                    </a:cxn>
                  </a:cxnLst>
                  <a:rect l="0" t="0" r="r" b="b"/>
                  <a:pathLst>
                    <a:path w="20302" h="21353" extrusionOk="0">
                      <a:moveTo>
                        <a:pt x="19040" y="9580"/>
                      </a:moveTo>
                      <a:cubicBezTo>
                        <a:pt x="19037" y="9601"/>
                        <a:pt x="18413" y="14487"/>
                        <a:pt x="15556" y="16525"/>
                      </a:cubicBezTo>
                      <a:cubicBezTo>
                        <a:pt x="14286" y="17432"/>
                        <a:pt x="12622" y="17671"/>
                        <a:pt x="11962" y="17498"/>
                      </a:cubicBezTo>
                      <a:cubicBezTo>
                        <a:pt x="11303" y="17325"/>
                        <a:pt x="10189" y="16656"/>
                        <a:pt x="10189" y="16656"/>
                      </a:cubicBezTo>
                      <a:cubicBezTo>
                        <a:pt x="10189" y="16656"/>
                        <a:pt x="9080" y="17325"/>
                        <a:pt x="8421" y="17498"/>
                      </a:cubicBezTo>
                      <a:cubicBezTo>
                        <a:pt x="7761" y="17671"/>
                        <a:pt x="6070" y="17454"/>
                        <a:pt x="4827" y="16525"/>
                      </a:cubicBezTo>
                      <a:cubicBezTo>
                        <a:pt x="2437" y="14740"/>
                        <a:pt x="1511" y="10671"/>
                        <a:pt x="1385" y="10070"/>
                      </a:cubicBezTo>
                      <a:cubicBezTo>
                        <a:pt x="1512" y="9875"/>
                        <a:pt x="3173" y="7354"/>
                        <a:pt x="5108" y="6673"/>
                      </a:cubicBezTo>
                      <a:cubicBezTo>
                        <a:pt x="6802" y="6077"/>
                        <a:pt x="7662" y="5018"/>
                        <a:pt x="7856" y="4031"/>
                      </a:cubicBezTo>
                      <a:cubicBezTo>
                        <a:pt x="8546" y="5225"/>
                        <a:pt x="9916" y="6815"/>
                        <a:pt x="12475" y="7365"/>
                      </a:cubicBezTo>
                      <a:cubicBezTo>
                        <a:pt x="16765" y="8288"/>
                        <a:pt x="19050" y="7850"/>
                        <a:pt x="19050" y="9045"/>
                      </a:cubicBezTo>
                      <a:cubicBezTo>
                        <a:pt x="19050" y="9264"/>
                        <a:pt x="19043" y="9481"/>
                        <a:pt x="19040" y="9580"/>
                      </a:cubicBezTo>
                      <a:close/>
                      <a:moveTo>
                        <a:pt x="18665" y="2653"/>
                      </a:moveTo>
                      <a:cubicBezTo>
                        <a:pt x="16310" y="1198"/>
                        <a:pt x="13727" y="-247"/>
                        <a:pt x="10414" y="35"/>
                      </a:cubicBezTo>
                      <a:cubicBezTo>
                        <a:pt x="8343" y="211"/>
                        <a:pt x="7559" y="876"/>
                        <a:pt x="7287" y="1483"/>
                      </a:cubicBezTo>
                      <a:cubicBezTo>
                        <a:pt x="7019" y="1176"/>
                        <a:pt x="6611" y="971"/>
                        <a:pt x="5951" y="937"/>
                      </a:cubicBezTo>
                      <a:cubicBezTo>
                        <a:pt x="4605" y="869"/>
                        <a:pt x="952" y="2495"/>
                        <a:pt x="180" y="4834"/>
                      </a:cubicBezTo>
                      <a:cubicBezTo>
                        <a:pt x="-580" y="7136"/>
                        <a:pt x="1313" y="9988"/>
                        <a:pt x="1374" y="10079"/>
                      </a:cubicBezTo>
                      <a:cubicBezTo>
                        <a:pt x="1409" y="10723"/>
                        <a:pt x="1708" y="14926"/>
                        <a:pt x="3618" y="17053"/>
                      </a:cubicBezTo>
                      <a:cubicBezTo>
                        <a:pt x="4957" y="18545"/>
                        <a:pt x="8577" y="20506"/>
                        <a:pt x="10186" y="21349"/>
                      </a:cubicBezTo>
                      <a:cubicBezTo>
                        <a:pt x="10187" y="21350"/>
                        <a:pt x="10188" y="21352"/>
                        <a:pt x="10189" y="21353"/>
                      </a:cubicBezTo>
                      <a:cubicBezTo>
                        <a:pt x="10190" y="21353"/>
                        <a:pt x="10191" y="21352"/>
                        <a:pt x="10191" y="21351"/>
                      </a:cubicBezTo>
                      <a:cubicBezTo>
                        <a:pt x="10192" y="21352"/>
                        <a:pt x="10193" y="21353"/>
                        <a:pt x="10194" y="21353"/>
                      </a:cubicBezTo>
                      <a:cubicBezTo>
                        <a:pt x="10195" y="21352"/>
                        <a:pt x="10196" y="21350"/>
                        <a:pt x="10197" y="21349"/>
                      </a:cubicBezTo>
                      <a:cubicBezTo>
                        <a:pt x="11805" y="20506"/>
                        <a:pt x="15320" y="18485"/>
                        <a:pt x="16765" y="17053"/>
                      </a:cubicBezTo>
                      <a:cubicBezTo>
                        <a:pt x="18776" y="15059"/>
                        <a:pt x="19022" y="10007"/>
                        <a:pt x="19039" y="9607"/>
                      </a:cubicBezTo>
                      <a:cubicBezTo>
                        <a:pt x="19038" y="9625"/>
                        <a:pt x="19038" y="9637"/>
                        <a:pt x="19038" y="9637"/>
                      </a:cubicBezTo>
                      <a:cubicBezTo>
                        <a:pt x="19038" y="9637"/>
                        <a:pt x="19585" y="9258"/>
                        <a:pt x="19877" y="8751"/>
                      </a:cubicBezTo>
                      <a:cubicBezTo>
                        <a:pt x="20254" y="8094"/>
                        <a:pt x="21020" y="4107"/>
                        <a:pt x="18665" y="2653"/>
                      </a:cubicBezTo>
                      <a:close/>
                    </a:path>
                  </a:pathLst>
                </a:custGeom>
                <a:solidFill>
                  <a:srgbClr val="58646C"/>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grpSp>
          <p:nvGrpSpPr>
            <p:cNvPr id="59" name="Group 27"/>
            <p:cNvGrpSpPr>
              <a:grpSpLocks/>
            </p:cNvGrpSpPr>
            <p:nvPr/>
          </p:nvGrpSpPr>
          <p:grpSpPr bwMode="auto">
            <a:xfrm>
              <a:off x="9799972" y="6044784"/>
              <a:ext cx="2238003" cy="2238003"/>
              <a:chOff x="0" y="0"/>
              <a:chExt cx="2238002" cy="2238002"/>
            </a:xfrm>
          </p:grpSpPr>
          <p:grpSp>
            <p:nvGrpSpPr>
              <p:cNvPr id="60" name="Group 19"/>
              <p:cNvGrpSpPr>
                <a:grpSpLocks/>
              </p:cNvGrpSpPr>
              <p:nvPr/>
            </p:nvGrpSpPr>
            <p:grpSpPr bwMode="auto">
              <a:xfrm>
                <a:off x="0" y="0"/>
                <a:ext cx="2238003" cy="2238003"/>
                <a:chOff x="0" y="0"/>
                <a:chExt cx="2238002" cy="2238002"/>
              </a:xfrm>
            </p:grpSpPr>
            <p:sp>
              <p:nvSpPr>
                <p:cNvPr id="68" name="Shape 17">
                  <a:extLst>
                    <a:ext uri="{FF2B5EF4-FFF2-40B4-BE49-F238E27FC236}">
                      <a16:creationId xmlns:a16="http://schemas.microsoft.com/office/drawing/2014/main" id="{34AE3020-FC7C-DF46-BB36-176A3838BA54}"/>
                    </a:ext>
                  </a:extLst>
                </p:cNvPr>
                <p:cNvSpPr/>
                <p:nvPr/>
              </p:nvSpPr>
              <p:spPr>
                <a:xfrm>
                  <a:off x="-1072" y="-178"/>
                  <a:ext cx="2238360" cy="2238084"/>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69" name="Shape 18">
                  <a:extLst>
                    <a:ext uri="{FF2B5EF4-FFF2-40B4-BE49-F238E27FC236}">
                      <a16:creationId xmlns:a16="http://schemas.microsoft.com/office/drawing/2014/main" id="{A0AA8203-0D8E-5F48-A492-F1645025F312}"/>
                    </a:ext>
                  </a:extLst>
                </p:cNvPr>
                <p:cNvSpPr/>
                <p:nvPr/>
              </p:nvSpPr>
              <p:spPr>
                <a:xfrm>
                  <a:off x="151327" y="152202"/>
                  <a:ext cx="1930388" cy="19301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D3B799"/>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nvGrpSpPr>
              <p:cNvPr id="61" name="Group 26"/>
              <p:cNvGrpSpPr>
                <a:grpSpLocks/>
              </p:cNvGrpSpPr>
              <p:nvPr/>
            </p:nvGrpSpPr>
            <p:grpSpPr bwMode="auto">
              <a:xfrm>
                <a:off x="584200" y="431799"/>
                <a:ext cx="1031855" cy="1652338"/>
                <a:chOff x="0" y="0"/>
                <a:chExt cx="1031854" cy="1652336"/>
              </a:xfrm>
            </p:grpSpPr>
            <p:sp>
              <p:nvSpPr>
                <p:cNvPr id="62" name="Shape 20">
                  <a:extLst>
                    <a:ext uri="{FF2B5EF4-FFF2-40B4-BE49-F238E27FC236}">
                      <a16:creationId xmlns:a16="http://schemas.microsoft.com/office/drawing/2014/main" id="{CCA817FE-1666-494C-88AB-EA9CCD0C6C65}"/>
                    </a:ext>
                  </a:extLst>
                </p:cNvPr>
                <p:cNvSpPr/>
                <p:nvPr/>
              </p:nvSpPr>
              <p:spPr>
                <a:xfrm>
                  <a:off x="62424" y="774368"/>
                  <a:ext cx="908045" cy="873011"/>
                </a:xfrm>
                <a:custGeom>
                  <a:avLst/>
                  <a:gdLst/>
                  <a:ahLst/>
                  <a:cxnLst>
                    <a:cxn ang="0">
                      <a:pos x="wd2" y="hd2"/>
                    </a:cxn>
                    <a:cxn ang="5400000">
                      <a:pos x="wd2" y="hd2"/>
                    </a:cxn>
                    <a:cxn ang="10800000">
                      <a:pos x="wd2" y="hd2"/>
                    </a:cxn>
                    <a:cxn ang="16200000">
                      <a:pos x="wd2" y="hd2"/>
                    </a:cxn>
                  </a:cxnLst>
                  <a:rect l="0" t="0" r="r" b="b"/>
                  <a:pathLst>
                    <a:path w="21600" h="21600" extrusionOk="0">
                      <a:moveTo>
                        <a:pt x="319" y="329"/>
                      </a:moveTo>
                      <a:lnTo>
                        <a:pt x="0" y="18906"/>
                      </a:lnTo>
                      <a:cubicBezTo>
                        <a:pt x="3216" y="20699"/>
                        <a:pt x="6888" y="21600"/>
                        <a:pt x="10788" y="21600"/>
                      </a:cubicBezTo>
                      <a:cubicBezTo>
                        <a:pt x="14692" y="21600"/>
                        <a:pt x="18367" y="20697"/>
                        <a:pt x="21586" y="18901"/>
                      </a:cubicBezTo>
                      <a:cubicBezTo>
                        <a:pt x="21595" y="18890"/>
                        <a:pt x="21600" y="18883"/>
                        <a:pt x="21600" y="18883"/>
                      </a:cubicBezTo>
                      <a:lnTo>
                        <a:pt x="21600" y="0"/>
                      </a:lnTo>
                      <a:cubicBezTo>
                        <a:pt x="21600" y="0"/>
                        <a:pt x="14743" y="2712"/>
                        <a:pt x="10734" y="5380"/>
                      </a:cubicBezTo>
                      <a:cubicBezTo>
                        <a:pt x="6283" y="2847"/>
                        <a:pt x="319" y="329"/>
                        <a:pt x="319" y="329"/>
                      </a:cubicBezTo>
                      <a:close/>
                    </a:path>
                  </a:pathLst>
                </a:custGeom>
                <a:solidFill>
                  <a:srgbClr val="58646C"/>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63" name="Shape 21">
                  <a:extLst>
                    <a:ext uri="{FF2B5EF4-FFF2-40B4-BE49-F238E27FC236}">
                      <a16:creationId xmlns:a16="http://schemas.microsoft.com/office/drawing/2014/main" id="{7B594132-916E-5D42-9B14-A984EF247D96}"/>
                    </a:ext>
                  </a:extLst>
                </p:cNvPr>
                <p:cNvSpPr/>
                <p:nvPr/>
              </p:nvSpPr>
              <p:spPr>
                <a:xfrm>
                  <a:off x="-1076" y="571194"/>
                  <a:ext cx="1031868" cy="1082534"/>
                </a:xfrm>
                <a:custGeom>
                  <a:avLst/>
                  <a:gdLst/>
                  <a:ahLst/>
                  <a:cxnLst>
                    <a:cxn ang="0">
                      <a:pos x="wd2" y="hd2"/>
                    </a:cxn>
                    <a:cxn ang="5400000">
                      <a:pos x="wd2" y="hd2"/>
                    </a:cxn>
                    <a:cxn ang="10800000">
                      <a:pos x="wd2" y="hd2"/>
                    </a:cxn>
                    <a:cxn ang="16200000">
                      <a:pos x="wd2" y="hd2"/>
                    </a:cxn>
                  </a:cxnLst>
                  <a:rect l="0" t="0" r="r" b="b"/>
                  <a:pathLst>
                    <a:path w="21121" h="21208" extrusionOk="0">
                      <a:moveTo>
                        <a:pt x="18716" y="5090"/>
                      </a:moveTo>
                      <a:cubicBezTo>
                        <a:pt x="18716" y="5090"/>
                        <a:pt x="19191" y="5114"/>
                        <a:pt x="20276" y="3810"/>
                      </a:cubicBezTo>
                      <a:cubicBezTo>
                        <a:pt x="21360" y="2505"/>
                        <a:pt x="21315" y="605"/>
                        <a:pt x="20622" y="106"/>
                      </a:cubicBezTo>
                      <a:cubicBezTo>
                        <a:pt x="19929" y="-392"/>
                        <a:pt x="19236" y="1020"/>
                        <a:pt x="19236" y="1020"/>
                      </a:cubicBezTo>
                      <a:cubicBezTo>
                        <a:pt x="19236" y="1020"/>
                        <a:pt x="18716" y="5090"/>
                        <a:pt x="18716" y="5090"/>
                      </a:cubicBezTo>
                      <a:close/>
                      <a:moveTo>
                        <a:pt x="1884" y="1020"/>
                      </a:moveTo>
                      <a:cubicBezTo>
                        <a:pt x="1884" y="1020"/>
                        <a:pt x="1191" y="-392"/>
                        <a:pt x="498" y="106"/>
                      </a:cubicBezTo>
                      <a:cubicBezTo>
                        <a:pt x="-195" y="605"/>
                        <a:pt x="-240" y="2505"/>
                        <a:pt x="844" y="3810"/>
                      </a:cubicBezTo>
                      <a:cubicBezTo>
                        <a:pt x="1929" y="5114"/>
                        <a:pt x="2404" y="5090"/>
                        <a:pt x="2404" y="5090"/>
                      </a:cubicBezTo>
                      <a:cubicBezTo>
                        <a:pt x="2404" y="5090"/>
                        <a:pt x="1884" y="1020"/>
                        <a:pt x="1884" y="1020"/>
                      </a:cubicBezTo>
                      <a:close/>
                      <a:moveTo>
                        <a:pt x="6854" y="8277"/>
                      </a:moveTo>
                      <a:cubicBezTo>
                        <a:pt x="6855" y="8151"/>
                        <a:pt x="13083" y="8207"/>
                        <a:pt x="14719" y="8207"/>
                      </a:cubicBezTo>
                      <a:cubicBezTo>
                        <a:pt x="14986" y="16515"/>
                        <a:pt x="16706" y="19356"/>
                        <a:pt x="17306" y="20101"/>
                      </a:cubicBezTo>
                      <a:cubicBezTo>
                        <a:pt x="15224" y="20816"/>
                        <a:pt x="12982" y="21208"/>
                        <a:pt x="10644" y="21208"/>
                      </a:cubicBezTo>
                      <a:cubicBezTo>
                        <a:pt x="8283" y="21208"/>
                        <a:pt x="6018" y="20809"/>
                        <a:pt x="3919" y="20081"/>
                      </a:cubicBezTo>
                      <a:cubicBezTo>
                        <a:pt x="6518" y="17787"/>
                        <a:pt x="6823" y="10554"/>
                        <a:pt x="6854" y="8277"/>
                      </a:cubicBezTo>
                      <a:close/>
                    </a:path>
                  </a:pathLst>
                </a:custGeom>
                <a:solidFill>
                  <a:srgbClr val="F2EBDD"/>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64" name="Shape 22">
                  <a:extLst>
                    <a:ext uri="{FF2B5EF4-FFF2-40B4-BE49-F238E27FC236}">
                      <a16:creationId xmlns:a16="http://schemas.microsoft.com/office/drawing/2014/main" id="{EFDE05B6-4EBA-DA4B-B7D2-C1FBA1CAF3FA}"/>
                    </a:ext>
                  </a:extLst>
                </p:cNvPr>
                <p:cNvSpPr/>
                <p:nvPr/>
              </p:nvSpPr>
              <p:spPr>
                <a:xfrm>
                  <a:off x="316422" y="1104525"/>
                  <a:ext cx="463547" cy="342856"/>
                </a:xfrm>
                <a:custGeom>
                  <a:avLst/>
                  <a:gdLst/>
                  <a:ahLst/>
                  <a:cxnLst>
                    <a:cxn ang="0">
                      <a:pos x="wd2" y="hd2"/>
                    </a:cxn>
                    <a:cxn ang="5400000">
                      <a:pos x="wd2" y="hd2"/>
                    </a:cxn>
                    <a:cxn ang="10800000">
                      <a:pos x="wd2" y="hd2"/>
                    </a:cxn>
                    <a:cxn ang="16200000">
                      <a:pos x="wd2" y="hd2"/>
                    </a:cxn>
                  </a:cxnLst>
                  <a:rect l="0" t="0" r="r" b="b"/>
                  <a:pathLst>
                    <a:path w="21600" h="21600" extrusionOk="0">
                      <a:moveTo>
                        <a:pt x="9866" y="18765"/>
                      </a:moveTo>
                      <a:cubicBezTo>
                        <a:pt x="15579" y="20942"/>
                        <a:pt x="20559" y="21502"/>
                        <a:pt x="21600" y="21600"/>
                      </a:cubicBezTo>
                      <a:cubicBezTo>
                        <a:pt x="20596" y="16698"/>
                        <a:pt x="19660" y="9743"/>
                        <a:pt x="19192" y="0"/>
                      </a:cubicBezTo>
                      <a:cubicBezTo>
                        <a:pt x="13638" y="0"/>
                        <a:pt x="5479" y="157"/>
                        <a:pt x="875" y="157"/>
                      </a:cubicBezTo>
                      <a:cubicBezTo>
                        <a:pt x="734" y="3399"/>
                        <a:pt x="426" y="7404"/>
                        <a:pt x="0" y="11285"/>
                      </a:cubicBezTo>
                      <a:cubicBezTo>
                        <a:pt x="1612" y="13217"/>
                        <a:pt x="5192" y="16984"/>
                        <a:pt x="9866" y="18765"/>
                      </a:cubicBezTo>
                      <a:close/>
                    </a:path>
                  </a:pathLst>
                </a:custGeom>
                <a:solidFill>
                  <a:srgbClr val="E8DAC6"/>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65" name="Shape 23">
                  <a:extLst>
                    <a:ext uri="{FF2B5EF4-FFF2-40B4-BE49-F238E27FC236}">
                      <a16:creationId xmlns:a16="http://schemas.microsoft.com/office/drawing/2014/main" id="{AB01DD69-A471-C44A-92E8-7DBEAF40777B}"/>
                    </a:ext>
                  </a:extLst>
                </p:cNvPr>
                <p:cNvSpPr/>
                <p:nvPr/>
              </p:nvSpPr>
              <p:spPr>
                <a:xfrm>
                  <a:off x="75124" y="75958"/>
                  <a:ext cx="882645" cy="1203168"/>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0" y="5463"/>
                        <a:pt x="18821" y="0"/>
                        <a:pt x="10452" y="0"/>
                      </a:cubicBezTo>
                      <a:cubicBezTo>
                        <a:pt x="2082" y="0"/>
                        <a:pt x="67" y="5462"/>
                        <a:pt x="19" y="6039"/>
                      </a:cubicBezTo>
                      <a:cubicBezTo>
                        <a:pt x="-76" y="7190"/>
                        <a:pt x="111" y="13705"/>
                        <a:pt x="2016" y="16177"/>
                      </a:cubicBezTo>
                      <a:cubicBezTo>
                        <a:pt x="3907" y="18631"/>
                        <a:pt x="8659" y="21555"/>
                        <a:pt x="10681" y="21598"/>
                      </a:cubicBezTo>
                      <a:cubicBezTo>
                        <a:pt x="10694" y="21598"/>
                        <a:pt x="10708"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F8F3E1"/>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66" name="Shape 24">
                  <a:extLst>
                    <a:ext uri="{FF2B5EF4-FFF2-40B4-BE49-F238E27FC236}">
                      <a16:creationId xmlns:a16="http://schemas.microsoft.com/office/drawing/2014/main" id="{FCABD51E-8E4D-4845-B32A-A599F5F4EDC2}"/>
                    </a:ext>
                  </a:extLst>
                </p:cNvPr>
                <p:cNvSpPr/>
                <p:nvPr/>
              </p:nvSpPr>
              <p:spPr>
                <a:xfrm>
                  <a:off x="75124" y="101355"/>
                  <a:ext cx="895345" cy="504759"/>
                </a:xfrm>
                <a:custGeom>
                  <a:avLst/>
                  <a:gdLst/>
                  <a:ahLst/>
                  <a:cxnLst>
                    <a:cxn ang="0">
                      <a:pos x="wd2" y="hd2"/>
                    </a:cxn>
                    <a:cxn ang="5400000">
                      <a:pos x="wd2" y="hd2"/>
                    </a:cxn>
                    <a:cxn ang="10800000">
                      <a:pos x="wd2" y="hd2"/>
                    </a:cxn>
                    <a:cxn ang="16200000">
                      <a:pos x="wd2" y="hd2"/>
                    </a:cxn>
                  </a:cxnLst>
                  <a:rect l="0" t="0" r="r" b="b"/>
                  <a:pathLst>
                    <a:path w="20555" h="20382" extrusionOk="0">
                      <a:moveTo>
                        <a:pt x="20280" y="9476"/>
                      </a:moveTo>
                      <a:cubicBezTo>
                        <a:pt x="19928" y="6478"/>
                        <a:pt x="17514" y="2543"/>
                        <a:pt x="15140" y="925"/>
                      </a:cubicBezTo>
                      <a:cubicBezTo>
                        <a:pt x="12936" y="-578"/>
                        <a:pt x="10757" y="111"/>
                        <a:pt x="10495" y="502"/>
                      </a:cubicBezTo>
                      <a:cubicBezTo>
                        <a:pt x="6546" y="-1218"/>
                        <a:pt x="2856" y="4182"/>
                        <a:pt x="1108" y="9326"/>
                      </a:cubicBezTo>
                      <a:cubicBezTo>
                        <a:pt x="-640" y="14469"/>
                        <a:pt x="203" y="20382"/>
                        <a:pt x="203" y="20382"/>
                      </a:cubicBezTo>
                      <a:cubicBezTo>
                        <a:pt x="203" y="20382"/>
                        <a:pt x="901" y="16355"/>
                        <a:pt x="3378" y="12819"/>
                      </a:cubicBezTo>
                      <a:cubicBezTo>
                        <a:pt x="5553" y="9712"/>
                        <a:pt x="9349" y="8658"/>
                        <a:pt x="10137" y="5358"/>
                      </a:cubicBezTo>
                      <a:cubicBezTo>
                        <a:pt x="10403" y="6953"/>
                        <a:pt x="11306" y="9058"/>
                        <a:pt x="14072" y="10230"/>
                      </a:cubicBezTo>
                      <a:cubicBezTo>
                        <a:pt x="18927" y="12287"/>
                        <a:pt x="20202" y="15403"/>
                        <a:pt x="20202" y="18067"/>
                      </a:cubicBezTo>
                      <a:cubicBezTo>
                        <a:pt x="20202" y="18729"/>
                        <a:pt x="20161" y="20064"/>
                        <a:pt x="20161" y="20064"/>
                      </a:cubicBezTo>
                      <a:cubicBezTo>
                        <a:pt x="20161" y="20064"/>
                        <a:pt x="20960" y="15257"/>
                        <a:pt x="20280" y="9476"/>
                      </a:cubicBezTo>
                      <a:close/>
                    </a:path>
                  </a:pathLst>
                </a:custGeom>
                <a:solidFill>
                  <a:srgbClr val="EEE3CE"/>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sp>
              <p:nvSpPr>
                <p:cNvPr id="67" name="Shape 25">
                  <a:extLst>
                    <a:ext uri="{FF2B5EF4-FFF2-40B4-BE49-F238E27FC236}">
                      <a16:creationId xmlns:a16="http://schemas.microsoft.com/office/drawing/2014/main" id="{4D168F99-BA7F-D944-B183-64C805F47049}"/>
                    </a:ext>
                  </a:extLst>
                </p:cNvPr>
                <p:cNvSpPr/>
                <p:nvPr/>
              </p:nvSpPr>
              <p:spPr>
                <a:xfrm>
                  <a:off x="24324" y="-232"/>
                  <a:ext cx="996944" cy="599996"/>
                </a:xfrm>
                <a:custGeom>
                  <a:avLst/>
                  <a:gdLst/>
                  <a:ahLst/>
                  <a:cxnLst>
                    <a:cxn ang="0">
                      <a:pos x="wd2" y="hd2"/>
                    </a:cxn>
                    <a:cxn ang="5400000">
                      <a:pos x="wd2" y="hd2"/>
                    </a:cxn>
                    <a:cxn ang="10800000">
                      <a:pos x="wd2" y="hd2"/>
                    </a:cxn>
                    <a:cxn ang="16200000">
                      <a:pos x="wd2" y="hd2"/>
                    </a:cxn>
                  </a:cxnLst>
                  <a:rect l="0" t="0" r="r" b="b"/>
                  <a:pathLst>
                    <a:path w="20830" h="20941" extrusionOk="0">
                      <a:moveTo>
                        <a:pt x="20721" y="11478"/>
                      </a:moveTo>
                      <a:cubicBezTo>
                        <a:pt x="20102" y="5652"/>
                        <a:pt x="17183" y="1191"/>
                        <a:pt x="13866" y="480"/>
                      </a:cubicBezTo>
                      <a:cubicBezTo>
                        <a:pt x="12296" y="143"/>
                        <a:pt x="11104" y="90"/>
                        <a:pt x="10608" y="908"/>
                      </a:cubicBezTo>
                      <a:cubicBezTo>
                        <a:pt x="9470" y="-659"/>
                        <a:pt x="7216" y="57"/>
                        <a:pt x="5243" y="1136"/>
                      </a:cubicBezTo>
                      <a:cubicBezTo>
                        <a:pt x="3208" y="2248"/>
                        <a:pt x="997" y="5688"/>
                        <a:pt x="201" y="10944"/>
                      </a:cubicBezTo>
                      <a:cubicBezTo>
                        <a:pt x="-595" y="16201"/>
                        <a:pt x="1234" y="20941"/>
                        <a:pt x="1234" y="20941"/>
                      </a:cubicBezTo>
                      <a:cubicBezTo>
                        <a:pt x="1234" y="20941"/>
                        <a:pt x="1771" y="16519"/>
                        <a:pt x="3927" y="13243"/>
                      </a:cubicBezTo>
                      <a:cubicBezTo>
                        <a:pt x="5828" y="10353"/>
                        <a:pt x="9524" y="9161"/>
                        <a:pt x="10278" y="5771"/>
                      </a:cubicBezTo>
                      <a:cubicBezTo>
                        <a:pt x="10514" y="7382"/>
                        <a:pt x="11331" y="9523"/>
                        <a:pt x="13866" y="10711"/>
                      </a:cubicBezTo>
                      <a:cubicBezTo>
                        <a:pt x="18288" y="12783"/>
                        <a:pt x="19449" y="15924"/>
                        <a:pt x="19449" y="18608"/>
                      </a:cubicBezTo>
                      <a:cubicBezTo>
                        <a:pt x="19449" y="19275"/>
                        <a:pt x="19412" y="20620"/>
                        <a:pt x="19412" y="20620"/>
                      </a:cubicBezTo>
                      <a:cubicBezTo>
                        <a:pt x="19412" y="20620"/>
                        <a:pt x="20001" y="19085"/>
                        <a:pt x="20301" y="17947"/>
                      </a:cubicBezTo>
                      <a:cubicBezTo>
                        <a:pt x="20691" y="16471"/>
                        <a:pt x="21005" y="14151"/>
                        <a:pt x="20721" y="11478"/>
                      </a:cubicBezTo>
                      <a:close/>
                    </a:path>
                  </a:pathLst>
                </a:custGeom>
                <a:solidFill>
                  <a:srgbClr val="58646C"/>
                </a:solidFill>
                <a:ln w="12700" cap="flat">
                  <a:noFill/>
                  <a:miter lim="400000"/>
                </a:ln>
                <a:effectLst/>
              </p:spPr>
              <p:txBody>
                <a:bodyPr lIns="19050" tIns="19050" rIns="19050" bIns="19050" anchor="ctr"/>
                <a:lstStyle/>
                <a:p>
                  <a:pPr defTabSz="22859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1500">
                    <a:solidFill>
                      <a:srgbClr val="FFFFFF"/>
                    </a:solidFill>
                    <a:effectLst>
                      <a:outerShdw blurRad="38100" dist="12700" dir="5400000" rotWithShape="0">
                        <a:srgbClr val="000000">
                          <a:alpha val="50000"/>
                        </a:srgbClr>
                      </a:outerShdw>
                    </a:effectLst>
                    <a:latin typeface="Calibri"/>
                  </a:endParaRPr>
                </a:p>
              </p:txBody>
            </p:sp>
          </p:grpSp>
        </p:grpSp>
      </p:grpSp>
    </p:spTree>
    <p:extLst>
      <p:ext uri="{BB962C8B-B14F-4D97-AF65-F5344CB8AC3E}">
        <p14:creationId xmlns:p14="http://schemas.microsoft.com/office/powerpoint/2010/main" val="473519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52BA-A037-6341-80D5-F8C1D7BE2F3F}"/>
              </a:ext>
            </a:extLst>
          </p:cNvPr>
          <p:cNvSpPr>
            <a:spLocks noGrp="1"/>
          </p:cNvSpPr>
          <p:nvPr>
            <p:ph type="title"/>
          </p:nvPr>
        </p:nvSpPr>
        <p:spPr>
          <a:xfrm>
            <a:off x="688998" y="390420"/>
            <a:ext cx="11023389" cy="1095177"/>
          </a:xfrm>
        </p:spPr>
        <p:txBody>
          <a:bodyPr/>
          <a:lstStyle/>
          <a:p>
            <a:pPr algn="ctr"/>
            <a:r>
              <a:rPr lang="en-US" b="1" dirty="0">
                <a:latin typeface="+mn-lt"/>
              </a:rPr>
              <a:t>CANS: Enhancing and Supporting the CFT </a:t>
            </a:r>
          </a:p>
        </p:txBody>
      </p:sp>
      <p:grpSp>
        <p:nvGrpSpPr>
          <p:cNvPr id="3" name="Group">
            <a:extLst>
              <a:ext uri="{FF2B5EF4-FFF2-40B4-BE49-F238E27FC236}">
                <a16:creationId xmlns:a16="http://schemas.microsoft.com/office/drawing/2014/main" id="{2A64A5B5-1922-9A45-80C6-DBFEBC55A918}"/>
              </a:ext>
            </a:extLst>
          </p:cNvPr>
          <p:cNvGrpSpPr/>
          <p:nvPr/>
        </p:nvGrpSpPr>
        <p:grpSpPr>
          <a:xfrm>
            <a:off x="463996" y="1483614"/>
            <a:ext cx="9491373" cy="4363507"/>
            <a:chOff x="0" y="-45270"/>
            <a:chExt cx="10525875" cy="5120116"/>
          </a:xfrm>
        </p:grpSpPr>
        <p:grpSp>
          <p:nvGrpSpPr>
            <p:cNvPr id="4" name="Group">
              <a:extLst>
                <a:ext uri="{FF2B5EF4-FFF2-40B4-BE49-F238E27FC236}">
                  <a16:creationId xmlns:a16="http://schemas.microsoft.com/office/drawing/2014/main" id="{11E3E257-20A1-8F4C-B815-69B615201AD7}"/>
                </a:ext>
              </a:extLst>
            </p:cNvPr>
            <p:cNvGrpSpPr/>
            <p:nvPr/>
          </p:nvGrpSpPr>
          <p:grpSpPr>
            <a:xfrm>
              <a:off x="0" y="372573"/>
              <a:ext cx="4702234" cy="4702273"/>
              <a:chOff x="0" y="52789"/>
              <a:chExt cx="4702233" cy="4702272"/>
            </a:xfrm>
          </p:grpSpPr>
          <p:sp>
            <p:nvSpPr>
              <p:cNvPr id="31" name="Circle">
                <a:extLst>
                  <a:ext uri="{FF2B5EF4-FFF2-40B4-BE49-F238E27FC236}">
                    <a16:creationId xmlns:a16="http://schemas.microsoft.com/office/drawing/2014/main" id="{7BB0579F-FDC8-DC43-A122-7290A1CE7165}"/>
                  </a:ext>
                </a:extLst>
              </p:cNvPr>
              <p:cNvSpPr/>
              <p:nvPr/>
            </p:nvSpPr>
            <p:spPr>
              <a:xfrm flipH="1">
                <a:off x="0" y="52789"/>
                <a:ext cx="4702233" cy="4702272"/>
              </a:xfrm>
              <a:prstGeom prst="ellipse">
                <a:avLst/>
              </a:prstGeom>
              <a:solidFill>
                <a:srgbClr val="7030A0">
                  <a:alpha val="74118"/>
                </a:srgbClr>
              </a:solidFill>
              <a:ln w="12700" cap="flat">
                <a:noFill/>
                <a:miter lim="400000"/>
              </a:ln>
              <a:effectLst/>
            </p:spPr>
            <p:txBody>
              <a:bodyPr wrap="square" lIns="19051" tIns="19051" rIns="19051" bIns="19051"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2" name="Praesent commodo cursus magna, vel scelerisque nisl sit consectetur et.">
                <a:extLst>
                  <a:ext uri="{FF2B5EF4-FFF2-40B4-BE49-F238E27FC236}">
                    <a16:creationId xmlns:a16="http://schemas.microsoft.com/office/drawing/2014/main" id="{D8DB6DCB-D417-0443-A879-F5968C1DDA04}"/>
                  </a:ext>
                </a:extLst>
              </p:cNvPr>
              <p:cNvSpPr txBox="1"/>
              <p:nvPr/>
            </p:nvSpPr>
            <p:spPr>
              <a:xfrm>
                <a:off x="782173" y="920216"/>
                <a:ext cx="3137887" cy="29990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2500">
                    <a:solidFill>
                      <a:srgbClr val="FFFFFF"/>
                    </a:solidFill>
                    <a:latin typeface="Helvetica Neue Light"/>
                    <a:ea typeface="Helvetica Neue Light"/>
                    <a:cs typeface="Helvetica Neue Light"/>
                    <a:sym typeface="Helvetica Neue Light"/>
                  </a:defRPr>
                </a:pPr>
                <a:r>
                  <a:rPr kumimoji="0" lang="en-US" sz="2500" b="0" i="0" u="none" strike="noStrike" kern="1200" cap="none" spc="0" normalizeH="0" baseline="0" noProof="0" dirty="0">
                    <a:ln>
                      <a:noFill/>
                    </a:ln>
                    <a:solidFill>
                      <a:schemeClr val="bg1"/>
                    </a:solidFill>
                    <a:effectLst/>
                    <a:uLnTx/>
                    <a:uFillTx/>
                    <a:latin typeface="Helvetica Neue Medium"/>
                    <a:ea typeface="Helvetica Neue Medium" panose="02000503000000020004" pitchFamily="2" charset="0"/>
                    <a:cs typeface="Helvetica Neue Medium" panose="02000503000000020004" pitchFamily="2" charset="0"/>
                    <a:sym typeface="Helvetica Neue Light"/>
                  </a:rPr>
                  <a:t>The </a:t>
                </a:r>
                <a:r>
                  <a:rPr kumimoji="0" lang="en-US" sz="2500" b="1" i="0" u="none" strike="noStrike" kern="1200" cap="none" spc="0" normalizeH="0" baseline="0" noProof="0" dirty="0">
                    <a:ln>
                      <a:noFill/>
                    </a:ln>
                    <a:solidFill>
                      <a:schemeClr val="bg1"/>
                    </a:solidFill>
                    <a:effectLst/>
                    <a:uLnTx/>
                    <a:uFillTx/>
                    <a:latin typeface="Helvetica Neue Medium"/>
                    <a:ea typeface="Helvetica Neue Medium" panose="02000503000000020004" pitchFamily="2" charset="0"/>
                    <a:cs typeface="Helvetica Neue Medium" panose="02000503000000020004" pitchFamily="2" charset="0"/>
                    <a:sym typeface="Helvetica Neue Light"/>
                  </a:rPr>
                  <a:t>Child &amp; Family Team (CFT) </a:t>
                </a:r>
                <a:r>
                  <a:rPr kumimoji="0" lang="en-US" sz="2500" b="0" i="0" u="none" strike="noStrike" kern="1200" cap="none" spc="0" normalizeH="0" baseline="0" noProof="0" dirty="0">
                    <a:ln>
                      <a:noFill/>
                    </a:ln>
                    <a:solidFill>
                      <a:schemeClr val="bg1"/>
                    </a:solidFill>
                    <a:effectLst/>
                    <a:uLnTx/>
                    <a:uFillTx/>
                    <a:latin typeface="Helvetica Neue Medium"/>
                    <a:ea typeface="Helvetica Neue Medium" panose="02000503000000020004" pitchFamily="2" charset="0"/>
                    <a:cs typeface="Helvetica Neue Medium" panose="02000503000000020004" pitchFamily="2" charset="0"/>
                    <a:sym typeface="Helvetica Neue Light"/>
                  </a:rPr>
                  <a:t>is the vehicle for collaboration on assessment, case planning</a:t>
                </a:r>
                <a:r>
                  <a:rPr lang="en-US" sz="2500" dirty="0">
                    <a:solidFill>
                      <a:schemeClr val="bg1"/>
                    </a:solidFill>
                    <a:latin typeface="Helvetica Neue Medium"/>
                    <a:ea typeface="Helvetica Neue Medium" panose="02000503000000020004" pitchFamily="2" charset="0"/>
                    <a:cs typeface="Helvetica Neue Medium" panose="02000503000000020004" pitchFamily="2" charset="0"/>
                    <a:sym typeface="Helvetica Neue Light"/>
                  </a:rPr>
                  <a:t>,</a:t>
                </a:r>
                <a:r>
                  <a:rPr kumimoji="0" lang="en-US" sz="2500" b="0" i="0" u="none" strike="noStrike" kern="1200" cap="none" spc="0" normalizeH="0" baseline="0" noProof="0" dirty="0">
                    <a:ln>
                      <a:noFill/>
                    </a:ln>
                    <a:solidFill>
                      <a:schemeClr val="bg1"/>
                    </a:solidFill>
                    <a:effectLst/>
                    <a:uLnTx/>
                    <a:uFillTx/>
                    <a:latin typeface="Helvetica Neue Medium"/>
                    <a:ea typeface="Helvetica Neue Medium" panose="02000503000000020004" pitchFamily="2" charset="0"/>
                    <a:cs typeface="Helvetica Neue Medium" panose="02000503000000020004" pitchFamily="2" charset="0"/>
                    <a:sym typeface="Helvetica Neue Light"/>
                  </a:rPr>
                  <a:t> and placement decisions.</a:t>
                </a:r>
                <a:endParaRPr kumimoji="0" sz="2500" b="0" i="0" u="none" strike="noStrike" kern="1200" cap="none" spc="0" normalizeH="0" baseline="0" noProof="0" dirty="0">
                  <a:ln>
                    <a:noFill/>
                  </a:ln>
                  <a:solidFill>
                    <a:schemeClr val="bg1"/>
                  </a:solidFill>
                  <a:effectLst/>
                  <a:uLnTx/>
                  <a:uFillTx/>
                  <a:latin typeface="Helvetica Neue Medium"/>
                  <a:ea typeface="Helvetica Neue Medium" panose="02000503000000020004" pitchFamily="2" charset="0"/>
                  <a:cs typeface="Helvetica Neue Medium" panose="02000503000000020004" pitchFamily="2" charset="0"/>
                  <a:sym typeface="Helvetica Neue Light"/>
                </a:endParaRPr>
              </a:p>
            </p:txBody>
          </p:sp>
        </p:grpSp>
        <p:grpSp>
          <p:nvGrpSpPr>
            <p:cNvPr id="9" name="Group">
              <a:extLst>
                <a:ext uri="{FF2B5EF4-FFF2-40B4-BE49-F238E27FC236}">
                  <a16:creationId xmlns:a16="http://schemas.microsoft.com/office/drawing/2014/main" id="{2CB525D7-42C2-3346-9510-3F8F898C7A2E}"/>
                </a:ext>
              </a:extLst>
            </p:cNvPr>
            <p:cNvGrpSpPr/>
            <p:nvPr/>
          </p:nvGrpSpPr>
          <p:grpSpPr>
            <a:xfrm>
              <a:off x="4731278" y="-45270"/>
              <a:ext cx="5794597" cy="997506"/>
              <a:chOff x="29046" y="-45270"/>
              <a:chExt cx="5794595" cy="997506"/>
            </a:xfrm>
          </p:grpSpPr>
          <p:sp>
            <p:nvSpPr>
              <p:cNvPr id="13" name="Vehicula Ornare">
                <a:extLst>
                  <a:ext uri="{FF2B5EF4-FFF2-40B4-BE49-F238E27FC236}">
                    <a16:creationId xmlns:a16="http://schemas.microsoft.com/office/drawing/2014/main" id="{9F1EFE4A-7B14-1641-840C-5F67A4BCE79B}"/>
                  </a:ext>
                </a:extLst>
              </p:cNvPr>
              <p:cNvSpPr txBox="1"/>
              <p:nvPr/>
            </p:nvSpPr>
            <p:spPr>
              <a:xfrm>
                <a:off x="29046" y="-45270"/>
                <a:ext cx="5320755" cy="4464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00000"/>
                  </a:lnSpc>
                  <a:defRPr sz="2500">
                    <a:solidFill>
                      <a:srgbClr val="3484C9"/>
                    </a:solidFill>
                    <a:latin typeface="Helvetica Neue Light"/>
                    <a:ea typeface="Helvetica Neue Light"/>
                    <a:cs typeface="Helvetica Neue Light"/>
                    <a:sym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rPr>
                  <a:t>Summarizes the Assessment Process</a:t>
                </a:r>
                <a:endParaRPr kumimoji="0"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14" name="Maecenas sed diam eget risus varius blandit sit amet non magna a augue gravida at eget metus.">
                <a:extLst>
                  <a:ext uri="{FF2B5EF4-FFF2-40B4-BE49-F238E27FC236}">
                    <a16:creationId xmlns:a16="http://schemas.microsoft.com/office/drawing/2014/main" id="{05BE7405-EA8F-0C42-8A12-7E060A9A168B}"/>
                  </a:ext>
                </a:extLst>
              </p:cNvPr>
              <p:cNvSpPr txBox="1"/>
              <p:nvPr/>
            </p:nvSpPr>
            <p:spPr>
              <a:xfrm>
                <a:off x="43625" y="444484"/>
                <a:ext cx="5780016" cy="5077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rPr>
                  <a:t>The CANS is intended to be the process by which the assessment information is organized, summarized, used and communicated </a:t>
                </a:r>
                <a:r>
                  <a:rPr kumimoji="0" lang="en-US" sz="1600" b="0" i="0" u="sng"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rPr>
                  <a:t>after</a:t>
                </a: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rPr>
                  <a:t> it has been collected.</a:t>
                </a:r>
                <a:endParaRPr kumimoji="0"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endParaRPr>
              </a:p>
            </p:txBody>
          </p:sp>
        </p:grpSp>
      </p:grpSp>
      <p:sp>
        <p:nvSpPr>
          <p:cNvPr id="34" name="Vehicula Ornare">
            <a:extLst>
              <a:ext uri="{FF2B5EF4-FFF2-40B4-BE49-F238E27FC236}">
                <a16:creationId xmlns:a16="http://schemas.microsoft.com/office/drawing/2014/main" id="{731CE2D5-4105-EA4C-A85E-D7B7FB700559}"/>
              </a:ext>
            </a:extLst>
          </p:cNvPr>
          <p:cNvSpPr txBox="1"/>
          <p:nvPr/>
        </p:nvSpPr>
        <p:spPr>
          <a:xfrm>
            <a:off x="5231864" y="2782563"/>
            <a:ext cx="4206924" cy="3804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00000"/>
              </a:lnSpc>
              <a:defRPr sz="2500">
                <a:solidFill>
                  <a:srgbClr val="3484C9"/>
                </a:solidFill>
                <a:latin typeface="Helvetica Neue Light"/>
                <a:ea typeface="Helvetica Neue Light"/>
                <a:cs typeface="Helvetica Neue Light"/>
                <a:sym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rPr>
              <a:t>Integrates the Family’s Story </a:t>
            </a:r>
            <a:endParaRPr kumimoji="0"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35" name="Maecenas sed diam eget risus varius blandit sit amet non magna a augue gravida at eget metus.">
            <a:extLst>
              <a:ext uri="{FF2B5EF4-FFF2-40B4-BE49-F238E27FC236}">
                <a16:creationId xmlns:a16="http://schemas.microsoft.com/office/drawing/2014/main" id="{5729FF7C-50FB-2546-8E12-0C79BE306B5C}"/>
              </a:ext>
            </a:extLst>
          </p:cNvPr>
          <p:cNvSpPr txBox="1"/>
          <p:nvPr/>
        </p:nvSpPr>
        <p:spPr>
          <a:xfrm>
            <a:off x="5225788" y="3184305"/>
            <a:ext cx="5364535" cy="432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rPr>
              <a:t>The CANS provides a summary of the family’s story, but it should be done as an integration of multiple story tellers.</a:t>
            </a:r>
            <a:endParaRPr kumimoji="0"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endParaRPr>
          </a:p>
        </p:txBody>
      </p:sp>
      <p:sp>
        <p:nvSpPr>
          <p:cNvPr id="49" name="Vehicula Ornare">
            <a:extLst>
              <a:ext uri="{FF2B5EF4-FFF2-40B4-BE49-F238E27FC236}">
                <a16:creationId xmlns:a16="http://schemas.microsoft.com/office/drawing/2014/main" id="{DB92D9AC-EE0D-6344-B124-3D20098FF0E8}"/>
              </a:ext>
            </a:extLst>
          </p:cNvPr>
          <p:cNvSpPr txBox="1"/>
          <p:nvPr/>
        </p:nvSpPr>
        <p:spPr>
          <a:xfrm>
            <a:off x="5288490" y="3892431"/>
            <a:ext cx="4239609" cy="3804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00000"/>
              </a:lnSpc>
              <a:defRPr sz="2500">
                <a:solidFill>
                  <a:srgbClr val="3484C9"/>
                </a:solidFill>
                <a:latin typeface="Helvetica Neue Light"/>
                <a:ea typeface="Helvetica Neue Light"/>
                <a:cs typeface="Helvetica Neue Light"/>
                <a:sym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rPr>
              <a:t>Develops a Shared Vision</a:t>
            </a:r>
            <a:endParaRPr kumimoji="0"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50" name="Maecenas sed diam eget risus varius blandit sit amet non magna a augue gravida at eget metus.">
            <a:extLst>
              <a:ext uri="{FF2B5EF4-FFF2-40B4-BE49-F238E27FC236}">
                <a16:creationId xmlns:a16="http://schemas.microsoft.com/office/drawing/2014/main" id="{66BA696C-D255-D748-BDDE-28E94FC56F35}"/>
              </a:ext>
            </a:extLst>
          </p:cNvPr>
          <p:cNvSpPr txBox="1"/>
          <p:nvPr/>
        </p:nvSpPr>
        <p:spPr>
          <a:xfrm>
            <a:off x="5288490" y="4268962"/>
            <a:ext cx="6258077" cy="432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rPr>
              <a:t>The consensus-based process of determining action levels on items, and prioritizing relevant needs and strengths to build creates a shared understanding from which a coordinated plan is developed.</a:t>
            </a:r>
            <a:endParaRPr kumimoji="0"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endParaRPr>
          </a:p>
        </p:txBody>
      </p:sp>
      <p:sp>
        <p:nvSpPr>
          <p:cNvPr id="51" name="Vehicula Ornare">
            <a:extLst>
              <a:ext uri="{FF2B5EF4-FFF2-40B4-BE49-F238E27FC236}">
                <a16:creationId xmlns:a16="http://schemas.microsoft.com/office/drawing/2014/main" id="{3ED75012-BA1C-B94F-A80F-77C3AEB2CEBF}"/>
              </a:ext>
            </a:extLst>
          </p:cNvPr>
          <p:cNvSpPr txBox="1"/>
          <p:nvPr/>
        </p:nvSpPr>
        <p:spPr>
          <a:xfrm>
            <a:off x="4587104" y="5182642"/>
            <a:ext cx="5030600" cy="3804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00000"/>
              </a:lnSpc>
              <a:defRPr sz="2500">
                <a:solidFill>
                  <a:srgbClr val="3484C9"/>
                </a:solidFill>
                <a:latin typeface="Helvetica Neue Light"/>
                <a:ea typeface="Helvetica Neue Light"/>
                <a:cs typeface="Helvetica Neue Light"/>
                <a:sym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rPr>
              <a:t>Supports Change Management</a:t>
            </a:r>
            <a:endParaRPr kumimoji="0" sz="2000" b="1" i="0" u="none" strike="noStrike" kern="1200" cap="none" spc="0" normalizeH="0" baseline="0" noProof="0">
              <a:ln>
                <a:noFill/>
              </a:ln>
              <a:solidFill>
                <a:srgbClr val="3484C9"/>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52" name="Maecenas sed diam eget risus varius blandit sit amet non magna a augue gravida at eget metus.">
            <a:extLst>
              <a:ext uri="{FF2B5EF4-FFF2-40B4-BE49-F238E27FC236}">
                <a16:creationId xmlns:a16="http://schemas.microsoft.com/office/drawing/2014/main" id="{28C2477A-6B01-8246-A968-BC08A55E1469}"/>
              </a:ext>
            </a:extLst>
          </p:cNvPr>
          <p:cNvSpPr txBox="1"/>
          <p:nvPr/>
        </p:nvSpPr>
        <p:spPr>
          <a:xfrm>
            <a:off x="4581938" y="5560447"/>
            <a:ext cx="7240868" cy="432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100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rPr>
              <a:t>Mapping the CANS to the plan facilitates outcomes monitoring and management by the team members, allowing for plan adjustment, acknowledgement of accomplishments and celebrating goals that have been met.</a:t>
            </a:r>
            <a:endParaRPr kumimoji="0" sz="1600" b="0" i="0" u="none" strike="noStrike" kern="1200" cap="none" spc="0" normalizeH="0" baseline="0" noProof="0">
              <a:ln>
                <a:noFill/>
              </a:ln>
              <a:solidFill>
                <a:srgbClr val="4D4D4D"/>
              </a:solidFill>
              <a:effectLst/>
              <a:uLnTx/>
              <a:uFillTx/>
              <a:latin typeface="Arial" panose="020B0604020202020204" pitchFamily="34" charset="0"/>
              <a:ea typeface="Helvetica Neue Light"/>
              <a:cs typeface="Arial" panose="020B0604020202020204" pitchFamily="34" charset="0"/>
              <a:sym typeface="Helvetica Neue Light"/>
            </a:endParaRPr>
          </a:p>
        </p:txBody>
      </p:sp>
      <p:grpSp>
        <p:nvGrpSpPr>
          <p:cNvPr id="33" name="Group 38">
            <a:extLst>
              <a:ext uri="{FF2B5EF4-FFF2-40B4-BE49-F238E27FC236}">
                <a16:creationId xmlns:a16="http://schemas.microsoft.com/office/drawing/2014/main" id="{41E02A90-E643-374F-9B30-7A211C17FB86}"/>
              </a:ext>
            </a:extLst>
          </p:cNvPr>
          <p:cNvGrpSpPr/>
          <p:nvPr/>
        </p:nvGrpSpPr>
        <p:grpSpPr>
          <a:xfrm>
            <a:off x="3415242" y="1551160"/>
            <a:ext cx="1118996" cy="1119001"/>
            <a:chOff x="0" y="0"/>
            <a:chExt cx="2237990" cy="2238002"/>
          </a:xfrm>
        </p:grpSpPr>
        <p:grpSp>
          <p:nvGrpSpPr>
            <p:cNvPr id="36" name="Group 30">
              <a:extLst>
                <a:ext uri="{FF2B5EF4-FFF2-40B4-BE49-F238E27FC236}">
                  <a16:creationId xmlns:a16="http://schemas.microsoft.com/office/drawing/2014/main" id="{7D23F421-8F4E-D145-9212-0F33DC9D0025}"/>
                </a:ext>
              </a:extLst>
            </p:cNvPr>
            <p:cNvGrpSpPr/>
            <p:nvPr/>
          </p:nvGrpSpPr>
          <p:grpSpPr>
            <a:xfrm>
              <a:off x="0" y="0"/>
              <a:ext cx="2237991" cy="2238003"/>
              <a:chOff x="0" y="0"/>
              <a:chExt cx="2237990" cy="2238002"/>
            </a:xfrm>
          </p:grpSpPr>
          <p:sp>
            <p:nvSpPr>
              <p:cNvPr id="60" name="Shape 28">
                <a:extLst>
                  <a:ext uri="{FF2B5EF4-FFF2-40B4-BE49-F238E27FC236}">
                    <a16:creationId xmlns:a16="http://schemas.microsoft.com/office/drawing/2014/main" id="{A647B194-41C8-9148-B65B-E5FEF4876718}"/>
                  </a:ext>
                </a:extLst>
              </p:cNvPr>
              <p:cNvSpPr/>
              <p:nvPr/>
            </p:nvSpPr>
            <p:spPr>
              <a:xfrm>
                <a:off x="0" y="0"/>
                <a:ext cx="2237991" cy="2238003"/>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61" name="Shape 29">
                <a:extLst>
                  <a:ext uri="{FF2B5EF4-FFF2-40B4-BE49-F238E27FC236}">
                    <a16:creationId xmlns:a16="http://schemas.microsoft.com/office/drawing/2014/main" id="{66CB1093-51BE-FB47-9E23-098A906C9DAC}"/>
                  </a:ext>
                </a:extLst>
              </p:cNvPr>
              <p:cNvSpPr/>
              <p:nvPr/>
            </p:nvSpPr>
            <p:spPr>
              <a:xfrm>
                <a:off x="152400" y="152400"/>
                <a:ext cx="1930400" cy="1930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8F3E1"/>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nvGrpSpPr>
            <p:cNvPr id="53" name="Group 37">
              <a:extLst>
                <a:ext uri="{FF2B5EF4-FFF2-40B4-BE49-F238E27FC236}">
                  <a16:creationId xmlns:a16="http://schemas.microsoft.com/office/drawing/2014/main" id="{07372E8E-114F-2141-9C57-BDD18B054EED}"/>
                </a:ext>
              </a:extLst>
            </p:cNvPr>
            <p:cNvGrpSpPr/>
            <p:nvPr/>
          </p:nvGrpSpPr>
          <p:grpSpPr>
            <a:xfrm>
              <a:off x="609600" y="431800"/>
              <a:ext cx="1031855" cy="1655415"/>
              <a:chOff x="0" y="0"/>
              <a:chExt cx="1031854" cy="1655414"/>
            </a:xfrm>
          </p:grpSpPr>
          <p:sp>
            <p:nvSpPr>
              <p:cNvPr id="54" name="Shape 31">
                <a:extLst>
                  <a:ext uri="{FF2B5EF4-FFF2-40B4-BE49-F238E27FC236}">
                    <a16:creationId xmlns:a16="http://schemas.microsoft.com/office/drawing/2014/main" id="{D9AF5564-51FD-3C40-BE93-337E1AC87785}"/>
                  </a:ext>
                </a:extLst>
              </p:cNvPr>
              <p:cNvSpPr/>
              <p:nvPr/>
            </p:nvSpPr>
            <p:spPr>
              <a:xfrm>
                <a:off x="165100" y="901699"/>
                <a:ext cx="671216" cy="753716"/>
              </a:xfrm>
              <a:custGeom>
                <a:avLst/>
                <a:gdLst/>
                <a:ahLst/>
                <a:cxnLst>
                  <a:cxn ang="0">
                    <a:pos x="wd2" y="hd2"/>
                  </a:cxn>
                  <a:cxn ang="5400000">
                    <a:pos x="wd2" y="hd2"/>
                  </a:cxn>
                  <a:cxn ang="10800000">
                    <a:pos x="wd2" y="hd2"/>
                  </a:cxn>
                  <a:cxn ang="16200000">
                    <a:pos x="wd2" y="hd2"/>
                  </a:cxn>
                </a:cxnLst>
                <a:rect l="0" t="0" r="r" b="b"/>
                <a:pathLst>
                  <a:path w="21600" h="17950" extrusionOk="0">
                    <a:moveTo>
                      <a:pt x="4844" y="1112"/>
                    </a:moveTo>
                    <a:cubicBezTo>
                      <a:pt x="4844" y="1112"/>
                      <a:pt x="5109" y="13327"/>
                      <a:pt x="0" y="16427"/>
                    </a:cubicBezTo>
                    <a:cubicBezTo>
                      <a:pt x="11651" y="19764"/>
                      <a:pt x="21600" y="16578"/>
                      <a:pt x="21600" y="16578"/>
                    </a:cubicBezTo>
                    <a:cubicBezTo>
                      <a:pt x="21600" y="16578"/>
                      <a:pt x="17717" y="14118"/>
                      <a:pt x="17207" y="1868"/>
                    </a:cubicBezTo>
                    <a:cubicBezTo>
                      <a:pt x="17052" y="-1836"/>
                      <a:pt x="4844" y="1112"/>
                      <a:pt x="4844" y="1112"/>
                    </a:cubicBezTo>
                    <a:close/>
                  </a:path>
                </a:pathLst>
              </a:custGeom>
              <a:solidFill>
                <a:srgbClr val="D3B799"/>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55" name="Shape 32">
                <a:extLst>
                  <a:ext uri="{FF2B5EF4-FFF2-40B4-BE49-F238E27FC236}">
                    <a16:creationId xmlns:a16="http://schemas.microsoft.com/office/drawing/2014/main" id="{B9DD0650-6AC0-4349-9FB9-3C644203C853}"/>
                  </a:ext>
                </a:extLst>
              </p:cNvPr>
              <p:cNvSpPr/>
              <p:nvPr/>
            </p:nvSpPr>
            <p:spPr>
              <a:xfrm>
                <a:off x="0" y="571500"/>
                <a:ext cx="1031855" cy="850898"/>
              </a:xfrm>
              <a:custGeom>
                <a:avLst/>
                <a:gdLst/>
                <a:ahLst/>
                <a:cxnLst>
                  <a:cxn ang="0">
                    <a:pos x="wd2" y="hd2"/>
                  </a:cxn>
                  <a:cxn ang="5400000">
                    <a:pos x="wd2" y="hd2"/>
                  </a:cxn>
                  <a:cxn ang="10800000">
                    <a:pos x="wd2" y="hd2"/>
                  </a:cxn>
                  <a:cxn ang="16200000">
                    <a:pos x="wd2" y="hd2"/>
                  </a:cxn>
                </a:cxnLst>
                <a:rect l="0" t="0" r="r" b="b"/>
                <a:pathLst>
                  <a:path w="21121" h="21105" extrusionOk="0">
                    <a:moveTo>
                      <a:pt x="6549" y="13452"/>
                    </a:moveTo>
                    <a:lnTo>
                      <a:pt x="6226" y="16887"/>
                    </a:lnTo>
                    <a:cubicBezTo>
                      <a:pt x="6226" y="16887"/>
                      <a:pt x="8071" y="19182"/>
                      <a:pt x="10616" y="20048"/>
                    </a:cubicBezTo>
                    <a:cubicBezTo>
                      <a:pt x="13162" y="20914"/>
                      <a:pt x="15533" y="21105"/>
                      <a:pt x="15533" y="21105"/>
                    </a:cubicBezTo>
                    <a:cubicBezTo>
                      <a:pt x="15533" y="21105"/>
                      <a:pt x="14575" y="16431"/>
                      <a:pt x="14672" y="13872"/>
                    </a:cubicBezTo>
                    <a:cubicBezTo>
                      <a:pt x="14770" y="11313"/>
                      <a:pt x="6549" y="13452"/>
                      <a:pt x="6549" y="13452"/>
                    </a:cubicBezTo>
                    <a:close/>
                    <a:moveTo>
                      <a:pt x="1884" y="1290"/>
                    </a:moveTo>
                    <a:cubicBezTo>
                      <a:pt x="1884" y="1290"/>
                      <a:pt x="1191" y="-495"/>
                      <a:pt x="498" y="135"/>
                    </a:cubicBezTo>
                    <a:cubicBezTo>
                      <a:pt x="-195" y="765"/>
                      <a:pt x="-240" y="3167"/>
                      <a:pt x="844" y="4816"/>
                    </a:cubicBezTo>
                    <a:cubicBezTo>
                      <a:pt x="1929" y="6464"/>
                      <a:pt x="2404" y="6435"/>
                      <a:pt x="2404" y="6435"/>
                    </a:cubicBezTo>
                    <a:lnTo>
                      <a:pt x="1884" y="1290"/>
                    </a:lnTo>
                    <a:close/>
                    <a:moveTo>
                      <a:pt x="19236" y="1290"/>
                    </a:moveTo>
                    <a:cubicBezTo>
                      <a:pt x="19236" y="1290"/>
                      <a:pt x="19929" y="-495"/>
                      <a:pt x="20622" y="135"/>
                    </a:cubicBezTo>
                    <a:cubicBezTo>
                      <a:pt x="21315" y="765"/>
                      <a:pt x="21360" y="3167"/>
                      <a:pt x="20276" y="4816"/>
                    </a:cubicBezTo>
                    <a:cubicBezTo>
                      <a:pt x="19191" y="6464"/>
                      <a:pt x="18716" y="6435"/>
                      <a:pt x="18716" y="6435"/>
                    </a:cubicBezTo>
                    <a:lnTo>
                      <a:pt x="19236" y="1290"/>
                    </a:lnTo>
                    <a:close/>
                  </a:path>
                </a:pathLst>
              </a:custGeom>
              <a:solidFill>
                <a:srgbClr val="C3A386"/>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56" name="Shape 33">
                <a:extLst>
                  <a:ext uri="{FF2B5EF4-FFF2-40B4-BE49-F238E27FC236}">
                    <a16:creationId xmlns:a16="http://schemas.microsoft.com/office/drawing/2014/main" id="{EC1CD673-2D0F-3249-BCD2-C458919718AE}"/>
                  </a:ext>
                </a:extLst>
              </p:cNvPr>
              <p:cNvSpPr/>
              <p:nvPr/>
            </p:nvSpPr>
            <p:spPr>
              <a:xfrm>
                <a:off x="76199" y="88900"/>
                <a:ext cx="881134" cy="1200349"/>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1" y="5463"/>
                      <a:pt x="18822" y="0"/>
                      <a:pt x="10452" y="0"/>
                    </a:cubicBezTo>
                    <a:cubicBezTo>
                      <a:pt x="2082" y="0"/>
                      <a:pt x="67" y="5462"/>
                      <a:pt x="20" y="6039"/>
                    </a:cubicBezTo>
                    <a:cubicBezTo>
                      <a:pt x="-76" y="7190"/>
                      <a:pt x="111" y="13705"/>
                      <a:pt x="2016" y="16177"/>
                    </a:cubicBezTo>
                    <a:cubicBezTo>
                      <a:pt x="3908" y="18631"/>
                      <a:pt x="8659" y="21555"/>
                      <a:pt x="10681" y="21598"/>
                    </a:cubicBezTo>
                    <a:cubicBezTo>
                      <a:pt x="10694" y="21598"/>
                      <a:pt x="10709"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D3B799"/>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57" name="Shape 34">
                <a:extLst>
                  <a:ext uri="{FF2B5EF4-FFF2-40B4-BE49-F238E27FC236}">
                    <a16:creationId xmlns:a16="http://schemas.microsoft.com/office/drawing/2014/main" id="{DAE27263-52C9-AA41-B0A8-A7CE5C47F15E}"/>
                  </a:ext>
                </a:extLst>
              </p:cNvPr>
              <p:cNvSpPr/>
              <p:nvPr/>
            </p:nvSpPr>
            <p:spPr>
              <a:xfrm>
                <a:off x="50800" y="88900"/>
                <a:ext cx="937044" cy="527894"/>
              </a:xfrm>
              <a:custGeom>
                <a:avLst/>
                <a:gdLst/>
                <a:ahLst/>
                <a:cxnLst>
                  <a:cxn ang="0">
                    <a:pos x="wd2" y="hd2"/>
                  </a:cxn>
                  <a:cxn ang="5400000">
                    <a:pos x="wd2" y="hd2"/>
                  </a:cxn>
                  <a:cxn ang="10800000">
                    <a:pos x="wd2" y="hd2"/>
                  </a:cxn>
                  <a:cxn ang="16200000">
                    <a:pos x="wd2" y="hd2"/>
                  </a:cxn>
                </a:cxnLst>
                <a:rect l="0" t="0" r="r" b="b"/>
                <a:pathLst>
                  <a:path w="20663" h="21600" extrusionOk="0">
                    <a:moveTo>
                      <a:pt x="20471" y="10800"/>
                    </a:moveTo>
                    <a:cubicBezTo>
                      <a:pt x="19799" y="5473"/>
                      <a:pt x="17656" y="3005"/>
                      <a:pt x="15608" y="1635"/>
                    </a:cubicBezTo>
                    <a:cubicBezTo>
                      <a:pt x="13640" y="319"/>
                      <a:pt x="12217" y="21"/>
                      <a:pt x="10379" y="0"/>
                    </a:cubicBezTo>
                    <a:cubicBezTo>
                      <a:pt x="10371" y="0"/>
                      <a:pt x="10136" y="0"/>
                      <a:pt x="10128" y="0"/>
                    </a:cubicBezTo>
                    <a:cubicBezTo>
                      <a:pt x="8290" y="21"/>
                      <a:pt x="6867" y="319"/>
                      <a:pt x="4899" y="1635"/>
                    </a:cubicBezTo>
                    <a:cubicBezTo>
                      <a:pt x="2851" y="3005"/>
                      <a:pt x="885" y="5473"/>
                      <a:pt x="213" y="10800"/>
                    </a:cubicBezTo>
                    <a:cubicBezTo>
                      <a:pt x="-458" y="16127"/>
                      <a:pt x="668" y="21600"/>
                      <a:pt x="668" y="21600"/>
                    </a:cubicBezTo>
                    <a:cubicBezTo>
                      <a:pt x="668" y="21600"/>
                      <a:pt x="540" y="17072"/>
                      <a:pt x="2150" y="13340"/>
                    </a:cubicBezTo>
                    <a:cubicBezTo>
                      <a:pt x="3744" y="9647"/>
                      <a:pt x="6943" y="8582"/>
                      <a:pt x="10253" y="8561"/>
                    </a:cubicBezTo>
                    <a:cubicBezTo>
                      <a:pt x="13564" y="8582"/>
                      <a:pt x="16763" y="9647"/>
                      <a:pt x="18357" y="13340"/>
                    </a:cubicBezTo>
                    <a:cubicBezTo>
                      <a:pt x="19967" y="17072"/>
                      <a:pt x="19839" y="21600"/>
                      <a:pt x="19839" y="21600"/>
                    </a:cubicBezTo>
                    <a:cubicBezTo>
                      <a:pt x="19839" y="21600"/>
                      <a:pt x="21142" y="16127"/>
                      <a:pt x="20471" y="10800"/>
                    </a:cubicBezTo>
                    <a:close/>
                  </a:path>
                </a:pathLst>
              </a:custGeom>
              <a:solidFill>
                <a:srgbClr val="C3A386"/>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58" name="Shape 35">
                <a:extLst>
                  <a:ext uri="{FF2B5EF4-FFF2-40B4-BE49-F238E27FC236}">
                    <a16:creationId xmlns:a16="http://schemas.microsoft.com/office/drawing/2014/main" id="{E554B6B2-60E3-3C41-A343-15AF98C48FDB}"/>
                  </a:ext>
                </a:extLst>
              </p:cNvPr>
              <p:cNvSpPr/>
              <p:nvPr/>
            </p:nvSpPr>
            <p:spPr>
              <a:xfrm>
                <a:off x="25400" y="0"/>
                <a:ext cx="982081" cy="612577"/>
              </a:xfrm>
              <a:custGeom>
                <a:avLst/>
                <a:gdLst/>
                <a:ahLst/>
                <a:cxnLst>
                  <a:cxn ang="0">
                    <a:pos x="wd2" y="hd2"/>
                  </a:cxn>
                  <a:cxn ang="5400000">
                    <a:pos x="wd2" y="hd2"/>
                  </a:cxn>
                  <a:cxn ang="10800000">
                    <a:pos x="wd2" y="hd2"/>
                  </a:cxn>
                  <a:cxn ang="16200000">
                    <a:pos x="wd2" y="hd2"/>
                  </a:cxn>
                </a:cxnLst>
                <a:rect l="0" t="0" r="r" b="b"/>
                <a:pathLst>
                  <a:path w="20612" h="21600" extrusionOk="0">
                    <a:moveTo>
                      <a:pt x="20467" y="11522"/>
                    </a:moveTo>
                    <a:cubicBezTo>
                      <a:pt x="19828" y="6195"/>
                      <a:pt x="17352" y="3005"/>
                      <a:pt x="15402" y="1635"/>
                    </a:cubicBezTo>
                    <a:cubicBezTo>
                      <a:pt x="13529" y="319"/>
                      <a:pt x="12175" y="21"/>
                      <a:pt x="10425" y="0"/>
                    </a:cubicBezTo>
                    <a:cubicBezTo>
                      <a:pt x="10418" y="0"/>
                      <a:pt x="10194" y="0"/>
                      <a:pt x="10187" y="0"/>
                    </a:cubicBezTo>
                    <a:cubicBezTo>
                      <a:pt x="8437" y="21"/>
                      <a:pt x="7083" y="319"/>
                      <a:pt x="5210" y="1635"/>
                    </a:cubicBezTo>
                    <a:cubicBezTo>
                      <a:pt x="3260" y="3005"/>
                      <a:pt x="784" y="6195"/>
                      <a:pt x="145" y="11522"/>
                    </a:cubicBezTo>
                    <a:cubicBezTo>
                      <a:pt x="-494" y="16849"/>
                      <a:pt x="1183" y="21600"/>
                      <a:pt x="1183" y="21600"/>
                    </a:cubicBezTo>
                    <a:cubicBezTo>
                      <a:pt x="1183" y="21600"/>
                      <a:pt x="1061" y="16033"/>
                      <a:pt x="2593" y="12301"/>
                    </a:cubicBezTo>
                    <a:cubicBezTo>
                      <a:pt x="4110" y="8608"/>
                      <a:pt x="7155" y="7543"/>
                      <a:pt x="10306" y="7521"/>
                    </a:cubicBezTo>
                    <a:cubicBezTo>
                      <a:pt x="13457" y="7543"/>
                      <a:pt x="16502" y="8608"/>
                      <a:pt x="18019" y="12301"/>
                    </a:cubicBezTo>
                    <a:cubicBezTo>
                      <a:pt x="19551" y="16033"/>
                      <a:pt x="19429" y="21600"/>
                      <a:pt x="19429" y="21600"/>
                    </a:cubicBezTo>
                    <a:cubicBezTo>
                      <a:pt x="19429" y="21600"/>
                      <a:pt x="21106" y="16849"/>
                      <a:pt x="20467" y="11522"/>
                    </a:cubicBezTo>
                    <a:close/>
                  </a:path>
                </a:pathLst>
              </a:custGeom>
              <a:solidFill>
                <a:srgbClr val="58646C"/>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59" name="Shape 36">
                <a:extLst>
                  <a:ext uri="{FF2B5EF4-FFF2-40B4-BE49-F238E27FC236}">
                    <a16:creationId xmlns:a16="http://schemas.microsoft.com/office/drawing/2014/main" id="{CE866BD8-717B-934A-A08B-02C9E76835AA}"/>
                  </a:ext>
                </a:extLst>
              </p:cNvPr>
              <p:cNvSpPr/>
              <p:nvPr/>
            </p:nvSpPr>
            <p:spPr>
              <a:xfrm>
                <a:off x="190500" y="558800"/>
                <a:ext cx="661740" cy="192038"/>
              </a:xfrm>
              <a:custGeom>
                <a:avLst/>
                <a:gdLst/>
                <a:ahLst/>
                <a:cxnLst>
                  <a:cxn ang="0">
                    <a:pos x="wd2" y="hd2"/>
                  </a:cxn>
                  <a:cxn ang="5400000">
                    <a:pos x="wd2" y="hd2"/>
                  </a:cxn>
                  <a:cxn ang="10800000">
                    <a:pos x="wd2" y="hd2"/>
                  </a:cxn>
                  <a:cxn ang="16200000">
                    <a:pos x="wd2" y="hd2"/>
                  </a:cxn>
                </a:cxnLst>
                <a:rect l="0" t="0" r="r" b="b"/>
                <a:pathLst>
                  <a:path w="21600" h="21600" extrusionOk="0">
                    <a:moveTo>
                      <a:pt x="6561" y="18927"/>
                    </a:moveTo>
                    <a:lnTo>
                      <a:pt x="1821" y="18927"/>
                    </a:lnTo>
                    <a:cubicBezTo>
                      <a:pt x="1244" y="18927"/>
                      <a:pt x="776" y="17312"/>
                      <a:pt x="776" y="15327"/>
                    </a:cubicBezTo>
                    <a:lnTo>
                      <a:pt x="776" y="6273"/>
                    </a:lnTo>
                    <a:cubicBezTo>
                      <a:pt x="776" y="4288"/>
                      <a:pt x="1244" y="2673"/>
                      <a:pt x="1821" y="2673"/>
                    </a:cubicBezTo>
                    <a:lnTo>
                      <a:pt x="7654" y="2673"/>
                    </a:lnTo>
                    <a:cubicBezTo>
                      <a:pt x="8033" y="2673"/>
                      <a:pt x="8411" y="3200"/>
                      <a:pt x="8593" y="3986"/>
                    </a:cubicBezTo>
                    <a:cubicBezTo>
                      <a:pt x="8722" y="4536"/>
                      <a:pt x="8759" y="5189"/>
                      <a:pt x="8707" y="5982"/>
                    </a:cubicBezTo>
                    <a:cubicBezTo>
                      <a:pt x="8591" y="7783"/>
                      <a:pt x="8483" y="9407"/>
                      <a:pt x="8379" y="10958"/>
                    </a:cubicBezTo>
                    <a:cubicBezTo>
                      <a:pt x="8299" y="12151"/>
                      <a:pt x="8222" y="13298"/>
                      <a:pt x="8147" y="14449"/>
                    </a:cubicBezTo>
                    <a:cubicBezTo>
                      <a:pt x="8005" y="16620"/>
                      <a:pt x="7402" y="18927"/>
                      <a:pt x="6561" y="18927"/>
                    </a:cubicBezTo>
                    <a:close/>
                    <a:moveTo>
                      <a:pt x="7654" y="0"/>
                    </a:moveTo>
                    <a:lnTo>
                      <a:pt x="1821" y="0"/>
                    </a:lnTo>
                    <a:cubicBezTo>
                      <a:pt x="817" y="0"/>
                      <a:pt x="0" y="2814"/>
                      <a:pt x="0" y="6273"/>
                    </a:cubicBezTo>
                    <a:lnTo>
                      <a:pt x="0" y="15327"/>
                    </a:lnTo>
                    <a:cubicBezTo>
                      <a:pt x="0" y="18786"/>
                      <a:pt x="817" y="21600"/>
                      <a:pt x="1821" y="21600"/>
                    </a:cubicBezTo>
                    <a:lnTo>
                      <a:pt x="6561" y="21600"/>
                    </a:lnTo>
                    <a:cubicBezTo>
                      <a:pt x="7804" y="21600"/>
                      <a:pt x="8696" y="18218"/>
                      <a:pt x="8904" y="15036"/>
                    </a:cubicBezTo>
                    <a:cubicBezTo>
                      <a:pt x="8973" y="13975"/>
                      <a:pt x="9043" y="12917"/>
                      <a:pt x="9117" y="11824"/>
                    </a:cubicBezTo>
                    <a:lnTo>
                      <a:pt x="9150" y="11329"/>
                    </a:lnTo>
                    <a:cubicBezTo>
                      <a:pt x="9249" y="9842"/>
                      <a:pt x="9353" y="8282"/>
                      <a:pt x="9464" y="6564"/>
                    </a:cubicBezTo>
                    <a:cubicBezTo>
                      <a:pt x="9567" y="4973"/>
                      <a:pt x="9475" y="3504"/>
                      <a:pt x="9198" y="2314"/>
                    </a:cubicBezTo>
                    <a:cubicBezTo>
                      <a:pt x="8866" y="887"/>
                      <a:pt x="8274" y="0"/>
                      <a:pt x="7654" y="0"/>
                    </a:cubicBezTo>
                    <a:close/>
                    <a:moveTo>
                      <a:pt x="19779" y="18927"/>
                    </a:moveTo>
                    <a:lnTo>
                      <a:pt x="15039" y="18927"/>
                    </a:lnTo>
                    <a:cubicBezTo>
                      <a:pt x="14199" y="18927"/>
                      <a:pt x="13595" y="16620"/>
                      <a:pt x="13453" y="14449"/>
                    </a:cubicBezTo>
                    <a:cubicBezTo>
                      <a:pt x="13378" y="13300"/>
                      <a:pt x="13301" y="12150"/>
                      <a:pt x="13221" y="10960"/>
                    </a:cubicBezTo>
                    <a:cubicBezTo>
                      <a:pt x="13117" y="9408"/>
                      <a:pt x="13009" y="7783"/>
                      <a:pt x="12893" y="5982"/>
                    </a:cubicBezTo>
                    <a:cubicBezTo>
                      <a:pt x="12841" y="5189"/>
                      <a:pt x="12878" y="4536"/>
                      <a:pt x="13007" y="3985"/>
                    </a:cubicBezTo>
                    <a:cubicBezTo>
                      <a:pt x="13189" y="3200"/>
                      <a:pt x="13567" y="2673"/>
                      <a:pt x="13946" y="2673"/>
                    </a:cubicBezTo>
                    <a:lnTo>
                      <a:pt x="19779" y="2673"/>
                    </a:lnTo>
                    <a:cubicBezTo>
                      <a:pt x="20356" y="2673"/>
                      <a:pt x="20824" y="4288"/>
                      <a:pt x="20824" y="6273"/>
                    </a:cubicBezTo>
                    <a:lnTo>
                      <a:pt x="20824" y="15327"/>
                    </a:lnTo>
                    <a:cubicBezTo>
                      <a:pt x="20824" y="17312"/>
                      <a:pt x="20356" y="18927"/>
                      <a:pt x="19779" y="18927"/>
                    </a:cubicBezTo>
                    <a:close/>
                    <a:moveTo>
                      <a:pt x="19779" y="0"/>
                    </a:moveTo>
                    <a:lnTo>
                      <a:pt x="13946" y="0"/>
                    </a:lnTo>
                    <a:cubicBezTo>
                      <a:pt x="13326" y="0"/>
                      <a:pt x="12734" y="887"/>
                      <a:pt x="12402" y="2314"/>
                    </a:cubicBezTo>
                    <a:cubicBezTo>
                      <a:pt x="12125" y="3504"/>
                      <a:pt x="12033" y="4973"/>
                      <a:pt x="12136" y="6564"/>
                    </a:cubicBezTo>
                    <a:cubicBezTo>
                      <a:pt x="12244" y="8246"/>
                      <a:pt x="12347" y="9777"/>
                      <a:pt x="12444" y="11238"/>
                    </a:cubicBezTo>
                    <a:lnTo>
                      <a:pt x="12473" y="11667"/>
                    </a:lnTo>
                    <a:cubicBezTo>
                      <a:pt x="12550" y="12815"/>
                      <a:pt x="12624" y="13924"/>
                      <a:pt x="12696" y="15036"/>
                    </a:cubicBezTo>
                    <a:cubicBezTo>
                      <a:pt x="12904" y="18218"/>
                      <a:pt x="13796" y="21600"/>
                      <a:pt x="15039" y="21600"/>
                    </a:cubicBezTo>
                    <a:lnTo>
                      <a:pt x="19779" y="21600"/>
                    </a:lnTo>
                    <a:cubicBezTo>
                      <a:pt x="20783" y="21600"/>
                      <a:pt x="21600" y="18786"/>
                      <a:pt x="21600" y="15327"/>
                    </a:cubicBezTo>
                    <a:lnTo>
                      <a:pt x="21600" y="6273"/>
                    </a:lnTo>
                    <a:cubicBezTo>
                      <a:pt x="21600" y="2814"/>
                      <a:pt x="20783" y="0"/>
                      <a:pt x="19779" y="0"/>
                    </a:cubicBezTo>
                    <a:close/>
                  </a:path>
                </a:pathLst>
              </a:custGeom>
              <a:solidFill>
                <a:srgbClr val="6D7D83"/>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grpSp>
        <p:nvGrpSpPr>
          <p:cNvPr id="62" name="Group 16">
            <a:extLst>
              <a:ext uri="{FF2B5EF4-FFF2-40B4-BE49-F238E27FC236}">
                <a16:creationId xmlns:a16="http://schemas.microsoft.com/office/drawing/2014/main" id="{08D33AE3-8103-7E49-92BC-3EE35C297FC5}"/>
              </a:ext>
            </a:extLst>
          </p:cNvPr>
          <p:cNvGrpSpPr/>
          <p:nvPr/>
        </p:nvGrpSpPr>
        <p:grpSpPr>
          <a:xfrm>
            <a:off x="3362678" y="4952646"/>
            <a:ext cx="1118996" cy="1119001"/>
            <a:chOff x="0" y="0"/>
            <a:chExt cx="2237990" cy="2238002"/>
          </a:xfrm>
        </p:grpSpPr>
        <p:grpSp>
          <p:nvGrpSpPr>
            <p:cNvPr id="63" name="Group 8">
              <a:extLst>
                <a:ext uri="{FF2B5EF4-FFF2-40B4-BE49-F238E27FC236}">
                  <a16:creationId xmlns:a16="http://schemas.microsoft.com/office/drawing/2014/main" id="{2210F1E2-3B48-6C46-B572-E43A78F44253}"/>
                </a:ext>
              </a:extLst>
            </p:cNvPr>
            <p:cNvGrpSpPr/>
            <p:nvPr/>
          </p:nvGrpSpPr>
          <p:grpSpPr>
            <a:xfrm>
              <a:off x="0" y="0"/>
              <a:ext cx="2237991" cy="2238003"/>
              <a:chOff x="0" y="0"/>
              <a:chExt cx="2237990" cy="2238002"/>
            </a:xfrm>
          </p:grpSpPr>
          <p:sp>
            <p:nvSpPr>
              <p:cNvPr id="71" name="Shape 6">
                <a:extLst>
                  <a:ext uri="{FF2B5EF4-FFF2-40B4-BE49-F238E27FC236}">
                    <a16:creationId xmlns:a16="http://schemas.microsoft.com/office/drawing/2014/main" id="{65BEFC3A-889E-DB45-961E-B0AAB0676B6B}"/>
                  </a:ext>
                </a:extLst>
              </p:cNvPr>
              <p:cNvSpPr/>
              <p:nvPr/>
            </p:nvSpPr>
            <p:spPr>
              <a:xfrm>
                <a:off x="0" y="0"/>
                <a:ext cx="2237991" cy="2238003"/>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72" name="Shape 7">
                <a:extLst>
                  <a:ext uri="{FF2B5EF4-FFF2-40B4-BE49-F238E27FC236}">
                    <a16:creationId xmlns:a16="http://schemas.microsoft.com/office/drawing/2014/main" id="{54A88DAB-F456-EB4F-A565-2C8D265DB45B}"/>
                  </a:ext>
                </a:extLst>
              </p:cNvPr>
              <p:cNvSpPr/>
              <p:nvPr/>
            </p:nvSpPr>
            <p:spPr>
              <a:xfrm>
                <a:off x="152400" y="152400"/>
                <a:ext cx="1930400" cy="1930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7B45F"/>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nvGrpSpPr>
            <p:cNvPr id="64" name="Group 15">
              <a:extLst>
                <a:ext uri="{FF2B5EF4-FFF2-40B4-BE49-F238E27FC236}">
                  <a16:creationId xmlns:a16="http://schemas.microsoft.com/office/drawing/2014/main" id="{1F3BECF9-50D1-6642-98BC-38EBD5259BCE}"/>
                </a:ext>
              </a:extLst>
            </p:cNvPr>
            <p:cNvGrpSpPr/>
            <p:nvPr/>
          </p:nvGrpSpPr>
          <p:grpSpPr>
            <a:xfrm>
              <a:off x="457200" y="406399"/>
              <a:ext cx="1324783" cy="1679213"/>
              <a:chOff x="0" y="0"/>
              <a:chExt cx="1324782" cy="1679211"/>
            </a:xfrm>
          </p:grpSpPr>
          <p:sp>
            <p:nvSpPr>
              <p:cNvPr id="65" name="Shape 9">
                <a:extLst>
                  <a:ext uri="{FF2B5EF4-FFF2-40B4-BE49-F238E27FC236}">
                    <a16:creationId xmlns:a16="http://schemas.microsoft.com/office/drawing/2014/main" id="{2D4A3C52-FBD9-8648-A16D-4525787265E4}"/>
                  </a:ext>
                </a:extLst>
              </p:cNvPr>
              <p:cNvSpPr/>
              <p:nvPr/>
            </p:nvSpPr>
            <p:spPr>
              <a:xfrm>
                <a:off x="330200" y="1016000"/>
                <a:ext cx="654001" cy="663212"/>
              </a:xfrm>
              <a:custGeom>
                <a:avLst/>
                <a:gdLst/>
                <a:ahLst/>
                <a:cxnLst>
                  <a:cxn ang="0">
                    <a:pos x="wd2" y="hd2"/>
                  </a:cxn>
                  <a:cxn ang="5400000">
                    <a:pos x="wd2" y="hd2"/>
                  </a:cxn>
                  <a:cxn ang="10800000">
                    <a:pos x="wd2" y="hd2"/>
                  </a:cxn>
                  <a:cxn ang="16200000">
                    <a:pos x="wd2" y="hd2"/>
                  </a:cxn>
                </a:cxnLst>
                <a:rect l="0" t="0" r="r" b="b"/>
                <a:pathLst>
                  <a:path w="21600" h="21527" extrusionOk="0">
                    <a:moveTo>
                      <a:pt x="0" y="19663"/>
                    </a:moveTo>
                    <a:cubicBezTo>
                      <a:pt x="3387" y="20868"/>
                      <a:pt x="7040" y="21527"/>
                      <a:pt x="10851" y="21527"/>
                    </a:cubicBezTo>
                    <a:cubicBezTo>
                      <a:pt x="14623" y="21527"/>
                      <a:pt x="18241" y="20879"/>
                      <a:pt x="21600" y="19696"/>
                    </a:cubicBezTo>
                    <a:cubicBezTo>
                      <a:pt x="20632" y="18463"/>
                      <a:pt x="17857" y="13764"/>
                      <a:pt x="17425" y="20"/>
                    </a:cubicBezTo>
                    <a:cubicBezTo>
                      <a:pt x="14785" y="20"/>
                      <a:pt x="4737" y="-73"/>
                      <a:pt x="4734" y="136"/>
                    </a:cubicBezTo>
                    <a:cubicBezTo>
                      <a:pt x="4685" y="3902"/>
                      <a:pt x="4193" y="15868"/>
                      <a:pt x="0" y="19663"/>
                    </a:cubicBezTo>
                    <a:close/>
                  </a:path>
                </a:pathLst>
              </a:custGeom>
              <a:solidFill>
                <a:srgbClr val="F2EBDD"/>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66" name="Shape 10">
                <a:extLst>
                  <a:ext uri="{FF2B5EF4-FFF2-40B4-BE49-F238E27FC236}">
                    <a16:creationId xmlns:a16="http://schemas.microsoft.com/office/drawing/2014/main" id="{0FF4F0B7-A89B-E44E-A6C5-803822703378}"/>
                  </a:ext>
                </a:extLst>
              </p:cNvPr>
              <p:cNvSpPr/>
              <p:nvPr/>
            </p:nvSpPr>
            <p:spPr>
              <a:xfrm>
                <a:off x="457200" y="1143000"/>
                <a:ext cx="462124" cy="340655"/>
              </a:xfrm>
              <a:custGeom>
                <a:avLst/>
                <a:gdLst/>
                <a:ahLst/>
                <a:cxnLst>
                  <a:cxn ang="0">
                    <a:pos x="wd2" y="hd2"/>
                  </a:cxn>
                  <a:cxn ang="5400000">
                    <a:pos x="wd2" y="hd2"/>
                  </a:cxn>
                  <a:cxn ang="10800000">
                    <a:pos x="wd2" y="hd2"/>
                  </a:cxn>
                  <a:cxn ang="16200000">
                    <a:pos x="wd2" y="hd2"/>
                  </a:cxn>
                </a:cxnLst>
                <a:rect l="0" t="0" r="r" b="b"/>
                <a:pathLst>
                  <a:path w="21600" h="21600" extrusionOk="0">
                    <a:moveTo>
                      <a:pt x="9866" y="18765"/>
                    </a:moveTo>
                    <a:cubicBezTo>
                      <a:pt x="15580" y="20942"/>
                      <a:pt x="20559" y="21502"/>
                      <a:pt x="21600" y="21600"/>
                    </a:cubicBezTo>
                    <a:cubicBezTo>
                      <a:pt x="20596" y="16698"/>
                      <a:pt x="19661" y="9743"/>
                      <a:pt x="19192" y="0"/>
                    </a:cubicBezTo>
                    <a:cubicBezTo>
                      <a:pt x="13639" y="0"/>
                      <a:pt x="5480" y="157"/>
                      <a:pt x="876" y="157"/>
                    </a:cubicBezTo>
                    <a:cubicBezTo>
                      <a:pt x="734" y="3399"/>
                      <a:pt x="425" y="7404"/>
                      <a:pt x="0" y="11285"/>
                    </a:cubicBezTo>
                    <a:cubicBezTo>
                      <a:pt x="1612" y="13217"/>
                      <a:pt x="5192" y="16984"/>
                      <a:pt x="9866" y="18765"/>
                    </a:cubicBezTo>
                    <a:close/>
                  </a:path>
                </a:pathLst>
              </a:custGeom>
              <a:solidFill>
                <a:srgbClr val="E8DAC6"/>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67" name="Shape 11">
                <a:extLst>
                  <a:ext uri="{FF2B5EF4-FFF2-40B4-BE49-F238E27FC236}">
                    <a16:creationId xmlns:a16="http://schemas.microsoft.com/office/drawing/2014/main" id="{B6901AE0-3868-8B4E-B2C6-96239290CE14}"/>
                  </a:ext>
                </a:extLst>
              </p:cNvPr>
              <p:cNvSpPr/>
              <p:nvPr/>
            </p:nvSpPr>
            <p:spPr>
              <a:xfrm>
                <a:off x="228600" y="88900"/>
                <a:ext cx="881133" cy="1200349"/>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1" y="5463"/>
                      <a:pt x="18822" y="0"/>
                      <a:pt x="10452" y="0"/>
                    </a:cubicBezTo>
                    <a:cubicBezTo>
                      <a:pt x="2082" y="0"/>
                      <a:pt x="67" y="5462"/>
                      <a:pt x="20" y="6039"/>
                    </a:cubicBezTo>
                    <a:cubicBezTo>
                      <a:pt x="-76" y="7190"/>
                      <a:pt x="111" y="13705"/>
                      <a:pt x="2016" y="16177"/>
                    </a:cubicBezTo>
                    <a:cubicBezTo>
                      <a:pt x="3908" y="18631"/>
                      <a:pt x="8659" y="21555"/>
                      <a:pt x="10681" y="21598"/>
                    </a:cubicBezTo>
                    <a:cubicBezTo>
                      <a:pt x="10694" y="21598"/>
                      <a:pt x="10709"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F9F3E5"/>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68" name="Shape 12">
                <a:extLst>
                  <a:ext uri="{FF2B5EF4-FFF2-40B4-BE49-F238E27FC236}">
                    <a16:creationId xmlns:a16="http://schemas.microsoft.com/office/drawing/2014/main" id="{263FDB8A-84A6-5F48-B037-BDE000D780E9}"/>
                  </a:ext>
                </a:extLst>
              </p:cNvPr>
              <p:cNvSpPr/>
              <p:nvPr/>
            </p:nvSpPr>
            <p:spPr>
              <a:xfrm>
                <a:off x="228600" y="88899"/>
                <a:ext cx="890998" cy="834615"/>
              </a:xfrm>
              <a:custGeom>
                <a:avLst/>
                <a:gdLst/>
                <a:ahLst/>
                <a:cxnLst>
                  <a:cxn ang="0">
                    <a:pos x="wd2" y="hd2"/>
                  </a:cxn>
                  <a:cxn ang="5400000">
                    <a:pos x="wd2" y="hd2"/>
                  </a:cxn>
                  <a:cxn ang="10800000">
                    <a:pos x="wd2" y="hd2"/>
                  </a:cxn>
                  <a:cxn ang="16200000">
                    <a:pos x="wd2" y="hd2"/>
                  </a:cxn>
                </a:cxnLst>
                <a:rect l="0" t="0" r="r" b="b"/>
                <a:pathLst>
                  <a:path w="20428" h="19893" extrusionOk="0">
                    <a:moveTo>
                      <a:pt x="12934" y="343"/>
                    </a:moveTo>
                    <a:cubicBezTo>
                      <a:pt x="4060" y="-1529"/>
                      <a:pt x="1094" y="4740"/>
                      <a:pt x="221" y="7810"/>
                    </a:cubicBezTo>
                    <a:cubicBezTo>
                      <a:pt x="-653" y="10880"/>
                      <a:pt x="1356" y="19408"/>
                      <a:pt x="1356" y="19408"/>
                    </a:cubicBezTo>
                    <a:cubicBezTo>
                      <a:pt x="1356" y="19408"/>
                      <a:pt x="221" y="10584"/>
                      <a:pt x="4397" y="5589"/>
                    </a:cubicBezTo>
                    <a:cubicBezTo>
                      <a:pt x="4933" y="4949"/>
                      <a:pt x="5451" y="4485"/>
                      <a:pt x="5942" y="4147"/>
                    </a:cubicBezTo>
                    <a:cubicBezTo>
                      <a:pt x="5574" y="4795"/>
                      <a:pt x="4507" y="7498"/>
                      <a:pt x="10321" y="10105"/>
                    </a:cubicBezTo>
                    <a:cubicBezTo>
                      <a:pt x="15501" y="12427"/>
                      <a:pt x="18661" y="18067"/>
                      <a:pt x="19145" y="19888"/>
                    </a:cubicBezTo>
                    <a:cubicBezTo>
                      <a:pt x="19194" y="20071"/>
                      <a:pt x="19953" y="15015"/>
                      <a:pt x="20254" y="13047"/>
                    </a:cubicBezTo>
                    <a:cubicBezTo>
                      <a:pt x="20686" y="10229"/>
                      <a:pt x="20947" y="2033"/>
                      <a:pt x="12934" y="343"/>
                    </a:cubicBezTo>
                    <a:close/>
                  </a:path>
                </a:pathLst>
              </a:custGeom>
              <a:solidFill>
                <a:srgbClr val="EEE3CE"/>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69" name="Shape 13">
                <a:extLst>
                  <a:ext uri="{FF2B5EF4-FFF2-40B4-BE49-F238E27FC236}">
                    <a16:creationId xmlns:a16="http://schemas.microsoft.com/office/drawing/2014/main" id="{28613BE3-233A-EE44-869D-FFEDDC2546E1}"/>
                  </a:ext>
                </a:extLst>
              </p:cNvPr>
              <p:cNvSpPr/>
              <p:nvPr/>
            </p:nvSpPr>
            <p:spPr>
              <a:xfrm>
                <a:off x="266700" y="609600"/>
                <a:ext cx="781355" cy="201142"/>
              </a:xfrm>
              <a:custGeom>
                <a:avLst/>
                <a:gdLst/>
                <a:ahLst/>
                <a:cxnLst>
                  <a:cxn ang="0">
                    <a:pos x="wd2" y="hd2"/>
                  </a:cxn>
                  <a:cxn ang="5400000">
                    <a:pos x="wd2" y="hd2"/>
                  </a:cxn>
                  <a:cxn ang="10800000">
                    <a:pos x="wd2" y="hd2"/>
                  </a:cxn>
                  <a:cxn ang="16200000">
                    <a:pos x="wd2" y="hd2"/>
                  </a:cxn>
                </a:cxnLst>
                <a:rect l="0" t="0" r="r" b="b"/>
                <a:pathLst>
                  <a:path w="21493" h="21600" extrusionOk="0">
                    <a:moveTo>
                      <a:pt x="19668" y="2742"/>
                    </a:moveTo>
                    <a:cubicBezTo>
                      <a:pt x="18745" y="2796"/>
                      <a:pt x="17502" y="3008"/>
                      <a:pt x="16155" y="3627"/>
                    </a:cubicBezTo>
                    <a:cubicBezTo>
                      <a:pt x="14127" y="4560"/>
                      <a:pt x="12748" y="7056"/>
                      <a:pt x="12229" y="8135"/>
                    </a:cubicBezTo>
                    <a:cubicBezTo>
                      <a:pt x="12410" y="10130"/>
                      <a:pt x="12918" y="14683"/>
                      <a:pt x="13949" y="17081"/>
                    </a:cubicBezTo>
                    <a:cubicBezTo>
                      <a:pt x="14453" y="18253"/>
                      <a:pt x="15090" y="18872"/>
                      <a:pt x="15791" y="18872"/>
                    </a:cubicBezTo>
                    <a:cubicBezTo>
                      <a:pt x="16702" y="18872"/>
                      <a:pt x="17643" y="17800"/>
                      <a:pt x="18191" y="16139"/>
                    </a:cubicBezTo>
                    <a:cubicBezTo>
                      <a:pt x="18717" y="14541"/>
                      <a:pt x="19552" y="9481"/>
                      <a:pt x="20176" y="5357"/>
                    </a:cubicBezTo>
                    <a:cubicBezTo>
                      <a:pt x="20531" y="3152"/>
                      <a:pt x="20061" y="2726"/>
                      <a:pt x="19668" y="2742"/>
                    </a:cubicBezTo>
                    <a:close/>
                    <a:moveTo>
                      <a:pt x="13592" y="19425"/>
                    </a:moveTo>
                    <a:cubicBezTo>
                      <a:pt x="12008" y="15743"/>
                      <a:pt x="11493" y="8156"/>
                      <a:pt x="11472" y="7835"/>
                    </a:cubicBezTo>
                    <a:lnTo>
                      <a:pt x="11409" y="6883"/>
                    </a:lnTo>
                    <a:lnTo>
                      <a:pt x="11621" y="6350"/>
                    </a:lnTo>
                    <a:cubicBezTo>
                      <a:pt x="11688" y="6181"/>
                      <a:pt x="13295" y="2196"/>
                      <a:pt x="16073" y="918"/>
                    </a:cubicBezTo>
                    <a:cubicBezTo>
                      <a:pt x="17723" y="160"/>
                      <a:pt x="19217" y="0"/>
                      <a:pt x="20181" y="0"/>
                    </a:cubicBezTo>
                    <a:cubicBezTo>
                      <a:pt x="20795" y="0"/>
                      <a:pt x="21162" y="66"/>
                      <a:pt x="21162" y="66"/>
                    </a:cubicBezTo>
                    <a:cubicBezTo>
                      <a:pt x="21162" y="66"/>
                      <a:pt x="21390" y="284"/>
                      <a:pt x="21463" y="739"/>
                    </a:cubicBezTo>
                    <a:cubicBezTo>
                      <a:pt x="21536" y="1193"/>
                      <a:pt x="21454" y="2072"/>
                      <a:pt x="21454" y="2072"/>
                    </a:cubicBezTo>
                    <a:cubicBezTo>
                      <a:pt x="21381" y="2605"/>
                      <a:pt x="19653" y="15154"/>
                      <a:pt x="18619" y="18292"/>
                    </a:cubicBezTo>
                    <a:cubicBezTo>
                      <a:pt x="17947" y="20333"/>
                      <a:pt x="16863" y="21600"/>
                      <a:pt x="15791" y="21600"/>
                    </a:cubicBezTo>
                    <a:cubicBezTo>
                      <a:pt x="14964" y="21600"/>
                      <a:pt x="14203" y="20848"/>
                      <a:pt x="13592" y="19425"/>
                    </a:cubicBezTo>
                    <a:close/>
                    <a:moveTo>
                      <a:pt x="1389" y="5357"/>
                    </a:moveTo>
                    <a:cubicBezTo>
                      <a:pt x="2012" y="9481"/>
                      <a:pt x="2847" y="14541"/>
                      <a:pt x="3374" y="16139"/>
                    </a:cubicBezTo>
                    <a:cubicBezTo>
                      <a:pt x="3921" y="17800"/>
                      <a:pt x="4862" y="18872"/>
                      <a:pt x="5773" y="18872"/>
                    </a:cubicBezTo>
                    <a:cubicBezTo>
                      <a:pt x="6474" y="18872"/>
                      <a:pt x="7111" y="18253"/>
                      <a:pt x="7615" y="17081"/>
                    </a:cubicBezTo>
                    <a:cubicBezTo>
                      <a:pt x="8647" y="14683"/>
                      <a:pt x="9155" y="10130"/>
                      <a:pt x="9336" y="8135"/>
                    </a:cubicBezTo>
                    <a:cubicBezTo>
                      <a:pt x="8816" y="7056"/>
                      <a:pt x="7437" y="4560"/>
                      <a:pt x="5409" y="3627"/>
                    </a:cubicBezTo>
                    <a:cubicBezTo>
                      <a:pt x="4062" y="3008"/>
                      <a:pt x="2820" y="2796"/>
                      <a:pt x="1896" y="2742"/>
                    </a:cubicBezTo>
                    <a:cubicBezTo>
                      <a:pt x="1503" y="2726"/>
                      <a:pt x="1033" y="3152"/>
                      <a:pt x="1389" y="5357"/>
                    </a:cubicBezTo>
                    <a:close/>
                    <a:moveTo>
                      <a:pt x="5773" y="21600"/>
                    </a:moveTo>
                    <a:cubicBezTo>
                      <a:pt x="4701" y="21600"/>
                      <a:pt x="3617" y="20333"/>
                      <a:pt x="2945" y="18292"/>
                    </a:cubicBezTo>
                    <a:cubicBezTo>
                      <a:pt x="1911" y="15154"/>
                      <a:pt x="183" y="2605"/>
                      <a:pt x="110" y="2072"/>
                    </a:cubicBezTo>
                    <a:cubicBezTo>
                      <a:pt x="110" y="2072"/>
                      <a:pt x="-64" y="1018"/>
                      <a:pt x="25" y="511"/>
                    </a:cubicBezTo>
                    <a:cubicBezTo>
                      <a:pt x="115" y="5"/>
                      <a:pt x="402" y="66"/>
                      <a:pt x="402" y="66"/>
                    </a:cubicBezTo>
                    <a:cubicBezTo>
                      <a:pt x="402" y="66"/>
                      <a:pt x="769" y="0"/>
                      <a:pt x="1383" y="0"/>
                    </a:cubicBezTo>
                    <a:cubicBezTo>
                      <a:pt x="2347" y="0"/>
                      <a:pt x="3841" y="160"/>
                      <a:pt x="5491" y="918"/>
                    </a:cubicBezTo>
                    <a:cubicBezTo>
                      <a:pt x="8269" y="2196"/>
                      <a:pt x="9876" y="6181"/>
                      <a:pt x="9943" y="6350"/>
                    </a:cubicBezTo>
                    <a:lnTo>
                      <a:pt x="10155" y="6883"/>
                    </a:lnTo>
                    <a:lnTo>
                      <a:pt x="10092" y="7835"/>
                    </a:lnTo>
                    <a:cubicBezTo>
                      <a:pt x="10071" y="8156"/>
                      <a:pt x="9556" y="15743"/>
                      <a:pt x="7972" y="19425"/>
                    </a:cubicBezTo>
                    <a:cubicBezTo>
                      <a:pt x="7360" y="20848"/>
                      <a:pt x="6600" y="21600"/>
                      <a:pt x="5773" y="21600"/>
                    </a:cubicBezTo>
                    <a:close/>
                  </a:path>
                </a:pathLst>
              </a:custGeom>
              <a:solidFill>
                <a:srgbClr val="DDC3A7"/>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70" name="Shape 14">
                <a:extLst>
                  <a:ext uri="{FF2B5EF4-FFF2-40B4-BE49-F238E27FC236}">
                    <a16:creationId xmlns:a16="http://schemas.microsoft.com/office/drawing/2014/main" id="{9C72269D-9B39-EE44-AA82-74DA1DA4F6FD}"/>
                  </a:ext>
                </a:extLst>
              </p:cNvPr>
              <p:cNvSpPr/>
              <p:nvPr/>
            </p:nvSpPr>
            <p:spPr>
              <a:xfrm>
                <a:off x="-1" y="-1"/>
                <a:ext cx="1324784" cy="1263902"/>
              </a:xfrm>
              <a:custGeom>
                <a:avLst/>
                <a:gdLst/>
                <a:ahLst/>
                <a:cxnLst>
                  <a:cxn ang="0">
                    <a:pos x="wd2" y="hd2"/>
                  </a:cxn>
                  <a:cxn ang="5400000">
                    <a:pos x="wd2" y="hd2"/>
                  </a:cxn>
                  <a:cxn ang="10800000">
                    <a:pos x="wd2" y="hd2"/>
                  </a:cxn>
                  <a:cxn ang="16200000">
                    <a:pos x="wd2" y="hd2"/>
                  </a:cxn>
                </a:cxnLst>
                <a:rect l="0" t="0" r="r" b="b"/>
                <a:pathLst>
                  <a:path w="20438" h="21501" extrusionOk="0">
                    <a:moveTo>
                      <a:pt x="20105" y="9886"/>
                    </a:moveTo>
                    <a:cubicBezTo>
                      <a:pt x="18866" y="5506"/>
                      <a:pt x="15807" y="386"/>
                      <a:pt x="13358" y="40"/>
                    </a:cubicBezTo>
                    <a:cubicBezTo>
                      <a:pt x="12371" y="-99"/>
                      <a:pt x="10058" y="142"/>
                      <a:pt x="9142" y="467"/>
                    </a:cubicBezTo>
                    <a:cubicBezTo>
                      <a:pt x="8415" y="-29"/>
                      <a:pt x="7538" y="2"/>
                      <a:pt x="6279" y="547"/>
                    </a:cubicBezTo>
                    <a:cubicBezTo>
                      <a:pt x="4763" y="1204"/>
                      <a:pt x="2556" y="4148"/>
                      <a:pt x="1250" y="6741"/>
                    </a:cubicBezTo>
                    <a:cubicBezTo>
                      <a:pt x="-56" y="9333"/>
                      <a:pt x="-256" y="11762"/>
                      <a:pt x="271" y="14539"/>
                    </a:cubicBezTo>
                    <a:cubicBezTo>
                      <a:pt x="1084" y="18831"/>
                      <a:pt x="5936" y="20772"/>
                      <a:pt x="5936" y="20772"/>
                    </a:cubicBezTo>
                    <a:cubicBezTo>
                      <a:pt x="5936" y="20772"/>
                      <a:pt x="4410" y="19368"/>
                      <a:pt x="4101" y="17579"/>
                    </a:cubicBezTo>
                    <a:cubicBezTo>
                      <a:pt x="3533" y="14294"/>
                      <a:pt x="3653" y="9231"/>
                      <a:pt x="4966" y="6942"/>
                    </a:cubicBezTo>
                    <a:cubicBezTo>
                      <a:pt x="5648" y="5752"/>
                      <a:pt x="6185" y="4853"/>
                      <a:pt x="6888" y="4276"/>
                    </a:cubicBezTo>
                    <a:cubicBezTo>
                      <a:pt x="6950" y="5080"/>
                      <a:pt x="7407" y="6074"/>
                      <a:pt x="9022" y="6777"/>
                    </a:cubicBezTo>
                    <a:cubicBezTo>
                      <a:pt x="16173" y="9886"/>
                      <a:pt x="16838" y="17687"/>
                      <a:pt x="16616" y="19199"/>
                    </a:cubicBezTo>
                    <a:cubicBezTo>
                      <a:pt x="16394" y="20712"/>
                      <a:pt x="15268" y="21501"/>
                      <a:pt x="15268" y="21501"/>
                    </a:cubicBezTo>
                    <a:cubicBezTo>
                      <a:pt x="15268" y="21501"/>
                      <a:pt x="16227" y="21306"/>
                      <a:pt x="17523" y="19460"/>
                    </a:cubicBezTo>
                    <a:cubicBezTo>
                      <a:pt x="18818" y="17615"/>
                      <a:pt x="21344" y="14267"/>
                      <a:pt x="20105" y="9886"/>
                    </a:cubicBezTo>
                    <a:close/>
                  </a:path>
                </a:pathLst>
              </a:custGeom>
              <a:solidFill>
                <a:srgbClr val="FDFEFF"/>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grpSp>
        <p:nvGrpSpPr>
          <p:cNvPr id="73" name="Group 78">
            <a:extLst>
              <a:ext uri="{FF2B5EF4-FFF2-40B4-BE49-F238E27FC236}">
                <a16:creationId xmlns:a16="http://schemas.microsoft.com/office/drawing/2014/main" id="{79FAC483-E2FD-EE41-BB7B-A71F43F8D71F}"/>
              </a:ext>
            </a:extLst>
          </p:cNvPr>
          <p:cNvGrpSpPr/>
          <p:nvPr/>
        </p:nvGrpSpPr>
        <p:grpSpPr>
          <a:xfrm>
            <a:off x="4014654" y="3873115"/>
            <a:ext cx="1118996" cy="1119001"/>
            <a:chOff x="0" y="0"/>
            <a:chExt cx="2237990" cy="2238002"/>
          </a:xfrm>
        </p:grpSpPr>
        <p:grpSp>
          <p:nvGrpSpPr>
            <p:cNvPr id="74" name="Group 71">
              <a:extLst>
                <a:ext uri="{FF2B5EF4-FFF2-40B4-BE49-F238E27FC236}">
                  <a16:creationId xmlns:a16="http://schemas.microsoft.com/office/drawing/2014/main" id="{626EAB5A-6E2F-DE4B-90E7-FAE6CF512CE6}"/>
                </a:ext>
              </a:extLst>
            </p:cNvPr>
            <p:cNvGrpSpPr/>
            <p:nvPr/>
          </p:nvGrpSpPr>
          <p:grpSpPr>
            <a:xfrm>
              <a:off x="0" y="0"/>
              <a:ext cx="2237991" cy="2238003"/>
              <a:chOff x="0" y="0"/>
              <a:chExt cx="2237990" cy="2238002"/>
            </a:xfrm>
          </p:grpSpPr>
          <p:sp>
            <p:nvSpPr>
              <p:cNvPr id="81" name="Shape 69">
                <a:extLst>
                  <a:ext uri="{FF2B5EF4-FFF2-40B4-BE49-F238E27FC236}">
                    <a16:creationId xmlns:a16="http://schemas.microsoft.com/office/drawing/2014/main" id="{DDC33952-A6F0-1C49-BE37-0B68A0FFA4C6}"/>
                  </a:ext>
                </a:extLst>
              </p:cNvPr>
              <p:cNvSpPr/>
              <p:nvPr/>
            </p:nvSpPr>
            <p:spPr>
              <a:xfrm>
                <a:off x="0" y="0"/>
                <a:ext cx="2237991" cy="2238003"/>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82" name="Shape 70">
                <a:extLst>
                  <a:ext uri="{FF2B5EF4-FFF2-40B4-BE49-F238E27FC236}">
                    <a16:creationId xmlns:a16="http://schemas.microsoft.com/office/drawing/2014/main" id="{A92F4121-6269-1C49-B55A-449A5CB3135F}"/>
                  </a:ext>
                </a:extLst>
              </p:cNvPr>
              <p:cNvSpPr/>
              <p:nvPr/>
            </p:nvSpPr>
            <p:spPr>
              <a:xfrm>
                <a:off x="152400" y="152400"/>
                <a:ext cx="1930400" cy="1930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BDDFC5"/>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nvGrpSpPr>
            <p:cNvPr id="75" name="Group 77">
              <a:extLst>
                <a:ext uri="{FF2B5EF4-FFF2-40B4-BE49-F238E27FC236}">
                  <a16:creationId xmlns:a16="http://schemas.microsoft.com/office/drawing/2014/main" id="{FF511A2E-DCD8-3641-89FB-B2193000495C}"/>
                </a:ext>
              </a:extLst>
            </p:cNvPr>
            <p:cNvGrpSpPr/>
            <p:nvPr/>
          </p:nvGrpSpPr>
          <p:grpSpPr>
            <a:xfrm>
              <a:off x="596900" y="419100"/>
              <a:ext cx="1031855" cy="1668115"/>
              <a:chOff x="0" y="0"/>
              <a:chExt cx="1031854" cy="1668114"/>
            </a:xfrm>
          </p:grpSpPr>
          <p:sp>
            <p:nvSpPr>
              <p:cNvPr id="76" name="Shape 72">
                <a:extLst>
                  <a:ext uri="{FF2B5EF4-FFF2-40B4-BE49-F238E27FC236}">
                    <a16:creationId xmlns:a16="http://schemas.microsoft.com/office/drawing/2014/main" id="{651A84CF-B016-984F-ADCF-AE50A7532823}"/>
                  </a:ext>
                </a:extLst>
              </p:cNvPr>
              <p:cNvSpPr/>
              <p:nvPr/>
            </p:nvSpPr>
            <p:spPr>
              <a:xfrm>
                <a:off x="165100" y="914399"/>
                <a:ext cx="671216" cy="753716"/>
              </a:xfrm>
              <a:custGeom>
                <a:avLst/>
                <a:gdLst/>
                <a:ahLst/>
                <a:cxnLst>
                  <a:cxn ang="0">
                    <a:pos x="wd2" y="hd2"/>
                  </a:cxn>
                  <a:cxn ang="5400000">
                    <a:pos x="wd2" y="hd2"/>
                  </a:cxn>
                  <a:cxn ang="10800000">
                    <a:pos x="wd2" y="hd2"/>
                  </a:cxn>
                  <a:cxn ang="16200000">
                    <a:pos x="wd2" y="hd2"/>
                  </a:cxn>
                </a:cxnLst>
                <a:rect l="0" t="0" r="r" b="b"/>
                <a:pathLst>
                  <a:path w="21600" h="17950" extrusionOk="0">
                    <a:moveTo>
                      <a:pt x="4435" y="1112"/>
                    </a:moveTo>
                    <a:cubicBezTo>
                      <a:pt x="4435" y="1112"/>
                      <a:pt x="5109" y="13327"/>
                      <a:pt x="0" y="16427"/>
                    </a:cubicBezTo>
                    <a:cubicBezTo>
                      <a:pt x="11651" y="19764"/>
                      <a:pt x="21600" y="16578"/>
                      <a:pt x="21600" y="16578"/>
                    </a:cubicBezTo>
                    <a:cubicBezTo>
                      <a:pt x="21600" y="16578"/>
                      <a:pt x="18126" y="14118"/>
                      <a:pt x="17615" y="1868"/>
                    </a:cubicBezTo>
                    <a:cubicBezTo>
                      <a:pt x="17461" y="-1836"/>
                      <a:pt x="4435" y="1112"/>
                      <a:pt x="4435" y="1112"/>
                    </a:cubicBezTo>
                    <a:close/>
                  </a:path>
                </a:pathLst>
              </a:custGeom>
              <a:solidFill>
                <a:srgbClr val="DDC3A7"/>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77" name="Shape 73">
                <a:extLst>
                  <a:ext uri="{FF2B5EF4-FFF2-40B4-BE49-F238E27FC236}">
                    <a16:creationId xmlns:a16="http://schemas.microsoft.com/office/drawing/2014/main" id="{A816368B-8E57-1A4E-89B5-F2A66BB09334}"/>
                  </a:ext>
                </a:extLst>
              </p:cNvPr>
              <p:cNvSpPr/>
              <p:nvPr/>
            </p:nvSpPr>
            <p:spPr>
              <a:xfrm>
                <a:off x="0" y="596900"/>
                <a:ext cx="1031855" cy="899813"/>
              </a:xfrm>
              <a:custGeom>
                <a:avLst/>
                <a:gdLst/>
                <a:ahLst/>
                <a:cxnLst>
                  <a:cxn ang="0">
                    <a:pos x="wd2" y="hd2"/>
                  </a:cxn>
                  <a:cxn ang="5400000">
                    <a:pos x="wd2" y="hd2"/>
                  </a:cxn>
                  <a:cxn ang="10800000">
                    <a:pos x="wd2" y="hd2"/>
                  </a:cxn>
                  <a:cxn ang="16200000">
                    <a:pos x="wd2" y="hd2"/>
                  </a:cxn>
                </a:cxnLst>
                <a:rect l="0" t="0" r="r" b="b"/>
                <a:pathLst>
                  <a:path w="21121" h="21131" extrusionOk="0">
                    <a:moveTo>
                      <a:pt x="6362" y="12208"/>
                    </a:moveTo>
                    <a:lnTo>
                      <a:pt x="6106" y="15616"/>
                    </a:lnTo>
                    <a:cubicBezTo>
                      <a:pt x="6106" y="15616"/>
                      <a:pt x="8714" y="19342"/>
                      <a:pt x="11962" y="21131"/>
                    </a:cubicBezTo>
                    <a:cubicBezTo>
                      <a:pt x="14190" y="21131"/>
                      <a:pt x="15697" y="19576"/>
                      <a:pt x="15697" y="19576"/>
                    </a:cubicBezTo>
                    <a:cubicBezTo>
                      <a:pt x="15697" y="19576"/>
                      <a:pt x="14811" y="15228"/>
                      <a:pt x="14908" y="12805"/>
                    </a:cubicBezTo>
                    <a:cubicBezTo>
                      <a:pt x="15006" y="10382"/>
                      <a:pt x="6362" y="12208"/>
                      <a:pt x="6362" y="12208"/>
                    </a:cubicBezTo>
                    <a:close/>
                    <a:moveTo>
                      <a:pt x="1884" y="1221"/>
                    </a:moveTo>
                    <a:cubicBezTo>
                      <a:pt x="1884" y="1221"/>
                      <a:pt x="1191" y="-469"/>
                      <a:pt x="498" y="127"/>
                    </a:cubicBezTo>
                    <a:cubicBezTo>
                      <a:pt x="-195" y="724"/>
                      <a:pt x="-240" y="2999"/>
                      <a:pt x="844" y="4560"/>
                    </a:cubicBezTo>
                    <a:cubicBezTo>
                      <a:pt x="1929" y="6120"/>
                      <a:pt x="2404" y="6092"/>
                      <a:pt x="2404" y="6092"/>
                    </a:cubicBezTo>
                    <a:cubicBezTo>
                      <a:pt x="2404" y="6092"/>
                      <a:pt x="1884" y="1221"/>
                      <a:pt x="1884" y="1221"/>
                    </a:cubicBezTo>
                    <a:close/>
                    <a:moveTo>
                      <a:pt x="19236" y="1221"/>
                    </a:moveTo>
                    <a:cubicBezTo>
                      <a:pt x="19236" y="1221"/>
                      <a:pt x="19929" y="-469"/>
                      <a:pt x="20622" y="127"/>
                    </a:cubicBezTo>
                    <a:cubicBezTo>
                      <a:pt x="21315" y="724"/>
                      <a:pt x="21360" y="2999"/>
                      <a:pt x="20276" y="4560"/>
                    </a:cubicBezTo>
                    <a:cubicBezTo>
                      <a:pt x="19191" y="6120"/>
                      <a:pt x="18716" y="6092"/>
                      <a:pt x="18716" y="6092"/>
                    </a:cubicBezTo>
                    <a:cubicBezTo>
                      <a:pt x="18716" y="6092"/>
                      <a:pt x="19236" y="1221"/>
                      <a:pt x="19236" y="1221"/>
                    </a:cubicBezTo>
                    <a:close/>
                  </a:path>
                </a:pathLst>
              </a:custGeom>
              <a:solidFill>
                <a:srgbClr val="CFB295"/>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78" name="Shape 74">
                <a:extLst>
                  <a:ext uri="{FF2B5EF4-FFF2-40B4-BE49-F238E27FC236}">
                    <a16:creationId xmlns:a16="http://schemas.microsoft.com/office/drawing/2014/main" id="{EF6ADFE3-EE07-7749-B193-23DEC005D1AF}"/>
                  </a:ext>
                </a:extLst>
              </p:cNvPr>
              <p:cNvSpPr/>
              <p:nvPr/>
            </p:nvSpPr>
            <p:spPr>
              <a:xfrm>
                <a:off x="76200" y="127000"/>
                <a:ext cx="881133" cy="1200349"/>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1" y="5463"/>
                      <a:pt x="18822" y="0"/>
                      <a:pt x="10452" y="0"/>
                    </a:cubicBezTo>
                    <a:cubicBezTo>
                      <a:pt x="2082" y="0"/>
                      <a:pt x="67" y="5462"/>
                      <a:pt x="20" y="6039"/>
                    </a:cubicBezTo>
                    <a:cubicBezTo>
                      <a:pt x="-76" y="7190"/>
                      <a:pt x="111" y="13705"/>
                      <a:pt x="2016" y="16177"/>
                    </a:cubicBezTo>
                    <a:cubicBezTo>
                      <a:pt x="3908" y="18631"/>
                      <a:pt x="8659" y="21555"/>
                      <a:pt x="10681" y="21598"/>
                    </a:cubicBezTo>
                    <a:cubicBezTo>
                      <a:pt x="10694" y="21598"/>
                      <a:pt x="10709"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DDC3A7"/>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79" name="Shape 75">
                <a:extLst>
                  <a:ext uri="{FF2B5EF4-FFF2-40B4-BE49-F238E27FC236}">
                    <a16:creationId xmlns:a16="http://schemas.microsoft.com/office/drawing/2014/main" id="{C2320CF1-3513-D74A-961D-71C105CA1ED4}"/>
                  </a:ext>
                </a:extLst>
              </p:cNvPr>
              <p:cNvSpPr/>
              <p:nvPr/>
            </p:nvSpPr>
            <p:spPr>
              <a:xfrm>
                <a:off x="63500" y="76199"/>
                <a:ext cx="932304" cy="579956"/>
              </a:xfrm>
              <a:custGeom>
                <a:avLst/>
                <a:gdLst/>
                <a:ahLst/>
                <a:cxnLst>
                  <a:cxn ang="0">
                    <a:pos x="wd2" y="hd2"/>
                  </a:cxn>
                  <a:cxn ang="5400000">
                    <a:pos x="wd2" y="hd2"/>
                  </a:cxn>
                  <a:cxn ang="10800000">
                    <a:pos x="wd2" y="hd2"/>
                  </a:cxn>
                  <a:cxn ang="16200000">
                    <a:pos x="wd2" y="hd2"/>
                  </a:cxn>
                </a:cxnLst>
                <a:rect l="0" t="0" r="r" b="b"/>
                <a:pathLst>
                  <a:path w="21306" h="20837" extrusionOk="0">
                    <a:moveTo>
                      <a:pt x="7968" y="7055"/>
                    </a:moveTo>
                    <a:cubicBezTo>
                      <a:pt x="7968" y="7055"/>
                      <a:pt x="8287" y="14830"/>
                      <a:pt x="13124" y="16959"/>
                    </a:cubicBezTo>
                    <a:cubicBezTo>
                      <a:pt x="17961" y="19088"/>
                      <a:pt x="20503" y="16752"/>
                      <a:pt x="20468" y="20837"/>
                    </a:cubicBezTo>
                    <a:cubicBezTo>
                      <a:pt x="20510" y="19998"/>
                      <a:pt x="20524" y="19490"/>
                      <a:pt x="20524" y="19490"/>
                    </a:cubicBezTo>
                    <a:cubicBezTo>
                      <a:pt x="20524" y="19490"/>
                      <a:pt x="20605" y="18529"/>
                      <a:pt x="20934" y="17360"/>
                    </a:cubicBezTo>
                    <a:cubicBezTo>
                      <a:pt x="21359" y="15844"/>
                      <a:pt x="21422" y="14212"/>
                      <a:pt x="21111" y="11466"/>
                    </a:cubicBezTo>
                    <a:cubicBezTo>
                      <a:pt x="20434" y="5482"/>
                      <a:pt x="16385" y="-763"/>
                      <a:pt x="10064" y="76"/>
                    </a:cubicBezTo>
                    <a:cubicBezTo>
                      <a:pt x="8894" y="231"/>
                      <a:pt x="5703" y="1531"/>
                      <a:pt x="3331" y="4964"/>
                    </a:cubicBezTo>
                    <a:cubicBezTo>
                      <a:pt x="1408" y="7748"/>
                      <a:pt x="252" y="11428"/>
                      <a:pt x="37" y="13310"/>
                    </a:cubicBezTo>
                    <a:cubicBezTo>
                      <a:pt x="-178" y="15193"/>
                      <a:pt x="613" y="20554"/>
                      <a:pt x="613" y="20554"/>
                    </a:cubicBezTo>
                    <a:cubicBezTo>
                      <a:pt x="613" y="20554"/>
                      <a:pt x="2824" y="15078"/>
                      <a:pt x="4964" y="13824"/>
                    </a:cubicBezTo>
                    <a:cubicBezTo>
                      <a:pt x="7612" y="12271"/>
                      <a:pt x="7968" y="7055"/>
                      <a:pt x="7968" y="7055"/>
                    </a:cubicBezTo>
                    <a:close/>
                  </a:path>
                </a:pathLst>
              </a:custGeom>
              <a:solidFill>
                <a:srgbClr val="CFB295"/>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80" name="Shape 76">
                <a:extLst>
                  <a:ext uri="{FF2B5EF4-FFF2-40B4-BE49-F238E27FC236}">
                    <a16:creationId xmlns:a16="http://schemas.microsoft.com/office/drawing/2014/main" id="{DFF61E30-DD3E-4D49-8731-4447DC2831C1}"/>
                  </a:ext>
                </a:extLst>
              </p:cNvPr>
              <p:cNvSpPr/>
              <p:nvPr/>
            </p:nvSpPr>
            <p:spPr>
              <a:xfrm>
                <a:off x="12700" y="0"/>
                <a:ext cx="1001544" cy="1371638"/>
              </a:xfrm>
              <a:custGeom>
                <a:avLst/>
                <a:gdLst/>
                <a:ahLst/>
                <a:cxnLst>
                  <a:cxn ang="0">
                    <a:pos x="wd2" y="hd2"/>
                  </a:cxn>
                  <a:cxn ang="5400000">
                    <a:pos x="wd2" y="hd2"/>
                  </a:cxn>
                  <a:cxn ang="10800000">
                    <a:pos x="wd2" y="hd2"/>
                  </a:cxn>
                  <a:cxn ang="16200000">
                    <a:pos x="wd2" y="hd2"/>
                  </a:cxn>
                </a:cxnLst>
                <a:rect l="0" t="0" r="r" b="b"/>
                <a:pathLst>
                  <a:path w="20302" h="21353" extrusionOk="0">
                    <a:moveTo>
                      <a:pt x="19040" y="9580"/>
                    </a:moveTo>
                    <a:cubicBezTo>
                      <a:pt x="19037" y="9601"/>
                      <a:pt x="18413" y="14487"/>
                      <a:pt x="15556" y="16525"/>
                    </a:cubicBezTo>
                    <a:cubicBezTo>
                      <a:pt x="14286" y="17432"/>
                      <a:pt x="12622" y="17671"/>
                      <a:pt x="11962" y="17498"/>
                    </a:cubicBezTo>
                    <a:cubicBezTo>
                      <a:pt x="11303" y="17325"/>
                      <a:pt x="10189" y="16656"/>
                      <a:pt x="10189" y="16656"/>
                    </a:cubicBezTo>
                    <a:cubicBezTo>
                      <a:pt x="10189" y="16656"/>
                      <a:pt x="9080" y="17325"/>
                      <a:pt x="8421" y="17498"/>
                    </a:cubicBezTo>
                    <a:cubicBezTo>
                      <a:pt x="7761" y="17671"/>
                      <a:pt x="6070" y="17454"/>
                      <a:pt x="4827" y="16525"/>
                    </a:cubicBezTo>
                    <a:cubicBezTo>
                      <a:pt x="2437" y="14740"/>
                      <a:pt x="1511" y="10671"/>
                      <a:pt x="1385" y="10070"/>
                    </a:cubicBezTo>
                    <a:cubicBezTo>
                      <a:pt x="1512" y="9875"/>
                      <a:pt x="3173" y="7354"/>
                      <a:pt x="5108" y="6673"/>
                    </a:cubicBezTo>
                    <a:cubicBezTo>
                      <a:pt x="6802" y="6077"/>
                      <a:pt x="7662" y="5018"/>
                      <a:pt x="7856" y="4031"/>
                    </a:cubicBezTo>
                    <a:cubicBezTo>
                      <a:pt x="8546" y="5225"/>
                      <a:pt x="9916" y="6815"/>
                      <a:pt x="12475" y="7365"/>
                    </a:cubicBezTo>
                    <a:cubicBezTo>
                      <a:pt x="16765" y="8288"/>
                      <a:pt x="19050" y="7850"/>
                      <a:pt x="19050" y="9045"/>
                    </a:cubicBezTo>
                    <a:cubicBezTo>
                      <a:pt x="19050" y="9264"/>
                      <a:pt x="19043" y="9481"/>
                      <a:pt x="19040" y="9580"/>
                    </a:cubicBezTo>
                    <a:close/>
                    <a:moveTo>
                      <a:pt x="18665" y="2653"/>
                    </a:moveTo>
                    <a:cubicBezTo>
                      <a:pt x="16310" y="1198"/>
                      <a:pt x="13727" y="-247"/>
                      <a:pt x="10414" y="35"/>
                    </a:cubicBezTo>
                    <a:cubicBezTo>
                      <a:pt x="8343" y="211"/>
                      <a:pt x="7559" y="876"/>
                      <a:pt x="7287" y="1483"/>
                    </a:cubicBezTo>
                    <a:cubicBezTo>
                      <a:pt x="7019" y="1176"/>
                      <a:pt x="6611" y="971"/>
                      <a:pt x="5951" y="937"/>
                    </a:cubicBezTo>
                    <a:cubicBezTo>
                      <a:pt x="4605" y="869"/>
                      <a:pt x="952" y="2495"/>
                      <a:pt x="180" y="4834"/>
                    </a:cubicBezTo>
                    <a:cubicBezTo>
                      <a:pt x="-580" y="7136"/>
                      <a:pt x="1313" y="9988"/>
                      <a:pt x="1374" y="10079"/>
                    </a:cubicBezTo>
                    <a:cubicBezTo>
                      <a:pt x="1409" y="10723"/>
                      <a:pt x="1708" y="14926"/>
                      <a:pt x="3618" y="17053"/>
                    </a:cubicBezTo>
                    <a:cubicBezTo>
                      <a:pt x="4957" y="18545"/>
                      <a:pt x="8577" y="20506"/>
                      <a:pt x="10186" y="21349"/>
                    </a:cubicBezTo>
                    <a:cubicBezTo>
                      <a:pt x="10187" y="21350"/>
                      <a:pt x="10188" y="21352"/>
                      <a:pt x="10189" y="21353"/>
                    </a:cubicBezTo>
                    <a:cubicBezTo>
                      <a:pt x="10190" y="21353"/>
                      <a:pt x="10191" y="21352"/>
                      <a:pt x="10191" y="21351"/>
                    </a:cubicBezTo>
                    <a:cubicBezTo>
                      <a:pt x="10192" y="21352"/>
                      <a:pt x="10193" y="21353"/>
                      <a:pt x="10194" y="21353"/>
                    </a:cubicBezTo>
                    <a:cubicBezTo>
                      <a:pt x="10195" y="21352"/>
                      <a:pt x="10196" y="21350"/>
                      <a:pt x="10197" y="21349"/>
                    </a:cubicBezTo>
                    <a:cubicBezTo>
                      <a:pt x="11805" y="20506"/>
                      <a:pt x="15320" y="18485"/>
                      <a:pt x="16765" y="17053"/>
                    </a:cubicBezTo>
                    <a:cubicBezTo>
                      <a:pt x="18776" y="15059"/>
                      <a:pt x="19022" y="10007"/>
                      <a:pt x="19039" y="9607"/>
                    </a:cubicBezTo>
                    <a:cubicBezTo>
                      <a:pt x="19038" y="9625"/>
                      <a:pt x="19038" y="9637"/>
                      <a:pt x="19038" y="9637"/>
                    </a:cubicBezTo>
                    <a:cubicBezTo>
                      <a:pt x="19038" y="9637"/>
                      <a:pt x="19585" y="9258"/>
                      <a:pt x="19877" y="8751"/>
                    </a:cubicBezTo>
                    <a:cubicBezTo>
                      <a:pt x="20254" y="8094"/>
                      <a:pt x="21020" y="4107"/>
                      <a:pt x="18665" y="2653"/>
                    </a:cubicBezTo>
                    <a:close/>
                  </a:path>
                </a:pathLst>
              </a:custGeom>
              <a:solidFill>
                <a:srgbClr val="58646C"/>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grpSp>
        <p:nvGrpSpPr>
          <p:cNvPr id="83" name="Group 27">
            <a:extLst>
              <a:ext uri="{FF2B5EF4-FFF2-40B4-BE49-F238E27FC236}">
                <a16:creationId xmlns:a16="http://schemas.microsoft.com/office/drawing/2014/main" id="{8E2DD3CD-BABB-6C42-B11B-5380465EEDB5}"/>
              </a:ext>
            </a:extLst>
          </p:cNvPr>
          <p:cNvGrpSpPr/>
          <p:nvPr/>
        </p:nvGrpSpPr>
        <p:grpSpPr>
          <a:xfrm>
            <a:off x="4036661" y="2676511"/>
            <a:ext cx="1119001" cy="1119001"/>
            <a:chOff x="0" y="0"/>
            <a:chExt cx="2238002" cy="2238002"/>
          </a:xfrm>
        </p:grpSpPr>
        <p:grpSp>
          <p:nvGrpSpPr>
            <p:cNvPr id="84" name="Group 19">
              <a:extLst>
                <a:ext uri="{FF2B5EF4-FFF2-40B4-BE49-F238E27FC236}">
                  <a16:creationId xmlns:a16="http://schemas.microsoft.com/office/drawing/2014/main" id="{3AA3E87D-98F7-234E-8C48-C4D86234D6E1}"/>
                </a:ext>
              </a:extLst>
            </p:cNvPr>
            <p:cNvGrpSpPr/>
            <p:nvPr/>
          </p:nvGrpSpPr>
          <p:grpSpPr>
            <a:xfrm>
              <a:off x="0" y="0"/>
              <a:ext cx="2238003" cy="2238003"/>
              <a:chOff x="0" y="0"/>
              <a:chExt cx="2238002" cy="2238002"/>
            </a:xfrm>
          </p:grpSpPr>
          <p:sp>
            <p:nvSpPr>
              <p:cNvPr id="92" name="Shape 17">
                <a:extLst>
                  <a:ext uri="{FF2B5EF4-FFF2-40B4-BE49-F238E27FC236}">
                    <a16:creationId xmlns:a16="http://schemas.microsoft.com/office/drawing/2014/main" id="{34AE3020-FC7C-DF46-BB36-176A3838BA54}"/>
                  </a:ext>
                </a:extLst>
              </p:cNvPr>
              <p:cNvSpPr/>
              <p:nvPr/>
            </p:nvSpPr>
            <p:spPr>
              <a:xfrm>
                <a:off x="0" y="0"/>
                <a:ext cx="2238003" cy="2238003"/>
              </a:xfrm>
              <a:custGeom>
                <a:avLst/>
                <a:gdLst/>
                <a:ahLst/>
                <a:cxnLst>
                  <a:cxn ang="0">
                    <a:pos x="wd2" y="hd2"/>
                  </a:cxn>
                  <a:cxn ang="5400000">
                    <a:pos x="wd2" y="hd2"/>
                  </a:cxn>
                  <a:cxn ang="10800000">
                    <a:pos x="wd2" y="hd2"/>
                  </a:cxn>
                  <a:cxn ang="16200000">
                    <a:pos x="wd2" y="hd2"/>
                  </a:cxn>
                </a:cxnLst>
                <a:rect l="0" t="0" r="r" b="b"/>
                <a:pathLst>
                  <a:path w="21600" h="21600" extrusionOk="0">
                    <a:moveTo>
                      <a:pt x="10800" y="245"/>
                    </a:moveTo>
                    <a:cubicBezTo>
                      <a:pt x="4980" y="245"/>
                      <a:pt x="245" y="4980"/>
                      <a:pt x="245" y="10800"/>
                    </a:cubicBezTo>
                    <a:cubicBezTo>
                      <a:pt x="245" y="16620"/>
                      <a:pt x="4980" y="21355"/>
                      <a:pt x="10800" y="21355"/>
                    </a:cubicBezTo>
                    <a:cubicBezTo>
                      <a:pt x="16620" y="21355"/>
                      <a:pt x="21355" y="16620"/>
                      <a:pt x="21355" y="10800"/>
                    </a:cubicBezTo>
                    <a:cubicBezTo>
                      <a:pt x="21355" y="4980"/>
                      <a:pt x="16620" y="245"/>
                      <a:pt x="10800" y="245"/>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E3DEE0"/>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93" name="Shape 18">
                <a:extLst>
                  <a:ext uri="{FF2B5EF4-FFF2-40B4-BE49-F238E27FC236}">
                    <a16:creationId xmlns:a16="http://schemas.microsoft.com/office/drawing/2014/main" id="{A0AA8203-0D8E-5F48-A492-F1645025F312}"/>
                  </a:ext>
                </a:extLst>
              </p:cNvPr>
              <p:cNvSpPr/>
              <p:nvPr/>
            </p:nvSpPr>
            <p:spPr>
              <a:xfrm>
                <a:off x="152400" y="152400"/>
                <a:ext cx="1930426" cy="1930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D3B799"/>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nvGrpSpPr>
            <p:cNvPr id="85" name="Group 26">
              <a:extLst>
                <a:ext uri="{FF2B5EF4-FFF2-40B4-BE49-F238E27FC236}">
                  <a16:creationId xmlns:a16="http://schemas.microsoft.com/office/drawing/2014/main" id="{1D49518A-5574-9F4B-9E9A-9986D960A565}"/>
                </a:ext>
              </a:extLst>
            </p:cNvPr>
            <p:cNvGrpSpPr/>
            <p:nvPr/>
          </p:nvGrpSpPr>
          <p:grpSpPr>
            <a:xfrm>
              <a:off x="584200" y="431799"/>
              <a:ext cx="1031855" cy="1652338"/>
              <a:chOff x="0" y="0"/>
              <a:chExt cx="1031854" cy="1652336"/>
            </a:xfrm>
          </p:grpSpPr>
          <p:sp>
            <p:nvSpPr>
              <p:cNvPr id="86" name="Shape 20">
                <a:extLst>
                  <a:ext uri="{FF2B5EF4-FFF2-40B4-BE49-F238E27FC236}">
                    <a16:creationId xmlns:a16="http://schemas.microsoft.com/office/drawing/2014/main" id="{CCA817FE-1666-494C-88AB-EA9CCD0C6C65}"/>
                  </a:ext>
                </a:extLst>
              </p:cNvPr>
              <p:cNvSpPr/>
              <p:nvPr/>
            </p:nvSpPr>
            <p:spPr>
              <a:xfrm>
                <a:off x="63500" y="774700"/>
                <a:ext cx="908498" cy="869950"/>
              </a:xfrm>
              <a:custGeom>
                <a:avLst/>
                <a:gdLst/>
                <a:ahLst/>
                <a:cxnLst>
                  <a:cxn ang="0">
                    <a:pos x="wd2" y="hd2"/>
                  </a:cxn>
                  <a:cxn ang="5400000">
                    <a:pos x="wd2" y="hd2"/>
                  </a:cxn>
                  <a:cxn ang="10800000">
                    <a:pos x="wd2" y="hd2"/>
                  </a:cxn>
                  <a:cxn ang="16200000">
                    <a:pos x="wd2" y="hd2"/>
                  </a:cxn>
                </a:cxnLst>
                <a:rect l="0" t="0" r="r" b="b"/>
                <a:pathLst>
                  <a:path w="21600" h="21600" extrusionOk="0">
                    <a:moveTo>
                      <a:pt x="319" y="329"/>
                    </a:moveTo>
                    <a:lnTo>
                      <a:pt x="0" y="18906"/>
                    </a:lnTo>
                    <a:cubicBezTo>
                      <a:pt x="3216" y="20699"/>
                      <a:pt x="6888" y="21600"/>
                      <a:pt x="10788" y="21600"/>
                    </a:cubicBezTo>
                    <a:cubicBezTo>
                      <a:pt x="14692" y="21600"/>
                      <a:pt x="18367" y="20697"/>
                      <a:pt x="21586" y="18901"/>
                    </a:cubicBezTo>
                    <a:cubicBezTo>
                      <a:pt x="21595" y="18890"/>
                      <a:pt x="21600" y="18883"/>
                      <a:pt x="21600" y="18883"/>
                    </a:cubicBezTo>
                    <a:lnTo>
                      <a:pt x="21600" y="0"/>
                    </a:lnTo>
                    <a:cubicBezTo>
                      <a:pt x="21600" y="0"/>
                      <a:pt x="14743" y="2712"/>
                      <a:pt x="10734" y="5380"/>
                    </a:cubicBezTo>
                    <a:cubicBezTo>
                      <a:pt x="6283" y="2847"/>
                      <a:pt x="319" y="329"/>
                      <a:pt x="319" y="329"/>
                    </a:cubicBezTo>
                    <a:close/>
                  </a:path>
                </a:pathLst>
              </a:custGeom>
              <a:solidFill>
                <a:srgbClr val="58646C"/>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87" name="Shape 21">
                <a:extLst>
                  <a:ext uri="{FF2B5EF4-FFF2-40B4-BE49-F238E27FC236}">
                    <a16:creationId xmlns:a16="http://schemas.microsoft.com/office/drawing/2014/main" id="{7B594132-916E-5D42-9B14-A984EF247D96}"/>
                  </a:ext>
                </a:extLst>
              </p:cNvPr>
              <p:cNvSpPr/>
              <p:nvPr/>
            </p:nvSpPr>
            <p:spPr>
              <a:xfrm>
                <a:off x="0" y="571500"/>
                <a:ext cx="1031855" cy="1080837"/>
              </a:xfrm>
              <a:custGeom>
                <a:avLst/>
                <a:gdLst/>
                <a:ahLst/>
                <a:cxnLst>
                  <a:cxn ang="0">
                    <a:pos x="wd2" y="hd2"/>
                  </a:cxn>
                  <a:cxn ang="5400000">
                    <a:pos x="wd2" y="hd2"/>
                  </a:cxn>
                  <a:cxn ang="10800000">
                    <a:pos x="wd2" y="hd2"/>
                  </a:cxn>
                  <a:cxn ang="16200000">
                    <a:pos x="wd2" y="hd2"/>
                  </a:cxn>
                </a:cxnLst>
                <a:rect l="0" t="0" r="r" b="b"/>
                <a:pathLst>
                  <a:path w="21121" h="21208" extrusionOk="0">
                    <a:moveTo>
                      <a:pt x="18716" y="5090"/>
                    </a:moveTo>
                    <a:cubicBezTo>
                      <a:pt x="18716" y="5090"/>
                      <a:pt x="19191" y="5114"/>
                      <a:pt x="20276" y="3810"/>
                    </a:cubicBezTo>
                    <a:cubicBezTo>
                      <a:pt x="21360" y="2505"/>
                      <a:pt x="21315" y="605"/>
                      <a:pt x="20622" y="106"/>
                    </a:cubicBezTo>
                    <a:cubicBezTo>
                      <a:pt x="19929" y="-392"/>
                      <a:pt x="19236" y="1020"/>
                      <a:pt x="19236" y="1020"/>
                    </a:cubicBezTo>
                    <a:cubicBezTo>
                      <a:pt x="19236" y="1020"/>
                      <a:pt x="18716" y="5090"/>
                      <a:pt x="18716" y="5090"/>
                    </a:cubicBezTo>
                    <a:close/>
                    <a:moveTo>
                      <a:pt x="1884" y="1020"/>
                    </a:moveTo>
                    <a:cubicBezTo>
                      <a:pt x="1884" y="1020"/>
                      <a:pt x="1191" y="-392"/>
                      <a:pt x="498" y="106"/>
                    </a:cubicBezTo>
                    <a:cubicBezTo>
                      <a:pt x="-195" y="605"/>
                      <a:pt x="-240" y="2505"/>
                      <a:pt x="844" y="3810"/>
                    </a:cubicBezTo>
                    <a:cubicBezTo>
                      <a:pt x="1929" y="5114"/>
                      <a:pt x="2404" y="5090"/>
                      <a:pt x="2404" y="5090"/>
                    </a:cubicBezTo>
                    <a:cubicBezTo>
                      <a:pt x="2404" y="5090"/>
                      <a:pt x="1884" y="1020"/>
                      <a:pt x="1884" y="1020"/>
                    </a:cubicBezTo>
                    <a:close/>
                    <a:moveTo>
                      <a:pt x="6854" y="8277"/>
                    </a:moveTo>
                    <a:cubicBezTo>
                      <a:pt x="6855" y="8151"/>
                      <a:pt x="13083" y="8207"/>
                      <a:pt x="14719" y="8207"/>
                    </a:cubicBezTo>
                    <a:cubicBezTo>
                      <a:pt x="14986" y="16515"/>
                      <a:pt x="16706" y="19356"/>
                      <a:pt x="17306" y="20101"/>
                    </a:cubicBezTo>
                    <a:cubicBezTo>
                      <a:pt x="15224" y="20816"/>
                      <a:pt x="12982" y="21208"/>
                      <a:pt x="10644" y="21208"/>
                    </a:cubicBezTo>
                    <a:cubicBezTo>
                      <a:pt x="8283" y="21208"/>
                      <a:pt x="6018" y="20809"/>
                      <a:pt x="3919" y="20081"/>
                    </a:cubicBezTo>
                    <a:cubicBezTo>
                      <a:pt x="6518" y="17787"/>
                      <a:pt x="6823" y="10554"/>
                      <a:pt x="6854" y="8277"/>
                    </a:cubicBezTo>
                    <a:close/>
                  </a:path>
                </a:pathLst>
              </a:custGeom>
              <a:solidFill>
                <a:srgbClr val="F2EBDD"/>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88" name="Shape 22">
                <a:extLst>
                  <a:ext uri="{FF2B5EF4-FFF2-40B4-BE49-F238E27FC236}">
                    <a16:creationId xmlns:a16="http://schemas.microsoft.com/office/drawing/2014/main" id="{EFDE05B6-4EBA-DA4B-B7D2-C1FBA1CAF3FA}"/>
                  </a:ext>
                </a:extLst>
              </p:cNvPr>
              <p:cNvSpPr/>
              <p:nvPr/>
            </p:nvSpPr>
            <p:spPr>
              <a:xfrm>
                <a:off x="317500" y="1104900"/>
                <a:ext cx="462112" cy="340655"/>
              </a:xfrm>
              <a:custGeom>
                <a:avLst/>
                <a:gdLst/>
                <a:ahLst/>
                <a:cxnLst>
                  <a:cxn ang="0">
                    <a:pos x="wd2" y="hd2"/>
                  </a:cxn>
                  <a:cxn ang="5400000">
                    <a:pos x="wd2" y="hd2"/>
                  </a:cxn>
                  <a:cxn ang="10800000">
                    <a:pos x="wd2" y="hd2"/>
                  </a:cxn>
                  <a:cxn ang="16200000">
                    <a:pos x="wd2" y="hd2"/>
                  </a:cxn>
                </a:cxnLst>
                <a:rect l="0" t="0" r="r" b="b"/>
                <a:pathLst>
                  <a:path w="21600" h="21600" extrusionOk="0">
                    <a:moveTo>
                      <a:pt x="9866" y="18765"/>
                    </a:moveTo>
                    <a:cubicBezTo>
                      <a:pt x="15579" y="20942"/>
                      <a:pt x="20559" y="21502"/>
                      <a:pt x="21600" y="21600"/>
                    </a:cubicBezTo>
                    <a:cubicBezTo>
                      <a:pt x="20596" y="16698"/>
                      <a:pt x="19660" y="9743"/>
                      <a:pt x="19192" y="0"/>
                    </a:cubicBezTo>
                    <a:cubicBezTo>
                      <a:pt x="13638" y="0"/>
                      <a:pt x="5479" y="157"/>
                      <a:pt x="875" y="157"/>
                    </a:cubicBezTo>
                    <a:cubicBezTo>
                      <a:pt x="734" y="3399"/>
                      <a:pt x="426" y="7404"/>
                      <a:pt x="0" y="11285"/>
                    </a:cubicBezTo>
                    <a:cubicBezTo>
                      <a:pt x="1612" y="13217"/>
                      <a:pt x="5192" y="16984"/>
                      <a:pt x="9866" y="18765"/>
                    </a:cubicBezTo>
                    <a:close/>
                  </a:path>
                </a:pathLst>
              </a:custGeom>
              <a:solidFill>
                <a:srgbClr val="E8DAC6"/>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89" name="Shape 23">
                <a:extLst>
                  <a:ext uri="{FF2B5EF4-FFF2-40B4-BE49-F238E27FC236}">
                    <a16:creationId xmlns:a16="http://schemas.microsoft.com/office/drawing/2014/main" id="{AB01DD69-A471-C44A-92E8-7DBEAF40777B}"/>
                  </a:ext>
                </a:extLst>
              </p:cNvPr>
              <p:cNvSpPr/>
              <p:nvPr/>
            </p:nvSpPr>
            <p:spPr>
              <a:xfrm>
                <a:off x="76199" y="76200"/>
                <a:ext cx="881134" cy="1200349"/>
              </a:xfrm>
              <a:custGeom>
                <a:avLst/>
                <a:gdLst/>
                <a:ahLst/>
                <a:cxnLst>
                  <a:cxn ang="0">
                    <a:pos x="wd2" y="hd2"/>
                  </a:cxn>
                  <a:cxn ang="5400000">
                    <a:pos x="wd2" y="hd2"/>
                  </a:cxn>
                  <a:cxn ang="10800000">
                    <a:pos x="wd2" y="hd2"/>
                  </a:cxn>
                  <a:cxn ang="16200000">
                    <a:pos x="wd2" y="hd2"/>
                  </a:cxn>
                </a:cxnLst>
                <a:rect l="0" t="0" r="r" b="b"/>
                <a:pathLst>
                  <a:path w="21448" h="21600" extrusionOk="0">
                    <a:moveTo>
                      <a:pt x="21428" y="6039"/>
                    </a:moveTo>
                    <a:cubicBezTo>
                      <a:pt x="21380" y="5463"/>
                      <a:pt x="18821" y="0"/>
                      <a:pt x="10452" y="0"/>
                    </a:cubicBezTo>
                    <a:cubicBezTo>
                      <a:pt x="2082" y="0"/>
                      <a:pt x="67" y="5462"/>
                      <a:pt x="19" y="6039"/>
                    </a:cubicBezTo>
                    <a:cubicBezTo>
                      <a:pt x="-76" y="7190"/>
                      <a:pt x="111" y="13705"/>
                      <a:pt x="2016" y="16177"/>
                    </a:cubicBezTo>
                    <a:cubicBezTo>
                      <a:pt x="3907" y="18631"/>
                      <a:pt x="8659" y="21555"/>
                      <a:pt x="10681" y="21598"/>
                    </a:cubicBezTo>
                    <a:cubicBezTo>
                      <a:pt x="10694" y="21598"/>
                      <a:pt x="10708" y="21600"/>
                      <a:pt x="10722" y="21600"/>
                    </a:cubicBezTo>
                    <a:cubicBezTo>
                      <a:pt x="10722" y="21600"/>
                      <a:pt x="10754" y="21598"/>
                      <a:pt x="10767" y="21598"/>
                    </a:cubicBezTo>
                    <a:cubicBezTo>
                      <a:pt x="12789" y="21555"/>
                      <a:pt x="17540" y="18631"/>
                      <a:pt x="19432" y="16177"/>
                    </a:cubicBezTo>
                    <a:cubicBezTo>
                      <a:pt x="21337" y="13705"/>
                      <a:pt x="21524" y="7190"/>
                      <a:pt x="21428" y="6039"/>
                    </a:cubicBezTo>
                    <a:close/>
                  </a:path>
                </a:pathLst>
              </a:custGeom>
              <a:solidFill>
                <a:srgbClr val="F8F3E1"/>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90" name="Shape 24">
                <a:extLst>
                  <a:ext uri="{FF2B5EF4-FFF2-40B4-BE49-F238E27FC236}">
                    <a16:creationId xmlns:a16="http://schemas.microsoft.com/office/drawing/2014/main" id="{FCABD51E-8E4D-4845-B32A-A599F5F4EDC2}"/>
                  </a:ext>
                </a:extLst>
              </p:cNvPr>
              <p:cNvSpPr/>
              <p:nvPr/>
            </p:nvSpPr>
            <p:spPr>
              <a:xfrm>
                <a:off x="76200" y="101599"/>
                <a:ext cx="896067" cy="503280"/>
              </a:xfrm>
              <a:custGeom>
                <a:avLst/>
                <a:gdLst/>
                <a:ahLst/>
                <a:cxnLst>
                  <a:cxn ang="0">
                    <a:pos x="wd2" y="hd2"/>
                  </a:cxn>
                  <a:cxn ang="5400000">
                    <a:pos x="wd2" y="hd2"/>
                  </a:cxn>
                  <a:cxn ang="10800000">
                    <a:pos x="wd2" y="hd2"/>
                  </a:cxn>
                  <a:cxn ang="16200000">
                    <a:pos x="wd2" y="hd2"/>
                  </a:cxn>
                </a:cxnLst>
                <a:rect l="0" t="0" r="r" b="b"/>
                <a:pathLst>
                  <a:path w="20555" h="20382" extrusionOk="0">
                    <a:moveTo>
                      <a:pt x="20280" y="9476"/>
                    </a:moveTo>
                    <a:cubicBezTo>
                      <a:pt x="19928" y="6478"/>
                      <a:pt x="17514" y="2543"/>
                      <a:pt x="15140" y="925"/>
                    </a:cubicBezTo>
                    <a:cubicBezTo>
                      <a:pt x="12936" y="-578"/>
                      <a:pt x="10757" y="111"/>
                      <a:pt x="10495" y="502"/>
                    </a:cubicBezTo>
                    <a:cubicBezTo>
                      <a:pt x="6546" y="-1218"/>
                      <a:pt x="2856" y="4182"/>
                      <a:pt x="1108" y="9326"/>
                    </a:cubicBezTo>
                    <a:cubicBezTo>
                      <a:pt x="-640" y="14469"/>
                      <a:pt x="203" y="20382"/>
                      <a:pt x="203" y="20382"/>
                    </a:cubicBezTo>
                    <a:cubicBezTo>
                      <a:pt x="203" y="20382"/>
                      <a:pt x="901" y="16355"/>
                      <a:pt x="3378" y="12819"/>
                    </a:cubicBezTo>
                    <a:cubicBezTo>
                      <a:pt x="5553" y="9712"/>
                      <a:pt x="9349" y="8658"/>
                      <a:pt x="10137" y="5358"/>
                    </a:cubicBezTo>
                    <a:cubicBezTo>
                      <a:pt x="10403" y="6953"/>
                      <a:pt x="11306" y="9058"/>
                      <a:pt x="14072" y="10230"/>
                    </a:cubicBezTo>
                    <a:cubicBezTo>
                      <a:pt x="18927" y="12287"/>
                      <a:pt x="20202" y="15403"/>
                      <a:pt x="20202" y="18067"/>
                    </a:cubicBezTo>
                    <a:cubicBezTo>
                      <a:pt x="20202" y="18729"/>
                      <a:pt x="20161" y="20064"/>
                      <a:pt x="20161" y="20064"/>
                    </a:cubicBezTo>
                    <a:cubicBezTo>
                      <a:pt x="20161" y="20064"/>
                      <a:pt x="20960" y="15257"/>
                      <a:pt x="20280" y="9476"/>
                    </a:cubicBezTo>
                    <a:close/>
                  </a:path>
                </a:pathLst>
              </a:custGeom>
              <a:solidFill>
                <a:srgbClr val="EEE3CE"/>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sp>
            <p:nvSpPr>
              <p:cNvPr id="91" name="Shape 25">
                <a:extLst>
                  <a:ext uri="{FF2B5EF4-FFF2-40B4-BE49-F238E27FC236}">
                    <a16:creationId xmlns:a16="http://schemas.microsoft.com/office/drawing/2014/main" id="{4D168F99-BA7F-D944-B183-64C805F47049}"/>
                  </a:ext>
                </a:extLst>
              </p:cNvPr>
              <p:cNvSpPr/>
              <p:nvPr/>
            </p:nvSpPr>
            <p:spPr>
              <a:xfrm>
                <a:off x="25400" y="-1"/>
                <a:ext cx="996989" cy="598706"/>
              </a:xfrm>
              <a:custGeom>
                <a:avLst/>
                <a:gdLst/>
                <a:ahLst/>
                <a:cxnLst>
                  <a:cxn ang="0">
                    <a:pos x="wd2" y="hd2"/>
                  </a:cxn>
                  <a:cxn ang="5400000">
                    <a:pos x="wd2" y="hd2"/>
                  </a:cxn>
                  <a:cxn ang="10800000">
                    <a:pos x="wd2" y="hd2"/>
                  </a:cxn>
                  <a:cxn ang="16200000">
                    <a:pos x="wd2" y="hd2"/>
                  </a:cxn>
                </a:cxnLst>
                <a:rect l="0" t="0" r="r" b="b"/>
                <a:pathLst>
                  <a:path w="20830" h="20941" extrusionOk="0">
                    <a:moveTo>
                      <a:pt x="20721" y="11478"/>
                    </a:moveTo>
                    <a:cubicBezTo>
                      <a:pt x="20102" y="5652"/>
                      <a:pt x="17183" y="1191"/>
                      <a:pt x="13866" y="480"/>
                    </a:cubicBezTo>
                    <a:cubicBezTo>
                      <a:pt x="12296" y="143"/>
                      <a:pt x="11104" y="90"/>
                      <a:pt x="10608" y="908"/>
                    </a:cubicBezTo>
                    <a:cubicBezTo>
                      <a:pt x="9470" y="-659"/>
                      <a:pt x="7216" y="57"/>
                      <a:pt x="5243" y="1136"/>
                    </a:cubicBezTo>
                    <a:cubicBezTo>
                      <a:pt x="3208" y="2248"/>
                      <a:pt x="997" y="5688"/>
                      <a:pt x="201" y="10944"/>
                    </a:cubicBezTo>
                    <a:cubicBezTo>
                      <a:pt x="-595" y="16201"/>
                      <a:pt x="1234" y="20941"/>
                      <a:pt x="1234" y="20941"/>
                    </a:cubicBezTo>
                    <a:cubicBezTo>
                      <a:pt x="1234" y="20941"/>
                      <a:pt x="1771" y="16519"/>
                      <a:pt x="3927" y="13243"/>
                    </a:cubicBezTo>
                    <a:cubicBezTo>
                      <a:pt x="5828" y="10353"/>
                      <a:pt x="9524" y="9161"/>
                      <a:pt x="10278" y="5771"/>
                    </a:cubicBezTo>
                    <a:cubicBezTo>
                      <a:pt x="10514" y="7382"/>
                      <a:pt x="11331" y="9523"/>
                      <a:pt x="13866" y="10711"/>
                    </a:cubicBezTo>
                    <a:cubicBezTo>
                      <a:pt x="18288" y="12783"/>
                      <a:pt x="19449" y="15924"/>
                      <a:pt x="19449" y="18608"/>
                    </a:cubicBezTo>
                    <a:cubicBezTo>
                      <a:pt x="19449" y="19275"/>
                      <a:pt x="19412" y="20620"/>
                      <a:pt x="19412" y="20620"/>
                    </a:cubicBezTo>
                    <a:cubicBezTo>
                      <a:pt x="19412" y="20620"/>
                      <a:pt x="20001" y="19085"/>
                      <a:pt x="20301" y="17947"/>
                    </a:cubicBezTo>
                    <a:cubicBezTo>
                      <a:pt x="20691" y="16471"/>
                      <a:pt x="21005" y="14151"/>
                      <a:pt x="20721" y="11478"/>
                    </a:cubicBezTo>
                    <a:close/>
                  </a:path>
                </a:pathLst>
              </a:custGeom>
              <a:solidFill>
                <a:srgbClr val="58646C"/>
              </a:solidFill>
              <a:ln w="12700" cap="flat">
                <a:noFill/>
                <a:miter lim="400000"/>
              </a:ln>
              <a:effectLst/>
            </p:spPr>
            <p:txBody>
              <a:bodyPr wrap="square" lIns="19051" tIns="19051" rIns="19051" bIns="19051" numCol="1" anchor="ctr">
                <a:noAutofit/>
              </a:bodyPr>
              <a:lstStyle/>
              <a:p>
                <a:pPr marL="0" marR="0" lvl="0" indent="0" algn="l" defTabSz="22859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700469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874" y="423043"/>
            <a:ext cx="11177062" cy="767805"/>
          </a:xfrm>
        </p:spPr>
        <p:txBody>
          <a:bodyPr>
            <a:normAutofit/>
          </a:bodyPr>
          <a:lstStyle/>
          <a:p>
            <a:r>
              <a:rPr lang="en-US" sz="4000" b="1" dirty="0"/>
              <a:t>CFT Requirements</a:t>
            </a:r>
          </a:p>
        </p:txBody>
      </p:sp>
      <p:graphicFrame>
        <p:nvGraphicFramePr>
          <p:cNvPr id="5" name="Diagram 4"/>
          <p:cNvGraphicFramePr/>
          <p:nvPr>
            <p:extLst>
              <p:ext uri="{D42A27DB-BD31-4B8C-83A1-F6EECF244321}">
                <p14:modId xmlns:p14="http://schemas.microsoft.com/office/powerpoint/2010/main" val="1411233725"/>
              </p:ext>
            </p:extLst>
          </p:nvPr>
        </p:nvGraphicFramePr>
        <p:xfrm>
          <a:off x="223284" y="939452"/>
          <a:ext cx="11851806" cy="578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506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OPkit - Teaching Online Preparation Toolk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6" y="0"/>
            <a:ext cx="12287561" cy="6857999"/>
          </a:xfrm>
          <a:prstGeom prst="rect">
            <a:avLst/>
          </a:prstGeom>
          <a:solidFill>
            <a:schemeClr val="bg1"/>
          </a:solidFill>
        </p:spPr>
      </p:pic>
      <p:sp>
        <p:nvSpPr>
          <p:cNvPr id="3" name="Content Placeholder 2">
            <a:extLst>
              <a:ext uri="{FF2B5EF4-FFF2-40B4-BE49-F238E27FC236}">
                <a16:creationId xmlns:a16="http://schemas.microsoft.com/office/drawing/2014/main" id="{693FEBB7-ECC3-4C46-BB7D-9769B704E443}"/>
              </a:ext>
            </a:extLst>
          </p:cNvPr>
          <p:cNvSpPr>
            <a:spLocks noGrp="1"/>
          </p:cNvSpPr>
          <p:nvPr>
            <p:ph idx="1"/>
          </p:nvPr>
        </p:nvSpPr>
        <p:spPr>
          <a:xfrm>
            <a:off x="3381828" y="-72571"/>
            <a:ext cx="8519885" cy="6799943"/>
          </a:xfrm>
        </p:spPr>
        <p:txBody>
          <a:bodyPr/>
          <a:lstStyle/>
          <a:p>
            <a:pPr marL="0" indent="0" algn="ctr">
              <a:buNone/>
            </a:pPr>
            <a:r>
              <a:rPr lang="en-US" sz="3000" dirty="0">
                <a:solidFill>
                  <a:schemeClr val="tx1"/>
                </a:solidFill>
              </a:rPr>
              <a:t>Preparing for the meeting: </a:t>
            </a:r>
          </a:p>
          <a:p>
            <a:pPr marL="0" indent="0">
              <a:buNone/>
            </a:pPr>
            <a:r>
              <a:rPr lang="en-US" dirty="0">
                <a:solidFill>
                  <a:schemeClr val="tx1"/>
                </a:solidFill>
              </a:rPr>
              <a:t>What does the worker need to know?</a:t>
            </a:r>
          </a:p>
          <a:p>
            <a:pPr lvl="2">
              <a:buFont typeface="Wingdings" panose="05000000000000000000" pitchFamily="2" charset="2"/>
              <a:buChar char="ü"/>
            </a:pPr>
            <a:r>
              <a:rPr lang="en-US" sz="2200" dirty="0">
                <a:solidFill>
                  <a:schemeClr val="tx1"/>
                </a:solidFill>
              </a:rPr>
              <a:t>Placement status / Education status</a:t>
            </a:r>
          </a:p>
          <a:p>
            <a:pPr lvl="2">
              <a:buFont typeface="Wingdings" panose="05000000000000000000" pitchFamily="2" charset="2"/>
              <a:buChar char="ü"/>
            </a:pPr>
            <a:r>
              <a:rPr lang="en-US" sz="2200" dirty="0">
                <a:solidFill>
                  <a:schemeClr val="tx1"/>
                </a:solidFill>
              </a:rPr>
              <a:t>Child’s mental health/physical health</a:t>
            </a:r>
          </a:p>
          <a:p>
            <a:pPr lvl="2">
              <a:buFont typeface="Wingdings" panose="05000000000000000000" pitchFamily="2" charset="2"/>
              <a:buChar char="ü"/>
            </a:pPr>
            <a:r>
              <a:rPr lang="en-US" sz="2200" dirty="0">
                <a:solidFill>
                  <a:schemeClr val="tx1"/>
                </a:solidFill>
              </a:rPr>
              <a:t>CANS strengths and needs for child &amp; caregiver</a:t>
            </a:r>
          </a:p>
          <a:p>
            <a:pPr lvl="2">
              <a:buFont typeface="Wingdings" panose="05000000000000000000" pitchFamily="2" charset="2"/>
              <a:buChar char="ü"/>
            </a:pPr>
            <a:r>
              <a:rPr lang="en-US" sz="2200" dirty="0">
                <a:solidFill>
                  <a:schemeClr val="tx1"/>
                </a:solidFill>
              </a:rPr>
              <a:t>Potential safety issues / who will be at the meeting</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What does the family need to know?</a:t>
            </a:r>
          </a:p>
          <a:p>
            <a:pPr lvl="2">
              <a:buFont typeface="Wingdings" panose="05000000000000000000" pitchFamily="2" charset="2"/>
              <a:buChar char="ü"/>
            </a:pPr>
            <a:r>
              <a:rPr lang="en-US" sz="2200" dirty="0">
                <a:solidFill>
                  <a:schemeClr val="tx1"/>
                </a:solidFill>
              </a:rPr>
              <a:t>Purpose of the meeting</a:t>
            </a:r>
          </a:p>
          <a:p>
            <a:pPr lvl="2">
              <a:buFont typeface="Wingdings" panose="05000000000000000000" pitchFamily="2" charset="2"/>
              <a:buChar char="ü"/>
            </a:pPr>
            <a:r>
              <a:rPr lang="en-US" sz="2200" dirty="0">
                <a:solidFill>
                  <a:schemeClr val="tx1"/>
                </a:solidFill>
              </a:rPr>
              <a:t>Who will be at the meeting (required vs. who they would like there, including natural supports)</a:t>
            </a:r>
          </a:p>
          <a:p>
            <a:pPr lvl="2">
              <a:buFont typeface="Wingdings" panose="05000000000000000000" pitchFamily="2" charset="2"/>
              <a:buChar char="ü"/>
            </a:pPr>
            <a:r>
              <a:rPr lang="en-US" sz="2200" dirty="0">
                <a:solidFill>
                  <a:schemeClr val="tx1"/>
                </a:solidFill>
              </a:rPr>
              <a:t>Overview of what will be discussed</a:t>
            </a:r>
          </a:p>
          <a:p>
            <a:pPr lvl="2">
              <a:buFont typeface="Wingdings" panose="05000000000000000000" pitchFamily="2" charset="2"/>
              <a:buChar char="ü"/>
            </a:pPr>
            <a:r>
              <a:rPr lang="en-US" sz="2200" dirty="0">
                <a:solidFill>
                  <a:schemeClr val="tx1"/>
                </a:solidFill>
              </a:rPr>
              <a:t>Concerns/questions about the meeting</a:t>
            </a:r>
          </a:p>
          <a:p>
            <a:pPr lvl="1"/>
            <a:endParaRPr lang="en-US" dirty="0"/>
          </a:p>
        </p:txBody>
      </p:sp>
    </p:spTree>
    <p:extLst>
      <p:ext uri="{BB962C8B-B14F-4D97-AF65-F5344CB8AC3E}">
        <p14:creationId xmlns:p14="http://schemas.microsoft.com/office/powerpoint/2010/main" val="3029582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C93A-993A-484F-9148-3658B45A2CFE}"/>
              </a:ext>
            </a:extLst>
          </p:cNvPr>
          <p:cNvSpPr>
            <a:spLocks noGrp="1"/>
          </p:cNvSpPr>
          <p:nvPr>
            <p:ph type="title"/>
          </p:nvPr>
        </p:nvSpPr>
        <p:spPr>
          <a:xfrm>
            <a:off x="838200" y="0"/>
            <a:ext cx="10515600" cy="921044"/>
          </a:xfrm>
        </p:spPr>
        <p:txBody>
          <a:bodyPr/>
          <a:lstStyle/>
          <a:p>
            <a:pPr algn="ctr"/>
            <a:r>
              <a:rPr lang="en-US" dirty="0"/>
              <a:t>Overview of Mapping Documents / Handouts</a:t>
            </a:r>
          </a:p>
        </p:txBody>
      </p:sp>
      <p:graphicFrame>
        <p:nvGraphicFramePr>
          <p:cNvPr id="5" name="Google Shape;666;p51">
            <a:extLst>
              <a:ext uri="{FF2B5EF4-FFF2-40B4-BE49-F238E27FC236}">
                <a16:creationId xmlns:a16="http://schemas.microsoft.com/office/drawing/2014/main" id="{2DD5E871-210E-424E-94FC-16FB2E33F034}"/>
              </a:ext>
            </a:extLst>
          </p:cNvPr>
          <p:cNvGraphicFramePr/>
          <p:nvPr>
            <p:extLst>
              <p:ext uri="{D42A27DB-BD31-4B8C-83A1-F6EECF244321}">
                <p14:modId xmlns:p14="http://schemas.microsoft.com/office/powerpoint/2010/main" val="1580197164"/>
              </p:ext>
            </p:extLst>
          </p:nvPr>
        </p:nvGraphicFramePr>
        <p:xfrm>
          <a:off x="0" y="744587"/>
          <a:ext cx="12192000" cy="6113410"/>
        </p:xfrm>
        <a:graphic>
          <a:graphicData uri="http://schemas.openxmlformats.org/drawingml/2006/table">
            <a:tbl>
              <a:tblPr>
                <a:noFill/>
              </a:tblPr>
              <a:tblGrid>
                <a:gridCol w="5825486">
                  <a:extLst>
                    <a:ext uri="{9D8B030D-6E8A-4147-A177-3AD203B41FA5}">
                      <a16:colId xmlns:a16="http://schemas.microsoft.com/office/drawing/2014/main" val="20000"/>
                    </a:ext>
                  </a:extLst>
                </a:gridCol>
                <a:gridCol w="6366514">
                  <a:extLst>
                    <a:ext uri="{9D8B030D-6E8A-4147-A177-3AD203B41FA5}">
                      <a16:colId xmlns:a16="http://schemas.microsoft.com/office/drawing/2014/main" val="20001"/>
                    </a:ext>
                  </a:extLst>
                </a:gridCol>
              </a:tblGrid>
              <a:tr h="647622">
                <a:tc>
                  <a:txBody>
                    <a:bodyPr/>
                    <a:lstStyle/>
                    <a:p>
                      <a:pPr marL="0" lvl="0" indent="0" algn="ctr" rtl="0">
                        <a:lnSpc>
                          <a:spcPct val="115000"/>
                        </a:lnSpc>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Handout title</a:t>
                      </a:r>
                      <a:endParaRPr sz="24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Purpose of handout</a:t>
                      </a:r>
                      <a:endParaRPr sz="24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extLst>
                  <a:ext uri="{0D108BD9-81ED-4DB2-BD59-A6C34878D82A}">
                    <a16:rowId xmlns:a16="http://schemas.microsoft.com/office/drawing/2014/main" val="10000"/>
                  </a:ext>
                </a:extLst>
              </a:tr>
              <a:tr h="545314">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Safety Mapping Quick Guide</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solidFill>
                      <a:schemeClr val="accent1">
                        <a:lumMod val="20000"/>
                        <a:lumOff val="80000"/>
                      </a:schemeClr>
                    </a:solidFill>
                  </a:tcPr>
                </a:tc>
                <a:tc>
                  <a:txBody>
                    <a:bodyPr/>
                    <a:lstStyle/>
                    <a:p>
                      <a:pPr marL="0" lvl="0" indent="0" algn="l"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Overview of Safety Mapping</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10001"/>
                  </a:ext>
                </a:extLst>
              </a:tr>
              <a:tr h="518573">
                <a:tc>
                  <a:txBody>
                    <a:bodyPr/>
                    <a:lstStyle/>
                    <a:p>
                      <a:pPr marL="0" lvl="0" indent="0" algn="ctr" rtl="0">
                        <a:spcBef>
                          <a:spcPts val="0"/>
                        </a:spcBef>
                        <a:spcAft>
                          <a:spcPts val="0"/>
                        </a:spcAft>
                        <a:buNone/>
                      </a:pPr>
                      <a:r>
                        <a:rPr lang="en-US" sz="1800" dirty="0">
                          <a:latin typeface="Calibri" panose="020F0502020204030204" pitchFamily="34" charset="0"/>
                          <a:cs typeface="Calibri" panose="020F0502020204030204" pitchFamily="34" charset="0"/>
                        </a:rPr>
                        <a:t>CFT Meetings Quick Guide</a:t>
                      </a:r>
                      <a:endParaRPr sz="1800" dirty="0">
                        <a:latin typeface="Calibri" panose="020F0502020204030204" pitchFamily="34" charset="0"/>
                        <a:cs typeface="Calibri" panose="020F0502020204030204" pitchFamily="34" charset="0"/>
                      </a:endParaRPr>
                    </a:p>
                  </a:txBody>
                  <a:tcPr marL="91425" marR="91425" marT="91425" marB="91425" anchor="ctr"/>
                </a:tc>
                <a:tc>
                  <a:txBody>
                    <a:bodyPr/>
                    <a:lstStyle/>
                    <a:p>
                      <a:pPr lvl="0"/>
                      <a:r>
                        <a:rPr lang="en-US" sz="1800" kern="1200" dirty="0">
                          <a:solidFill>
                            <a:schemeClr val="tx1"/>
                          </a:solidFill>
                          <a:effectLst/>
                          <a:latin typeface="Calibri" panose="020F0502020204030204" pitchFamily="34" charset="0"/>
                          <a:ea typeface="+mn-ea"/>
                          <a:cs typeface="Calibri" panose="020F0502020204030204" pitchFamily="34" charset="0"/>
                        </a:rPr>
                        <a:t>Overview of CFT Meetings</a:t>
                      </a:r>
                    </a:p>
                  </a:txBody>
                  <a:tcPr marL="91425" marR="91425" marT="91425" marB="91425" anchor="ctr"/>
                </a:tc>
                <a:extLst>
                  <a:ext uri="{0D108BD9-81ED-4DB2-BD59-A6C34878D82A}">
                    <a16:rowId xmlns:a16="http://schemas.microsoft.com/office/drawing/2014/main" val="10002"/>
                  </a:ext>
                </a:extLst>
              </a:tr>
              <a:tr h="545314">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ER Meeting Map</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solidFill>
                      <a:schemeClr val="accent1">
                        <a:lumMod val="20000"/>
                        <a:lumOff val="80000"/>
                      </a:schemeClr>
                    </a:solidFill>
                  </a:tcPr>
                </a:tc>
                <a:tc>
                  <a:txBody>
                    <a:bodyPr/>
                    <a:lstStyle/>
                    <a:p>
                      <a:pPr marL="0" lvl="0" indent="0" algn="l"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CFT meeting map for ER/Safety Planning Meetings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10003"/>
                  </a:ext>
                </a:extLst>
              </a:tr>
              <a:tr h="6573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pitchFamily="34" charset="0"/>
                          <a:ea typeface="+mn-ea"/>
                          <a:cs typeface="Calibri" panose="020F0502020204030204" pitchFamily="34" charset="0"/>
                        </a:rPr>
                        <a:t>ER Meeting Structure &amp; Content Guide</a:t>
                      </a:r>
                      <a:endParaRPr sz="1800" dirty="0">
                        <a:latin typeface="Calibri" panose="020F0502020204030204" pitchFamily="34" charset="0"/>
                        <a:cs typeface="Calibri" panose="020F0502020204030204" pitchFamily="34" charset="0"/>
                      </a:endParaRPr>
                    </a:p>
                  </a:txBody>
                  <a:tcPr marL="91425" marR="91425" marT="91425" marB="91425" anchor="ctr"/>
                </a:tc>
                <a:tc>
                  <a:txBody>
                    <a:bodyPr/>
                    <a:lstStyle/>
                    <a:p>
                      <a:pPr lvl="0"/>
                      <a:r>
                        <a:rPr lang="en-US" sz="1800" dirty="0">
                          <a:latin typeface="Calibri" panose="020F0502020204030204" pitchFamily="34" charset="0"/>
                          <a:cs typeface="Calibri" panose="020F0502020204030204" pitchFamily="34" charset="0"/>
                        </a:rPr>
                        <a:t>Instructions for CFT meeting map for ER/Safety Planning Meetings</a:t>
                      </a:r>
                      <a:endParaRPr sz="1800" dirty="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10004"/>
                  </a:ext>
                </a:extLst>
              </a:tr>
              <a:tr h="545314">
                <a:tc>
                  <a:txBody>
                    <a:bodyPr/>
                    <a:lstStyle/>
                    <a:p>
                      <a:pPr lvl="0" algn="ctr"/>
                      <a:r>
                        <a:rPr lang="en-US" sz="1800" kern="1200" dirty="0">
                          <a:solidFill>
                            <a:schemeClr val="tx1"/>
                          </a:solidFill>
                          <a:effectLst/>
                          <a:latin typeface="Calibri" panose="020F0502020204030204" pitchFamily="34" charset="0"/>
                          <a:ea typeface="+mn-ea"/>
                          <a:cs typeface="Calibri" panose="020F0502020204030204" pitchFamily="34" charset="0"/>
                        </a:rPr>
                        <a:t>FM-FR Meeting Map</a:t>
                      </a:r>
                    </a:p>
                  </a:txBody>
                  <a:tcPr marL="91425" marR="91425" marT="91425" marB="91425" anchor="ctr">
                    <a:solidFill>
                      <a:schemeClr val="accent1">
                        <a:lumMod val="20000"/>
                        <a:lumOff val="80000"/>
                      </a:schemeClr>
                    </a:solidFill>
                  </a:tcPr>
                </a:tc>
                <a:tc>
                  <a:txBody>
                    <a:bodyPr/>
                    <a:lstStyle/>
                    <a:p>
                      <a:pPr marL="0" lvl="0" indent="0" algn="l"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CFT meeting map for FM/FR Meetings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10005"/>
                  </a:ext>
                </a:extLst>
              </a:tr>
              <a:tr h="518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pitchFamily="34" charset="0"/>
                          <a:ea typeface="+mn-ea"/>
                          <a:cs typeface="Calibri" panose="020F0502020204030204" pitchFamily="34" charset="0"/>
                        </a:rPr>
                        <a:t>FM/FR</a:t>
                      </a:r>
                      <a:r>
                        <a:rPr lang="en-US" sz="1800" kern="1200" baseline="0" dirty="0">
                          <a:solidFill>
                            <a:schemeClr val="tx1"/>
                          </a:solidFill>
                          <a:effectLst/>
                          <a:latin typeface="Calibri" panose="020F0502020204030204" pitchFamily="34" charset="0"/>
                          <a:ea typeface="+mn-ea"/>
                          <a:cs typeface="Calibri" panose="020F0502020204030204" pitchFamily="34" charset="0"/>
                        </a:rPr>
                        <a:t> </a:t>
                      </a:r>
                      <a:r>
                        <a:rPr lang="en-US" sz="1800" kern="1200" dirty="0">
                          <a:solidFill>
                            <a:schemeClr val="tx1"/>
                          </a:solidFill>
                          <a:effectLst/>
                          <a:latin typeface="Calibri" panose="020F0502020204030204" pitchFamily="34" charset="0"/>
                          <a:ea typeface="+mn-ea"/>
                          <a:cs typeface="Calibri" panose="020F0502020204030204" pitchFamily="34" charset="0"/>
                        </a:rPr>
                        <a:t>Meeting Structure &amp; Content Guide</a:t>
                      </a:r>
                      <a:endParaRPr sz="1800" dirty="0">
                        <a:latin typeface="Calibri" panose="020F0502020204030204" pitchFamily="34" charset="0"/>
                        <a:cs typeface="Calibri" panose="020F0502020204030204" pitchFamily="34" charset="0"/>
                      </a:endParaRPr>
                    </a:p>
                  </a:txBody>
                  <a:tcPr marL="91425" marR="91425" marT="91425" marB="914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Instructions for CFT meeting map for FM/FR Meetings</a:t>
                      </a:r>
                    </a:p>
                  </a:txBody>
                  <a:tcPr marL="91425" marR="91425" marT="91425" marB="91425" anchor="ctr"/>
                </a:tc>
                <a:extLst>
                  <a:ext uri="{0D108BD9-81ED-4DB2-BD59-A6C34878D82A}">
                    <a16:rowId xmlns:a16="http://schemas.microsoft.com/office/drawing/2014/main" val="10006"/>
                  </a:ext>
                </a:extLst>
              </a:tr>
              <a:tr h="545314">
                <a:tc>
                  <a:txBody>
                    <a:bodyPr/>
                    <a:lstStyle/>
                    <a:p>
                      <a:pPr lvl="0" algn="ctr"/>
                      <a:r>
                        <a:rPr lang="en-US" sz="1800" kern="1200" dirty="0">
                          <a:solidFill>
                            <a:schemeClr val="tx1"/>
                          </a:solidFill>
                          <a:effectLst/>
                          <a:latin typeface="Calibri" panose="020F0502020204030204" pitchFamily="34" charset="0"/>
                          <a:ea typeface="+mn-ea"/>
                          <a:cs typeface="Calibri" panose="020F0502020204030204" pitchFamily="34" charset="0"/>
                        </a:rPr>
                        <a:t>PP-NMD Meeting</a:t>
                      </a:r>
                      <a:r>
                        <a:rPr lang="en-US" sz="1800" kern="1200" baseline="0" dirty="0">
                          <a:solidFill>
                            <a:schemeClr val="tx1"/>
                          </a:solidFill>
                          <a:effectLst/>
                          <a:latin typeface="Calibri" panose="020F0502020204030204" pitchFamily="34" charset="0"/>
                          <a:ea typeface="+mn-ea"/>
                          <a:cs typeface="Calibri" panose="020F0502020204030204" pitchFamily="34" charset="0"/>
                        </a:rPr>
                        <a:t> Map</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91425" marR="91425" marT="91425" marB="91425" anchor="ctr">
                    <a:solidFill>
                      <a:schemeClr val="accent1">
                        <a:lumMod val="20000"/>
                        <a:lumOff val="80000"/>
                      </a:schemeClr>
                    </a:solidFill>
                  </a:tcPr>
                </a:tc>
                <a:tc>
                  <a:txBody>
                    <a:bodyPr/>
                    <a:lstStyle/>
                    <a:p>
                      <a:pPr marL="0" lvl="0" indent="0" algn="l"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CFT meeting map for PP/NMD Meetings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10007"/>
                  </a:ext>
                </a:extLst>
              </a:tr>
              <a:tr h="518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pitchFamily="34" charset="0"/>
                          <a:ea typeface="+mn-ea"/>
                          <a:cs typeface="Calibri" panose="020F0502020204030204" pitchFamily="34" charset="0"/>
                        </a:rPr>
                        <a:t>PP/NMD Meeting Structure &amp; Content Guide</a:t>
                      </a:r>
                      <a:endParaRPr sz="1800" dirty="0">
                        <a:latin typeface="Calibri" panose="020F0502020204030204" pitchFamily="34" charset="0"/>
                        <a:cs typeface="Calibri" panose="020F0502020204030204" pitchFamily="34" charset="0"/>
                      </a:endParaRPr>
                    </a:p>
                  </a:txBody>
                  <a:tcPr marL="91425" marR="91425" marT="91425" marB="914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Instructions for CFT meeting map for PP/NMD Meetings</a:t>
                      </a:r>
                    </a:p>
                  </a:txBody>
                  <a:tcPr marL="91425" marR="91425" marT="91425" marB="91425" anchor="ctr"/>
                </a:tc>
                <a:extLst>
                  <a:ext uri="{0D108BD9-81ED-4DB2-BD59-A6C34878D82A}">
                    <a16:rowId xmlns:a16="http://schemas.microsoft.com/office/drawing/2014/main" val="10008"/>
                  </a:ext>
                </a:extLst>
              </a:tr>
              <a:tr h="518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pitchFamily="34" charset="0"/>
                          <a:ea typeface="+mn-ea"/>
                          <a:cs typeface="Calibri" panose="020F0502020204030204" pitchFamily="34" charset="0"/>
                        </a:rPr>
                        <a:t>CFT Meeting Key Issues &amp; Questions by Meeting Purpose</a:t>
                      </a:r>
                      <a:endParaRPr sz="1800" dirty="0">
                        <a:latin typeface="Calibri" panose="020F0502020204030204" pitchFamily="34" charset="0"/>
                        <a:cs typeface="Calibri" panose="020F0502020204030204" pitchFamily="34" charset="0"/>
                      </a:endParaRPr>
                    </a:p>
                  </a:txBody>
                  <a:tcPr marL="91425" marR="91425" marT="91425" marB="91425" anchor="ctr">
                    <a:solidFill>
                      <a:schemeClr val="accent1">
                        <a:lumMod val="20000"/>
                        <a:lumOff val="80000"/>
                      </a:schemeClr>
                    </a:solidFill>
                  </a:tcPr>
                </a:tc>
                <a:tc>
                  <a:txBody>
                    <a:bodyPr/>
                    <a:lstStyle/>
                    <a:p>
                      <a:pPr marL="0" lvl="0" indent="0" algn="l" rtl="0">
                        <a:spcBef>
                          <a:spcPts val="0"/>
                        </a:spcBef>
                        <a:spcAft>
                          <a:spcPts val="0"/>
                        </a:spcAft>
                        <a:buNone/>
                      </a:pPr>
                      <a:r>
                        <a:rPr lang="en-US" sz="1800" dirty="0">
                          <a:latin typeface="Calibri" panose="020F0502020204030204" pitchFamily="34" charset="0"/>
                          <a:cs typeface="Calibri" panose="020F0502020204030204" pitchFamily="34" charset="0"/>
                        </a:rPr>
                        <a:t>Overview of key issues/questions to ask by CFT meeting purpose</a:t>
                      </a:r>
                      <a:endParaRPr sz="1800" dirty="0">
                        <a:latin typeface="Calibri" panose="020F0502020204030204" pitchFamily="34" charset="0"/>
                        <a:cs typeface="Calibri" panose="020F0502020204030204" pitchFamily="34" charset="0"/>
                      </a:endParaRPr>
                    </a:p>
                  </a:txBody>
                  <a:tcPr marL="91425" marR="91425" marT="91425" marB="91425" anchor="ctr">
                    <a:solidFill>
                      <a:schemeClr val="accent1">
                        <a:lumMod val="20000"/>
                        <a:lumOff val="80000"/>
                      </a:schemeClr>
                    </a:solidFill>
                  </a:tcPr>
                </a:tc>
                <a:extLst>
                  <a:ext uri="{0D108BD9-81ED-4DB2-BD59-A6C34878D82A}">
                    <a16:rowId xmlns:a16="http://schemas.microsoft.com/office/drawing/2014/main" val="3862217892"/>
                  </a:ext>
                </a:extLst>
              </a:tr>
              <a:tr h="552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pitchFamily="34" charset="0"/>
                          <a:ea typeface="+mn-ea"/>
                          <a:cs typeface="Calibri" panose="020F0502020204030204" pitchFamily="34" charset="0"/>
                        </a:rPr>
                        <a:t>ER Meeting Map – Cheryl</a:t>
                      </a:r>
                      <a:endParaRPr sz="1800" dirty="0">
                        <a:latin typeface="Calibri" panose="020F0502020204030204" pitchFamily="34" charset="0"/>
                        <a:cs typeface="Calibri" panose="020F0502020204030204" pitchFamily="34" charset="0"/>
                      </a:endParaRPr>
                    </a:p>
                  </a:txBody>
                  <a:tcPr marL="91425" marR="91425" marT="91425" marB="91425" anchor="ctr"/>
                </a:tc>
                <a:tc>
                  <a:txBody>
                    <a:bodyPr/>
                    <a:lstStyle/>
                    <a:p>
                      <a:pPr marL="0" lvl="0" indent="0" algn="l" rtl="0">
                        <a:spcBef>
                          <a:spcPts val="0"/>
                        </a:spcBef>
                        <a:spcAft>
                          <a:spcPts val="0"/>
                        </a:spcAft>
                        <a:buNone/>
                      </a:pPr>
                      <a:r>
                        <a:rPr lang="en-US" sz="1800" dirty="0">
                          <a:latin typeface="Calibri" panose="020F0502020204030204" pitchFamily="34" charset="0"/>
                          <a:cs typeface="Calibri" panose="020F0502020204030204" pitchFamily="34" charset="0"/>
                        </a:rPr>
                        <a:t>Sample CFT Meeting Map – ER/Safety Planning for Cheryl’s case</a:t>
                      </a:r>
                      <a:endParaRPr sz="1800" dirty="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3299389999"/>
                  </a:ext>
                </a:extLst>
              </a:tr>
            </a:tbl>
          </a:graphicData>
        </a:graphic>
      </p:graphicFrame>
    </p:spTree>
    <p:extLst>
      <p:ext uri="{BB962C8B-B14F-4D97-AF65-F5344CB8AC3E}">
        <p14:creationId xmlns:p14="http://schemas.microsoft.com/office/powerpoint/2010/main" val="165069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725905" y="124159"/>
            <a:ext cx="10515600" cy="1325563"/>
          </a:xfrm>
        </p:spPr>
        <p:txBody>
          <a:bodyPr/>
          <a:lstStyle/>
          <a:p>
            <a:pPr algn="ctr"/>
            <a:r>
              <a:rPr lang="en-US" dirty="0"/>
              <a:t>Provisional Harm Statements</a:t>
            </a:r>
            <a:endParaRPr lang="en-US" altLang="en-US" dirty="0">
              <a:solidFill>
                <a:schemeClr val="tx1"/>
              </a:solidFill>
              <a:cs typeface="Calibri" panose="020F0502020204030204" pitchFamily="34" charset="0"/>
            </a:endParaRPr>
          </a:p>
        </p:txBody>
      </p:sp>
      <p:sp>
        <p:nvSpPr>
          <p:cNvPr id="66563" name="Content Placeholder 2"/>
          <p:cNvSpPr>
            <a:spLocks noGrp="1"/>
          </p:cNvSpPr>
          <p:nvPr>
            <p:ph sz="quarter" idx="4294967295"/>
          </p:nvPr>
        </p:nvSpPr>
        <p:spPr>
          <a:xfrm>
            <a:off x="457200" y="1449722"/>
            <a:ext cx="11260667" cy="4449428"/>
          </a:xfrm>
        </p:spPr>
        <p:txBody>
          <a:bodyPr/>
          <a:lstStyle/>
          <a:p>
            <a:pPr>
              <a:lnSpc>
                <a:spcPct val="90000"/>
              </a:lnSpc>
              <a:spcBef>
                <a:spcPct val="20000"/>
              </a:spcBef>
              <a:buClr>
                <a:schemeClr val="accent2"/>
              </a:buClr>
              <a:buSzPct val="110000"/>
            </a:pPr>
            <a:r>
              <a:rPr lang="en-US" altLang="en-US" sz="2800" dirty="0">
                <a:cs typeface="Calibri" panose="020F0502020204030204" pitchFamily="34" charset="0"/>
              </a:rPr>
              <a:t>Harm statements are clear and specific statements about the harm or maltreatment </a:t>
            </a:r>
            <a:r>
              <a:rPr lang="en-US" altLang="en-US" sz="2800" i="1" dirty="0">
                <a:cs typeface="Calibri" panose="020F0502020204030204" pitchFamily="34" charset="0"/>
              </a:rPr>
              <a:t>experienced by the child</a:t>
            </a:r>
            <a:r>
              <a:rPr lang="en-US" altLang="en-US" sz="2800" dirty="0">
                <a:cs typeface="Calibri" panose="020F0502020204030204" pitchFamily="34" charset="0"/>
              </a:rPr>
              <a:t>. </a:t>
            </a:r>
          </a:p>
          <a:p>
            <a:pPr>
              <a:lnSpc>
                <a:spcPct val="90000"/>
              </a:lnSpc>
              <a:spcBef>
                <a:spcPct val="20000"/>
              </a:spcBef>
              <a:buClr>
                <a:schemeClr val="accent2"/>
              </a:buClr>
              <a:buSzPct val="110000"/>
            </a:pPr>
            <a:r>
              <a:rPr lang="en-US" altLang="en-US" sz="2800" dirty="0">
                <a:cs typeface="Calibri" panose="020F0502020204030204" pitchFamily="34" charset="0"/>
              </a:rPr>
              <a:t>Provisional harm statements are often developed at the intake or investigation stage and start with “It was reported”…..as this is prior to final allegation conclusion</a:t>
            </a:r>
          </a:p>
          <a:p>
            <a:pPr>
              <a:lnSpc>
                <a:spcPct val="90000"/>
              </a:lnSpc>
              <a:spcBef>
                <a:spcPct val="20000"/>
              </a:spcBef>
              <a:buClr>
                <a:schemeClr val="accent2"/>
              </a:buClr>
              <a:buSzPct val="110000"/>
            </a:pPr>
            <a:r>
              <a:rPr lang="en-US" altLang="en-US" sz="2800" dirty="0">
                <a:cs typeface="Calibri" panose="020F0502020204030204" pitchFamily="34" charset="0"/>
              </a:rPr>
              <a:t>Details, not judgment!</a:t>
            </a:r>
          </a:p>
          <a:p>
            <a:pPr marL="4763" indent="-4763">
              <a:lnSpc>
                <a:spcPct val="90000"/>
              </a:lnSpc>
              <a:spcBef>
                <a:spcPct val="20000"/>
              </a:spcBef>
              <a:buClr>
                <a:srgbClr val="996600"/>
              </a:buClr>
              <a:buSzPct val="110000"/>
            </a:pPr>
            <a:endParaRPr lang="en-US" altLang="en-US" i="1" dirty="0">
              <a:cs typeface="Calibri" panose="020F0502020204030204" pitchFamily="34" charset="0"/>
            </a:endParaRPr>
          </a:p>
          <a:p>
            <a:pPr marL="4763" indent="-4763"/>
            <a:endParaRPr lang="en-US" altLang="en-US" dirty="0">
              <a:cs typeface="Calibri" panose="020F050202020403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983363847"/>
              </p:ext>
            </p:extLst>
          </p:nvPr>
        </p:nvGraphicFramePr>
        <p:xfrm>
          <a:off x="644787" y="3359527"/>
          <a:ext cx="10677835" cy="333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4254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8"/>
        <p:cNvGrpSpPr/>
        <p:nvPr/>
      </p:nvGrpSpPr>
      <p:grpSpPr>
        <a:xfrm>
          <a:off x="0" y="0"/>
          <a:ext cx="0" cy="0"/>
          <a:chOff x="0" y="0"/>
          <a:chExt cx="0" cy="0"/>
        </a:xfrm>
      </p:grpSpPr>
      <p:cxnSp>
        <p:nvCxnSpPr>
          <p:cNvPr id="661" name="Google Shape;661;p51"/>
          <p:cNvCxnSpPr/>
          <p:nvPr/>
        </p:nvCxnSpPr>
        <p:spPr>
          <a:xfrm>
            <a:off x="2544764" y="10385425"/>
            <a:ext cx="9286875" cy="0"/>
          </a:xfrm>
          <a:prstGeom prst="straightConnector1">
            <a:avLst/>
          </a:prstGeom>
          <a:noFill/>
          <a:ln w="9525" cap="flat" cmpd="sng">
            <a:solidFill>
              <a:srgbClr val="000000"/>
            </a:solidFill>
            <a:prstDash val="solid"/>
            <a:round/>
            <a:headEnd type="triangle" w="med" len="med"/>
            <a:tailEnd type="triangle" w="med" len="med"/>
          </a:ln>
        </p:spPr>
      </p:cxnSp>
      <p:sp>
        <p:nvSpPr>
          <p:cNvPr id="662" name="Google Shape;662;p51"/>
          <p:cNvSpPr/>
          <p:nvPr/>
        </p:nvSpPr>
        <p:spPr>
          <a:xfrm>
            <a:off x="820898" y="6490901"/>
            <a:ext cx="10209654"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dirty="0">
                <a:solidFill>
                  <a:srgbClr val="365F91"/>
                </a:solidFill>
                <a:latin typeface="Calibri"/>
                <a:ea typeface="Calibri"/>
                <a:cs typeface="Calibri"/>
                <a:sym typeface="Calibri"/>
              </a:rPr>
              <a:t>	1	2	3	4	5	6	7	8	9	10</a:t>
            </a:r>
            <a:endParaRPr sz="4200" dirty="0">
              <a:solidFill>
                <a:srgbClr val="000000"/>
              </a:solidFill>
              <a:latin typeface="Gill Sans"/>
              <a:ea typeface="Gill Sans"/>
              <a:cs typeface="Gill Sans"/>
              <a:sym typeface="Gill Sans"/>
            </a:endParaRPr>
          </a:p>
        </p:txBody>
      </p:sp>
      <p:sp>
        <p:nvSpPr>
          <p:cNvPr id="663" name="Google Shape;663;p51"/>
          <p:cNvSpPr/>
          <p:nvPr/>
        </p:nvSpPr>
        <p:spPr>
          <a:xfrm>
            <a:off x="1126156" y="217488"/>
            <a:ext cx="9904396"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cap="none" dirty="0">
                <a:solidFill>
                  <a:schemeClr val="dk1"/>
                </a:solidFill>
                <a:latin typeface="Calibri"/>
                <a:ea typeface="Calibri"/>
                <a:cs typeface="Calibri"/>
                <a:sym typeface="Calibri"/>
              </a:rPr>
              <a:t>CHILD &amp; FAMILY TEAM (CFT) MEETING </a:t>
            </a:r>
            <a:r>
              <a:rPr lang="en-US" sz="2000" b="1" dirty="0">
                <a:solidFill>
                  <a:schemeClr val="dk1"/>
                </a:solidFill>
                <a:latin typeface="Calibri"/>
                <a:ea typeface="Calibri"/>
                <a:cs typeface="Calibri"/>
                <a:sym typeface="Calibri"/>
              </a:rPr>
              <a:t>MAP</a:t>
            </a:r>
            <a:r>
              <a:rPr lang="en-US" sz="2000" b="1" cap="none" dirty="0">
                <a:solidFill>
                  <a:schemeClr val="dk1"/>
                </a:solidFill>
                <a:latin typeface="Calibri"/>
                <a:ea typeface="Calibri"/>
                <a:cs typeface="Calibri"/>
                <a:sym typeface="Calibri"/>
              </a:rPr>
              <a:t> – EMERGENCY RESPONSE</a:t>
            </a:r>
            <a:endParaRPr sz="1600" dirty="0">
              <a:solidFill>
                <a:schemeClr val="dk1"/>
              </a:solidFill>
              <a:latin typeface="Calibri"/>
              <a:ea typeface="Calibri"/>
              <a:cs typeface="Calibri"/>
              <a:sym typeface="Calibri"/>
            </a:endParaRPr>
          </a:p>
        </p:txBody>
      </p:sp>
      <p:cxnSp>
        <p:nvCxnSpPr>
          <p:cNvPr id="664" name="Google Shape;664;p51"/>
          <p:cNvCxnSpPr>
            <a:cxnSpLocks/>
          </p:cNvCxnSpPr>
          <p:nvPr/>
        </p:nvCxnSpPr>
        <p:spPr>
          <a:xfrm>
            <a:off x="1884950" y="6400800"/>
            <a:ext cx="8861819" cy="0"/>
          </a:xfrm>
          <a:prstGeom prst="straightConnector1">
            <a:avLst/>
          </a:prstGeom>
          <a:noFill/>
          <a:ln w="25400" cap="flat" cmpd="sng">
            <a:solidFill>
              <a:srgbClr val="000000"/>
            </a:solidFill>
            <a:prstDash val="solid"/>
            <a:round/>
            <a:headEnd type="triangle" w="med" len="med"/>
            <a:tailEnd type="triangle" w="med" len="med"/>
          </a:ln>
        </p:spPr>
      </p:cxnSp>
      <p:sp>
        <p:nvSpPr>
          <p:cNvPr id="665" name="Google Shape;665;p51"/>
          <p:cNvSpPr/>
          <p:nvPr/>
        </p:nvSpPr>
        <p:spPr>
          <a:xfrm>
            <a:off x="400050" y="801956"/>
            <a:ext cx="11431589" cy="52318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0" u="none" strike="noStrike" cap="none" dirty="0">
                <a:solidFill>
                  <a:schemeClr val="dk1"/>
                </a:solidFill>
                <a:latin typeface="Calibri"/>
                <a:ea typeface="Calibri"/>
                <a:cs typeface="Calibri"/>
                <a:sym typeface="Calibri"/>
              </a:rPr>
              <a:t>Meeting Type: </a:t>
            </a:r>
            <a:r>
              <a:rPr lang="en-US" sz="1400" i="0" u="none" strike="noStrike" cap="none" dirty="0">
                <a:solidFill>
                  <a:schemeClr val="dk1"/>
                </a:solidFill>
                <a:latin typeface="Calibri"/>
                <a:ea typeface="Calibri"/>
                <a:cs typeface="Calibri"/>
                <a:sym typeface="Calibri"/>
              </a:rPr>
              <a:t>□ Case Consultation □ RED Team □ Safety Mapping w/Parent(s) □ Emergency Removal CFTM □ Risk of Removal CFTM   Other: _______ </a:t>
            </a:r>
            <a:r>
              <a:rPr lang="en-US" sz="1400" b="1" i="0" u="none" strike="noStrike" cap="none" dirty="0">
                <a:solidFill>
                  <a:schemeClr val="dk1"/>
                </a:solidFill>
                <a:latin typeface="Calibri"/>
                <a:ea typeface="Calibri"/>
                <a:cs typeface="Calibri"/>
                <a:sym typeface="Calibri"/>
              </a:rPr>
              <a:t>Meeting Purpose/ Focus: </a:t>
            </a:r>
            <a:r>
              <a:rPr lang="en-US" sz="1400" i="0" u="none" strike="noStrike" cap="none" dirty="0">
                <a:solidFill>
                  <a:schemeClr val="dk1"/>
                </a:solidFill>
                <a:latin typeface="Calibri"/>
                <a:ea typeface="Calibri"/>
                <a:cs typeface="Calibri"/>
                <a:sym typeface="Calibri"/>
              </a:rPr>
              <a:t>What is our intended outcome of today’s meeting? What do we hope to achieve by the end of the meeting?</a:t>
            </a:r>
            <a:endParaRPr sz="1400" i="0" u="none" strike="noStrike" cap="none" dirty="0">
              <a:solidFill>
                <a:schemeClr val="dk1"/>
              </a:solidFill>
              <a:latin typeface="Calibri"/>
              <a:ea typeface="Calibri"/>
              <a:cs typeface="Calibri"/>
              <a:sym typeface="Calibri"/>
            </a:endParaRPr>
          </a:p>
        </p:txBody>
      </p:sp>
      <p:graphicFrame>
        <p:nvGraphicFramePr>
          <p:cNvPr id="666" name="Google Shape;666;p51"/>
          <p:cNvGraphicFramePr/>
          <p:nvPr>
            <p:extLst>
              <p:ext uri="{D42A27DB-BD31-4B8C-83A1-F6EECF244321}">
                <p14:modId xmlns:p14="http://schemas.microsoft.com/office/powerpoint/2010/main" val="1699243133"/>
              </p:ext>
            </p:extLst>
          </p:nvPr>
        </p:nvGraphicFramePr>
        <p:xfrm>
          <a:off x="171450" y="1653650"/>
          <a:ext cx="11772896" cy="5114247"/>
        </p:xfrm>
        <a:graphic>
          <a:graphicData uri="http://schemas.openxmlformats.org/drawingml/2006/table">
            <a:tbl>
              <a:tblPr>
                <a:noFill/>
              </a:tblPr>
              <a:tblGrid>
                <a:gridCol w="3740412">
                  <a:extLst>
                    <a:ext uri="{9D8B030D-6E8A-4147-A177-3AD203B41FA5}">
                      <a16:colId xmlns:a16="http://schemas.microsoft.com/office/drawing/2014/main" val="20000"/>
                    </a:ext>
                  </a:extLst>
                </a:gridCol>
                <a:gridCol w="4016242">
                  <a:extLst>
                    <a:ext uri="{9D8B030D-6E8A-4147-A177-3AD203B41FA5}">
                      <a16:colId xmlns:a16="http://schemas.microsoft.com/office/drawing/2014/main" val="20001"/>
                    </a:ext>
                  </a:extLst>
                </a:gridCol>
                <a:gridCol w="4016242">
                  <a:extLst>
                    <a:ext uri="{9D8B030D-6E8A-4147-A177-3AD203B41FA5}">
                      <a16:colId xmlns:a16="http://schemas.microsoft.com/office/drawing/2014/main" val="20002"/>
                    </a:ext>
                  </a:extLst>
                </a:gridCol>
              </a:tblGrid>
              <a:tr h="727271">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are we worried about/needs?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What’s working well/strengths?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needs to happen next?</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extLst>
                  <a:ext uri="{0D108BD9-81ED-4DB2-BD59-A6C34878D82A}">
                    <a16:rowId xmlns:a16="http://schemas.microsoft.com/office/drawing/2014/main" val="10000"/>
                  </a:ext>
                </a:extLst>
              </a:tr>
              <a:tr h="962345">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Reason for Referral/Harm</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Safety</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Shared Vision / Safety Goal</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1"/>
                  </a:ext>
                </a:extLst>
              </a:tr>
              <a:tr h="889656">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Danger</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Supporting Strengths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Gray Area</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3"/>
                  </a:ext>
                </a:extLst>
              </a:tr>
              <a:tr h="1126407">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Complicating Factors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Safety/Support Network</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Brainstorming/Ideas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5"/>
                  </a:ext>
                </a:extLst>
              </a:tr>
              <a:tr h="1408568">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Needs of Child/Youth</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Strengths of Child/Youth</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Next Steps/Action Plan</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80AAECA3-7E60-4CCA-AE10-FA54C389F5EA}"/>
              </a:ext>
            </a:extLst>
          </p:cNvPr>
          <p:cNvSpPr/>
          <p:nvPr/>
        </p:nvSpPr>
        <p:spPr>
          <a:xfrm>
            <a:off x="960120" y="1261489"/>
            <a:ext cx="9904878" cy="392159"/>
          </a:xfrm>
          <a:prstGeom prst="rect">
            <a:avLst/>
          </a:prstGeom>
        </p:spPr>
        <p:txBody>
          <a:bodyPr wrap="square">
            <a:spAutoFit/>
          </a:bodyPr>
          <a:lstStyle/>
          <a:p>
            <a:pPr algn="ctr">
              <a:lnSpc>
                <a:spcPct val="115000"/>
              </a:lnSpc>
              <a:spcAft>
                <a:spcPts val="600"/>
              </a:spcAft>
            </a:pPr>
            <a:r>
              <a:rPr lang="en-US" sz="1400" i="1" dirty="0">
                <a:latin typeface="Calibri" panose="020F0502020204030204" pitchFamily="34" charset="0"/>
                <a:ea typeface="Calibri" panose="020F0502020204030204" pitchFamily="34" charset="0"/>
                <a:cs typeface="Times New Roman" panose="02020603050405020304" pitchFamily="18" charset="0"/>
              </a:rPr>
              <a:t>Complete genogram, ecomap, Circles of Support as appropriate</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
            <a:extLst>
              <a:ext uri="{FF2B5EF4-FFF2-40B4-BE49-F238E27FC236}">
                <a16:creationId xmlns:a16="http://schemas.microsoft.com/office/drawing/2014/main" id="{605F3586-44D5-46E6-B115-317F2AD09BAD}"/>
              </a:ext>
            </a:extLst>
          </p:cNvPr>
          <p:cNvSpPr>
            <a:spLocks noChangeArrowheads="1"/>
          </p:cNvSpPr>
          <p:nvPr/>
        </p:nvSpPr>
        <p:spPr bwMode="auto">
          <a:xfrm rot="5400000">
            <a:off x="6714285" y="3341570"/>
            <a:ext cx="107345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i="1" dirty="0">
                <a:latin typeface="Calibri" panose="020F0502020204030204" pitchFamily="34" charset="0"/>
                <a:cs typeface="Times New Roman" panose="02020603050405020304" pitchFamily="18" charset="0"/>
              </a:rPr>
              <a:t>Consultation and Information Sharing Framework ® Sue Lohrbach, 1999 – Adapted with permission by the Northern Academy</a:t>
            </a:r>
            <a:endParaRPr lang="en-US" altLang="en-US" sz="1000" i="1" dirty="0">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83"/>
        <p:cNvGrpSpPr/>
        <p:nvPr/>
      </p:nvGrpSpPr>
      <p:grpSpPr>
        <a:xfrm>
          <a:off x="0" y="0"/>
          <a:ext cx="0" cy="0"/>
          <a:chOff x="0" y="0"/>
          <a:chExt cx="0" cy="0"/>
        </a:xfrm>
      </p:grpSpPr>
      <p:cxnSp>
        <p:nvCxnSpPr>
          <p:cNvPr id="686" name="Google Shape;686;p54"/>
          <p:cNvCxnSpPr/>
          <p:nvPr/>
        </p:nvCxnSpPr>
        <p:spPr>
          <a:xfrm>
            <a:off x="2544764" y="10385425"/>
            <a:ext cx="9286875" cy="0"/>
          </a:xfrm>
          <a:prstGeom prst="straightConnector1">
            <a:avLst/>
          </a:prstGeom>
          <a:noFill/>
          <a:ln w="9525" cap="flat" cmpd="sng">
            <a:solidFill>
              <a:srgbClr val="000000"/>
            </a:solidFill>
            <a:prstDash val="solid"/>
            <a:round/>
            <a:headEnd type="triangle" w="med" len="med"/>
            <a:tailEnd type="triangle" w="med" len="med"/>
          </a:ln>
        </p:spPr>
      </p:cxnSp>
      <p:sp>
        <p:nvSpPr>
          <p:cNvPr id="687" name="Google Shape;687;p54"/>
          <p:cNvSpPr/>
          <p:nvPr/>
        </p:nvSpPr>
        <p:spPr>
          <a:xfrm>
            <a:off x="102742" y="6530090"/>
            <a:ext cx="11034445"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dirty="0">
                <a:solidFill>
                  <a:srgbClr val="365F91"/>
                </a:solidFill>
                <a:latin typeface="Calibri"/>
                <a:ea typeface="Calibri"/>
                <a:cs typeface="Calibri"/>
                <a:sym typeface="Calibri"/>
              </a:rPr>
              <a:t>	1	2	3	4	5	6	7	8	9	10</a:t>
            </a:r>
            <a:endParaRPr sz="4200" dirty="0">
              <a:solidFill>
                <a:srgbClr val="000000"/>
              </a:solidFill>
              <a:latin typeface="Gill Sans"/>
              <a:ea typeface="Gill Sans"/>
              <a:cs typeface="Gill Sans"/>
              <a:sym typeface="Gill Sans"/>
            </a:endParaRPr>
          </a:p>
        </p:txBody>
      </p:sp>
      <p:sp>
        <p:nvSpPr>
          <p:cNvPr id="688" name="Google Shape;688;p54"/>
          <p:cNvSpPr/>
          <p:nvPr/>
        </p:nvSpPr>
        <p:spPr>
          <a:xfrm>
            <a:off x="1143789" y="50911"/>
            <a:ext cx="9904396"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cap="none" dirty="0">
                <a:solidFill>
                  <a:schemeClr val="dk1"/>
                </a:solidFill>
                <a:latin typeface="Calibri"/>
                <a:ea typeface="Calibri"/>
                <a:cs typeface="Calibri"/>
                <a:sym typeface="Calibri"/>
              </a:rPr>
              <a:t>CHILD &amp; FAMILY TEAM (CFT) MEETING </a:t>
            </a:r>
            <a:r>
              <a:rPr lang="en-US" sz="2000" b="1" dirty="0">
                <a:solidFill>
                  <a:schemeClr val="dk1"/>
                </a:solidFill>
                <a:latin typeface="Calibri"/>
                <a:ea typeface="Calibri"/>
                <a:cs typeface="Calibri"/>
                <a:sym typeface="Calibri"/>
              </a:rPr>
              <a:t>MAP</a:t>
            </a:r>
            <a:r>
              <a:rPr lang="en-US" sz="2000" b="1" cap="none" dirty="0">
                <a:solidFill>
                  <a:schemeClr val="dk1"/>
                </a:solidFill>
                <a:latin typeface="Calibri"/>
                <a:ea typeface="Calibri"/>
                <a:cs typeface="Calibri"/>
                <a:sym typeface="Calibri"/>
              </a:rPr>
              <a:t> – FM/FR</a:t>
            </a:r>
            <a:endParaRPr sz="1600" dirty="0">
              <a:solidFill>
                <a:schemeClr val="dk1"/>
              </a:solidFill>
              <a:latin typeface="Calibri"/>
              <a:ea typeface="Calibri"/>
              <a:cs typeface="Calibri"/>
              <a:sym typeface="Calibri"/>
            </a:endParaRPr>
          </a:p>
        </p:txBody>
      </p:sp>
      <p:cxnSp>
        <p:nvCxnSpPr>
          <p:cNvPr id="689" name="Google Shape;689;p54"/>
          <p:cNvCxnSpPr/>
          <p:nvPr/>
        </p:nvCxnSpPr>
        <p:spPr>
          <a:xfrm>
            <a:off x="1884950" y="6450263"/>
            <a:ext cx="8382000" cy="0"/>
          </a:xfrm>
          <a:prstGeom prst="straightConnector1">
            <a:avLst/>
          </a:prstGeom>
          <a:noFill/>
          <a:ln w="25400" cap="flat" cmpd="sng">
            <a:solidFill>
              <a:srgbClr val="000000"/>
            </a:solidFill>
            <a:prstDash val="solid"/>
            <a:round/>
            <a:headEnd type="triangle" w="med" len="med"/>
            <a:tailEnd type="triangle" w="med" len="med"/>
          </a:ln>
        </p:spPr>
      </p:cxnSp>
      <p:graphicFrame>
        <p:nvGraphicFramePr>
          <p:cNvPr id="691" name="Google Shape;691;p54"/>
          <p:cNvGraphicFramePr/>
          <p:nvPr>
            <p:extLst>
              <p:ext uri="{D42A27DB-BD31-4B8C-83A1-F6EECF244321}">
                <p14:modId xmlns:p14="http://schemas.microsoft.com/office/powerpoint/2010/main" val="3163631277"/>
              </p:ext>
            </p:extLst>
          </p:nvPr>
        </p:nvGraphicFramePr>
        <p:xfrm>
          <a:off x="231538" y="1395502"/>
          <a:ext cx="11735490" cy="5411587"/>
        </p:xfrm>
        <a:graphic>
          <a:graphicData uri="http://schemas.openxmlformats.org/drawingml/2006/table">
            <a:tbl>
              <a:tblPr>
                <a:noFill/>
              </a:tblPr>
              <a:tblGrid>
                <a:gridCol w="3904108">
                  <a:extLst>
                    <a:ext uri="{9D8B030D-6E8A-4147-A177-3AD203B41FA5}">
                      <a16:colId xmlns:a16="http://schemas.microsoft.com/office/drawing/2014/main" val="20000"/>
                    </a:ext>
                  </a:extLst>
                </a:gridCol>
                <a:gridCol w="3915691">
                  <a:extLst>
                    <a:ext uri="{9D8B030D-6E8A-4147-A177-3AD203B41FA5}">
                      <a16:colId xmlns:a16="http://schemas.microsoft.com/office/drawing/2014/main" val="20001"/>
                    </a:ext>
                  </a:extLst>
                </a:gridCol>
                <a:gridCol w="3915691">
                  <a:extLst>
                    <a:ext uri="{9D8B030D-6E8A-4147-A177-3AD203B41FA5}">
                      <a16:colId xmlns:a16="http://schemas.microsoft.com/office/drawing/2014/main" val="20002"/>
                    </a:ext>
                  </a:extLst>
                </a:gridCol>
              </a:tblGrid>
              <a:tr h="545419">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are we worried about/needs?</a:t>
                      </a:r>
                      <a:endParaRPr sz="1800" b="1" dirty="0">
                        <a:solidFill>
                          <a:schemeClr val="bg1"/>
                        </a:solidFill>
                        <a:latin typeface="Calibri"/>
                        <a:ea typeface="Calibri"/>
                        <a:cs typeface="Calibri"/>
                        <a:sym typeface="Calibri"/>
                      </a:endParaRPr>
                    </a:p>
                  </a:txBody>
                  <a:tcPr marL="91425" marR="91425" marT="91425" marB="91425">
                    <a:solidFill>
                      <a:schemeClr val="accent3">
                        <a:lumMod val="75000"/>
                      </a:schemeClr>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What’s working well/strengths?</a:t>
                      </a:r>
                      <a:endParaRPr sz="1800" b="1" dirty="0">
                        <a:solidFill>
                          <a:schemeClr val="bg1"/>
                        </a:solidFill>
                        <a:latin typeface="Calibri"/>
                        <a:ea typeface="Calibri"/>
                        <a:cs typeface="Calibri"/>
                        <a:sym typeface="Calibri"/>
                      </a:endParaRPr>
                    </a:p>
                  </a:txBody>
                  <a:tcPr marL="91425" marR="91425" marT="91425" marB="91425">
                    <a:solidFill>
                      <a:schemeClr val="accent3">
                        <a:lumMod val="75000"/>
                      </a:schemeClr>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needs to happen next?</a:t>
                      </a:r>
                      <a:endParaRPr sz="1800" b="1" dirty="0">
                        <a:solidFill>
                          <a:schemeClr val="bg1"/>
                        </a:solidFill>
                        <a:latin typeface="Calibri"/>
                        <a:ea typeface="Calibri"/>
                        <a:cs typeface="Calibri"/>
                        <a:sym typeface="Calibri"/>
                      </a:endParaRPr>
                    </a:p>
                  </a:txBody>
                  <a:tcPr marL="91425" marR="91425" marT="91425" marB="91425">
                    <a:solidFill>
                      <a:schemeClr val="accent3">
                        <a:lumMod val="75000"/>
                      </a:schemeClr>
                    </a:solidFill>
                  </a:tcPr>
                </a:tc>
                <a:extLst>
                  <a:ext uri="{0D108BD9-81ED-4DB2-BD59-A6C34878D82A}">
                    <a16:rowId xmlns:a16="http://schemas.microsoft.com/office/drawing/2014/main" val="10000"/>
                  </a:ext>
                </a:extLst>
              </a:tr>
              <a:tr h="1041500">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Current Worries that Need to Be Addressed</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Safety</a:t>
                      </a:r>
                      <a:endParaRPr sz="1800" i="1"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Shared Vision/Safety Goal/Well-Being Goal</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247422">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Harm &amp; Danger</a:t>
                      </a: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Supporting Strengths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Gray Area</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936137">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Complicating Factors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Safety/Support Network</a:t>
                      </a:r>
                      <a:endParaRPr sz="1800" dirty="0">
                        <a:latin typeface="Calibri"/>
                        <a:ea typeface="Calibri"/>
                        <a:cs typeface="Calibri"/>
                        <a:sym typeface="Calibri"/>
                      </a:endParaRPr>
                    </a:p>
                    <a:p>
                      <a:pPr marL="0" lvl="0" indent="0" algn="ctr" rtl="0">
                        <a:lnSpc>
                          <a:spcPct val="115000"/>
                        </a:lnSpc>
                        <a:spcBef>
                          <a:spcPts val="0"/>
                        </a:spcBef>
                        <a:spcAft>
                          <a:spcPts val="0"/>
                        </a:spcAft>
                        <a:buNone/>
                      </a:pPr>
                      <a:r>
                        <a:rPr lang="en-US" sz="1800" dirty="0">
                          <a:latin typeface="Calibri"/>
                          <a:ea typeface="Calibri"/>
                          <a:cs typeface="Calibri"/>
                          <a:sym typeface="Calibri"/>
                        </a:rPr>
                        <a:t>(Child &amp; Family Team)</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Brainstorming/Ideas</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r h="1641109">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Needs &amp; Strengths to Build of Child/Youth (CANS)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Strengths of Child/Youth (CANS)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Next Steps/Action Plans</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ADF4F8B9-2F36-401F-8C44-8849E942E8DC}"/>
              </a:ext>
            </a:extLst>
          </p:cNvPr>
          <p:cNvSpPr>
            <a:spLocks noChangeArrowheads="1"/>
          </p:cNvSpPr>
          <p:nvPr/>
        </p:nvSpPr>
        <p:spPr bwMode="auto">
          <a:xfrm>
            <a:off x="400050" y="577013"/>
            <a:ext cx="1129363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400" b="1" dirty="0">
                <a:solidFill>
                  <a:schemeClr val="dk1"/>
                </a:solidFill>
                <a:latin typeface="Calibri"/>
                <a:ea typeface="Calibri"/>
                <a:cs typeface="Calibri"/>
                <a:sym typeface="Calibri"/>
              </a:rPr>
              <a:t>Meeting Type: </a:t>
            </a:r>
            <a:r>
              <a:rPr lang="en-US" sz="1400" dirty="0">
                <a:solidFill>
                  <a:schemeClr val="dk1"/>
                </a:solidFill>
                <a:latin typeface="Calibri"/>
                <a:ea typeface="Calibri"/>
                <a:cs typeface="Calibri"/>
                <a:sym typeface="Calibri"/>
              </a:rPr>
              <a:t>□ Case Consultation □ Case Planning CFTM □ Placement CFTM □ Transition Home CFTM □ Case Closure CFTM   Other: _______ </a:t>
            </a:r>
          </a:p>
          <a:p>
            <a:pPr lvl="0"/>
            <a:r>
              <a:rPr lang="en-US" sz="1400" b="1" dirty="0">
                <a:solidFill>
                  <a:schemeClr val="dk1"/>
                </a:solidFill>
                <a:latin typeface="Calibri"/>
                <a:ea typeface="Calibri"/>
                <a:cs typeface="Calibri"/>
                <a:sym typeface="Calibri"/>
              </a:rPr>
              <a:t>Meeting Purpose/ Focus: </a:t>
            </a:r>
            <a:r>
              <a:rPr lang="en-US" sz="1400" dirty="0">
                <a:solidFill>
                  <a:schemeClr val="dk1"/>
                </a:solidFill>
                <a:latin typeface="Calibri"/>
                <a:ea typeface="Calibri"/>
                <a:cs typeface="Calibri"/>
                <a:sym typeface="Calibri"/>
              </a:rPr>
              <a:t>What is our intended outcome of today’s meeting? What do we hope to achieve by the end of the meeting?</a:t>
            </a:r>
          </a:p>
          <a:p>
            <a:r>
              <a:rPr lang="en-US" sz="1400" b="1" dirty="0">
                <a:solidFill>
                  <a:schemeClr val="dk1"/>
                </a:solidFill>
                <a:latin typeface="Calibri"/>
                <a:ea typeface="Calibri"/>
                <a:cs typeface="Calibri"/>
                <a:sym typeface="Calibri"/>
              </a:rPr>
              <a:t>Meeting Met Statutory Requirements for CFT: </a:t>
            </a:r>
            <a:r>
              <a:rPr lang="en-US" sz="1400" dirty="0">
                <a:solidFill>
                  <a:schemeClr val="dk1"/>
                </a:solidFill>
                <a:latin typeface="Calibri"/>
                <a:ea typeface="Calibri"/>
                <a:cs typeface="Calibri"/>
                <a:sym typeface="Calibri"/>
              </a:rPr>
              <a:t>□ Yes □ No    	 </a:t>
            </a:r>
            <a:r>
              <a:rPr lang="en-US" sz="1400" i="1" dirty="0">
                <a:latin typeface="Calibri" panose="020F0502020204030204" pitchFamily="34" charset="0"/>
                <a:ea typeface="Calibri" panose="020F0502020204030204" pitchFamily="34" charset="0"/>
                <a:cs typeface="Times New Roman" panose="02020603050405020304" pitchFamily="18" charset="0"/>
              </a:rPr>
              <a:t>Complete genogram, ecomap, Circles of Support as appropriate.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605F3586-44D5-46E6-B115-317F2AD09BAD}"/>
              </a:ext>
            </a:extLst>
          </p:cNvPr>
          <p:cNvSpPr>
            <a:spLocks noChangeArrowheads="1"/>
          </p:cNvSpPr>
          <p:nvPr/>
        </p:nvSpPr>
        <p:spPr bwMode="auto">
          <a:xfrm rot="5400000">
            <a:off x="6714285" y="3341570"/>
            <a:ext cx="107345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i="1" dirty="0">
                <a:latin typeface="Calibri" panose="020F0502020204030204" pitchFamily="34" charset="0"/>
                <a:cs typeface="Times New Roman" panose="02020603050405020304" pitchFamily="18" charset="0"/>
              </a:rPr>
              <a:t>Consultation and Information Sharing Framework ® Sue Lohrbach, 1999 – Adapted with permission by the Northern Academy</a:t>
            </a:r>
            <a:endParaRPr lang="en-US" altLang="en-US" sz="1000" i="1" dirty="0">
              <a:latin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95"/>
        <p:cNvGrpSpPr/>
        <p:nvPr/>
      </p:nvGrpSpPr>
      <p:grpSpPr>
        <a:xfrm>
          <a:off x="0" y="0"/>
          <a:ext cx="0" cy="0"/>
          <a:chOff x="0" y="0"/>
          <a:chExt cx="0" cy="0"/>
        </a:xfrm>
      </p:grpSpPr>
      <p:cxnSp>
        <p:nvCxnSpPr>
          <p:cNvPr id="698" name="Google Shape;698;p55"/>
          <p:cNvCxnSpPr/>
          <p:nvPr/>
        </p:nvCxnSpPr>
        <p:spPr>
          <a:xfrm>
            <a:off x="2544764" y="10385425"/>
            <a:ext cx="9286875" cy="0"/>
          </a:xfrm>
          <a:prstGeom prst="straightConnector1">
            <a:avLst/>
          </a:prstGeom>
          <a:noFill/>
          <a:ln w="9525" cap="flat" cmpd="sng">
            <a:solidFill>
              <a:srgbClr val="000000"/>
            </a:solidFill>
            <a:prstDash val="solid"/>
            <a:round/>
            <a:headEnd type="triangle" w="med" len="med"/>
            <a:tailEnd type="triangle" w="med" len="med"/>
          </a:ln>
        </p:spPr>
      </p:cxnSp>
      <p:sp>
        <p:nvSpPr>
          <p:cNvPr id="699" name="Google Shape;699;p55"/>
          <p:cNvSpPr/>
          <p:nvPr/>
        </p:nvSpPr>
        <p:spPr>
          <a:xfrm>
            <a:off x="831995" y="6533765"/>
            <a:ext cx="10209654"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dirty="0">
                <a:solidFill>
                  <a:srgbClr val="365F91"/>
                </a:solidFill>
                <a:latin typeface="Calibri"/>
                <a:ea typeface="Calibri"/>
                <a:cs typeface="Calibri"/>
                <a:sym typeface="Calibri"/>
              </a:rPr>
              <a:t>	1	2	3	4	5	6	7	8	9	10</a:t>
            </a:r>
            <a:endParaRPr sz="4200" dirty="0">
              <a:solidFill>
                <a:srgbClr val="000000"/>
              </a:solidFill>
              <a:latin typeface="Gill Sans"/>
              <a:ea typeface="Gill Sans"/>
              <a:cs typeface="Gill Sans"/>
              <a:sym typeface="Gill Sans"/>
            </a:endParaRPr>
          </a:p>
        </p:txBody>
      </p:sp>
      <p:sp>
        <p:nvSpPr>
          <p:cNvPr id="700" name="Google Shape;700;p55"/>
          <p:cNvSpPr/>
          <p:nvPr/>
        </p:nvSpPr>
        <p:spPr>
          <a:xfrm>
            <a:off x="1126156" y="217488"/>
            <a:ext cx="9904396"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cap="none" dirty="0">
                <a:solidFill>
                  <a:schemeClr val="dk1"/>
                </a:solidFill>
                <a:latin typeface="Calibri"/>
                <a:ea typeface="Calibri"/>
                <a:cs typeface="Calibri"/>
                <a:sym typeface="Calibri"/>
              </a:rPr>
              <a:t>CHILD &amp; FAMILY TEAM (CFT) MEETING MAP – </a:t>
            </a:r>
            <a:r>
              <a:rPr lang="en-US" sz="2000" b="1" dirty="0">
                <a:solidFill>
                  <a:schemeClr val="dk1"/>
                </a:solidFill>
                <a:latin typeface="Calibri"/>
                <a:ea typeface="Calibri"/>
                <a:cs typeface="Calibri"/>
                <a:sym typeface="Calibri"/>
              </a:rPr>
              <a:t>PP/NMD</a:t>
            </a:r>
            <a:endParaRPr sz="1600" dirty="0">
              <a:solidFill>
                <a:schemeClr val="dk1"/>
              </a:solidFill>
              <a:latin typeface="Calibri"/>
              <a:ea typeface="Calibri"/>
              <a:cs typeface="Calibri"/>
              <a:sym typeface="Calibri"/>
            </a:endParaRPr>
          </a:p>
        </p:txBody>
      </p:sp>
      <p:cxnSp>
        <p:nvCxnSpPr>
          <p:cNvPr id="701" name="Google Shape;701;p55"/>
          <p:cNvCxnSpPr>
            <a:cxnSpLocks/>
          </p:cNvCxnSpPr>
          <p:nvPr/>
        </p:nvCxnSpPr>
        <p:spPr>
          <a:xfrm flipV="1">
            <a:off x="1880171" y="6533765"/>
            <a:ext cx="9051532" cy="1"/>
          </a:xfrm>
          <a:prstGeom prst="straightConnector1">
            <a:avLst/>
          </a:prstGeom>
          <a:noFill/>
          <a:ln w="25400" cap="flat" cmpd="sng">
            <a:solidFill>
              <a:srgbClr val="000000"/>
            </a:solidFill>
            <a:prstDash val="solid"/>
            <a:round/>
            <a:headEnd type="triangle" w="med" len="med"/>
            <a:tailEnd type="triangle" w="med" len="med"/>
          </a:ln>
        </p:spPr>
      </p:cxnSp>
      <p:graphicFrame>
        <p:nvGraphicFramePr>
          <p:cNvPr id="703" name="Google Shape;703;p55"/>
          <p:cNvGraphicFramePr/>
          <p:nvPr>
            <p:extLst>
              <p:ext uri="{D42A27DB-BD31-4B8C-83A1-F6EECF244321}">
                <p14:modId xmlns:p14="http://schemas.microsoft.com/office/powerpoint/2010/main" val="502923042"/>
              </p:ext>
            </p:extLst>
          </p:nvPr>
        </p:nvGraphicFramePr>
        <p:xfrm>
          <a:off x="329777" y="1417321"/>
          <a:ext cx="11501861" cy="5393445"/>
        </p:xfrm>
        <a:graphic>
          <a:graphicData uri="http://schemas.openxmlformats.org/drawingml/2006/table">
            <a:tbl>
              <a:tblPr>
                <a:noFill/>
              </a:tblPr>
              <a:tblGrid>
                <a:gridCol w="3826385">
                  <a:extLst>
                    <a:ext uri="{9D8B030D-6E8A-4147-A177-3AD203B41FA5}">
                      <a16:colId xmlns:a16="http://schemas.microsoft.com/office/drawing/2014/main" val="20000"/>
                    </a:ext>
                  </a:extLst>
                </a:gridCol>
                <a:gridCol w="3837738">
                  <a:extLst>
                    <a:ext uri="{9D8B030D-6E8A-4147-A177-3AD203B41FA5}">
                      <a16:colId xmlns:a16="http://schemas.microsoft.com/office/drawing/2014/main" val="20001"/>
                    </a:ext>
                  </a:extLst>
                </a:gridCol>
                <a:gridCol w="3837738">
                  <a:extLst>
                    <a:ext uri="{9D8B030D-6E8A-4147-A177-3AD203B41FA5}">
                      <a16:colId xmlns:a16="http://schemas.microsoft.com/office/drawing/2014/main" val="20002"/>
                    </a:ext>
                  </a:extLst>
                </a:gridCol>
              </a:tblGrid>
              <a:tr h="560815">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are we worried about/needs?</a:t>
                      </a:r>
                      <a:endParaRPr sz="1800" b="1" dirty="0">
                        <a:solidFill>
                          <a:schemeClr val="bg1"/>
                        </a:solidFill>
                        <a:latin typeface="Calibri"/>
                        <a:ea typeface="Calibri"/>
                        <a:cs typeface="Calibri"/>
                        <a:sym typeface="Calibri"/>
                      </a:endParaRPr>
                    </a:p>
                  </a:txBody>
                  <a:tcPr marL="91425" marR="91425" marT="91425" marB="91425">
                    <a:solidFill>
                      <a:srgbClr val="842863"/>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What’s working well/strengths?</a:t>
                      </a:r>
                      <a:endParaRPr sz="1800" b="1" dirty="0">
                        <a:solidFill>
                          <a:schemeClr val="bg1"/>
                        </a:solidFill>
                        <a:latin typeface="Calibri"/>
                        <a:ea typeface="Calibri"/>
                        <a:cs typeface="Calibri"/>
                        <a:sym typeface="Calibri"/>
                      </a:endParaRPr>
                    </a:p>
                  </a:txBody>
                  <a:tcPr marL="91425" marR="91425" marT="91425" marB="91425">
                    <a:solidFill>
                      <a:srgbClr val="842863"/>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needs to happen next?</a:t>
                      </a:r>
                      <a:endParaRPr sz="1800" b="1" dirty="0">
                        <a:solidFill>
                          <a:schemeClr val="bg1"/>
                        </a:solidFill>
                        <a:latin typeface="Calibri"/>
                        <a:ea typeface="Calibri"/>
                        <a:cs typeface="Calibri"/>
                        <a:sym typeface="Calibri"/>
                      </a:endParaRPr>
                    </a:p>
                  </a:txBody>
                  <a:tcPr marL="91425" marR="91425" marT="91425" marB="91425">
                    <a:solidFill>
                      <a:srgbClr val="842863"/>
                    </a:solidFill>
                  </a:tcPr>
                </a:tc>
                <a:extLst>
                  <a:ext uri="{0D108BD9-81ED-4DB2-BD59-A6C34878D82A}">
                    <a16:rowId xmlns:a16="http://schemas.microsoft.com/office/drawing/2014/main" val="10000"/>
                  </a:ext>
                </a:extLst>
              </a:tr>
              <a:tr h="1189072">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Current Worries that Need to Be Addressed</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Permanency/Independence/</a:t>
                      </a:r>
                    </a:p>
                    <a:p>
                      <a:pPr marL="0" lvl="0" indent="0" algn="ctr" rtl="0">
                        <a:lnSpc>
                          <a:spcPct val="115000"/>
                        </a:lnSpc>
                        <a:spcBef>
                          <a:spcPts val="0"/>
                        </a:spcBef>
                        <a:spcAft>
                          <a:spcPts val="0"/>
                        </a:spcAft>
                        <a:buNone/>
                      </a:pPr>
                      <a:r>
                        <a:rPr lang="en-US" sz="1800" dirty="0">
                          <a:latin typeface="Calibri"/>
                          <a:ea typeface="Calibri"/>
                          <a:cs typeface="Calibri"/>
                          <a:sym typeface="Calibri"/>
                        </a:rPr>
                        <a:t>Belonging/Safety</a:t>
                      </a: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Shared Vision / Well-Being Goal</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084397">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Permanency/Independence/</a:t>
                      </a:r>
                    </a:p>
                    <a:p>
                      <a:pPr marL="0" lvl="0" indent="0" algn="ctr" rtl="0">
                        <a:lnSpc>
                          <a:spcPct val="115000"/>
                        </a:lnSpc>
                        <a:spcBef>
                          <a:spcPts val="0"/>
                        </a:spcBef>
                        <a:spcAft>
                          <a:spcPts val="0"/>
                        </a:spcAft>
                        <a:buNone/>
                      </a:pPr>
                      <a:r>
                        <a:rPr lang="en-US" sz="1800" dirty="0">
                          <a:latin typeface="Calibri"/>
                          <a:ea typeface="Calibri"/>
                          <a:cs typeface="Calibri"/>
                          <a:sym typeface="Calibri"/>
                        </a:rPr>
                        <a:t>Belonging/Safety</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Supporting Strengths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Gray Area</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929567">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Complicating Factors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Safety/Support Network</a:t>
                      </a:r>
                      <a:endParaRPr sz="1800" dirty="0">
                        <a:latin typeface="Calibri"/>
                        <a:ea typeface="Calibri"/>
                        <a:cs typeface="Calibri"/>
                        <a:sym typeface="Calibri"/>
                      </a:endParaRPr>
                    </a:p>
                    <a:p>
                      <a:pPr marL="0" lvl="0" indent="0" algn="ctr" rtl="0">
                        <a:lnSpc>
                          <a:spcPct val="115000"/>
                        </a:lnSpc>
                        <a:spcBef>
                          <a:spcPts val="0"/>
                        </a:spcBef>
                        <a:spcAft>
                          <a:spcPts val="0"/>
                        </a:spcAft>
                        <a:buNone/>
                      </a:pPr>
                      <a:r>
                        <a:rPr lang="en-US" sz="1800" dirty="0">
                          <a:latin typeface="Calibri"/>
                          <a:ea typeface="Calibri"/>
                          <a:cs typeface="Calibri"/>
                          <a:sym typeface="Calibri"/>
                        </a:rPr>
                        <a:t>(Child &amp; Family Team)</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Brainstorming/Ideas</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r h="1629594">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Needs &amp; Strengths to Build of Child/Youth (CANS)</a:t>
                      </a: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Strengths of Child/Youth (CANS)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Next Steps/Action Plan</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CB9D879C-3FE5-4D94-92D5-0755EE07515E}"/>
              </a:ext>
            </a:extLst>
          </p:cNvPr>
          <p:cNvSpPr>
            <a:spLocks noChangeArrowheads="1"/>
          </p:cNvSpPr>
          <p:nvPr/>
        </p:nvSpPr>
        <p:spPr bwMode="auto">
          <a:xfrm>
            <a:off x="400050" y="577013"/>
            <a:ext cx="114315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1400" b="1" dirty="0">
                <a:solidFill>
                  <a:schemeClr val="dk1"/>
                </a:solidFill>
                <a:latin typeface="Calibri"/>
                <a:ea typeface="Calibri"/>
                <a:cs typeface="Calibri"/>
                <a:sym typeface="Calibri"/>
              </a:rPr>
              <a:t>Meeting Type: </a:t>
            </a:r>
            <a:r>
              <a:rPr lang="en-US" sz="1400" dirty="0">
                <a:solidFill>
                  <a:schemeClr val="dk1"/>
                </a:solidFill>
                <a:latin typeface="Calibri"/>
                <a:ea typeface="Calibri"/>
                <a:cs typeface="Calibri"/>
                <a:sym typeface="Calibri"/>
              </a:rPr>
              <a:t>□ Case Consultation □ Case Planning CFTM □ Placement CFTM □ 90-Day Transition CFTM □ Other: _________________ </a:t>
            </a:r>
          </a:p>
          <a:p>
            <a:pPr lvl="0"/>
            <a:r>
              <a:rPr lang="en-US" sz="1400" b="1" dirty="0">
                <a:solidFill>
                  <a:schemeClr val="dk1"/>
                </a:solidFill>
                <a:latin typeface="Calibri"/>
                <a:ea typeface="Calibri"/>
                <a:cs typeface="Calibri"/>
                <a:sym typeface="Calibri"/>
              </a:rPr>
              <a:t>Meeting Purpose/ Focus: </a:t>
            </a:r>
            <a:r>
              <a:rPr lang="en-US" sz="1400" dirty="0">
                <a:solidFill>
                  <a:schemeClr val="dk1"/>
                </a:solidFill>
                <a:latin typeface="Calibri"/>
                <a:ea typeface="Calibri"/>
                <a:cs typeface="Calibri"/>
                <a:sym typeface="Calibri"/>
              </a:rPr>
              <a:t>What is our intended outcome of today’s meeting? What do we hope to achieve by the end of the meeting?</a:t>
            </a:r>
          </a:p>
          <a:p>
            <a:r>
              <a:rPr lang="en-US" sz="1400" b="1" dirty="0">
                <a:solidFill>
                  <a:schemeClr val="dk1"/>
                </a:solidFill>
                <a:latin typeface="Calibri"/>
                <a:ea typeface="Calibri"/>
                <a:cs typeface="Calibri"/>
                <a:sym typeface="Calibri"/>
              </a:rPr>
              <a:t>Meeting Met Statutory Requirements for CFT: </a:t>
            </a:r>
            <a:r>
              <a:rPr lang="en-US" sz="1400" dirty="0">
                <a:solidFill>
                  <a:schemeClr val="dk1"/>
                </a:solidFill>
                <a:latin typeface="Calibri"/>
                <a:ea typeface="Calibri"/>
                <a:cs typeface="Calibri"/>
                <a:sym typeface="Calibri"/>
              </a:rPr>
              <a:t>□ Yes □ No    	 </a:t>
            </a:r>
            <a:r>
              <a:rPr lang="en-US" sz="1400" i="1" dirty="0">
                <a:latin typeface="Calibri" panose="020F0502020204030204" pitchFamily="34" charset="0"/>
                <a:ea typeface="Calibri" panose="020F0502020204030204" pitchFamily="34" charset="0"/>
                <a:cs typeface="Times New Roman" panose="02020603050405020304" pitchFamily="18" charset="0"/>
              </a:rPr>
              <a:t>Complete genogram, ecomap, Circles of Support as appropriate.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605F3586-44D5-46E6-B115-317F2AD09BAD}"/>
              </a:ext>
            </a:extLst>
          </p:cNvPr>
          <p:cNvSpPr>
            <a:spLocks noChangeArrowheads="1"/>
          </p:cNvSpPr>
          <p:nvPr/>
        </p:nvSpPr>
        <p:spPr bwMode="auto">
          <a:xfrm rot="5400000">
            <a:off x="6714285" y="3341570"/>
            <a:ext cx="107345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000" i="1" dirty="0">
                <a:latin typeface="Calibri" panose="020F0502020204030204" pitchFamily="34" charset="0"/>
                <a:cs typeface="Times New Roman" panose="02020603050405020304" pitchFamily="18" charset="0"/>
              </a:rPr>
              <a:t>Consultation and Information Sharing Framework ® Sue Lohrbach, 1999 – Adapted with permission by the Northern Academy</a:t>
            </a:r>
            <a:endParaRPr lang="en-US" altLang="en-US" sz="1000" i="1" dirty="0">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8"/>
        <p:cNvGrpSpPr/>
        <p:nvPr/>
      </p:nvGrpSpPr>
      <p:grpSpPr>
        <a:xfrm>
          <a:off x="0" y="0"/>
          <a:ext cx="0" cy="0"/>
          <a:chOff x="0" y="0"/>
          <a:chExt cx="0" cy="0"/>
        </a:xfrm>
      </p:grpSpPr>
      <p:sp>
        <p:nvSpPr>
          <p:cNvPr id="663" name="Google Shape;663;p51"/>
          <p:cNvSpPr/>
          <p:nvPr/>
        </p:nvSpPr>
        <p:spPr>
          <a:xfrm>
            <a:off x="1143801" y="80328"/>
            <a:ext cx="9904396"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cap="none" dirty="0">
                <a:solidFill>
                  <a:schemeClr val="dk1"/>
                </a:solidFill>
                <a:latin typeface="Calibri"/>
                <a:ea typeface="Calibri"/>
                <a:cs typeface="Calibri"/>
                <a:sym typeface="Calibri"/>
              </a:rPr>
              <a:t>CHILD &amp; FAMILY TEAM (CFT) MEETING </a:t>
            </a:r>
            <a:r>
              <a:rPr lang="en-US" sz="2000" b="1" dirty="0">
                <a:solidFill>
                  <a:schemeClr val="dk1"/>
                </a:solidFill>
                <a:latin typeface="Calibri"/>
                <a:ea typeface="Calibri"/>
                <a:cs typeface="Calibri"/>
                <a:sym typeface="Calibri"/>
              </a:rPr>
              <a:t>MAP</a:t>
            </a:r>
            <a:r>
              <a:rPr lang="en-US" sz="2000" b="1" cap="none" dirty="0">
                <a:solidFill>
                  <a:schemeClr val="dk1"/>
                </a:solidFill>
                <a:latin typeface="Calibri"/>
                <a:ea typeface="Calibri"/>
                <a:cs typeface="Calibri"/>
                <a:sym typeface="Calibri"/>
              </a:rPr>
              <a:t> – EMERGENCY RESPONSE (CHERYL’S CASE)</a:t>
            </a:r>
            <a:endParaRPr sz="1600" dirty="0">
              <a:solidFill>
                <a:schemeClr val="dk1"/>
              </a:solidFill>
              <a:latin typeface="Calibri"/>
              <a:ea typeface="Calibri"/>
              <a:cs typeface="Calibri"/>
              <a:sym typeface="Calibri"/>
            </a:endParaRPr>
          </a:p>
        </p:txBody>
      </p:sp>
      <p:sp>
        <p:nvSpPr>
          <p:cNvPr id="665" name="Google Shape;665;p51"/>
          <p:cNvSpPr/>
          <p:nvPr/>
        </p:nvSpPr>
        <p:spPr>
          <a:xfrm>
            <a:off x="354331" y="403462"/>
            <a:ext cx="11837668" cy="113873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0" u="none" strike="noStrike" cap="none" dirty="0">
                <a:solidFill>
                  <a:schemeClr val="dk1"/>
                </a:solidFill>
                <a:latin typeface="Calibri"/>
                <a:ea typeface="Calibri"/>
                <a:cs typeface="Calibri"/>
                <a:sym typeface="Calibri"/>
              </a:rPr>
              <a:t>Meeting Type: </a:t>
            </a:r>
            <a:r>
              <a:rPr lang="en-US" sz="1400" i="0" u="none" strike="noStrike" cap="none" dirty="0">
                <a:solidFill>
                  <a:schemeClr val="dk1"/>
                </a:solidFill>
                <a:latin typeface="Calibri"/>
                <a:ea typeface="Calibri"/>
                <a:cs typeface="Calibri"/>
                <a:sym typeface="Calibri"/>
              </a:rPr>
              <a:t>□ Case Consultation □ RED Team □ Safety Mapping w/Parent(s)     </a:t>
            </a:r>
            <a:r>
              <a:rPr lang="en-US" sz="1400" b="1" i="1" u="sng" strike="noStrike" cap="none" dirty="0">
                <a:solidFill>
                  <a:schemeClr val="dk1"/>
                </a:solidFill>
                <a:latin typeface="Calibri"/>
                <a:ea typeface="Calibri"/>
                <a:cs typeface="Calibri"/>
                <a:sym typeface="Calibri"/>
              </a:rPr>
              <a:t>Emergency Removal CFTM </a:t>
            </a:r>
            <a:r>
              <a:rPr lang="en-US" sz="1400" i="0" u="none" strike="noStrike" cap="none" dirty="0">
                <a:solidFill>
                  <a:schemeClr val="dk1"/>
                </a:solidFill>
                <a:latin typeface="Calibri"/>
                <a:ea typeface="Calibri"/>
                <a:cs typeface="Calibri"/>
                <a:sym typeface="Calibri"/>
              </a:rPr>
              <a:t>□ Risk of Removal CFTM   Other: _______ </a:t>
            </a:r>
          </a:p>
          <a:p>
            <a:pPr marL="0" marR="0" lvl="0" indent="0" algn="l" rtl="0">
              <a:spcBef>
                <a:spcPts val="0"/>
              </a:spcBef>
              <a:spcAft>
                <a:spcPts val="0"/>
              </a:spcAft>
              <a:buNone/>
            </a:pPr>
            <a:r>
              <a:rPr lang="en-US" sz="1400" b="1" i="0" u="none" strike="noStrike" cap="none" dirty="0">
                <a:solidFill>
                  <a:schemeClr val="dk1"/>
                </a:solidFill>
                <a:latin typeface="Calibri"/>
                <a:ea typeface="Calibri"/>
                <a:cs typeface="Calibri"/>
                <a:sym typeface="Calibri"/>
              </a:rPr>
              <a:t>Meeting Purpose/ Focus: </a:t>
            </a:r>
            <a:r>
              <a:rPr lang="en-US" sz="1400" i="0" u="none" strike="noStrike" cap="none" dirty="0">
                <a:solidFill>
                  <a:schemeClr val="dk1"/>
                </a:solidFill>
                <a:latin typeface="Calibri"/>
                <a:ea typeface="Calibri"/>
                <a:cs typeface="Calibri"/>
                <a:sym typeface="Calibri"/>
              </a:rPr>
              <a:t>Make a decision about where the children will live while Cheryl gets help for her depression</a:t>
            </a:r>
          </a:p>
          <a:p>
            <a:r>
              <a:rPr lang="en-US" sz="1400" b="1" dirty="0">
                <a:solidFill>
                  <a:schemeClr val="dk1"/>
                </a:solidFill>
                <a:latin typeface="Calibri"/>
                <a:ea typeface="Calibri"/>
                <a:cs typeface="Calibri"/>
                <a:sym typeface="Calibri"/>
              </a:rPr>
              <a:t>Meeting Participants: </a:t>
            </a:r>
            <a:r>
              <a:rPr lang="en-US" sz="1200" u="sng" dirty="0">
                <a:latin typeface="Calibri" panose="020F0502020204030204" pitchFamily="34" charset="0"/>
                <a:cs typeface="Calibri" panose="020F0502020204030204" pitchFamily="34" charset="0"/>
              </a:rPr>
              <a:t>Cheryl Williams, mom; Trina Evans, family friend; Paul Richards, neighbor; Sarah Moreno, sister; Anna Johnson, social worker; Maria Mendes, supervisor  </a:t>
            </a:r>
            <a:r>
              <a:rPr lang="en-US" sz="1200" i="1" dirty="0"/>
              <a:t>Complete genogram, ecomap, Circles of Support as appropriate.</a:t>
            </a:r>
            <a:endParaRPr lang="en-US" sz="1200" dirty="0"/>
          </a:p>
          <a:p>
            <a:pPr lvl="0"/>
            <a:endParaRPr sz="140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aphicFrame>
        <p:nvGraphicFramePr>
          <p:cNvPr id="666" name="Google Shape;666;p51"/>
          <p:cNvGraphicFramePr/>
          <p:nvPr>
            <p:extLst>
              <p:ext uri="{D42A27DB-BD31-4B8C-83A1-F6EECF244321}">
                <p14:modId xmlns:p14="http://schemas.microsoft.com/office/powerpoint/2010/main" val="2842896853"/>
              </p:ext>
            </p:extLst>
          </p:nvPr>
        </p:nvGraphicFramePr>
        <p:xfrm>
          <a:off x="1" y="1358537"/>
          <a:ext cx="12191999" cy="5483581"/>
        </p:xfrm>
        <a:graphic>
          <a:graphicData uri="http://schemas.openxmlformats.org/drawingml/2006/table">
            <a:tbl>
              <a:tblPr>
                <a:noFill/>
              </a:tblPr>
              <a:tblGrid>
                <a:gridCol w="4008623">
                  <a:extLst>
                    <a:ext uri="{9D8B030D-6E8A-4147-A177-3AD203B41FA5}">
                      <a16:colId xmlns:a16="http://schemas.microsoft.com/office/drawing/2014/main" val="20000"/>
                    </a:ext>
                  </a:extLst>
                </a:gridCol>
                <a:gridCol w="4565063">
                  <a:extLst>
                    <a:ext uri="{9D8B030D-6E8A-4147-A177-3AD203B41FA5}">
                      <a16:colId xmlns:a16="http://schemas.microsoft.com/office/drawing/2014/main" val="20001"/>
                    </a:ext>
                  </a:extLst>
                </a:gridCol>
                <a:gridCol w="3618313">
                  <a:extLst>
                    <a:ext uri="{9D8B030D-6E8A-4147-A177-3AD203B41FA5}">
                      <a16:colId xmlns:a16="http://schemas.microsoft.com/office/drawing/2014/main" val="20002"/>
                    </a:ext>
                  </a:extLst>
                </a:gridCol>
              </a:tblGrid>
              <a:tr h="454593">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are we worried about/needs?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What’s working well/strengths?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needs to happen next?</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extLst>
                  <a:ext uri="{0D108BD9-81ED-4DB2-BD59-A6C34878D82A}">
                    <a16:rowId xmlns:a16="http://schemas.microsoft.com/office/drawing/2014/main" val="10000"/>
                  </a:ext>
                </a:extLst>
              </a:tr>
              <a:tr h="420619">
                <a:tc>
                  <a:txBody>
                    <a:bodyPr/>
                    <a:lstStyle/>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Reason for Referral/Harm</a:t>
                      </a:r>
                      <a:endParaRPr sz="1800" b="1" dirty="0">
                        <a:latin typeface="Calibri" panose="020F0502020204030204" pitchFamily="34" charset="0"/>
                        <a:ea typeface="Calibri"/>
                        <a:cs typeface="Calibri" panose="020F0502020204030204" pitchFamily="34" charset="0"/>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Safety</a:t>
                      </a:r>
                      <a:endParaRPr sz="1800" b="1" dirty="0">
                        <a:latin typeface="Calibri" panose="020F0502020204030204" pitchFamily="34" charset="0"/>
                        <a:ea typeface="Calibri"/>
                        <a:cs typeface="Calibri" panose="020F0502020204030204" pitchFamily="34" charset="0"/>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Shared Vision/Safety Goal</a:t>
                      </a:r>
                      <a:endParaRPr sz="1800" b="1" dirty="0">
                        <a:latin typeface="Calibri" panose="020F0502020204030204" pitchFamily="34" charset="0"/>
                        <a:ea typeface="Calibri"/>
                        <a:cs typeface="Calibri" panose="020F0502020204030204" pitchFamily="34" charset="0"/>
                        <a:sym typeface="Calibri"/>
                      </a:endParaRPr>
                    </a:p>
                  </a:txBody>
                  <a:tcPr marL="91425" marR="91425" marT="91425" marB="91425">
                    <a:solidFill>
                      <a:schemeClr val="accent3">
                        <a:lumMod val="20000"/>
                        <a:lumOff val="80000"/>
                      </a:schemeClr>
                    </a:solidFill>
                  </a:tcPr>
                </a:tc>
                <a:extLst>
                  <a:ext uri="{0D108BD9-81ED-4DB2-BD59-A6C34878D82A}">
                    <a16:rowId xmlns:a16="http://schemas.microsoft.com/office/drawing/2014/main" val="10001"/>
                  </a:ext>
                </a:extLst>
              </a:tr>
              <a:tr h="1962999">
                <a:tc>
                  <a:txBody>
                    <a:bodyPr/>
                    <a:lstStyle/>
                    <a:p>
                      <a:r>
                        <a:rPr lang="en-US" sz="1250" kern="1200" dirty="0">
                          <a:solidFill>
                            <a:schemeClr val="tx1"/>
                          </a:solidFill>
                          <a:effectLst/>
                          <a:latin typeface="Calibri" panose="020F0502020204030204" pitchFamily="34" charset="0"/>
                          <a:ea typeface="+mn-ea"/>
                          <a:cs typeface="Calibri" panose="020F0502020204030204" pitchFamily="34" charset="0"/>
                        </a:rPr>
                        <a:t>Harm Statement: Cheryl turned on the gas stove in her kitchen while the children were at home, flooding the home with toxic fumes, causing both herself and the children to pass out. When Cheryl and Ben were together, Ben got drunk almost daily and was physically violent to Cheryl in front of the children while drinking. He called and texted Cheryl daily after she left, calling her names and threatening her, until she got a restraining order.</a:t>
                      </a:r>
                    </a:p>
                  </a:txBody>
                  <a:tcPr marL="91425" marR="91425" marT="91425" marB="91425"/>
                </a:tc>
                <a:tc>
                  <a:txBody>
                    <a:bodyPr/>
                    <a:lstStyle/>
                    <a:p>
                      <a:pPr marL="171450" lvl="0" indent="-171450">
                        <a:buFont typeface="Arial" panose="020B0604020202020204" pitchFamily="34" charset="0"/>
                        <a:buChar char="•"/>
                      </a:pPr>
                      <a:r>
                        <a:rPr lang="en-US" sz="1250" kern="1200" dirty="0">
                          <a:solidFill>
                            <a:schemeClr val="accent4">
                              <a:lumMod val="75000"/>
                            </a:schemeClr>
                          </a:solidFill>
                          <a:effectLst/>
                          <a:latin typeface="Calibri" panose="020F0502020204030204" pitchFamily="34" charset="0"/>
                          <a:ea typeface="+mn-ea"/>
                          <a:cs typeface="Calibri" panose="020F0502020204030204" pitchFamily="34" charset="0"/>
                        </a:rPr>
                        <a:t>Cheryl put the children in next room and opened a window before turning on the gas.</a:t>
                      </a:r>
                    </a:p>
                    <a:p>
                      <a:pPr marL="171450" lvl="0" indent="-171450">
                        <a:buFont typeface="Arial" panose="020B0604020202020204" pitchFamily="34" charset="0"/>
                        <a:buChar char="•"/>
                      </a:pPr>
                      <a:r>
                        <a:rPr lang="en-US" sz="1250" kern="1200" dirty="0">
                          <a:solidFill>
                            <a:schemeClr val="accent4">
                              <a:lumMod val="75000"/>
                            </a:schemeClr>
                          </a:solidFill>
                          <a:effectLst/>
                          <a:latin typeface="Calibri" panose="020F0502020204030204" pitchFamily="34" charset="0"/>
                          <a:ea typeface="+mn-ea"/>
                          <a:cs typeface="Calibri" panose="020F0502020204030204" pitchFamily="34" charset="0"/>
                        </a:rPr>
                        <a:t>Cheryl and the kids are safe and ok.</a:t>
                      </a:r>
                    </a:p>
                    <a:p>
                      <a:pPr marL="171450" lvl="0" indent="-171450">
                        <a:buFont typeface="Arial" panose="020B0604020202020204" pitchFamily="34" charset="0"/>
                        <a:buChar char="•"/>
                      </a:pPr>
                      <a:r>
                        <a:rPr lang="en-US" sz="1250" kern="1200" dirty="0">
                          <a:solidFill>
                            <a:schemeClr val="accent4">
                              <a:lumMod val="75000"/>
                            </a:schemeClr>
                          </a:solidFill>
                          <a:effectLst/>
                          <a:latin typeface="Calibri" panose="020F0502020204030204" pitchFamily="34" charset="0"/>
                          <a:ea typeface="+mn-ea"/>
                          <a:cs typeface="Calibri" panose="020F0502020204030204" pitchFamily="34" charset="0"/>
                        </a:rPr>
                        <a:t>Cheryl left Ben a year ago due to the violence and took out a restraining order nine months ago. She also changed her phone number.</a:t>
                      </a:r>
                    </a:p>
                    <a:p>
                      <a:pPr marL="171450" lvl="0" indent="-171450">
                        <a:buFont typeface="Arial" panose="020B0604020202020204" pitchFamily="34" charset="0"/>
                        <a:buChar char="•"/>
                      </a:pPr>
                      <a:r>
                        <a:rPr lang="en-US" sz="1250" kern="1200" dirty="0">
                          <a:solidFill>
                            <a:schemeClr val="accent4">
                              <a:lumMod val="75000"/>
                            </a:schemeClr>
                          </a:solidFill>
                          <a:effectLst/>
                          <a:latin typeface="Calibri" panose="020F0502020204030204" pitchFamily="34" charset="0"/>
                          <a:ea typeface="+mn-ea"/>
                          <a:cs typeface="Calibri" panose="020F0502020204030204" pitchFamily="34" charset="0"/>
                        </a:rPr>
                        <a:t>Cheryl got the girls in counseling to deal with their trauma of watching their dad hit their mom.</a:t>
                      </a:r>
                      <a:endParaRPr sz="1250" dirty="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kern="1200" dirty="0">
                          <a:solidFill>
                            <a:srgbClr val="7030A0"/>
                          </a:solidFill>
                          <a:effectLst/>
                          <a:latin typeface="Calibri" panose="020F0502020204030204" pitchFamily="34" charset="0"/>
                          <a:ea typeface="+mn-ea"/>
                          <a:cs typeface="Calibri" panose="020F0502020204030204" pitchFamily="34" charset="0"/>
                        </a:rPr>
                        <a:t>Cheryl will work with CWS and a network of family, friends, and providers to show everyone that she will always ask for help if sadness or depression start to get in the way of taking care of the girls or if she starts to think about hurting herself again. CWS will need to see this plan working continuously for six months to consider returning the girls to Cheryl’s care.</a:t>
                      </a:r>
                    </a:p>
                    <a:p>
                      <a:pPr marL="0" lvl="0" indent="0" algn="l" rtl="0">
                        <a:spcBef>
                          <a:spcPts val="0"/>
                        </a:spcBef>
                        <a:spcAft>
                          <a:spcPts val="0"/>
                        </a:spcAft>
                        <a:buNone/>
                      </a:pPr>
                      <a:endParaRPr sz="1250" dirty="0"/>
                    </a:p>
                  </a:txBody>
                  <a:tcPr marL="91425" marR="91425" marT="91425" marB="91425"/>
                </a:tc>
                <a:extLst>
                  <a:ext uri="{0D108BD9-81ED-4DB2-BD59-A6C34878D82A}">
                    <a16:rowId xmlns:a16="http://schemas.microsoft.com/office/drawing/2014/main" val="10002"/>
                  </a:ext>
                </a:extLst>
              </a:tr>
              <a:tr h="407535">
                <a:tc>
                  <a:txBody>
                    <a:bodyPr/>
                    <a:lstStyle/>
                    <a:p>
                      <a:pPr marL="0" lvl="0" indent="0" algn="ctr" rtl="0">
                        <a:lnSpc>
                          <a:spcPct val="115000"/>
                        </a:lnSpc>
                        <a:spcBef>
                          <a:spcPts val="0"/>
                        </a:spcBef>
                        <a:spcAft>
                          <a:spcPts val="0"/>
                        </a:spcAft>
                        <a:buNone/>
                      </a:pPr>
                      <a:r>
                        <a:rPr lang="en-US" sz="1800" b="1" dirty="0">
                          <a:latin typeface="Calibri"/>
                          <a:ea typeface="Calibri"/>
                          <a:cs typeface="Calibri"/>
                          <a:sym typeface="Calibri"/>
                        </a:rPr>
                        <a:t>Danger</a:t>
                      </a:r>
                      <a:endParaRPr sz="1800" b="1" dirty="0">
                        <a:latin typeface="Calibri"/>
                        <a:ea typeface="Calibri"/>
                        <a:cs typeface="Calibri"/>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a:ea typeface="Calibri"/>
                          <a:cs typeface="Calibri"/>
                          <a:sym typeface="Calibri"/>
                        </a:rPr>
                        <a:t>Supporting Strengths</a:t>
                      </a:r>
                      <a:endParaRPr sz="1800" b="1" dirty="0">
                        <a:latin typeface="Calibri"/>
                        <a:ea typeface="Calibri"/>
                        <a:cs typeface="Calibri"/>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a:ea typeface="Calibri"/>
                          <a:cs typeface="Calibri"/>
                          <a:sym typeface="Calibri"/>
                        </a:rPr>
                        <a:t>Gray Area</a:t>
                      </a:r>
                      <a:endParaRPr sz="1800" b="1" dirty="0">
                        <a:latin typeface="Calibri"/>
                        <a:ea typeface="Calibri"/>
                        <a:cs typeface="Calibri"/>
                        <a:sym typeface="Calibri"/>
                      </a:endParaRPr>
                    </a:p>
                  </a:txBody>
                  <a:tcPr marL="91425" marR="91425" marT="91425" marB="91425">
                    <a:solidFill>
                      <a:schemeClr val="accent3">
                        <a:lumMod val="20000"/>
                        <a:lumOff val="80000"/>
                      </a:schemeClr>
                    </a:solidFill>
                  </a:tcPr>
                </a:tc>
                <a:extLst>
                  <a:ext uri="{0D108BD9-81ED-4DB2-BD59-A6C34878D82A}">
                    <a16:rowId xmlns:a16="http://schemas.microsoft.com/office/drawing/2014/main" val="10003"/>
                  </a:ext>
                </a:extLst>
              </a:tr>
              <a:tr h="2081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Calibri" panose="020F0502020204030204" pitchFamily="34" charset="0"/>
                        </a:rPr>
                        <a:t>Danger Statement: Child Welfare Services, the doctors at the hospital, Trina, Sarah and Paul are worried that Cheryl may try to hurt herself again in the future; that she might be seriously injured or die; and that the children could be very frightened, seriously injured, or left motherless. CWS, Trina, Sarah, Paul and Cheryl are worried Ben will continue to drink, be verbally or physically dangerous to Cheryl, and not understand the impact on his children of witnessing their dad hit their mom or call her names.</a:t>
                      </a:r>
                    </a:p>
                    <a:p>
                      <a:pPr marL="0" lvl="0" indent="0" algn="l" rtl="0">
                        <a:spcBef>
                          <a:spcPts val="0"/>
                        </a:spcBef>
                        <a:spcAft>
                          <a:spcPts val="0"/>
                        </a:spcAft>
                        <a:buNone/>
                      </a:pPr>
                      <a:endParaRPr sz="1200" dirty="0"/>
                    </a:p>
                  </a:txBody>
                  <a:tcPr marL="91425" marR="91425" marT="91425" marB="91425"/>
                </a:tc>
                <a:tc>
                  <a:txBody>
                    <a:bodyPr/>
                    <a:lstStyle/>
                    <a:p>
                      <a:pPr marL="171450" marR="0" lvl="0" indent="-171450" algn="l" defTabSz="457200" rtl="0" eaLnBrk="1" fontAlgn="base" latinLnBrk="0" hangingPunct="1">
                        <a:lnSpc>
                          <a:spcPct val="100000"/>
                        </a:lnSpc>
                        <a:spcBef>
                          <a:spcPct val="0"/>
                        </a:spcBef>
                        <a:spcAft>
                          <a:spcPct val="0"/>
                        </a:spcAft>
                        <a:buClr>
                          <a:srgbClr val="408000"/>
                        </a:buClr>
                        <a:buSzPct val="100000"/>
                        <a:buFont typeface="Arial" panose="020B0604020202020204" pitchFamily="34" charset="0"/>
                        <a:buChar char="•"/>
                        <a:tabLst/>
                      </a:pPr>
                      <a:r>
                        <a:rPr kumimoji="0" lang="en-US" sz="1200" b="0" i="0" u="none" strike="noStrike" cap="none" normalizeH="0" baseline="0" dirty="0">
                          <a:ln>
                            <a:noFill/>
                          </a:ln>
                          <a:solidFill>
                            <a:schemeClr val="accent4">
                              <a:lumMod val="75000"/>
                            </a:schemeClr>
                          </a:solidFill>
                          <a:effectLst/>
                          <a:latin typeface="Calibri" panose="020F0502020204030204" pitchFamily="34" charset="0"/>
                          <a:ea typeface="ヒラギノ角ゴ ProN W3" pitchFamily="-84" charset="-128"/>
                          <a:cs typeface="ヒラギノ角ゴ ProN W3" pitchFamily="-84" charset="-128"/>
                          <a:sym typeface="Tahoma" pitchFamily="-84" charset="0"/>
                        </a:rPr>
                        <a:t>Cheryl put the children in next room and opened a window before turning on the gas.</a:t>
                      </a:r>
                    </a:p>
                    <a:p>
                      <a:pPr marL="171450" marR="0" lvl="0" indent="-171450" algn="l" defTabSz="457200" rtl="0" eaLnBrk="1" fontAlgn="base" latinLnBrk="0" hangingPunct="1">
                        <a:lnSpc>
                          <a:spcPct val="100000"/>
                        </a:lnSpc>
                        <a:spcBef>
                          <a:spcPct val="0"/>
                        </a:spcBef>
                        <a:spcAft>
                          <a:spcPct val="0"/>
                        </a:spcAft>
                        <a:buClr>
                          <a:srgbClr val="408000"/>
                        </a:buClr>
                        <a:buSzPct val="100000"/>
                        <a:buFont typeface="Arial" panose="020B0604020202020204" pitchFamily="34" charset="0"/>
                        <a:buChar char="•"/>
                        <a:tabLst/>
                      </a:pPr>
                      <a:r>
                        <a:rPr kumimoji="0" lang="en-US" sz="1200" b="0" i="0" u="none" strike="noStrike" cap="none" normalizeH="0" baseline="0" dirty="0">
                          <a:ln>
                            <a:noFill/>
                          </a:ln>
                          <a:solidFill>
                            <a:schemeClr val="accent4">
                              <a:lumMod val="75000"/>
                            </a:schemeClr>
                          </a:solidFill>
                          <a:effectLst/>
                          <a:latin typeface="Calibri" panose="020F0502020204030204" pitchFamily="34" charset="0"/>
                          <a:ea typeface="ヒラギノ角ゴ ProN W3" pitchFamily="-84" charset="-128"/>
                          <a:cs typeface="ヒラギノ角ゴ ProN W3" pitchFamily="-84" charset="-128"/>
                          <a:sym typeface="Tahoma" pitchFamily="-84" charset="0"/>
                        </a:rPr>
                        <a:t>The girls</a:t>
                      </a:r>
                      <a:r>
                        <a:rPr kumimoji="0" lang="ja-JP" altLang="en-US" sz="1200" b="0" i="0" u="none" strike="noStrike" cap="none" normalizeH="0" baseline="0" dirty="0">
                          <a:ln>
                            <a:noFill/>
                          </a:ln>
                          <a:solidFill>
                            <a:schemeClr val="accent4">
                              <a:lumMod val="75000"/>
                            </a:schemeClr>
                          </a:solidFill>
                          <a:effectLst/>
                          <a:latin typeface="Calibri" panose="020F0502020204030204" pitchFamily="34" charset="0"/>
                          <a:ea typeface="ヒラギノ角ゴ ProN W3" pitchFamily="-84" charset="-128"/>
                          <a:cs typeface="ヒラギノ角ゴ ProN W3" pitchFamily="-84" charset="-128"/>
                          <a:sym typeface="Tahoma" pitchFamily="-84" charset="0"/>
                        </a:rPr>
                        <a:t>’</a:t>
                      </a:r>
                      <a:r>
                        <a:rPr kumimoji="0" lang="en-US" altLang="ja-JP" sz="1200" b="0" i="0" u="none" strike="noStrike" cap="none" normalizeH="0" baseline="0" dirty="0">
                          <a:ln>
                            <a:noFill/>
                          </a:ln>
                          <a:solidFill>
                            <a:schemeClr val="accent4">
                              <a:lumMod val="75000"/>
                            </a:schemeClr>
                          </a:solidFill>
                          <a:effectLst/>
                          <a:latin typeface="Calibri" panose="020F0502020204030204" pitchFamily="34" charset="0"/>
                          <a:ea typeface="ヒラギノ角ゴ ProN W3" pitchFamily="-84" charset="-128"/>
                          <a:cs typeface="ヒラギノ角ゴ ProN W3" pitchFamily="-84" charset="-128"/>
                          <a:sym typeface="Tahoma" pitchFamily="-84" charset="0"/>
                        </a:rPr>
                        <a:t> pediatrician and teacher say Cheryl takes good care of the girls. They are medically up to date; she attends parent/teacher conferences and sends the girls to school dressed cleanly with lunches packed.</a:t>
                      </a:r>
                    </a:p>
                    <a:p>
                      <a:pPr marL="171450" marR="0" lvl="0" indent="-171450" algn="l" defTabSz="457200" rtl="0" eaLnBrk="1" fontAlgn="base" latinLnBrk="0" hangingPunct="1">
                        <a:lnSpc>
                          <a:spcPct val="100000"/>
                        </a:lnSpc>
                        <a:spcBef>
                          <a:spcPct val="0"/>
                        </a:spcBef>
                        <a:spcAft>
                          <a:spcPct val="0"/>
                        </a:spcAft>
                        <a:buClr>
                          <a:srgbClr val="408000"/>
                        </a:buClr>
                        <a:buSzPct val="100000"/>
                        <a:buFont typeface="Arial" panose="020B0604020202020204" pitchFamily="34" charset="0"/>
                        <a:buChar char="•"/>
                        <a:tabLst/>
                      </a:pPr>
                      <a:r>
                        <a:rPr kumimoji="0" lang="en-US" sz="1200" b="0" i="0" u="none" strike="noStrike" cap="none" normalizeH="0" baseline="0" dirty="0">
                          <a:ln>
                            <a:noFill/>
                          </a:ln>
                          <a:solidFill>
                            <a:schemeClr val="accent4">
                              <a:lumMod val="75000"/>
                            </a:schemeClr>
                          </a:solidFill>
                          <a:effectLst/>
                          <a:latin typeface="Calibri" panose="020F0502020204030204" pitchFamily="34" charset="0"/>
                          <a:ea typeface="Tahoma" pitchFamily="-84" charset="0"/>
                          <a:cs typeface="Tahoma" pitchFamily="-84" charset="0"/>
                          <a:sym typeface="Tahoma" pitchFamily="-84" charset="0"/>
                        </a:rPr>
                        <a:t>Cheryl took out a restraining order after her husband hit her.</a:t>
                      </a:r>
                    </a:p>
                    <a:p>
                      <a:pPr marL="171450" marR="0" lvl="0" indent="-171450" algn="l" defTabSz="457200" rtl="0" eaLnBrk="1" fontAlgn="base" latinLnBrk="0" hangingPunct="1">
                        <a:lnSpc>
                          <a:spcPct val="100000"/>
                        </a:lnSpc>
                        <a:spcBef>
                          <a:spcPct val="0"/>
                        </a:spcBef>
                        <a:spcAft>
                          <a:spcPct val="0"/>
                        </a:spcAft>
                        <a:buClr>
                          <a:srgbClr val="408000"/>
                        </a:buClr>
                        <a:buSzPct val="100000"/>
                        <a:buFont typeface="Arial" panose="020B0604020202020204" pitchFamily="34" charset="0"/>
                        <a:buChar char="•"/>
                        <a:tabLst/>
                      </a:pPr>
                      <a:r>
                        <a:rPr kumimoji="0" lang="en-US" sz="1200" b="0" i="0" u="none" strike="noStrike" cap="none" normalizeH="0" baseline="0" dirty="0">
                          <a:ln>
                            <a:noFill/>
                          </a:ln>
                          <a:solidFill>
                            <a:schemeClr val="accent4">
                              <a:lumMod val="75000"/>
                            </a:schemeClr>
                          </a:solidFill>
                          <a:effectLst/>
                          <a:latin typeface="Calibri" panose="020F0502020204030204" pitchFamily="34" charset="0"/>
                          <a:ea typeface="Tahoma" pitchFamily="-84" charset="0"/>
                          <a:cs typeface="Tahoma" pitchFamily="-84" charset="0"/>
                          <a:sym typeface="Tahoma" pitchFamily="-84" charset="0"/>
                        </a:rPr>
                        <a:t>Cheryl is proud of her high school diploma.</a:t>
                      </a:r>
                    </a:p>
                    <a:p>
                      <a:pPr marL="171450" marR="0" lvl="0" indent="-171450" algn="l" defTabSz="457200" rtl="0" eaLnBrk="1" fontAlgn="base" latinLnBrk="0" hangingPunct="1">
                        <a:lnSpc>
                          <a:spcPct val="100000"/>
                        </a:lnSpc>
                        <a:spcBef>
                          <a:spcPct val="0"/>
                        </a:spcBef>
                        <a:spcAft>
                          <a:spcPct val="0"/>
                        </a:spcAft>
                        <a:buClr>
                          <a:srgbClr val="408000"/>
                        </a:buClr>
                        <a:buSzPct val="100000"/>
                        <a:buFont typeface="Arial" panose="020B0604020202020204" pitchFamily="34" charset="0"/>
                        <a:buChar char="•"/>
                        <a:tabLst/>
                      </a:pPr>
                      <a:r>
                        <a:rPr kumimoji="0" lang="en-US" sz="1200" b="0" i="0" u="none" strike="noStrike" cap="none" normalizeH="0" baseline="0" dirty="0">
                          <a:ln>
                            <a:noFill/>
                          </a:ln>
                          <a:solidFill>
                            <a:schemeClr val="accent4">
                              <a:lumMod val="75000"/>
                            </a:schemeClr>
                          </a:solidFill>
                          <a:effectLst/>
                          <a:latin typeface="Calibri" panose="020F0502020204030204" pitchFamily="34" charset="0"/>
                          <a:ea typeface="Tahoma" pitchFamily="-84" charset="0"/>
                          <a:cs typeface="Tahoma" pitchFamily="-84" charset="0"/>
                          <a:sym typeface="Tahoma" pitchFamily="-84" charset="0"/>
                        </a:rPr>
                        <a:t>Cheryl</a:t>
                      </a:r>
                      <a:r>
                        <a:rPr kumimoji="0" lang="en-US" altLang="ja-JP" sz="1200" b="0" i="0" u="none" strike="noStrike" cap="none" normalizeH="0" baseline="0" dirty="0">
                          <a:ln>
                            <a:noFill/>
                          </a:ln>
                          <a:solidFill>
                            <a:schemeClr val="accent4">
                              <a:lumMod val="75000"/>
                            </a:schemeClr>
                          </a:solidFill>
                          <a:effectLst/>
                          <a:latin typeface="Calibri" panose="020F0502020204030204" pitchFamily="34" charset="0"/>
                          <a:ea typeface="Tahoma" pitchFamily="-84" charset="0"/>
                          <a:cs typeface="Tahoma" pitchFamily="-84" charset="0"/>
                          <a:sym typeface="Tahoma" pitchFamily="-84" charset="0"/>
                        </a:rPr>
                        <a:t>'s mother made sure she was protected from violence and able to get an education living at Cheryl’s aunt’s house.</a:t>
                      </a:r>
                      <a:endParaRPr sz="1200" dirty="0">
                        <a:solidFill>
                          <a:schemeClr val="accent4">
                            <a:lumMod val="75000"/>
                          </a:schemeClr>
                        </a:solidFill>
                      </a:endParaRPr>
                    </a:p>
                  </a:txBody>
                  <a:tcPr marL="91425" marR="91425" marT="91425" marB="91425"/>
                </a:tc>
                <a:tc>
                  <a:txBody>
                    <a:bodyPr/>
                    <a:lstStyle/>
                    <a:p>
                      <a:pPr marL="285750" indent="-285750">
                        <a:buFont typeface="Arial" panose="020B0604020202020204" pitchFamily="34" charset="0"/>
                        <a:buChar char="•"/>
                      </a:pPr>
                      <a:r>
                        <a:rPr lang="en-US" sz="1400" kern="1200" dirty="0">
                          <a:solidFill>
                            <a:srgbClr val="7030A0"/>
                          </a:solidFill>
                          <a:effectLst/>
                          <a:latin typeface="Calibri" panose="020F0502020204030204" pitchFamily="34" charset="0"/>
                          <a:ea typeface="+mn-ea"/>
                          <a:cs typeface="Calibri" panose="020F0502020204030204" pitchFamily="34" charset="0"/>
                        </a:rPr>
                        <a:t>What is Ben’s current living situation? </a:t>
                      </a:r>
                    </a:p>
                    <a:p>
                      <a:pPr marL="285750" indent="-285750">
                        <a:buFont typeface="Arial" panose="020B0604020202020204" pitchFamily="34" charset="0"/>
                        <a:buChar char="•"/>
                      </a:pPr>
                      <a:r>
                        <a:rPr lang="en-US" sz="1400" kern="1200" dirty="0">
                          <a:solidFill>
                            <a:srgbClr val="7030A0"/>
                          </a:solidFill>
                          <a:effectLst/>
                          <a:latin typeface="Calibri" panose="020F0502020204030204" pitchFamily="34" charset="0"/>
                          <a:ea typeface="+mn-ea"/>
                          <a:cs typeface="Calibri" panose="020F0502020204030204" pitchFamily="34" charset="0"/>
                        </a:rPr>
                        <a:t>What does Ben’s current alcohol use look like? </a:t>
                      </a:r>
                    </a:p>
                    <a:p>
                      <a:pPr marL="285750" indent="-285750">
                        <a:buFont typeface="Arial" panose="020B0604020202020204" pitchFamily="34" charset="0"/>
                        <a:buChar char="•"/>
                      </a:pPr>
                      <a:r>
                        <a:rPr lang="en-US" sz="1400" kern="1200" dirty="0">
                          <a:solidFill>
                            <a:srgbClr val="7030A0"/>
                          </a:solidFill>
                          <a:effectLst/>
                          <a:latin typeface="Calibri" panose="020F0502020204030204" pitchFamily="34" charset="0"/>
                          <a:ea typeface="+mn-ea"/>
                          <a:cs typeface="Calibri" panose="020F0502020204030204" pitchFamily="34" charset="0"/>
                        </a:rPr>
                        <a:t>What is Ben’s understanding of the impact of the domestic violence on Cheryl, Rebecca and Akiba?</a:t>
                      </a:r>
                      <a:endParaRPr sz="1400" dirty="0">
                        <a:solidFill>
                          <a:srgbClr val="7030A0"/>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4"/>
                  </a:ext>
                </a:extLst>
              </a:tr>
            </a:tbl>
          </a:graphicData>
        </a:graphic>
      </p:graphicFrame>
      <p:sp>
        <p:nvSpPr>
          <p:cNvPr id="4" name="Star: 5 Points 3">
            <a:extLst>
              <a:ext uri="{FF2B5EF4-FFF2-40B4-BE49-F238E27FC236}">
                <a16:creationId xmlns:a16="http://schemas.microsoft.com/office/drawing/2014/main" id="{D24103D5-DBAE-463F-B1A8-F590ADE3162B}"/>
              </a:ext>
            </a:extLst>
          </p:cNvPr>
          <p:cNvSpPr/>
          <p:nvPr/>
        </p:nvSpPr>
        <p:spPr>
          <a:xfrm>
            <a:off x="6095999" y="414010"/>
            <a:ext cx="201930" cy="2251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646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329B-900E-4953-B3D3-0C52E19D38F3}"/>
              </a:ext>
            </a:extLst>
          </p:cNvPr>
          <p:cNvSpPr>
            <a:spLocks noGrp="1"/>
          </p:cNvSpPr>
          <p:nvPr>
            <p:ph type="title"/>
          </p:nvPr>
        </p:nvSpPr>
        <p:spPr>
          <a:xfrm>
            <a:off x="2181496" y="51330"/>
            <a:ext cx="9172303" cy="575687"/>
          </a:xfrm>
        </p:spPr>
        <p:txBody>
          <a:bodyPr/>
          <a:lstStyle/>
          <a:p>
            <a:r>
              <a:rPr lang="en-US" dirty="0"/>
              <a:t>Cheryl’s ER meeting framework (continued)</a:t>
            </a:r>
          </a:p>
        </p:txBody>
      </p:sp>
      <p:graphicFrame>
        <p:nvGraphicFramePr>
          <p:cNvPr id="4" name="Content Placeholder 3">
            <a:extLst>
              <a:ext uri="{FF2B5EF4-FFF2-40B4-BE49-F238E27FC236}">
                <a16:creationId xmlns:a16="http://schemas.microsoft.com/office/drawing/2014/main" id="{5775D488-E74B-409A-B9CF-31DF1FC26009}"/>
              </a:ext>
            </a:extLst>
          </p:cNvPr>
          <p:cNvGraphicFramePr>
            <a:graphicFrameLocks noGrp="1"/>
          </p:cNvGraphicFramePr>
          <p:nvPr>
            <p:ph idx="1"/>
            <p:extLst>
              <p:ext uri="{D42A27DB-BD31-4B8C-83A1-F6EECF244321}">
                <p14:modId xmlns:p14="http://schemas.microsoft.com/office/powerpoint/2010/main" val="223931361"/>
              </p:ext>
            </p:extLst>
          </p:nvPr>
        </p:nvGraphicFramePr>
        <p:xfrm>
          <a:off x="0" y="1676668"/>
          <a:ext cx="12192000" cy="4533556"/>
        </p:xfrm>
        <a:graphic>
          <a:graphicData uri="http://schemas.openxmlformats.org/drawingml/2006/table">
            <a:tbl>
              <a:tblPr>
                <a:noFill/>
              </a:tblPr>
              <a:tblGrid>
                <a:gridCol w="4467497">
                  <a:extLst>
                    <a:ext uri="{9D8B030D-6E8A-4147-A177-3AD203B41FA5}">
                      <a16:colId xmlns:a16="http://schemas.microsoft.com/office/drawing/2014/main" val="695180714"/>
                    </a:ext>
                  </a:extLst>
                </a:gridCol>
                <a:gridCol w="3775166">
                  <a:extLst>
                    <a:ext uri="{9D8B030D-6E8A-4147-A177-3AD203B41FA5}">
                      <a16:colId xmlns:a16="http://schemas.microsoft.com/office/drawing/2014/main" val="3114975798"/>
                    </a:ext>
                  </a:extLst>
                </a:gridCol>
                <a:gridCol w="3949337">
                  <a:extLst>
                    <a:ext uri="{9D8B030D-6E8A-4147-A177-3AD203B41FA5}">
                      <a16:colId xmlns:a16="http://schemas.microsoft.com/office/drawing/2014/main" val="2105154859"/>
                    </a:ext>
                  </a:extLst>
                </a:gridCol>
              </a:tblGrid>
              <a:tr h="2621012">
                <a:tc>
                  <a:txBody>
                    <a:bodyPr/>
                    <a:lstStyle/>
                    <a:p>
                      <a:pPr marL="285750" marR="0" lvl="1" indent="-285750" algn="l" defTabSz="457200" rtl="0" eaLnBrk="1" fontAlgn="base" latinLnBrk="0" hangingPunct="1">
                        <a:lnSpc>
                          <a:spcPct val="100000"/>
                        </a:lnSpc>
                        <a:spcBef>
                          <a:spcPts val="0"/>
                        </a:spcBef>
                        <a:spcAft>
                          <a:spcPts val="0"/>
                        </a:spcAft>
                        <a:buClr>
                          <a:schemeClr val="accent4">
                            <a:lumMod val="75000"/>
                          </a:schemeClr>
                        </a:buClr>
                        <a:buSzPct val="125000"/>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Cheryl lost her job and canno</a:t>
                      </a:r>
                      <a:r>
                        <a:rPr kumimoji="0" lang="en-US" altLang="ja-JP"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t pay her bills.</a:t>
                      </a:r>
                    </a:p>
                    <a:p>
                      <a:pPr marL="285750" marR="0" lvl="1" indent="-285750" algn="l" defTabSz="457200" rtl="0" eaLnBrk="1" fontAlgn="base" latinLnBrk="0" hangingPunct="1">
                        <a:lnSpc>
                          <a:spcPct val="100000"/>
                        </a:lnSpc>
                        <a:spcBef>
                          <a:spcPts val="0"/>
                        </a:spcBef>
                        <a:spcAft>
                          <a:spcPts val="0"/>
                        </a:spcAft>
                        <a:buClr>
                          <a:schemeClr val="accent4">
                            <a:lumMod val="75000"/>
                          </a:schemeClr>
                        </a:buClr>
                        <a:buSzPct val="125000"/>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Cheryl has been diagnosed with clinical depression.</a:t>
                      </a:r>
                    </a:p>
                    <a:p>
                      <a:pPr marL="285750" marR="0" lvl="1" indent="-285750" algn="l" defTabSz="457200" rtl="0" eaLnBrk="1" fontAlgn="base" latinLnBrk="0" hangingPunct="1">
                        <a:lnSpc>
                          <a:spcPct val="100000"/>
                        </a:lnSpc>
                        <a:spcBef>
                          <a:spcPts val="0"/>
                        </a:spcBef>
                        <a:spcAft>
                          <a:spcPts val="0"/>
                        </a:spcAft>
                        <a:buClr>
                          <a:schemeClr val="accent4">
                            <a:lumMod val="75000"/>
                          </a:schemeClr>
                        </a:buClr>
                        <a:buSzPct val="125000"/>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Cheryl stopped taking her medication three months ago.</a:t>
                      </a:r>
                    </a:p>
                    <a:p>
                      <a:pPr marL="285750" marR="0" lvl="1" indent="-285750" algn="l" defTabSz="457200" rtl="0" eaLnBrk="1" fontAlgn="base" latinLnBrk="0" hangingPunct="1">
                        <a:lnSpc>
                          <a:spcPct val="100000"/>
                        </a:lnSpc>
                        <a:spcBef>
                          <a:spcPts val="0"/>
                        </a:spcBef>
                        <a:spcAft>
                          <a:spcPts val="0"/>
                        </a:spcAft>
                        <a:buClr>
                          <a:schemeClr val="accent4">
                            <a:lumMod val="75000"/>
                          </a:schemeClr>
                        </a:buClr>
                        <a:buSzPct val="125000"/>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Cheryl</a:t>
                      </a:r>
                      <a:r>
                        <a:rPr kumimoji="0" lang="en-US" altLang="ja-JP"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 says her ex-husband hit her a number of years ago.</a:t>
                      </a:r>
                    </a:p>
                    <a:p>
                      <a:pPr marL="285750" marR="0" lvl="1" indent="-285750" algn="l" defTabSz="457200" rtl="0" eaLnBrk="1" fontAlgn="base" latinLnBrk="0" hangingPunct="1">
                        <a:lnSpc>
                          <a:spcPct val="100000"/>
                        </a:lnSpc>
                        <a:spcBef>
                          <a:spcPts val="0"/>
                        </a:spcBef>
                        <a:spcAft>
                          <a:spcPts val="0"/>
                        </a:spcAft>
                        <a:buClr>
                          <a:schemeClr val="accent4">
                            <a:lumMod val="75000"/>
                          </a:schemeClr>
                        </a:buClr>
                        <a:buSzPct val="125000"/>
                        <a:buFont typeface="Arial" panose="020B0604020202020204" pitchFamily="34" charset="0"/>
                        <a:buChar char="•"/>
                        <a:tabLst/>
                      </a:pPr>
                      <a:r>
                        <a:rPr kumimoji="0" lang="en-US"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Cheryl</a:t>
                      </a:r>
                      <a:r>
                        <a:rPr kumimoji="0" lang="en-US" altLang="ja-JP" sz="1600" b="0" i="0" u="none" strike="noStrike" cap="none" normalizeH="0" baseline="0" dirty="0">
                          <a:ln>
                            <a:noFill/>
                          </a:ln>
                          <a:solidFill>
                            <a:schemeClr val="tx1"/>
                          </a:solidFill>
                          <a:effectLst/>
                          <a:latin typeface="Calibri" panose="020F0502020204030204" pitchFamily="34" charset="0"/>
                          <a:ea typeface="ヒラギノ角ゴ ProN W3" pitchFamily="-84" charset="-128"/>
                          <a:cs typeface="ヒラギノ角ゴ ProN W3" pitchFamily="-84" charset="-128"/>
                          <a:sym typeface="Gill Sans" pitchFamily="-84" charset="0"/>
                        </a:rPr>
                        <a:t>'s father was physically Dangerous to both her and her mom when she was a child, and she had to grow up outside of her parents care.</a:t>
                      </a:r>
                      <a:endParaRPr sz="1400" dirty="0">
                        <a:solidFill>
                          <a:schemeClr val="tx1"/>
                        </a:solidFill>
                      </a:endParaRPr>
                    </a:p>
                  </a:txBody>
                  <a:tcPr marL="91425" marR="91425" marT="91425" marB="91425"/>
                </a:tc>
                <a:tc>
                  <a:txBody>
                    <a:bodyPr/>
                    <a:lstStyle/>
                    <a:p>
                      <a:pPr marL="285750" lvl="0" indent="-285750">
                        <a:buFont typeface="Arial" panose="020B0604020202020204" pitchFamily="34" charset="0"/>
                        <a:buChar char="•"/>
                      </a:pPr>
                      <a:r>
                        <a:rPr lang="en-US" sz="2200" kern="1200" dirty="0">
                          <a:solidFill>
                            <a:schemeClr val="accent4">
                              <a:lumMod val="75000"/>
                            </a:schemeClr>
                          </a:solidFill>
                          <a:effectLst/>
                          <a:latin typeface="Calibri" panose="020F0502020204030204" pitchFamily="34" charset="0"/>
                          <a:ea typeface="+mn-ea"/>
                          <a:cs typeface="Calibri" panose="020F0502020204030204" pitchFamily="34" charset="0"/>
                        </a:rPr>
                        <a:t>Trina Evans, family friend</a:t>
                      </a:r>
                    </a:p>
                    <a:p>
                      <a:pPr marL="285750" lvl="0" indent="-285750">
                        <a:buFont typeface="Arial" panose="020B0604020202020204" pitchFamily="34" charset="0"/>
                        <a:buChar char="•"/>
                      </a:pPr>
                      <a:r>
                        <a:rPr lang="en-US" sz="2200" kern="1200" dirty="0">
                          <a:solidFill>
                            <a:schemeClr val="accent4">
                              <a:lumMod val="75000"/>
                            </a:schemeClr>
                          </a:solidFill>
                          <a:effectLst/>
                          <a:latin typeface="Calibri" panose="020F0502020204030204" pitchFamily="34" charset="0"/>
                          <a:ea typeface="+mn-ea"/>
                          <a:cs typeface="Calibri" panose="020F0502020204030204" pitchFamily="34" charset="0"/>
                        </a:rPr>
                        <a:t>Paul Richards, neighbor</a:t>
                      </a:r>
                    </a:p>
                    <a:p>
                      <a:pPr marL="285750" lvl="0" indent="-285750">
                        <a:buFont typeface="Arial" panose="020B0604020202020204" pitchFamily="34" charset="0"/>
                        <a:buChar char="•"/>
                      </a:pPr>
                      <a:r>
                        <a:rPr lang="en-US" sz="2200" kern="1200" dirty="0">
                          <a:solidFill>
                            <a:schemeClr val="accent4">
                              <a:lumMod val="75000"/>
                            </a:schemeClr>
                          </a:solidFill>
                          <a:effectLst/>
                          <a:latin typeface="Calibri" panose="020F0502020204030204" pitchFamily="34" charset="0"/>
                          <a:ea typeface="+mn-ea"/>
                          <a:cs typeface="Calibri" panose="020F0502020204030204" pitchFamily="34" charset="0"/>
                        </a:rPr>
                        <a:t>Sarah Moreno, sister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sng" kern="1200" dirty="0">
                        <a:solidFill>
                          <a:srgbClr val="00206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002060"/>
                        </a:solidFill>
                        <a:effectLst/>
                        <a:latin typeface="Calibri" panose="020F0502020204030204" pitchFamily="34" charset="0"/>
                        <a:ea typeface="+mn-ea"/>
                        <a:cs typeface="Calibri" panose="020F0502020204030204" pitchFamily="34" charset="0"/>
                      </a:endParaRPr>
                    </a:p>
                    <a:p>
                      <a:pPr marL="0" lvl="0" indent="0" algn="l" rtl="0">
                        <a:spcBef>
                          <a:spcPts val="0"/>
                        </a:spcBef>
                        <a:spcAft>
                          <a:spcPts val="0"/>
                        </a:spcAft>
                        <a:buNone/>
                      </a:pPr>
                      <a:endParaRPr sz="1400" dirty="0"/>
                    </a:p>
                  </a:txBody>
                  <a:tcPr marL="91425" marR="91425" marT="91425" marB="91425"/>
                </a:tc>
                <a:tc rowSpan="3">
                  <a:txBody>
                    <a:bodyPr/>
                    <a:lstStyle/>
                    <a:p>
                      <a:pPr marL="285750" lvl="0" indent="-285750">
                        <a:buFont typeface="Arial" panose="020B0604020202020204" pitchFamily="34" charset="0"/>
                        <a:buChar char="•"/>
                      </a:pPr>
                      <a:r>
                        <a:rPr lang="en-US" sz="1250" kern="1200" dirty="0">
                          <a:solidFill>
                            <a:srgbClr val="7030A0"/>
                          </a:solidFill>
                          <a:effectLst/>
                          <a:latin typeface="Calibri" panose="020F0502020204030204" pitchFamily="34" charset="0"/>
                          <a:ea typeface="+mn-ea"/>
                          <a:cs typeface="Calibri" panose="020F0502020204030204" pitchFamily="34" charset="0"/>
                        </a:rPr>
                        <a:t>Kids home with Cheryl with someone checking in daily, with VFM or Court FM services</a:t>
                      </a:r>
                    </a:p>
                    <a:p>
                      <a:pPr marL="285750" lvl="0" indent="-285750">
                        <a:buFont typeface="Arial" panose="020B0604020202020204" pitchFamily="34" charset="0"/>
                        <a:buChar char="•"/>
                      </a:pPr>
                      <a:r>
                        <a:rPr lang="en-US" sz="1250" kern="1200" dirty="0">
                          <a:solidFill>
                            <a:srgbClr val="7030A0"/>
                          </a:solidFill>
                          <a:effectLst/>
                          <a:latin typeface="Calibri" panose="020F0502020204030204" pitchFamily="34" charset="0"/>
                          <a:ea typeface="+mn-ea"/>
                          <a:cs typeface="Calibri" panose="020F0502020204030204" pitchFamily="34" charset="0"/>
                        </a:rPr>
                        <a:t>Kids stay with Trina while Cheryl gets FR services</a:t>
                      </a:r>
                      <a:endParaRPr lang="en-US" sz="1250" dirty="0">
                        <a:latin typeface="Calibri" panose="020F0502020204030204" pitchFamily="34" charset="0"/>
                        <a:ea typeface="Calibri"/>
                        <a:cs typeface="Calibri" panose="020F0502020204030204" pitchFamily="34" charset="0"/>
                        <a:sym typeface="Calibri"/>
                      </a:endParaRPr>
                    </a:p>
                    <a:p>
                      <a:pPr marL="0" lvl="0" indent="0" algn="ctr" rtl="0">
                        <a:lnSpc>
                          <a:spcPct val="115000"/>
                        </a:lnSpc>
                        <a:spcBef>
                          <a:spcPts val="0"/>
                        </a:spcBef>
                        <a:spcAft>
                          <a:spcPts val="0"/>
                        </a:spcAft>
                        <a:buNone/>
                      </a:pPr>
                      <a:endParaRPr lang="en-US" sz="1800" b="1" dirty="0">
                        <a:latin typeface="Calibri" panose="020F0502020204030204" pitchFamily="34" charset="0"/>
                        <a:ea typeface="Calibri"/>
                        <a:cs typeface="Calibri" panose="020F0502020204030204" pitchFamily="34" charset="0"/>
                        <a:sym typeface="Calibri"/>
                      </a:endParaRPr>
                    </a:p>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Next Steps/Action Steps</a:t>
                      </a:r>
                    </a:p>
                    <a:p>
                      <a:r>
                        <a:rPr lang="en-US" sz="1250" b="1" kern="1200" dirty="0">
                          <a:solidFill>
                            <a:schemeClr val="tx1"/>
                          </a:solidFill>
                          <a:effectLst/>
                          <a:latin typeface="Calibri" panose="020F0502020204030204" pitchFamily="34" charset="0"/>
                          <a:ea typeface="+mn-ea"/>
                          <a:cs typeface="Calibri" panose="020F0502020204030204" pitchFamily="34" charset="0"/>
                        </a:rPr>
                        <a:t>Safety Decision:</a:t>
                      </a:r>
                      <a:r>
                        <a:rPr lang="en-US" sz="1250" kern="1200" dirty="0">
                          <a:solidFill>
                            <a:schemeClr val="tx1"/>
                          </a:solidFill>
                          <a:effectLst/>
                          <a:latin typeface="Calibri" panose="020F0502020204030204" pitchFamily="34" charset="0"/>
                          <a:ea typeface="+mn-ea"/>
                          <a:cs typeface="Calibri" panose="020F0502020204030204" pitchFamily="34" charset="0"/>
                        </a:rPr>
                        <a:t> </a:t>
                      </a:r>
                      <a:r>
                        <a:rPr lang="en-US" sz="1250" kern="1200" dirty="0">
                          <a:solidFill>
                            <a:srgbClr val="7030A0"/>
                          </a:solidFill>
                          <a:effectLst/>
                          <a:latin typeface="Calibri" panose="020F0502020204030204" pitchFamily="34" charset="0"/>
                          <a:ea typeface="+mn-ea"/>
                          <a:cs typeface="Calibri" panose="020F0502020204030204" pitchFamily="34" charset="0"/>
                        </a:rPr>
                        <a:t>The kids will remain in out-of-home care while Cheryl receives services and supports to address the safety issues caused by her depression</a:t>
                      </a:r>
                      <a:r>
                        <a:rPr lang="en-US" sz="1200" kern="1200" dirty="0">
                          <a:solidFill>
                            <a:srgbClr val="7030A0"/>
                          </a:solidFill>
                          <a:effectLst/>
                          <a:latin typeface="Calibri" panose="020F0502020204030204" pitchFamily="34" charset="0"/>
                          <a:ea typeface="+mn-ea"/>
                          <a:cs typeface="Calibri" panose="020F0502020204030204" pitchFamily="34" charset="0"/>
                        </a:rPr>
                        <a:t>.</a:t>
                      </a:r>
                    </a:p>
                    <a:p>
                      <a:r>
                        <a:rPr lang="en-US" sz="1200" b="1" u="none" strike="noStrike" kern="1200" dirty="0">
                          <a:solidFill>
                            <a:schemeClr val="tx1"/>
                          </a:solidFill>
                          <a:effectLst/>
                          <a:latin typeface="Calibri" panose="020F0502020204030204" pitchFamily="34" charset="0"/>
                          <a:ea typeface="+mn-ea"/>
                          <a:cs typeface="Calibri" panose="020F0502020204030204" pitchFamily="34" charset="0"/>
                        </a:rPr>
                        <a:t> </a:t>
                      </a:r>
                    </a:p>
                    <a:p>
                      <a:r>
                        <a:rPr lang="en-US" sz="1200" b="1" u="sng" kern="1200" dirty="0">
                          <a:solidFill>
                            <a:schemeClr val="tx1"/>
                          </a:solidFill>
                          <a:effectLst/>
                          <a:latin typeface="Calibri" panose="020F0502020204030204" pitchFamily="34" charset="0"/>
                          <a:ea typeface="+mn-ea"/>
                          <a:cs typeface="Calibri" panose="020F0502020204030204" pitchFamily="34" charset="0"/>
                        </a:rPr>
                        <a:t>Who                             What                                   By When</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Anna                  Set up visit for Cheryl &amp;               Today</a:t>
                      </a:r>
                    </a:p>
                    <a:p>
                      <a:r>
                        <a:rPr lang="en-US" sz="1200" kern="1200" dirty="0">
                          <a:solidFill>
                            <a:schemeClr val="tx1"/>
                          </a:solidFill>
                          <a:effectLst/>
                          <a:latin typeface="Calibri" panose="020F0502020204030204" pitchFamily="34" charset="0"/>
                          <a:ea typeface="+mn-ea"/>
                          <a:cs typeface="Calibri" panose="020F0502020204030204" pitchFamily="34" charset="0"/>
                        </a:rPr>
                        <a:t>                           the kids</a:t>
                      </a:r>
                    </a:p>
                    <a:p>
                      <a:r>
                        <a:rPr lang="en-US" sz="1200" kern="1200" dirty="0">
                          <a:solidFill>
                            <a:schemeClr val="tx1"/>
                          </a:solidFill>
                          <a:effectLst/>
                          <a:latin typeface="Calibri" panose="020F0502020204030204" pitchFamily="34" charset="0"/>
                          <a:ea typeface="+mn-ea"/>
                          <a:cs typeface="Calibri" panose="020F0502020204030204" pitchFamily="34" charset="0"/>
                        </a:rPr>
                        <a:t>Trina                  Facilitate nightly calls for              Starting</a:t>
                      </a:r>
                    </a:p>
                    <a:p>
                      <a:r>
                        <a:rPr lang="en-US" sz="1200" kern="1200" dirty="0">
                          <a:solidFill>
                            <a:schemeClr val="tx1"/>
                          </a:solidFill>
                          <a:effectLst/>
                          <a:latin typeface="Calibri" panose="020F0502020204030204" pitchFamily="34" charset="0"/>
                          <a:ea typeface="+mn-ea"/>
                          <a:cs typeface="Calibri" panose="020F0502020204030204" pitchFamily="34" charset="0"/>
                        </a:rPr>
                        <a:t>                           Cheryl &amp; the kids                           tonight</a:t>
                      </a:r>
                    </a:p>
                    <a:p>
                      <a:r>
                        <a:rPr lang="en-US" sz="1200" kern="1200" dirty="0">
                          <a:solidFill>
                            <a:schemeClr val="tx1"/>
                          </a:solidFill>
                          <a:effectLst/>
                          <a:latin typeface="Calibri" panose="020F0502020204030204" pitchFamily="34" charset="0"/>
                          <a:ea typeface="+mn-ea"/>
                          <a:cs typeface="Calibri" panose="020F0502020204030204" pitchFamily="34" charset="0"/>
                        </a:rPr>
                        <a:t>CWS &amp; Trina     Complete next step of                  12/6/19</a:t>
                      </a:r>
                      <a:br>
                        <a:rPr lang="en-US" sz="1200" kern="1200" dirty="0">
                          <a:solidFill>
                            <a:schemeClr val="tx1"/>
                          </a:solidFill>
                          <a:effectLst/>
                          <a:latin typeface="Calibri" panose="020F0502020204030204" pitchFamily="34" charset="0"/>
                          <a:ea typeface="+mn-ea"/>
                          <a:cs typeface="Calibri" panose="020F0502020204030204" pitchFamily="34" charset="0"/>
                        </a:rPr>
                      </a:br>
                      <a:r>
                        <a:rPr lang="en-US" sz="1200" kern="1200" dirty="0">
                          <a:solidFill>
                            <a:schemeClr val="tx1"/>
                          </a:solidFill>
                          <a:effectLst/>
                          <a:latin typeface="Calibri" panose="020F0502020204030204" pitchFamily="34" charset="0"/>
                          <a:ea typeface="+mn-ea"/>
                          <a:cs typeface="Calibri" panose="020F0502020204030204" pitchFamily="34" charset="0"/>
                        </a:rPr>
                        <a:t>                           RFA approval process</a:t>
                      </a:r>
                    </a:p>
                    <a:p>
                      <a:r>
                        <a:rPr lang="en-US" sz="1200" kern="1200" dirty="0">
                          <a:solidFill>
                            <a:schemeClr val="tx1"/>
                          </a:solidFill>
                          <a:effectLst/>
                          <a:latin typeface="Calibri" panose="020F0502020204030204" pitchFamily="34" charset="0"/>
                          <a:ea typeface="+mn-ea"/>
                          <a:cs typeface="Calibri" panose="020F0502020204030204" pitchFamily="34" charset="0"/>
                        </a:rPr>
                        <a:t>Cheryl                Make follow-up appt with           12/6/19</a:t>
                      </a:r>
                    </a:p>
                    <a:p>
                      <a:r>
                        <a:rPr lang="en-US" sz="1200" kern="1200" dirty="0">
                          <a:solidFill>
                            <a:schemeClr val="tx1"/>
                          </a:solidFill>
                          <a:effectLst/>
                          <a:latin typeface="Calibri" panose="020F0502020204030204" pitchFamily="34" charset="0"/>
                          <a:ea typeface="+mn-ea"/>
                          <a:cs typeface="Calibri" panose="020F0502020204030204" pitchFamily="34" charset="0"/>
                        </a:rPr>
                        <a:t>                           psychiatrist</a:t>
                      </a:r>
                      <a:br>
                        <a:rPr lang="en-US" sz="1200" kern="1200" dirty="0">
                          <a:solidFill>
                            <a:schemeClr val="tx1"/>
                          </a:solidFill>
                          <a:effectLst/>
                          <a:latin typeface="Calibri" panose="020F0502020204030204" pitchFamily="34" charset="0"/>
                          <a:ea typeface="+mn-ea"/>
                          <a:cs typeface="Calibri" panose="020F0502020204030204" pitchFamily="34" charset="0"/>
                        </a:rPr>
                      </a:br>
                      <a:r>
                        <a:rPr lang="en-US" sz="1200" kern="1200" dirty="0">
                          <a:solidFill>
                            <a:schemeClr val="tx1"/>
                          </a:solidFill>
                          <a:effectLst/>
                          <a:latin typeface="Calibri" panose="020F0502020204030204" pitchFamily="34" charset="0"/>
                          <a:ea typeface="+mn-ea"/>
                          <a:cs typeface="Calibri" panose="020F0502020204030204" pitchFamily="34" charset="0"/>
                        </a:rPr>
                        <a:t>Sarah                 Go with Cheryl to psychiatrist     TBD</a:t>
                      </a:r>
                    </a:p>
                    <a:p>
                      <a:r>
                        <a:rPr lang="en-US" sz="1200" kern="1200" dirty="0">
                          <a:solidFill>
                            <a:schemeClr val="tx1"/>
                          </a:solidFill>
                          <a:effectLst/>
                          <a:latin typeface="Calibri" panose="020F0502020204030204" pitchFamily="34" charset="0"/>
                          <a:ea typeface="+mn-ea"/>
                          <a:cs typeface="Calibri" panose="020F0502020204030204" pitchFamily="34" charset="0"/>
                        </a:rPr>
                        <a:t>                           appt when scheduled</a:t>
                      </a:r>
                    </a:p>
                    <a:p>
                      <a:r>
                        <a:rPr lang="en-US" sz="1200" kern="1200" dirty="0">
                          <a:solidFill>
                            <a:schemeClr val="tx1"/>
                          </a:solidFill>
                          <a:effectLst/>
                          <a:latin typeface="Calibri" panose="020F0502020204030204" pitchFamily="34" charset="0"/>
                          <a:ea typeface="+mn-ea"/>
                          <a:cs typeface="Calibri" panose="020F0502020204030204" pitchFamily="34" charset="0"/>
                        </a:rPr>
                        <a:t>Team                 Case planning CFT meeting          1/15/20</a:t>
                      </a:r>
                    </a:p>
                  </a:txBody>
                  <a:tcPr marL="91425" marR="91425" marT="91425" marB="91425"/>
                </a:tc>
                <a:extLst>
                  <a:ext uri="{0D108BD9-81ED-4DB2-BD59-A6C34878D82A}">
                    <a16:rowId xmlns:a16="http://schemas.microsoft.com/office/drawing/2014/main" val="380044211"/>
                  </a:ext>
                </a:extLst>
              </a:tr>
              <a:tr h="455028">
                <a:tc>
                  <a:txBody>
                    <a:bodyPr/>
                    <a:lstStyle/>
                    <a:p>
                      <a:pPr marL="0" lvl="0" indent="0" algn="ctr" rtl="0">
                        <a:lnSpc>
                          <a:spcPct val="115000"/>
                        </a:lnSpc>
                        <a:spcBef>
                          <a:spcPts val="0"/>
                        </a:spcBef>
                        <a:spcAft>
                          <a:spcPts val="0"/>
                        </a:spcAft>
                        <a:buNone/>
                      </a:pPr>
                      <a:r>
                        <a:rPr lang="en-US" sz="1800" b="1" dirty="0">
                          <a:solidFill>
                            <a:schemeClr val="tx1"/>
                          </a:solidFill>
                          <a:latin typeface="Calibri"/>
                          <a:ea typeface="Calibri"/>
                          <a:cs typeface="Calibri"/>
                          <a:sym typeface="Calibri"/>
                        </a:rPr>
                        <a:t>Needs of Child/Youth</a:t>
                      </a:r>
                      <a:endParaRPr sz="1800" b="1" dirty="0">
                        <a:solidFill>
                          <a:schemeClr val="tx1"/>
                        </a:solidFill>
                        <a:latin typeface="Calibri"/>
                        <a:ea typeface="Calibri"/>
                        <a:cs typeface="Calibri"/>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a:ea typeface="Calibri"/>
                          <a:cs typeface="Calibri"/>
                          <a:sym typeface="Calibri"/>
                        </a:rPr>
                        <a:t>Strengths of Child/Youth</a:t>
                      </a:r>
                      <a:endParaRPr sz="1800" b="1" dirty="0">
                        <a:latin typeface="Calibri"/>
                        <a:ea typeface="Calibri"/>
                        <a:cs typeface="Calibri"/>
                        <a:sym typeface="Calibri"/>
                      </a:endParaRPr>
                    </a:p>
                  </a:txBody>
                  <a:tcPr marL="91425" marR="91425" marT="91425" marB="91425">
                    <a:solidFill>
                      <a:schemeClr val="accent3">
                        <a:lumMod val="20000"/>
                        <a:lumOff val="80000"/>
                      </a:schemeClr>
                    </a:solidFill>
                  </a:tcPr>
                </a:tc>
                <a:tc vMerge="1">
                  <a:txBody>
                    <a:bodyPr/>
                    <a:lstStyle/>
                    <a:p>
                      <a:endParaRPr lang="en-US" dirty="0"/>
                    </a:p>
                  </a:txBody>
                  <a:tcPr/>
                </a:tc>
                <a:extLst>
                  <a:ext uri="{0D108BD9-81ED-4DB2-BD59-A6C34878D82A}">
                    <a16:rowId xmlns:a16="http://schemas.microsoft.com/office/drawing/2014/main" val="3746953042"/>
                  </a:ext>
                </a:extLst>
              </a:tr>
              <a:tr h="1358638">
                <a:tc>
                  <a:txBody>
                    <a:bodyPr/>
                    <a:lstStyle/>
                    <a:p>
                      <a:pPr marL="285750" lvl="0" indent="-285750">
                        <a:buFont typeface="Arial" panose="020B0604020202020204" pitchFamily="34" charset="0"/>
                        <a:buChar char="•"/>
                      </a:pPr>
                      <a:r>
                        <a:rPr lang="en-US" sz="1600" kern="1200" dirty="0">
                          <a:solidFill>
                            <a:schemeClr val="tx1"/>
                          </a:solidFill>
                          <a:effectLst/>
                          <a:latin typeface="Calibri" panose="020F0502020204030204" pitchFamily="34" charset="0"/>
                          <a:ea typeface="+mn-ea"/>
                          <a:cs typeface="Calibri" panose="020F0502020204030204" pitchFamily="34" charset="0"/>
                        </a:rPr>
                        <a:t>The girls are separated from their mom.</a:t>
                      </a:r>
                    </a:p>
                    <a:p>
                      <a:pPr marL="285750" lvl="0" indent="-285750">
                        <a:buFont typeface="Arial" panose="020B0604020202020204" pitchFamily="34" charset="0"/>
                        <a:buChar char="•"/>
                      </a:pPr>
                      <a:r>
                        <a:rPr lang="en-US" sz="1600" kern="1200" dirty="0">
                          <a:solidFill>
                            <a:schemeClr val="tx1"/>
                          </a:solidFill>
                          <a:effectLst/>
                          <a:latin typeface="Calibri" panose="020F0502020204030204" pitchFamily="34" charset="0"/>
                          <a:ea typeface="+mn-ea"/>
                          <a:cs typeface="Calibri" panose="020F0502020204030204" pitchFamily="34" charset="0"/>
                        </a:rPr>
                        <a:t>Rebecca is very anxious without her mom, has been crying constantly and hasn’t slept.</a:t>
                      </a:r>
                    </a:p>
                    <a:p>
                      <a:pPr marL="285750" lvl="0" indent="-285750">
                        <a:buFont typeface="Arial" panose="020B0604020202020204" pitchFamily="34" charset="0"/>
                        <a:buChar char="•"/>
                      </a:pPr>
                      <a:r>
                        <a:rPr lang="en-US" sz="1600" kern="1200" dirty="0">
                          <a:solidFill>
                            <a:schemeClr val="tx1"/>
                          </a:solidFill>
                          <a:effectLst/>
                          <a:latin typeface="Calibri" panose="020F0502020204030204" pitchFamily="34" charset="0"/>
                          <a:ea typeface="+mn-ea"/>
                          <a:cs typeface="Calibri" panose="020F0502020204030204" pitchFamily="34" charset="0"/>
                        </a:rPr>
                        <a:t>Akiba has delays in her speech.</a:t>
                      </a:r>
                    </a:p>
                    <a:p>
                      <a:endParaRPr lang="en-US" dirty="0">
                        <a:solidFill>
                          <a:schemeClr val="tx1"/>
                        </a:solidFill>
                      </a:endParaRPr>
                    </a:p>
                  </a:txBody>
                  <a:tcPr marL="91425" marR="91425" marT="91425" marB="91425"/>
                </a:tc>
                <a:tc>
                  <a:txBody>
                    <a:bodyPr/>
                    <a:lstStyle/>
                    <a:p>
                      <a:pPr marL="285750" lvl="0" indent="-285750">
                        <a:buFont typeface="Arial" panose="020B0604020202020204" pitchFamily="34" charset="0"/>
                        <a:buChar char="•"/>
                      </a:pPr>
                      <a:r>
                        <a:rPr lang="en-US" sz="1400" kern="1200" dirty="0">
                          <a:solidFill>
                            <a:schemeClr val="accent4">
                              <a:lumMod val="75000"/>
                            </a:schemeClr>
                          </a:solidFill>
                          <a:effectLst/>
                          <a:latin typeface="Calibri" panose="020F0502020204030204" pitchFamily="34" charset="0"/>
                          <a:ea typeface="+mn-ea"/>
                          <a:cs typeface="Calibri" panose="020F0502020204030204" pitchFamily="34" charset="0"/>
                        </a:rPr>
                        <a:t>Rebecca does great in school and is very smart and responsible.</a:t>
                      </a:r>
                    </a:p>
                    <a:p>
                      <a:pPr marL="285750" lvl="0" indent="-285750">
                        <a:buFont typeface="Arial" panose="020B0604020202020204" pitchFamily="34" charset="0"/>
                        <a:buChar char="•"/>
                      </a:pPr>
                      <a:r>
                        <a:rPr lang="en-US" sz="1400" kern="1200" dirty="0">
                          <a:solidFill>
                            <a:schemeClr val="accent4">
                              <a:lumMod val="75000"/>
                            </a:schemeClr>
                          </a:solidFill>
                          <a:effectLst/>
                          <a:latin typeface="Calibri" panose="020F0502020204030204" pitchFamily="34" charset="0"/>
                          <a:ea typeface="+mn-ea"/>
                          <a:cs typeface="Calibri" panose="020F0502020204030204" pitchFamily="34" charset="0"/>
                        </a:rPr>
                        <a:t>Akiba is funny and social with everyone.</a:t>
                      </a:r>
                    </a:p>
                    <a:p>
                      <a:pPr marL="285750" lvl="0" indent="-285750">
                        <a:buFont typeface="Arial" panose="020B0604020202020204" pitchFamily="34" charset="0"/>
                        <a:buChar char="•"/>
                      </a:pPr>
                      <a:r>
                        <a:rPr lang="en-US" sz="1400" kern="1200" dirty="0">
                          <a:solidFill>
                            <a:schemeClr val="accent4">
                              <a:lumMod val="75000"/>
                            </a:schemeClr>
                          </a:solidFill>
                          <a:effectLst/>
                          <a:latin typeface="Calibri" panose="020F0502020204030204" pitchFamily="34" charset="0"/>
                          <a:ea typeface="+mn-ea"/>
                          <a:cs typeface="Calibri" panose="020F0502020204030204" pitchFamily="34" charset="0"/>
                        </a:rPr>
                        <a:t>The kids are staying in their schools.</a:t>
                      </a:r>
                    </a:p>
                    <a:p>
                      <a:endParaRPr lang="en-US" sz="1000" dirty="0"/>
                    </a:p>
                  </a:txBody>
                  <a:tcPr marL="91425" marR="91425" marT="91425" marB="91425"/>
                </a:tc>
                <a:tc vMerge="1">
                  <a:txBody>
                    <a:bodyPr/>
                    <a:lstStyle/>
                    <a:p>
                      <a:endParaRPr lang="en-US"/>
                    </a:p>
                  </a:txBody>
                  <a:tcPr/>
                </a:tc>
                <a:extLst>
                  <a:ext uri="{0D108BD9-81ED-4DB2-BD59-A6C34878D82A}">
                    <a16:rowId xmlns:a16="http://schemas.microsoft.com/office/drawing/2014/main" val="3382108304"/>
                  </a:ext>
                </a:extLst>
              </a:tr>
            </a:tbl>
          </a:graphicData>
        </a:graphic>
      </p:graphicFrame>
      <p:cxnSp>
        <p:nvCxnSpPr>
          <p:cNvPr id="5" name="Google Shape;664;p51">
            <a:extLst>
              <a:ext uri="{FF2B5EF4-FFF2-40B4-BE49-F238E27FC236}">
                <a16:creationId xmlns:a16="http://schemas.microsoft.com/office/drawing/2014/main" id="{26393E3D-CE68-4536-813F-690133A6C0DC}"/>
              </a:ext>
            </a:extLst>
          </p:cNvPr>
          <p:cNvCxnSpPr>
            <a:cxnSpLocks/>
          </p:cNvCxnSpPr>
          <p:nvPr/>
        </p:nvCxnSpPr>
        <p:spPr>
          <a:xfrm>
            <a:off x="1884950" y="6400800"/>
            <a:ext cx="8861819" cy="0"/>
          </a:xfrm>
          <a:prstGeom prst="straightConnector1">
            <a:avLst/>
          </a:prstGeom>
          <a:noFill/>
          <a:ln w="25400" cap="flat" cmpd="sng">
            <a:solidFill>
              <a:srgbClr val="000000"/>
            </a:solidFill>
            <a:prstDash val="solid"/>
            <a:round/>
            <a:headEnd type="triangle" w="med" len="med"/>
            <a:tailEnd type="triangle" w="med" len="med"/>
          </a:ln>
        </p:spPr>
      </p:cxnSp>
      <p:sp>
        <p:nvSpPr>
          <p:cNvPr id="6" name="Google Shape;662;p51">
            <a:extLst>
              <a:ext uri="{FF2B5EF4-FFF2-40B4-BE49-F238E27FC236}">
                <a16:creationId xmlns:a16="http://schemas.microsoft.com/office/drawing/2014/main" id="{64160004-0F44-46D5-8433-CC80A83F6DAC}"/>
              </a:ext>
            </a:extLst>
          </p:cNvPr>
          <p:cNvSpPr/>
          <p:nvPr/>
        </p:nvSpPr>
        <p:spPr>
          <a:xfrm>
            <a:off x="820898" y="6490901"/>
            <a:ext cx="10209654"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dirty="0">
                <a:solidFill>
                  <a:srgbClr val="365F91"/>
                </a:solidFill>
                <a:latin typeface="Calibri"/>
                <a:ea typeface="Calibri"/>
                <a:cs typeface="Calibri"/>
                <a:sym typeface="Calibri"/>
              </a:rPr>
              <a:t>	1	2	3	4	5	6	7	8	9	10</a:t>
            </a:r>
            <a:endParaRPr sz="4200" dirty="0">
              <a:solidFill>
                <a:srgbClr val="000000"/>
              </a:solidFill>
              <a:latin typeface="Gill Sans"/>
              <a:ea typeface="Gill Sans"/>
              <a:cs typeface="Gill Sans"/>
              <a:sym typeface="Gill Sans"/>
            </a:endParaRPr>
          </a:p>
        </p:txBody>
      </p:sp>
      <p:sp>
        <p:nvSpPr>
          <p:cNvPr id="8" name="Oval 7">
            <a:extLst>
              <a:ext uri="{FF2B5EF4-FFF2-40B4-BE49-F238E27FC236}">
                <a16:creationId xmlns:a16="http://schemas.microsoft.com/office/drawing/2014/main" id="{514F19AD-4A85-496F-9F71-3A1D7CCA9034}"/>
              </a:ext>
            </a:extLst>
          </p:cNvPr>
          <p:cNvSpPr/>
          <p:nvPr/>
        </p:nvSpPr>
        <p:spPr>
          <a:xfrm>
            <a:off x="1981200" y="6414784"/>
            <a:ext cx="468085" cy="39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995ECD-B6EC-429C-B873-EF59EAB758F1}"/>
              </a:ext>
            </a:extLst>
          </p:cNvPr>
          <p:cNvSpPr/>
          <p:nvPr/>
        </p:nvSpPr>
        <p:spPr>
          <a:xfrm>
            <a:off x="351366" y="6278493"/>
            <a:ext cx="1385994" cy="587853"/>
          </a:xfrm>
          <a:prstGeom prst="rect">
            <a:avLst/>
          </a:prstGeom>
        </p:spPr>
        <p:txBody>
          <a:bodyPr wrap="square">
            <a:spAutoFit/>
          </a:bodyPr>
          <a:lstStyle/>
          <a:p>
            <a:pPr algn="ctr">
              <a:lnSpc>
                <a:spcPct val="115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Scaling for Current Safety</a:t>
            </a:r>
          </a:p>
        </p:txBody>
      </p:sp>
      <p:graphicFrame>
        <p:nvGraphicFramePr>
          <p:cNvPr id="9" name="Table 8"/>
          <p:cNvGraphicFramePr>
            <a:graphicFrameLocks noGrp="1"/>
          </p:cNvGraphicFramePr>
          <p:nvPr>
            <p:extLst>
              <p:ext uri="{D42A27DB-BD31-4B8C-83A1-F6EECF244321}">
                <p14:modId xmlns:p14="http://schemas.microsoft.com/office/powerpoint/2010/main" val="2167731258"/>
              </p:ext>
            </p:extLst>
          </p:nvPr>
        </p:nvGraphicFramePr>
        <p:xfrm>
          <a:off x="0" y="695254"/>
          <a:ext cx="12191999" cy="959552"/>
        </p:xfrm>
        <a:graphic>
          <a:graphicData uri="http://schemas.openxmlformats.org/drawingml/2006/table">
            <a:tbl>
              <a:tblPr>
                <a:noFill/>
              </a:tblPr>
              <a:tblGrid>
                <a:gridCol w="4467497">
                  <a:extLst>
                    <a:ext uri="{9D8B030D-6E8A-4147-A177-3AD203B41FA5}">
                      <a16:colId xmlns:a16="http://schemas.microsoft.com/office/drawing/2014/main" val="2370331655"/>
                    </a:ext>
                  </a:extLst>
                </a:gridCol>
                <a:gridCol w="3775166">
                  <a:extLst>
                    <a:ext uri="{9D8B030D-6E8A-4147-A177-3AD203B41FA5}">
                      <a16:colId xmlns:a16="http://schemas.microsoft.com/office/drawing/2014/main" val="1454466021"/>
                    </a:ext>
                  </a:extLst>
                </a:gridCol>
                <a:gridCol w="3949336">
                  <a:extLst>
                    <a:ext uri="{9D8B030D-6E8A-4147-A177-3AD203B41FA5}">
                      <a16:colId xmlns:a16="http://schemas.microsoft.com/office/drawing/2014/main" val="1359823212"/>
                    </a:ext>
                  </a:extLst>
                </a:gridCol>
              </a:tblGrid>
              <a:tr h="418012">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are we worried about/needs?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What’s working well/strengths?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needs to happen next?</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extLst>
                  <a:ext uri="{0D108BD9-81ED-4DB2-BD59-A6C34878D82A}">
                    <a16:rowId xmlns:a16="http://schemas.microsoft.com/office/drawing/2014/main" val="1869792260"/>
                  </a:ext>
                </a:extLst>
              </a:tr>
              <a:tr h="418012">
                <a:tc>
                  <a:txBody>
                    <a:bodyPr/>
                    <a:lstStyle/>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Complicating Factors</a:t>
                      </a:r>
                      <a:endParaRPr sz="1800" b="1" dirty="0">
                        <a:latin typeface="Calibri" panose="020F0502020204030204" pitchFamily="34" charset="0"/>
                        <a:ea typeface="Calibri"/>
                        <a:cs typeface="Calibri" panose="020F0502020204030204" pitchFamily="34" charset="0"/>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Safety/Support Network</a:t>
                      </a:r>
                      <a:endParaRPr sz="1800" b="1" dirty="0">
                        <a:latin typeface="Calibri" panose="020F0502020204030204" pitchFamily="34" charset="0"/>
                        <a:ea typeface="Calibri"/>
                        <a:cs typeface="Calibri" panose="020F0502020204030204" pitchFamily="34" charset="0"/>
                        <a:sym typeface="Calibri"/>
                      </a:endParaRPr>
                    </a:p>
                  </a:txBody>
                  <a:tcPr marL="91425" marR="91425" marT="91425" marB="91425">
                    <a:solidFill>
                      <a:schemeClr val="accent3">
                        <a:lumMod val="20000"/>
                        <a:lumOff val="80000"/>
                      </a:schemeClr>
                    </a:solidFill>
                  </a:tcPr>
                </a:tc>
                <a:tc>
                  <a:txBody>
                    <a:bodyPr/>
                    <a:lstStyle/>
                    <a:p>
                      <a:pPr marL="0" lvl="0" indent="0" algn="ctr" rtl="0">
                        <a:lnSpc>
                          <a:spcPct val="115000"/>
                        </a:lnSpc>
                        <a:spcBef>
                          <a:spcPts val="0"/>
                        </a:spcBef>
                        <a:spcAft>
                          <a:spcPts val="0"/>
                        </a:spcAft>
                        <a:buNone/>
                      </a:pPr>
                      <a:r>
                        <a:rPr lang="en-US" sz="1800" b="1" dirty="0">
                          <a:latin typeface="Calibri" panose="020F0502020204030204" pitchFamily="34" charset="0"/>
                          <a:ea typeface="Calibri"/>
                          <a:cs typeface="Calibri" panose="020F0502020204030204" pitchFamily="34" charset="0"/>
                          <a:sym typeface="Calibri"/>
                        </a:rPr>
                        <a:t>Brainstorming/Ideas</a:t>
                      </a:r>
                      <a:endParaRPr sz="1800" b="1" dirty="0">
                        <a:latin typeface="Calibri" panose="020F0502020204030204" pitchFamily="34" charset="0"/>
                        <a:ea typeface="Calibri"/>
                        <a:cs typeface="Calibri" panose="020F0502020204030204" pitchFamily="34" charset="0"/>
                        <a:sym typeface="Calibri"/>
                      </a:endParaRPr>
                    </a:p>
                  </a:txBody>
                  <a:tcPr marL="91425" marR="91425" marT="91425" marB="91425">
                    <a:solidFill>
                      <a:schemeClr val="accent3">
                        <a:lumMod val="20000"/>
                        <a:lumOff val="80000"/>
                      </a:schemeClr>
                    </a:solidFill>
                  </a:tcPr>
                </a:tc>
                <a:extLst>
                  <a:ext uri="{0D108BD9-81ED-4DB2-BD59-A6C34878D82A}">
                    <a16:rowId xmlns:a16="http://schemas.microsoft.com/office/drawing/2014/main" val="2324330834"/>
                  </a:ext>
                </a:extLst>
              </a:tr>
            </a:tbl>
          </a:graphicData>
        </a:graphic>
      </p:graphicFrame>
    </p:spTree>
    <p:extLst>
      <p:ext uri="{BB962C8B-B14F-4D97-AF65-F5344CB8AC3E}">
        <p14:creationId xmlns:p14="http://schemas.microsoft.com/office/powerpoint/2010/main" val="2633115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8" name="Title 1"/>
          <p:cNvSpPr>
            <a:spLocks noGrp="1"/>
          </p:cNvSpPr>
          <p:nvPr>
            <p:ph type="title"/>
          </p:nvPr>
        </p:nvSpPr>
        <p:spPr>
          <a:xfrm>
            <a:off x="1981200" y="0"/>
            <a:ext cx="8229600" cy="1182688"/>
          </a:xfrm>
        </p:spPr>
        <p:txBody>
          <a:bodyPr/>
          <a:lstStyle/>
          <a:p>
            <a:pPr algn="ctr" eaLnBrk="1" hangingPunct="1"/>
            <a:r>
              <a:rPr lang="en-US" altLang="en-US" dirty="0">
                <a:solidFill>
                  <a:schemeClr val="tx1"/>
                </a:solidFill>
                <a:cs typeface="Calibri" panose="020F0502020204030204" pitchFamily="34" charset="0"/>
              </a:rPr>
              <a:t>Why a Map AND an Assessment?</a:t>
            </a:r>
          </a:p>
        </p:txBody>
      </p:sp>
      <p:sp>
        <p:nvSpPr>
          <p:cNvPr id="269314" name="Text Placeholder 2"/>
          <p:cNvSpPr>
            <a:spLocks noGrp="1"/>
          </p:cNvSpPr>
          <p:nvPr>
            <p:ph type="body" idx="1"/>
          </p:nvPr>
        </p:nvSpPr>
        <p:spPr>
          <a:xfrm>
            <a:off x="1757363" y="1112837"/>
            <a:ext cx="2589213" cy="639763"/>
          </a:xfrm>
          <a:prstGeom prst="rect">
            <a:avLst/>
          </a:prstGeom>
        </p:spPr>
        <p:txBody>
          <a:bodyPr/>
          <a:lstStyle/>
          <a:p>
            <a:pPr marL="0" indent="0">
              <a:buNone/>
            </a:pPr>
            <a:r>
              <a:rPr lang="en-US" altLang="en-US" dirty="0">
                <a:solidFill>
                  <a:srgbClr val="4C4845"/>
                </a:solidFill>
                <a:cs typeface="Calibri" panose="020F0502020204030204" pitchFamily="34" charset="0"/>
              </a:rPr>
              <a:t>MAP</a:t>
            </a:r>
          </a:p>
        </p:txBody>
      </p:sp>
      <p:sp>
        <p:nvSpPr>
          <p:cNvPr id="269315" name="Content Placeholder 3"/>
          <p:cNvSpPr>
            <a:spLocks noGrp="1"/>
          </p:cNvSpPr>
          <p:nvPr>
            <p:ph sz="half" idx="2"/>
          </p:nvPr>
        </p:nvSpPr>
        <p:spPr>
          <a:xfrm>
            <a:off x="595745" y="1911927"/>
            <a:ext cx="4433455" cy="4038600"/>
          </a:xfrm>
          <a:prstGeom prst="rect">
            <a:avLst/>
          </a:prstGeom>
        </p:spPr>
        <p:txBody>
          <a:bodyPr/>
          <a:lstStyle/>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Use in the field</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Family-centered</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Formatted to help professionals organize their thinking and judgment</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Shared language for professionals, family members, anyone involved with the family</a:t>
            </a:r>
          </a:p>
          <a:p>
            <a:pPr marL="461963" indent="-461963">
              <a:lnSpc>
                <a:spcPct val="80000"/>
              </a:lnSpc>
              <a:spcBef>
                <a:spcPct val="0"/>
              </a:spcBef>
              <a:buFontTx/>
              <a:buChar char="•"/>
            </a:pPr>
            <a:endParaRPr lang="en-US" altLang="en-US" sz="2200" dirty="0">
              <a:cs typeface="Calibri" panose="020F0502020204030204" pitchFamily="34" charset="0"/>
            </a:endParaRPr>
          </a:p>
        </p:txBody>
      </p:sp>
      <p:sp>
        <p:nvSpPr>
          <p:cNvPr id="269316" name="Text Placeholder 4"/>
          <p:cNvSpPr>
            <a:spLocks noGrp="1"/>
          </p:cNvSpPr>
          <p:nvPr>
            <p:ph type="body" sz="quarter" idx="3"/>
          </p:nvPr>
        </p:nvSpPr>
        <p:spPr>
          <a:xfrm>
            <a:off x="8493760" y="1112837"/>
            <a:ext cx="2998788" cy="639763"/>
          </a:xfrm>
          <a:prstGeom prst="rect">
            <a:avLst/>
          </a:prstGeom>
        </p:spPr>
        <p:txBody>
          <a:bodyPr/>
          <a:lstStyle/>
          <a:p>
            <a:pPr marL="0" indent="0">
              <a:buNone/>
            </a:pPr>
            <a:r>
              <a:rPr lang="en-US" altLang="en-US" dirty="0">
                <a:solidFill>
                  <a:srgbClr val="4C4845"/>
                </a:solidFill>
                <a:cs typeface="Calibri" panose="020F0502020204030204" pitchFamily="34" charset="0"/>
              </a:rPr>
              <a:t>ASSESSMENT</a:t>
            </a:r>
          </a:p>
        </p:txBody>
      </p:sp>
      <p:sp>
        <p:nvSpPr>
          <p:cNvPr id="269317" name="Content Placeholder 5"/>
          <p:cNvSpPr>
            <a:spLocks noGrp="1"/>
          </p:cNvSpPr>
          <p:nvPr>
            <p:ph sz="quarter" idx="4"/>
          </p:nvPr>
        </p:nvSpPr>
        <p:spPr>
          <a:xfrm>
            <a:off x="7155152" y="2029691"/>
            <a:ext cx="4524230" cy="4191000"/>
          </a:xfrm>
          <a:prstGeom prst="rect">
            <a:avLst/>
          </a:prstGeom>
        </p:spPr>
        <p:txBody>
          <a:bodyPr/>
          <a:lstStyle/>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Brings the best of large data sets to practice decisions</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Research-based</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Consistency</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Reliability (definitions)</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Equity</a:t>
            </a:r>
          </a:p>
          <a:p>
            <a:pPr marL="461963" indent="-461963">
              <a:spcBef>
                <a:spcPct val="0"/>
              </a:spcBef>
              <a:buClr>
                <a:srgbClr val="4C4845"/>
              </a:buClr>
              <a:buFontTx/>
              <a:buChar char="•"/>
            </a:pPr>
            <a:endParaRPr lang="en-US" altLang="en-US" dirty="0">
              <a:solidFill>
                <a:schemeClr val="tx2">
                  <a:lumMod val="75000"/>
                </a:schemeClr>
              </a:solidFill>
              <a:cs typeface="Calibri" panose="020F0502020204030204" pitchFamily="34" charset="0"/>
            </a:endParaRPr>
          </a:p>
          <a:p>
            <a:pPr marL="461963" indent="-461963">
              <a:spcBef>
                <a:spcPct val="0"/>
              </a:spcBef>
              <a:buClr>
                <a:srgbClr val="4C4845"/>
              </a:buClr>
              <a:buFontTx/>
              <a:buChar char="•"/>
            </a:pPr>
            <a:r>
              <a:rPr lang="en-US" altLang="en-US" dirty="0">
                <a:solidFill>
                  <a:schemeClr val="tx2">
                    <a:lumMod val="75000"/>
                  </a:schemeClr>
                </a:solidFill>
                <a:cs typeface="Calibri" panose="020F0502020204030204" pitchFamily="34" charset="0"/>
              </a:rPr>
              <a:t>Aggregate data</a:t>
            </a:r>
          </a:p>
        </p:txBody>
      </p:sp>
      <p:sp>
        <p:nvSpPr>
          <p:cNvPr id="7" name="Left-Right Arrow 6"/>
          <p:cNvSpPr/>
          <p:nvPr/>
        </p:nvSpPr>
        <p:spPr>
          <a:xfrm>
            <a:off x="4883367" y="2937164"/>
            <a:ext cx="1883858" cy="12923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Tree>
    <p:extLst>
      <p:ext uri="{BB962C8B-B14F-4D97-AF65-F5344CB8AC3E}">
        <p14:creationId xmlns:p14="http://schemas.microsoft.com/office/powerpoint/2010/main" val="136923056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0"/>
            <a:ext cx="8229600" cy="5897880"/>
            <a:chOff x="0" y="-960120"/>
            <a:chExt cx="8229600" cy="589788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960120"/>
              <a:ext cx="7940356" cy="5753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5400" dirty="0">
                  <a:latin typeface="Calibri" panose="020F0502020204030204" pitchFamily="34" charset="0"/>
                  <a:ea typeface="Verdana" pitchFamily="34" charset="0"/>
                  <a:cs typeface="Calibri" panose="020F0502020204030204" pitchFamily="34" charset="0"/>
                </a:rPr>
                <a:t>Safety Mapping </a:t>
              </a:r>
            </a:p>
            <a:p>
              <a:pPr lvl="0" algn="ctr"/>
              <a:r>
                <a:rPr lang="en-US" sz="5400" dirty="0">
                  <a:latin typeface="Calibri" panose="020F0502020204030204" pitchFamily="34" charset="0"/>
                  <a:ea typeface="Verdana" pitchFamily="34" charset="0"/>
                  <a:cs typeface="Calibri" panose="020F0502020204030204" pitchFamily="34" charset="0"/>
                </a:rPr>
                <a:t>Practice Activity</a:t>
              </a:r>
            </a:p>
          </p:txBody>
        </p:sp>
      </p:grpSp>
      <p:pic>
        <p:nvPicPr>
          <p:cNvPr id="9" name="Picture 1">
            <a:extLst>
              <a:ext uri="{FF2B5EF4-FFF2-40B4-BE49-F238E27FC236}">
                <a16:creationId xmlns:a16="http://schemas.microsoft.com/office/drawing/2014/main" id="{7277A204-2808-4BD0-9493-279F49B5A2C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36118" y="3988117"/>
            <a:ext cx="3719763" cy="251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538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BB87-ADE6-4296-8720-4C4878077933}"/>
              </a:ext>
            </a:extLst>
          </p:cNvPr>
          <p:cNvSpPr>
            <a:spLocks noGrp="1"/>
          </p:cNvSpPr>
          <p:nvPr>
            <p:ph type="title"/>
          </p:nvPr>
        </p:nvSpPr>
        <p:spPr>
          <a:xfrm>
            <a:off x="1151709" y="274720"/>
            <a:ext cx="10515600" cy="1325563"/>
          </a:xfrm>
        </p:spPr>
        <p:txBody>
          <a:bodyPr/>
          <a:lstStyle/>
          <a:p>
            <a:r>
              <a:rPr lang="en-US" sz="4000" dirty="0"/>
              <a:t>Mapping Demonstration: Activity Instructions</a:t>
            </a:r>
          </a:p>
        </p:txBody>
      </p:sp>
      <p:sp>
        <p:nvSpPr>
          <p:cNvPr id="3" name="Content Placeholder 2">
            <a:extLst>
              <a:ext uri="{FF2B5EF4-FFF2-40B4-BE49-F238E27FC236}">
                <a16:creationId xmlns:a16="http://schemas.microsoft.com/office/drawing/2014/main" id="{610D9BE3-1188-48EB-84A5-0C22D756B920}"/>
              </a:ext>
            </a:extLst>
          </p:cNvPr>
          <p:cNvSpPr txBox="1">
            <a:spLocks/>
          </p:cNvSpPr>
          <p:nvPr/>
        </p:nvSpPr>
        <p:spPr>
          <a:xfrm>
            <a:off x="274320" y="1750423"/>
            <a:ext cx="8778240" cy="483325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1" indent="-461963">
              <a:spcBef>
                <a:spcPts val="600"/>
              </a:spcBef>
              <a:spcAft>
                <a:spcPts val="600"/>
              </a:spcAft>
              <a:buFontTx/>
              <a:buChar char="•"/>
              <a:defRPr/>
            </a:pPr>
            <a:r>
              <a:rPr lang="en-US" altLang="en-US" sz="3200" dirty="0">
                <a:latin typeface="Calibri" panose="020F0502020204030204" pitchFamily="34" charset="0"/>
                <a:cs typeface="Calibri" panose="020F0502020204030204" pitchFamily="34" charset="0"/>
              </a:rPr>
              <a:t>Social Worker will present basic case details</a:t>
            </a:r>
          </a:p>
          <a:p>
            <a:pPr marL="461963" lvl="1" indent="-461963">
              <a:spcBef>
                <a:spcPts val="600"/>
              </a:spcBef>
              <a:spcAft>
                <a:spcPts val="600"/>
              </a:spcAft>
              <a:buFontTx/>
              <a:buChar char="•"/>
              <a:defRPr/>
            </a:pPr>
            <a:r>
              <a:rPr lang="en-US" altLang="en-US" sz="3200" dirty="0">
                <a:latin typeface="Calibri" panose="020F0502020204030204" pitchFamily="34" charset="0"/>
                <a:cs typeface="Calibri" panose="020F0502020204030204" pitchFamily="34" charset="0"/>
              </a:rPr>
              <a:t>Table groups will observe based on assigned roles (see next slide)</a:t>
            </a:r>
          </a:p>
          <a:p>
            <a:pPr marL="461963" lvl="1" indent="-461963">
              <a:spcBef>
                <a:spcPts val="600"/>
              </a:spcBef>
              <a:spcAft>
                <a:spcPts val="600"/>
              </a:spcAft>
              <a:buFontTx/>
              <a:buChar char="•"/>
              <a:defRPr/>
            </a:pPr>
            <a:r>
              <a:rPr lang="en-US" altLang="en-US" sz="3200" dirty="0">
                <a:latin typeface="Calibri" panose="020F0502020204030204" pitchFamily="34" charset="0"/>
                <a:cs typeface="Calibri" panose="020F0502020204030204" pitchFamily="34" charset="0"/>
              </a:rPr>
              <a:t>Participants can ask clarifying questions</a:t>
            </a:r>
          </a:p>
          <a:p>
            <a:pPr marL="461963" lvl="1" indent="-461963">
              <a:spcBef>
                <a:spcPts val="600"/>
              </a:spcBef>
              <a:spcAft>
                <a:spcPts val="600"/>
              </a:spcAft>
              <a:buFontTx/>
              <a:buChar char="•"/>
              <a:defRPr/>
            </a:pPr>
            <a:r>
              <a:rPr lang="en-US" altLang="ja-JP" sz="3200" dirty="0">
                <a:latin typeface="Calibri" panose="020F0502020204030204" pitchFamily="34" charset="0"/>
                <a:cs typeface="Calibri" panose="020F0502020204030204" pitchFamily="34" charset="0"/>
              </a:rPr>
              <a:t>Instructor will chart in front of the class to demonstrate a case consultation with a supervisor utilizing the SOP mapping process</a:t>
            </a:r>
          </a:p>
          <a:p>
            <a:pPr marL="461963" lvl="1" indent="-461963">
              <a:spcBef>
                <a:spcPts val="600"/>
              </a:spcBef>
              <a:spcAft>
                <a:spcPts val="600"/>
              </a:spcAft>
              <a:buFontTx/>
              <a:buChar char="•"/>
              <a:defRPr/>
            </a:pPr>
            <a:endParaRPr lang="en-US" altLang="ja-JP" dirty="0">
              <a:latin typeface="Calibri" panose="020F0502020204030204" pitchFamily="34" charset="0"/>
              <a:cs typeface="Calibri" panose="020F0502020204030204" pitchFamily="34" charset="0"/>
            </a:endParaRPr>
          </a:p>
          <a:p>
            <a:pPr marL="457200" lvl="1" indent="0">
              <a:spcBef>
                <a:spcPts val="600"/>
              </a:spcBef>
              <a:spcAft>
                <a:spcPts val="600"/>
              </a:spcAft>
              <a:buFont typeface="Arial" panose="020B0604020202020204" pitchFamily="34" charset="0"/>
              <a:buNone/>
              <a:defRPr/>
            </a:pPr>
            <a:r>
              <a:rPr lang="en-US" altLang="en-US" dirty="0">
                <a:latin typeface="Palatino Linotype" panose="0204050205050503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1">
            <a:extLst>
              <a:ext uri="{FF2B5EF4-FFF2-40B4-BE49-F238E27FC236}">
                <a16:creationId xmlns:a16="http://schemas.microsoft.com/office/drawing/2014/main" id="{F1F5BFBB-A83C-4305-B9AA-583F14BE5A3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283185" y="2456477"/>
            <a:ext cx="3813021" cy="25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227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Guidelines for Group Collaboration and Emergence | emergent by design"/>
          <p:cNvPicPr>
            <a:picLocks noChangeAspect="1"/>
          </p:cNvPicPr>
          <p:nvPr/>
        </p:nvPicPr>
        <p:blipFill rotWithShape="1">
          <a:blip r:embed="rId3" cstate="screen">
            <a:extLst>
              <a:ext uri="{28A0092B-C50C-407E-A947-70E740481C1C}">
                <a14:useLocalDpi xmlns:a14="http://schemas.microsoft.com/office/drawing/2010/main" val="0"/>
              </a:ext>
            </a:extLst>
          </a:blip>
          <a:srcRect t="-1669" r="-28166"/>
          <a:stretch/>
        </p:blipFill>
        <p:spPr>
          <a:xfrm>
            <a:off x="5868537" y="178420"/>
            <a:ext cx="8894519" cy="6319025"/>
          </a:xfrm>
          <a:prstGeom prst="rect">
            <a:avLst/>
          </a:prstGeom>
        </p:spPr>
      </p:pic>
      <p:graphicFrame>
        <p:nvGraphicFramePr>
          <p:cNvPr id="10" name="Diagram 9"/>
          <p:cNvGraphicFramePr/>
          <p:nvPr>
            <p:extLst>
              <p:ext uri="{D42A27DB-BD31-4B8C-83A1-F6EECF244321}">
                <p14:modId xmlns:p14="http://schemas.microsoft.com/office/powerpoint/2010/main" val="2940174955"/>
              </p:ext>
            </p:extLst>
          </p:nvPr>
        </p:nvGraphicFramePr>
        <p:xfrm>
          <a:off x="-1843314" y="178420"/>
          <a:ext cx="10682514" cy="6571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3972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58"/>
        <p:cNvGrpSpPr/>
        <p:nvPr/>
      </p:nvGrpSpPr>
      <p:grpSpPr>
        <a:xfrm>
          <a:off x="0" y="0"/>
          <a:ext cx="0" cy="0"/>
          <a:chOff x="0" y="0"/>
          <a:chExt cx="0" cy="0"/>
        </a:xfrm>
      </p:grpSpPr>
      <p:cxnSp>
        <p:nvCxnSpPr>
          <p:cNvPr id="661" name="Google Shape;661;p51"/>
          <p:cNvCxnSpPr/>
          <p:nvPr/>
        </p:nvCxnSpPr>
        <p:spPr>
          <a:xfrm>
            <a:off x="2544764" y="10385425"/>
            <a:ext cx="9286875" cy="0"/>
          </a:xfrm>
          <a:prstGeom prst="straightConnector1">
            <a:avLst/>
          </a:prstGeom>
          <a:noFill/>
          <a:ln w="9525" cap="flat" cmpd="sng">
            <a:solidFill>
              <a:srgbClr val="000000"/>
            </a:solidFill>
            <a:prstDash val="solid"/>
            <a:round/>
            <a:headEnd type="triangle" w="med" len="med"/>
            <a:tailEnd type="triangle" w="med" len="med"/>
          </a:ln>
        </p:spPr>
      </p:cxnSp>
      <p:sp>
        <p:nvSpPr>
          <p:cNvPr id="662" name="Google Shape;662;p51"/>
          <p:cNvSpPr/>
          <p:nvPr/>
        </p:nvSpPr>
        <p:spPr>
          <a:xfrm>
            <a:off x="820898" y="6490901"/>
            <a:ext cx="10209654" cy="276999"/>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5F91"/>
                </a:solidFill>
                <a:effectLst/>
                <a:uLnTx/>
                <a:uFillTx/>
                <a:latin typeface="Calibri"/>
                <a:ea typeface="Calibri"/>
                <a:cs typeface="Calibri"/>
                <a:sym typeface="Calibri"/>
              </a:rPr>
              <a:t>	1	2	3	4	5	6	7	8	9	10</a:t>
            </a:r>
            <a:endParaRPr kumimoji="0" sz="4200" b="0" i="0" u="none" strike="noStrike" kern="1200" cap="none" spc="0" normalizeH="0" baseline="0" noProof="0" dirty="0">
              <a:ln>
                <a:noFill/>
              </a:ln>
              <a:solidFill>
                <a:srgbClr val="000000"/>
              </a:solidFill>
              <a:effectLst/>
              <a:uLnTx/>
              <a:uFillTx/>
              <a:latin typeface="Gill Sans"/>
              <a:ea typeface="Gill Sans"/>
              <a:cs typeface="Gill Sans"/>
              <a:sym typeface="Gill Sans"/>
            </a:endParaRPr>
          </a:p>
        </p:txBody>
      </p:sp>
      <p:sp>
        <p:nvSpPr>
          <p:cNvPr id="663" name="Google Shape;663;p51"/>
          <p:cNvSpPr/>
          <p:nvPr/>
        </p:nvSpPr>
        <p:spPr>
          <a:xfrm>
            <a:off x="1126156" y="217488"/>
            <a:ext cx="9904396" cy="4462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sym typeface="Calibri"/>
              </a:rPr>
              <a:t>CHILD &amp; FAMILY TEAM (CFT) MEETING MAP – EMERGENCY RESPONSE</a:t>
            </a:r>
            <a:endParaRPr kumimoji="0" sz="16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cxnSp>
        <p:nvCxnSpPr>
          <p:cNvPr id="664" name="Google Shape;664;p51"/>
          <p:cNvCxnSpPr>
            <a:cxnSpLocks/>
          </p:cNvCxnSpPr>
          <p:nvPr/>
        </p:nvCxnSpPr>
        <p:spPr>
          <a:xfrm>
            <a:off x="1884950" y="6400800"/>
            <a:ext cx="8861819" cy="0"/>
          </a:xfrm>
          <a:prstGeom prst="straightConnector1">
            <a:avLst/>
          </a:prstGeom>
          <a:noFill/>
          <a:ln w="25400" cap="flat" cmpd="sng">
            <a:solidFill>
              <a:srgbClr val="000000"/>
            </a:solidFill>
            <a:prstDash val="solid"/>
            <a:round/>
            <a:headEnd type="triangle" w="med" len="med"/>
            <a:tailEnd type="triangle" w="med" len="med"/>
          </a:ln>
        </p:spPr>
      </p:cxnSp>
      <p:sp>
        <p:nvSpPr>
          <p:cNvPr id="665" name="Google Shape;665;p51"/>
          <p:cNvSpPr/>
          <p:nvPr/>
        </p:nvSpPr>
        <p:spPr>
          <a:xfrm>
            <a:off x="400050" y="801956"/>
            <a:ext cx="11431589" cy="52318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Type: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 Case Consultation □ RED Team □ Safety Mapping w/Parent(s) □ Emergency Removal CFTM □ Risk of Removal CFTM   Other: _______ </a:t>
            </a: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Purpose/ Focus: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What is our intended outcome of today’s meeting? What do we hope to achieve by the end of the meeting?</a:t>
            </a:r>
            <a:endParaRPr kumimoji="0" sz="14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graphicFrame>
        <p:nvGraphicFramePr>
          <p:cNvPr id="666" name="Google Shape;666;p51"/>
          <p:cNvGraphicFramePr/>
          <p:nvPr>
            <p:extLst/>
          </p:nvPr>
        </p:nvGraphicFramePr>
        <p:xfrm>
          <a:off x="171450" y="1653650"/>
          <a:ext cx="11772896" cy="5114247"/>
        </p:xfrm>
        <a:graphic>
          <a:graphicData uri="http://schemas.openxmlformats.org/drawingml/2006/table">
            <a:tbl>
              <a:tblPr>
                <a:noFill/>
              </a:tblPr>
              <a:tblGrid>
                <a:gridCol w="3740412">
                  <a:extLst>
                    <a:ext uri="{9D8B030D-6E8A-4147-A177-3AD203B41FA5}">
                      <a16:colId xmlns:a16="http://schemas.microsoft.com/office/drawing/2014/main" val="20000"/>
                    </a:ext>
                  </a:extLst>
                </a:gridCol>
                <a:gridCol w="4016242">
                  <a:extLst>
                    <a:ext uri="{9D8B030D-6E8A-4147-A177-3AD203B41FA5}">
                      <a16:colId xmlns:a16="http://schemas.microsoft.com/office/drawing/2014/main" val="20001"/>
                    </a:ext>
                  </a:extLst>
                </a:gridCol>
                <a:gridCol w="4016242">
                  <a:extLst>
                    <a:ext uri="{9D8B030D-6E8A-4147-A177-3AD203B41FA5}">
                      <a16:colId xmlns:a16="http://schemas.microsoft.com/office/drawing/2014/main" val="20002"/>
                    </a:ext>
                  </a:extLst>
                </a:gridCol>
              </a:tblGrid>
              <a:tr h="727271">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are we worried about/needs?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What’s working well/strengths?</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What needs to happen next?</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1"/>
                    </a:solidFill>
                  </a:tcPr>
                </a:tc>
                <a:extLst>
                  <a:ext uri="{0D108BD9-81ED-4DB2-BD59-A6C34878D82A}">
                    <a16:rowId xmlns:a16="http://schemas.microsoft.com/office/drawing/2014/main" val="10000"/>
                  </a:ext>
                </a:extLst>
              </a:tr>
              <a:tr h="962345">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Reason for Referral/Harm</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Safety</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Shared Vision / Safety Goal</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1"/>
                  </a:ext>
                </a:extLst>
              </a:tr>
              <a:tr h="889656">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Danger</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Supporting Strengths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Gray Area</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3"/>
                  </a:ext>
                </a:extLst>
              </a:tr>
              <a:tr h="1126407">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Complicating Factors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Safety/Support Network</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Brainstorming/Ideas</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5"/>
                  </a:ext>
                </a:extLst>
              </a:tr>
              <a:tr h="1408568">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Needs of Child/Youth</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Strengths of Child/Youth</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panose="020F0502020204030204" pitchFamily="34" charset="0"/>
                          <a:ea typeface="Calibri"/>
                          <a:cs typeface="Calibri" panose="020F0502020204030204" pitchFamily="34" charset="0"/>
                          <a:sym typeface="Calibri"/>
                        </a:rPr>
                        <a:t>Next Steps/Action Plan</a:t>
                      </a:r>
                      <a:endParaRPr sz="1800" dirty="0">
                        <a:latin typeface="Calibri" panose="020F0502020204030204" pitchFamily="34" charset="0"/>
                        <a:ea typeface="Calibri"/>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80AAECA3-7E60-4CCA-AE10-FA54C389F5EA}"/>
              </a:ext>
            </a:extLst>
          </p:cNvPr>
          <p:cNvSpPr/>
          <p:nvPr/>
        </p:nvSpPr>
        <p:spPr>
          <a:xfrm>
            <a:off x="960120" y="1261489"/>
            <a:ext cx="9904878" cy="39215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Complete genogram, ecomap, Circles of Support as appropriate</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
            <a:extLst>
              <a:ext uri="{FF2B5EF4-FFF2-40B4-BE49-F238E27FC236}">
                <a16:creationId xmlns:a16="http://schemas.microsoft.com/office/drawing/2014/main" id="{605F3586-44D5-46E6-B115-317F2AD09BAD}"/>
              </a:ext>
            </a:extLst>
          </p:cNvPr>
          <p:cNvSpPr>
            <a:spLocks noChangeArrowheads="1"/>
          </p:cNvSpPr>
          <p:nvPr/>
        </p:nvSpPr>
        <p:spPr bwMode="auto">
          <a:xfrm rot="5400000">
            <a:off x="6714285" y="3341570"/>
            <a:ext cx="107345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rPr>
              <a:t>Consultation and Information Sharing Framework ® Sue Lohrbach, 1999 – Adapted with permission by the Northern Academy</a:t>
            </a:r>
            <a:endParaRPr kumimoji="0" lang="en-US" altLang="en-US" sz="1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3307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Content Placeholder 2"/>
          <p:cNvSpPr>
            <a:spLocks noGrp="1"/>
          </p:cNvSpPr>
          <p:nvPr>
            <p:ph sz="quarter" idx="4294967295"/>
          </p:nvPr>
        </p:nvSpPr>
        <p:spPr>
          <a:xfrm>
            <a:off x="558800" y="1509712"/>
            <a:ext cx="10058400" cy="1919288"/>
          </a:xfrm>
        </p:spPr>
        <p:txBody>
          <a:bodyPr/>
          <a:lstStyle/>
          <a:p>
            <a:pPr>
              <a:lnSpc>
                <a:spcPct val="90000"/>
              </a:lnSpc>
              <a:spcBef>
                <a:spcPct val="20000"/>
              </a:spcBef>
              <a:buClr>
                <a:schemeClr val="accent2"/>
              </a:buClr>
              <a:buSzPct val="110000"/>
            </a:pPr>
            <a:r>
              <a:rPr lang="en-US" altLang="en-US" sz="2800" i="1" dirty="0">
                <a:cs typeface="Calibri" panose="020F0502020204030204" pitchFamily="34" charset="0"/>
              </a:rPr>
              <a:t>It was reported </a:t>
            </a:r>
            <a:r>
              <a:rPr lang="en-US" altLang="en-US" sz="2800" dirty="0">
                <a:cs typeface="Calibri" panose="020F0502020204030204" pitchFamily="34" charset="0"/>
              </a:rPr>
              <a:t>[or] </a:t>
            </a:r>
            <a:r>
              <a:rPr lang="en-US" altLang="en-US" sz="2800" i="1" dirty="0">
                <a:cs typeface="Calibri" panose="020F0502020204030204" pitchFamily="34" charset="0"/>
              </a:rPr>
              <a:t>law enforcement reported </a:t>
            </a:r>
            <a:r>
              <a:rPr lang="en-US" altLang="en-US" sz="2800" dirty="0">
                <a:cs typeface="Calibri" panose="020F0502020204030204" pitchFamily="34" charset="0"/>
              </a:rPr>
              <a:t>that Adam’s</a:t>
            </a:r>
            <a:r>
              <a:rPr lang="en-US" altLang="ja-JP" sz="2800" dirty="0">
                <a:cs typeface="Calibri" panose="020F0502020204030204" pitchFamily="34" charset="0"/>
              </a:rPr>
              <a:t> dad, Matt, hit Adam last night on the face and back, leaving multiple bruises on both parts of his body and requiring Adam to get medical care at the local emergency room. </a:t>
            </a:r>
            <a:br>
              <a:rPr lang="en-US" altLang="ja-JP" sz="2400" dirty="0">
                <a:cs typeface="Calibri" panose="020F0502020204030204" pitchFamily="34" charset="0"/>
              </a:rPr>
            </a:br>
            <a:endParaRPr lang="en-US" altLang="ja-JP" sz="2400" i="1" dirty="0">
              <a:cs typeface="Calibri" panose="020F0502020204030204" pitchFamily="34" charset="0"/>
            </a:endParaRPr>
          </a:p>
          <a:p>
            <a:pPr marL="4763" indent="-4763"/>
            <a:endParaRPr lang="en-US" altLang="en-US" sz="2400" dirty="0">
              <a:cs typeface="Calibri" panose="020F0502020204030204" pitchFamily="34" charset="0"/>
            </a:endParaRPr>
          </a:p>
        </p:txBody>
      </p:sp>
      <p:sp>
        <p:nvSpPr>
          <p:cNvPr id="5" name="Title 1"/>
          <p:cNvSpPr txBox="1">
            <a:spLocks/>
          </p:cNvSpPr>
          <p:nvPr/>
        </p:nvSpPr>
        <p:spPr>
          <a:xfrm>
            <a:off x="725905" y="12415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pPr algn="ctr"/>
            <a:r>
              <a:rPr lang="en-US" dirty="0">
                <a:latin typeface="Calibri" panose="020F0502020204030204" pitchFamily="34" charset="0"/>
              </a:rPr>
              <a:t>Provisional Harm Statement Example</a:t>
            </a:r>
            <a:endParaRPr lang="en-US" altLang="en-US" dirty="0">
              <a:solidFill>
                <a:schemeClr val="tx1"/>
              </a:solidFill>
              <a:latin typeface="Calibri" panose="020F0502020204030204" pitchFamily="34" charset="0"/>
              <a:cs typeface="Calibri" panose="020F0502020204030204" pitchFamily="34" charset="0"/>
            </a:endParaRPr>
          </a:p>
        </p:txBody>
      </p:sp>
      <p:graphicFrame>
        <p:nvGraphicFramePr>
          <p:cNvPr id="8" name="Content Placeholder 5"/>
          <p:cNvGraphicFramePr>
            <a:graphicFrameLocks/>
          </p:cNvGraphicFramePr>
          <p:nvPr>
            <p:extLst>
              <p:ext uri="{D42A27DB-BD31-4B8C-83A1-F6EECF244321}">
                <p14:modId xmlns:p14="http://schemas.microsoft.com/office/powerpoint/2010/main" val="1776613385"/>
              </p:ext>
            </p:extLst>
          </p:nvPr>
        </p:nvGraphicFramePr>
        <p:xfrm>
          <a:off x="725905" y="2775285"/>
          <a:ext cx="10396915" cy="3914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1294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83"/>
        <p:cNvGrpSpPr/>
        <p:nvPr/>
      </p:nvGrpSpPr>
      <p:grpSpPr>
        <a:xfrm>
          <a:off x="0" y="0"/>
          <a:ext cx="0" cy="0"/>
          <a:chOff x="0" y="0"/>
          <a:chExt cx="0" cy="0"/>
        </a:xfrm>
      </p:grpSpPr>
      <p:cxnSp>
        <p:nvCxnSpPr>
          <p:cNvPr id="686" name="Google Shape;686;p54"/>
          <p:cNvCxnSpPr/>
          <p:nvPr/>
        </p:nvCxnSpPr>
        <p:spPr>
          <a:xfrm>
            <a:off x="2544764" y="10385425"/>
            <a:ext cx="9286875" cy="0"/>
          </a:xfrm>
          <a:prstGeom prst="straightConnector1">
            <a:avLst/>
          </a:prstGeom>
          <a:noFill/>
          <a:ln w="9525" cap="flat" cmpd="sng">
            <a:solidFill>
              <a:srgbClr val="000000"/>
            </a:solidFill>
            <a:prstDash val="solid"/>
            <a:round/>
            <a:headEnd type="triangle" w="med" len="med"/>
            <a:tailEnd type="triangle" w="med" len="med"/>
          </a:ln>
        </p:spPr>
      </p:cxnSp>
      <p:sp>
        <p:nvSpPr>
          <p:cNvPr id="687" name="Google Shape;687;p54"/>
          <p:cNvSpPr/>
          <p:nvPr/>
        </p:nvSpPr>
        <p:spPr>
          <a:xfrm>
            <a:off x="102742" y="6530090"/>
            <a:ext cx="11034445" cy="276999"/>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5F91"/>
                </a:solidFill>
                <a:effectLst/>
                <a:uLnTx/>
                <a:uFillTx/>
                <a:latin typeface="Calibri"/>
                <a:ea typeface="Calibri"/>
                <a:cs typeface="Calibri"/>
                <a:sym typeface="Calibri"/>
              </a:rPr>
              <a:t>	1	2	3	4	5	6	7	8	9	10</a:t>
            </a:r>
            <a:endParaRPr kumimoji="0" sz="4200" b="0" i="0" u="none" strike="noStrike" kern="1200" cap="none" spc="0" normalizeH="0" baseline="0" noProof="0" dirty="0">
              <a:ln>
                <a:noFill/>
              </a:ln>
              <a:solidFill>
                <a:srgbClr val="000000"/>
              </a:solidFill>
              <a:effectLst/>
              <a:uLnTx/>
              <a:uFillTx/>
              <a:latin typeface="Gill Sans"/>
              <a:ea typeface="Gill Sans"/>
              <a:cs typeface="Gill Sans"/>
              <a:sym typeface="Gill Sans"/>
            </a:endParaRPr>
          </a:p>
        </p:txBody>
      </p:sp>
      <p:sp>
        <p:nvSpPr>
          <p:cNvPr id="688" name="Google Shape;688;p54"/>
          <p:cNvSpPr/>
          <p:nvPr/>
        </p:nvSpPr>
        <p:spPr>
          <a:xfrm>
            <a:off x="1143789" y="50911"/>
            <a:ext cx="9904396" cy="4462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sym typeface="Calibri"/>
              </a:rPr>
              <a:t>CHILD &amp; FAMILY TEAM (CFT) MEETING MAP – FM/FR</a:t>
            </a:r>
            <a:endParaRPr kumimoji="0" sz="16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cxnSp>
        <p:nvCxnSpPr>
          <p:cNvPr id="689" name="Google Shape;689;p54"/>
          <p:cNvCxnSpPr/>
          <p:nvPr/>
        </p:nvCxnSpPr>
        <p:spPr>
          <a:xfrm>
            <a:off x="1884950" y="6450263"/>
            <a:ext cx="8382000" cy="0"/>
          </a:xfrm>
          <a:prstGeom prst="straightConnector1">
            <a:avLst/>
          </a:prstGeom>
          <a:noFill/>
          <a:ln w="25400" cap="flat" cmpd="sng">
            <a:solidFill>
              <a:srgbClr val="000000"/>
            </a:solidFill>
            <a:prstDash val="solid"/>
            <a:round/>
            <a:headEnd type="triangle" w="med" len="med"/>
            <a:tailEnd type="triangle" w="med" len="med"/>
          </a:ln>
        </p:spPr>
      </p:cxnSp>
      <p:graphicFrame>
        <p:nvGraphicFramePr>
          <p:cNvPr id="691" name="Google Shape;691;p54"/>
          <p:cNvGraphicFramePr/>
          <p:nvPr>
            <p:extLst/>
          </p:nvPr>
        </p:nvGraphicFramePr>
        <p:xfrm>
          <a:off x="231538" y="1395502"/>
          <a:ext cx="11735490" cy="5411587"/>
        </p:xfrm>
        <a:graphic>
          <a:graphicData uri="http://schemas.openxmlformats.org/drawingml/2006/table">
            <a:tbl>
              <a:tblPr>
                <a:noFill/>
              </a:tblPr>
              <a:tblGrid>
                <a:gridCol w="3904108">
                  <a:extLst>
                    <a:ext uri="{9D8B030D-6E8A-4147-A177-3AD203B41FA5}">
                      <a16:colId xmlns:a16="http://schemas.microsoft.com/office/drawing/2014/main" val="20000"/>
                    </a:ext>
                  </a:extLst>
                </a:gridCol>
                <a:gridCol w="3915691">
                  <a:extLst>
                    <a:ext uri="{9D8B030D-6E8A-4147-A177-3AD203B41FA5}">
                      <a16:colId xmlns:a16="http://schemas.microsoft.com/office/drawing/2014/main" val="20001"/>
                    </a:ext>
                  </a:extLst>
                </a:gridCol>
                <a:gridCol w="3915691">
                  <a:extLst>
                    <a:ext uri="{9D8B030D-6E8A-4147-A177-3AD203B41FA5}">
                      <a16:colId xmlns:a16="http://schemas.microsoft.com/office/drawing/2014/main" val="20002"/>
                    </a:ext>
                  </a:extLst>
                </a:gridCol>
              </a:tblGrid>
              <a:tr h="545419">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are we worried about/needs?</a:t>
                      </a:r>
                      <a:endParaRPr sz="1800" b="1" dirty="0">
                        <a:solidFill>
                          <a:schemeClr val="bg1"/>
                        </a:solidFill>
                        <a:latin typeface="Calibri"/>
                        <a:ea typeface="Calibri"/>
                        <a:cs typeface="Calibri"/>
                        <a:sym typeface="Calibri"/>
                      </a:endParaRPr>
                    </a:p>
                  </a:txBody>
                  <a:tcPr marL="91425" marR="91425" marT="91425" marB="91425">
                    <a:solidFill>
                      <a:schemeClr val="accent3">
                        <a:lumMod val="75000"/>
                      </a:schemeClr>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What’s working well/strengths?</a:t>
                      </a:r>
                      <a:endParaRPr sz="1800" b="1" dirty="0">
                        <a:solidFill>
                          <a:schemeClr val="bg1"/>
                        </a:solidFill>
                        <a:latin typeface="Calibri"/>
                        <a:ea typeface="Calibri"/>
                        <a:cs typeface="Calibri"/>
                        <a:sym typeface="Calibri"/>
                      </a:endParaRPr>
                    </a:p>
                  </a:txBody>
                  <a:tcPr marL="91425" marR="91425" marT="91425" marB="91425">
                    <a:solidFill>
                      <a:schemeClr val="accent3">
                        <a:lumMod val="75000"/>
                      </a:schemeClr>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needs to happen next?</a:t>
                      </a:r>
                      <a:endParaRPr sz="1800" b="1" dirty="0">
                        <a:solidFill>
                          <a:schemeClr val="bg1"/>
                        </a:solidFill>
                        <a:latin typeface="Calibri"/>
                        <a:ea typeface="Calibri"/>
                        <a:cs typeface="Calibri"/>
                        <a:sym typeface="Calibri"/>
                      </a:endParaRPr>
                    </a:p>
                  </a:txBody>
                  <a:tcPr marL="91425" marR="91425" marT="91425" marB="91425">
                    <a:solidFill>
                      <a:schemeClr val="accent3">
                        <a:lumMod val="75000"/>
                      </a:schemeClr>
                    </a:solidFill>
                  </a:tcPr>
                </a:tc>
                <a:extLst>
                  <a:ext uri="{0D108BD9-81ED-4DB2-BD59-A6C34878D82A}">
                    <a16:rowId xmlns:a16="http://schemas.microsoft.com/office/drawing/2014/main" val="10000"/>
                  </a:ext>
                </a:extLst>
              </a:tr>
              <a:tr h="1041500">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Current Worries that Need to Be Addressed</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Safety</a:t>
                      </a:r>
                      <a:endParaRPr sz="1800" i="1"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Shared Vision/Safety Goal/Well-Being Goal</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247422">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Harm &amp; Danger</a:t>
                      </a: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Supporting Strengths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Gray Area</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936137">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Complicating Factors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Safety/Support Network</a:t>
                      </a:r>
                      <a:endParaRPr sz="1800" dirty="0">
                        <a:latin typeface="Calibri"/>
                        <a:ea typeface="Calibri"/>
                        <a:cs typeface="Calibri"/>
                        <a:sym typeface="Calibri"/>
                      </a:endParaRPr>
                    </a:p>
                    <a:p>
                      <a:pPr marL="0" lvl="0" indent="0" algn="ctr" rtl="0">
                        <a:lnSpc>
                          <a:spcPct val="115000"/>
                        </a:lnSpc>
                        <a:spcBef>
                          <a:spcPts val="0"/>
                        </a:spcBef>
                        <a:spcAft>
                          <a:spcPts val="0"/>
                        </a:spcAft>
                        <a:buNone/>
                      </a:pPr>
                      <a:r>
                        <a:rPr lang="en-US" sz="1800" dirty="0">
                          <a:latin typeface="Calibri"/>
                          <a:ea typeface="Calibri"/>
                          <a:cs typeface="Calibri"/>
                          <a:sym typeface="Calibri"/>
                        </a:rPr>
                        <a:t>(Child &amp; Family Team)</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Brainstorming/Ideas</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r h="1641109">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Needs &amp; Strengths to Build of Child/Youth (CANS)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Strengths of Child/Youth (CANS)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Next Steps/Action Plans</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ADF4F8B9-2F36-401F-8C44-8849E942E8DC}"/>
              </a:ext>
            </a:extLst>
          </p:cNvPr>
          <p:cNvSpPr>
            <a:spLocks noChangeArrowheads="1"/>
          </p:cNvSpPr>
          <p:nvPr/>
        </p:nvSpPr>
        <p:spPr bwMode="auto">
          <a:xfrm>
            <a:off x="400050" y="577013"/>
            <a:ext cx="1129363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Type: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 Case Consultation □ Case Planning CFTM □ Placement CFTM □ Transition Home CFTM □ Case Closure CFTM   Other: 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Purpose/ Focus: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What is our intended outcome of today’s meeting? What do we hope to achieve by the end of the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Met Statutory Requirements for CFT: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 Yes □ No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Complete genogram, ecomap, Circles of Support as appropriate.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605F3586-44D5-46E6-B115-317F2AD09BAD}"/>
              </a:ext>
            </a:extLst>
          </p:cNvPr>
          <p:cNvSpPr>
            <a:spLocks noChangeArrowheads="1"/>
          </p:cNvSpPr>
          <p:nvPr/>
        </p:nvSpPr>
        <p:spPr bwMode="auto">
          <a:xfrm rot="5400000">
            <a:off x="6714285" y="3341570"/>
            <a:ext cx="107345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rPr>
              <a:t>Consultation and Information Sharing Framework ® Sue Lohrbach, 1999 – Adapted with permission by the Northern Academy</a:t>
            </a:r>
            <a:endParaRPr kumimoji="0" lang="en-US" altLang="en-US" sz="1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66828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95"/>
        <p:cNvGrpSpPr/>
        <p:nvPr/>
      </p:nvGrpSpPr>
      <p:grpSpPr>
        <a:xfrm>
          <a:off x="0" y="0"/>
          <a:ext cx="0" cy="0"/>
          <a:chOff x="0" y="0"/>
          <a:chExt cx="0" cy="0"/>
        </a:xfrm>
      </p:grpSpPr>
      <p:cxnSp>
        <p:nvCxnSpPr>
          <p:cNvPr id="698" name="Google Shape;698;p55"/>
          <p:cNvCxnSpPr/>
          <p:nvPr/>
        </p:nvCxnSpPr>
        <p:spPr>
          <a:xfrm>
            <a:off x="2544764" y="10385425"/>
            <a:ext cx="9286875" cy="0"/>
          </a:xfrm>
          <a:prstGeom prst="straightConnector1">
            <a:avLst/>
          </a:prstGeom>
          <a:noFill/>
          <a:ln w="9525" cap="flat" cmpd="sng">
            <a:solidFill>
              <a:srgbClr val="000000"/>
            </a:solidFill>
            <a:prstDash val="solid"/>
            <a:round/>
            <a:headEnd type="triangle" w="med" len="med"/>
            <a:tailEnd type="triangle" w="med" len="med"/>
          </a:ln>
        </p:spPr>
      </p:cxnSp>
      <p:sp>
        <p:nvSpPr>
          <p:cNvPr id="699" name="Google Shape;699;p55"/>
          <p:cNvSpPr/>
          <p:nvPr/>
        </p:nvSpPr>
        <p:spPr>
          <a:xfrm>
            <a:off x="831995" y="6533765"/>
            <a:ext cx="10209654" cy="276999"/>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5F91"/>
                </a:solidFill>
                <a:effectLst/>
                <a:uLnTx/>
                <a:uFillTx/>
                <a:latin typeface="Calibri"/>
                <a:ea typeface="Calibri"/>
                <a:cs typeface="Calibri"/>
                <a:sym typeface="Calibri"/>
              </a:rPr>
              <a:t>	1	2	3	4	5	6	7	8	9	10</a:t>
            </a:r>
            <a:endParaRPr kumimoji="0" sz="4200" b="0" i="0" u="none" strike="noStrike" kern="1200" cap="none" spc="0" normalizeH="0" baseline="0" noProof="0" dirty="0">
              <a:ln>
                <a:noFill/>
              </a:ln>
              <a:solidFill>
                <a:srgbClr val="000000"/>
              </a:solidFill>
              <a:effectLst/>
              <a:uLnTx/>
              <a:uFillTx/>
              <a:latin typeface="Gill Sans"/>
              <a:ea typeface="Gill Sans"/>
              <a:cs typeface="Gill Sans"/>
              <a:sym typeface="Gill Sans"/>
            </a:endParaRPr>
          </a:p>
        </p:txBody>
      </p:sp>
      <p:sp>
        <p:nvSpPr>
          <p:cNvPr id="700" name="Google Shape;700;p55"/>
          <p:cNvSpPr/>
          <p:nvPr/>
        </p:nvSpPr>
        <p:spPr>
          <a:xfrm>
            <a:off x="1126156" y="217488"/>
            <a:ext cx="9904396" cy="4462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sym typeface="Calibri"/>
              </a:rPr>
              <a:t>CHILD &amp; FAMILY TEAM (CFT) MEETING MAP – PP/NMD</a:t>
            </a:r>
            <a:endParaRPr kumimoji="0" sz="16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cxnSp>
        <p:nvCxnSpPr>
          <p:cNvPr id="701" name="Google Shape;701;p55"/>
          <p:cNvCxnSpPr>
            <a:cxnSpLocks/>
          </p:cNvCxnSpPr>
          <p:nvPr/>
        </p:nvCxnSpPr>
        <p:spPr>
          <a:xfrm flipV="1">
            <a:off x="1880171" y="6533765"/>
            <a:ext cx="9051532" cy="1"/>
          </a:xfrm>
          <a:prstGeom prst="straightConnector1">
            <a:avLst/>
          </a:prstGeom>
          <a:noFill/>
          <a:ln w="25400" cap="flat" cmpd="sng">
            <a:solidFill>
              <a:srgbClr val="000000"/>
            </a:solidFill>
            <a:prstDash val="solid"/>
            <a:round/>
            <a:headEnd type="triangle" w="med" len="med"/>
            <a:tailEnd type="triangle" w="med" len="med"/>
          </a:ln>
        </p:spPr>
      </p:cxnSp>
      <p:graphicFrame>
        <p:nvGraphicFramePr>
          <p:cNvPr id="703" name="Google Shape;703;p55"/>
          <p:cNvGraphicFramePr/>
          <p:nvPr>
            <p:extLst/>
          </p:nvPr>
        </p:nvGraphicFramePr>
        <p:xfrm>
          <a:off x="329777" y="1417321"/>
          <a:ext cx="11501861" cy="5393445"/>
        </p:xfrm>
        <a:graphic>
          <a:graphicData uri="http://schemas.openxmlformats.org/drawingml/2006/table">
            <a:tbl>
              <a:tblPr>
                <a:noFill/>
              </a:tblPr>
              <a:tblGrid>
                <a:gridCol w="3826385">
                  <a:extLst>
                    <a:ext uri="{9D8B030D-6E8A-4147-A177-3AD203B41FA5}">
                      <a16:colId xmlns:a16="http://schemas.microsoft.com/office/drawing/2014/main" val="20000"/>
                    </a:ext>
                  </a:extLst>
                </a:gridCol>
                <a:gridCol w="3837738">
                  <a:extLst>
                    <a:ext uri="{9D8B030D-6E8A-4147-A177-3AD203B41FA5}">
                      <a16:colId xmlns:a16="http://schemas.microsoft.com/office/drawing/2014/main" val="20001"/>
                    </a:ext>
                  </a:extLst>
                </a:gridCol>
                <a:gridCol w="3837738">
                  <a:extLst>
                    <a:ext uri="{9D8B030D-6E8A-4147-A177-3AD203B41FA5}">
                      <a16:colId xmlns:a16="http://schemas.microsoft.com/office/drawing/2014/main" val="20002"/>
                    </a:ext>
                  </a:extLst>
                </a:gridCol>
              </a:tblGrid>
              <a:tr h="560815">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are we worried about/needs?</a:t>
                      </a:r>
                      <a:endParaRPr sz="1800" b="1" dirty="0">
                        <a:solidFill>
                          <a:schemeClr val="bg1"/>
                        </a:solidFill>
                        <a:latin typeface="Calibri"/>
                        <a:ea typeface="Calibri"/>
                        <a:cs typeface="Calibri"/>
                        <a:sym typeface="Calibri"/>
                      </a:endParaRPr>
                    </a:p>
                  </a:txBody>
                  <a:tcPr marL="91425" marR="91425" marT="91425" marB="91425">
                    <a:solidFill>
                      <a:srgbClr val="842863"/>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What’s working well/strengths?</a:t>
                      </a:r>
                      <a:endParaRPr sz="1800" b="1" dirty="0">
                        <a:solidFill>
                          <a:schemeClr val="bg1"/>
                        </a:solidFill>
                        <a:latin typeface="Calibri"/>
                        <a:ea typeface="Calibri"/>
                        <a:cs typeface="Calibri"/>
                        <a:sym typeface="Calibri"/>
                      </a:endParaRPr>
                    </a:p>
                  </a:txBody>
                  <a:tcPr marL="91425" marR="91425" marT="91425" marB="91425">
                    <a:solidFill>
                      <a:srgbClr val="842863"/>
                    </a:solidFill>
                  </a:tcPr>
                </a:tc>
                <a:tc>
                  <a:txBody>
                    <a:bodyPr/>
                    <a:lstStyle/>
                    <a:p>
                      <a:pPr marL="0" lvl="0" indent="0" algn="ctr" rtl="0">
                        <a:lnSpc>
                          <a:spcPct val="115000"/>
                        </a:lnSpc>
                        <a:spcBef>
                          <a:spcPts val="0"/>
                        </a:spcBef>
                        <a:spcAft>
                          <a:spcPts val="0"/>
                        </a:spcAft>
                        <a:buNone/>
                      </a:pPr>
                      <a:r>
                        <a:rPr lang="en-US" sz="1800" b="1" dirty="0">
                          <a:solidFill>
                            <a:schemeClr val="bg1"/>
                          </a:solidFill>
                          <a:latin typeface="Calibri"/>
                          <a:ea typeface="Calibri"/>
                          <a:cs typeface="Calibri"/>
                          <a:sym typeface="Calibri"/>
                        </a:rPr>
                        <a:t>What needs to happen next?</a:t>
                      </a:r>
                      <a:endParaRPr sz="1800" b="1" dirty="0">
                        <a:solidFill>
                          <a:schemeClr val="bg1"/>
                        </a:solidFill>
                        <a:latin typeface="Calibri"/>
                        <a:ea typeface="Calibri"/>
                        <a:cs typeface="Calibri"/>
                        <a:sym typeface="Calibri"/>
                      </a:endParaRPr>
                    </a:p>
                  </a:txBody>
                  <a:tcPr marL="91425" marR="91425" marT="91425" marB="91425">
                    <a:solidFill>
                      <a:srgbClr val="842863"/>
                    </a:solidFill>
                  </a:tcPr>
                </a:tc>
                <a:extLst>
                  <a:ext uri="{0D108BD9-81ED-4DB2-BD59-A6C34878D82A}">
                    <a16:rowId xmlns:a16="http://schemas.microsoft.com/office/drawing/2014/main" val="10000"/>
                  </a:ext>
                </a:extLst>
              </a:tr>
              <a:tr h="1189072">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Current Worries that Need to Be Addressed</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Permanency/Independence/</a:t>
                      </a:r>
                    </a:p>
                    <a:p>
                      <a:pPr marL="0" lvl="0" indent="0" algn="ctr" rtl="0">
                        <a:lnSpc>
                          <a:spcPct val="115000"/>
                        </a:lnSpc>
                        <a:spcBef>
                          <a:spcPts val="0"/>
                        </a:spcBef>
                        <a:spcAft>
                          <a:spcPts val="0"/>
                        </a:spcAft>
                        <a:buNone/>
                      </a:pPr>
                      <a:r>
                        <a:rPr lang="en-US" sz="1800" dirty="0">
                          <a:latin typeface="Calibri"/>
                          <a:ea typeface="Calibri"/>
                          <a:cs typeface="Calibri"/>
                          <a:sym typeface="Calibri"/>
                        </a:rPr>
                        <a:t>Belonging/Safety</a:t>
                      </a: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Shared Vision / Well-Being Goal</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084397">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Permanency/Independence/</a:t>
                      </a:r>
                    </a:p>
                    <a:p>
                      <a:pPr marL="0" lvl="0" indent="0" algn="ctr" rtl="0">
                        <a:lnSpc>
                          <a:spcPct val="115000"/>
                        </a:lnSpc>
                        <a:spcBef>
                          <a:spcPts val="0"/>
                        </a:spcBef>
                        <a:spcAft>
                          <a:spcPts val="0"/>
                        </a:spcAft>
                        <a:buNone/>
                      </a:pPr>
                      <a:r>
                        <a:rPr lang="en-US" sz="1800" dirty="0">
                          <a:latin typeface="Calibri"/>
                          <a:ea typeface="Calibri"/>
                          <a:cs typeface="Calibri"/>
                          <a:sym typeface="Calibri"/>
                        </a:rPr>
                        <a:t>Belonging/Safety</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Supporting Strengths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Gray Area</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929567">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Complicating Factors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Safety/Support Network</a:t>
                      </a:r>
                      <a:endParaRPr sz="1800" dirty="0">
                        <a:latin typeface="Calibri"/>
                        <a:ea typeface="Calibri"/>
                        <a:cs typeface="Calibri"/>
                        <a:sym typeface="Calibri"/>
                      </a:endParaRPr>
                    </a:p>
                    <a:p>
                      <a:pPr marL="0" lvl="0" indent="0" algn="ctr" rtl="0">
                        <a:lnSpc>
                          <a:spcPct val="115000"/>
                        </a:lnSpc>
                        <a:spcBef>
                          <a:spcPts val="0"/>
                        </a:spcBef>
                        <a:spcAft>
                          <a:spcPts val="0"/>
                        </a:spcAft>
                        <a:buNone/>
                      </a:pPr>
                      <a:r>
                        <a:rPr lang="en-US" sz="1800" dirty="0">
                          <a:latin typeface="Calibri"/>
                          <a:ea typeface="Calibri"/>
                          <a:cs typeface="Calibri"/>
                          <a:sym typeface="Calibri"/>
                        </a:rPr>
                        <a:t>(Child &amp; Family Team)</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Brainstorming/Ideas</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r h="1629594">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Needs &amp; Strengths to Build of Child/Youth (CANS)</a:t>
                      </a: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Strengths of Child/Youth (CANS)</a:t>
                      </a:r>
                      <a:endParaRPr sz="1800" dirty="0">
                        <a:latin typeface="Calibri"/>
                        <a:ea typeface="Calibri"/>
                        <a:cs typeface="Calibri"/>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Next Steps/Action Plan</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CB9D879C-3FE5-4D94-92D5-0755EE07515E}"/>
              </a:ext>
            </a:extLst>
          </p:cNvPr>
          <p:cNvSpPr>
            <a:spLocks noChangeArrowheads="1"/>
          </p:cNvSpPr>
          <p:nvPr/>
        </p:nvSpPr>
        <p:spPr bwMode="auto">
          <a:xfrm>
            <a:off x="400050" y="577013"/>
            <a:ext cx="114315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Type: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 Case Consultation □ Case Planning CFTM □ Placement CFTM □ 90-Day Transition CFTM □ Other: _________________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Purpose/ Focus: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What is our intended outcome of today’s meeting? What do we hope to achieve by the end of the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Calibri"/>
                <a:cs typeface="Calibri"/>
                <a:sym typeface="Calibri"/>
              </a:rPr>
              <a:t>Meeting Met Statutory Requirements for CFT: </a:t>
            </a: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 Yes □ No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Complete genogram, ecomap, Circles of Support as appropriate.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605F3586-44D5-46E6-B115-317F2AD09BAD}"/>
              </a:ext>
            </a:extLst>
          </p:cNvPr>
          <p:cNvSpPr>
            <a:spLocks noChangeArrowheads="1"/>
          </p:cNvSpPr>
          <p:nvPr/>
        </p:nvSpPr>
        <p:spPr bwMode="auto">
          <a:xfrm rot="5400000">
            <a:off x="6714285" y="3341570"/>
            <a:ext cx="107345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Times New Roman" panose="02020603050405020304" pitchFamily="18" charset="0"/>
              </a:rPr>
              <a:t>Consultation and Information Sharing Framework ® Sue Lohrbach, 1999 – Adapted with permission by the Northern Academy</a:t>
            </a:r>
            <a:endParaRPr kumimoji="0" lang="en-US" altLang="en-US" sz="1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8955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279" y="0"/>
            <a:ext cx="10515600" cy="1325563"/>
          </a:xfrm>
        </p:spPr>
        <p:txBody>
          <a:bodyPr/>
          <a:lstStyle/>
          <a:p>
            <a:r>
              <a:rPr lang="en-US" sz="4000" dirty="0"/>
              <a:t>Mapping debrief and next steps</a:t>
            </a:r>
          </a:p>
        </p:txBody>
      </p:sp>
      <p:sp>
        <p:nvSpPr>
          <p:cNvPr id="4" name="Content Placeholder 2"/>
          <p:cNvSpPr txBox="1">
            <a:spLocks/>
          </p:cNvSpPr>
          <p:nvPr/>
        </p:nvSpPr>
        <p:spPr>
          <a:xfrm>
            <a:off x="470264" y="1325563"/>
            <a:ext cx="11495314" cy="531586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defRPr/>
            </a:pPr>
            <a:r>
              <a:rPr lang="en-US" sz="3000" b="1" i="1" dirty="0">
                <a:latin typeface="Calibri" panose="020F0502020204030204" pitchFamily="34" charset="0"/>
                <a:cs typeface="Times New Roman" panose="02020603050405020304" pitchFamily="18" charset="0"/>
              </a:rPr>
              <a:t>Debrief questions:</a:t>
            </a:r>
          </a:p>
          <a:p>
            <a:pPr>
              <a:spcBef>
                <a:spcPts val="600"/>
              </a:spcBef>
              <a:spcAft>
                <a:spcPts val="600"/>
              </a:spcAft>
              <a:defRPr/>
            </a:pPr>
            <a:r>
              <a:rPr lang="en-US" sz="3000" i="1" dirty="0">
                <a:latin typeface="Calibri" panose="020F0502020204030204" pitchFamily="34" charset="0"/>
                <a:cs typeface="Times New Roman" panose="02020603050405020304" pitchFamily="18" charset="0"/>
              </a:rPr>
              <a:t>What worked well during the mapping?</a:t>
            </a:r>
          </a:p>
          <a:p>
            <a:pPr>
              <a:spcBef>
                <a:spcPts val="600"/>
              </a:spcBef>
              <a:spcAft>
                <a:spcPts val="600"/>
              </a:spcAft>
              <a:defRPr/>
            </a:pPr>
            <a:r>
              <a:rPr lang="en-US" sz="3000" i="1" dirty="0">
                <a:latin typeface="Calibri" panose="020F0502020204030204" pitchFamily="34" charset="0"/>
                <a:ea typeface="Calibri" panose="020F0502020204030204" pitchFamily="34" charset="0"/>
                <a:cs typeface="Times New Roman" panose="02020603050405020304" pitchFamily="18" charset="0"/>
              </a:rPr>
              <a:t>What are some questions you still have? </a:t>
            </a:r>
          </a:p>
          <a:p>
            <a:pPr>
              <a:spcBef>
                <a:spcPts val="600"/>
              </a:spcBef>
              <a:spcAft>
                <a:spcPts val="600"/>
              </a:spcAft>
              <a:defRPr/>
            </a:pPr>
            <a:r>
              <a:rPr lang="en-US" sz="3000" i="1" dirty="0">
                <a:latin typeface="Calibri" panose="020F0502020204030204" pitchFamily="34" charset="0"/>
                <a:ea typeface="Calibri" panose="020F0502020204030204" pitchFamily="34" charset="0"/>
                <a:cs typeface="Times New Roman" panose="02020603050405020304" pitchFamily="18" charset="0"/>
              </a:rPr>
              <a:t>Is this similar to what you have seen in your agency?</a:t>
            </a:r>
          </a:p>
          <a:p>
            <a:pPr>
              <a:spcBef>
                <a:spcPts val="600"/>
              </a:spcBef>
              <a:spcAft>
                <a:spcPts val="600"/>
              </a:spcAft>
              <a:defRPr/>
            </a:pPr>
            <a:r>
              <a:rPr lang="en-US" sz="3000" i="1" dirty="0">
                <a:latin typeface="Calibri" panose="020F0502020204030204" pitchFamily="34" charset="0"/>
                <a:ea typeface="Calibri" panose="020F0502020204030204" pitchFamily="34" charset="0"/>
                <a:cs typeface="Times New Roman" panose="02020603050405020304" pitchFamily="18" charset="0"/>
              </a:rPr>
              <a:t>What upgrades to you have? </a:t>
            </a:r>
          </a:p>
          <a:p>
            <a:pPr>
              <a:spcBef>
                <a:spcPts val="600"/>
              </a:spcBef>
              <a:spcAft>
                <a:spcPts val="600"/>
              </a:spcAft>
              <a:defRPr/>
            </a:pPr>
            <a:r>
              <a:rPr lang="en-US" sz="3000" i="1" dirty="0">
                <a:latin typeface="Calibri" panose="020F0502020204030204" pitchFamily="34" charset="0"/>
                <a:ea typeface="Calibri" panose="020F0502020204030204" pitchFamily="34" charset="0"/>
                <a:cs typeface="Times New Roman" panose="02020603050405020304" pitchFamily="18" charset="0"/>
              </a:rPr>
              <a:t>What are some personal next steps you have for your practice?</a:t>
            </a:r>
          </a:p>
          <a:p>
            <a:pPr marL="0" indent="0">
              <a:spcBef>
                <a:spcPts val="600"/>
              </a:spcBef>
              <a:spcAft>
                <a:spcPts val="600"/>
              </a:spcAft>
              <a:buNone/>
              <a:defRPr/>
            </a:pPr>
            <a:endParaRPr lang="en-US" sz="800" b="1" i="1"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600"/>
              </a:spcAft>
              <a:buNone/>
              <a:defRPr/>
            </a:pPr>
            <a:r>
              <a:rPr lang="en-US" sz="3000" b="1" i="1" dirty="0">
                <a:latin typeface="Calibri" panose="020F0502020204030204" pitchFamily="34" charset="0"/>
                <a:ea typeface="Calibri" panose="020F0502020204030204" pitchFamily="34" charset="0"/>
                <a:cs typeface="Times New Roman" panose="02020603050405020304" pitchFamily="18" charset="0"/>
              </a:rPr>
              <a:t>Next steps:</a:t>
            </a:r>
          </a:p>
          <a:p>
            <a:pPr>
              <a:spcBef>
                <a:spcPts val="600"/>
              </a:spcBef>
              <a:spcAft>
                <a:spcPts val="600"/>
              </a:spcAft>
              <a:defRPr/>
            </a:pPr>
            <a:r>
              <a:rPr lang="en-US" sz="3000" i="1" dirty="0">
                <a:latin typeface="Calibri" panose="020F0502020204030204" pitchFamily="34" charset="0"/>
                <a:ea typeface="Calibri" panose="020F0502020204030204" pitchFamily="34" charset="0"/>
                <a:cs typeface="Times New Roman" panose="02020603050405020304" pitchFamily="18" charset="0"/>
              </a:rPr>
              <a:t>Any additional next steps you would take in this case? </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554533" y="675002"/>
            <a:ext cx="2017214" cy="1785104"/>
          </a:xfrm>
          <a:prstGeom prst="rect">
            <a:avLst/>
          </a:prstGeom>
          <a:noFill/>
        </p:spPr>
        <p:txBody>
          <a:bodyPr wrap="square" rtlCol="0">
            <a:spAutoFit/>
          </a:bodyPr>
          <a:lstStyle/>
          <a:p>
            <a:pPr algn="ctr"/>
            <a:r>
              <a:rPr lang="en-US" sz="11000" dirty="0">
                <a:solidFill>
                  <a:srgbClr val="C00000"/>
                </a:solidFill>
                <a:latin typeface="Calibri" panose="020F0502020204030204" pitchFamily="34" charset="0"/>
              </a:rPr>
              <a:t>+ /</a:t>
            </a:r>
            <a:r>
              <a:rPr lang="en-US" sz="9600" dirty="0">
                <a:solidFill>
                  <a:srgbClr val="C00000"/>
                </a:solidFill>
                <a:latin typeface="Calibri" panose="020F0502020204030204" pitchFamily="34" charset="0"/>
              </a:rPr>
              <a:t> </a:t>
            </a:r>
          </a:p>
        </p:txBody>
      </p:sp>
      <p:sp>
        <p:nvSpPr>
          <p:cNvPr id="6" name="Isosceles Triangle 5"/>
          <p:cNvSpPr/>
          <p:nvPr/>
        </p:nvSpPr>
        <p:spPr>
          <a:xfrm>
            <a:off x="10581854" y="1187116"/>
            <a:ext cx="802025" cy="8032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953221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407307"/>
            <a:ext cx="8229600" cy="5490573"/>
            <a:chOff x="0" y="-552813"/>
            <a:chExt cx="8229600" cy="5490573"/>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552813"/>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4400" dirty="0">
                  <a:latin typeface="Calibri" panose="020F0502020204030204" pitchFamily="34" charset="0"/>
                  <a:ea typeface="Verdana" pitchFamily="34" charset="0"/>
                  <a:cs typeface="Calibri" panose="020F0502020204030204" pitchFamily="34" charset="0"/>
                </a:rPr>
                <a:t>Behaviorally Based </a:t>
              </a:r>
            </a:p>
            <a:p>
              <a:pPr lvl="0" algn="ctr"/>
              <a:r>
                <a:rPr lang="en-US" sz="4400" dirty="0">
                  <a:latin typeface="Calibri" panose="020F0502020204030204" pitchFamily="34" charset="0"/>
                  <a:ea typeface="Verdana" pitchFamily="34" charset="0"/>
                  <a:cs typeface="Calibri" panose="020F0502020204030204" pitchFamily="34" charset="0"/>
                </a:rPr>
                <a:t>Case Plans &amp; Action Steps</a:t>
              </a:r>
            </a:p>
          </p:txBody>
        </p:sp>
      </p:grpSp>
      <p:pic>
        <p:nvPicPr>
          <p:cNvPr id="6" name="Picture 1" descr="627df2dec7dfbc1ddb9a28764230b0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4021" y="3873261"/>
            <a:ext cx="2577432" cy="2577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22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1"/>
          <p:cNvSpPr>
            <a:spLocks/>
          </p:cNvSpPr>
          <p:nvPr/>
        </p:nvSpPr>
        <p:spPr bwMode="auto">
          <a:xfrm>
            <a:off x="1524000" y="1066800"/>
            <a:ext cx="9144000"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0" tIns="0" rIns="0" bIns="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36195" name="Rectangle 2"/>
          <p:cNvSpPr>
            <a:spLocks noGrp="1" noChangeArrowheads="1"/>
          </p:cNvSpPr>
          <p:nvPr>
            <p:ph type="title"/>
          </p:nvPr>
        </p:nvSpPr>
        <p:spPr>
          <a:xfrm>
            <a:off x="3916680" y="108859"/>
            <a:ext cx="6294120" cy="790302"/>
          </a:xfrm>
        </p:spPr>
        <p:txBody>
          <a:bodyPr vert="horz" lIns="91440" tIns="45720" rIns="81279" bIns="45720" rtlCol="0" anchor="ctr">
            <a:noAutofit/>
          </a:bodyPr>
          <a:lstStyle/>
          <a:p>
            <a:pPr marL="269875"/>
            <a:r>
              <a:rPr lang="en-US" altLang="en-US" dirty="0"/>
              <a:t>What type of plan?</a:t>
            </a:r>
            <a:endParaRPr lang="en-US" altLang="en-US" dirty="0">
              <a:solidFill>
                <a:schemeClr val="tx1"/>
              </a:solidFill>
              <a:cs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4184208362"/>
              </p:ext>
            </p:extLst>
          </p:nvPr>
        </p:nvGraphicFramePr>
        <p:xfrm>
          <a:off x="481263" y="990600"/>
          <a:ext cx="11229474"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66002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83F5-077C-43F7-B282-BB3123EBF093}"/>
              </a:ext>
            </a:extLst>
          </p:cNvPr>
          <p:cNvSpPr>
            <a:spLocks noGrp="1"/>
          </p:cNvSpPr>
          <p:nvPr>
            <p:ph type="title"/>
          </p:nvPr>
        </p:nvSpPr>
        <p:spPr>
          <a:xfrm>
            <a:off x="838199" y="-635"/>
            <a:ext cx="10515601" cy="808355"/>
          </a:xfrm>
        </p:spPr>
        <p:txBody>
          <a:bodyPr/>
          <a:lstStyle/>
          <a:p>
            <a:r>
              <a:rPr lang="en-US" dirty="0"/>
              <a:t>All plans should contain…</a:t>
            </a:r>
          </a:p>
        </p:txBody>
      </p:sp>
      <p:graphicFrame>
        <p:nvGraphicFramePr>
          <p:cNvPr id="4" name="Diagram 3">
            <a:extLst>
              <a:ext uri="{FF2B5EF4-FFF2-40B4-BE49-F238E27FC236}">
                <a16:creationId xmlns:a16="http://schemas.microsoft.com/office/drawing/2014/main" id="{C18CC7E7-6AEF-4416-AB8C-57AF74F7E2EF}"/>
              </a:ext>
            </a:extLst>
          </p:cNvPr>
          <p:cNvGraphicFramePr/>
          <p:nvPr>
            <p:extLst>
              <p:ext uri="{D42A27DB-BD31-4B8C-83A1-F6EECF244321}">
                <p14:modId xmlns:p14="http://schemas.microsoft.com/office/powerpoint/2010/main" val="2636528208"/>
              </p:ext>
            </p:extLst>
          </p:nvPr>
        </p:nvGraphicFramePr>
        <p:xfrm>
          <a:off x="0" y="731521"/>
          <a:ext cx="12191999" cy="612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828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467600" cy="1143000"/>
          </a:xfrm>
        </p:spPr>
        <p:txBody>
          <a:bodyPr/>
          <a:lstStyle/>
          <a:p>
            <a:br>
              <a:rPr lang="en-US" b="1" dirty="0">
                <a:solidFill>
                  <a:schemeClr val="accent1">
                    <a:lumMod val="50000"/>
                  </a:schemeClr>
                </a:solidFill>
              </a:rPr>
            </a:br>
            <a:r>
              <a:rPr lang="en-US" b="1" dirty="0">
                <a:solidFill>
                  <a:schemeClr val="accent1">
                    <a:lumMod val="50000"/>
                  </a:schemeClr>
                </a:solidFill>
              </a:rPr>
              <a:t>Effective Safety and Case Plans</a:t>
            </a:r>
          </a:p>
        </p:txBody>
      </p:sp>
      <p:graphicFrame>
        <p:nvGraphicFramePr>
          <p:cNvPr id="4" name="Content Placeholder 6">
            <a:extLst>
              <a:ext uri="{FF2B5EF4-FFF2-40B4-BE49-F238E27FC236}">
                <a16:creationId xmlns:a16="http://schemas.microsoft.com/office/drawing/2014/main" id="{DD2A10B8-6542-1247-8453-581FFD2449BD}"/>
              </a:ext>
            </a:extLst>
          </p:cNvPr>
          <p:cNvGraphicFramePr>
            <a:graphicFrameLocks/>
          </p:cNvGraphicFramePr>
          <p:nvPr>
            <p:extLst>
              <p:ext uri="{D42A27DB-BD31-4B8C-83A1-F6EECF244321}">
                <p14:modId xmlns:p14="http://schemas.microsoft.com/office/powerpoint/2010/main" val="2010503485"/>
              </p:ext>
            </p:extLst>
          </p:nvPr>
        </p:nvGraphicFramePr>
        <p:xfrm>
          <a:off x="914400" y="1537570"/>
          <a:ext cx="1036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789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15" name="Line 27"/>
          <p:cNvSpPr>
            <a:spLocks noChangeShapeType="1"/>
          </p:cNvSpPr>
          <p:nvPr/>
        </p:nvSpPr>
        <p:spPr bwMode="auto">
          <a:xfrm>
            <a:off x="7467600" y="3962400"/>
            <a:ext cx="1371600" cy="1447800"/>
          </a:xfrm>
          <a:prstGeom prst="line">
            <a:avLst/>
          </a:prstGeom>
          <a:noFill/>
          <a:ln w="57150">
            <a:solidFill>
              <a:srgbClr val="008000"/>
            </a:solidFill>
            <a:round/>
            <a:headEnd type="arrow"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46106" name="AutoShape 13"/>
          <p:cNvSpPr>
            <a:spLocks noChangeArrowheads="1"/>
          </p:cNvSpPr>
          <p:nvPr/>
        </p:nvSpPr>
        <p:spPr bwMode="auto">
          <a:xfrm>
            <a:off x="2971800" y="4022725"/>
            <a:ext cx="228600" cy="609600"/>
          </a:xfrm>
          <a:prstGeom prst="upArrow">
            <a:avLst>
              <a:gd name="adj1" fmla="val 50000"/>
              <a:gd name="adj2" fmla="val 66667"/>
            </a:avLst>
          </a:prstGeom>
          <a:solidFill>
            <a:srgbClr val="008000"/>
          </a:solidFill>
          <a:ln w="9525">
            <a:solidFill>
              <a:srgbClr val="008000"/>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082" name="Line 4"/>
          <p:cNvSpPr>
            <a:spLocks noChangeShapeType="1"/>
          </p:cNvSpPr>
          <p:nvPr/>
        </p:nvSpPr>
        <p:spPr bwMode="auto">
          <a:xfrm>
            <a:off x="2438400" y="3854450"/>
            <a:ext cx="7391400" cy="0"/>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dirty="0">
              <a:latin typeface="Calibri" panose="020F0502020204030204" pitchFamily="34" charset="0"/>
            </a:endParaRPr>
          </a:p>
        </p:txBody>
      </p:sp>
      <p:sp>
        <p:nvSpPr>
          <p:cNvPr id="46083" name="AutoShape 5"/>
          <p:cNvSpPr>
            <a:spLocks/>
          </p:cNvSpPr>
          <p:nvPr/>
        </p:nvSpPr>
        <p:spPr bwMode="auto">
          <a:xfrm>
            <a:off x="7010400" y="37020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46084" name="AutoShape 6"/>
          <p:cNvSpPr>
            <a:spLocks/>
          </p:cNvSpPr>
          <p:nvPr/>
        </p:nvSpPr>
        <p:spPr bwMode="auto">
          <a:xfrm>
            <a:off x="7010400" y="3092450"/>
            <a:ext cx="228600" cy="533400"/>
          </a:xfrm>
          <a:custGeom>
            <a:avLst/>
            <a:gdLst>
              <a:gd name="T0" fmla="*/ 0 w 21600"/>
              <a:gd name="T1" fmla="*/ 2147483646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0 w 21600"/>
              <a:gd name="T15" fmla="*/ 2147483646 h 21600"/>
              <a:gd name="T16" fmla="*/ 0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rgbClr val="993300"/>
          </a:solidFill>
          <a:ln w="9525">
            <a:solidFill>
              <a:srgbClr val="FFFFFF"/>
            </a:solidFill>
            <a:miter lim="800000"/>
            <a:headEnd/>
            <a:tailEnd/>
          </a:ln>
        </p:spPr>
        <p:txBody>
          <a:bodyPr lIns="0" tIns="0" rIns="0" bIns="0"/>
          <a:lstStyle/>
          <a:p>
            <a:endParaRPr lang="en-US" dirty="0">
              <a:latin typeface="Calibri" panose="020F0502020204030204" pitchFamily="34" charset="0"/>
            </a:endParaRPr>
          </a:p>
        </p:txBody>
      </p:sp>
      <p:sp>
        <p:nvSpPr>
          <p:cNvPr id="46085" name="Rectangle 7"/>
          <p:cNvSpPr>
            <a:spLocks/>
          </p:cNvSpPr>
          <p:nvPr/>
        </p:nvSpPr>
        <p:spPr bwMode="auto">
          <a:xfrm>
            <a:off x="6019801" y="1884364"/>
            <a:ext cx="2208213" cy="815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600" dirty="0">
                <a:solidFill>
                  <a:srgbClr val="4C4845"/>
                </a:solidFill>
                <a:latin typeface="Calibri" panose="020F0502020204030204" pitchFamily="34" charset="0"/>
                <a:sym typeface="Tahoma" panose="020B0604030504040204" pitchFamily="34" charset="0"/>
              </a:rPr>
              <a:t>Suicide attempt by gas in the kitchen while the children were home</a:t>
            </a:r>
          </a:p>
        </p:txBody>
      </p:sp>
      <p:sp>
        <p:nvSpPr>
          <p:cNvPr id="46086" name="AutoShape 8"/>
          <p:cNvSpPr>
            <a:spLocks/>
          </p:cNvSpPr>
          <p:nvPr/>
        </p:nvSpPr>
        <p:spPr bwMode="auto">
          <a:xfrm>
            <a:off x="2743200" y="37020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8441" name="AutoShape 9"/>
          <p:cNvSpPr>
            <a:spLocks/>
          </p:cNvSpPr>
          <p:nvPr/>
        </p:nvSpPr>
        <p:spPr bwMode="auto">
          <a:xfrm>
            <a:off x="2743200" y="3092450"/>
            <a:ext cx="228600" cy="533400"/>
          </a:xfrm>
          <a:custGeom>
            <a:avLst/>
            <a:gdLst>
              <a:gd name="T0" fmla="*/ 0 w 21600"/>
              <a:gd name="T1" fmla="*/ 2147483646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0 w 21600"/>
              <a:gd name="T15" fmla="*/ 2147483646 h 21600"/>
              <a:gd name="T16" fmla="*/ 0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rgbClr val="993300"/>
          </a:solidFill>
          <a:ln w="9525">
            <a:solidFill>
              <a:srgbClr val="FFFFFF"/>
            </a:solidFill>
            <a:miter lim="800000"/>
            <a:headEnd/>
            <a:tailEnd/>
          </a:ln>
        </p:spPr>
        <p:txBody>
          <a:bodyPr lIns="0" tIns="0" rIns="0" bIns="0"/>
          <a:lstStyle/>
          <a:p>
            <a:endParaRPr lang="en-US" dirty="0">
              <a:latin typeface="Calibri" panose="020F0502020204030204" pitchFamily="34" charset="0"/>
            </a:endParaRPr>
          </a:p>
        </p:txBody>
      </p:sp>
      <p:sp>
        <p:nvSpPr>
          <p:cNvPr id="18442" name="Rectangle 10"/>
          <p:cNvSpPr>
            <a:spLocks/>
          </p:cNvSpPr>
          <p:nvPr/>
        </p:nvSpPr>
        <p:spPr bwMode="auto">
          <a:xfrm>
            <a:off x="3326546" y="3049588"/>
            <a:ext cx="597023" cy="56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600" dirty="0">
                <a:solidFill>
                  <a:srgbClr val="4C4845"/>
                </a:solidFill>
                <a:latin typeface="Calibri" panose="020F0502020204030204" pitchFamily="34" charset="0"/>
                <a:sym typeface="Tahoma" panose="020B0604030504040204" pitchFamily="34" charset="0"/>
              </a:rPr>
              <a:t>Foster</a:t>
            </a:r>
          </a:p>
          <a:p>
            <a:pPr algn="ctr" eaLnBrk="1" hangingPunct="1"/>
            <a:r>
              <a:rPr lang="en-US" altLang="en-US" sz="1600" dirty="0">
                <a:solidFill>
                  <a:srgbClr val="4C4845"/>
                </a:solidFill>
                <a:latin typeface="Calibri" panose="020F0502020204030204" pitchFamily="34" charset="0"/>
                <a:sym typeface="Tahoma" panose="020B0604030504040204" pitchFamily="34" charset="0"/>
              </a:rPr>
              <a:t>care</a:t>
            </a:r>
          </a:p>
        </p:txBody>
      </p:sp>
      <p:sp>
        <p:nvSpPr>
          <p:cNvPr id="18443" name="Rectangle 11"/>
          <p:cNvSpPr>
            <a:spLocks/>
          </p:cNvSpPr>
          <p:nvPr/>
        </p:nvSpPr>
        <p:spPr bwMode="auto">
          <a:xfrm>
            <a:off x="1831975" y="2133600"/>
            <a:ext cx="20955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38100" tIns="38100" rIns="38100" bIns="38100"/>
          <a:lstStyle>
            <a:lvl1pPr>
              <a:tabLst>
                <a:tab pos="58738" algn="l"/>
              </a:tabLst>
              <a:defRPr sz="2400">
                <a:solidFill>
                  <a:schemeClr val="tx1"/>
                </a:solidFill>
                <a:latin typeface="Times" panose="02020603050405020304" pitchFamily="18" charset="0"/>
                <a:ea typeface="MS PGothic" panose="020B0600070205080204" pitchFamily="34" charset="-128"/>
              </a:defRPr>
            </a:lvl1pPr>
            <a:lvl2pPr marL="37931725" indent="-37474525">
              <a:tabLst>
                <a:tab pos="58738" algn="l"/>
              </a:tabLst>
              <a:defRPr sz="2400">
                <a:solidFill>
                  <a:schemeClr val="tx1"/>
                </a:solidFill>
                <a:latin typeface="Times" panose="02020603050405020304" pitchFamily="18" charset="0"/>
                <a:ea typeface="MS PGothic" panose="020B0600070205080204" pitchFamily="34" charset="-128"/>
              </a:defRPr>
            </a:lvl2pPr>
            <a:lvl3pPr marL="1143000" indent="-228600">
              <a:tabLst>
                <a:tab pos="58738" algn="l"/>
              </a:tabLst>
              <a:defRPr sz="2400">
                <a:solidFill>
                  <a:schemeClr val="tx1"/>
                </a:solidFill>
                <a:latin typeface="Times" panose="02020603050405020304" pitchFamily="18" charset="0"/>
                <a:ea typeface="MS PGothic" panose="020B0600070205080204" pitchFamily="34" charset="-128"/>
              </a:defRPr>
            </a:lvl3pPr>
            <a:lvl4pPr marL="1600200" indent="-228600">
              <a:tabLst>
                <a:tab pos="58738" algn="l"/>
              </a:tabLst>
              <a:defRPr sz="2400">
                <a:solidFill>
                  <a:schemeClr val="tx1"/>
                </a:solidFill>
                <a:latin typeface="Times" panose="02020603050405020304" pitchFamily="18" charset="0"/>
                <a:ea typeface="MS PGothic" panose="020B0600070205080204" pitchFamily="34" charset="-128"/>
              </a:defRPr>
            </a:lvl4pPr>
            <a:lvl5pPr marL="2057400" indent="-228600">
              <a:tabLst>
                <a:tab pos="58738" algn="l"/>
              </a:tabLst>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58738" algn="l"/>
              </a:tabLs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58738" algn="l"/>
              </a:tabLs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58738" algn="l"/>
              </a:tabLs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58738" algn="l"/>
              </a:tabLs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600" dirty="0">
                <a:solidFill>
                  <a:srgbClr val="4C4845"/>
                </a:solidFill>
                <a:latin typeface="Calibri" panose="020F0502020204030204" pitchFamily="34" charset="0"/>
                <a:sym typeface="Tahoma" panose="020B0604030504040204" pitchFamily="34" charset="0"/>
              </a:rPr>
              <a:t>Her father:</a:t>
            </a:r>
          </a:p>
          <a:p>
            <a:pPr algn="ctr" eaLnBrk="1" hangingPunct="1"/>
            <a:r>
              <a:rPr lang="en-US" altLang="en-US" sz="1600" dirty="0">
                <a:solidFill>
                  <a:srgbClr val="4C4845"/>
                </a:solidFill>
                <a:latin typeface="Calibri" panose="020F0502020204030204" pitchFamily="34" charset="0"/>
                <a:sym typeface="Tahoma" panose="020B0604030504040204" pitchFamily="34" charset="0"/>
              </a:rPr>
              <a:t>physically abusive,</a:t>
            </a:r>
          </a:p>
          <a:p>
            <a:pPr algn="ctr" eaLnBrk="1" hangingPunct="1"/>
            <a:r>
              <a:rPr lang="en-US" altLang="en-US" sz="1600" dirty="0">
                <a:solidFill>
                  <a:srgbClr val="4C4845"/>
                </a:solidFill>
                <a:latin typeface="Calibri" panose="020F0502020204030204" pitchFamily="34" charset="0"/>
                <a:sym typeface="Tahoma" panose="020B0604030504040204" pitchFamily="34" charset="0"/>
              </a:rPr>
              <a:t>dangerous</a:t>
            </a:r>
          </a:p>
        </p:txBody>
      </p:sp>
      <p:sp>
        <p:nvSpPr>
          <p:cNvPr id="46090" name="AutoShape 12"/>
          <p:cNvSpPr>
            <a:spLocks/>
          </p:cNvSpPr>
          <p:nvPr/>
        </p:nvSpPr>
        <p:spPr bwMode="auto">
          <a:xfrm>
            <a:off x="3505200" y="37782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46091" name="AutoShape 13"/>
          <p:cNvSpPr>
            <a:spLocks/>
          </p:cNvSpPr>
          <p:nvPr/>
        </p:nvSpPr>
        <p:spPr bwMode="auto">
          <a:xfrm>
            <a:off x="4495800" y="37782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46092" name="AutoShape 14"/>
          <p:cNvSpPr>
            <a:spLocks/>
          </p:cNvSpPr>
          <p:nvPr/>
        </p:nvSpPr>
        <p:spPr bwMode="auto">
          <a:xfrm>
            <a:off x="5029200" y="37782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8447" name="Rectangle 15"/>
          <p:cNvSpPr>
            <a:spLocks/>
          </p:cNvSpPr>
          <p:nvPr/>
        </p:nvSpPr>
        <p:spPr bwMode="auto">
          <a:xfrm>
            <a:off x="5856288" y="3308350"/>
            <a:ext cx="71436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panose="020B0604030504040204" pitchFamily="34" charset="0"/>
              </a:rPr>
              <a:t>Poverty</a:t>
            </a:r>
          </a:p>
        </p:txBody>
      </p:sp>
      <p:sp>
        <p:nvSpPr>
          <p:cNvPr id="18448" name="Rectangle 16"/>
          <p:cNvSpPr>
            <a:spLocks/>
          </p:cNvSpPr>
          <p:nvPr/>
        </p:nvSpPr>
        <p:spPr bwMode="auto">
          <a:xfrm>
            <a:off x="4487863" y="2959101"/>
            <a:ext cx="203582" cy="56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panose="020B0604030504040204" pitchFamily="34" charset="0"/>
              </a:rPr>
              <a:t>D</a:t>
            </a:r>
          </a:p>
          <a:p>
            <a:pPr eaLnBrk="1" hangingPunct="1"/>
            <a:r>
              <a:rPr lang="en-US" altLang="en-US" sz="1600" dirty="0">
                <a:solidFill>
                  <a:srgbClr val="4C4845"/>
                </a:solidFill>
                <a:latin typeface="Calibri" panose="020F0502020204030204" pitchFamily="34" charset="0"/>
                <a:sym typeface="Tahoma" panose="020B0604030504040204" pitchFamily="34" charset="0"/>
              </a:rPr>
              <a:t>V</a:t>
            </a:r>
          </a:p>
        </p:txBody>
      </p:sp>
      <p:sp>
        <p:nvSpPr>
          <p:cNvPr id="18449" name="Rectangle 17"/>
          <p:cNvSpPr>
            <a:spLocks/>
          </p:cNvSpPr>
          <p:nvPr/>
        </p:nvSpPr>
        <p:spPr bwMode="auto">
          <a:xfrm>
            <a:off x="4965700" y="1219200"/>
            <a:ext cx="3937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100" tIns="38100" rIns="38100" bIns="3810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Bold" panose="020B0804030504040204" pitchFamily="34" charset="0"/>
              </a:rPr>
              <a:t>D</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E</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P</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R</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E</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S</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S</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I</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O</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N</a:t>
            </a:r>
          </a:p>
        </p:txBody>
      </p:sp>
      <p:sp>
        <p:nvSpPr>
          <p:cNvPr id="46096" name="AutoShape 18"/>
          <p:cNvSpPr>
            <a:spLocks/>
          </p:cNvSpPr>
          <p:nvPr/>
        </p:nvSpPr>
        <p:spPr bwMode="auto">
          <a:xfrm>
            <a:off x="6172200" y="37782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46097" name="AutoShape 19"/>
          <p:cNvSpPr>
            <a:spLocks/>
          </p:cNvSpPr>
          <p:nvPr/>
        </p:nvSpPr>
        <p:spPr bwMode="auto">
          <a:xfrm>
            <a:off x="5486400" y="377825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8452" name="Rectangle 20"/>
          <p:cNvSpPr>
            <a:spLocks/>
          </p:cNvSpPr>
          <p:nvPr/>
        </p:nvSpPr>
        <p:spPr bwMode="auto">
          <a:xfrm>
            <a:off x="5473700" y="1689100"/>
            <a:ext cx="393700"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100" tIns="38100" rIns="38100" bIns="3810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Bold" panose="020B0804030504040204" pitchFamily="34" charset="0"/>
              </a:rPr>
              <a:t>O</a:t>
            </a:r>
          </a:p>
          <a:p>
            <a:pPr eaLnBrk="1" hangingPunct="1"/>
            <a:r>
              <a:rPr lang="en-US" altLang="en-US" sz="1600" dirty="0">
                <a:solidFill>
                  <a:srgbClr val="4C4845"/>
                </a:solidFill>
                <a:latin typeface="Calibri" panose="020F0502020204030204" pitchFamily="34" charset="0"/>
                <a:sym typeface="Tahoma Bold" panose="020B0804030504040204" pitchFamily="34" charset="0"/>
              </a:rPr>
              <a:t>F</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F</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endParaRPr lang="en-US" altLang="en-US" sz="1600" dirty="0">
              <a:solidFill>
                <a:srgbClr val="4C4845"/>
              </a:solidFill>
              <a:latin typeface="Calibri" panose="020F0502020204030204" pitchFamily="34" charset="0"/>
              <a:sym typeface="Tahoma Bold" panose="020B08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M E</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D</a:t>
            </a:r>
            <a:endParaRPr lang="en-US" altLang="en-US" sz="1600" dirty="0">
              <a:solidFill>
                <a:srgbClr val="4C4845"/>
              </a:solidFill>
              <a:latin typeface="Calibri" panose="020F0502020204030204" pitchFamily="34" charset="0"/>
              <a:sym typeface="Tahoma" panose="020B0604030504040204" pitchFamily="34" charset="0"/>
            </a:endParaRPr>
          </a:p>
          <a:p>
            <a:pPr eaLnBrk="1" hangingPunct="1"/>
            <a:r>
              <a:rPr lang="en-US" altLang="en-US" sz="1600" dirty="0">
                <a:solidFill>
                  <a:srgbClr val="4C4845"/>
                </a:solidFill>
                <a:latin typeface="Calibri" panose="020F0502020204030204" pitchFamily="34" charset="0"/>
                <a:sym typeface="Tahoma Bold" panose="020B0804030504040204" pitchFamily="34" charset="0"/>
              </a:rPr>
              <a:t>S</a:t>
            </a:r>
          </a:p>
        </p:txBody>
      </p:sp>
      <p:sp>
        <p:nvSpPr>
          <p:cNvPr id="46099" name="Rectangle 21"/>
          <p:cNvSpPr>
            <a:spLocks/>
          </p:cNvSpPr>
          <p:nvPr/>
        </p:nvSpPr>
        <p:spPr bwMode="auto">
          <a:xfrm>
            <a:off x="2490789" y="4021138"/>
            <a:ext cx="42287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panose="020B0604030504040204" pitchFamily="34" charset="0"/>
              </a:rPr>
              <a:t>Past</a:t>
            </a:r>
          </a:p>
        </p:txBody>
      </p:sp>
      <p:sp>
        <p:nvSpPr>
          <p:cNvPr id="46100" name="Rectangle 22"/>
          <p:cNvSpPr>
            <a:spLocks/>
          </p:cNvSpPr>
          <p:nvPr/>
        </p:nvSpPr>
        <p:spPr bwMode="auto">
          <a:xfrm>
            <a:off x="6662738" y="4019550"/>
            <a:ext cx="71192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panose="020B0604030504040204" pitchFamily="34" charset="0"/>
              </a:rPr>
              <a:t>Present</a:t>
            </a:r>
          </a:p>
        </p:txBody>
      </p:sp>
      <p:sp>
        <p:nvSpPr>
          <p:cNvPr id="46101" name="Rectangle 23"/>
          <p:cNvSpPr>
            <a:spLocks/>
          </p:cNvSpPr>
          <p:nvPr/>
        </p:nvSpPr>
        <p:spPr bwMode="auto">
          <a:xfrm>
            <a:off x="8951914" y="4019550"/>
            <a:ext cx="6272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600" dirty="0">
                <a:solidFill>
                  <a:srgbClr val="4C4845"/>
                </a:solidFill>
                <a:latin typeface="Calibri" panose="020F0502020204030204" pitchFamily="34" charset="0"/>
                <a:sym typeface="Tahoma" panose="020B0604030504040204" pitchFamily="34" charset="0"/>
              </a:rPr>
              <a:t>Future</a:t>
            </a:r>
          </a:p>
        </p:txBody>
      </p:sp>
      <p:sp>
        <p:nvSpPr>
          <p:cNvPr id="46102" name="Rectangle 24"/>
          <p:cNvSpPr>
            <a:spLocks noGrp="1" noChangeArrowheads="1"/>
          </p:cNvSpPr>
          <p:nvPr>
            <p:ph type="title"/>
          </p:nvPr>
        </p:nvSpPr>
        <p:spPr>
          <a:xfrm>
            <a:off x="838200" y="59531"/>
            <a:ext cx="10515600" cy="1325563"/>
          </a:xfrm>
        </p:spPr>
        <p:txBody>
          <a:bodyPr/>
          <a:lstStyle/>
          <a:p>
            <a:pPr algn="ctr"/>
            <a:r>
              <a:rPr lang="en-US" altLang="en-US" sz="3600" b="1" dirty="0">
                <a:sym typeface="Tahoma" panose="020B0604030504040204" pitchFamily="34" charset="0"/>
              </a:rPr>
              <a:t>A reminder of Cheryl’s Story</a:t>
            </a:r>
            <a:endParaRPr lang="en-US" altLang="en-US" sz="3600" b="1" dirty="0">
              <a:solidFill>
                <a:schemeClr val="tx1"/>
              </a:solidFill>
              <a:cs typeface="Calibri" panose="020F0502020204030204" pitchFamily="34" charset="0"/>
              <a:sym typeface="Tahoma" panose="020B0604030504040204" pitchFamily="34" charset="0"/>
            </a:endParaRPr>
          </a:p>
        </p:txBody>
      </p:sp>
      <p:sp>
        <p:nvSpPr>
          <p:cNvPr id="46103" name="AutoShape 9"/>
          <p:cNvSpPr>
            <a:spLocks noChangeArrowheads="1"/>
          </p:cNvSpPr>
          <p:nvPr/>
        </p:nvSpPr>
        <p:spPr bwMode="auto">
          <a:xfrm>
            <a:off x="6934200" y="37179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04" name="AutoShape 10"/>
          <p:cNvSpPr>
            <a:spLocks noChangeArrowheads="1"/>
          </p:cNvSpPr>
          <p:nvPr/>
        </p:nvSpPr>
        <p:spPr bwMode="auto">
          <a:xfrm>
            <a:off x="6934200" y="4343400"/>
            <a:ext cx="228600" cy="762000"/>
          </a:xfrm>
          <a:prstGeom prst="upArrow">
            <a:avLst>
              <a:gd name="adj1" fmla="val 50000"/>
              <a:gd name="adj2" fmla="val 83333"/>
            </a:avLst>
          </a:prstGeom>
          <a:solidFill>
            <a:srgbClr val="008000"/>
          </a:solidFill>
          <a:ln w="9525">
            <a:solidFill>
              <a:srgbClr val="008000"/>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05" name="AutoShape 12"/>
          <p:cNvSpPr>
            <a:spLocks noChangeArrowheads="1"/>
          </p:cNvSpPr>
          <p:nvPr/>
        </p:nvSpPr>
        <p:spPr bwMode="auto">
          <a:xfrm>
            <a:off x="2819400" y="37941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07" name="AutoShape 16"/>
          <p:cNvSpPr>
            <a:spLocks noChangeArrowheads="1"/>
          </p:cNvSpPr>
          <p:nvPr/>
        </p:nvSpPr>
        <p:spPr bwMode="auto">
          <a:xfrm>
            <a:off x="3886200" y="37941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08" name="Line 17"/>
          <p:cNvSpPr>
            <a:spLocks noChangeShapeType="1"/>
          </p:cNvSpPr>
          <p:nvPr/>
        </p:nvSpPr>
        <p:spPr bwMode="auto">
          <a:xfrm flipV="1">
            <a:off x="3962400" y="4175125"/>
            <a:ext cx="76200" cy="609600"/>
          </a:xfrm>
          <a:prstGeom prst="line">
            <a:avLst/>
          </a:prstGeom>
          <a:noFill/>
          <a:ln w="76200">
            <a:solidFill>
              <a:srgbClr val="008000"/>
            </a:solidFill>
            <a:round/>
            <a:headEnd/>
            <a:tailEnd type="arrow" w="med" len="med"/>
          </a:ln>
          <a:extLst>
            <a:ext uri="{909E8E84-426E-40dd-AFC4-6F175D3DCCD1}">
              <a14:hiddenFill xmlns=""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46109" name="AutoShape 18"/>
          <p:cNvSpPr>
            <a:spLocks noChangeArrowheads="1"/>
          </p:cNvSpPr>
          <p:nvPr/>
        </p:nvSpPr>
        <p:spPr bwMode="auto">
          <a:xfrm>
            <a:off x="4953000" y="37941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10" name="AutoShape 19"/>
          <p:cNvSpPr>
            <a:spLocks noChangeArrowheads="1"/>
          </p:cNvSpPr>
          <p:nvPr/>
        </p:nvSpPr>
        <p:spPr bwMode="auto">
          <a:xfrm>
            <a:off x="5638800" y="37941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11" name="AutoShape 20"/>
          <p:cNvSpPr>
            <a:spLocks noChangeArrowheads="1"/>
          </p:cNvSpPr>
          <p:nvPr/>
        </p:nvSpPr>
        <p:spPr bwMode="auto">
          <a:xfrm>
            <a:off x="6400800" y="37941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12" name="AutoShape 21"/>
          <p:cNvSpPr>
            <a:spLocks noChangeArrowheads="1"/>
          </p:cNvSpPr>
          <p:nvPr/>
        </p:nvSpPr>
        <p:spPr bwMode="auto">
          <a:xfrm>
            <a:off x="6172200" y="37941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13" name="Line 22"/>
          <p:cNvSpPr>
            <a:spLocks noChangeShapeType="1"/>
          </p:cNvSpPr>
          <p:nvPr/>
        </p:nvSpPr>
        <p:spPr bwMode="auto">
          <a:xfrm>
            <a:off x="5715000" y="4098925"/>
            <a:ext cx="0" cy="838200"/>
          </a:xfrm>
          <a:prstGeom prst="line">
            <a:avLst/>
          </a:prstGeom>
          <a:noFill/>
          <a:ln w="57150">
            <a:solidFill>
              <a:srgbClr val="008000"/>
            </a:solidFill>
            <a:round/>
            <a:headEnd type="arrow"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46114" name="Line 23"/>
          <p:cNvSpPr>
            <a:spLocks noChangeShapeType="1"/>
          </p:cNvSpPr>
          <p:nvPr/>
        </p:nvSpPr>
        <p:spPr bwMode="auto">
          <a:xfrm flipH="1">
            <a:off x="5943600" y="4175125"/>
            <a:ext cx="304800" cy="838200"/>
          </a:xfrm>
          <a:prstGeom prst="line">
            <a:avLst/>
          </a:prstGeom>
          <a:noFill/>
          <a:ln w="57150">
            <a:solidFill>
              <a:srgbClr val="008000"/>
            </a:solidFill>
            <a:round/>
            <a:headEnd type="arrow"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46116" name="Line 33"/>
          <p:cNvSpPr>
            <a:spLocks noChangeShapeType="1"/>
          </p:cNvSpPr>
          <p:nvPr/>
        </p:nvSpPr>
        <p:spPr bwMode="auto">
          <a:xfrm>
            <a:off x="5029200" y="4022725"/>
            <a:ext cx="0" cy="571500"/>
          </a:xfrm>
          <a:prstGeom prst="line">
            <a:avLst/>
          </a:prstGeom>
          <a:noFill/>
          <a:ln w="57150">
            <a:solidFill>
              <a:srgbClr val="008000"/>
            </a:solidFill>
            <a:round/>
            <a:headEnd type="arrow"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46117" name="AutoShape 26"/>
          <p:cNvSpPr>
            <a:spLocks noChangeArrowheads="1"/>
          </p:cNvSpPr>
          <p:nvPr/>
        </p:nvSpPr>
        <p:spPr bwMode="auto">
          <a:xfrm>
            <a:off x="7162800" y="3717925"/>
            <a:ext cx="228600" cy="228600"/>
          </a:xfrm>
          <a:prstGeom prst="flowChartConnector">
            <a:avLst/>
          </a:prstGeom>
          <a:solidFill>
            <a:srgbClr val="008000"/>
          </a:solidFill>
          <a:ln w="9525">
            <a:solidFill>
              <a:srgbClr val="4C4845"/>
            </a:solidFill>
            <a:round/>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solidFill>
                <a:srgbClr val="4C4845"/>
              </a:solidFill>
            </a:endParaRPr>
          </a:p>
        </p:txBody>
      </p:sp>
      <p:sp>
        <p:nvSpPr>
          <p:cNvPr id="46118" name="Rectangle 7"/>
          <p:cNvSpPr>
            <a:spLocks/>
          </p:cNvSpPr>
          <p:nvPr/>
        </p:nvSpPr>
        <p:spPr bwMode="auto">
          <a:xfrm>
            <a:off x="6577013" y="5181601"/>
            <a:ext cx="984244"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ja-JP" altLang="en-US" sz="1400" dirty="0">
                <a:solidFill>
                  <a:srgbClr val="4C4845"/>
                </a:solidFill>
                <a:latin typeface="Calibri" panose="020F0502020204030204" pitchFamily="34" charset="0"/>
                <a:sym typeface="Tahoma" panose="020B0604030504040204" pitchFamily="34" charset="0"/>
              </a:rPr>
              <a:t>“</a:t>
            </a:r>
            <a:r>
              <a:rPr lang="en-US" altLang="ja-JP" sz="1400" dirty="0">
                <a:solidFill>
                  <a:srgbClr val="4C4845"/>
                </a:solidFill>
                <a:latin typeface="Calibri" panose="020F0502020204030204" pitchFamily="34" charset="0"/>
                <a:sym typeface="Tahoma" panose="020B0604030504040204" pitchFamily="34" charset="0"/>
              </a:rPr>
              <a:t>I took the</a:t>
            </a:r>
          </a:p>
          <a:p>
            <a:pPr eaLnBrk="1" hangingPunct="1"/>
            <a:r>
              <a:rPr lang="en-US" altLang="en-US" sz="1400" dirty="0">
                <a:solidFill>
                  <a:srgbClr val="4C4845"/>
                </a:solidFill>
                <a:latin typeface="Calibri" panose="020F0502020204030204" pitchFamily="34" charset="0"/>
                <a:sym typeface="Tahoma" panose="020B0604030504040204" pitchFamily="34" charset="0"/>
              </a:rPr>
              <a:t>girls and put</a:t>
            </a:r>
          </a:p>
          <a:p>
            <a:pPr eaLnBrk="1" hangingPunct="1"/>
            <a:r>
              <a:rPr lang="en-US" altLang="en-US" sz="1400" dirty="0">
                <a:solidFill>
                  <a:srgbClr val="4C4845"/>
                </a:solidFill>
                <a:latin typeface="Calibri" panose="020F0502020204030204" pitchFamily="34" charset="0"/>
                <a:sym typeface="Tahoma" panose="020B0604030504040204" pitchFamily="34" charset="0"/>
              </a:rPr>
              <a:t>them in the</a:t>
            </a:r>
          </a:p>
          <a:p>
            <a:pPr eaLnBrk="1" hangingPunct="1"/>
            <a:r>
              <a:rPr lang="en-US" altLang="en-US" sz="1400" dirty="0">
                <a:solidFill>
                  <a:srgbClr val="4C4845"/>
                </a:solidFill>
                <a:latin typeface="Calibri" panose="020F0502020204030204" pitchFamily="34" charset="0"/>
                <a:sym typeface="Tahoma" panose="020B0604030504040204" pitchFamily="34" charset="0"/>
              </a:rPr>
              <a:t>next room.</a:t>
            </a:r>
            <a:r>
              <a:rPr lang="ja-JP" altLang="en-US" sz="1400" dirty="0">
                <a:solidFill>
                  <a:srgbClr val="4C4845"/>
                </a:solidFill>
                <a:latin typeface="Calibri" panose="020F0502020204030204" pitchFamily="34" charset="0"/>
                <a:sym typeface="Tahoma" panose="020B0604030504040204" pitchFamily="34" charset="0"/>
              </a:rPr>
              <a:t>”</a:t>
            </a:r>
            <a:endParaRPr lang="en-US" altLang="en-US" sz="1400" dirty="0">
              <a:solidFill>
                <a:srgbClr val="4C4845"/>
              </a:solidFill>
              <a:latin typeface="Calibri" panose="020F0502020204030204" pitchFamily="34" charset="0"/>
              <a:sym typeface="Tahoma" panose="020B0604030504040204" pitchFamily="34" charset="0"/>
            </a:endParaRPr>
          </a:p>
        </p:txBody>
      </p:sp>
      <p:sp>
        <p:nvSpPr>
          <p:cNvPr id="45" name="Rectangle 10"/>
          <p:cNvSpPr>
            <a:spLocks/>
          </p:cNvSpPr>
          <p:nvPr/>
        </p:nvSpPr>
        <p:spPr bwMode="auto">
          <a:xfrm>
            <a:off x="2057400" y="4648200"/>
            <a:ext cx="13081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38100" tIns="38100" rIns="38100" bIns="3810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ja-JP" altLang="en-US" sz="1400" dirty="0">
                <a:solidFill>
                  <a:srgbClr val="4C4845"/>
                </a:solidFill>
                <a:latin typeface="Calibri" panose="020F0502020204030204" pitchFamily="34" charset="0"/>
                <a:sym typeface="Tahoma" panose="020B0604030504040204" pitchFamily="34" charset="0"/>
              </a:rPr>
              <a:t>“</a:t>
            </a:r>
            <a:r>
              <a:rPr lang="en-US" altLang="ja-JP" sz="1400" dirty="0">
                <a:solidFill>
                  <a:srgbClr val="4C4845"/>
                </a:solidFill>
                <a:latin typeface="Calibri" panose="020F0502020204030204" pitchFamily="34" charset="0"/>
                <a:sym typeface="Tahoma" panose="020B0604030504040204" pitchFamily="34" charset="0"/>
              </a:rPr>
              <a:t>My mom</a:t>
            </a:r>
          </a:p>
          <a:p>
            <a:pPr eaLnBrk="1" hangingPunct="1"/>
            <a:r>
              <a:rPr lang="en-US" altLang="en-US" sz="1400" dirty="0">
                <a:solidFill>
                  <a:srgbClr val="4C4845"/>
                </a:solidFill>
                <a:latin typeface="Calibri" panose="020F0502020204030204" pitchFamily="34" charset="0"/>
                <a:sym typeface="Tahoma" panose="020B0604030504040204" pitchFamily="34" charset="0"/>
              </a:rPr>
              <a:t>gave custody </a:t>
            </a:r>
          </a:p>
          <a:p>
            <a:pPr eaLnBrk="1" hangingPunct="1"/>
            <a:r>
              <a:rPr lang="en-US" altLang="en-US" sz="1400" dirty="0">
                <a:solidFill>
                  <a:srgbClr val="4C4845"/>
                </a:solidFill>
                <a:latin typeface="Calibri" panose="020F0502020204030204" pitchFamily="34" charset="0"/>
                <a:sym typeface="Tahoma" panose="020B0604030504040204" pitchFamily="34" charset="0"/>
              </a:rPr>
              <a:t>of me</a:t>
            </a:r>
          </a:p>
          <a:p>
            <a:pPr eaLnBrk="1" hangingPunct="1"/>
            <a:r>
              <a:rPr lang="en-US" altLang="en-US" sz="1400" dirty="0">
                <a:solidFill>
                  <a:srgbClr val="4C4845"/>
                </a:solidFill>
                <a:latin typeface="Calibri" panose="020F0502020204030204" pitchFamily="34" charset="0"/>
                <a:sym typeface="Tahoma" panose="020B0604030504040204" pitchFamily="34" charset="0"/>
              </a:rPr>
              <a:t>to my aunt.</a:t>
            </a:r>
            <a:r>
              <a:rPr lang="ja-JP" altLang="en-US" sz="1400" dirty="0">
                <a:solidFill>
                  <a:srgbClr val="4C4845"/>
                </a:solidFill>
                <a:latin typeface="Calibri" panose="020F0502020204030204" pitchFamily="34" charset="0"/>
                <a:sym typeface="Tahoma" panose="020B0604030504040204" pitchFamily="34" charset="0"/>
              </a:rPr>
              <a:t>”</a:t>
            </a:r>
            <a:endParaRPr lang="en-US" altLang="en-US" sz="1400" dirty="0">
              <a:solidFill>
                <a:srgbClr val="4C4845"/>
              </a:solidFill>
              <a:latin typeface="Calibri" panose="020F0502020204030204" pitchFamily="34" charset="0"/>
              <a:sym typeface="Tahoma" panose="020B0604030504040204" pitchFamily="34" charset="0"/>
            </a:endParaRPr>
          </a:p>
        </p:txBody>
      </p:sp>
      <p:sp>
        <p:nvSpPr>
          <p:cNvPr id="46" name="Rectangle 18"/>
          <p:cNvSpPr>
            <a:spLocks/>
          </p:cNvSpPr>
          <p:nvPr/>
        </p:nvSpPr>
        <p:spPr bwMode="auto">
          <a:xfrm>
            <a:off x="3327400" y="4800600"/>
            <a:ext cx="13970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38100" tIns="38100" rIns="38100" bIns="3810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ja-JP" altLang="en-US" sz="1400" dirty="0">
                <a:solidFill>
                  <a:srgbClr val="4C4845"/>
                </a:solidFill>
                <a:latin typeface="Calibri" panose="020F0502020204030204" pitchFamily="34" charset="0"/>
                <a:sym typeface="Tahoma" panose="020B0604030504040204" pitchFamily="34" charset="0"/>
              </a:rPr>
              <a:t>“</a:t>
            </a:r>
            <a:r>
              <a:rPr lang="en-US" altLang="ja-JP" sz="1400" dirty="0">
                <a:solidFill>
                  <a:srgbClr val="4C4845"/>
                </a:solidFill>
                <a:latin typeface="Calibri" panose="020F0502020204030204" pitchFamily="34" charset="0"/>
                <a:sym typeface="Tahoma" panose="020B0604030504040204" pitchFamily="34" charset="0"/>
              </a:rPr>
              <a:t>My mom and aunt made </a:t>
            </a:r>
          </a:p>
          <a:p>
            <a:pPr eaLnBrk="1" hangingPunct="1"/>
            <a:r>
              <a:rPr lang="en-US" altLang="en-US" sz="1400" dirty="0">
                <a:solidFill>
                  <a:srgbClr val="4C4845"/>
                </a:solidFill>
                <a:latin typeface="Calibri" panose="020F0502020204030204" pitchFamily="34" charset="0"/>
                <a:sym typeface="Tahoma" panose="020B0604030504040204" pitchFamily="34" charset="0"/>
              </a:rPr>
              <a:t>sure I got an </a:t>
            </a:r>
          </a:p>
          <a:p>
            <a:pPr eaLnBrk="1" hangingPunct="1"/>
            <a:r>
              <a:rPr lang="en-US" altLang="en-US" sz="1400" dirty="0">
                <a:solidFill>
                  <a:srgbClr val="4C4845"/>
                </a:solidFill>
                <a:latin typeface="Calibri" panose="020F0502020204030204" pitchFamily="34" charset="0"/>
                <a:sym typeface="Tahoma" panose="020B0604030504040204" pitchFamily="34" charset="0"/>
              </a:rPr>
              <a:t>education.</a:t>
            </a:r>
            <a:r>
              <a:rPr lang="ja-JP" altLang="en-US" sz="1400" dirty="0">
                <a:solidFill>
                  <a:srgbClr val="4C4845"/>
                </a:solidFill>
                <a:latin typeface="Calibri" panose="020F0502020204030204" pitchFamily="34" charset="0"/>
                <a:sym typeface="Tahoma" panose="020B0604030504040204" pitchFamily="34" charset="0"/>
              </a:rPr>
              <a:t>”</a:t>
            </a:r>
            <a:endParaRPr lang="en-US" altLang="en-US" sz="1400" dirty="0">
              <a:solidFill>
                <a:srgbClr val="4C4845"/>
              </a:solidFill>
              <a:latin typeface="Calibri" panose="020F0502020204030204" pitchFamily="34" charset="0"/>
              <a:sym typeface="Tahoma" panose="020B0604030504040204" pitchFamily="34" charset="0"/>
            </a:endParaRPr>
          </a:p>
        </p:txBody>
      </p:sp>
      <p:sp>
        <p:nvSpPr>
          <p:cNvPr id="47" name="Rectangle 19"/>
          <p:cNvSpPr>
            <a:spLocks/>
          </p:cNvSpPr>
          <p:nvPr/>
        </p:nvSpPr>
        <p:spPr bwMode="auto">
          <a:xfrm>
            <a:off x="5486401" y="4968876"/>
            <a:ext cx="682879" cy="1585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38100" tIns="38100" rIns="38100" bIns="38100">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dirty="0">
                <a:solidFill>
                  <a:srgbClr val="4C4845"/>
                </a:solidFill>
                <a:latin typeface="Calibri" panose="020F0502020204030204" pitchFamily="34" charset="0"/>
                <a:sym typeface="Tahoma" panose="020B0604030504040204" pitchFamily="34" charset="0"/>
              </a:rPr>
              <a:t>Proper</a:t>
            </a:r>
          </a:p>
          <a:p>
            <a:pPr eaLnBrk="1" hangingPunct="1"/>
            <a:r>
              <a:rPr lang="en-US" altLang="en-US" sz="1400" dirty="0">
                <a:solidFill>
                  <a:srgbClr val="4C4845"/>
                </a:solidFill>
                <a:latin typeface="Calibri" panose="020F0502020204030204" pitchFamily="34" charset="0"/>
                <a:sym typeface="Tahoma" panose="020B0604030504040204" pitchFamily="34" charset="0"/>
              </a:rPr>
              <a:t>care of</a:t>
            </a:r>
          </a:p>
          <a:p>
            <a:pPr eaLnBrk="1" hangingPunct="1"/>
            <a:r>
              <a:rPr lang="en-US" altLang="en-US" sz="1400" dirty="0">
                <a:solidFill>
                  <a:srgbClr val="4C4845"/>
                </a:solidFill>
                <a:latin typeface="Calibri" panose="020F0502020204030204" pitchFamily="34" charset="0"/>
                <a:sym typeface="Tahoma" panose="020B0604030504040204" pitchFamily="34" charset="0"/>
              </a:rPr>
              <a:t>girls </a:t>
            </a:r>
            <a:br>
              <a:rPr lang="en-US" altLang="en-US" sz="1400" dirty="0">
                <a:solidFill>
                  <a:srgbClr val="4C4845"/>
                </a:solidFill>
                <a:latin typeface="Calibri" panose="020F0502020204030204" pitchFamily="34" charset="0"/>
                <a:sym typeface="Tahoma" panose="020B0604030504040204" pitchFamily="34" charset="0"/>
              </a:rPr>
            </a:br>
            <a:r>
              <a:rPr lang="en-US" altLang="en-US" sz="1400" dirty="0">
                <a:solidFill>
                  <a:srgbClr val="4C4845"/>
                </a:solidFill>
                <a:latin typeface="Calibri" panose="020F0502020204030204" pitchFamily="34" charset="0"/>
                <a:sym typeface="Tahoma" panose="020B0604030504040204" pitchFamily="34" charset="0"/>
              </a:rPr>
              <a:t>through</a:t>
            </a:r>
          </a:p>
          <a:p>
            <a:pPr eaLnBrk="1" hangingPunct="1"/>
            <a:r>
              <a:rPr lang="en-US" altLang="en-US" sz="1400" dirty="0">
                <a:solidFill>
                  <a:srgbClr val="4C4845"/>
                </a:solidFill>
                <a:latin typeface="Calibri" panose="020F0502020204030204" pitchFamily="34" charset="0"/>
                <a:sym typeface="Tahoma" panose="020B0604030504040204" pitchFamily="34" charset="0"/>
              </a:rPr>
              <a:t>school,</a:t>
            </a:r>
          </a:p>
          <a:p>
            <a:pPr eaLnBrk="1" hangingPunct="1"/>
            <a:r>
              <a:rPr lang="en-US" altLang="en-US" sz="1400" dirty="0">
                <a:solidFill>
                  <a:srgbClr val="4C4845"/>
                </a:solidFill>
                <a:latin typeface="Calibri" panose="020F0502020204030204" pitchFamily="34" charset="0"/>
                <a:sym typeface="Tahoma" panose="020B0604030504040204" pitchFamily="34" charset="0"/>
              </a:rPr>
              <a:t>doctor, </a:t>
            </a:r>
          </a:p>
          <a:p>
            <a:pPr eaLnBrk="1" hangingPunct="1"/>
            <a:r>
              <a:rPr lang="en-US" altLang="en-US" sz="1400" dirty="0">
                <a:solidFill>
                  <a:srgbClr val="4C4845"/>
                </a:solidFill>
                <a:latin typeface="Calibri" panose="020F0502020204030204" pitchFamily="34" charset="0"/>
                <a:sym typeface="Tahoma" panose="020B0604030504040204" pitchFamily="34" charset="0"/>
              </a:rPr>
              <a:t>therapy</a:t>
            </a:r>
          </a:p>
        </p:txBody>
      </p:sp>
      <p:sp>
        <p:nvSpPr>
          <p:cNvPr id="48" name="Rectangle 21"/>
          <p:cNvSpPr>
            <a:spLocks/>
          </p:cNvSpPr>
          <p:nvPr/>
        </p:nvSpPr>
        <p:spPr bwMode="auto">
          <a:xfrm>
            <a:off x="8788400" y="5080000"/>
            <a:ext cx="16510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38100" tIns="38100" rIns="38100" bIns="3810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ja-JP" altLang="en-US" sz="1400" dirty="0">
                <a:solidFill>
                  <a:srgbClr val="4C4845"/>
                </a:solidFill>
                <a:latin typeface="Calibri" panose="020F0502020204030204" pitchFamily="34" charset="0"/>
                <a:sym typeface="Tahoma" panose="020B0604030504040204" pitchFamily="34" charset="0"/>
              </a:rPr>
              <a:t>“</a:t>
            </a:r>
            <a:r>
              <a:rPr lang="en-US" altLang="ja-JP" sz="1400" dirty="0">
                <a:solidFill>
                  <a:srgbClr val="4C4845"/>
                </a:solidFill>
                <a:latin typeface="Calibri" panose="020F0502020204030204" pitchFamily="34" charset="0"/>
                <a:sym typeface="Tahoma" panose="020B0604030504040204" pitchFamily="34" charset="0"/>
              </a:rPr>
              <a:t>I'm getting</a:t>
            </a:r>
          </a:p>
          <a:p>
            <a:pPr eaLnBrk="1" hangingPunct="1"/>
            <a:r>
              <a:rPr lang="en-US" altLang="en-US" sz="1400" dirty="0">
                <a:solidFill>
                  <a:srgbClr val="4C4845"/>
                </a:solidFill>
                <a:latin typeface="Calibri" panose="020F0502020204030204" pitchFamily="34" charset="0"/>
                <a:sym typeface="Tahoma" panose="020B0604030504040204" pitchFamily="34" charset="0"/>
              </a:rPr>
              <a:t>up at 4:00 a.m. </a:t>
            </a:r>
            <a:br>
              <a:rPr lang="en-US" altLang="en-US" sz="1400" dirty="0">
                <a:solidFill>
                  <a:srgbClr val="4C4845"/>
                </a:solidFill>
                <a:latin typeface="Calibri" panose="020F0502020204030204" pitchFamily="34" charset="0"/>
                <a:sym typeface="Tahoma" panose="020B0604030504040204" pitchFamily="34" charset="0"/>
              </a:rPr>
            </a:br>
            <a:r>
              <a:rPr lang="en-US" altLang="en-US" sz="1400" dirty="0">
                <a:solidFill>
                  <a:srgbClr val="4C4845"/>
                </a:solidFill>
                <a:latin typeface="Calibri" panose="020F0502020204030204" pitchFamily="34" charset="0"/>
                <a:sym typeface="Tahoma" panose="020B0604030504040204" pitchFamily="34" charset="0"/>
              </a:rPr>
              <a:t>to meet them </a:t>
            </a:r>
            <a:br>
              <a:rPr lang="en-US" altLang="en-US" sz="1400" dirty="0">
                <a:solidFill>
                  <a:srgbClr val="4C4845"/>
                </a:solidFill>
                <a:latin typeface="Calibri" panose="020F0502020204030204" pitchFamily="34" charset="0"/>
                <a:sym typeface="Tahoma" panose="020B0604030504040204" pitchFamily="34" charset="0"/>
              </a:rPr>
            </a:br>
            <a:r>
              <a:rPr lang="en-US" altLang="en-US" sz="1400" dirty="0">
                <a:solidFill>
                  <a:srgbClr val="4C4845"/>
                </a:solidFill>
                <a:latin typeface="Calibri" panose="020F0502020204030204" pitchFamily="34" charset="0"/>
                <a:sym typeface="Tahoma" panose="020B0604030504040204" pitchFamily="34" charset="0"/>
              </a:rPr>
              <a:t>and get them</a:t>
            </a:r>
          </a:p>
          <a:p>
            <a:pPr eaLnBrk="1" hangingPunct="1"/>
            <a:r>
              <a:rPr lang="en-US" altLang="en-US" sz="1400" dirty="0">
                <a:solidFill>
                  <a:srgbClr val="4C4845"/>
                </a:solidFill>
                <a:latin typeface="Calibri" panose="020F0502020204030204" pitchFamily="34" charset="0"/>
                <a:sym typeface="Tahoma" panose="020B0604030504040204" pitchFamily="34" charset="0"/>
              </a:rPr>
              <a:t>to school.</a:t>
            </a:r>
            <a:r>
              <a:rPr lang="ja-JP" altLang="en-US" sz="1400" dirty="0">
                <a:solidFill>
                  <a:srgbClr val="4C4845"/>
                </a:solidFill>
                <a:latin typeface="Calibri" panose="020F0502020204030204" pitchFamily="34" charset="0"/>
                <a:sym typeface="Tahoma" panose="020B0604030504040204" pitchFamily="34" charset="0"/>
              </a:rPr>
              <a:t>”</a:t>
            </a:r>
            <a:endParaRPr lang="en-US" altLang="en-US" sz="1400" dirty="0">
              <a:solidFill>
                <a:srgbClr val="4C4845"/>
              </a:solidFill>
              <a:latin typeface="Calibri" panose="020F0502020204030204" pitchFamily="34" charset="0"/>
              <a:sym typeface="Tahoma" panose="020B0604030504040204" pitchFamily="34" charset="0"/>
            </a:endParaRPr>
          </a:p>
        </p:txBody>
      </p:sp>
      <p:sp>
        <p:nvSpPr>
          <p:cNvPr id="49" name="Rectangle 23"/>
          <p:cNvSpPr>
            <a:spLocks/>
          </p:cNvSpPr>
          <p:nvPr/>
        </p:nvSpPr>
        <p:spPr bwMode="auto">
          <a:xfrm>
            <a:off x="5065963" y="4441825"/>
            <a:ext cx="292100" cy="302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38100" tIns="38100" rIns="38100" bIns="38100"/>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dirty="0">
                <a:solidFill>
                  <a:srgbClr val="4C4845"/>
                </a:solidFill>
                <a:latin typeface="Calibri" panose="020F0502020204030204" pitchFamily="34" charset="0"/>
                <a:sym typeface="Tahoma Bold" panose="020B0804030504040204" pitchFamily="34" charset="0"/>
              </a:rPr>
              <a:t>L</a:t>
            </a:r>
          </a:p>
          <a:p>
            <a:pPr eaLnBrk="1" hangingPunct="1"/>
            <a:r>
              <a:rPr lang="en-US" altLang="en-US" sz="1200" dirty="0">
                <a:solidFill>
                  <a:srgbClr val="4C4845"/>
                </a:solidFill>
                <a:latin typeface="Calibri" panose="020F0502020204030204" pitchFamily="34" charset="0"/>
                <a:sym typeface="Tahoma Bold" panose="020B0804030504040204" pitchFamily="34" charset="0"/>
              </a:rPr>
              <a:t>E</a:t>
            </a:r>
          </a:p>
          <a:p>
            <a:pPr eaLnBrk="1" hangingPunct="1"/>
            <a:r>
              <a:rPr lang="en-US" altLang="en-US" sz="1200" dirty="0">
                <a:solidFill>
                  <a:srgbClr val="4C4845"/>
                </a:solidFill>
                <a:latin typeface="Calibri" panose="020F0502020204030204" pitchFamily="34" charset="0"/>
                <a:sym typeface="Tahoma Bold" panose="020B0804030504040204" pitchFamily="34" charset="0"/>
              </a:rPr>
              <a:t>F</a:t>
            </a:r>
          </a:p>
          <a:p>
            <a:pPr eaLnBrk="1" hangingPunct="1"/>
            <a:r>
              <a:rPr lang="en-US" altLang="en-US" sz="1200" dirty="0">
                <a:solidFill>
                  <a:srgbClr val="4C4845"/>
                </a:solidFill>
                <a:latin typeface="Calibri" panose="020F0502020204030204" pitchFamily="34" charset="0"/>
                <a:sym typeface="Tahoma Bold" panose="020B0804030504040204" pitchFamily="34" charset="0"/>
              </a:rPr>
              <a:t>T</a:t>
            </a:r>
            <a:endParaRPr lang="en-US" altLang="en-US" sz="1200" dirty="0">
              <a:solidFill>
                <a:srgbClr val="4C4845"/>
              </a:solidFill>
              <a:latin typeface="Calibri" panose="020F0502020204030204" pitchFamily="34" charset="0"/>
              <a:sym typeface="Tahoma" panose="020B0604030504040204" pitchFamily="34" charset="0"/>
            </a:endParaRPr>
          </a:p>
          <a:p>
            <a:pPr eaLnBrk="1" hangingPunct="1"/>
            <a:endParaRPr lang="en-US" altLang="en-US" sz="1200" dirty="0">
              <a:solidFill>
                <a:srgbClr val="4C4845"/>
              </a:solidFill>
              <a:latin typeface="Calibri" panose="020F0502020204030204" pitchFamily="34" charset="0"/>
              <a:sym typeface="Tahoma Bold" panose="020B0804030504040204" pitchFamily="34" charset="0"/>
            </a:endParaRPr>
          </a:p>
          <a:p>
            <a:pPr eaLnBrk="1" hangingPunct="1"/>
            <a:r>
              <a:rPr lang="en-US" altLang="en-US" sz="1200" dirty="0">
                <a:solidFill>
                  <a:srgbClr val="4C4845"/>
                </a:solidFill>
                <a:latin typeface="Calibri" panose="020F0502020204030204" pitchFamily="34" charset="0"/>
                <a:sym typeface="Tahoma Bold" panose="020B0804030504040204" pitchFamily="34" charset="0"/>
              </a:rPr>
              <a:t>HU</a:t>
            </a:r>
          </a:p>
          <a:p>
            <a:pPr eaLnBrk="1" hangingPunct="1"/>
            <a:r>
              <a:rPr lang="en-US" altLang="en-US" sz="1200" dirty="0">
                <a:solidFill>
                  <a:srgbClr val="4C4845"/>
                </a:solidFill>
                <a:latin typeface="Calibri" panose="020F0502020204030204" pitchFamily="34" charset="0"/>
                <a:sym typeface="Tahoma Bold" panose="020B0804030504040204" pitchFamily="34" charset="0"/>
              </a:rPr>
              <a:t>S</a:t>
            </a:r>
          </a:p>
          <a:p>
            <a:pPr eaLnBrk="1" hangingPunct="1"/>
            <a:r>
              <a:rPr lang="en-US" altLang="en-US" sz="1200" dirty="0">
                <a:solidFill>
                  <a:srgbClr val="4C4845"/>
                </a:solidFill>
                <a:latin typeface="Calibri" panose="020F0502020204030204" pitchFamily="34" charset="0"/>
                <a:sym typeface="Tahoma Bold" panose="020B0804030504040204" pitchFamily="34" charset="0"/>
              </a:rPr>
              <a:t>B</a:t>
            </a:r>
          </a:p>
          <a:p>
            <a:pPr eaLnBrk="1" hangingPunct="1"/>
            <a:r>
              <a:rPr lang="en-US" altLang="en-US" sz="1200" dirty="0">
                <a:solidFill>
                  <a:srgbClr val="4C4845"/>
                </a:solidFill>
                <a:latin typeface="Calibri" panose="020F0502020204030204" pitchFamily="34" charset="0"/>
                <a:sym typeface="Tahoma Bold" panose="020B0804030504040204" pitchFamily="34" charset="0"/>
              </a:rPr>
              <a:t>A</a:t>
            </a:r>
          </a:p>
          <a:p>
            <a:pPr eaLnBrk="1" hangingPunct="1"/>
            <a:r>
              <a:rPr lang="en-US" altLang="en-US" sz="1200" dirty="0">
                <a:solidFill>
                  <a:srgbClr val="4C4845"/>
                </a:solidFill>
                <a:latin typeface="Calibri" panose="020F0502020204030204" pitchFamily="34" charset="0"/>
                <a:sym typeface="Tahoma Bold" panose="020B0804030504040204" pitchFamily="34" charset="0"/>
              </a:rPr>
              <a:t>N</a:t>
            </a:r>
          </a:p>
          <a:p>
            <a:pPr eaLnBrk="1" hangingPunct="1"/>
            <a:r>
              <a:rPr lang="en-US" altLang="en-US" sz="1200" dirty="0">
                <a:solidFill>
                  <a:srgbClr val="4C4845"/>
                </a:solidFill>
                <a:latin typeface="Calibri" panose="020F0502020204030204" pitchFamily="34" charset="0"/>
                <a:sym typeface="Tahoma Bold" panose="020B0804030504040204" pitchFamily="34" charset="0"/>
              </a:rPr>
              <a:t>D</a:t>
            </a:r>
            <a:r>
              <a:rPr lang="en-US" altLang="en-US" sz="1600" dirty="0">
                <a:solidFill>
                  <a:srgbClr val="FFFFFF"/>
                </a:solidFill>
                <a:latin typeface="Calibri" panose="020F0502020204030204" pitchFamily="34" charset="0"/>
                <a:sym typeface="Tahoma Bold" panose="020B0804030504040204" pitchFamily="34" charset="0"/>
              </a:rPr>
              <a:t>.</a:t>
            </a:r>
          </a:p>
        </p:txBody>
      </p:sp>
    </p:spTree>
    <p:extLst>
      <p:ext uri="{BB962C8B-B14F-4D97-AF65-F5344CB8AC3E}">
        <p14:creationId xmlns:p14="http://schemas.microsoft.com/office/powerpoint/2010/main" val="3612880412"/>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3"/>
          <p:cNvSpPr>
            <a:spLocks noGrp="1"/>
          </p:cNvSpPr>
          <p:nvPr>
            <p:ph type="title"/>
          </p:nvPr>
        </p:nvSpPr>
        <p:spPr>
          <a:xfrm>
            <a:off x="838200" y="0"/>
            <a:ext cx="10515600" cy="1012743"/>
          </a:xfrm>
        </p:spPr>
        <p:txBody>
          <a:bodyPr/>
          <a:lstStyle/>
          <a:p>
            <a:pPr algn="ctr">
              <a:lnSpc>
                <a:spcPct val="100000"/>
              </a:lnSpc>
            </a:pPr>
            <a:r>
              <a:rPr lang="en-US" altLang="en-US" sz="3600" dirty="0"/>
              <a:t>What is the difference between these two plans? </a:t>
            </a:r>
            <a:endParaRPr lang="en-US" altLang="en-US" sz="2400" dirty="0">
              <a:cs typeface="Calibri" panose="020F0502020204030204" pitchFamily="34" charset="0"/>
            </a:endParaRPr>
          </a:p>
        </p:txBody>
      </p:sp>
      <p:sp>
        <p:nvSpPr>
          <p:cNvPr id="48131" name="Content Placeholder 4"/>
          <p:cNvSpPr>
            <a:spLocks noGrp="1"/>
          </p:cNvSpPr>
          <p:nvPr>
            <p:ph sz="quarter" idx="4294967295"/>
          </p:nvPr>
        </p:nvSpPr>
        <p:spPr>
          <a:xfrm>
            <a:off x="488950" y="1195388"/>
            <a:ext cx="11214100" cy="5662612"/>
          </a:xfrm>
        </p:spPr>
        <p:txBody>
          <a:bodyPr/>
          <a:lstStyle/>
          <a:p>
            <a:pPr>
              <a:spcBef>
                <a:spcPct val="0"/>
              </a:spcBef>
              <a:spcAft>
                <a:spcPct val="0"/>
              </a:spcAft>
            </a:pPr>
            <a:r>
              <a:rPr lang="en-US" altLang="en-US" sz="2800" b="1" i="1" dirty="0">
                <a:solidFill>
                  <a:schemeClr val="tx1"/>
                </a:solidFill>
                <a:cs typeface="Calibri" panose="020F0502020204030204" pitchFamily="34" charset="0"/>
              </a:rPr>
              <a:t>Refer to Handout: Comparing two plans</a:t>
            </a:r>
          </a:p>
          <a:p>
            <a:pPr>
              <a:spcBef>
                <a:spcPct val="0"/>
              </a:spcBef>
              <a:spcAft>
                <a:spcPct val="0"/>
              </a:spcAft>
            </a:pPr>
            <a:endParaRPr lang="en-US" altLang="en-US" b="1" i="1" dirty="0">
              <a:solidFill>
                <a:schemeClr val="tx1"/>
              </a:solidFill>
              <a:cs typeface="Calibri" panose="020F0502020204030204" pitchFamily="34" charset="0"/>
            </a:endParaRPr>
          </a:p>
          <a:p>
            <a:pPr marL="342900" indent="-342900">
              <a:spcBef>
                <a:spcPct val="0"/>
              </a:spcBef>
              <a:spcAft>
                <a:spcPct val="0"/>
              </a:spcAft>
              <a:buFont typeface="Wingdings" panose="05000000000000000000" pitchFamily="2" charset="2"/>
              <a:buChar char="Ø"/>
            </a:pPr>
            <a:r>
              <a:rPr lang="en-US" altLang="en-US" sz="2400" dirty="0">
                <a:solidFill>
                  <a:schemeClr val="tx1"/>
                </a:solidFill>
                <a:cs typeface="Calibri" panose="020F0502020204030204" pitchFamily="34" charset="0"/>
              </a:rPr>
              <a:t>Cheryl needs to visit the therapist weekly to work on depression, its causes, and its impact on her life.</a:t>
            </a:r>
          </a:p>
          <a:p>
            <a:pPr eaLnBrk="1" hangingPunct="1">
              <a:spcBef>
                <a:spcPct val="0"/>
              </a:spcBef>
              <a:spcAft>
                <a:spcPct val="0"/>
              </a:spcAft>
              <a:buFontTx/>
              <a:buChar char="•"/>
            </a:pPr>
            <a:endParaRPr lang="en-US" altLang="en-US" sz="2400" dirty="0">
              <a:solidFill>
                <a:schemeClr val="tx1"/>
              </a:solidFill>
              <a:cs typeface="Calibri" panose="020F0502020204030204" pitchFamily="34" charset="0"/>
            </a:endParaRPr>
          </a:p>
          <a:p>
            <a:pPr marL="342900" indent="-342900">
              <a:spcBef>
                <a:spcPct val="0"/>
              </a:spcBef>
              <a:spcAft>
                <a:spcPct val="0"/>
              </a:spcAft>
              <a:buFont typeface="Wingdings" panose="05000000000000000000" pitchFamily="2" charset="2"/>
              <a:buChar char="Ø"/>
            </a:pPr>
            <a:r>
              <a:rPr lang="en-US" altLang="en-US" sz="2400" dirty="0">
                <a:solidFill>
                  <a:schemeClr val="tx1"/>
                </a:solidFill>
                <a:cs typeface="Calibri" panose="020F0502020204030204" pitchFamily="34" charset="0"/>
              </a:rPr>
              <a:t>Cheryl needs to visit the psychiatrist at least monthly to ensure she is taking her medication and it is working properly.</a:t>
            </a:r>
          </a:p>
          <a:p>
            <a:pPr eaLnBrk="1" hangingPunct="1">
              <a:spcBef>
                <a:spcPct val="0"/>
              </a:spcBef>
              <a:spcAft>
                <a:spcPct val="0"/>
              </a:spcAft>
              <a:buFontTx/>
              <a:buChar char="•"/>
            </a:pPr>
            <a:endParaRPr lang="en-US" altLang="en-US" sz="2400" dirty="0">
              <a:solidFill>
                <a:schemeClr val="tx1"/>
              </a:solidFill>
              <a:cs typeface="Calibri" panose="020F0502020204030204" pitchFamily="34" charset="0"/>
            </a:endParaRPr>
          </a:p>
          <a:p>
            <a:pPr marL="342900" indent="-342900">
              <a:spcBef>
                <a:spcPct val="0"/>
              </a:spcBef>
              <a:spcAft>
                <a:spcPct val="0"/>
              </a:spcAft>
              <a:buFont typeface="Wingdings" panose="05000000000000000000" pitchFamily="2" charset="2"/>
              <a:buChar char="Ø"/>
            </a:pPr>
            <a:r>
              <a:rPr lang="en-US" altLang="en-US" sz="2400" dirty="0">
                <a:solidFill>
                  <a:schemeClr val="tx1"/>
                </a:solidFill>
                <a:cs typeface="Calibri" panose="020F0502020204030204" pitchFamily="34" charset="0"/>
              </a:rPr>
              <a:t>Cheryl needs to attend a therapeutic group </a:t>
            </a:r>
            <a:r>
              <a:rPr lang="en-US" altLang="ja-JP" sz="2400" dirty="0">
                <a:solidFill>
                  <a:schemeClr val="tx1"/>
                </a:solidFill>
                <a:cs typeface="Calibri" panose="020F0502020204030204" pitchFamily="34" charset="0"/>
              </a:rPr>
              <a:t>weekly </a:t>
            </a:r>
            <a:r>
              <a:rPr lang="en-US" altLang="en-US" sz="2400" dirty="0">
                <a:solidFill>
                  <a:schemeClr val="tx1"/>
                </a:solidFill>
                <a:cs typeface="Calibri" panose="020F0502020204030204" pitchFamily="34" charset="0"/>
              </a:rPr>
              <a:t>for </a:t>
            </a:r>
            <a:r>
              <a:rPr lang="ja-JP" altLang="en-US" sz="2400" dirty="0">
                <a:solidFill>
                  <a:schemeClr val="tx1"/>
                </a:solidFill>
                <a:cs typeface="Calibri" panose="020F0502020204030204" pitchFamily="34" charset="0"/>
              </a:rPr>
              <a:t>“</a:t>
            </a:r>
            <a:r>
              <a:rPr lang="en-US" altLang="ja-JP" sz="2400" dirty="0">
                <a:solidFill>
                  <a:schemeClr val="tx1"/>
                </a:solidFill>
                <a:cs typeface="Calibri" panose="020F0502020204030204" pitchFamily="34" charset="0"/>
              </a:rPr>
              <a:t>women facing depression” so she can hear how other women have responded to it.</a:t>
            </a:r>
          </a:p>
          <a:p>
            <a:pPr eaLnBrk="1" hangingPunct="1">
              <a:spcBef>
                <a:spcPct val="0"/>
              </a:spcBef>
              <a:spcAft>
                <a:spcPct val="0"/>
              </a:spcAft>
              <a:buFontTx/>
              <a:buChar char="•"/>
            </a:pPr>
            <a:endParaRPr lang="en-US" altLang="en-US" sz="2400" dirty="0">
              <a:solidFill>
                <a:schemeClr val="tx1"/>
              </a:solidFill>
              <a:cs typeface="Calibri" panose="020F0502020204030204" pitchFamily="34" charset="0"/>
            </a:endParaRPr>
          </a:p>
          <a:p>
            <a:pPr marL="342900" indent="-342900">
              <a:spcBef>
                <a:spcPct val="0"/>
              </a:spcBef>
              <a:spcAft>
                <a:spcPct val="0"/>
              </a:spcAft>
              <a:buFont typeface="Wingdings" panose="05000000000000000000" pitchFamily="2" charset="2"/>
              <a:buChar char="Ø"/>
            </a:pPr>
            <a:r>
              <a:rPr lang="en-US" altLang="en-US" sz="2400" dirty="0">
                <a:solidFill>
                  <a:schemeClr val="tx1"/>
                </a:solidFill>
                <a:cs typeface="Calibri" panose="020F0502020204030204" pitchFamily="34" charset="0"/>
              </a:rPr>
              <a:t>Cheryl needs to go to a job retraining course.</a:t>
            </a:r>
          </a:p>
          <a:p>
            <a:pPr eaLnBrk="1" hangingPunct="1">
              <a:spcBef>
                <a:spcPct val="0"/>
              </a:spcBef>
              <a:spcAft>
                <a:spcPct val="0"/>
              </a:spcAft>
              <a:buFontTx/>
              <a:buChar char="•"/>
            </a:pPr>
            <a:endParaRPr lang="en-US" altLang="en-US" sz="2400" dirty="0">
              <a:solidFill>
                <a:schemeClr val="tx1"/>
              </a:solidFill>
              <a:cs typeface="Calibri" panose="020F0502020204030204" pitchFamily="34" charset="0"/>
            </a:endParaRPr>
          </a:p>
          <a:p>
            <a:pPr marL="342900" indent="-342900">
              <a:spcBef>
                <a:spcPct val="0"/>
              </a:spcBef>
              <a:spcAft>
                <a:spcPct val="0"/>
              </a:spcAft>
              <a:buFont typeface="Wingdings" panose="05000000000000000000" pitchFamily="2" charset="2"/>
              <a:buChar char="Ø"/>
            </a:pPr>
            <a:r>
              <a:rPr lang="en-US" altLang="en-US" sz="2400" dirty="0">
                <a:solidFill>
                  <a:schemeClr val="tx1"/>
                </a:solidFill>
                <a:cs typeface="Calibri" panose="020F0502020204030204" pitchFamily="34" charset="0"/>
              </a:rPr>
              <a:t>Cheryl needs to go to parenting classes.</a:t>
            </a:r>
          </a:p>
        </p:txBody>
      </p:sp>
      <p:pic>
        <p:nvPicPr>
          <p:cNvPr id="2052" name="Picture 4" descr="Image result for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180" y="4669822"/>
            <a:ext cx="2128787" cy="2128787"/>
          </a:xfrm>
          <a:prstGeom prst="rect">
            <a:avLst/>
          </a:prstGeom>
          <a:noFill/>
          <a:extLst>
            <a:ext uri="{909E8E84-426E-40DD-AFC4-6F175D3DCCD1}">
              <a14:hiddenFill xmlns:a14="http://schemas.microsoft.com/office/drawing/2010/main">
                <a:solidFill>
                  <a:srgbClr val="FFFFFF"/>
                </a:solidFill>
              </a14:hiddenFill>
            </a:ext>
          </a:extLst>
        </p:spPr>
      </p:pic>
      <p:sp>
        <p:nvSpPr>
          <p:cNvPr id="5" name="Double Bracket 4"/>
          <p:cNvSpPr/>
          <p:nvPr/>
        </p:nvSpPr>
        <p:spPr>
          <a:xfrm>
            <a:off x="8556625" y="1012743"/>
            <a:ext cx="1981200" cy="914400"/>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r>
              <a:rPr lang="en-US" sz="3200" b="1" dirty="0">
                <a:solidFill>
                  <a:srgbClr val="0070C0"/>
                </a:solidFill>
                <a:latin typeface="Ink Free" panose="03080402000500000000" pitchFamily="66" charset="0"/>
              </a:rPr>
              <a:t>Plan # 1</a:t>
            </a:r>
          </a:p>
        </p:txBody>
      </p:sp>
    </p:spTree>
    <p:extLst>
      <p:ext uri="{BB962C8B-B14F-4D97-AF65-F5344CB8AC3E}">
        <p14:creationId xmlns:p14="http://schemas.microsoft.com/office/powerpoint/2010/main" val="2173565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841" y="125260"/>
            <a:ext cx="10515600" cy="1325563"/>
          </a:xfrm>
        </p:spPr>
        <p:txBody>
          <a:bodyPr/>
          <a:lstStyle/>
          <a:p>
            <a:r>
              <a:rPr lang="en-US" dirty="0"/>
              <a:t>Cheryl agrees to present the following to her children and her safety network:  </a:t>
            </a:r>
          </a:p>
        </p:txBody>
      </p:sp>
      <p:sp>
        <p:nvSpPr>
          <p:cNvPr id="5" name="Content Placeholder 4"/>
          <p:cNvSpPr txBox="1">
            <a:spLocks/>
          </p:cNvSpPr>
          <p:nvPr/>
        </p:nvSpPr>
        <p:spPr bwMode="auto">
          <a:xfrm>
            <a:off x="693821" y="1684422"/>
            <a:ext cx="11177337" cy="55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285750" indent="-285750">
              <a:buClr>
                <a:schemeClr val="accent2"/>
              </a:buClr>
              <a:buFont typeface="Wingdings" panose="05000000000000000000" pitchFamily="2" charset="2"/>
              <a:buChar char="Ø"/>
            </a:pPr>
            <a:r>
              <a:rPr lang="en-US" altLang="en-US" dirty="0">
                <a:latin typeface="Calibri" panose="020F0502020204030204" pitchFamily="34" charset="0"/>
              </a:rPr>
              <a:t>Neighbor Paul, sister Sarah, foster mother Trina, and outreach worker Betsy agree to be part of Cheryl’</a:t>
            </a:r>
            <a:r>
              <a:rPr lang="en-US" altLang="ja-JP" dirty="0">
                <a:latin typeface="Calibri" panose="020F0502020204030204" pitchFamily="34" charset="0"/>
              </a:rPr>
              <a:t>s safety network.</a:t>
            </a:r>
          </a:p>
          <a:p>
            <a:pPr>
              <a:buClr>
                <a:schemeClr val="accent2"/>
              </a:buClr>
            </a:pPr>
            <a:endParaRPr lang="en-US" altLang="ja-JP" dirty="0">
              <a:latin typeface="Calibri" panose="020F0502020204030204" pitchFamily="34" charset="0"/>
            </a:endParaRPr>
          </a:p>
          <a:p>
            <a:pPr marL="285750" indent="-285750">
              <a:buClr>
                <a:schemeClr val="accent2"/>
              </a:buClr>
              <a:buFont typeface="Wingdings" panose="05000000000000000000" pitchFamily="2" charset="2"/>
              <a:buChar char="Ø"/>
            </a:pPr>
            <a:r>
              <a:rPr lang="en-US" altLang="en-US" dirty="0">
                <a:latin typeface="Calibri" panose="020F0502020204030204" pitchFamily="34" charset="0"/>
              </a:rPr>
              <a:t>Cheryl will ask for help with the children if she is feeling higher than a 7 on a 10-point depression scale.</a:t>
            </a:r>
          </a:p>
          <a:p>
            <a:pPr>
              <a:buClr>
                <a:schemeClr val="accent2"/>
              </a:buClr>
            </a:pPr>
            <a:endParaRPr lang="en-US" altLang="en-US" dirty="0">
              <a:latin typeface="Calibri" panose="020F0502020204030204" pitchFamily="34" charset="0"/>
            </a:endParaRPr>
          </a:p>
          <a:p>
            <a:pPr marL="285750" indent="-285750">
              <a:buClr>
                <a:schemeClr val="accent2"/>
              </a:buClr>
              <a:buFont typeface="Wingdings" panose="05000000000000000000" pitchFamily="2" charset="2"/>
              <a:buChar char="Ø"/>
            </a:pPr>
            <a:r>
              <a:rPr lang="en-US" altLang="en-US" dirty="0">
                <a:latin typeface="Calibri" panose="020F0502020204030204" pitchFamily="34" charset="0"/>
              </a:rPr>
              <a:t>Cheryl will not be alone if she is thinking about hurting herself again; she will ask for help from someone in the network if this happens.</a:t>
            </a:r>
          </a:p>
          <a:p>
            <a:pPr>
              <a:buClr>
                <a:schemeClr val="accent2"/>
              </a:buClr>
            </a:pPr>
            <a:endParaRPr lang="en-US" altLang="en-US" dirty="0">
              <a:latin typeface="Calibri" panose="020F0502020204030204" pitchFamily="34" charset="0"/>
            </a:endParaRPr>
          </a:p>
          <a:p>
            <a:pPr marL="285750" indent="-285750">
              <a:buClr>
                <a:schemeClr val="accent2"/>
              </a:buClr>
              <a:buFont typeface="Wingdings" panose="05000000000000000000" pitchFamily="2" charset="2"/>
              <a:buChar char="Ø"/>
            </a:pPr>
            <a:r>
              <a:rPr lang="en-US" altLang="en-US" dirty="0">
                <a:latin typeface="Calibri" panose="020F0502020204030204" pitchFamily="34" charset="0"/>
              </a:rPr>
              <a:t>Cheryl agrees to keep a log of her work in resisting the worst of her depression. She will rate the impact of her depression in the book daily and detail everything that is helping her reduce that impact.</a:t>
            </a:r>
          </a:p>
          <a:p>
            <a:pPr>
              <a:buClr>
                <a:schemeClr val="accent2"/>
              </a:buClr>
            </a:pPr>
            <a:endParaRPr lang="en-US" altLang="en-US" sz="800" dirty="0">
              <a:latin typeface="Calibri" panose="020F0502020204030204" pitchFamily="34" charset="0"/>
            </a:endParaRPr>
          </a:p>
        </p:txBody>
      </p:sp>
      <p:sp>
        <p:nvSpPr>
          <p:cNvPr id="4" name="Double Bracket 3"/>
          <p:cNvSpPr/>
          <p:nvPr/>
        </p:nvSpPr>
        <p:spPr>
          <a:xfrm>
            <a:off x="8685756" y="770022"/>
            <a:ext cx="1981200" cy="914400"/>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r>
              <a:rPr lang="en-US" sz="3200" b="1" dirty="0">
                <a:solidFill>
                  <a:srgbClr val="0070C0"/>
                </a:solidFill>
                <a:latin typeface="Ink Free" panose="03080402000500000000" pitchFamily="66" charset="0"/>
              </a:rPr>
              <a:t>Plan # 2</a:t>
            </a:r>
          </a:p>
        </p:txBody>
      </p:sp>
    </p:spTree>
    <p:extLst>
      <p:ext uri="{BB962C8B-B14F-4D97-AF65-F5344CB8AC3E}">
        <p14:creationId xmlns:p14="http://schemas.microsoft.com/office/powerpoint/2010/main" val="104578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725905" y="124159"/>
            <a:ext cx="10515600" cy="1325563"/>
          </a:xfrm>
        </p:spPr>
        <p:txBody>
          <a:bodyPr/>
          <a:lstStyle/>
          <a:p>
            <a:pPr algn="ctr"/>
            <a:r>
              <a:rPr lang="en-US" dirty="0"/>
              <a:t>Harm Statements</a:t>
            </a:r>
            <a:endParaRPr lang="en-US" altLang="en-US" dirty="0">
              <a:solidFill>
                <a:schemeClr val="tx1"/>
              </a:solidFill>
              <a:cs typeface="Calibri" panose="020F0502020204030204" pitchFamily="34" charset="0"/>
            </a:endParaRPr>
          </a:p>
        </p:txBody>
      </p:sp>
      <p:sp>
        <p:nvSpPr>
          <p:cNvPr id="66563" name="Content Placeholder 2"/>
          <p:cNvSpPr>
            <a:spLocks noGrp="1"/>
          </p:cNvSpPr>
          <p:nvPr>
            <p:ph sz="quarter" idx="4294967295"/>
          </p:nvPr>
        </p:nvSpPr>
        <p:spPr>
          <a:xfrm>
            <a:off x="725905" y="1449722"/>
            <a:ext cx="11195162" cy="4449428"/>
          </a:xfrm>
        </p:spPr>
        <p:txBody>
          <a:bodyPr/>
          <a:lstStyle/>
          <a:p>
            <a:pPr>
              <a:lnSpc>
                <a:spcPct val="90000"/>
              </a:lnSpc>
              <a:spcBef>
                <a:spcPct val="20000"/>
              </a:spcBef>
              <a:buClr>
                <a:schemeClr val="accent2"/>
              </a:buClr>
              <a:buSzPct val="110000"/>
            </a:pPr>
            <a:r>
              <a:rPr lang="en-US" altLang="en-US" sz="2800" dirty="0">
                <a:cs typeface="Calibri" panose="020F0502020204030204" pitchFamily="34" charset="0"/>
              </a:rPr>
              <a:t>Harm statements should always be done in collaboration with the family</a:t>
            </a:r>
          </a:p>
          <a:p>
            <a:pPr>
              <a:lnSpc>
                <a:spcPct val="90000"/>
              </a:lnSpc>
              <a:spcBef>
                <a:spcPct val="20000"/>
              </a:spcBef>
              <a:buClr>
                <a:schemeClr val="accent2"/>
              </a:buClr>
              <a:buSzPct val="110000"/>
            </a:pPr>
            <a:endParaRPr lang="en-US" altLang="en-US" sz="2800" dirty="0">
              <a:cs typeface="Calibri" panose="020F0502020204030204" pitchFamily="34" charset="0"/>
            </a:endParaRPr>
          </a:p>
          <a:p>
            <a:pPr>
              <a:lnSpc>
                <a:spcPct val="90000"/>
              </a:lnSpc>
              <a:spcBef>
                <a:spcPct val="20000"/>
              </a:spcBef>
              <a:buClr>
                <a:schemeClr val="accent2"/>
              </a:buClr>
              <a:buSzPct val="110000"/>
            </a:pPr>
            <a:r>
              <a:rPr lang="en-US" altLang="en-US" sz="2800" dirty="0">
                <a:cs typeface="Calibri" panose="020F0502020204030204" pitchFamily="34" charset="0"/>
              </a:rPr>
              <a:t>Example: Adam’</a:t>
            </a:r>
            <a:r>
              <a:rPr lang="en-US" altLang="ja-JP" sz="2800" dirty="0">
                <a:cs typeface="Calibri" panose="020F0502020204030204" pitchFamily="34" charset="0"/>
              </a:rPr>
              <a:t>s dad, Matt, hit Adam last night on the face and back, leaving multiple bruises on both parts of his body and requiring Adam to get medical care at the local emergency room.</a:t>
            </a:r>
            <a:r>
              <a:rPr lang="en-US" altLang="en-US" sz="2800" dirty="0">
                <a:cs typeface="Calibri" panose="020F0502020204030204" pitchFamily="34" charset="0"/>
              </a:rPr>
              <a:t> </a:t>
            </a:r>
            <a:br>
              <a:rPr lang="en-US" altLang="en-US" sz="2800" dirty="0">
                <a:cs typeface="Calibri" panose="020F0502020204030204" pitchFamily="34" charset="0"/>
              </a:rPr>
            </a:br>
            <a:endParaRPr lang="en-US" altLang="en-US" sz="2800" i="1" dirty="0">
              <a:cs typeface="Calibri" panose="020F0502020204030204" pitchFamily="34" charset="0"/>
            </a:endParaRPr>
          </a:p>
          <a:p>
            <a:pPr marL="4763" indent="-4763"/>
            <a:endParaRPr lang="en-US" altLang="en-US" dirty="0">
              <a:cs typeface="Calibri" panose="020F0502020204030204" pitchFamily="34" charset="0"/>
            </a:endParaRPr>
          </a:p>
        </p:txBody>
      </p:sp>
      <p:graphicFrame>
        <p:nvGraphicFramePr>
          <p:cNvPr id="5" name="Diagram 4">
            <a:extLst>
              <a:ext uri="{FF2B5EF4-FFF2-40B4-BE49-F238E27FC236}">
                <a16:creationId xmlns:a16="http://schemas.microsoft.com/office/drawing/2014/main" id="{2386A30B-8C90-4869-BF8A-613B2603470C}"/>
              </a:ext>
            </a:extLst>
          </p:cNvPr>
          <p:cNvGraphicFramePr/>
          <p:nvPr>
            <p:extLst>
              <p:ext uri="{D42A27DB-BD31-4B8C-83A1-F6EECF244321}">
                <p14:modId xmlns:p14="http://schemas.microsoft.com/office/powerpoint/2010/main" val="1636737070"/>
              </p:ext>
            </p:extLst>
          </p:nvPr>
        </p:nvGraphicFramePr>
        <p:xfrm>
          <a:off x="725905" y="3324435"/>
          <a:ext cx="10515600" cy="390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6090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4"/>
          <p:cNvSpPr txBox="1">
            <a:spLocks/>
          </p:cNvSpPr>
          <p:nvPr/>
        </p:nvSpPr>
        <p:spPr bwMode="auto">
          <a:xfrm>
            <a:off x="342928" y="1425771"/>
            <a:ext cx="11438020" cy="5783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285750" indent="-285750">
              <a:buClr>
                <a:schemeClr val="accent2"/>
              </a:buClr>
              <a:buFont typeface="Wingdings" panose="05000000000000000000" pitchFamily="2" charset="2"/>
              <a:buChar char="Ø"/>
            </a:pPr>
            <a:r>
              <a:rPr lang="en-US" altLang="en-US" sz="2600" dirty="0">
                <a:latin typeface="Calibri" panose="020F0502020204030204" pitchFamily="34" charset="0"/>
              </a:rPr>
              <a:t>Paul, Sarah, and Trina all agree to call or visit once daily (one in the morning, one in the afternoon, one in the evening). They will talk to Cheryl, ask how she is doing, and rate her depression</a:t>
            </a:r>
            <a:r>
              <a:rPr lang="ja-JP" altLang="en-US" sz="2600" dirty="0">
                <a:latin typeface="Calibri" panose="020F0502020204030204" pitchFamily="34" charset="0"/>
              </a:rPr>
              <a:t>’</a:t>
            </a:r>
            <a:r>
              <a:rPr lang="en-US" altLang="ja-JP" sz="2600" dirty="0">
                <a:latin typeface="Calibri" panose="020F0502020204030204" pitchFamily="34" charset="0"/>
              </a:rPr>
              <a:t>s impact on her. They will talk to the kids and ask them how they are. When the network visits, they will also write in the log and ensure that the children have their phone numbers.</a:t>
            </a:r>
          </a:p>
          <a:p>
            <a:pPr>
              <a:buClr>
                <a:schemeClr val="accent2"/>
              </a:buClr>
            </a:pPr>
            <a:endParaRPr lang="en-US" altLang="ja-JP" sz="2600" dirty="0">
              <a:latin typeface="Calibri" panose="020F0502020204030204" pitchFamily="34" charset="0"/>
            </a:endParaRPr>
          </a:p>
          <a:p>
            <a:pPr marL="285750" indent="-285750">
              <a:buClr>
                <a:schemeClr val="accent2"/>
              </a:buClr>
              <a:buFont typeface="Wingdings" panose="05000000000000000000" pitchFamily="2" charset="2"/>
              <a:buChar char="Ø"/>
            </a:pPr>
            <a:r>
              <a:rPr lang="en-US" altLang="en-US" sz="2600" dirty="0">
                <a:latin typeface="Calibri" panose="020F0502020204030204" pitchFamily="34" charset="0"/>
              </a:rPr>
              <a:t>Betsy will visit the home two to three times a week. Either she or other team members will be available 24 hours a day if Cheryl wants to call. During her visits, Betsy will rate depression’</a:t>
            </a:r>
            <a:r>
              <a:rPr lang="en-US" altLang="ja-JP" sz="2600" dirty="0">
                <a:latin typeface="Calibri" panose="020F0502020204030204" pitchFamily="34" charset="0"/>
              </a:rPr>
              <a:t>s impact on Cheryl and write in the log. Betsy will work with Cheryl to make sure she goes to the doctor.</a:t>
            </a:r>
          </a:p>
          <a:p>
            <a:pPr marL="285750" indent="-285750">
              <a:buClr>
                <a:schemeClr val="accent2"/>
              </a:buClr>
              <a:buFont typeface="Wingdings" panose="05000000000000000000" pitchFamily="2" charset="2"/>
              <a:buChar char="Ø"/>
            </a:pPr>
            <a:endParaRPr lang="en-US" altLang="en-US" sz="2600" dirty="0">
              <a:latin typeface="Calibri" panose="020F0502020204030204" pitchFamily="34" charset="0"/>
            </a:endParaRPr>
          </a:p>
          <a:p>
            <a:pPr marL="285750" indent="-285750">
              <a:buClr>
                <a:schemeClr val="accent2"/>
              </a:buClr>
              <a:buFont typeface="Wingdings" panose="05000000000000000000" pitchFamily="2" charset="2"/>
              <a:buChar char="Ø"/>
            </a:pPr>
            <a:r>
              <a:rPr lang="en-US" altLang="en-US" sz="2600" dirty="0">
                <a:latin typeface="Calibri" panose="020F0502020204030204" pitchFamily="34" charset="0"/>
              </a:rPr>
              <a:t>Cheryl, the safety network, and CPS will review this plan again in 3 weeks. </a:t>
            </a:r>
          </a:p>
        </p:txBody>
      </p:sp>
      <p:sp>
        <p:nvSpPr>
          <p:cNvPr id="4" name="Double Bracket 3"/>
          <p:cNvSpPr/>
          <p:nvPr/>
        </p:nvSpPr>
        <p:spPr>
          <a:xfrm>
            <a:off x="8535444" y="299581"/>
            <a:ext cx="1981200" cy="914400"/>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r>
              <a:rPr lang="en-US" sz="3200" b="1" dirty="0">
                <a:solidFill>
                  <a:srgbClr val="0070C0"/>
                </a:solidFill>
                <a:latin typeface="Ink Free" panose="03080402000500000000" pitchFamily="66" charset="0"/>
              </a:rPr>
              <a:t>Plan # 2</a:t>
            </a:r>
          </a:p>
        </p:txBody>
      </p:sp>
    </p:spTree>
    <p:extLst>
      <p:ext uri="{BB962C8B-B14F-4D97-AF65-F5344CB8AC3E}">
        <p14:creationId xmlns:p14="http://schemas.microsoft.com/office/powerpoint/2010/main" val="9581337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568"/>
            <a:ext cx="10363200" cy="1143000"/>
          </a:xfrm>
        </p:spPr>
        <p:txBody>
          <a:bodyPr/>
          <a:lstStyle/>
          <a:p>
            <a:r>
              <a:rPr lang="en-US" b="1" dirty="0">
                <a:solidFill>
                  <a:schemeClr val="accent1">
                    <a:lumMod val="50000"/>
                  </a:schemeClr>
                </a:solidFill>
              </a:rPr>
              <a:t>What Did You Notice?</a:t>
            </a:r>
          </a:p>
        </p:txBody>
      </p:sp>
      <p:sp>
        <p:nvSpPr>
          <p:cNvPr id="3" name="Text Placeholder 2"/>
          <p:cNvSpPr>
            <a:spLocks noGrp="1"/>
          </p:cNvSpPr>
          <p:nvPr>
            <p:ph type="body" idx="1"/>
          </p:nvPr>
        </p:nvSpPr>
        <p:spPr>
          <a:xfrm>
            <a:off x="403860" y="2346960"/>
            <a:ext cx="5334000" cy="4114800"/>
          </a:xfrm>
        </p:spPr>
        <p:txBody>
          <a:bodyPr/>
          <a:lstStyle/>
          <a:p>
            <a:pPr>
              <a:buFont typeface="Wingdings" panose="05000000000000000000" pitchFamily="2" charset="2"/>
              <a:buChar char="§"/>
            </a:pPr>
            <a:r>
              <a:rPr lang="en-US" sz="3000" dirty="0">
                <a:solidFill>
                  <a:schemeClr val="accent1">
                    <a:lumMod val="50000"/>
                  </a:schemeClr>
                </a:solidFill>
              </a:rPr>
              <a:t>Probably what you usually see</a:t>
            </a:r>
          </a:p>
          <a:p>
            <a:pPr>
              <a:buFont typeface="Wingdings" panose="05000000000000000000" pitchFamily="2" charset="2"/>
              <a:buChar char="§"/>
            </a:pPr>
            <a:r>
              <a:rPr lang="en-US" sz="3000" dirty="0">
                <a:solidFill>
                  <a:schemeClr val="accent1">
                    <a:lumMod val="50000"/>
                  </a:schemeClr>
                </a:solidFill>
              </a:rPr>
              <a:t>Cookie-cutter</a:t>
            </a:r>
          </a:p>
          <a:p>
            <a:pPr>
              <a:buFont typeface="Wingdings" panose="05000000000000000000" pitchFamily="2" charset="2"/>
              <a:buChar char="§"/>
            </a:pPr>
            <a:r>
              <a:rPr lang="en-US" sz="3000" dirty="0">
                <a:solidFill>
                  <a:schemeClr val="accent1">
                    <a:lumMod val="50000"/>
                  </a:schemeClr>
                </a:solidFill>
              </a:rPr>
              <a:t>Service-driven</a:t>
            </a:r>
          </a:p>
          <a:p>
            <a:pPr>
              <a:buFont typeface="Wingdings" panose="05000000000000000000" pitchFamily="2" charset="2"/>
              <a:buChar char="§"/>
            </a:pPr>
            <a:r>
              <a:rPr lang="en-US" sz="3000" dirty="0">
                <a:solidFill>
                  <a:schemeClr val="accent1">
                    <a:lumMod val="50000"/>
                  </a:schemeClr>
                </a:solidFill>
              </a:rPr>
              <a:t>Parent could complete services and we still would not know if safety for the child was achieved</a:t>
            </a:r>
          </a:p>
        </p:txBody>
      </p:sp>
      <p:sp>
        <p:nvSpPr>
          <p:cNvPr id="4" name="Text Placeholder 3"/>
          <p:cNvSpPr>
            <a:spLocks noGrp="1"/>
          </p:cNvSpPr>
          <p:nvPr>
            <p:ph type="body" idx="2"/>
          </p:nvPr>
        </p:nvSpPr>
        <p:spPr>
          <a:xfrm>
            <a:off x="6210300" y="2286000"/>
            <a:ext cx="5765800" cy="4114800"/>
          </a:xfrm>
        </p:spPr>
        <p:txBody>
          <a:bodyPr/>
          <a:lstStyle/>
          <a:p>
            <a:pPr>
              <a:buFont typeface="Wingdings" panose="05000000000000000000" pitchFamily="2" charset="2"/>
              <a:buChar char="§"/>
            </a:pPr>
            <a:r>
              <a:rPr lang="en-US" sz="3000" dirty="0">
                <a:solidFill>
                  <a:schemeClr val="accent1">
                    <a:lumMod val="50000"/>
                  </a:schemeClr>
                </a:solidFill>
              </a:rPr>
              <a:t>Behaviorally specific</a:t>
            </a:r>
          </a:p>
          <a:p>
            <a:pPr>
              <a:buFont typeface="Wingdings" panose="05000000000000000000" pitchFamily="2" charset="2"/>
              <a:buChar char="§"/>
            </a:pPr>
            <a:r>
              <a:rPr lang="en-US" sz="3000" dirty="0">
                <a:solidFill>
                  <a:schemeClr val="accent1">
                    <a:lumMod val="50000"/>
                  </a:schemeClr>
                </a:solidFill>
              </a:rPr>
              <a:t>Customized for parent/family</a:t>
            </a:r>
          </a:p>
          <a:p>
            <a:pPr>
              <a:buFont typeface="Wingdings" panose="05000000000000000000" pitchFamily="2" charset="2"/>
              <a:buChar char="§"/>
            </a:pPr>
            <a:r>
              <a:rPr lang="en-US" sz="3000" dirty="0">
                <a:solidFill>
                  <a:schemeClr val="accent1">
                    <a:lumMod val="50000"/>
                  </a:schemeClr>
                </a:solidFill>
              </a:rPr>
              <a:t>Meaningful engagement with services that address the safety threat </a:t>
            </a:r>
          </a:p>
          <a:p>
            <a:pPr>
              <a:buFont typeface="Wingdings" panose="05000000000000000000" pitchFamily="2" charset="2"/>
              <a:buChar char="§"/>
            </a:pPr>
            <a:r>
              <a:rPr lang="en-US" sz="3000" dirty="0">
                <a:solidFill>
                  <a:schemeClr val="accent1">
                    <a:lumMod val="50000"/>
                  </a:schemeClr>
                </a:solidFill>
              </a:rPr>
              <a:t>Involves a support network with specific roles </a:t>
            </a:r>
          </a:p>
          <a:p>
            <a:pPr>
              <a:buFont typeface="Wingdings" panose="05000000000000000000" pitchFamily="2" charset="2"/>
              <a:buChar char="§"/>
            </a:pPr>
            <a:r>
              <a:rPr lang="en-US" sz="3000" dirty="0">
                <a:solidFill>
                  <a:schemeClr val="accent1">
                    <a:lumMod val="50000"/>
                  </a:schemeClr>
                </a:solidFill>
              </a:rPr>
              <a:t>Demonstrates behavior change</a:t>
            </a:r>
          </a:p>
        </p:txBody>
      </p:sp>
      <p:sp>
        <p:nvSpPr>
          <p:cNvPr id="6" name="Double Bracket 5"/>
          <p:cNvSpPr/>
          <p:nvPr/>
        </p:nvSpPr>
        <p:spPr>
          <a:xfrm>
            <a:off x="1295400" y="1143000"/>
            <a:ext cx="2895600" cy="809297"/>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Plan # 1</a:t>
            </a:r>
          </a:p>
        </p:txBody>
      </p:sp>
      <p:sp>
        <p:nvSpPr>
          <p:cNvPr id="7" name="Double Bracket 6"/>
          <p:cNvSpPr/>
          <p:nvPr/>
        </p:nvSpPr>
        <p:spPr>
          <a:xfrm>
            <a:off x="7645400" y="1157188"/>
            <a:ext cx="2895600" cy="809297"/>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Plan # 2</a:t>
            </a:r>
          </a:p>
        </p:txBody>
      </p:sp>
    </p:spTree>
    <p:extLst>
      <p:ext uri="{BB962C8B-B14F-4D97-AF65-F5344CB8AC3E}">
        <p14:creationId xmlns:p14="http://schemas.microsoft.com/office/powerpoint/2010/main" val="3212351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8925181"/>
              </p:ext>
            </p:extLst>
          </p:nvPr>
        </p:nvGraphicFramePr>
        <p:xfrm>
          <a:off x="144380" y="1"/>
          <a:ext cx="12047620" cy="668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372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nvPr>
        </p:nvGraphicFramePr>
        <p:xfrm>
          <a:off x="144380" y="1"/>
          <a:ext cx="12047620" cy="668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647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45" name="TextBox 13">
            <a:extLst>
              <a:ext uri="{FF2B5EF4-FFF2-40B4-BE49-F238E27FC236}">
                <a16:creationId xmlns:a16="http://schemas.microsoft.com/office/drawing/2014/main" id="{98C1E65B-B55E-7442-BE0C-8A5733D51B27}"/>
              </a:ext>
            </a:extLst>
          </p:cNvPr>
          <p:cNvSpPr txBox="1">
            <a:spLocks noChangeArrowheads="1"/>
          </p:cNvSpPr>
          <p:nvPr/>
        </p:nvSpPr>
        <p:spPr bwMode="auto">
          <a:xfrm>
            <a:off x="-1219200" y="457200"/>
            <a:ext cx="1470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indent="-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indent="-457200">
              <a:buFont typeface="Wingdings"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890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34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18034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260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717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alibri"/>
                <a:ea typeface="ヒラギノ角ゴ ProN W3" panose="020B0300000000000000" pitchFamily="34" charset="-128"/>
                <a:sym typeface="Lucida Grande" panose="020B0600040502020204" pitchFamily="34" charset="0"/>
              </a:rPr>
              <a:t>The action steps are what get us from the danger statement to the safety goal!</a:t>
            </a:r>
          </a:p>
        </p:txBody>
      </p:sp>
      <p:graphicFrame>
        <p:nvGraphicFramePr>
          <p:cNvPr id="2" name="Diagram 1"/>
          <p:cNvGraphicFramePr/>
          <p:nvPr>
            <p:extLst/>
          </p:nvPr>
        </p:nvGraphicFramePr>
        <p:xfrm>
          <a:off x="685800" y="76200"/>
          <a:ext cx="10896600" cy="687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295900" y="914400"/>
            <a:ext cx="914400" cy="811480"/>
          </a:xfrm>
          <a:prstGeom prst="rect">
            <a:avLst/>
          </a:prstGeom>
        </p:spPr>
      </p:pic>
      <p:grpSp>
        <p:nvGrpSpPr>
          <p:cNvPr id="26" name="Group 25"/>
          <p:cNvGrpSpPr/>
          <p:nvPr/>
        </p:nvGrpSpPr>
        <p:grpSpPr>
          <a:xfrm>
            <a:off x="2116969" y="6248400"/>
            <a:ext cx="8034261" cy="487795"/>
            <a:chOff x="2561150" y="2160411"/>
            <a:chExt cx="8034261" cy="487795"/>
          </a:xfrm>
        </p:grpSpPr>
        <p:pic>
          <p:nvPicPr>
            <p:cNvPr id="27" name="Picture 11"/>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2561150" y="2404308"/>
              <a:ext cx="7702474" cy="13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6"/>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865227">
              <a:off x="10019726" y="2072521"/>
              <a:ext cx="48779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064235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t>A New Way to Think About Case Plans</a:t>
            </a: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p:cNvGraphicFramePr>
            <a:graphicFrameLocks/>
          </p:cNvGraphicFramePr>
          <p:nvPr>
            <p:extLst/>
          </p:nvPr>
        </p:nvGraphicFramePr>
        <p:xfrm>
          <a:off x="152400" y="1524000"/>
          <a:ext cx="12039600" cy="52768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590579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9225036"/>
              </p:ext>
            </p:extLst>
          </p:nvPr>
        </p:nvGraphicFramePr>
        <p:xfrm>
          <a:off x="60960" y="0"/>
          <a:ext cx="1213104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105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by these key ideas……</a:t>
            </a:r>
          </a:p>
        </p:txBody>
      </p:sp>
      <p:graphicFrame>
        <p:nvGraphicFramePr>
          <p:cNvPr id="3" name="Diagram 2"/>
          <p:cNvGraphicFramePr/>
          <p:nvPr>
            <p:extLst/>
          </p:nvPr>
        </p:nvGraphicFramePr>
        <p:xfrm>
          <a:off x="525378" y="2255296"/>
          <a:ext cx="5681218" cy="344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6096000" y="2255296"/>
            <a:ext cx="5646820" cy="3449051"/>
            <a:chOff x="466691" y="982"/>
            <a:chExt cx="7380271" cy="4341435"/>
          </a:xfrm>
        </p:grpSpPr>
        <p:sp>
          <p:nvSpPr>
            <p:cNvPr id="5" name="Rectangle 4"/>
            <p:cNvSpPr/>
            <p:nvPr/>
          </p:nvSpPr>
          <p:spPr>
            <a:xfrm>
              <a:off x="611237" y="982"/>
              <a:ext cx="7235725" cy="4341435"/>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TextBox 5"/>
            <p:cNvSpPr txBox="1"/>
            <p:nvPr/>
          </p:nvSpPr>
          <p:spPr>
            <a:xfrm>
              <a:off x="466691" y="982"/>
              <a:ext cx="7380271" cy="4168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latin typeface="Calibri" panose="020F0502020204030204" pitchFamily="34" charset="0"/>
                </a:rPr>
                <a:t>Insight </a:t>
              </a:r>
              <a:r>
                <a:rPr lang="en-US" sz="6500" b="0" i="0" kern="1200" dirty="0">
                  <a:latin typeface="Calibri" panose="020F0502020204030204" pitchFamily="34" charset="0"/>
                </a:rPr>
                <a:t>≠ </a:t>
              </a:r>
              <a:r>
                <a:rPr lang="en-US" sz="6500" kern="1200" dirty="0">
                  <a:latin typeface="Calibri" panose="020F0502020204030204" pitchFamily="34" charset="0"/>
                </a:rPr>
                <a:t>Action</a:t>
              </a:r>
            </a:p>
          </p:txBody>
        </p:sp>
      </p:grpSp>
    </p:spTree>
    <p:extLst>
      <p:ext uri="{BB962C8B-B14F-4D97-AF65-F5344CB8AC3E}">
        <p14:creationId xmlns:p14="http://schemas.microsoft.com/office/powerpoint/2010/main" val="1623153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0820399" cy="686435"/>
          </a:xfrm>
        </p:spPr>
        <p:txBody>
          <a:bodyPr/>
          <a:lstStyle/>
          <a:p>
            <a:r>
              <a:rPr lang="en-US" dirty="0"/>
              <a:t>Guided by a Critical Question: </a:t>
            </a:r>
          </a:p>
        </p:txBody>
      </p:sp>
      <p:graphicFrame>
        <p:nvGraphicFramePr>
          <p:cNvPr id="3" name="Content Placeholder 3"/>
          <p:cNvGraphicFramePr>
            <a:graphicFrameLocks/>
          </p:cNvGraphicFramePr>
          <p:nvPr>
            <p:extLst>
              <p:ext uri="{D42A27DB-BD31-4B8C-83A1-F6EECF244321}">
                <p14:modId xmlns:p14="http://schemas.microsoft.com/office/powerpoint/2010/main" val="1054740809"/>
              </p:ext>
            </p:extLst>
          </p:nvPr>
        </p:nvGraphicFramePr>
        <p:xfrm>
          <a:off x="533401" y="1600200"/>
          <a:ext cx="6377939" cy="4750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094220" y="1343986"/>
            <a:ext cx="4895248" cy="5262979"/>
          </a:xfrm>
          <a:prstGeom prst="rect">
            <a:avLst/>
          </a:prstGeom>
        </p:spPr>
        <p:txBody>
          <a:bodyPr wrap="square">
            <a:spAutoFit/>
          </a:bodyPr>
          <a:lstStyle/>
          <a:p>
            <a:pPr>
              <a:buFontTx/>
              <a:buChar char="•"/>
            </a:pPr>
            <a:r>
              <a:rPr lang="en-US" altLang="en-US" sz="2800" dirty="0">
                <a:latin typeface="Calibri" panose="020F0502020204030204" pitchFamily="34" charset="0"/>
              </a:rPr>
              <a:t>The best predictor of future maltreatment is past maltreatment.</a:t>
            </a:r>
            <a:br>
              <a:rPr lang="en-US" altLang="en-US" sz="2800" dirty="0">
                <a:latin typeface="Calibri" panose="020F0502020204030204" pitchFamily="34" charset="0"/>
              </a:rPr>
            </a:br>
            <a:endParaRPr lang="en-US" altLang="en-US" sz="2800" dirty="0">
              <a:latin typeface="Calibri" panose="020F0502020204030204" pitchFamily="34" charset="0"/>
            </a:endParaRPr>
          </a:p>
          <a:p>
            <a:pPr>
              <a:buFontTx/>
              <a:buChar char="•"/>
            </a:pPr>
            <a:r>
              <a:rPr lang="en-US" altLang="en-US" sz="2800" dirty="0">
                <a:latin typeface="Calibri" panose="020F0502020204030204" pitchFamily="34" charset="0"/>
              </a:rPr>
              <a:t>The best predictor of future acts of protection are past acts of protection.</a:t>
            </a:r>
            <a:br>
              <a:rPr lang="en-US" altLang="en-US" sz="2800" dirty="0">
                <a:latin typeface="Calibri" panose="020F0502020204030204" pitchFamily="34" charset="0"/>
              </a:rPr>
            </a:br>
            <a:endParaRPr lang="en-US" altLang="en-US" sz="2800" dirty="0">
              <a:latin typeface="Calibri" panose="020F0502020204030204" pitchFamily="34" charset="0"/>
            </a:endParaRPr>
          </a:p>
          <a:p>
            <a:pPr>
              <a:buFontTx/>
              <a:buChar char="•"/>
            </a:pPr>
            <a:r>
              <a:rPr lang="en-US" altLang="en-US" sz="2800" dirty="0">
                <a:latin typeface="Calibri" panose="020F0502020204030204" pitchFamily="34" charset="0"/>
              </a:rPr>
              <a:t>The sooner caregivers start demonstrating new protective actions that respond to the danger/worry, the better.</a:t>
            </a:r>
          </a:p>
        </p:txBody>
      </p:sp>
    </p:spTree>
    <p:extLst>
      <p:ext uri="{BB962C8B-B14F-4D97-AF65-F5344CB8AC3E}">
        <p14:creationId xmlns:p14="http://schemas.microsoft.com/office/powerpoint/2010/main" val="16009949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4348" y="38454"/>
            <a:ext cx="10515600" cy="956971"/>
          </a:xfrm>
        </p:spPr>
        <p:txBody>
          <a:bodyPr/>
          <a:lstStyle/>
          <a:p>
            <a:r>
              <a:rPr lang="en-US" dirty="0"/>
              <a:t>CANS and Case Planning</a:t>
            </a:r>
          </a:p>
        </p:txBody>
      </p:sp>
      <p:sp>
        <p:nvSpPr>
          <p:cNvPr id="3" name="Rectangle 2"/>
          <p:cNvSpPr/>
          <p:nvPr/>
        </p:nvSpPr>
        <p:spPr>
          <a:xfrm>
            <a:off x="212941" y="995425"/>
            <a:ext cx="7390357" cy="6884962"/>
          </a:xfrm>
          <a:prstGeom prst="rect">
            <a:avLst/>
          </a:prstGeom>
        </p:spPr>
        <p:txBody>
          <a:bodyPr wrap="square">
            <a:spAutoFit/>
          </a:bodyPr>
          <a:lstStyle/>
          <a:p>
            <a:pPr>
              <a:spcAft>
                <a:spcPts val="1200"/>
              </a:spcAft>
            </a:pPr>
            <a:r>
              <a:rPr lang="en-US" sz="2400" dirty="0">
                <a:latin typeface="Calibri" panose="020F0502020204030204" pitchFamily="34" charset="0"/>
              </a:rPr>
              <a:t>CANS helps tell the family’s story, supports collaborative decision making and helps guide case planning in a team setting (CFTs, etc.)</a:t>
            </a:r>
          </a:p>
          <a:p>
            <a:pPr marL="914400" lvl="1" indent="-457200">
              <a:spcAft>
                <a:spcPts val="1200"/>
              </a:spcAft>
              <a:buFont typeface="Wingdings" panose="05000000000000000000" pitchFamily="2" charset="2"/>
              <a:buChar char="Ø"/>
            </a:pPr>
            <a:r>
              <a:rPr lang="en-US" sz="2400" i="1" dirty="0">
                <a:latin typeface="Calibri" panose="020F0502020204030204" pitchFamily="34" charset="0"/>
              </a:rPr>
              <a:t>Target strengths/needs of the child &amp; caregiver(s)?</a:t>
            </a:r>
          </a:p>
          <a:p>
            <a:pPr marL="914400" lvl="1" indent="-457200">
              <a:spcAft>
                <a:spcPts val="1200"/>
              </a:spcAft>
              <a:buFont typeface="Wingdings" panose="05000000000000000000" pitchFamily="2" charset="2"/>
              <a:buChar char="Ø"/>
            </a:pPr>
            <a:r>
              <a:rPr lang="en-US" sz="2400" i="1" dirty="0">
                <a:latin typeface="Calibri" panose="020F0502020204030204" pitchFamily="34" charset="0"/>
              </a:rPr>
              <a:t>What should be included in the case plan to utilize strengths and address target needs? </a:t>
            </a:r>
          </a:p>
          <a:p>
            <a:pPr marL="914400" lvl="1" indent="-457200">
              <a:spcAft>
                <a:spcPts val="1200"/>
              </a:spcAft>
              <a:buFont typeface="Wingdings" panose="05000000000000000000" pitchFamily="2" charset="2"/>
              <a:buChar char="Ø"/>
            </a:pPr>
            <a:r>
              <a:rPr lang="en-US" sz="2400" i="1" dirty="0">
                <a:latin typeface="Calibri" panose="020F0502020204030204" pitchFamily="34" charset="0"/>
              </a:rPr>
              <a:t>Is there a trauma history that impacts the child?</a:t>
            </a:r>
          </a:p>
          <a:p>
            <a:pPr marL="914400" lvl="1" indent="-457200">
              <a:spcAft>
                <a:spcPts val="1200"/>
              </a:spcAft>
              <a:buFont typeface="Wingdings" panose="05000000000000000000" pitchFamily="2" charset="2"/>
              <a:buChar char="Ø"/>
            </a:pPr>
            <a:r>
              <a:rPr lang="en-US" sz="2400" i="1" dirty="0">
                <a:latin typeface="Calibri" panose="020F0502020204030204" pitchFamily="34" charset="0"/>
              </a:rPr>
              <a:t>What trauma services should be included to increase child well-being? </a:t>
            </a:r>
          </a:p>
          <a:p>
            <a:pPr marL="914400" lvl="1" indent="-457200">
              <a:spcAft>
                <a:spcPts val="1200"/>
              </a:spcAft>
              <a:buFont typeface="Wingdings" panose="05000000000000000000" pitchFamily="2" charset="2"/>
              <a:buChar char="Ø"/>
            </a:pPr>
            <a:r>
              <a:rPr lang="en-US" sz="2400" i="1" dirty="0">
                <a:latin typeface="Calibri" panose="020F0502020204030204" pitchFamily="34" charset="0"/>
              </a:rPr>
              <a:t>Have the strengths or needs changed over time? How does this impact the case plan? </a:t>
            </a:r>
          </a:p>
          <a:p>
            <a:pPr marL="914400" lvl="1" indent="-457200">
              <a:spcAft>
                <a:spcPts val="1200"/>
              </a:spcAft>
              <a:buFont typeface="Wingdings" panose="05000000000000000000" pitchFamily="2" charset="2"/>
              <a:buChar char="Ø"/>
            </a:pPr>
            <a:r>
              <a:rPr lang="en-US" sz="2400" i="1" dirty="0">
                <a:latin typeface="Calibri" panose="020F0502020204030204" pitchFamily="34" charset="0"/>
              </a:rPr>
              <a:t>Does the plan need to be adapted to current circumstances? </a:t>
            </a:r>
          </a:p>
          <a:p>
            <a:pPr marL="914400" lvl="1" indent="-457200">
              <a:spcAft>
                <a:spcPts val="1200"/>
              </a:spcAft>
              <a:buFont typeface="Wingdings" panose="05000000000000000000" pitchFamily="2" charset="2"/>
              <a:buChar char="Ø"/>
            </a:pPr>
            <a:endParaRPr lang="en-US" sz="2600" dirty="0">
              <a:latin typeface="Calibri" panose="020F0502020204030204" pitchFamily="34" charset="0"/>
            </a:endParaRPr>
          </a:p>
          <a:p>
            <a:pPr>
              <a:lnSpc>
                <a:spcPct val="90000"/>
              </a:lnSpc>
              <a:buClr>
                <a:srgbClr val="4C4845"/>
              </a:buClr>
              <a:buSzPct val="110000"/>
              <a:buFontTx/>
              <a:buChar char="•"/>
            </a:pPr>
            <a:endParaRPr lang="en-US" altLang="en-US" sz="2600" dirty="0">
              <a:latin typeface="Calibri" panose="020F0502020204030204" pitchFamily="34" charset="0"/>
            </a:endParaRPr>
          </a:p>
        </p:txBody>
      </p:sp>
      <p:pic>
        <p:nvPicPr>
          <p:cNvPr id="6" name="Picture 5" descr="Screen Clippi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96679" y="3408687"/>
            <a:ext cx="4382227" cy="3446696"/>
          </a:xfrm>
          <a:prstGeom prst="rect">
            <a:avLst/>
          </a:prstGeom>
          <a:effectLst/>
        </p:spPr>
      </p:pic>
      <p:pic>
        <p:nvPicPr>
          <p:cNvPr id="7" name="Picture 6" descr="Screen Clippi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96679" y="0"/>
            <a:ext cx="4460655" cy="3412902"/>
          </a:xfrm>
          <a:prstGeom prst="rect">
            <a:avLst/>
          </a:prstGeom>
        </p:spPr>
      </p:pic>
      <p:sp>
        <p:nvSpPr>
          <p:cNvPr id="4" name="object 4">
            <a:extLst>
              <a:ext uri="{FF2B5EF4-FFF2-40B4-BE49-F238E27FC236}">
                <a16:creationId xmlns:a16="http://schemas.microsoft.com/office/drawing/2014/main" id="{2727395D-C022-ED4D-8A86-34552DE2BC6B}"/>
              </a:ext>
            </a:extLst>
          </p:cNvPr>
          <p:cNvSpPr/>
          <p:nvPr/>
        </p:nvSpPr>
        <p:spPr>
          <a:xfrm>
            <a:off x="10677514" y="2162467"/>
            <a:ext cx="1494773" cy="1866138"/>
          </a:xfrm>
          <a:prstGeom prst="rect">
            <a:avLst/>
          </a:prstGeom>
          <a:blipFill>
            <a:blip r:embed="rId5" cstate="screen">
              <a:extLst>
                <a:ext uri="{28A0092B-C50C-407E-A947-70E740481C1C}">
                  <a14:useLocalDpi xmlns:a14="http://schemas.microsoft.com/office/drawing/2010/main" val="0"/>
                </a:ext>
              </a:extLst>
            </a:blip>
            <a:stretch>
              <a:fillRect/>
            </a:stretch>
          </a:blipFill>
        </p:spPr>
        <p:txBody>
          <a:bodyPr lIns="0" tIns="0" rIns="0" bIns="0"/>
          <a:lstStyle/>
          <a:p>
            <a:pPr>
              <a:defRPr/>
            </a:pPr>
            <a:endParaRPr sz="3150" dirty="0">
              <a:latin typeface="Calibri" panose="020F0502020204030204" pitchFamily="34" charset="0"/>
            </a:endParaRPr>
          </a:p>
        </p:txBody>
      </p:sp>
    </p:spTree>
    <p:extLst>
      <p:ext uri="{BB962C8B-B14F-4D97-AF65-F5344CB8AC3E}">
        <p14:creationId xmlns:p14="http://schemas.microsoft.com/office/powerpoint/2010/main" val="131684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838200" y="365126"/>
            <a:ext cx="10515600" cy="1046580"/>
          </a:xfrm>
        </p:spPr>
        <p:txBody>
          <a:bodyPr/>
          <a:lstStyle/>
          <a:p>
            <a:pPr algn="ctr"/>
            <a:r>
              <a:rPr lang="en-US" dirty="0"/>
              <a:t>Harm Statement for Cheryl</a:t>
            </a:r>
            <a:endParaRPr lang="en-US" altLang="en-US" dirty="0">
              <a:solidFill>
                <a:schemeClr val="tx1"/>
              </a:solidFill>
              <a:cs typeface="Calibri" panose="020F0502020204030204" pitchFamily="34" charset="0"/>
            </a:endParaRPr>
          </a:p>
        </p:txBody>
      </p:sp>
      <p:sp>
        <p:nvSpPr>
          <p:cNvPr id="70659" name="Content Placeholder 2"/>
          <p:cNvSpPr>
            <a:spLocks noGrp="1"/>
          </p:cNvSpPr>
          <p:nvPr>
            <p:ph sz="quarter" idx="4294967295"/>
          </p:nvPr>
        </p:nvSpPr>
        <p:spPr>
          <a:xfrm>
            <a:off x="558800" y="1751013"/>
            <a:ext cx="10795000" cy="1949450"/>
          </a:xfrm>
        </p:spPr>
        <p:txBody>
          <a:bodyPr/>
          <a:lstStyle/>
          <a:p>
            <a:pPr>
              <a:lnSpc>
                <a:spcPct val="90000"/>
              </a:lnSpc>
              <a:spcBef>
                <a:spcPct val="20000"/>
              </a:spcBef>
              <a:buClr>
                <a:srgbClr val="996600"/>
              </a:buClr>
              <a:buSzPct val="110000"/>
            </a:pPr>
            <a:r>
              <a:rPr lang="en-US" altLang="en-US" sz="3200" dirty="0">
                <a:cs typeface="Calibri" panose="020F0502020204030204" pitchFamily="34" charset="0"/>
              </a:rPr>
              <a:t>Cheryl turned on the gas in her kitchen while her children were home, flooding the home with toxic fumes, causing both herself and the children to pass out. </a:t>
            </a:r>
          </a:p>
          <a:p>
            <a:pPr marL="4763" indent="-4763">
              <a:lnSpc>
                <a:spcPct val="90000"/>
              </a:lnSpc>
              <a:spcBef>
                <a:spcPct val="20000"/>
              </a:spcBef>
              <a:buClr>
                <a:srgbClr val="996600"/>
              </a:buClr>
              <a:buSzPct val="110000"/>
            </a:pPr>
            <a:endParaRPr lang="en-US" altLang="en-US" sz="3200" i="1" dirty="0">
              <a:cs typeface="Calibri" panose="020F0502020204030204" pitchFamily="34" charset="0"/>
            </a:endParaRPr>
          </a:p>
          <a:p>
            <a:pPr marL="4763" indent="-4763"/>
            <a:endParaRPr lang="en-US" altLang="en-US" sz="3200" dirty="0">
              <a:cs typeface="Calibri" panose="020F0502020204030204" pitchFamily="34" charset="0"/>
            </a:endParaRPr>
          </a:p>
        </p:txBody>
      </p:sp>
      <p:graphicFrame>
        <p:nvGraphicFramePr>
          <p:cNvPr id="5" name="Diagram 4">
            <a:extLst>
              <a:ext uri="{FF2B5EF4-FFF2-40B4-BE49-F238E27FC236}">
                <a16:creationId xmlns:a16="http://schemas.microsoft.com/office/drawing/2014/main" id="{2386A30B-8C90-4869-BF8A-613B2603470C}"/>
              </a:ext>
            </a:extLst>
          </p:cNvPr>
          <p:cNvGraphicFramePr/>
          <p:nvPr>
            <p:extLst>
              <p:ext uri="{D42A27DB-BD31-4B8C-83A1-F6EECF244321}">
                <p14:modId xmlns:p14="http://schemas.microsoft.com/office/powerpoint/2010/main" val="2681420446"/>
              </p:ext>
            </p:extLst>
          </p:nvPr>
        </p:nvGraphicFramePr>
        <p:xfrm>
          <a:off x="701458" y="3149071"/>
          <a:ext cx="10652342" cy="390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8093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99055"/>
            <a:ext cx="10515600" cy="1055613"/>
          </a:xfrm>
        </p:spPr>
        <p:txBody>
          <a:bodyPr/>
          <a:lstStyle/>
          <a:p>
            <a:r>
              <a:rPr lang="en-US" dirty="0"/>
              <a:t>A reminder for case planning</a:t>
            </a:r>
          </a:p>
        </p:txBody>
      </p:sp>
      <p:graphicFrame>
        <p:nvGraphicFramePr>
          <p:cNvPr id="4" name="Diagram 3">
            <a:extLst>
              <a:ext uri="{FF2B5EF4-FFF2-40B4-BE49-F238E27FC236}">
                <a16:creationId xmlns:a16="http://schemas.microsoft.com/office/drawing/2014/main" id="{E5C8B58F-9B0C-4BC0-A11B-AA0DA33A3196}"/>
              </a:ext>
            </a:extLst>
          </p:cNvPr>
          <p:cNvGraphicFramePr/>
          <p:nvPr>
            <p:extLst>
              <p:ext uri="{D42A27DB-BD31-4B8C-83A1-F6EECF244321}">
                <p14:modId xmlns:p14="http://schemas.microsoft.com/office/powerpoint/2010/main" val="2707903759"/>
              </p:ext>
            </p:extLst>
          </p:nvPr>
        </p:nvGraphicFramePr>
        <p:xfrm>
          <a:off x="773042" y="1140278"/>
          <a:ext cx="106768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76578AB-0539-4B50-A758-33DC6BC2E7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3668" y="299055"/>
            <a:ext cx="5258332" cy="880770"/>
          </a:xfrm>
          <a:prstGeom prst="rect">
            <a:avLst/>
          </a:prstGeom>
        </p:spPr>
      </p:pic>
    </p:spTree>
    <p:extLst>
      <p:ext uri="{BB962C8B-B14F-4D97-AF65-F5344CB8AC3E}">
        <p14:creationId xmlns:p14="http://schemas.microsoft.com/office/powerpoint/2010/main" val="1066947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034" y="108451"/>
            <a:ext cx="10680765" cy="1325563"/>
          </a:xfrm>
        </p:spPr>
        <p:txBody>
          <a:bodyPr/>
          <a:lstStyle/>
          <a:p>
            <a:pPr algn="ctr"/>
            <a:r>
              <a:rPr lang="en-US" dirty="0"/>
              <a:t>How to create meaningful &amp; achievable action steps</a:t>
            </a:r>
          </a:p>
        </p:txBody>
      </p:sp>
      <p:sp>
        <p:nvSpPr>
          <p:cNvPr id="3" name="TextBox 32"/>
          <p:cNvSpPr txBox="1">
            <a:spLocks noChangeArrowheads="1"/>
          </p:cNvSpPr>
          <p:nvPr/>
        </p:nvSpPr>
        <p:spPr bwMode="auto">
          <a:xfrm>
            <a:off x="452369" y="1978414"/>
            <a:ext cx="1156457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dirty="0">
                <a:solidFill>
                  <a:schemeClr val="tx1">
                    <a:lumMod val="75000"/>
                    <a:lumOff val="25000"/>
                  </a:schemeClr>
                </a:solidFill>
                <a:latin typeface="Calibri" panose="020F0502020204030204" pitchFamily="34" charset="0"/>
              </a:rPr>
              <a:t>On a scale from 1-10 where 1 is </a:t>
            </a:r>
            <a:r>
              <a:rPr lang="ja-JP" altLang="en-US" dirty="0">
                <a:solidFill>
                  <a:schemeClr val="tx1">
                    <a:lumMod val="75000"/>
                    <a:lumOff val="25000"/>
                  </a:schemeClr>
                </a:solidFill>
                <a:latin typeface="Calibri" panose="020F0502020204030204" pitchFamily="34" charset="0"/>
              </a:rPr>
              <a:t>“</a:t>
            </a:r>
            <a:r>
              <a:rPr lang="en-US" altLang="ja-JP" dirty="0">
                <a:solidFill>
                  <a:schemeClr val="tx1">
                    <a:lumMod val="75000"/>
                    <a:lumOff val="25000"/>
                  </a:schemeClr>
                </a:solidFill>
                <a:latin typeface="Calibri" panose="020F0502020204030204" pitchFamily="34" charset="0"/>
              </a:rPr>
              <a:t>if the children were in their parent’s care the danger statement would be happening all the time,” and 10 is “if the children were if their parent’s care the safety goal would be happening all the time,” where are we?</a:t>
            </a:r>
          </a:p>
          <a:p>
            <a:pPr marL="342900" indent="-342900" eaLnBrk="1" hangingPunct="1">
              <a:buFont typeface="Wingdings" panose="05000000000000000000" pitchFamily="2" charset="2"/>
              <a:buChar char="Ø"/>
            </a:pPr>
            <a:endParaRPr lang="en-US" altLang="ja-JP" dirty="0">
              <a:solidFill>
                <a:schemeClr val="tx1">
                  <a:lumMod val="75000"/>
                  <a:lumOff val="25000"/>
                </a:schemeClr>
              </a:solidFill>
              <a:latin typeface="Calibri" panose="020F0502020204030204" pitchFamily="34" charset="0"/>
            </a:endParaRPr>
          </a:p>
          <a:p>
            <a:pPr marL="342900" indent="-342900" eaLnBrk="1" hangingPunct="1">
              <a:buFont typeface="Wingdings" panose="05000000000000000000" pitchFamily="2" charset="2"/>
              <a:buChar char="Ø"/>
            </a:pPr>
            <a:r>
              <a:rPr lang="en-US" altLang="en-US" dirty="0">
                <a:solidFill>
                  <a:schemeClr val="tx1">
                    <a:lumMod val="75000"/>
                    <a:lumOff val="25000"/>
                  </a:schemeClr>
                </a:solidFill>
                <a:latin typeface="Calibri" panose="020F0502020204030204" pitchFamily="34" charset="0"/>
              </a:rPr>
              <a:t>What would be happening differently if this number went up by 1? </a:t>
            </a:r>
          </a:p>
          <a:p>
            <a:pPr marL="342900" indent="-342900" eaLnBrk="1" hangingPunct="1">
              <a:buFont typeface="Wingdings" panose="05000000000000000000" pitchFamily="2" charset="2"/>
              <a:buChar char="Ø"/>
            </a:pPr>
            <a:r>
              <a:rPr lang="en-US" altLang="en-US" dirty="0">
                <a:solidFill>
                  <a:schemeClr val="tx1">
                    <a:lumMod val="75000"/>
                    <a:lumOff val="25000"/>
                  </a:schemeClr>
                </a:solidFill>
                <a:latin typeface="Calibri" panose="020F0502020204030204" pitchFamily="34" charset="0"/>
              </a:rPr>
              <a:t>What would the child, parents, and network be doing? </a:t>
            </a:r>
          </a:p>
          <a:p>
            <a:pPr marL="342900" indent="-342900" eaLnBrk="1" hangingPunct="1">
              <a:buFont typeface="Wingdings" panose="05000000000000000000" pitchFamily="2" charset="2"/>
              <a:buChar char="Ø"/>
            </a:pPr>
            <a:r>
              <a:rPr lang="en-US" altLang="en-US" dirty="0">
                <a:solidFill>
                  <a:schemeClr val="tx1">
                    <a:lumMod val="75000"/>
                    <a:lumOff val="25000"/>
                  </a:schemeClr>
                </a:solidFill>
                <a:latin typeface="Calibri" panose="020F0502020204030204" pitchFamily="34" charset="0"/>
              </a:rPr>
              <a:t>What would the agency be doing? </a:t>
            </a:r>
          </a:p>
          <a:p>
            <a:pPr marL="342900" indent="-342900" eaLnBrk="1" hangingPunct="1">
              <a:buFont typeface="Wingdings" panose="05000000000000000000" pitchFamily="2" charset="2"/>
              <a:buChar char="Ø"/>
            </a:pPr>
            <a:r>
              <a:rPr lang="en-US" altLang="en-US" dirty="0">
                <a:solidFill>
                  <a:schemeClr val="tx1">
                    <a:lumMod val="75000"/>
                    <a:lumOff val="25000"/>
                  </a:schemeClr>
                </a:solidFill>
                <a:latin typeface="Calibri" panose="020F0502020204030204" pitchFamily="34" charset="0"/>
              </a:rPr>
              <a:t>Up by 2?</a:t>
            </a:r>
          </a:p>
        </p:txBody>
      </p:sp>
      <p:sp>
        <p:nvSpPr>
          <p:cNvPr id="5" name="TextBox 15"/>
          <p:cNvSpPr txBox="1">
            <a:spLocks noChangeArrowheads="1"/>
          </p:cNvSpPr>
          <p:nvPr/>
        </p:nvSpPr>
        <p:spPr bwMode="auto">
          <a:xfrm>
            <a:off x="278084" y="5569803"/>
            <a:ext cx="151862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b="1" dirty="0">
                <a:solidFill>
                  <a:srgbClr val="800000"/>
                </a:solidFill>
                <a:latin typeface="Calibri" panose="020F0502020204030204" pitchFamily="34" charset="0"/>
              </a:rPr>
              <a:t>Danger </a:t>
            </a:r>
          </a:p>
          <a:p>
            <a:pPr algn="ctr" eaLnBrk="1" hangingPunct="1"/>
            <a:r>
              <a:rPr lang="en-US" altLang="en-US" b="1" dirty="0">
                <a:solidFill>
                  <a:srgbClr val="800000"/>
                </a:solidFill>
                <a:latin typeface="Calibri" panose="020F0502020204030204" pitchFamily="34" charset="0"/>
              </a:rPr>
              <a:t>Statement</a:t>
            </a:r>
          </a:p>
        </p:txBody>
      </p:sp>
      <p:sp>
        <p:nvSpPr>
          <p:cNvPr id="6" name="TextBox 16"/>
          <p:cNvSpPr txBox="1">
            <a:spLocks noChangeArrowheads="1"/>
          </p:cNvSpPr>
          <p:nvPr/>
        </p:nvSpPr>
        <p:spPr bwMode="auto">
          <a:xfrm>
            <a:off x="10864783" y="5569802"/>
            <a:ext cx="104913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b="1" dirty="0">
                <a:solidFill>
                  <a:srgbClr val="008000"/>
                </a:solidFill>
                <a:latin typeface="Calibri" panose="020F0502020204030204" pitchFamily="34" charset="0"/>
              </a:rPr>
              <a:t>Safety </a:t>
            </a:r>
          </a:p>
          <a:p>
            <a:pPr algn="ctr" eaLnBrk="1" hangingPunct="1"/>
            <a:r>
              <a:rPr lang="en-US" altLang="en-US" b="1" dirty="0">
                <a:solidFill>
                  <a:srgbClr val="008000"/>
                </a:solidFill>
                <a:latin typeface="Calibri" panose="020F0502020204030204" pitchFamily="34" charset="0"/>
              </a:rPr>
              <a:t>Goal</a:t>
            </a:r>
          </a:p>
        </p:txBody>
      </p:sp>
      <p:cxnSp>
        <p:nvCxnSpPr>
          <p:cNvPr id="7" name="Google Shape;664;p51">
            <a:extLst>
              <a:ext uri="{FF2B5EF4-FFF2-40B4-BE49-F238E27FC236}">
                <a16:creationId xmlns:a16="http://schemas.microsoft.com/office/drawing/2014/main" id="{257037C1-01CC-4772-84C5-EFF3E156A280}"/>
              </a:ext>
            </a:extLst>
          </p:cNvPr>
          <p:cNvCxnSpPr>
            <a:cxnSpLocks/>
          </p:cNvCxnSpPr>
          <p:nvPr/>
        </p:nvCxnSpPr>
        <p:spPr>
          <a:xfrm>
            <a:off x="1902601" y="5985300"/>
            <a:ext cx="8861819" cy="0"/>
          </a:xfrm>
          <a:prstGeom prst="straightConnector1">
            <a:avLst/>
          </a:prstGeom>
          <a:noFill/>
          <a:ln w="25400" cap="flat" cmpd="sng">
            <a:solidFill>
              <a:srgbClr val="000000"/>
            </a:solidFill>
            <a:prstDash val="solid"/>
            <a:round/>
            <a:headEnd type="triangle" w="med" len="med"/>
            <a:tailEnd type="triangle" w="med" len="med"/>
          </a:ln>
        </p:spPr>
      </p:cxnSp>
      <p:sp>
        <p:nvSpPr>
          <p:cNvPr id="8" name="Google Shape;699;p55">
            <a:extLst>
              <a:ext uri="{FF2B5EF4-FFF2-40B4-BE49-F238E27FC236}">
                <a16:creationId xmlns:a16="http://schemas.microsoft.com/office/drawing/2014/main" id="{FF436F8D-F933-4EEC-B3ED-569E701E1A87}"/>
              </a:ext>
            </a:extLst>
          </p:cNvPr>
          <p:cNvSpPr/>
          <p:nvPr/>
        </p:nvSpPr>
        <p:spPr>
          <a:xfrm>
            <a:off x="782568" y="6108432"/>
            <a:ext cx="10209654" cy="3077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rgbClr val="365F91"/>
                </a:solidFill>
                <a:latin typeface="Calibri"/>
                <a:ea typeface="Calibri"/>
                <a:cs typeface="Calibri"/>
                <a:sym typeface="Calibri"/>
              </a:rPr>
              <a:t>	1	2	3	4	5	6	7	8	9	10</a:t>
            </a:r>
            <a:endParaRPr sz="1400" b="1"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4061978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10773277" cy="1074821"/>
          </a:xfrm>
        </p:spPr>
        <p:txBody>
          <a:bodyPr/>
          <a:lstStyle/>
          <a:p>
            <a:pPr algn="ctr"/>
            <a:r>
              <a:rPr lang="en-US" dirty="0"/>
              <a:t>Questions to engage the family in case planning</a:t>
            </a:r>
          </a:p>
        </p:txBody>
      </p:sp>
      <p:sp>
        <p:nvSpPr>
          <p:cNvPr id="3" name="Content Placeholder 2"/>
          <p:cNvSpPr txBox="1">
            <a:spLocks/>
          </p:cNvSpPr>
          <p:nvPr/>
        </p:nvSpPr>
        <p:spPr>
          <a:xfrm>
            <a:off x="288757" y="962527"/>
            <a:ext cx="11750843" cy="575911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u="sng" dirty="0">
                <a:latin typeface="Calibri" panose="020F0502020204030204" pitchFamily="34" charset="0"/>
              </a:rPr>
              <a:t>Remember Solution Focused Questions</a:t>
            </a:r>
            <a:r>
              <a:rPr lang="en-US" sz="2400" b="1" i="1" dirty="0">
                <a:latin typeface="Calibri" panose="020F0502020204030204" pitchFamily="34" charset="0"/>
              </a:rPr>
              <a:t>: </a:t>
            </a:r>
            <a:r>
              <a:rPr lang="en-US" sz="2400" dirty="0">
                <a:latin typeface="Calibri" panose="020F0502020204030204" pitchFamily="34" charset="0"/>
              </a:rPr>
              <a:t>Exception, scaling, position, coping, preferred future questions</a:t>
            </a:r>
          </a:p>
          <a:p>
            <a:r>
              <a:rPr lang="en-US" sz="2200" dirty="0">
                <a:latin typeface="Calibri" panose="020F0502020204030204" pitchFamily="34" charset="0"/>
              </a:rPr>
              <a:t>When your involvement with child welfare is over, what will you be doing differently to parent your children? </a:t>
            </a:r>
          </a:p>
          <a:p>
            <a:r>
              <a:rPr lang="en-US" sz="2200" dirty="0">
                <a:latin typeface="Calibri" panose="020F0502020204030204" pitchFamily="34" charset="0"/>
              </a:rPr>
              <a:t>What do you think needs to happen to move from the current situation (everyone is worried) up the scale to where your children are always safe (safety goal is met)? Can you think of 2-3 steps you could take to get there?</a:t>
            </a:r>
          </a:p>
          <a:p>
            <a:r>
              <a:rPr lang="en-US" sz="2200" dirty="0">
                <a:latin typeface="Calibri" panose="020F0502020204030204" pitchFamily="34" charset="0"/>
              </a:rPr>
              <a:t>What would your child list as behaviors they want to see you demonstrate in order for them to feel safe all the time? </a:t>
            </a:r>
          </a:p>
          <a:p>
            <a:r>
              <a:rPr lang="en-US" sz="2200" dirty="0">
                <a:latin typeface="Calibri" panose="020F0502020204030204" pitchFamily="34" charset="0"/>
              </a:rPr>
              <a:t>Who can support you on this journey? Who cares about you and the kids?</a:t>
            </a:r>
          </a:p>
          <a:p>
            <a:r>
              <a:rPr lang="en-US" sz="2200" dirty="0">
                <a:latin typeface="Calibri" panose="020F0502020204030204" pitchFamily="34" charset="0"/>
              </a:rPr>
              <a:t>What may get in the way of you achieving these behavior changes? Any worries? </a:t>
            </a:r>
          </a:p>
          <a:p>
            <a:r>
              <a:rPr lang="en-US" sz="2200" dirty="0">
                <a:latin typeface="Calibri" panose="020F0502020204030204" pitchFamily="34" charset="0"/>
              </a:rPr>
              <a:t>When things were better for you, what helped? Who helped? </a:t>
            </a:r>
          </a:p>
          <a:p>
            <a:r>
              <a:rPr lang="en-US" sz="2200" dirty="0">
                <a:latin typeface="Calibri" panose="020F0502020204030204" pitchFamily="34" charset="0"/>
              </a:rPr>
              <a:t>If you could find the right kind of service to support you in making these changes, what would it be?  Where would it be?  Who would it be with? </a:t>
            </a:r>
          </a:p>
          <a:p>
            <a:pPr marL="0" indent="0">
              <a:buNone/>
            </a:pPr>
            <a:endParaRPr lang="en-US" sz="2400" dirty="0">
              <a:latin typeface="Calibri" panose="020F0502020204030204" pitchFamily="34" charset="0"/>
            </a:endParaRPr>
          </a:p>
        </p:txBody>
      </p:sp>
      <p:pic>
        <p:nvPicPr>
          <p:cNvPr id="2050" name="Picture 2" descr="Image result for Question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04040" y="4277309"/>
            <a:ext cx="814774" cy="118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45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705" y="96254"/>
            <a:ext cx="10515600" cy="1325563"/>
          </a:xfrm>
        </p:spPr>
        <p:txBody>
          <a:bodyPr/>
          <a:lstStyle/>
          <a:p>
            <a:r>
              <a:rPr lang="en-US" dirty="0"/>
              <a:t>In summary, All of our plans should be:</a:t>
            </a:r>
          </a:p>
        </p:txBody>
      </p:sp>
      <p:sp>
        <p:nvSpPr>
          <p:cNvPr id="3" name="Content Placeholder 4"/>
          <p:cNvSpPr txBox="1">
            <a:spLocks/>
          </p:cNvSpPr>
          <p:nvPr/>
        </p:nvSpPr>
        <p:spPr>
          <a:xfrm>
            <a:off x="148389" y="1421817"/>
            <a:ext cx="11795376" cy="543618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90000"/>
              </a:lnSpc>
              <a:spcBef>
                <a:spcPts val="600"/>
              </a:spcBef>
              <a:spcAft>
                <a:spcPts val="60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Comprised of </a:t>
            </a:r>
            <a:r>
              <a:rPr lang="en-US" altLang="en-US" dirty="0">
                <a:solidFill>
                  <a:srgbClr val="660066"/>
                </a:solidFill>
                <a:latin typeface="Calibri" panose="020F0502020204030204" pitchFamily="34" charset="0"/>
                <a:cs typeface="Calibri" panose="020F0502020204030204" pitchFamily="34" charset="0"/>
              </a:rPr>
              <a:t>DETAILED, SPECIFIC and MEASURABLE (SMART) </a:t>
            </a:r>
            <a:r>
              <a:rPr lang="en-US" altLang="en-US" dirty="0">
                <a:solidFill>
                  <a:schemeClr val="tx1"/>
                </a:solidFill>
                <a:latin typeface="Calibri" panose="020F0502020204030204" pitchFamily="34" charset="0"/>
                <a:cs typeface="Calibri" panose="020F0502020204030204" pitchFamily="34" charset="0"/>
              </a:rPr>
              <a:t>action steps made in response to identified dangers (</a:t>
            </a:r>
            <a:r>
              <a:rPr lang="en-US" altLang="en-US" i="1" dirty="0">
                <a:solidFill>
                  <a:schemeClr val="tx1"/>
                </a:solidFill>
                <a:latin typeface="Calibri" panose="020F0502020204030204" pitchFamily="34" charset="0"/>
                <a:cs typeface="Calibri" panose="020F0502020204030204" pitchFamily="34" charset="0"/>
              </a:rPr>
              <a:t>relevant to danger statement/safety goal</a:t>
            </a:r>
            <a:r>
              <a:rPr lang="en-US" altLang="en-US" dirty="0">
                <a:solidFill>
                  <a:schemeClr val="tx1"/>
                </a:solidFill>
                <a:latin typeface="Calibri" panose="020F0502020204030204" pitchFamily="34" charset="0"/>
                <a:cs typeface="Calibri" panose="020F0502020204030204" pitchFamily="34" charset="0"/>
              </a:rPr>
              <a:t>)</a:t>
            </a:r>
          </a:p>
          <a:p>
            <a:pPr marL="465138" indent="-465138">
              <a:lnSpc>
                <a:spcPct val="90000"/>
              </a:lnSpc>
              <a:spcBef>
                <a:spcPts val="600"/>
              </a:spcBef>
              <a:spcAft>
                <a:spcPts val="60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A process, not an event – involves ongoing collaboration and teaming with the family and their network</a:t>
            </a:r>
          </a:p>
          <a:p>
            <a:pPr marL="465138" indent="-465138">
              <a:lnSpc>
                <a:spcPct val="90000"/>
              </a:lnSpc>
              <a:spcBef>
                <a:spcPts val="600"/>
              </a:spcBef>
              <a:spcAft>
                <a:spcPts val="60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Family, network, child-friendly, culturally relevant and trauma informed! </a:t>
            </a:r>
          </a:p>
          <a:p>
            <a:pPr marL="465138" indent="-465138">
              <a:lnSpc>
                <a:spcPct val="90000"/>
              </a:lnSpc>
              <a:spcBef>
                <a:spcPts val="600"/>
              </a:spcBef>
              <a:spcAft>
                <a:spcPts val="60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A method for keeping children safe </a:t>
            </a:r>
            <a:r>
              <a:rPr lang="en-US" altLang="en-US" i="1" dirty="0">
                <a:solidFill>
                  <a:schemeClr val="tx1"/>
                </a:solidFill>
                <a:latin typeface="Calibri" panose="020F0502020204030204" pitchFamily="34" charset="0"/>
                <a:cs typeface="Calibri" panose="020F0502020204030204" pitchFamily="34" charset="0"/>
              </a:rPr>
              <a:t>and</a:t>
            </a:r>
            <a:r>
              <a:rPr lang="en-US" altLang="en-US" dirty="0">
                <a:solidFill>
                  <a:schemeClr val="tx1"/>
                </a:solidFill>
                <a:latin typeface="Calibri" panose="020F0502020204030204" pitchFamily="34" charset="0"/>
                <a:cs typeface="Calibri" panose="020F0502020204030204" pitchFamily="34" charset="0"/>
              </a:rPr>
              <a:t> a change strategy</a:t>
            </a:r>
          </a:p>
          <a:p>
            <a:pPr marL="465138" indent="-465138">
              <a:lnSpc>
                <a:spcPct val="90000"/>
              </a:lnSpc>
              <a:spcBef>
                <a:spcPts val="600"/>
              </a:spcBef>
              <a:spcAft>
                <a:spcPct val="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An aspiration, not a guarantee – and contain plans for monitoring success</a:t>
            </a:r>
          </a:p>
          <a:p>
            <a:pPr marL="465138" indent="-465138">
              <a:lnSpc>
                <a:spcPct val="90000"/>
              </a:lnSpc>
              <a:spcBef>
                <a:spcPts val="600"/>
              </a:spcBef>
              <a:spcAft>
                <a:spcPct val="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Good safety plans and case plans focus on creating interventions to ensure safety for children at all times.</a:t>
            </a:r>
          </a:p>
          <a:p>
            <a:pPr marL="465138" indent="-465138">
              <a:lnSpc>
                <a:spcPct val="90000"/>
              </a:lnSpc>
              <a:spcBef>
                <a:spcPts val="600"/>
              </a:spcBef>
              <a:spcAft>
                <a:spcPct val="0"/>
              </a:spcAft>
              <a:buSzPct val="110000"/>
              <a:buFontTx/>
              <a:buChar char="•"/>
            </a:pPr>
            <a:r>
              <a:rPr lang="en-US" altLang="en-US" dirty="0">
                <a:solidFill>
                  <a:schemeClr val="tx1"/>
                </a:solidFill>
                <a:latin typeface="Calibri" panose="020F0502020204030204" pitchFamily="34" charset="0"/>
                <a:cs typeface="Calibri" panose="020F0502020204030204" pitchFamily="34" charset="0"/>
              </a:rPr>
              <a:t>Real work comes in creating, implementing, monitoring, and adjusting them over time. It is important to expect them to develop and change over time.</a:t>
            </a:r>
          </a:p>
          <a:p>
            <a:pPr marL="465138" indent="-465138">
              <a:lnSpc>
                <a:spcPct val="90000"/>
              </a:lnSpc>
              <a:spcBef>
                <a:spcPts val="600"/>
              </a:spcBef>
              <a:spcAft>
                <a:spcPct val="0"/>
              </a:spcAft>
              <a:buSzPct val="110000"/>
              <a:buFontTx/>
              <a:buChar char="•"/>
            </a:pPr>
            <a:r>
              <a:rPr lang="en-US" altLang="ja-JP" dirty="0">
                <a:solidFill>
                  <a:schemeClr val="tx1"/>
                </a:solidFill>
                <a:latin typeface="Calibri" panose="020F0502020204030204" pitchFamily="34" charset="0"/>
                <a:cs typeface="Calibri" panose="020F0502020204030204" pitchFamily="34" charset="0"/>
              </a:rPr>
              <a:t>“Care and courage.”</a:t>
            </a:r>
            <a:endParaRPr lang="en-US" altLang="en-US" dirty="0">
              <a:solidFill>
                <a:schemeClr val="tx1"/>
              </a:solidFill>
              <a:latin typeface="Calibri" panose="020F0502020204030204" pitchFamily="34" charset="0"/>
              <a:cs typeface="Calibri" panose="020F0502020204030204" pitchFamily="34" charset="0"/>
            </a:endParaRPr>
          </a:p>
          <a:p>
            <a:pPr marL="465138" indent="-465138">
              <a:lnSpc>
                <a:spcPct val="90000"/>
              </a:lnSpc>
              <a:spcBef>
                <a:spcPts val="600"/>
              </a:spcBef>
              <a:spcAft>
                <a:spcPct val="0"/>
              </a:spcAft>
              <a:buSzPct val="110000"/>
              <a:buFontTx/>
              <a:buChar char="•"/>
            </a:pPr>
            <a:endParaRPr lang="en-US" altLang="en-US" sz="2400" dirty="0">
              <a:solidFill>
                <a:schemeClr val="tx1"/>
              </a:solidFill>
              <a:latin typeface="Calibri" panose="020F0502020204030204" pitchFamily="34" charset="0"/>
              <a:cs typeface="Calibri" panose="020F0502020204030204" pitchFamily="34" charset="0"/>
            </a:endParaRPr>
          </a:p>
        </p:txBody>
      </p:sp>
      <p:pic>
        <p:nvPicPr>
          <p:cNvPr id="1028" name="Picture 4" descr="5 Ways to Set Clear and Focused Team Goals - TLNT">
            <a:extLst>
              <a:ext uri="{FF2B5EF4-FFF2-40B4-BE49-F238E27FC236}">
                <a16:creationId xmlns:a16="http://schemas.microsoft.com/office/drawing/2014/main" id="{9665D867-D31D-4D21-ABE1-DB237370D70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31216" y="269953"/>
            <a:ext cx="1466202" cy="97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19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8452"/>
            <a:ext cx="10515600" cy="677612"/>
          </a:xfrm>
        </p:spPr>
        <p:txBody>
          <a:bodyPr/>
          <a:lstStyle/>
          <a:p>
            <a:pPr algn="ctr"/>
            <a:r>
              <a:rPr lang="en-US" dirty="0"/>
              <a:t>Let’s Practice: Creating action steps </a:t>
            </a:r>
          </a:p>
        </p:txBody>
      </p:sp>
      <p:sp>
        <p:nvSpPr>
          <p:cNvPr id="3" name="TextBox 32"/>
          <p:cNvSpPr txBox="1">
            <a:spLocks noChangeArrowheads="1"/>
          </p:cNvSpPr>
          <p:nvPr/>
        </p:nvSpPr>
        <p:spPr bwMode="auto">
          <a:xfrm>
            <a:off x="497306" y="881727"/>
            <a:ext cx="11694694"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2800" i="1" dirty="0">
                <a:solidFill>
                  <a:schemeClr val="tx1">
                    <a:lumMod val="75000"/>
                    <a:lumOff val="25000"/>
                  </a:schemeClr>
                </a:solidFill>
                <a:latin typeface="Calibri" panose="020F0502020204030204" pitchFamily="34" charset="0"/>
              </a:rPr>
              <a:t>Table groups:</a:t>
            </a:r>
            <a:endParaRPr lang="en-US" altLang="ja-JP" i="1" dirty="0">
              <a:solidFill>
                <a:schemeClr val="tx1">
                  <a:lumMod val="75000"/>
                  <a:lumOff val="25000"/>
                </a:schemeClr>
              </a:solidFill>
              <a:latin typeface="Calibri" panose="020F0502020204030204" pitchFamily="34" charset="0"/>
            </a:endParaRPr>
          </a:p>
          <a:p>
            <a:pPr marL="342900" indent="-342900" eaLnBrk="1" hangingPunct="1">
              <a:buFont typeface="Wingdings" panose="05000000000000000000" pitchFamily="2" charset="2"/>
              <a:buChar char="Ø"/>
            </a:pPr>
            <a:r>
              <a:rPr lang="en-US" altLang="en-US" dirty="0">
                <a:solidFill>
                  <a:schemeClr val="tx1">
                    <a:lumMod val="75000"/>
                    <a:lumOff val="25000"/>
                  </a:schemeClr>
                </a:solidFill>
                <a:latin typeface="Calibri" panose="020F0502020204030204" pitchFamily="34" charset="0"/>
              </a:rPr>
              <a:t>Think about the case you have been mapping at your tables. Based on the danger statement and safety goal created earlier, answer these questions:</a:t>
            </a:r>
          </a:p>
          <a:p>
            <a:r>
              <a:rPr lang="en-US" altLang="en-US" i="1" dirty="0">
                <a:solidFill>
                  <a:schemeClr val="tx1">
                    <a:lumMod val="75000"/>
                    <a:lumOff val="25000"/>
                  </a:schemeClr>
                </a:solidFill>
                <a:latin typeface="Calibri" panose="020F0502020204030204" pitchFamily="34" charset="0"/>
              </a:rPr>
              <a:t>    Where is the situation on the scale below?</a:t>
            </a:r>
          </a:p>
          <a:p>
            <a:pPr eaLnBrk="1" hangingPunct="1"/>
            <a:r>
              <a:rPr lang="en-US" altLang="en-US" i="1" dirty="0">
                <a:solidFill>
                  <a:schemeClr val="tx1">
                    <a:lumMod val="75000"/>
                    <a:lumOff val="25000"/>
                  </a:schemeClr>
                </a:solidFill>
                <a:latin typeface="Calibri" panose="020F0502020204030204" pitchFamily="34" charset="0"/>
              </a:rPr>
              <a:t>    What would be happening differently if this number went up by 1?</a:t>
            </a:r>
          </a:p>
          <a:p>
            <a:pPr eaLnBrk="1" hangingPunct="1"/>
            <a:r>
              <a:rPr lang="en-US" altLang="en-US" i="1" dirty="0">
                <a:solidFill>
                  <a:schemeClr val="tx1">
                    <a:lumMod val="75000"/>
                    <a:lumOff val="25000"/>
                  </a:schemeClr>
                </a:solidFill>
                <a:latin typeface="Calibri" panose="020F0502020204030204" pitchFamily="34" charset="0"/>
              </a:rPr>
              <a:t>    What would the child, parents, and network be doing? </a:t>
            </a:r>
          </a:p>
          <a:p>
            <a:pPr eaLnBrk="1" hangingPunct="1"/>
            <a:r>
              <a:rPr lang="en-US" altLang="en-US" i="1" dirty="0">
                <a:solidFill>
                  <a:schemeClr val="tx1">
                    <a:lumMod val="75000"/>
                    <a:lumOff val="25000"/>
                  </a:schemeClr>
                </a:solidFill>
                <a:latin typeface="Calibri" panose="020F0502020204030204" pitchFamily="34" charset="0"/>
              </a:rPr>
              <a:t>    What would the agency be doing? </a:t>
            </a:r>
          </a:p>
          <a:p>
            <a:pPr eaLnBrk="1" hangingPunct="1"/>
            <a:endParaRPr lang="en-US" altLang="en-US" i="1" dirty="0">
              <a:solidFill>
                <a:schemeClr val="tx1">
                  <a:lumMod val="75000"/>
                  <a:lumOff val="25000"/>
                </a:schemeClr>
              </a:solidFill>
              <a:latin typeface="Calibri" panose="020F0502020204030204" pitchFamily="34" charset="0"/>
            </a:endParaRPr>
          </a:p>
          <a:p>
            <a:pPr marL="342900" indent="-342900">
              <a:buFont typeface="Wingdings" panose="05000000000000000000" pitchFamily="2" charset="2"/>
              <a:buChar char="Ø"/>
            </a:pPr>
            <a:r>
              <a:rPr lang="en-US" altLang="en-US" dirty="0">
                <a:solidFill>
                  <a:schemeClr val="tx1">
                    <a:lumMod val="75000"/>
                    <a:lumOff val="25000"/>
                  </a:schemeClr>
                </a:solidFill>
                <a:latin typeface="Calibri" panose="020F0502020204030204" pitchFamily="34" charset="0"/>
              </a:rPr>
              <a:t>Then - Develop 1 SMART objective and 1 action step you would like to see the family and network take that would make small, but measurable progress toward addressing the danger statement and reaching the safety goal </a:t>
            </a:r>
          </a:p>
        </p:txBody>
      </p:sp>
      <p:sp>
        <p:nvSpPr>
          <p:cNvPr id="5" name="TextBox 15"/>
          <p:cNvSpPr txBox="1">
            <a:spLocks noChangeArrowheads="1"/>
          </p:cNvSpPr>
          <p:nvPr/>
        </p:nvSpPr>
        <p:spPr bwMode="auto">
          <a:xfrm>
            <a:off x="300266" y="5724521"/>
            <a:ext cx="151862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b="1" dirty="0">
                <a:solidFill>
                  <a:srgbClr val="800000"/>
                </a:solidFill>
                <a:latin typeface="Calibri" panose="020F0502020204030204" pitchFamily="34" charset="0"/>
              </a:rPr>
              <a:t>Danger </a:t>
            </a:r>
          </a:p>
          <a:p>
            <a:pPr algn="ctr" eaLnBrk="1" hangingPunct="1"/>
            <a:r>
              <a:rPr lang="en-US" altLang="en-US" b="1" dirty="0">
                <a:solidFill>
                  <a:srgbClr val="800000"/>
                </a:solidFill>
                <a:latin typeface="Calibri" panose="020F0502020204030204" pitchFamily="34" charset="0"/>
              </a:rPr>
              <a:t>Statement</a:t>
            </a:r>
          </a:p>
        </p:txBody>
      </p:sp>
      <p:sp>
        <p:nvSpPr>
          <p:cNvPr id="6" name="TextBox 16"/>
          <p:cNvSpPr txBox="1">
            <a:spLocks noChangeArrowheads="1"/>
          </p:cNvSpPr>
          <p:nvPr/>
        </p:nvSpPr>
        <p:spPr bwMode="auto">
          <a:xfrm>
            <a:off x="10994399" y="5702768"/>
            <a:ext cx="104913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b="1" dirty="0">
                <a:solidFill>
                  <a:srgbClr val="008000"/>
                </a:solidFill>
                <a:latin typeface="Calibri" panose="020F0502020204030204" pitchFamily="34" charset="0"/>
              </a:rPr>
              <a:t>Safety </a:t>
            </a:r>
          </a:p>
          <a:p>
            <a:pPr algn="ctr" eaLnBrk="1" hangingPunct="1"/>
            <a:r>
              <a:rPr lang="en-US" altLang="en-US" b="1" dirty="0">
                <a:solidFill>
                  <a:srgbClr val="008000"/>
                </a:solidFill>
                <a:latin typeface="Calibri" panose="020F0502020204030204" pitchFamily="34" charset="0"/>
              </a:rPr>
              <a:t>Goal</a:t>
            </a:r>
          </a:p>
        </p:txBody>
      </p:sp>
      <p:pic>
        <p:nvPicPr>
          <p:cNvPr id="8" name="Picture 2" descr="Image result for lets practice&quot;">
            <a:extLst>
              <a:ext uri="{FF2B5EF4-FFF2-40B4-BE49-F238E27FC236}">
                <a16:creationId xmlns:a16="http://schemas.microsoft.com/office/drawing/2014/main" id="{71F11C75-ADB8-4E9F-87E5-4C0DF40D4A9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803027" y="2077908"/>
            <a:ext cx="2042984" cy="153223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oogle Shape;701;p55">
            <a:extLst>
              <a:ext uri="{FF2B5EF4-FFF2-40B4-BE49-F238E27FC236}">
                <a16:creationId xmlns:a16="http://schemas.microsoft.com/office/drawing/2014/main" id="{F140FD03-0453-4672-A9CB-770B7D17A814}"/>
              </a:ext>
            </a:extLst>
          </p:cNvPr>
          <p:cNvCxnSpPr>
            <a:cxnSpLocks/>
          </p:cNvCxnSpPr>
          <p:nvPr/>
        </p:nvCxnSpPr>
        <p:spPr>
          <a:xfrm flipV="1">
            <a:off x="1818887" y="5986151"/>
            <a:ext cx="9051532" cy="1"/>
          </a:xfrm>
          <a:prstGeom prst="straightConnector1">
            <a:avLst/>
          </a:prstGeom>
          <a:noFill/>
          <a:ln w="25400" cap="flat" cmpd="sng">
            <a:solidFill>
              <a:srgbClr val="000000"/>
            </a:solidFill>
            <a:prstDash val="solid"/>
            <a:round/>
            <a:headEnd type="triangle" w="med" len="med"/>
            <a:tailEnd type="triangle" w="med" len="med"/>
          </a:ln>
        </p:spPr>
      </p:cxnSp>
      <p:sp>
        <p:nvSpPr>
          <p:cNvPr id="10" name="Google Shape;699;p55">
            <a:extLst>
              <a:ext uri="{FF2B5EF4-FFF2-40B4-BE49-F238E27FC236}">
                <a16:creationId xmlns:a16="http://schemas.microsoft.com/office/drawing/2014/main" id="{152BA229-1F54-41FE-9C03-1C7741FB7258}"/>
              </a:ext>
            </a:extLst>
          </p:cNvPr>
          <p:cNvSpPr/>
          <p:nvPr/>
        </p:nvSpPr>
        <p:spPr>
          <a:xfrm>
            <a:off x="784745" y="6140579"/>
            <a:ext cx="10209654" cy="3077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rgbClr val="365F91"/>
                </a:solidFill>
                <a:latin typeface="Calibri"/>
                <a:ea typeface="Calibri"/>
                <a:cs typeface="Calibri"/>
                <a:sym typeface="Calibri"/>
              </a:rPr>
              <a:t>	1	2	3	4	5	6	7	8	9	10</a:t>
            </a:r>
            <a:endParaRPr sz="1400" b="1"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2442223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45"/>
          <p:cNvSpPr>
            <a:spLocks/>
          </p:cNvSpPr>
          <p:nvPr/>
        </p:nvSpPr>
        <p:spPr bwMode="auto">
          <a:xfrm>
            <a:off x="1020958" y="4881861"/>
            <a:ext cx="1278731" cy="290798"/>
          </a:xfrm>
          <a:custGeom>
            <a:avLst/>
            <a:gdLst>
              <a:gd name="connsiteX0" fmla="*/ 526118 w 1704975"/>
              <a:gd name="connsiteY0" fmla="*/ 47625 h 360363"/>
              <a:gd name="connsiteX1" fmla="*/ 509508 w 1704975"/>
              <a:gd name="connsiteY1" fmla="*/ 49213 h 360363"/>
              <a:gd name="connsiteX2" fmla="*/ 499864 w 1704975"/>
              <a:gd name="connsiteY2" fmla="*/ 51329 h 360363"/>
              <a:gd name="connsiteX3" fmla="*/ 499329 w 1704975"/>
              <a:gd name="connsiteY3" fmla="*/ 52388 h 360363"/>
              <a:gd name="connsiteX4" fmla="*/ 497721 w 1704975"/>
              <a:gd name="connsiteY4" fmla="*/ 52917 h 360363"/>
              <a:gd name="connsiteX5" fmla="*/ 490756 w 1704975"/>
              <a:gd name="connsiteY5" fmla="*/ 57679 h 360363"/>
              <a:gd name="connsiteX6" fmla="*/ 480576 w 1704975"/>
              <a:gd name="connsiteY6" fmla="*/ 68792 h 360363"/>
              <a:gd name="connsiteX7" fmla="*/ 473075 w 1704975"/>
              <a:gd name="connsiteY7" fmla="*/ 91017 h 360363"/>
              <a:gd name="connsiteX8" fmla="*/ 475218 w 1704975"/>
              <a:gd name="connsiteY8" fmla="*/ 127529 h 360363"/>
              <a:gd name="connsiteX9" fmla="*/ 485934 w 1704975"/>
              <a:gd name="connsiteY9" fmla="*/ 164571 h 360363"/>
              <a:gd name="connsiteX10" fmla="*/ 492899 w 1704975"/>
              <a:gd name="connsiteY10" fmla="*/ 180975 h 360363"/>
              <a:gd name="connsiteX11" fmla="*/ 496114 w 1704975"/>
              <a:gd name="connsiteY11" fmla="*/ 179917 h 360363"/>
              <a:gd name="connsiteX12" fmla="*/ 499864 w 1704975"/>
              <a:gd name="connsiteY12" fmla="*/ 178329 h 360363"/>
              <a:gd name="connsiteX13" fmla="*/ 513795 w 1704975"/>
              <a:gd name="connsiteY13" fmla="*/ 174625 h 360363"/>
              <a:gd name="connsiteX14" fmla="*/ 540048 w 1704975"/>
              <a:gd name="connsiteY14" fmla="*/ 161925 h 360363"/>
              <a:gd name="connsiteX15" fmla="*/ 551835 w 1704975"/>
              <a:gd name="connsiteY15" fmla="*/ 152400 h 360363"/>
              <a:gd name="connsiteX16" fmla="*/ 557729 w 1704975"/>
              <a:gd name="connsiteY16" fmla="*/ 122767 h 360363"/>
              <a:gd name="connsiteX17" fmla="*/ 558800 w 1704975"/>
              <a:gd name="connsiteY17" fmla="*/ 89429 h 360363"/>
              <a:gd name="connsiteX18" fmla="*/ 555586 w 1704975"/>
              <a:gd name="connsiteY18" fmla="*/ 71967 h 360363"/>
              <a:gd name="connsiteX19" fmla="*/ 548620 w 1704975"/>
              <a:gd name="connsiteY19" fmla="*/ 59796 h 360363"/>
              <a:gd name="connsiteX20" fmla="*/ 539512 w 1704975"/>
              <a:gd name="connsiteY20" fmla="*/ 51329 h 360363"/>
              <a:gd name="connsiteX21" fmla="*/ 1054345 w 1704975"/>
              <a:gd name="connsiteY21" fmla="*/ 28575 h 360363"/>
              <a:gd name="connsiteX22" fmla="*/ 1040729 w 1704975"/>
              <a:gd name="connsiteY22" fmla="*/ 37103 h 360363"/>
              <a:gd name="connsiteX23" fmla="*/ 1033920 w 1704975"/>
              <a:gd name="connsiteY23" fmla="*/ 54159 h 360363"/>
              <a:gd name="connsiteX24" fmla="*/ 1033920 w 1704975"/>
              <a:gd name="connsiteY24" fmla="*/ 65352 h 360363"/>
              <a:gd name="connsiteX25" fmla="*/ 1030255 w 1704975"/>
              <a:gd name="connsiteY25" fmla="*/ 72280 h 360363"/>
              <a:gd name="connsiteX26" fmla="*/ 1027112 w 1704975"/>
              <a:gd name="connsiteY26" fmla="*/ 85605 h 360363"/>
              <a:gd name="connsiteX27" fmla="*/ 1028683 w 1704975"/>
              <a:gd name="connsiteY27" fmla="*/ 96798 h 360363"/>
              <a:gd name="connsiteX28" fmla="*/ 1034444 w 1704975"/>
              <a:gd name="connsiteY28" fmla="*/ 108524 h 360363"/>
              <a:gd name="connsiteX29" fmla="*/ 1039681 w 1704975"/>
              <a:gd name="connsiteY29" fmla="*/ 113321 h 360363"/>
              <a:gd name="connsiteX30" fmla="*/ 1049108 w 1704975"/>
              <a:gd name="connsiteY30" fmla="*/ 130909 h 360363"/>
              <a:gd name="connsiteX31" fmla="*/ 1075294 w 1704975"/>
              <a:gd name="connsiteY31" fmla="*/ 157026 h 360363"/>
              <a:gd name="connsiteX32" fmla="*/ 1091005 w 1704975"/>
              <a:gd name="connsiteY32" fmla="*/ 167685 h 360363"/>
              <a:gd name="connsiteX33" fmla="*/ 1097813 w 1704975"/>
              <a:gd name="connsiteY33" fmla="*/ 171949 h 360363"/>
              <a:gd name="connsiteX34" fmla="*/ 1105669 w 1704975"/>
              <a:gd name="connsiteY34" fmla="*/ 176213 h 360363"/>
              <a:gd name="connsiteX35" fmla="*/ 1107240 w 1704975"/>
              <a:gd name="connsiteY35" fmla="*/ 173548 h 360363"/>
              <a:gd name="connsiteX36" fmla="*/ 1109335 w 1704975"/>
              <a:gd name="connsiteY36" fmla="*/ 173015 h 360363"/>
              <a:gd name="connsiteX37" fmla="*/ 1114572 w 1704975"/>
              <a:gd name="connsiteY37" fmla="*/ 171416 h 360363"/>
              <a:gd name="connsiteX38" fmla="*/ 1122951 w 1704975"/>
              <a:gd name="connsiteY38" fmla="*/ 164487 h 360363"/>
              <a:gd name="connsiteX39" fmla="*/ 1128712 w 1704975"/>
              <a:gd name="connsiteY39" fmla="*/ 149031 h 360363"/>
              <a:gd name="connsiteX40" fmla="*/ 1127141 w 1704975"/>
              <a:gd name="connsiteY40" fmla="*/ 106925 h 360363"/>
              <a:gd name="connsiteX41" fmla="*/ 1122951 w 1704975"/>
              <a:gd name="connsiteY41" fmla="*/ 87737 h 360363"/>
              <a:gd name="connsiteX42" fmla="*/ 1117714 w 1704975"/>
              <a:gd name="connsiteY42" fmla="*/ 71214 h 360363"/>
              <a:gd name="connsiteX43" fmla="*/ 1101479 w 1704975"/>
              <a:gd name="connsiteY43" fmla="*/ 42433 h 360363"/>
              <a:gd name="connsiteX44" fmla="*/ 1088910 w 1704975"/>
              <a:gd name="connsiteY44" fmla="*/ 31773 h 360363"/>
              <a:gd name="connsiteX45" fmla="*/ 1075294 w 1704975"/>
              <a:gd name="connsiteY45" fmla="*/ 28575 h 360363"/>
              <a:gd name="connsiteX46" fmla="*/ 1700213 w 1704975"/>
              <a:gd name="connsiteY46" fmla="*/ 0 h 360363"/>
              <a:gd name="connsiteX47" fmla="*/ 1704975 w 1704975"/>
              <a:gd name="connsiteY47" fmla="*/ 4756 h 360363"/>
              <a:gd name="connsiteX48" fmla="*/ 1703388 w 1704975"/>
              <a:gd name="connsiteY48" fmla="*/ 6869 h 360363"/>
              <a:gd name="connsiteX49" fmla="*/ 1679046 w 1704975"/>
              <a:gd name="connsiteY49" fmla="*/ 33817 h 360363"/>
              <a:gd name="connsiteX50" fmla="*/ 1624542 w 1704975"/>
              <a:gd name="connsiteY50" fmla="*/ 82958 h 360363"/>
              <a:gd name="connsiteX51" fmla="*/ 1564746 w 1704975"/>
              <a:gd name="connsiteY51" fmla="*/ 127343 h 360363"/>
              <a:gd name="connsiteX52" fmla="*/ 1499659 w 1704975"/>
              <a:gd name="connsiteY52" fmla="*/ 164858 h 360363"/>
              <a:gd name="connsiteX53" fmla="*/ 1431396 w 1704975"/>
              <a:gd name="connsiteY53" fmla="*/ 195505 h 360363"/>
              <a:gd name="connsiteX54" fmla="*/ 1359429 w 1704975"/>
              <a:gd name="connsiteY54" fmla="*/ 216641 h 360363"/>
              <a:gd name="connsiteX55" fmla="*/ 1287463 w 1704975"/>
              <a:gd name="connsiteY55" fmla="*/ 227209 h 360363"/>
              <a:gd name="connsiteX56" fmla="*/ 1213379 w 1704975"/>
              <a:gd name="connsiteY56" fmla="*/ 226680 h 360363"/>
              <a:gd name="connsiteX57" fmla="*/ 1176867 w 1704975"/>
              <a:gd name="connsiteY57" fmla="*/ 220868 h 360363"/>
              <a:gd name="connsiteX58" fmla="*/ 1159934 w 1704975"/>
              <a:gd name="connsiteY58" fmla="*/ 216641 h 360363"/>
              <a:gd name="connsiteX59" fmla="*/ 1123421 w 1704975"/>
              <a:gd name="connsiteY59" fmla="*/ 204488 h 360363"/>
              <a:gd name="connsiteX60" fmla="*/ 1105429 w 1704975"/>
              <a:gd name="connsiteY60" fmla="*/ 197090 h 360363"/>
              <a:gd name="connsiteX61" fmla="*/ 1083734 w 1704975"/>
              <a:gd name="connsiteY61" fmla="*/ 220868 h 360363"/>
              <a:gd name="connsiteX62" fmla="*/ 1035050 w 1704975"/>
              <a:gd name="connsiteY62" fmla="*/ 264196 h 360363"/>
              <a:gd name="connsiteX63" fmla="*/ 980546 w 1704975"/>
              <a:gd name="connsiteY63" fmla="*/ 300655 h 360363"/>
              <a:gd name="connsiteX64" fmla="*/ 920750 w 1704975"/>
              <a:gd name="connsiteY64" fmla="*/ 329188 h 360363"/>
              <a:gd name="connsiteX65" fmla="*/ 857779 w 1704975"/>
              <a:gd name="connsiteY65" fmla="*/ 349795 h 360363"/>
              <a:gd name="connsiteX66" fmla="*/ 792692 w 1704975"/>
              <a:gd name="connsiteY66" fmla="*/ 360363 h 360363"/>
              <a:gd name="connsiteX67" fmla="*/ 728134 w 1704975"/>
              <a:gd name="connsiteY67" fmla="*/ 359835 h 360363"/>
              <a:gd name="connsiteX68" fmla="*/ 664104 w 1704975"/>
              <a:gd name="connsiteY68" fmla="*/ 348210 h 360363"/>
              <a:gd name="connsiteX69" fmla="*/ 633942 w 1704975"/>
              <a:gd name="connsiteY69" fmla="*/ 337114 h 360363"/>
              <a:gd name="connsiteX70" fmla="*/ 610659 w 1704975"/>
              <a:gd name="connsiteY70" fmla="*/ 327075 h 360363"/>
              <a:gd name="connsiteX71" fmla="*/ 567267 w 1704975"/>
              <a:gd name="connsiteY71" fmla="*/ 299598 h 360363"/>
              <a:gd name="connsiteX72" fmla="*/ 529167 w 1704975"/>
              <a:gd name="connsiteY72" fmla="*/ 266310 h 360363"/>
              <a:gd name="connsiteX73" fmla="*/ 499004 w 1704975"/>
              <a:gd name="connsiteY73" fmla="*/ 226152 h 360363"/>
              <a:gd name="connsiteX74" fmla="*/ 486834 w 1704975"/>
              <a:gd name="connsiteY74" fmla="*/ 202903 h 360363"/>
              <a:gd name="connsiteX75" fmla="*/ 480484 w 1704975"/>
              <a:gd name="connsiteY75" fmla="*/ 204488 h 360363"/>
              <a:gd name="connsiteX76" fmla="*/ 474663 w 1704975"/>
              <a:gd name="connsiteY76" fmla="*/ 206073 h 360363"/>
              <a:gd name="connsiteX77" fmla="*/ 442384 w 1704975"/>
              <a:gd name="connsiteY77" fmla="*/ 212942 h 360363"/>
              <a:gd name="connsiteX78" fmla="*/ 377296 w 1704975"/>
              <a:gd name="connsiteY78" fmla="*/ 221396 h 360363"/>
              <a:gd name="connsiteX79" fmla="*/ 310621 w 1704975"/>
              <a:gd name="connsiteY79" fmla="*/ 221396 h 360363"/>
              <a:gd name="connsiteX80" fmla="*/ 245004 w 1704975"/>
              <a:gd name="connsiteY80" fmla="*/ 213999 h 360363"/>
              <a:gd name="connsiteX81" fmla="*/ 182563 w 1704975"/>
              <a:gd name="connsiteY81" fmla="*/ 197619 h 360363"/>
              <a:gd name="connsiteX82" fmla="*/ 123296 w 1704975"/>
              <a:gd name="connsiteY82" fmla="*/ 171727 h 360363"/>
              <a:gd name="connsiteX83" fmla="*/ 69321 w 1704975"/>
              <a:gd name="connsiteY83" fmla="*/ 136854 h 360363"/>
              <a:gd name="connsiteX84" fmla="*/ 22225 w 1704975"/>
              <a:gd name="connsiteY84" fmla="*/ 91412 h 360363"/>
              <a:gd name="connsiteX85" fmla="*/ 1588 w 1704975"/>
              <a:gd name="connsiteY85" fmla="*/ 63936 h 360363"/>
              <a:gd name="connsiteX86" fmla="*/ 0 w 1704975"/>
              <a:gd name="connsiteY86" fmla="*/ 60237 h 360363"/>
              <a:gd name="connsiteX87" fmla="*/ 1588 w 1704975"/>
              <a:gd name="connsiteY87" fmla="*/ 54953 h 360363"/>
              <a:gd name="connsiteX88" fmla="*/ 6879 w 1704975"/>
              <a:gd name="connsiteY88" fmla="*/ 50197 h 360363"/>
              <a:gd name="connsiteX89" fmla="*/ 12700 w 1704975"/>
              <a:gd name="connsiteY89" fmla="*/ 50197 h 360363"/>
              <a:gd name="connsiteX90" fmla="*/ 15346 w 1704975"/>
              <a:gd name="connsiteY90" fmla="*/ 52839 h 360363"/>
              <a:gd name="connsiteX91" fmla="*/ 38629 w 1704975"/>
              <a:gd name="connsiteY91" fmla="*/ 80844 h 360363"/>
              <a:gd name="connsiteX92" fmla="*/ 91546 w 1704975"/>
              <a:gd name="connsiteY92" fmla="*/ 127871 h 360363"/>
              <a:gd name="connsiteX93" fmla="*/ 151342 w 1704975"/>
              <a:gd name="connsiteY93" fmla="*/ 163802 h 360363"/>
              <a:gd name="connsiteX94" fmla="*/ 218017 w 1704975"/>
              <a:gd name="connsiteY94" fmla="*/ 188636 h 360363"/>
              <a:gd name="connsiteX95" fmla="*/ 252942 w 1704975"/>
              <a:gd name="connsiteY95" fmla="*/ 195505 h 360363"/>
              <a:gd name="connsiteX96" fmla="*/ 275696 w 1704975"/>
              <a:gd name="connsiteY96" fmla="*/ 199204 h 360363"/>
              <a:gd name="connsiteX97" fmla="*/ 321204 w 1704975"/>
              <a:gd name="connsiteY97" fmla="*/ 202903 h 360363"/>
              <a:gd name="connsiteX98" fmla="*/ 390525 w 1704975"/>
              <a:gd name="connsiteY98" fmla="*/ 200261 h 360363"/>
              <a:gd name="connsiteX99" fmla="*/ 436563 w 1704975"/>
              <a:gd name="connsiteY99" fmla="*/ 193392 h 360363"/>
              <a:gd name="connsiteX100" fmla="*/ 457200 w 1704975"/>
              <a:gd name="connsiteY100" fmla="*/ 189693 h 360363"/>
              <a:gd name="connsiteX101" fmla="*/ 477838 w 1704975"/>
              <a:gd name="connsiteY101" fmla="*/ 184937 h 360363"/>
              <a:gd name="connsiteX102" fmla="*/ 470959 w 1704975"/>
              <a:gd name="connsiteY102" fmla="*/ 168029 h 360363"/>
              <a:gd name="connsiteX103" fmla="*/ 460904 w 1704975"/>
              <a:gd name="connsiteY103" fmla="*/ 127343 h 360363"/>
              <a:gd name="connsiteX104" fmla="*/ 459317 w 1704975"/>
              <a:gd name="connsiteY104" fmla="*/ 96167 h 360363"/>
              <a:gd name="connsiteX105" fmla="*/ 462492 w 1704975"/>
              <a:gd name="connsiteY105" fmla="*/ 77145 h 360363"/>
              <a:gd name="connsiteX106" fmla="*/ 470959 w 1704975"/>
              <a:gd name="connsiteY106" fmla="*/ 60237 h 360363"/>
              <a:gd name="connsiteX107" fmla="*/ 483659 w 1704975"/>
              <a:gd name="connsiteY107" fmla="*/ 47027 h 360363"/>
              <a:gd name="connsiteX108" fmla="*/ 492654 w 1704975"/>
              <a:gd name="connsiteY108" fmla="*/ 42800 h 360363"/>
              <a:gd name="connsiteX109" fmla="*/ 495300 w 1704975"/>
              <a:gd name="connsiteY109" fmla="*/ 42800 h 360363"/>
              <a:gd name="connsiteX110" fmla="*/ 496888 w 1704975"/>
              <a:gd name="connsiteY110" fmla="*/ 42800 h 360363"/>
              <a:gd name="connsiteX111" fmla="*/ 511175 w 1704975"/>
              <a:gd name="connsiteY111" fmla="*/ 38044 h 360363"/>
              <a:gd name="connsiteX112" fmla="*/ 540809 w 1704975"/>
              <a:gd name="connsiteY112" fmla="*/ 39630 h 360363"/>
              <a:gd name="connsiteX113" fmla="*/ 566738 w 1704975"/>
              <a:gd name="connsiteY113" fmla="*/ 53896 h 360363"/>
              <a:gd name="connsiteX114" fmla="*/ 584200 w 1704975"/>
              <a:gd name="connsiteY114" fmla="*/ 78202 h 360363"/>
              <a:gd name="connsiteX115" fmla="*/ 587904 w 1704975"/>
              <a:gd name="connsiteY115" fmla="*/ 94582 h 360363"/>
              <a:gd name="connsiteX116" fmla="*/ 589492 w 1704975"/>
              <a:gd name="connsiteY116" fmla="*/ 105150 h 360363"/>
              <a:gd name="connsiteX117" fmla="*/ 587904 w 1704975"/>
              <a:gd name="connsiteY117" fmla="*/ 124701 h 360363"/>
              <a:gd name="connsiteX118" fmla="*/ 582613 w 1704975"/>
              <a:gd name="connsiteY118" fmla="*/ 141609 h 360363"/>
              <a:gd name="connsiteX119" fmla="*/ 572559 w 1704975"/>
              <a:gd name="connsiteY119" fmla="*/ 156933 h 360363"/>
              <a:gd name="connsiteX120" fmla="*/ 552979 w 1704975"/>
              <a:gd name="connsiteY120" fmla="*/ 174898 h 360363"/>
              <a:gd name="connsiteX121" fmla="*/ 518584 w 1704975"/>
              <a:gd name="connsiteY121" fmla="*/ 192335 h 360363"/>
              <a:gd name="connsiteX122" fmla="*/ 501121 w 1704975"/>
              <a:gd name="connsiteY122" fmla="*/ 198675 h 360363"/>
              <a:gd name="connsiteX123" fmla="*/ 502179 w 1704975"/>
              <a:gd name="connsiteY123" fmla="*/ 200789 h 360363"/>
              <a:gd name="connsiteX124" fmla="*/ 503238 w 1704975"/>
              <a:gd name="connsiteY124" fmla="*/ 202903 h 360363"/>
              <a:gd name="connsiteX125" fmla="*/ 514879 w 1704975"/>
              <a:gd name="connsiteY125" fmla="*/ 221925 h 360363"/>
              <a:gd name="connsiteX126" fmla="*/ 543984 w 1704975"/>
              <a:gd name="connsiteY126" fmla="*/ 257855 h 360363"/>
              <a:gd name="connsiteX127" fmla="*/ 560388 w 1704975"/>
              <a:gd name="connsiteY127" fmla="*/ 273179 h 360363"/>
              <a:gd name="connsiteX128" fmla="*/ 582613 w 1704975"/>
              <a:gd name="connsiteY128" fmla="*/ 291144 h 360363"/>
              <a:gd name="connsiteX129" fmla="*/ 632884 w 1704975"/>
              <a:gd name="connsiteY129" fmla="*/ 318620 h 360363"/>
              <a:gd name="connsiteX130" fmla="*/ 686859 w 1704975"/>
              <a:gd name="connsiteY130" fmla="*/ 335529 h 360363"/>
              <a:gd name="connsiteX131" fmla="*/ 744009 w 1704975"/>
              <a:gd name="connsiteY131" fmla="*/ 342926 h 360363"/>
              <a:gd name="connsiteX132" fmla="*/ 772584 w 1704975"/>
              <a:gd name="connsiteY132" fmla="*/ 342398 h 360363"/>
              <a:gd name="connsiteX133" fmla="*/ 796925 w 1704975"/>
              <a:gd name="connsiteY133" fmla="*/ 340813 h 360363"/>
              <a:gd name="connsiteX134" fmla="*/ 842434 w 1704975"/>
              <a:gd name="connsiteY134" fmla="*/ 332887 h 360363"/>
              <a:gd name="connsiteX135" fmla="*/ 885296 w 1704975"/>
              <a:gd name="connsiteY135" fmla="*/ 320205 h 360363"/>
              <a:gd name="connsiteX136" fmla="*/ 926042 w 1704975"/>
              <a:gd name="connsiteY136" fmla="*/ 302769 h 360363"/>
              <a:gd name="connsiteX137" fmla="*/ 983192 w 1704975"/>
              <a:gd name="connsiteY137" fmla="*/ 270537 h 360363"/>
              <a:gd name="connsiteX138" fmla="*/ 1057275 w 1704975"/>
              <a:gd name="connsiteY138" fmla="*/ 218226 h 360363"/>
              <a:gd name="connsiteX139" fmla="*/ 1093788 w 1704975"/>
              <a:gd name="connsiteY139" fmla="*/ 190750 h 360363"/>
              <a:gd name="connsiteX140" fmla="*/ 1077913 w 1704975"/>
              <a:gd name="connsiteY140" fmla="*/ 181767 h 360363"/>
              <a:gd name="connsiteX141" fmla="*/ 1050396 w 1704975"/>
              <a:gd name="connsiteY141" fmla="*/ 160631 h 360363"/>
              <a:gd name="connsiteX142" fmla="*/ 1029229 w 1704975"/>
              <a:gd name="connsiteY142" fmla="*/ 134212 h 360363"/>
              <a:gd name="connsiteX143" fmla="*/ 1015471 w 1704975"/>
              <a:gd name="connsiteY143" fmla="*/ 103565 h 360363"/>
              <a:gd name="connsiteX144" fmla="*/ 1012825 w 1704975"/>
              <a:gd name="connsiteY144" fmla="*/ 86656 h 360363"/>
              <a:gd name="connsiteX145" fmla="*/ 1012296 w 1704975"/>
              <a:gd name="connsiteY145" fmla="*/ 71861 h 360363"/>
              <a:gd name="connsiteX146" fmla="*/ 1022350 w 1704975"/>
              <a:gd name="connsiteY146" fmla="*/ 45970 h 360363"/>
              <a:gd name="connsiteX147" fmla="*/ 1041400 w 1704975"/>
              <a:gd name="connsiteY147" fmla="*/ 26948 h 360363"/>
              <a:gd name="connsiteX148" fmla="*/ 1065742 w 1704975"/>
              <a:gd name="connsiteY148" fmla="*/ 18494 h 360363"/>
              <a:gd name="connsiteX149" fmla="*/ 1079500 w 1704975"/>
              <a:gd name="connsiteY149" fmla="*/ 20608 h 360363"/>
              <a:gd name="connsiteX150" fmla="*/ 1079500 w 1704975"/>
              <a:gd name="connsiteY150" fmla="*/ 20079 h 360363"/>
              <a:gd name="connsiteX151" fmla="*/ 1080029 w 1704975"/>
              <a:gd name="connsiteY151" fmla="*/ 20079 h 360363"/>
              <a:gd name="connsiteX152" fmla="*/ 1081617 w 1704975"/>
              <a:gd name="connsiteY152" fmla="*/ 20608 h 360363"/>
              <a:gd name="connsiteX153" fmla="*/ 1083204 w 1704975"/>
              <a:gd name="connsiteY153" fmla="*/ 21664 h 360363"/>
              <a:gd name="connsiteX154" fmla="*/ 1086909 w 1704975"/>
              <a:gd name="connsiteY154" fmla="*/ 22193 h 360363"/>
              <a:gd name="connsiteX155" fmla="*/ 1090613 w 1704975"/>
              <a:gd name="connsiteY155" fmla="*/ 24306 h 360363"/>
              <a:gd name="connsiteX156" fmla="*/ 1102254 w 1704975"/>
              <a:gd name="connsiteY156" fmla="*/ 30647 h 360363"/>
              <a:gd name="connsiteX157" fmla="*/ 1120246 w 1704975"/>
              <a:gd name="connsiteY157" fmla="*/ 48084 h 360363"/>
              <a:gd name="connsiteX158" fmla="*/ 1132946 w 1704975"/>
              <a:gd name="connsiteY158" fmla="*/ 70276 h 360363"/>
              <a:gd name="connsiteX159" fmla="*/ 1140354 w 1704975"/>
              <a:gd name="connsiteY159" fmla="*/ 95111 h 360363"/>
              <a:gd name="connsiteX160" fmla="*/ 1142471 w 1704975"/>
              <a:gd name="connsiteY160" fmla="*/ 108321 h 360363"/>
              <a:gd name="connsiteX161" fmla="*/ 1145117 w 1704975"/>
              <a:gd name="connsiteY161" fmla="*/ 128399 h 360363"/>
              <a:gd name="connsiteX162" fmla="*/ 1141942 w 1704975"/>
              <a:gd name="connsiteY162" fmla="*/ 161160 h 360363"/>
              <a:gd name="connsiteX163" fmla="*/ 1132946 w 1704975"/>
              <a:gd name="connsiteY163" fmla="*/ 178597 h 360363"/>
              <a:gd name="connsiteX164" fmla="*/ 1124479 w 1704975"/>
              <a:gd name="connsiteY164" fmla="*/ 184937 h 360363"/>
              <a:gd name="connsiteX165" fmla="*/ 1147763 w 1704975"/>
              <a:gd name="connsiteY165" fmla="*/ 193920 h 360363"/>
              <a:gd name="connsiteX166" fmla="*/ 1173163 w 1704975"/>
              <a:gd name="connsiteY166" fmla="*/ 200261 h 360363"/>
              <a:gd name="connsiteX167" fmla="*/ 1196446 w 1704975"/>
              <a:gd name="connsiteY167" fmla="*/ 204488 h 360363"/>
              <a:gd name="connsiteX168" fmla="*/ 1245659 w 1704975"/>
              <a:gd name="connsiteY168" fmla="*/ 208715 h 360363"/>
              <a:gd name="connsiteX169" fmla="*/ 1294342 w 1704975"/>
              <a:gd name="connsiteY169" fmla="*/ 205545 h 360363"/>
              <a:gd name="connsiteX170" fmla="*/ 1341967 w 1704975"/>
              <a:gd name="connsiteY170" fmla="*/ 197619 h 360363"/>
              <a:gd name="connsiteX171" fmla="*/ 1365779 w 1704975"/>
              <a:gd name="connsiteY171" fmla="*/ 192335 h 360363"/>
              <a:gd name="connsiteX172" fmla="*/ 1412875 w 1704975"/>
              <a:gd name="connsiteY172" fmla="*/ 179653 h 360363"/>
              <a:gd name="connsiteX173" fmla="*/ 1502304 w 1704975"/>
              <a:gd name="connsiteY173" fmla="*/ 143194 h 360363"/>
              <a:gd name="connsiteX174" fmla="*/ 1585913 w 1704975"/>
              <a:gd name="connsiteY174" fmla="*/ 95111 h 360363"/>
              <a:gd name="connsiteX175" fmla="*/ 1662642 w 1704975"/>
              <a:gd name="connsiteY175" fmla="*/ 35931 h 360363"/>
              <a:gd name="connsiteX176" fmla="*/ 1698096 w 1704975"/>
              <a:gd name="connsiteY176" fmla="*/ 1585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04975" h="360363">
                <a:moveTo>
                  <a:pt x="526118" y="47625"/>
                </a:moveTo>
                <a:lnTo>
                  <a:pt x="509508" y="49213"/>
                </a:lnTo>
                <a:lnTo>
                  <a:pt x="499864" y="51329"/>
                </a:lnTo>
                <a:lnTo>
                  <a:pt x="499329" y="52388"/>
                </a:lnTo>
                <a:lnTo>
                  <a:pt x="497721" y="52917"/>
                </a:lnTo>
                <a:lnTo>
                  <a:pt x="490756" y="57679"/>
                </a:lnTo>
                <a:lnTo>
                  <a:pt x="480576" y="68792"/>
                </a:lnTo>
                <a:lnTo>
                  <a:pt x="473075" y="91017"/>
                </a:lnTo>
                <a:lnTo>
                  <a:pt x="475218" y="127529"/>
                </a:lnTo>
                <a:lnTo>
                  <a:pt x="485934" y="164571"/>
                </a:lnTo>
                <a:lnTo>
                  <a:pt x="492899" y="180975"/>
                </a:lnTo>
                <a:lnTo>
                  <a:pt x="496114" y="179917"/>
                </a:lnTo>
                <a:lnTo>
                  <a:pt x="499864" y="178329"/>
                </a:lnTo>
                <a:lnTo>
                  <a:pt x="513795" y="174625"/>
                </a:lnTo>
                <a:lnTo>
                  <a:pt x="540048" y="161925"/>
                </a:lnTo>
                <a:lnTo>
                  <a:pt x="551835" y="152400"/>
                </a:lnTo>
                <a:lnTo>
                  <a:pt x="557729" y="122767"/>
                </a:lnTo>
                <a:lnTo>
                  <a:pt x="558800" y="89429"/>
                </a:lnTo>
                <a:lnTo>
                  <a:pt x="555586" y="71967"/>
                </a:lnTo>
                <a:lnTo>
                  <a:pt x="548620" y="59796"/>
                </a:lnTo>
                <a:lnTo>
                  <a:pt x="539512" y="51329"/>
                </a:lnTo>
                <a:close/>
                <a:moveTo>
                  <a:pt x="1054345" y="28575"/>
                </a:moveTo>
                <a:lnTo>
                  <a:pt x="1040729" y="37103"/>
                </a:lnTo>
                <a:lnTo>
                  <a:pt x="1033920" y="54159"/>
                </a:lnTo>
                <a:lnTo>
                  <a:pt x="1033920" y="65352"/>
                </a:lnTo>
                <a:lnTo>
                  <a:pt x="1030255" y="72280"/>
                </a:lnTo>
                <a:lnTo>
                  <a:pt x="1027112" y="85605"/>
                </a:lnTo>
                <a:lnTo>
                  <a:pt x="1028683" y="96798"/>
                </a:lnTo>
                <a:lnTo>
                  <a:pt x="1034444" y="108524"/>
                </a:lnTo>
                <a:lnTo>
                  <a:pt x="1039681" y="113321"/>
                </a:lnTo>
                <a:lnTo>
                  <a:pt x="1049108" y="130909"/>
                </a:lnTo>
                <a:lnTo>
                  <a:pt x="1075294" y="157026"/>
                </a:lnTo>
                <a:lnTo>
                  <a:pt x="1091005" y="167685"/>
                </a:lnTo>
                <a:lnTo>
                  <a:pt x="1097813" y="171949"/>
                </a:lnTo>
                <a:lnTo>
                  <a:pt x="1105669" y="176213"/>
                </a:lnTo>
                <a:lnTo>
                  <a:pt x="1107240" y="173548"/>
                </a:lnTo>
                <a:lnTo>
                  <a:pt x="1109335" y="173015"/>
                </a:lnTo>
                <a:lnTo>
                  <a:pt x="1114572" y="171416"/>
                </a:lnTo>
                <a:lnTo>
                  <a:pt x="1122951" y="164487"/>
                </a:lnTo>
                <a:lnTo>
                  <a:pt x="1128712" y="149031"/>
                </a:lnTo>
                <a:lnTo>
                  <a:pt x="1127141" y="106925"/>
                </a:lnTo>
                <a:lnTo>
                  <a:pt x="1122951" y="87737"/>
                </a:lnTo>
                <a:lnTo>
                  <a:pt x="1117714" y="71214"/>
                </a:lnTo>
                <a:lnTo>
                  <a:pt x="1101479" y="42433"/>
                </a:lnTo>
                <a:lnTo>
                  <a:pt x="1088910" y="31773"/>
                </a:lnTo>
                <a:lnTo>
                  <a:pt x="1075294" y="28575"/>
                </a:lnTo>
                <a:close/>
                <a:moveTo>
                  <a:pt x="1700213" y="0"/>
                </a:moveTo>
                <a:lnTo>
                  <a:pt x="1704975" y="4756"/>
                </a:lnTo>
                <a:lnTo>
                  <a:pt x="1703388" y="6869"/>
                </a:lnTo>
                <a:lnTo>
                  <a:pt x="1679046" y="33817"/>
                </a:lnTo>
                <a:lnTo>
                  <a:pt x="1624542" y="82958"/>
                </a:lnTo>
                <a:lnTo>
                  <a:pt x="1564746" y="127343"/>
                </a:lnTo>
                <a:lnTo>
                  <a:pt x="1499659" y="164858"/>
                </a:lnTo>
                <a:lnTo>
                  <a:pt x="1431396" y="195505"/>
                </a:lnTo>
                <a:lnTo>
                  <a:pt x="1359429" y="216641"/>
                </a:lnTo>
                <a:lnTo>
                  <a:pt x="1287463" y="227209"/>
                </a:lnTo>
                <a:lnTo>
                  <a:pt x="1213379" y="226680"/>
                </a:lnTo>
                <a:lnTo>
                  <a:pt x="1176867" y="220868"/>
                </a:lnTo>
                <a:lnTo>
                  <a:pt x="1159934" y="216641"/>
                </a:lnTo>
                <a:lnTo>
                  <a:pt x="1123421" y="204488"/>
                </a:lnTo>
                <a:lnTo>
                  <a:pt x="1105429" y="197090"/>
                </a:lnTo>
                <a:lnTo>
                  <a:pt x="1083734" y="220868"/>
                </a:lnTo>
                <a:lnTo>
                  <a:pt x="1035050" y="264196"/>
                </a:lnTo>
                <a:lnTo>
                  <a:pt x="980546" y="300655"/>
                </a:lnTo>
                <a:lnTo>
                  <a:pt x="920750" y="329188"/>
                </a:lnTo>
                <a:lnTo>
                  <a:pt x="857779" y="349795"/>
                </a:lnTo>
                <a:lnTo>
                  <a:pt x="792692" y="360363"/>
                </a:lnTo>
                <a:lnTo>
                  <a:pt x="728134" y="359835"/>
                </a:lnTo>
                <a:lnTo>
                  <a:pt x="664104" y="348210"/>
                </a:lnTo>
                <a:lnTo>
                  <a:pt x="633942" y="337114"/>
                </a:lnTo>
                <a:lnTo>
                  <a:pt x="610659" y="327075"/>
                </a:lnTo>
                <a:lnTo>
                  <a:pt x="567267" y="299598"/>
                </a:lnTo>
                <a:lnTo>
                  <a:pt x="529167" y="266310"/>
                </a:lnTo>
                <a:lnTo>
                  <a:pt x="499004" y="226152"/>
                </a:lnTo>
                <a:lnTo>
                  <a:pt x="486834" y="202903"/>
                </a:lnTo>
                <a:lnTo>
                  <a:pt x="480484" y="204488"/>
                </a:lnTo>
                <a:lnTo>
                  <a:pt x="474663" y="206073"/>
                </a:lnTo>
                <a:lnTo>
                  <a:pt x="442384" y="212942"/>
                </a:lnTo>
                <a:lnTo>
                  <a:pt x="377296" y="221396"/>
                </a:lnTo>
                <a:lnTo>
                  <a:pt x="310621" y="221396"/>
                </a:lnTo>
                <a:lnTo>
                  <a:pt x="245004" y="213999"/>
                </a:lnTo>
                <a:lnTo>
                  <a:pt x="182563" y="197619"/>
                </a:lnTo>
                <a:lnTo>
                  <a:pt x="123296" y="171727"/>
                </a:lnTo>
                <a:lnTo>
                  <a:pt x="69321" y="136854"/>
                </a:lnTo>
                <a:lnTo>
                  <a:pt x="22225" y="91412"/>
                </a:lnTo>
                <a:lnTo>
                  <a:pt x="1588" y="63936"/>
                </a:lnTo>
                <a:lnTo>
                  <a:pt x="0" y="60237"/>
                </a:lnTo>
                <a:lnTo>
                  <a:pt x="1588" y="54953"/>
                </a:lnTo>
                <a:lnTo>
                  <a:pt x="6879" y="50197"/>
                </a:lnTo>
                <a:lnTo>
                  <a:pt x="12700" y="50197"/>
                </a:lnTo>
                <a:lnTo>
                  <a:pt x="15346" y="52839"/>
                </a:lnTo>
                <a:lnTo>
                  <a:pt x="38629" y="80844"/>
                </a:lnTo>
                <a:lnTo>
                  <a:pt x="91546" y="127871"/>
                </a:lnTo>
                <a:lnTo>
                  <a:pt x="151342" y="163802"/>
                </a:lnTo>
                <a:lnTo>
                  <a:pt x="218017" y="188636"/>
                </a:lnTo>
                <a:lnTo>
                  <a:pt x="252942" y="195505"/>
                </a:lnTo>
                <a:lnTo>
                  <a:pt x="275696" y="199204"/>
                </a:lnTo>
                <a:lnTo>
                  <a:pt x="321204" y="202903"/>
                </a:lnTo>
                <a:lnTo>
                  <a:pt x="390525" y="200261"/>
                </a:lnTo>
                <a:lnTo>
                  <a:pt x="436563" y="193392"/>
                </a:lnTo>
                <a:lnTo>
                  <a:pt x="457200" y="189693"/>
                </a:lnTo>
                <a:lnTo>
                  <a:pt x="477838" y="184937"/>
                </a:lnTo>
                <a:lnTo>
                  <a:pt x="470959" y="168029"/>
                </a:lnTo>
                <a:lnTo>
                  <a:pt x="460904" y="127343"/>
                </a:lnTo>
                <a:lnTo>
                  <a:pt x="459317" y="96167"/>
                </a:lnTo>
                <a:lnTo>
                  <a:pt x="462492" y="77145"/>
                </a:lnTo>
                <a:lnTo>
                  <a:pt x="470959" y="60237"/>
                </a:lnTo>
                <a:lnTo>
                  <a:pt x="483659" y="47027"/>
                </a:lnTo>
                <a:lnTo>
                  <a:pt x="492654" y="42800"/>
                </a:lnTo>
                <a:lnTo>
                  <a:pt x="495300" y="42800"/>
                </a:lnTo>
                <a:lnTo>
                  <a:pt x="496888" y="42800"/>
                </a:lnTo>
                <a:lnTo>
                  <a:pt x="511175" y="38044"/>
                </a:lnTo>
                <a:lnTo>
                  <a:pt x="540809" y="39630"/>
                </a:lnTo>
                <a:lnTo>
                  <a:pt x="566738" y="53896"/>
                </a:lnTo>
                <a:lnTo>
                  <a:pt x="584200" y="78202"/>
                </a:lnTo>
                <a:lnTo>
                  <a:pt x="587904" y="94582"/>
                </a:lnTo>
                <a:lnTo>
                  <a:pt x="589492" y="105150"/>
                </a:lnTo>
                <a:lnTo>
                  <a:pt x="587904" y="124701"/>
                </a:lnTo>
                <a:lnTo>
                  <a:pt x="582613" y="141609"/>
                </a:lnTo>
                <a:lnTo>
                  <a:pt x="572559" y="156933"/>
                </a:lnTo>
                <a:lnTo>
                  <a:pt x="552979" y="174898"/>
                </a:lnTo>
                <a:lnTo>
                  <a:pt x="518584" y="192335"/>
                </a:lnTo>
                <a:lnTo>
                  <a:pt x="501121" y="198675"/>
                </a:lnTo>
                <a:lnTo>
                  <a:pt x="502179" y="200789"/>
                </a:lnTo>
                <a:lnTo>
                  <a:pt x="503238" y="202903"/>
                </a:lnTo>
                <a:lnTo>
                  <a:pt x="514879" y="221925"/>
                </a:lnTo>
                <a:lnTo>
                  <a:pt x="543984" y="257855"/>
                </a:lnTo>
                <a:lnTo>
                  <a:pt x="560388" y="273179"/>
                </a:lnTo>
                <a:lnTo>
                  <a:pt x="582613" y="291144"/>
                </a:lnTo>
                <a:lnTo>
                  <a:pt x="632884" y="318620"/>
                </a:lnTo>
                <a:lnTo>
                  <a:pt x="686859" y="335529"/>
                </a:lnTo>
                <a:lnTo>
                  <a:pt x="744009" y="342926"/>
                </a:lnTo>
                <a:lnTo>
                  <a:pt x="772584" y="342398"/>
                </a:lnTo>
                <a:lnTo>
                  <a:pt x="796925" y="340813"/>
                </a:lnTo>
                <a:lnTo>
                  <a:pt x="842434" y="332887"/>
                </a:lnTo>
                <a:lnTo>
                  <a:pt x="885296" y="320205"/>
                </a:lnTo>
                <a:lnTo>
                  <a:pt x="926042" y="302769"/>
                </a:lnTo>
                <a:lnTo>
                  <a:pt x="983192" y="270537"/>
                </a:lnTo>
                <a:lnTo>
                  <a:pt x="1057275" y="218226"/>
                </a:lnTo>
                <a:lnTo>
                  <a:pt x="1093788" y="190750"/>
                </a:lnTo>
                <a:lnTo>
                  <a:pt x="1077913" y="181767"/>
                </a:lnTo>
                <a:lnTo>
                  <a:pt x="1050396" y="160631"/>
                </a:lnTo>
                <a:lnTo>
                  <a:pt x="1029229" y="134212"/>
                </a:lnTo>
                <a:lnTo>
                  <a:pt x="1015471" y="103565"/>
                </a:lnTo>
                <a:lnTo>
                  <a:pt x="1012825" y="86656"/>
                </a:lnTo>
                <a:lnTo>
                  <a:pt x="1012296" y="71861"/>
                </a:lnTo>
                <a:lnTo>
                  <a:pt x="1022350" y="45970"/>
                </a:lnTo>
                <a:lnTo>
                  <a:pt x="1041400" y="26948"/>
                </a:lnTo>
                <a:lnTo>
                  <a:pt x="1065742" y="18494"/>
                </a:lnTo>
                <a:lnTo>
                  <a:pt x="1079500" y="20608"/>
                </a:lnTo>
                <a:lnTo>
                  <a:pt x="1079500" y="20079"/>
                </a:lnTo>
                <a:lnTo>
                  <a:pt x="1080029" y="20079"/>
                </a:lnTo>
                <a:lnTo>
                  <a:pt x="1081617" y="20608"/>
                </a:lnTo>
                <a:lnTo>
                  <a:pt x="1083204" y="21664"/>
                </a:lnTo>
                <a:lnTo>
                  <a:pt x="1086909" y="22193"/>
                </a:lnTo>
                <a:lnTo>
                  <a:pt x="1090613" y="24306"/>
                </a:lnTo>
                <a:lnTo>
                  <a:pt x="1102254" y="30647"/>
                </a:lnTo>
                <a:lnTo>
                  <a:pt x="1120246" y="48084"/>
                </a:lnTo>
                <a:lnTo>
                  <a:pt x="1132946" y="70276"/>
                </a:lnTo>
                <a:lnTo>
                  <a:pt x="1140354" y="95111"/>
                </a:lnTo>
                <a:lnTo>
                  <a:pt x="1142471" y="108321"/>
                </a:lnTo>
                <a:lnTo>
                  <a:pt x="1145117" y="128399"/>
                </a:lnTo>
                <a:lnTo>
                  <a:pt x="1141942" y="161160"/>
                </a:lnTo>
                <a:lnTo>
                  <a:pt x="1132946" y="178597"/>
                </a:lnTo>
                <a:lnTo>
                  <a:pt x="1124479" y="184937"/>
                </a:lnTo>
                <a:lnTo>
                  <a:pt x="1147763" y="193920"/>
                </a:lnTo>
                <a:lnTo>
                  <a:pt x="1173163" y="200261"/>
                </a:lnTo>
                <a:lnTo>
                  <a:pt x="1196446" y="204488"/>
                </a:lnTo>
                <a:lnTo>
                  <a:pt x="1245659" y="208715"/>
                </a:lnTo>
                <a:lnTo>
                  <a:pt x="1294342" y="205545"/>
                </a:lnTo>
                <a:lnTo>
                  <a:pt x="1341967" y="197619"/>
                </a:lnTo>
                <a:lnTo>
                  <a:pt x="1365779" y="192335"/>
                </a:lnTo>
                <a:lnTo>
                  <a:pt x="1412875" y="179653"/>
                </a:lnTo>
                <a:lnTo>
                  <a:pt x="1502304" y="143194"/>
                </a:lnTo>
                <a:lnTo>
                  <a:pt x="1585913" y="95111"/>
                </a:lnTo>
                <a:lnTo>
                  <a:pt x="1662642" y="35931"/>
                </a:lnTo>
                <a:lnTo>
                  <a:pt x="1698096" y="1585"/>
                </a:lnTo>
                <a:close/>
              </a:path>
            </a:pathLst>
          </a:custGeom>
          <a:solidFill>
            <a:srgbClr val="EFE125"/>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 name="Title 1"/>
          <p:cNvSpPr>
            <a:spLocks noGrp="1"/>
          </p:cNvSpPr>
          <p:nvPr>
            <p:ph type="title"/>
          </p:nvPr>
        </p:nvSpPr>
        <p:spPr>
          <a:xfrm>
            <a:off x="495603" y="0"/>
            <a:ext cx="10230828" cy="1325563"/>
          </a:xfrm>
        </p:spPr>
        <p:txBody>
          <a:bodyPr>
            <a:normAutofit/>
          </a:bodyPr>
          <a:lstStyle/>
          <a:p>
            <a:r>
              <a:rPr lang="en-US" b="1" dirty="0">
                <a:solidFill>
                  <a:srgbClr val="002060"/>
                </a:solidFill>
                <a:cs typeface="Calibri" panose="020F0502020204030204" pitchFamily="34" charset="0"/>
              </a:rPr>
              <a:t>Keeping Our Focus: The Golden Thread</a:t>
            </a:r>
          </a:p>
        </p:txBody>
      </p:sp>
      <p:sp>
        <p:nvSpPr>
          <p:cNvPr id="86" name="TextBox 85"/>
          <p:cNvSpPr txBox="1"/>
          <p:nvPr/>
        </p:nvSpPr>
        <p:spPr>
          <a:xfrm>
            <a:off x="334915" y="2692827"/>
            <a:ext cx="2347203" cy="276999"/>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46" name="Freeform: Shape 45"/>
          <p:cNvSpPr>
            <a:spLocks/>
          </p:cNvSpPr>
          <p:nvPr/>
        </p:nvSpPr>
        <p:spPr bwMode="auto">
          <a:xfrm rot="20632324">
            <a:off x="3198433" y="4928210"/>
            <a:ext cx="2721686" cy="488898"/>
          </a:xfrm>
          <a:custGeom>
            <a:avLst/>
            <a:gdLst>
              <a:gd name="connsiteX0" fmla="*/ 526118 w 1704975"/>
              <a:gd name="connsiteY0" fmla="*/ 47625 h 360363"/>
              <a:gd name="connsiteX1" fmla="*/ 509508 w 1704975"/>
              <a:gd name="connsiteY1" fmla="*/ 49213 h 360363"/>
              <a:gd name="connsiteX2" fmla="*/ 499864 w 1704975"/>
              <a:gd name="connsiteY2" fmla="*/ 51329 h 360363"/>
              <a:gd name="connsiteX3" fmla="*/ 499329 w 1704975"/>
              <a:gd name="connsiteY3" fmla="*/ 52388 h 360363"/>
              <a:gd name="connsiteX4" fmla="*/ 497721 w 1704975"/>
              <a:gd name="connsiteY4" fmla="*/ 52917 h 360363"/>
              <a:gd name="connsiteX5" fmla="*/ 490756 w 1704975"/>
              <a:gd name="connsiteY5" fmla="*/ 57679 h 360363"/>
              <a:gd name="connsiteX6" fmla="*/ 480576 w 1704975"/>
              <a:gd name="connsiteY6" fmla="*/ 68792 h 360363"/>
              <a:gd name="connsiteX7" fmla="*/ 473075 w 1704975"/>
              <a:gd name="connsiteY7" fmla="*/ 91017 h 360363"/>
              <a:gd name="connsiteX8" fmla="*/ 475218 w 1704975"/>
              <a:gd name="connsiteY8" fmla="*/ 127529 h 360363"/>
              <a:gd name="connsiteX9" fmla="*/ 485934 w 1704975"/>
              <a:gd name="connsiteY9" fmla="*/ 164571 h 360363"/>
              <a:gd name="connsiteX10" fmla="*/ 492899 w 1704975"/>
              <a:gd name="connsiteY10" fmla="*/ 180975 h 360363"/>
              <a:gd name="connsiteX11" fmla="*/ 496114 w 1704975"/>
              <a:gd name="connsiteY11" fmla="*/ 179917 h 360363"/>
              <a:gd name="connsiteX12" fmla="*/ 499864 w 1704975"/>
              <a:gd name="connsiteY12" fmla="*/ 178329 h 360363"/>
              <a:gd name="connsiteX13" fmla="*/ 513795 w 1704975"/>
              <a:gd name="connsiteY13" fmla="*/ 174625 h 360363"/>
              <a:gd name="connsiteX14" fmla="*/ 540048 w 1704975"/>
              <a:gd name="connsiteY14" fmla="*/ 161925 h 360363"/>
              <a:gd name="connsiteX15" fmla="*/ 551835 w 1704975"/>
              <a:gd name="connsiteY15" fmla="*/ 152400 h 360363"/>
              <a:gd name="connsiteX16" fmla="*/ 557729 w 1704975"/>
              <a:gd name="connsiteY16" fmla="*/ 122767 h 360363"/>
              <a:gd name="connsiteX17" fmla="*/ 558800 w 1704975"/>
              <a:gd name="connsiteY17" fmla="*/ 89429 h 360363"/>
              <a:gd name="connsiteX18" fmla="*/ 555586 w 1704975"/>
              <a:gd name="connsiteY18" fmla="*/ 71967 h 360363"/>
              <a:gd name="connsiteX19" fmla="*/ 548620 w 1704975"/>
              <a:gd name="connsiteY19" fmla="*/ 59796 h 360363"/>
              <a:gd name="connsiteX20" fmla="*/ 539512 w 1704975"/>
              <a:gd name="connsiteY20" fmla="*/ 51329 h 360363"/>
              <a:gd name="connsiteX21" fmla="*/ 1054345 w 1704975"/>
              <a:gd name="connsiteY21" fmla="*/ 28575 h 360363"/>
              <a:gd name="connsiteX22" fmla="*/ 1040729 w 1704975"/>
              <a:gd name="connsiteY22" fmla="*/ 37103 h 360363"/>
              <a:gd name="connsiteX23" fmla="*/ 1033920 w 1704975"/>
              <a:gd name="connsiteY23" fmla="*/ 54159 h 360363"/>
              <a:gd name="connsiteX24" fmla="*/ 1033920 w 1704975"/>
              <a:gd name="connsiteY24" fmla="*/ 65352 h 360363"/>
              <a:gd name="connsiteX25" fmla="*/ 1030255 w 1704975"/>
              <a:gd name="connsiteY25" fmla="*/ 72280 h 360363"/>
              <a:gd name="connsiteX26" fmla="*/ 1027112 w 1704975"/>
              <a:gd name="connsiteY26" fmla="*/ 85605 h 360363"/>
              <a:gd name="connsiteX27" fmla="*/ 1028683 w 1704975"/>
              <a:gd name="connsiteY27" fmla="*/ 96798 h 360363"/>
              <a:gd name="connsiteX28" fmla="*/ 1034444 w 1704975"/>
              <a:gd name="connsiteY28" fmla="*/ 108524 h 360363"/>
              <a:gd name="connsiteX29" fmla="*/ 1039681 w 1704975"/>
              <a:gd name="connsiteY29" fmla="*/ 113321 h 360363"/>
              <a:gd name="connsiteX30" fmla="*/ 1049108 w 1704975"/>
              <a:gd name="connsiteY30" fmla="*/ 130909 h 360363"/>
              <a:gd name="connsiteX31" fmla="*/ 1075294 w 1704975"/>
              <a:gd name="connsiteY31" fmla="*/ 157026 h 360363"/>
              <a:gd name="connsiteX32" fmla="*/ 1091005 w 1704975"/>
              <a:gd name="connsiteY32" fmla="*/ 167685 h 360363"/>
              <a:gd name="connsiteX33" fmla="*/ 1097813 w 1704975"/>
              <a:gd name="connsiteY33" fmla="*/ 171949 h 360363"/>
              <a:gd name="connsiteX34" fmla="*/ 1105669 w 1704975"/>
              <a:gd name="connsiteY34" fmla="*/ 176213 h 360363"/>
              <a:gd name="connsiteX35" fmla="*/ 1107240 w 1704975"/>
              <a:gd name="connsiteY35" fmla="*/ 173548 h 360363"/>
              <a:gd name="connsiteX36" fmla="*/ 1109335 w 1704975"/>
              <a:gd name="connsiteY36" fmla="*/ 173015 h 360363"/>
              <a:gd name="connsiteX37" fmla="*/ 1114572 w 1704975"/>
              <a:gd name="connsiteY37" fmla="*/ 171416 h 360363"/>
              <a:gd name="connsiteX38" fmla="*/ 1122951 w 1704975"/>
              <a:gd name="connsiteY38" fmla="*/ 164487 h 360363"/>
              <a:gd name="connsiteX39" fmla="*/ 1128712 w 1704975"/>
              <a:gd name="connsiteY39" fmla="*/ 149031 h 360363"/>
              <a:gd name="connsiteX40" fmla="*/ 1127141 w 1704975"/>
              <a:gd name="connsiteY40" fmla="*/ 106925 h 360363"/>
              <a:gd name="connsiteX41" fmla="*/ 1122951 w 1704975"/>
              <a:gd name="connsiteY41" fmla="*/ 87737 h 360363"/>
              <a:gd name="connsiteX42" fmla="*/ 1117714 w 1704975"/>
              <a:gd name="connsiteY42" fmla="*/ 71214 h 360363"/>
              <a:gd name="connsiteX43" fmla="*/ 1101479 w 1704975"/>
              <a:gd name="connsiteY43" fmla="*/ 42433 h 360363"/>
              <a:gd name="connsiteX44" fmla="*/ 1088910 w 1704975"/>
              <a:gd name="connsiteY44" fmla="*/ 31773 h 360363"/>
              <a:gd name="connsiteX45" fmla="*/ 1075294 w 1704975"/>
              <a:gd name="connsiteY45" fmla="*/ 28575 h 360363"/>
              <a:gd name="connsiteX46" fmla="*/ 1700213 w 1704975"/>
              <a:gd name="connsiteY46" fmla="*/ 0 h 360363"/>
              <a:gd name="connsiteX47" fmla="*/ 1704975 w 1704975"/>
              <a:gd name="connsiteY47" fmla="*/ 4756 h 360363"/>
              <a:gd name="connsiteX48" fmla="*/ 1703388 w 1704975"/>
              <a:gd name="connsiteY48" fmla="*/ 6869 h 360363"/>
              <a:gd name="connsiteX49" fmla="*/ 1679046 w 1704975"/>
              <a:gd name="connsiteY49" fmla="*/ 33817 h 360363"/>
              <a:gd name="connsiteX50" fmla="*/ 1624542 w 1704975"/>
              <a:gd name="connsiteY50" fmla="*/ 82958 h 360363"/>
              <a:gd name="connsiteX51" fmla="*/ 1564746 w 1704975"/>
              <a:gd name="connsiteY51" fmla="*/ 127343 h 360363"/>
              <a:gd name="connsiteX52" fmla="*/ 1499659 w 1704975"/>
              <a:gd name="connsiteY52" fmla="*/ 164858 h 360363"/>
              <a:gd name="connsiteX53" fmla="*/ 1431396 w 1704975"/>
              <a:gd name="connsiteY53" fmla="*/ 195505 h 360363"/>
              <a:gd name="connsiteX54" fmla="*/ 1359429 w 1704975"/>
              <a:gd name="connsiteY54" fmla="*/ 216641 h 360363"/>
              <a:gd name="connsiteX55" fmla="*/ 1287463 w 1704975"/>
              <a:gd name="connsiteY55" fmla="*/ 227209 h 360363"/>
              <a:gd name="connsiteX56" fmla="*/ 1213379 w 1704975"/>
              <a:gd name="connsiteY56" fmla="*/ 226680 h 360363"/>
              <a:gd name="connsiteX57" fmla="*/ 1176867 w 1704975"/>
              <a:gd name="connsiteY57" fmla="*/ 220868 h 360363"/>
              <a:gd name="connsiteX58" fmla="*/ 1159934 w 1704975"/>
              <a:gd name="connsiteY58" fmla="*/ 216641 h 360363"/>
              <a:gd name="connsiteX59" fmla="*/ 1123421 w 1704975"/>
              <a:gd name="connsiteY59" fmla="*/ 204488 h 360363"/>
              <a:gd name="connsiteX60" fmla="*/ 1105429 w 1704975"/>
              <a:gd name="connsiteY60" fmla="*/ 197090 h 360363"/>
              <a:gd name="connsiteX61" fmla="*/ 1083734 w 1704975"/>
              <a:gd name="connsiteY61" fmla="*/ 220868 h 360363"/>
              <a:gd name="connsiteX62" fmla="*/ 1035050 w 1704975"/>
              <a:gd name="connsiteY62" fmla="*/ 264196 h 360363"/>
              <a:gd name="connsiteX63" fmla="*/ 980546 w 1704975"/>
              <a:gd name="connsiteY63" fmla="*/ 300655 h 360363"/>
              <a:gd name="connsiteX64" fmla="*/ 920750 w 1704975"/>
              <a:gd name="connsiteY64" fmla="*/ 329188 h 360363"/>
              <a:gd name="connsiteX65" fmla="*/ 857779 w 1704975"/>
              <a:gd name="connsiteY65" fmla="*/ 349795 h 360363"/>
              <a:gd name="connsiteX66" fmla="*/ 792692 w 1704975"/>
              <a:gd name="connsiteY66" fmla="*/ 360363 h 360363"/>
              <a:gd name="connsiteX67" fmla="*/ 728134 w 1704975"/>
              <a:gd name="connsiteY67" fmla="*/ 359835 h 360363"/>
              <a:gd name="connsiteX68" fmla="*/ 664104 w 1704975"/>
              <a:gd name="connsiteY68" fmla="*/ 348210 h 360363"/>
              <a:gd name="connsiteX69" fmla="*/ 633942 w 1704975"/>
              <a:gd name="connsiteY69" fmla="*/ 337114 h 360363"/>
              <a:gd name="connsiteX70" fmla="*/ 610659 w 1704975"/>
              <a:gd name="connsiteY70" fmla="*/ 327075 h 360363"/>
              <a:gd name="connsiteX71" fmla="*/ 567267 w 1704975"/>
              <a:gd name="connsiteY71" fmla="*/ 299598 h 360363"/>
              <a:gd name="connsiteX72" fmla="*/ 529167 w 1704975"/>
              <a:gd name="connsiteY72" fmla="*/ 266310 h 360363"/>
              <a:gd name="connsiteX73" fmla="*/ 499004 w 1704975"/>
              <a:gd name="connsiteY73" fmla="*/ 226152 h 360363"/>
              <a:gd name="connsiteX74" fmla="*/ 486834 w 1704975"/>
              <a:gd name="connsiteY74" fmla="*/ 202903 h 360363"/>
              <a:gd name="connsiteX75" fmla="*/ 480484 w 1704975"/>
              <a:gd name="connsiteY75" fmla="*/ 204488 h 360363"/>
              <a:gd name="connsiteX76" fmla="*/ 474663 w 1704975"/>
              <a:gd name="connsiteY76" fmla="*/ 206073 h 360363"/>
              <a:gd name="connsiteX77" fmla="*/ 442384 w 1704975"/>
              <a:gd name="connsiteY77" fmla="*/ 212942 h 360363"/>
              <a:gd name="connsiteX78" fmla="*/ 377296 w 1704975"/>
              <a:gd name="connsiteY78" fmla="*/ 221396 h 360363"/>
              <a:gd name="connsiteX79" fmla="*/ 310621 w 1704975"/>
              <a:gd name="connsiteY79" fmla="*/ 221396 h 360363"/>
              <a:gd name="connsiteX80" fmla="*/ 245004 w 1704975"/>
              <a:gd name="connsiteY80" fmla="*/ 213999 h 360363"/>
              <a:gd name="connsiteX81" fmla="*/ 182563 w 1704975"/>
              <a:gd name="connsiteY81" fmla="*/ 197619 h 360363"/>
              <a:gd name="connsiteX82" fmla="*/ 123296 w 1704975"/>
              <a:gd name="connsiteY82" fmla="*/ 171727 h 360363"/>
              <a:gd name="connsiteX83" fmla="*/ 69321 w 1704975"/>
              <a:gd name="connsiteY83" fmla="*/ 136854 h 360363"/>
              <a:gd name="connsiteX84" fmla="*/ 22225 w 1704975"/>
              <a:gd name="connsiteY84" fmla="*/ 91412 h 360363"/>
              <a:gd name="connsiteX85" fmla="*/ 1588 w 1704975"/>
              <a:gd name="connsiteY85" fmla="*/ 63936 h 360363"/>
              <a:gd name="connsiteX86" fmla="*/ 0 w 1704975"/>
              <a:gd name="connsiteY86" fmla="*/ 60237 h 360363"/>
              <a:gd name="connsiteX87" fmla="*/ 1588 w 1704975"/>
              <a:gd name="connsiteY87" fmla="*/ 54953 h 360363"/>
              <a:gd name="connsiteX88" fmla="*/ 6879 w 1704975"/>
              <a:gd name="connsiteY88" fmla="*/ 50197 h 360363"/>
              <a:gd name="connsiteX89" fmla="*/ 12700 w 1704975"/>
              <a:gd name="connsiteY89" fmla="*/ 50197 h 360363"/>
              <a:gd name="connsiteX90" fmla="*/ 15346 w 1704975"/>
              <a:gd name="connsiteY90" fmla="*/ 52839 h 360363"/>
              <a:gd name="connsiteX91" fmla="*/ 38629 w 1704975"/>
              <a:gd name="connsiteY91" fmla="*/ 80844 h 360363"/>
              <a:gd name="connsiteX92" fmla="*/ 91546 w 1704975"/>
              <a:gd name="connsiteY92" fmla="*/ 127871 h 360363"/>
              <a:gd name="connsiteX93" fmla="*/ 151342 w 1704975"/>
              <a:gd name="connsiteY93" fmla="*/ 163802 h 360363"/>
              <a:gd name="connsiteX94" fmla="*/ 218017 w 1704975"/>
              <a:gd name="connsiteY94" fmla="*/ 188636 h 360363"/>
              <a:gd name="connsiteX95" fmla="*/ 252942 w 1704975"/>
              <a:gd name="connsiteY95" fmla="*/ 195505 h 360363"/>
              <a:gd name="connsiteX96" fmla="*/ 275696 w 1704975"/>
              <a:gd name="connsiteY96" fmla="*/ 199204 h 360363"/>
              <a:gd name="connsiteX97" fmla="*/ 321204 w 1704975"/>
              <a:gd name="connsiteY97" fmla="*/ 202903 h 360363"/>
              <a:gd name="connsiteX98" fmla="*/ 390525 w 1704975"/>
              <a:gd name="connsiteY98" fmla="*/ 200261 h 360363"/>
              <a:gd name="connsiteX99" fmla="*/ 436563 w 1704975"/>
              <a:gd name="connsiteY99" fmla="*/ 193392 h 360363"/>
              <a:gd name="connsiteX100" fmla="*/ 457200 w 1704975"/>
              <a:gd name="connsiteY100" fmla="*/ 189693 h 360363"/>
              <a:gd name="connsiteX101" fmla="*/ 477838 w 1704975"/>
              <a:gd name="connsiteY101" fmla="*/ 184937 h 360363"/>
              <a:gd name="connsiteX102" fmla="*/ 470959 w 1704975"/>
              <a:gd name="connsiteY102" fmla="*/ 168029 h 360363"/>
              <a:gd name="connsiteX103" fmla="*/ 460904 w 1704975"/>
              <a:gd name="connsiteY103" fmla="*/ 127343 h 360363"/>
              <a:gd name="connsiteX104" fmla="*/ 459317 w 1704975"/>
              <a:gd name="connsiteY104" fmla="*/ 96167 h 360363"/>
              <a:gd name="connsiteX105" fmla="*/ 462492 w 1704975"/>
              <a:gd name="connsiteY105" fmla="*/ 77145 h 360363"/>
              <a:gd name="connsiteX106" fmla="*/ 470959 w 1704975"/>
              <a:gd name="connsiteY106" fmla="*/ 60237 h 360363"/>
              <a:gd name="connsiteX107" fmla="*/ 483659 w 1704975"/>
              <a:gd name="connsiteY107" fmla="*/ 47027 h 360363"/>
              <a:gd name="connsiteX108" fmla="*/ 492654 w 1704975"/>
              <a:gd name="connsiteY108" fmla="*/ 42800 h 360363"/>
              <a:gd name="connsiteX109" fmla="*/ 495300 w 1704975"/>
              <a:gd name="connsiteY109" fmla="*/ 42800 h 360363"/>
              <a:gd name="connsiteX110" fmla="*/ 496888 w 1704975"/>
              <a:gd name="connsiteY110" fmla="*/ 42800 h 360363"/>
              <a:gd name="connsiteX111" fmla="*/ 511175 w 1704975"/>
              <a:gd name="connsiteY111" fmla="*/ 38044 h 360363"/>
              <a:gd name="connsiteX112" fmla="*/ 540809 w 1704975"/>
              <a:gd name="connsiteY112" fmla="*/ 39630 h 360363"/>
              <a:gd name="connsiteX113" fmla="*/ 566738 w 1704975"/>
              <a:gd name="connsiteY113" fmla="*/ 53896 h 360363"/>
              <a:gd name="connsiteX114" fmla="*/ 584200 w 1704975"/>
              <a:gd name="connsiteY114" fmla="*/ 78202 h 360363"/>
              <a:gd name="connsiteX115" fmla="*/ 587904 w 1704975"/>
              <a:gd name="connsiteY115" fmla="*/ 94582 h 360363"/>
              <a:gd name="connsiteX116" fmla="*/ 589492 w 1704975"/>
              <a:gd name="connsiteY116" fmla="*/ 105150 h 360363"/>
              <a:gd name="connsiteX117" fmla="*/ 587904 w 1704975"/>
              <a:gd name="connsiteY117" fmla="*/ 124701 h 360363"/>
              <a:gd name="connsiteX118" fmla="*/ 582613 w 1704975"/>
              <a:gd name="connsiteY118" fmla="*/ 141609 h 360363"/>
              <a:gd name="connsiteX119" fmla="*/ 572559 w 1704975"/>
              <a:gd name="connsiteY119" fmla="*/ 156933 h 360363"/>
              <a:gd name="connsiteX120" fmla="*/ 552979 w 1704975"/>
              <a:gd name="connsiteY120" fmla="*/ 174898 h 360363"/>
              <a:gd name="connsiteX121" fmla="*/ 518584 w 1704975"/>
              <a:gd name="connsiteY121" fmla="*/ 192335 h 360363"/>
              <a:gd name="connsiteX122" fmla="*/ 501121 w 1704975"/>
              <a:gd name="connsiteY122" fmla="*/ 198675 h 360363"/>
              <a:gd name="connsiteX123" fmla="*/ 502179 w 1704975"/>
              <a:gd name="connsiteY123" fmla="*/ 200789 h 360363"/>
              <a:gd name="connsiteX124" fmla="*/ 503238 w 1704975"/>
              <a:gd name="connsiteY124" fmla="*/ 202903 h 360363"/>
              <a:gd name="connsiteX125" fmla="*/ 514879 w 1704975"/>
              <a:gd name="connsiteY125" fmla="*/ 221925 h 360363"/>
              <a:gd name="connsiteX126" fmla="*/ 543984 w 1704975"/>
              <a:gd name="connsiteY126" fmla="*/ 257855 h 360363"/>
              <a:gd name="connsiteX127" fmla="*/ 560388 w 1704975"/>
              <a:gd name="connsiteY127" fmla="*/ 273179 h 360363"/>
              <a:gd name="connsiteX128" fmla="*/ 582613 w 1704975"/>
              <a:gd name="connsiteY128" fmla="*/ 291144 h 360363"/>
              <a:gd name="connsiteX129" fmla="*/ 632884 w 1704975"/>
              <a:gd name="connsiteY129" fmla="*/ 318620 h 360363"/>
              <a:gd name="connsiteX130" fmla="*/ 686859 w 1704975"/>
              <a:gd name="connsiteY130" fmla="*/ 335529 h 360363"/>
              <a:gd name="connsiteX131" fmla="*/ 744009 w 1704975"/>
              <a:gd name="connsiteY131" fmla="*/ 342926 h 360363"/>
              <a:gd name="connsiteX132" fmla="*/ 772584 w 1704975"/>
              <a:gd name="connsiteY132" fmla="*/ 342398 h 360363"/>
              <a:gd name="connsiteX133" fmla="*/ 796925 w 1704975"/>
              <a:gd name="connsiteY133" fmla="*/ 340813 h 360363"/>
              <a:gd name="connsiteX134" fmla="*/ 842434 w 1704975"/>
              <a:gd name="connsiteY134" fmla="*/ 332887 h 360363"/>
              <a:gd name="connsiteX135" fmla="*/ 885296 w 1704975"/>
              <a:gd name="connsiteY135" fmla="*/ 320205 h 360363"/>
              <a:gd name="connsiteX136" fmla="*/ 926042 w 1704975"/>
              <a:gd name="connsiteY136" fmla="*/ 302769 h 360363"/>
              <a:gd name="connsiteX137" fmla="*/ 983192 w 1704975"/>
              <a:gd name="connsiteY137" fmla="*/ 270537 h 360363"/>
              <a:gd name="connsiteX138" fmla="*/ 1057275 w 1704975"/>
              <a:gd name="connsiteY138" fmla="*/ 218226 h 360363"/>
              <a:gd name="connsiteX139" fmla="*/ 1093788 w 1704975"/>
              <a:gd name="connsiteY139" fmla="*/ 190750 h 360363"/>
              <a:gd name="connsiteX140" fmla="*/ 1077913 w 1704975"/>
              <a:gd name="connsiteY140" fmla="*/ 181767 h 360363"/>
              <a:gd name="connsiteX141" fmla="*/ 1050396 w 1704975"/>
              <a:gd name="connsiteY141" fmla="*/ 160631 h 360363"/>
              <a:gd name="connsiteX142" fmla="*/ 1029229 w 1704975"/>
              <a:gd name="connsiteY142" fmla="*/ 134212 h 360363"/>
              <a:gd name="connsiteX143" fmla="*/ 1015471 w 1704975"/>
              <a:gd name="connsiteY143" fmla="*/ 103565 h 360363"/>
              <a:gd name="connsiteX144" fmla="*/ 1012825 w 1704975"/>
              <a:gd name="connsiteY144" fmla="*/ 86656 h 360363"/>
              <a:gd name="connsiteX145" fmla="*/ 1012296 w 1704975"/>
              <a:gd name="connsiteY145" fmla="*/ 71861 h 360363"/>
              <a:gd name="connsiteX146" fmla="*/ 1022350 w 1704975"/>
              <a:gd name="connsiteY146" fmla="*/ 45970 h 360363"/>
              <a:gd name="connsiteX147" fmla="*/ 1041400 w 1704975"/>
              <a:gd name="connsiteY147" fmla="*/ 26948 h 360363"/>
              <a:gd name="connsiteX148" fmla="*/ 1065742 w 1704975"/>
              <a:gd name="connsiteY148" fmla="*/ 18494 h 360363"/>
              <a:gd name="connsiteX149" fmla="*/ 1079500 w 1704975"/>
              <a:gd name="connsiteY149" fmla="*/ 20608 h 360363"/>
              <a:gd name="connsiteX150" fmla="*/ 1079500 w 1704975"/>
              <a:gd name="connsiteY150" fmla="*/ 20079 h 360363"/>
              <a:gd name="connsiteX151" fmla="*/ 1080029 w 1704975"/>
              <a:gd name="connsiteY151" fmla="*/ 20079 h 360363"/>
              <a:gd name="connsiteX152" fmla="*/ 1081617 w 1704975"/>
              <a:gd name="connsiteY152" fmla="*/ 20608 h 360363"/>
              <a:gd name="connsiteX153" fmla="*/ 1083204 w 1704975"/>
              <a:gd name="connsiteY153" fmla="*/ 21664 h 360363"/>
              <a:gd name="connsiteX154" fmla="*/ 1086909 w 1704975"/>
              <a:gd name="connsiteY154" fmla="*/ 22193 h 360363"/>
              <a:gd name="connsiteX155" fmla="*/ 1090613 w 1704975"/>
              <a:gd name="connsiteY155" fmla="*/ 24306 h 360363"/>
              <a:gd name="connsiteX156" fmla="*/ 1102254 w 1704975"/>
              <a:gd name="connsiteY156" fmla="*/ 30647 h 360363"/>
              <a:gd name="connsiteX157" fmla="*/ 1120246 w 1704975"/>
              <a:gd name="connsiteY157" fmla="*/ 48084 h 360363"/>
              <a:gd name="connsiteX158" fmla="*/ 1132946 w 1704975"/>
              <a:gd name="connsiteY158" fmla="*/ 70276 h 360363"/>
              <a:gd name="connsiteX159" fmla="*/ 1140354 w 1704975"/>
              <a:gd name="connsiteY159" fmla="*/ 95111 h 360363"/>
              <a:gd name="connsiteX160" fmla="*/ 1142471 w 1704975"/>
              <a:gd name="connsiteY160" fmla="*/ 108321 h 360363"/>
              <a:gd name="connsiteX161" fmla="*/ 1145117 w 1704975"/>
              <a:gd name="connsiteY161" fmla="*/ 128399 h 360363"/>
              <a:gd name="connsiteX162" fmla="*/ 1141942 w 1704975"/>
              <a:gd name="connsiteY162" fmla="*/ 161160 h 360363"/>
              <a:gd name="connsiteX163" fmla="*/ 1132946 w 1704975"/>
              <a:gd name="connsiteY163" fmla="*/ 178597 h 360363"/>
              <a:gd name="connsiteX164" fmla="*/ 1124479 w 1704975"/>
              <a:gd name="connsiteY164" fmla="*/ 184937 h 360363"/>
              <a:gd name="connsiteX165" fmla="*/ 1147763 w 1704975"/>
              <a:gd name="connsiteY165" fmla="*/ 193920 h 360363"/>
              <a:gd name="connsiteX166" fmla="*/ 1173163 w 1704975"/>
              <a:gd name="connsiteY166" fmla="*/ 200261 h 360363"/>
              <a:gd name="connsiteX167" fmla="*/ 1196446 w 1704975"/>
              <a:gd name="connsiteY167" fmla="*/ 204488 h 360363"/>
              <a:gd name="connsiteX168" fmla="*/ 1245659 w 1704975"/>
              <a:gd name="connsiteY168" fmla="*/ 208715 h 360363"/>
              <a:gd name="connsiteX169" fmla="*/ 1294342 w 1704975"/>
              <a:gd name="connsiteY169" fmla="*/ 205545 h 360363"/>
              <a:gd name="connsiteX170" fmla="*/ 1341967 w 1704975"/>
              <a:gd name="connsiteY170" fmla="*/ 197619 h 360363"/>
              <a:gd name="connsiteX171" fmla="*/ 1365779 w 1704975"/>
              <a:gd name="connsiteY171" fmla="*/ 192335 h 360363"/>
              <a:gd name="connsiteX172" fmla="*/ 1412875 w 1704975"/>
              <a:gd name="connsiteY172" fmla="*/ 179653 h 360363"/>
              <a:gd name="connsiteX173" fmla="*/ 1502304 w 1704975"/>
              <a:gd name="connsiteY173" fmla="*/ 143194 h 360363"/>
              <a:gd name="connsiteX174" fmla="*/ 1585913 w 1704975"/>
              <a:gd name="connsiteY174" fmla="*/ 95111 h 360363"/>
              <a:gd name="connsiteX175" fmla="*/ 1662642 w 1704975"/>
              <a:gd name="connsiteY175" fmla="*/ 35931 h 360363"/>
              <a:gd name="connsiteX176" fmla="*/ 1698096 w 1704975"/>
              <a:gd name="connsiteY176" fmla="*/ 1585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04975" h="360363">
                <a:moveTo>
                  <a:pt x="526118" y="47625"/>
                </a:moveTo>
                <a:lnTo>
                  <a:pt x="509508" y="49213"/>
                </a:lnTo>
                <a:lnTo>
                  <a:pt x="499864" y="51329"/>
                </a:lnTo>
                <a:lnTo>
                  <a:pt x="499329" y="52388"/>
                </a:lnTo>
                <a:lnTo>
                  <a:pt x="497721" y="52917"/>
                </a:lnTo>
                <a:lnTo>
                  <a:pt x="490756" y="57679"/>
                </a:lnTo>
                <a:lnTo>
                  <a:pt x="480576" y="68792"/>
                </a:lnTo>
                <a:lnTo>
                  <a:pt x="473075" y="91017"/>
                </a:lnTo>
                <a:lnTo>
                  <a:pt x="475218" y="127529"/>
                </a:lnTo>
                <a:lnTo>
                  <a:pt x="485934" y="164571"/>
                </a:lnTo>
                <a:lnTo>
                  <a:pt x="492899" y="180975"/>
                </a:lnTo>
                <a:lnTo>
                  <a:pt x="496114" y="179917"/>
                </a:lnTo>
                <a:lnTo>
                  <a:pt x="499864" y="178329"/>
                </a:lnTo>
                <a:lnTo>
                  <a:pt x="513795" y="174625"/>
                </a:lnTo>
                <a:lnTo>
                  <a:pt x="540048" y="161925"/>
                </a:lnTo>
                <a:lnTo>
                  <a:pt x="551835" y="152400"/>
                </a:lnTo>
                <a:lnTo>
                  <a:pt x="557729" y="122767"/>
                </a:lnTo>
                <a:lnTo>
                  <a:pt x="558800" y="89429"/>
                </a:lnTo>
                <a:lnTo>
                  <a:pt x="555586" y="71967"/>
                </a:lnTo>
                <a:lnTo>
                  <a:pt x="548620" y="59796"/>
                </a:lnTo>
                <a:lnTo>
                  <a:pt x="539512" y="51329"/>
                </a:lnTo>
                <a:close/>
                <a:moveTo>
                  <a:pt x="1054345" y="28575"/>
                </a:moveTo>
                <a:lnTo>
                  <a:pt x="1040729" y="37103"/>
                </a:lnTo>
                <a:lnTo>
                  <a:pt x="1033920" y="54159"/>
                </a:lnTo>
                <a:lnTo>
                  <a:pt x="1033920" y="65352"/>
                </a:lnTo>
                <a:lnTo>
                  <a:pt x="1030255" y="72280"/>
                </a:lnTo>
                <a:lnTo>
                  <a:pt x="1027112" y="85605"/>
                </a:lnTo>
                <a:lnTo>
                  <a:pt x="1028683" y="96798"/>
                </a:lnTo>
                <a:lnTo>
                  <a:pt x="1034444" y="108524"/>
                </a:lnTo>
                <a:lnTo>
                  <a:pt x="1039681" y="113321"/>
                </a:lnTo>
                <a:lnTo>
                  <a:pt x="1049108" y="130909"/>
                </a:lnTo>
                <a:lnTo>
                  <a:pt x="1075294" y="157026"/>
                </a:lnTo>
                <a:lnTo>
                  <a:pt x="1091005" y="167685"/>
                </a:lnTo>
                <a:lnTo>
                  <a:pt x="1097813" y="171949"/>
                </a:lnTo>
                <a:lnTo>
                  <a:pt x="1105669" y="176213"/>
                </a:lnTo>
                <a:lnTo>
                  <a:pt x="1107240" y="173548"/>
                </a:lnTo>
                <a:lnTo>
                  <a:pt x="1109335" y="173015"/>
                </a:lnTo>
                <a:lnTo>
                  <a:pt x="1114572" y="171416"/>
                </a:lnTo>
                <a:lnTo>
                  <a:pt x="1122951" y="164487"/>
                </a:lnTo>
                <a:lnTo>
                  <a:pt x="1128712" y="149031"/>
                </a:lnTo>
                <a:lnTo>
                  <a:pt x="1127141" y="106925"/>
                </a:lnTo>
                <a:lnTo>
                  <a:pt x="1122951" y="87737"/>
                </a:lnTo>
                <a:lnTo>
                  <a:pt x="1117714" y="71214"/>
                </a:lnTo>
                <a:lnTo>
                  <a:pt x="1101479" y="42433"/>
                </a:lnTo>
                <a:lnTo>
                  <a:pt x="1088910" y="31773"/>
                </a:lnTo>
                <a:lnTo>
                  <a:pt x="1075294" y="28575"/>
                </a:lnTo>
                <a:close/>
                <a:moveTo>
                  <a:pt x="1700213" y="0"/>
                </a:moveTo>
                <a:lnTo>
                  <a:pt x="1704975" y="4756"/>
                </a:lnTo>
                <a:lnTo>
                  <a:pt x="1703388" y="6869"/>
                </a:lnTo>
                <a:lnTo>
                  <a:pt x="1679046" y="33817"/>
                </a:lnTo>
                <a:lnTo>
                  <a:pt x="1624542" y="82958"/>
                </a:lnTo>
                <a:lnTo>
                  <a:pt x="1564746" y="127343"/>
                </a:lnTo>
                <a:lnTo>
                  <a:pt x="1499659" y="164858"/>
                </a:lnTo>
                <a:lnTo>
                  <a:pt x="1431396" y="195505"/>
                </a:lnTo>
                <a:lnTo>
                  <a:pt x="1359429" y="216641"/>
                </a:lnTo>
                <a:lnTo>
                  <a:pt x="1287463" y="227209"/>
                </a:lnTo>
                <a:lnTo>
                  <a:pt x="1213379" y="226680"/>
                </a:lnTo>
                <a:lnTo>
                  <a:pt x="1176867" y="220868"/>
                </a:lnTo>
                <a:lnTo>
                  <a:pt x="1159934" y="216641"/>
                </a:lnTo>
                <a:lnTo>
                  <a:pt x="1123421" y="204488"/>
                </a:lnTo>
                <a:lnTo>
                  <a:pt x="1105429" y="197090"/>
                </a:lnTo>
                <a:lnTo>
                  <a:pt x="1083734" y="220868"/>
                </a:lnTo>
                <a:lnTo>
                  <a:pt x="1035050" y="264196"/>
                </a:lnTo>
                <a:lnTo>
                  <a:pt x="980546" y="300655"/>
                </a:lnTo>
                <a:lnTo>
                  <a:pt x="920750" y="329188"/>
                </a:lnTo>
                <a:lnTo>
                  <a:pt x="857779" y="349795"/>
                </a:lnTo>
                <a:lnTo>
                  <a:pt x="792692" y="360363"/>
                </a:lnTo>
                <a:lnTo>
                  <a:pt x="728134" y="359835"/>
                </a:lnTo>
                <a:lnTo>
                  <a:pt x="664104" y="348210"/>
                </a:lnTo>
                <a:lnTo>
                  <a:pt x="633942" y="337114"/>
                </a:lnTo>
                <a:lnTo>
                  <a:pt x="610659" y="327075"/>
                </a:lnTo>
                <a:lnTo>
                  <a:pt x="567267" y="299598"/>
                </a:lnTo>
                <a:lnTo>
                  <a:pt x="529167" y="266310"/>
                </a:lnTo>
                <a:lnTo>
                  <a:pt x="499004" y="226152"/>
                </a:lnTo>
                <a:lnTo>
                  <a:pt x="486834" y="202903"/>
                </a:lnTo>
                <a:lnTo>
                  <a:pt x="480484" y="204488"/>
                </a:lnTo>
                <a:lnTo>
                  <a:pt x="474663" y="206073"/>
                </a:lnTo>
                <a:lnTo>
                  <a:pt x="442384" y="212942"/>
                </a:lnTo>
                <a:lnTo>
                  <a:pt x="377296" y="221396"/>
                </a:lnTo>
                <a:lnTo>
                  <a:pt x="310621" y="221396"/>
                </a:lnTo>
                <a:lnTo>
                  <a:pt x="245004" y="213999"/>
                </a:lnTo>
                <a:lnTo>
                  <a:pt x="182563" y="197619"/>
                </a:lnTo>
                <a:lnTo>
                  <a:pt x="123296" y="171727"/>
                </a:lnTo>
                <a:lnTo>
                  <a:pt x="69321" y="136854"/>
                </a:lnTo>
                <a:lnTo>
                  <a:pt x="22225" y="91412"/>
                </a:lnTo>
                <a:lnTo>
                  <a:pt x="1588" y="63936"/>
                </a:lnTo>
                <a:lnTo>
                  <a:pt x="0" y="60237"/>
                </a:lnTo>
                <a:lnTo>
                  <a:pt x="1588" y="54953"/>
                </a:lnTo>
                <a:lnTo>
                  <a:pt x="6879" y="50197"/>
                </a:lnTo>
                <a:lnTo>
                  <a:pt x="12700" y="50197"/>
                </a:lnTo>
                <a:lnTo>
                  <a:pt x="15346" y="52839"/>
                </a:lnTo>
                <a:lnTo>
                  <a:pt x="38629" y="80844"/>
                </a:lnTo>
                <a:lnTo>
                  <a:pt x="91546" y="127871"/>
                </a:lnTo>
                <a:lnTo>
                  <a:pt x="151342" y="163802"/>
                </a:lnTo>
                <a:lnTo>
                  <a:pt x="218017" y="188636"/>
                </a:lnTo>
                <a:lnTo>
                  <a:pt x="252942" y="195505"/>
                </a:lnTo>
                <a:lnTo>
                  <a:pt x="275696" y="199204"/>
                </a:lnTo>
                <a:lnTo>
                  <a:pt x="321204" y="202903"/>
                </a:lnTo>
                <a:lnTo>
                  <a:pt x="390525" y="200261"/>
                </a:lnTo>
                <a:lnTo>
                  <a:pt x="436563" y="193392"/>
                </a:lnTo>
                <a:lnTo>
                  <a:pt x="457200" y="189693"/>
                </a:lnTo>
                <a:lnTo>
                  <a:pt x="477838" y="184937"/>
                </a:lnTo>
                <a:lnTo>
                  <a:pt x="470959" y="168029"/>
                </a:lnTo>
                <a:lnTo>
                  <a:pt x="460904" y="127343"/>
                </a:lnTo>
                <a:lnTo>
                  <a:pt x="459317" y="96167"/>
                </a:lnTo>
                <a:lnTo>
                  <a:pt x="462492" y="77145"/>
                </a:lnTo>
                <a:lnTo>
                  <a:pt x="470959" y="60237"/>
                </a:lnTo>
                <a:lnTo>
                  <a:pt x="483659" y="47027"/>
                </a:lnTo>
                <a:lnTo>
                  <a:pt x="492654" y="42800"/>
                </a:lnTo>
                <a:lnTo>
                  <a:pt x="495300" y="42800"/>
                </a:lnTo>
                <a:lnTo>
                  <a:pt x="496888" y="42800"/>
                </a:lnTo>
                <a:lnTo>
                  <a:pt x="511175" y="38044"/>
                </a:lnTo>
                <a:lnTo>
                  <a:pt x="540809" y="39630"/>
                </a:lnTo>
                <a:lnTo>
                  <a:pt x="566738" y="53896"/>
                </a:lnTo>
                <a:lnTo>
                  <a:pt x="584200" y="78202"/>
                </a:lnTo>
                <a:lnTo>
                  <a:pt x="587904" y="94582"/>
                </a:lnTo>
                <a:lnTo>
                  <a:pt x="589492" y="105150"/>
                </a:lnTo>
                <a:lnTo>
                  <a:pt x="587904" y="124701"/>
                </a:lnTo>
                <a:lnTo>
                  <a:pt x="582613" y="141609"/>
                </a:lnTo>
                <a:lnTo>
                  <a:pt x="572559" y="156933"/>
                </a:lnTo>
                <a:lnTo>
                  <a:pt x="552979" y="174898"/>
                </a:lnTo>
                <a:lnTo>
                  <a:pt x="518584" y="192335"/>
                </a:lnTo>
                <a:lnTo>
                  <a:pt x="501121" y="198675"/>
                </a:lnTo>
                <a:lnTo>
                  <a:pt x="502179" y="200789"/>
                </a:lnTo>
                <a:lnTo>
                  <a:pt x="503238" y="202903"/>
                </a:lnTo>
                <a:lnTo>
                  <a:pt x="514879" y="221925"/>
                </a:lnTo>
                <a:lnTo>
                  <a:pt x="543984" y="257855"/>
                </a:lnTo>
                <a:lnTo>
                  <a:pt x="560388" y="273179"/>
                </a:lnTo>
                <a:lnTo>
                  <a:pt x="582613" y="291144"/>
                </a:lnTo>
                <a:lnTo>
                  <a:pt x="632884" y="318620"/>
                </a:lnTo>
                <a:lnTo>
                  <a:pt x="686859" y="335529"/>
                </a:lnTo>
                <a:lnTo>
                  <a:pt x="744009" y="342926"/>
                </a:lnTo>
                <a:lnTo>
                  <a:pt x="772584" y="342398"/>
                </a:lnTo>
                <a:lnTo>
                  <a:pt x="796925" y="340813"/>
                </a:lnTo>
                <a:lnTo>
                  <a:pt x="842434" y="332887"/>
                </a:lnTo>
                <a:lnTo>
                  <a:pt x="885296" y="320205"/>
                </a:lnTo>
                <a:lnTo>
                  <a:pt x="926042" y="302769"/>
                </a:lnTo>
                <a:lnTo>
                  <a:pt x="983192" y="270537"/>
                </a:lnTo>
                <a:lnTo>
                  <a:pt x="1057275" y="218226"/>
                </a:lnTo>
                <a:lnTo>
                  <a:pt x="1093788" y="190750"/>
                </a:lnTo>
                <a:lnTo>
                  <a:pt x="1077913" y="181767"/>
                </a:lnTo>
                <a:lnTo>
                  <a:pt x="1050396" y="160631"/>
                </a:lnTo>
                <a:lnTo>
                  <a:pt x="1029229" y="134212"/>
                </a:lnTo>
                <a:lnTo>
                  <a:pt x="1015471" y="103565"/>
                </a:lnTo>
                <a:lnTo>
                  <a:pt x="1012825" y="86656"/>
                </a:lnTo>
                <a:lnTo>
                  <a:pt x="1012296" y="71861"/>
                </a:lnTo>
                <a:lnTo>
                  <a:pt x="1022350" y="45970"/>
                </a:lnTo>
                <a:lnTo>
                  <a:pt x="1041400" y="26948"/>
                </a:lnTo>
                <a:lnTo>
                  <a:pt x="1065742" y="18494"/>
                </a:lnTo>
                <a:lnTo>
                  <a:pt x="1079500" y="20608"/>
                </a:lnTo>
                <a:lnTo>
                  <a:pt x="1079500" y="20079"/>
                </a:lnTo>
                <a:lnTo>
                  <a:pt x="1080029" y="20079"/>
                </a:lnTo>
                <a:lnTo>
                  <a:pt x="1081617" y="20608"/>
                </a:lnTo>
                <a:lnTo>
                  <a:pt x="1083204" y="21664"/>
                </a:lnTo>
                <a:lnTo>
                  <a:pt x="1086909" y="22193"/>
                </a:lnTo>
                <a:lnTo>
                  <a:pt x="1090613" y="24306"/>
                </a:lnTo>
                <a:lnTo>
                  <a:pt x="1102254" y="30647"/>
                </a:lnTo>
                <a:lnTo>
                  <a:pt x="1120246" y="48084"/>
                </a:lnTo>
                <a:lnTo>
                  <a:pt x="1132946" y="70276"/>
                </a:lnTo>
                <a:lnTo>
                  <a:pt x="1140354" y="95111"/>
                </a:lnTo>
                <a:lnTo>
                  <a:pt x="1142471" y="108321"/>
                </a:lnTo>
                <a:lnTo>
                  <a:pt x="1145117" y="128399"/>
                </a:lnTo>
                <a:lnTo>
                  <a:pt x="1141942" y="161160"/>
                </a:lnTo>
                <a:lnTo>
                  <a:pt x="1132946" y="178597"/>
                </a:lnTo>
                <a:lnTo>
                  <a:pt x="1124479" y="184937"/>
                </a:lnTo>
                <a:lnTo>
                  <a:pt x="1147763" y="193920"/>
                </a:lnTo>
                <a:lnTo>
                  <a:pt x="1173163" y="200261"/>
                </a:lnTo>
                <a:lnTo>
                  <a:pt x="1196446" y="204488"/>
                </a:lnTo>
                <a:lnTo>
                  <a:pt x="1245659" y="208715"/>
                </a:lnTo>
                <a:lnTo>
                  <a:pt x="1294342" y="205545"/>
                </a:lnTo>
                <a:lnTo>
                  <a:pt x="1341967" y="197619"/>
                </a:lnTo>
                <a:lnTo>
                  <a:pt x="1365779" y="192335"/>
                </a:lnTo>
                <a:lnTo>
                  <a:pt x="1412875" y="179653"/>
                </a:lnTo>
                <a:lnTo>
                  <a:pt x="1502304" y="143194"/>
                </a:lnTo>
                <a:lnTo>
                  <a:pt x="1585913" y="95111"/>
                </a:lnTo>
                <a:lnTo>
                  <a:pt x="1662642" y="35931"/>
                </a:lnTo>
                <a:lnTo>
                  <a:pt x="1698096" y="1585"/>
                </a:lnTo>
                <a:close/>
              </a:path>
            </a:pathLst>
          </a:custGeom>
          <a:solidFill>
            <a:srgbClr val="EFE125"/>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p:cNvSpPr>
            <a:spLocks/>
          </p:cNvSpPr>
          <p:nvPr/>
        </p:nvSpPr>
        <p:spPr bwMode="auto">
          <a:xfrm>
            <a:off x="8495471" y="1452749"/>
            <a:ext cx="1892180" cy="358978"/>
          </a:xfrm>
          <a:custGeom>
            <a:avLst/>
            <a:gdLst>
              <a:gd name="connsiteX0" fmla="*/ 393700 w 1384300"/>
              <a:gd name="connsiteY0" fmla="*/ 53975 h 300038"/>
              <a:gd name="connsiteX1" fmla="*/ 375179 w 1384300"/>
              <a:gd name="connsiteY1" fmla="*/ 58689 h 300038"/>
              <a:gd name="connsiteX2" fmla="*/ 359834 w 1384300"/>
              <a:gd name="connsiteY2" fmla="*/ 70734 h 300038"/>
              <a:gd name="connsiteX3" fmla="*/ 354542 w 1384300"/>
              <a:gd name="connsiteY3" fmla="*/ 79637 h 300038"/>
              <a:gd name="connsiteX4" fmla="*/ 350309 w 1384300"/>
              <a:gd name="connsiteY4" fmla="*/ 90111 h 300038"/>
              <a:gd name="connsiteX5" fmla="*/ 349250 w 1384300"/>
              <a:gd name="connsiteY5" fmla="*/ 111060 h 300038"/>
              <a:gd name="connsiteX6" fmla="*/ 357188 w 1384300"/>
              <a:gd name="connsiteY6" fmla="*/ 129913 h 300038"/>
              <a:gd name="connsiteX7" fmla="*/ 369359 w 1384300"/>
              <a:gd name="connsiteY7" fmla="*/ 147196 h 300038"/>
              <a:gd name="connsiteX8" fmla="*/ 377296 w 1384300"/>
              <a:gd name="connsiteY8" fmla="*/ 155575 h 300038"/>
              <a:gd name="connsiteX9" fmla="*/ 389996 w 1384300"/>
              <a:gd name="connsiteY9" fmla="*/ 146672 h 300038"/>
              <a:gd name="connsiteX10" fmla="*/ 411692 w 1384300"/>
              <a:gd name="connsiteY10" fmla="*/ 127295 h 300038"/>
              <a:gd name="connsiteX11" fmla="*/ 424921 w 1384300"/>
              <a:gd name="connsiteY11" fmla="*/ 102680 h 300038"/>
              <a:gd name="connsiteX12" fmla="*/ 425450 w 1384300"/>
              <a:gd name="connsiteY12" fmla="*/ 76495 h 300038"/>
              <a:gd name="connsiteX13" fmla="*/ 419629 w 1384300"/>
              <a:gd name="connsiteY13" fmla="*/ 62355 h 300038"/>
              <a:gd name="connsiteX14" fmla="*/ 411163 w 1384300"/>
              <a:gd name="connsiteY14" fmla="*/ 57118 h 300038"/>
              <a:gd name="connsiteX15" fmla="*/ 1004358 w 1384300"/>
              <a:gd name="connsiteY15" fmla="*/ 17463 h 300038"/>
              <a:gd name="connsiteX16" fmla="*/ 986896 w 1384300"/>
              <a:gd name="connsiteY16" fmla="*/ 21721 h 300038"/>
              <a:gd name="connsiteX17" fmla="*/ 973137 w 1384300"/>
              <a:gd name="connsiteY17" fmla="*/ 33962 h 300038"/>
              <a:gd name="connsiteX18" fmla="*/ 968904 w 1384300"/>
              <a:gd name="connsiteY18" fmla="*/ 44607 h 300038"/>
              <a:gd name="connsiteX19" fmla="*/ 966787 w 1384300"/>
              <a:gd name="connsiteY19" fmla="*/ 56848 h 300038"/>
              <a:gd name="connsiteX20" fmla="*/ 973137 w 1384300"/>
              <a:gd name="connsiteY20" fmla="*/ 76540 h 300038"/>
              <a:gd name="connsiteX21" fmla="*/ 987425 w 1384300"/>
              <a:gd name="connsiteY21" fmla="*/ 90910 h 300038"/>
              <a:gd name="connsiteX22" fmla="*/ 1007004 w 1384300"/>
              <a:gd name="connsiteY22" fmla="*/ 102087 h 300038"/>
              <a:gd name="connsiteX23" fmla="*/ 1018117 w 1384300"/>
              <a:gd name="connsiteY23" fmla="*/ 106345 h 300038"/>
              <a:gd name="connsiteX24" fmla="*/ 1020234 w 1384300"/>
              <a:gd name="connsiteY24" fmla="*/ 107942 h 300038"/>
              <a:gd name="connsiteX25" fmla="*/ 1020763 w 1384300"/>
              <a:gd name="connsiteY25" fmla="*/ 109538 h 300038"/>
              <a:gd name="connsiteX26" fmla="*/ 1025525 w 1384300"/>
              <a:gd name="connsiteY26" fmla="*/ 91975 h 300038"/>
              <a:gd name="connsiteX27" fmla="*/ 1028700 w 1384300"/>
              <a:gd name="connsiteY27" fmla="*/ 54187 h 300038"/>
              <a:gd name="connsiteX28" fmla="*/ 1027642 w 1384300"/>
              <a:gd name="connsiteY28" fmla="*/ 32898 h 300038"/>
              <a:gd name="connsiteX29" fmla="*/ 1027642 w 1384300"/>
              <a:gd name="connsiteY29" fmla="*/ 32366 h 300038"/>
              <a:gd name="connsiteX30" fmla="*/ 1027642 w 1384300"/>
              <a:gd name="connsiteY30" fmla="*/ 31301 h 300038"/>
              <a:gd name="connsiteX31" fmla="*/ 1020763 w 1384300"/>
              <a:gd name="connsiteY31" fmla="*/ 23850 h 300038"/>
              <a:gd name="connsiteX32" fmla="*/ 6353 w 1384300"/>
              <a:gd name="connsiteY32" fmla="*/ 0 h 300038"/>
              <a:gd name="connsiteX33" fmla="*/ 7941 w 1384300"/>
              <a:gd name="connsiteY33" fmla="*/ 2117 h 300038"/>
              <a:gd name="connsiteX34" fmla="*/ 20646 w 1384300"/>
              <a:gd name="connsiteY34" fmla="*/ 29634 h 300038"/>
              <a:gd name="connsiteX35" fmla="*/ 53467 w 1384300"/>
              <a:gd name="connsiteY35" fmla="*/ 81492 h 300038"/>
              <a:gd name="connsiteX36" fmla="*/ 93169 w 1384300"/>
              <a:gd name="connsiteY36" fmla="*/ 125413 h 300038"/>
              <a:gd name="connsiteX37" fmla="*/ 141871 w 1384300"/>
              <a:gd name="connsiteY37" fmla="*/ 160338 h 300038"/>
              <a:gd name="connsiteX38" fmla="*/ 169928 w 1384300"/>
              <a:gd name="connsiteY38" fmla="*/ 173567 h 300038"/>
              <a:gd name="connsiteX39" fmla="*/ 187397 w 1384300"/>
              <a:gd name="connsiteY39" fmla="*/ 180446 h 300038"/>
              <a:gd name="connsiteX40" fmla="*/ 222865 w 1384300"/>
              <a:gd name="connsiteY40" fmla="*/ 188913 h 300038"/>
              <a:gd name="connsiteX41" fmla="*/ 259391 w 1384300"/>
              <a:gd name="connsiteY41" fmla="*/ 191559 h 300038"/>
              <a:gd name="connsiteX42" fmla="*/ 295918 w 1384300"/>
              <a:gd name="connsiteY42" fmla="*/ 188913 h 300038"/>
              <a:gd name="connsiteX43" fmla="*/ 313916 w 1384300"/>
              <a:gd name="connsiteY43" fmla="*/ 184151 h 300038"/>
              <a:gd name="connsiteX44" fmla="*/ 335620 w 1384300"/>
              <a:gd name="connsiteY44" fmla="*/ 177271 h 300038"/>
              <a:gd name="connsiteX45" fmla="*/ 359971 w 1384300"/>
              <a:gd name="connsiteY45" fmla="*/ 165630 h 300038"/>
              <a:gd name="connsiteX46" fmla="*/ 358912 w 1384300"/>
              <a:gd name="connsiteY46" fmla="*/ 163513 h 300038"/>
              <a:gd name="connsiteX47" fmla="*/ 357324 w 1384300"/>
              <a:gd name="connsiteY47" fmla="*/ 161396 h 300038"/>
              <a:gd name="connsiteX48" fmla="*/ 347796 w 1384300"/>
              <a:gd name="connsiteY48" fmla="*/ 149755 h 300038"/>
              <a:gd name="connsiteX49" fmla="*/ 334561 w 1384300"/>
              <a:gd name="connsiteY49" fmla="*/ 123296 h 300038"/>
              <a:gd name="connsiteX50" fmla="*/ 332444 w 1384300"/>
              <a:gd name="connsiteY50" fmla="*/ 94192 h 300038"/>
              <a:gd name="connsiteX51" fmla="*/ 341443 w 1384300"/>
              <a:gd name="connsiteY51" fmla="*/ 66146 h 300038"/>
              <a:gd name="connsiteX52" fmla="*/ 352031 w 1384300"/>
              <a:gd name="connsiteY52" fmla="*/ 54505 h 300038"/>
              <a:gd name="connsiteX53" fmla="*/ 363677 w 1384300"/>
              <a:gd name="connsiteY53" fmla="*/ 46567 h 300038"/>
              <a:gd name="connsiteX54" fmla="*/ 389086 w 1384300"/>
              <a:gd name="connsiteY54" fmla="*/ 39688 h 300038"/>
              <a:gd name="connsiteX55" fmla="*/ 413967 w 1384300"/>
              <a:gd name="connsiteY55" fmla="*/ 45509 h 300038"/>
              <a:gd name="connsiteX56" fmla="*/ 427730 w 1384300"/>
              <a:gd name="connsiteY56" fmla="*/ 57680 h 300038"/>
              <a:gd name="connsiteX57" fmla="*/ 434612 w 1384300"/>
              <a:gd name="connsiteY57" fmla="*/ 68263 h 300038"/>
              <a:gd name="connsiteX58" fmla="*/ 436730 w 1384300"/>
              <a:gd name="connsiteY58" fmla="*/ 74613 h 300038"/>
              <a:gd name="connsiteX59" fmla="*/ 440435 w 1384300"/>
              <a:gd name="connsiteY59" fmla="*/ 88900 h 300038"/>
              <a:gd name="connsiteX60" fmla="*/ 438318 w 1384300"/>
              <a:gd name="connsiteY60" fmla="*/ 114830 h 300038"/>
              <a:gd name="connsiteX61" fmla="*/ 424025 w 1384300"/>
              <a:gd name="connsiteY61" fmla="*/ 139171 h 300038"/>
              <a:gd name="connsiteX62" fmla="*/ 401262 w 1384300"/>
              <a:gd name="connsiteY62" fmla="*/ 159809 h 300038"/>
              <a:gd name="connsiteX63" fmla="*/ 387498 w 1384300"/>
              <a:gd name="connsiteY63" fmla="*/ 168805 h 300038"/>
              <a:gd name="connsiteX64" fmla="*/ 386440 w 1384300"/>
              <a:gd name="connsiteY64" fmla="*/ 171980 h 300038"/>
              <a:gd name="connsiteX65" fmla="*/ 381146 w 1384300"/>
              <a:gd name="connsiteY65" fmla="*/ 175684 h 300038"/>
              <a:gd name="connsiteX66" fmla="*/ 377440 w 1384300"/>
              <a:gd name="connsiteY66" fmla="*/ 175155 h 300038"/>
              <a:gd name="connsiteX67" fmla="*/ 392792 w 1384300"/>
              <a:gd name="connsiteY67" fmla="*/ 194205 h 300038"/>
              <a:gd name="connsiteX68" fmla="*/ 429319 w 1384300"/>
              <a:gd name="connsiteY68" fmla="*/ 225426 h 300038"/>
              <a:gd name="connsiteX69" fmla="*/ 471139 w 1384300"/>
              <a:gd name="connsiteY69" fmla="*/ 248709 h 300038"/>
              <a:gd name="connsiteX70" fmla="*/ 517723 w 1384300"/>
              <a:gd name="connsiteY70" fmla="*/ 265113 h 300038"/>
              <a:gd name="connsiteX71" fmla="*/ 566954 w 1384300"/>
              <a:gd name="connsiteY71" fmla="*/ 275697 h 300038"/>
              <a:gd name="connsiteX72" fmla="*/ 618303 w 1384300"/>
              <a:gd name="connsiteY72" fmla="*/ 280988 h 300038"/>
              <a:gd name="connsiteX73" fmla="*/ 693474 w 1384300"/>
              <a:gd name="connsiteY73" fmla="*/ 281517 h 300038"/>
              <a:gd name="connsiteX74" fmla="*/ 741117 w 1384300"/>
              <a:gd name="connsiteY74" fmla="*/ 278342 h 300038"/>
              <a:gd name="connsiteX75" fmla="*/ 783466 w 1384300"/>
              <a:gd name="connsiteY75" fmla="*/ 274638 h 300038"/>
              <a:gd name="connsiteX76" fmla="*/ 847520 w 1384300"/>
              <a:gd name="connsiteY76" fmla="*/ 259292 h 300038"/>
              <a:gd name="connsiteX77" fmla="*/ 887752 w 1384300"/>
              <a:gd name="connsiteY77" fmla="*/ 245005 h 300038"/>
              <a:gd name="connsiteX78" fmla="*/ 925337 w 1384300"/>
              <a:gd name="connsiteY78" fmla="*/ 225955 h 300038"/>
              <a:gd name="connsiteX79" fmla="*/ 958688 w 1384300"/>
              <a:gd name="connsiteY79" fmla="*/ 202671 h 300038"/>
              <a:gd name="connsiteX80" fmla="*/ 987273 w 1384300"/>
              <a:gd name="connsiteY80" fmla="*/ 174096 h 300038"/>
              <a:gd name="connsiteX81" fmla="*/ 1008978 w 1384300"/>
              <a:gd name="connsiteY81" fmla="*/ 141288 h 300038"/>
              <a:gd name="connsiteX82" fmla="*/ 1017447 w 1384300"/>
              <a:gd name="connsiteY82" fmla="*/ 122238 h 300038"/>
              <a:gd name="connsiteX83" fmla="*/ 1012683 w 1384300"/>
              <a:gd name="connsiteY83" fmla="*/ 120121 h 300038"/>
              <a:gd name="connsiteX84" fmla="*/ 1008978 w 1384300"/>
              <a:gd name="connsiteY84" fmla="*/ 118005 h 300038"/>
              <a:gd name="connsiteX85" fmla="*/ 1001566 w 1384300"/>
              <a:gd name="connsiteY85" fmla="*/ 116946 h 300038"/>
              <a:gd name="connsiteX86" fmla="*/ 987803 w 1384300"/>
              <a:gd name="connsiteY86" fmla="*/ 111655 h 300038"/>
              <a:gd name="connsiteX87" fmla="*/ 969275 w 1384300"/>
              <a:gd name="connsiteY87" fmla="*/ 98955 h 300038"/>
              <a:gd name="connsiteX88" fmla="*/ 954982 w 1384300"/>
              <a:gd name="connsiteY88" fmla="*/ 73025 h 300038"/>
              <a:gd name="connsiteX89" fmla="*/ 952864 w 1384300"/>
              <a:gd name="connsiteY89" fmla="*/ 50800 h 300038"/>
              <a:gd name="connsiteX90" fmla="*/ 956041 w 1384300"/>
              <a:gd name="connsiteY90" fmla="*/ 35454 h 300038"/>
              <a:gd name="connsiteX91" fmla="*/ 958688 w 1384300"/>
              <a:gd name="connsiteY91" fmla="*/ 28575 h 300038"/>
              <a:gd name="connsiteX92" fmla="*/ 965569 w 1384300"/>
              <a:gd name="connsiteY92" fmla="*/ 17992 h 300038"/>
              <a:gd name="connsiteX93" fmla="*/ 987273 w 1384300"/>
              <a:gd name="connsiteY93" fmla="*/ 5821 h 300038"/>
              <a:gd name="connsiteX94" fmla="*/ 1011624 w 1384300"/>
              <a:gd name="connsiteY94" fmla="*/ 5292 h 300038"/>
              <a:gd name="connsiteX95" fmla="*/ 1026447 w 1384300"/>
              <a:gd name="connsiteY95" fmla="*/ 13759 h 300038"/>
              <a:gd name="connsiteX96" fmla="*/ 1034917 w 1384300"/>
              <a:gd name="connsiteY96" fmla="*/ 22754 h 300038"/>
              <a:gd name="connsiteX97" fmla="*/ 1038093 w 1384300"/>
              <a:gd name="connsiteY97" fmla="*/ 28046 h 300038"/>
              <a:gd name="connsiteX98" fmla="*/ 1040210 w 1384300"/>
              <a:gd name="connsiteY98" fmla="*/ 29634 h 300038"/>
              <a:gd name="connsiteX99" fmla="*/ 1041269 w 1384300"/>
              <a:gd name="connsiteY99" fmla="*/ 31750 h 300038"/>
              <a:gd name="connsiteX100" fmla="*/ 1045504 w 1384300"/>
              <a:gd name="connsiteY100" fmla="*/ 55563 h 300038"/>
              <a:gd name="connsiteX101" fmla="*/ 1043916 w 1384300"/>
              <a:gd name="connsiteY101" fmla="*/ 98955 h 300038"/>
              <a:gd name="connsiteX102" fmla="*/ 1039681 w 1384300"/>
              <a:gd name="connsiteY102" fmla="*/ 118534 h 300038"/>
              <a:gd name="connsiteX103" fmla="*/ 1062444 w 1384300"/>
              <a:gd name="connsiteY103" fmla="*/ 125413 h 300038"/>
              <a:gd name="connsiteX104" fmla="*/ 1107440 w 1384300"/>
              <a:gd name="connsiteY104" fmla="*/ 133880 h 300038"/>
              <a:gd name="connsiteX105" fmla="*/ 1152437 w 1384300"/>
              <a:gd name="connsiteY105" fmla="*/ 135467 h 300038"/>
              <a:gd name="connsiteX106" fmla="*/ 1195845 w 1384300"/>
              <a:gd name="connsiteY106" fmla="*/ 130175 h 300038"/>
              <a:gd name="connsiteX107" fmla="*/ 1237665 w 1384300"/>
              <a:gd name="connsiteY107" fmla="*/ 118005 h 300038"/>
              <a:gd name="connsiteX108" fmla="*/ 1277897 w 1384300"/>
              <a:gd name="connsiteY108" fmla="*/ 98955 h 300038"/>
              <a:gd name="connsiteX109" fmla="*/ 1315482 w 1384300"/>
              <a:gd name="connsiteY109" fmla="*/ 72496 h 300038"/>
              <a:gd name="connsiteX110" fmla="*/ 1349891 w 1384300"/>
              <a:gd name="connsiteY110" fmla="*/ 38629 h 300038"/>
              <a:gd name="connsiteX111" fmla="*/ 1365772 w 1384300"/>
              <a:gd name="connsiteY111" fmla="*/ 19050 h 300038"/>
              <a:gd name="connsiteX112" fmla="*/ 1367890 w 1384300"/>
              <a:gd name="connsiteY112" fmla="*/ 15875 h 300038"/>
              <a:gd name="connsiteX113" fmla="*/ 1375830 w 1384300"/>
              <a:gd name="connsiteY113" fmla="*/ 15346 h 300038"/>
              <a:gd name="connsiteX114" fmla="*/ 1381653 w 1384300"/>
              <a:gd name="connsiteY114" fmla="*/ 17992 h 300038"/>
              <a:gd name="connsiteX115" fmla="*/ 1384300 w 1384300"/>
              <a:gd name="connsiteY115" fmla="*/ 24871 h 300038"/>
              <a:gd name="connsiteX116" fmla="*/ 1381653 w 1384300"/>
              <a:gd name="connsiteY116" fmla="*/ 28046 h 300038"/>
              <a:gd name="connsiteX117" fmla="*/ 1366302 w 1384300"/>
              <a:gd name="connsiteY117" fmla="*/ 48684 h 300038"/>
              <a:gd name="connsiteX118" fmla="*/ 1331363 w 1384300"/>
              <a:gd name="connsiteY118" fmla="*/ 83609 h 300038"/>
              <a:gd name="connsiteX119" fmla="*/ 1291661 w 1384300"/>
              <a:gd name="connsiteY119" fmla="*/ 112713 h 300038"/>
              <a:gd name="connsiteX120" fmla="*/ 1247723 w 1384300"/>
              <a:gd name="connsiteY120" fmla="*/ 133880 h 300038"/>
              <a:gd name="connsiteX121" fmla="*/ 1201668 w 1384300"/>
              <a:gd name="connsiteY121" fmla="*/ 148167 h 300038"/>
              <a:gd name="connsiteX122" fmla="*/ 1154025 w 1384300"/>
              <a:gd name="connsiteY122" fmla="*/ 154517 h 300038"/>
              <a:gd name="connsiteX123" fmla="*/ 1105852 w 1384300"/>
              <a:gd name="connsiteY123" fmla="*/ 152400 h 300038"/>
              <a:gd name="connsiteX124" fmla="*/ 1058738 w 1384300"/>
              <a:gd name="connsiteY124" fmla="*/ 140759 h 300038"/>
              <a:gd name="connsiteX125" fmla="*/ 1034917 w 1384300"/>
              <a:gd name="connsiteY125" fmla="*/ 131763 h 300038"/>
              <a:gd name="connsiteX126" fmla="*/ 1028035 w 1384300"/>
              <a:gd name="connsiteY126" fmla="*/ 148167 h 300038"/>
              <a:gd name="connsiteX127" fmla="*/ 1007389 w 1384300"/>
              <a:gd name="connsiteY127" fmla="*/ 180446 h 300038"/>
              <a:gd name="connsiteX128" fmla="*/ 980921 w 1384300"/>
              <a:gd name="connsiteY128" fmla="*/ 207963 h 300038"/>
              <a:gd name="connsiteX129" fmla="*/ 949159 w 1384300"/>
              <a:gd name="connsiteY129" fmla="*/ 232305 h 300038"/>
              <a:gd name="connsiteX130" fmla="*/ 913691 w 1384300"/>
              <a:gd name="connsiteY130" fmla="*/ 251884 h 300038"/>
              <a:gd name="connsiteX131" fmla="*/ 876635 w 1384300"/>
              <a:gd name="connsiteY131" fmla="*/ 268817 h 300038"/>
              <a:gd name="connsiteX132" fmla="*/ 819463 w 1384300"/>
              <a:gd name="connsiteY132" fmla="*/ 286280 h 300038"/>
              <a:gd name="connsiteX133" fmla="*/ 781878 w 1384300"/>
              <a:gd name="connsiteY133" fmla="*/ 292101 h 300038"/>
              <a:gd name="connsiteX134" fmla="*/ 730000 w 1384300"/>
              <a:gd name="connsiteY134" fmla="*/ 298451 h 300038"/>
              <a:gd name="connsiteX135" fmla="*/ 643184 w 1384300"/>
              <a:gd name="connsiteY135" fmla="*/ 300038 h 300038"/>
              <a:gd name="connsiteX136" fmla="*/ 583894 w 1384300"/>
              <a:gd name="connsiteY136" fmla="*/ 295276 h 300038"/>
              <a:gd name="connsiteX137" fmla="*/ 526193 w 1384300"/>
              <a:gd name="connsiteY137" fmla="*/ 284692 h 300038"/>
              <a:gd name="connsiteX138" fmla="*/ 471139 w 1384300"/>
              <a:gd name="connsiteY138" fmla="*/ 266172 h 300038"/>
              <a:gd name="connsiteX139" fmla="*/ 422966 w 1384300"/>
              <a:gd name="connsiteY139" fmla="*/ 239713 h 300038"/>
              <a:gd name="connsiteX140" fmla="*/ 392792 w 1384300"/>
              <a:gd name="connsiteY140" fmla="*/ 213255 h 300038"/>
              <a:gd name="connsiteX141" fmla="*/ 375323 w 1384300"/>
              <a:gd name="connsiteY141" fmla="*/ 191559 h 300038"/>
              <a:gd name="connsiteX142" fmla="*/ 367382 w 1384300"/>
              <a:gd name="connsiteY142" fmla="*/ 179388 h 300038"/>
              <a:gd name="connsiteX143" fmla="*/ 338796 w 1384300"/>
              <a:gd name="connsiteY143" fmla="*/ 193146 h 300038"/>
              <a:gd name="connsiteX144" fmla="*/ 281625 w 1384300"/>
              <a:gd name="connsiteY144" fmla="*/ 208492 h 300038"/>
              <a:gd name="connsiteX145" fmla="*/ 259920 w 1384300"/>
              <a:gd name="connsiteY145" fmla="*/ 210080 h 300038"/>
              <a:gd name="connsiteX146" fmla="*/ 237158 w 1384300"/>
              <a:gd name="connsiteY146" fmla="*/ 209021 h 300038"/>
              <a:gd name="connsiteX147" fmla="*/ 193220 w 1384300"/>
              <a:gd name="connsiteY147" fmla="*/ 201084 h 300038"/>
              <a:gd name="connsiteX148" fmla="*/ 152459 w 1384300"/>
              <a:gd name="connsiteY148" fmla="*/ 184680 h 300038"/>
              <a:gd name="connsiteX149" fmla="*/ 115403 w 1384300"/>
              <a:gd name="connsiteY149" fmla="*/ 162984 h 300038"/>
              <a:gd name="connsiteX150" fmla="*/ 82582 w 1384300"/>
              <a:gd name="connsiteY150" fmla="*/ 135467 h 300038"/>
              <a:gd name="connsiteX151" fmla="*/ 52937 w 1384300"/>
              <a:gd name="connsiteY151" fmla="*/ 102659 h 300038"/>
              <a:gd name="connsiteX152" fmla="*/ 28586 w 1384300"/>
              <a:gd name="connsiteY152" fmla="*/ 66146 h 300038"/>
              <a:gd name="connsiteX153" fmla="*/ 8470 w 1384300"/>
              <a:gd name="connsiteY153" fmla="*/ 26459 h 300038"/>
              <a:gd name="connsiteX154" fmla="*/ 0 w 1384300"/>
              <a:gd name="connsiteY154" fmla="*/ 5292 h 300038"/>
              <a:gd name="connsiteX155" fmla="*/ 0 w 1384300"/>
              <a:gd name="connsiteY155" fmla="*/ 2117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84300" h="300038">
                <a:moveTo>
                  <a:pt x="393700" y="53975"/>
                </a:moveTo>
                <a:lnTo>
                  <a:pt x="375179" y="58689"/>
                </a:lnTo>
                <a:lnTo>
                  <a:pt x="359834" y="70734"/>
                </a:lnTo>
                <a:lnTo>
                  <a:pt x="354542" y="79637"/>
                </a:lnTo>
                <a:lnTo>
                  <a:pt x="350309" y="90111"/>
                </a:lnTo>
                <a:lnTo>
                  <a:pt x="349250" y="111060"/>
                </a:lnTo>
                <a:lnTo>
                  <a:pt x="357188" y="129913"/>
                </a:lnTo>
                <a:lnTo>
                  <a:pt x="369359" y="147196"/>
                </a:lnTo>
                <a:lnTo>
                  <a:pt x="377296" y="155575"/>
                </a:lnTo>
                <a:lnTo>
                  <a:pt x="389996" y="146672"/>
                </a:lnTo>
                <a:lnTo>
                  <a:pt x="411692" y="127295"/>
                </a:lnTo>
                <a:lnTo>
                  <a:pt x="424921" y="102680"/>
                </a:lnTo>
                <a:lnTo>
                  <a:pt x="425450" y="76495"/>
                </a:lnTo>
                <a:lnTo>
                  <a:pt x="419629" y="62355"/>
                </a:lnTo>
                <a:lnTo>
                  <a:pt x="411163" y="57118"/>
                </a:lnTo>
                <a:close/>
                <a:moveTo>
                  <a:pt x="1004358" y="17463"/>
                </a:moveTo>
                <a:lnTo>
                  <a:pt x="986896" y="21721"/>
                </a:lnTo>
                <a:lnTo>
                  <a:pt x="973137" y="33962"/>
                </a:lnTo>
                <a:lnTo>
                  <a:pt x="968904" y="44607"/>
                </a:lnTo>
                <a:lnTo>
                  <a:pt x="966787" y="56848"/>
                </a:lnTo>
                <a:lnTo>
                  <a:pt x="973137" y="76540"/>
                </a:lnTo>
                <a:lnTo>
                  <a:pt x="987425" y="90910"/>
                </a:lnTo>
                <a:lnTo>
                  <a:pt x="1007004" y="102087"/>
                </a:lnTo>
                <a:lnTo>
                  <a:pt x="1018117" y="106345"/>
                </a:lnTo>
                <a:lnTo>
                  <a:pt x="1020234" y="107942"/>
                </a:lnTo>
                <a:lnTo>
                  <a:pt x="1020763" y="109538"/>
                </a:lnTo>
                <a:lnTo>
                  <a:pt x="1025525" y="91975"/>
                </a:lnTo>
                <a:lnTo>
                  <a:pt x="1028700" y="54187"/>
                </a:lnTo>
                <a:lnTo>
                  <a:pt x="1027642" y="32898"/>
                </a:lnTo>
                <a:lnTo>
                  <a:pt x="1027642" y="32366"/>
                </a:lnTo>
                <a:lnTo>
                  <a:pt x="1027642" y="31301"/>
                </a:lnTo>
                <a:lnTo>
                  <a:pt x="1020763" y="23850"/>
                </a:lnTo>
                <a:close/>
                <a:moveTo>
                  <a:pt x="6353" y="0"/>
                </a:moveTo>
                <a:lnTo>
                  <a:pt x="7941" y="2117"/>
                </a:lnTo>
                <a:lnTo>
                  <a:pt x="20646" y="29634"/>
                </a:lnTo>
                <a:lnTo>
                  <a:pt x="53467" y="81492"/>
                </a:lnTo>
                <a:lnTo>
                  <a:pt x="93169" y="125413"/>
                </a:lnTo>
                <a:lnTo>
                  <a:pt x="141871" y="160338"/>
                </a:lnTo>
                <a:lnTo>
                  <a:pt x="169928" y="173567"/>
                </a:lnTo>
                <a:lnTo>
                  <a:pt x="187397" y="180446"/>
                </a:lnTo>
                <a:lnTo>
                  <a:pt x="222865" y="188913"/>
                </a:lnTo>
                <a:lnTo>
                  <a:pt x="259391" y="191559"/>
                </a:lnTo>
                <a:lnTo>
                  <a:pt x="295918" y="188913"/>
                </a:lnTo>
                <a:lnTo>
                  <a:pt x="313916" y="184151"/>
                </a:lnTo>
                <a:lnTo>
                  <a:pt x="335620" y="177271"/>
                </a:lnTo>
                <a:lnTo>
                  <a:pt x="359971" y="165630"/>
                </a:lnTo>
                <a:lnTo>
                  <a:pt x="358912" y="163513"/>
                </a:lnTo>
                <a:lnTo>
                  <a:pt x="357324" y="161396"/>
                </a:lnTo>
                <a:lnTo>
                  <a:pt x="347796" y="149755"/>
                </a:lnTo>
                <a:lnTo>
                  <a:pt x="334561" y="123296"/>
                </a:lnTo>
                <a:lnTo>
                  <a:pt x="332444" y="94192"/>
                </a:lnTo>
                <a:lnTo>
                  <a:pt x="341443" y="66146"/>
                </a:lnTo>
                <a:lnTo>
                  <a:pt x="352031" y="54505"/>
                </a:lnTo>
                <a:lnTo>
                  <a:pt x="363677" y="46567"/>
                </a:lnTo>
                <a:lnTo>
                  <a:pt x="389086" y="39688"/>
                </a:lnTo>
                <a:lnTo>
                  <a:pt x="413967" y="45509"/>
                </a:lnTo>
                <a:lnTo>
                  <a:pt x="427730" y="57680"/>
                </a:lnTo>
                <a:lnTo>
                  <a:pt x="434612" y="68263"/>
                </a:lnTo>
                <a:lnTo>
                  <a:pt x="436730" y="74613"/>
                </a:lnTo>
                <a:lnTo>
                  <a:pt x="440435" y="88900"/>
                </a:lnTo>
                <a:lnTo>
                  <a:pt x="438318" y="114830"/>
                </a:lnTo>
                <a:lnTo>
                  <a:pt x="424025" y="139171"/>
                </a:lnTo>
                <a:lnTo>
                  <a:pt x="401262" y="159809"/>
                </a:lnTo>
                <a:lnTo>
                  <a:pt x="387498" y="168805"/>
                </a:lnTo>
                <a:lnTo>
                  <a:pt x="386440" y="171980"/>
                </a:lnTo>
                <a:lnTo>
                  <a:pt x="381146" y="175684"/>
                </a:lnTo>
                <a:lnTo>
                  <a:pt x="377440" y="175155"/>
                </a:lnTo>
                <a:lnTo>
                  <a:pt x="392792" y="194205"/>
                </a:lnTo>
                <a:lnTo>
                  <a:pt x="429319" y="225426"/>
                </a:lnTo>
                <a:lnTo>
                  <a:pt x="471139" y="248709"/>
                </a:lnTo>
                <a:lnTo>
                  <a:pt x="517723" y="265113"/>
                </a:lnTo>
                <a:lnTo>
                  <a:pt x="566954" y="275697"/>
                </a:lnTo>
                <a:lnTo>
                  <a:pt x="618303" y="280988"/>
                </a:lnTo>
                <a:lnTo>
                  <a:pt x="693474" y="281517"/>
                </a:lnTo>
                <a:lnTo>
                  <a:pt x="741117" y="278342"/>
                </a:lnTo>
                <a:lnTo>
                  <a:pt x="783466" y="274638"/>
                </a:lnTo>
                <a:lnTo>
                  <a:pt x="847520" y="259292"/>
                </a:lnTo>
                <a:lnTo>
                  <a:pt x="887752" y="245005"/>
                </a:lnTo>
                <a:lnTo>
                  <a:pt x="925337" y="225955"/>
                </a:lnTo>
                <a:lnTo>
                  <a:pt x="958688" y="202671"/>
                </a:lnTo>
                <a:lnTo>
                  <a:pt x="987273" y="174096"/>
                </a:lnTo>
                <a:lnTo>
                  <a:pt x="1008978" y="141288"/>
                </a:lnTo>
                <a:lnTo>
                  <a:pt x="1017447" y="122238"/>
                </a:lnTo>
                <a:lnTo>
                  <a:pt x="1012683" y="120121"/>
                </a:lnTo>
                <a:lnTo>
                  <a:pt x="1008978" y="118005"/>
                </a:lnTo>
                <a:lnTo>
                  <a:pt x="1001566" y="116946"/>
                </a:lnTo>
                <a:lnTo>
                  <a:pt x="987803" y="111655"/>
                </a:lnTo>
                <a:lnTo>
                  <a:pt x="969275" y="98955"/>
                </a:lnTo>
                <a:lnTo>
                  <a:pt x="954982" y="73025"/>
                </a:lnTo>
                <a:lnTo>
                  <a:pt x="952864" y="50800"/>
                </a:lnTo>
                <a:lnTo>
                  <a:pt x="956041" y="35454"/>
                </a:lnTo>
                <a:lnTo>
                  <a:pt x="958688" y="28575"/>
                </a:lnTo>
                <a:lnTo>
                  <a:pt x="965569" y="17992"/>
                </a:lnTo>
                <a:lnTo>
                  <a:pt x="987273" y="5821"/>
                </a:lnTo>
                <a:lnTo>
                  <a:pt x="1011624" y="5292"/>
                </a:lnTo>
                <a:lnTo>
                  <a:pt x="1026447" y="13759"/>
                </a:lnTo>
                <a:lnTo>
                  <a:pt x="1034917" y="22754"/>
                </a:lnTo>
                <a:lnTo>
                  <a:pt x="1038093" y="28046"/>
                </a:lnTo>
                <a:lnTo>
                  <a:pt x="1040210" y="29634"/>
                </a:lnTo>
                <a:lnTo>
                  <a:pt x="1041269" y="31750"/>
                </a:lnTo>
                <a:lnTo>
                  <a:pt x="1045504" y="55563"/>
                </a:lnTo>
                <a:lnTo>
                  <a:pt x="1043916" y="98955"/>
                </a:lnTo>
                <a:lnTo>
                  <a:pt x="1039681" y="118534"/>
                </a:lnTo>
                <a:lnTo>
                  <a:pt x="1062444" y="125413"/>
                </a:lnTo>
                <a:lnTo>
                  <a:pt x="1107440" y="133880"/>
                </a:lnTo>
                <a:lnTo>
                  <a:pt x="1152437" y="135467"/>
                </a:lnTo>
                <a:lnTo>
                  <a:pt x="1195845" y="130175"/>
                </a:lnTo>
                <a:lnTo>
                  <a:pt x="1237665" y="118005"/>
                </a:lnTo>
                <a:lnTo>
                  <a:pt x="1277897" y="98955"/>
                </a:lnTo>
                <a:lnTo>
                  <a:pt x="1315482" y="72496"/>
                </a:lnTo>
                <a:lnTo>
                  <a:pt x="1349891" y="38629"/>
                </a:lnTo>
                <a:lnTo>
                  <a:pt x="1365772" y="19050"/>
                </a:lnTo>
                <a:lnTo>
                  <a:pt x="1367890" y="15875"/>
                </a:lnTo>
                <a:lnTo>
                  <a:pt x="1375830" y="15346"/>
                </a:lnTo>
                <a:lnTo>
                  <a:pt x="1381653" y="17992"/>
                </a:lnTo>
                <a:lnTo>
                  <a:pt x="1384300" y="24871"/>
                </a:lnTo>
                <a:lnTo>
                  <a:pt x="1381653" y="28046"/>
                </a:lnTo>
                <a:lnTo>
                  <a:pt x="1366302" y="48684"/>
                </a:lnTo>
                <a:lnTo>
                  <a:pt x="1331363" y="83609"/>
                </a:lnTo>
                <a:lnTo>
                  <a:pt x="1291661" y="112713"/>
                </a:lnTo>
                <a:lnTo>
                  <a:pt x="1247723" y="133880"/>
                </a:lnTo>
                <a:lnTo>
                  <a:pt x="1201668" y="148167"/>
                </a:lnTo>
                <a:lnTo>
                  <a:pt x="1154025" y="154517"/>
                </a:lnTo>
                <a:lnTo>
                  <a:pt x="1105852" y="152400"/>
                </a:lnTo>
                <a:lnTo>
                  <a:pt x="1058738" y="140759"/>
                </a:lnTo>
                <a:lnTo>
                  <a:pt x="1034917" y="131763"/>
                </a:lnTo>
                <a:lnTo>
                  <a:pt x="1028035" y="148167"/>
                </a:lnTo>
                <a:lnTo>
                  <a:pt x="1007389" y="180446"/>
                </a:lnTo>
                <a:lnTo>
                  <a:pt x="980921" y="207963"/>
                </a:lnTo>
                <a:lnTo>
                  <a:pt x="949159" y="232305"/>
                </a:lnTo>
                <a:lnTo>
                  <a:pt x="913691" y="251884"/>
                </a:lnTo>
                <a:lnTo>
                  <a:pt x="876635" y="268817"/>
                </a:lnTo>
                <a:lnTo>
                  <a:pt x="819463" y="286280"/>
                </a:lnTo>
                <a:lnTo>
                  <a:pt x="781878" y="292101"/>
                </a:lnTo>
                <a:lnTo>
                  <a:pt x="730000" y="298451"/>
                </a:lnTo>
                <a:lnTo>
                  <a:pt x="643184" y="300038"/>
                </a:lnTo>
                <a:lnTo>
                  <a:pt x="583894" y="295276"/>
                </a:lnTo>
                <a:lnTo>
                  <a:pt x="526193" y="284692"/>
                </a:lnTo>
                <a:lnTo>
                  <a:pt x="471139" y="266172"/>
                </a:lnTo>
                <a:lnTo>
                  <a:pt x="422966" y="239713"/>
                </a:lnTo>
                <a:lnTo>
                  <a:pt x="392792" y="213255"/>
                </a:lnTo>
                <a:lnTo>
                  <a:pt x="375323" y="191559"/>
                </a:lnTo>
                <a:lnTo>
                  <a:pt x="367382" y="179388"/>
                </a:lnTo>
                <a:lnTo>
                  <a:pt x="338796" y="193146"/>
                </a:lnTo>
                <a:lnTo>
                  <a:pt x="281625" y="208492"/>
                </a:lnTo>
                <a:lnTo>
                  <a:pt x="259920" y="210080"/>
                </a:lnTo>
                <a:lnTo>
                  <a:pt x="237158" y="209021"/>
                </a:lnTo>
                <a:lnTo>
                  <a:pt x="193220" y="201084"/>
                </a:lnTo>
                <a:lnTo>
                  <a:pt x="152459" y="184680"/>
                </a:lnTo>
                <a:lnTo>
                  <a:pt x="115403" y="162984"/>
                </a:lnTo>
                <a:lnTo>
                  <a:pt x="82582" y="135467"/>
                </a:lnTo>
                <a:lnTo>
                  <a:pt x="52937" y="102659"/>
                </a:lnTo>
                <a:lnTo>
                  <a:pt x="28586" y="66146"/>
                </a:lnTo>
                <a:lnTo>
                  <a:pt x="8470" y="26459"/>
                </a:lnTo>
                <a:lnTo>
                  <a:pt x="0" y="5292"/>
                </a:lnTo>
                <a:lnTo>
                  <a:pt x="0" y="2117"/>
                </a:lnTo>
                <a:close/>
              </a:path>
            </a:pathLst>
          </a:custGeom>
          <a:solidFill>
            <a:srgbClr val="EFE125"/>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p:cNvSpPr>
            <a:spLocks/>
          </p:cNvSpPr>
          <p:nvPr/>
        </p:nvSpPr>
        <p:spPr bwMode="auto">
          <a:xfrm rot="4788879">
            <a:off x="7673486" y="4280542"/>
            <a:ext cx="832244" cy="2212177"/>
          </a:xfrm>
          <a:custGeom>
            <a:avLst/>
            <a:gdLst>
              <a:gd name="connsiteX0" fmla="*/ 291888 w 569913"/>
              <a:gd name="connsiteY0" fmla="*/ 917575 h 1376363"/>
              <a:gd name="connsiteX1" fmla="*/ 274496 w 569913"/>
              <a:gd name="connsiteY1" fmla="*/ 921780 h 1376363"/>
              <a:gd name="connsiteX2" fmla="*/ 259212 w 569913"/>
              <a:gd name="connsiteY2" fmla="*/ 932819 h 1376363"/>
              <a:gd name="connsiteX3" fmla="*/ 245510 w 569913"/>
              <a:gd name="connsiteY3" fmla="*/ 952269 h 1376363"/>
              <a:gd name="connsiteX4" fmla="*/ 240239 w 569913"/>
              <a:gd name="connsiteY4" fmla="*/ 965936 h 1376363"/>
              <a:gd name="connsiteX5" fmla="*/ 240239 w 569913"/>
              <a:gd name="connsiteY5" fmla="*/ 966462 h 1376363"/>
              <a:gd name="connsiteX6" fmla="*/ 239712 w 569913"/>
              <a:gd name="connsiteY6" fmla="*/ 967513 h 1376363"/>
              <a:gd name="connsiteX7" fmla="*/ 244982 w 569913"/>
              <a:gd name="connsiteY7" fmla="*/ 975924 h 1376363"/>
              <a:gd name="connsiteX8" fmla="*/ 259212 w 569913"/>
              <a:gd name="connsiteY8" fmla="*/ 988014 h 1376363"/>
              <a:gd name="connsiteX9" fmla="*/ 276604 w 569913"/>
              <a:gd name="connsiteY9" fmla="*/ 994847 h 1376363"/>
              <a:gd name="connsiteX10" fmla="*/ 295577 w 569913"/>
              <a:gd name="connsiteY10" fmla="*/ 996950 h 1376363"/>
              <a:gd name="connsiteX11" fmla="*/ 305590 w 569913"/>
              <a:gd name="connsiteY11" fmla="*/ 995373 h 1376363"/>
              <a:gd name="connsiteX12" fmla="*/ 323509 w 569913"/>
              <a:gd name="connsiteY12" fmla="*/ 990117 h 1376363"/>
              <a:gd name="connsiteX13" fmla="*/ 354077 w 569913"/>
              <a:gd name="connsiteY13" fmla="*/ 970667 h 1376363"/>
              <a:gd name="connsiteX14" fmla="*/ 369360 w 569913"/>
              <a:gd name="connsiteY14" fmla="*/ 959102 h 1376363"/>
              <a:gd name="connsiteX15" fmla="*/ 369887 w 569913"/>
              <a:gd name="connsiteY15" fmla="*/ 959102 h 1376363"/>
              <a:gd name="connsiteX16" fmla="*/ 354604 w 569913"/>
              <a:gd name="connsiteY16" fmla="*/ 943858 h 1376363"/>
              <a:gd name="connsiteX17" fmla="*/ 328779 w 569913"/>
              <a:gd name="connsiteY17" fmla="*/ 926511 h 1376363"/>
              <a:gd name="connsiteX18" fmla="*/ 309806 w 569913"/>
              <a:gd name="connsiteY18" fmla="*/ 919678 h 1376363"/>
              <a:gd name="connsiteX19" fmla="*/ 306387 w 569913"/>
              <a:gd name="connsiteY19" fmla="*/ 360362 h 1376363"/>
              <a:gd name="connsiteX20" fmla="*/ 296333 w 569913"/>
              <a:gd name="connsiteY20" fmla="*/ 363008 h 1376363"/>
              <a:gd name="connsiteX21" fmla="*/ 283104 w 569913"/>
              <a:gd name="connsiteY21" fmla="*/ 370945 h 1376363"/>
              <a:gd name="connsiteX22" fmla="*/ 276754 w 569913"/>
              <a:gd name="connsiteY22" fmla="*/ 378354 h 1376363"/>
              <a:gd name="connsiteX23" fmla="*/ 275166 w 569913"/>
              <a:gd name="connsiteY23" fmla="*/ 383116 h 1376363"/>
              <a:gd name="connsiteX24" fmla="*/ 274637 w 569913"/>
              <a:gd name="connsiteY24" fmla="*/ 388937 h 1376363"/>
              <a:gd name="connsiteX25" fmla="*/ 278341 w 569913"/>
              <a:gd name="connsiteY25" fmla="*/ 399520 h 1376363"/>
              <a:gd name="connsiteX26" fmla="*/ 292100 w 569913"/>
              <a:gd name="connsiteY26" fmla="*/ 411691 h 1376363"/>
              <a:gd name="connsiteX27" fmla="*/ 304271 w 569913"/>
              <a:gd name="connsiteY27" fmla="*/ 414337 h 1376363"/>
              <a:gd name="connsiteX28" fmla="*/ 313266 w 569913"/>
              <a:gd name="connsiteY28" fmla="*/ 414337 h 1376363"/>
              <a:gd name="connsiteX29" fmla="*/ 330200 w 569913"/>
              <a:gd name="connsiteY29" fmla="*/ 407458 h 1376363"/>
              <a:gd name="connsiteX30" fmla="*/ 349779 w 569913"/>
              <a:gd name="connsiteY30" fmla="*/ 387350 h 1376363"/>
              <a:gd name="connsiteX31" fmla="*/ 360362 w 569913"/>
              <a:gd name="connsiteY31" fmla="*/ 371475 h 1376363"/>
              <a:gd name="connsiteX32" fmla="*/ 357716 w 569913"/>
              <a:gd name="connsiteY32" fmla="*/ 369887 h 1376363"/>
              <a:gd name="connsiteX33" fmla="*/ 356129 w 569913"/>
              <a:gd name="connsiteY33" fmla="*/ 366183 h 1376363"/>
              <a:gd name="connsiteX34" fmla="*/ 333375 w 569913"/>
              <a:gd name="connsiteY34" fmla="*/ 362479 h 1376363"/>
              <a:gd name="connsiteX35" fmla="*/ 307975 w 569913"/>
              <a:gd name="connsiteY35" fmla="*/ 360891 h 1376363"/>
              <a:gd name="connsiteX36" fmla="*/ 307446 w 569913"/>
              <a:gd name="connsiteY36" fmla="*/ 360891 h 1376363"/>
              <a:gd name="connsiteX37" fmla="*/ 77788 w 569913"/>
              <a:gd name="connsiteY37" fmla="*/ 0 h 1376363"/>
              <a:gd name="connsiteX38" fmla="*/ 110596 w 569913"/>
              <a:gd name="connsiteY38" fmla="*/ 2118 h 1376363"/>
              <a:gd name="connsiteX39" fmla="*/ 159280 w 569913"/>
              <a:gd name="connsiteY39" fmla="*/ 13234 h 1376363"/>
              <a:gd name="connsiteX40" fmla="*/ 222250 w 569913"/>
              <a:gd name="connsiteY40" fmla="*/ 41291 h 1376363"/>
              <a:gd name="connsiteX41" fmla="*/ 279400 w 569913"/>
              <a:gd name="connsiteY41" fmla="*/ 81523 h 1376363"/>
              <a:gd name="connsiteX42" fmla="*/ 327026 w 569913"/>
              <a:gd name="connsiteY42" fmla="*/ 131813 h 1376363"/>
              <a:gd name="connsiteX43" fmla="*/ 354013 w 569913"/>
              <a:gd name="connsiteY43" fmla="*/ 174692 h 1376363"/>
              <a:gd name="connsiteX44" fmla="*/ 368830 w 569913"/>
              <a:gd name="connsiteY44" fmla="*/ 204866 h 1376363"/>
              <a:gd name="connsiteX45" fmla="*/ 377826 w 569913"/>
              <a:gd name="connsiteY45" fmla="*/ 236099 h 1376363"/>
              <a:gd name="connsiteX46" fmla="*/ 383117 w 569913"/>
              <a:gd name="connsiteY46" fmla="*/ 268391 h 1376363"/>
              <a:gd name="connsiteX47" fmla="*/ 384176 w 569913"/>
              <a:gd name="connsiteY47" fmla="*/ 300683 h 1376363"/>
              <a:gd name="connsiteX48" fmla="*/ 378884 w 569913"/>
              <a:gd name="connsiteY48" fmla="*/ 334562 h 1376363"/>
              <a:gd name="connsiteX49" fmla="*/ 373063 w 569913"/>
              <a:gd name="connsiteY49" fmla="*/ 350443 h 1376363"/>
              <a:gd name="connsiteX50" fmla="*/ 391584 w 569913"/>
              <a:gd name="connsiteY50" fmla="*/ 355208 h 1376363"/>
              <a:gd name="connsiteX51" fmla="*/ 426509 w 569913"/>
              <a:gd name="connsiteY51" fmla="*/ 368442 h 1376363"/>
              <a:gd name="connsiteX52" fmla="*/ 459317 w 569913"/>
              <a:gd name="connsiteY52" fmla="*/ 386970 h 1376363"/>
              <a:gd name="connsiteX53" fmla="*/ 488950 w 569913"/>
              <a:gd name="connsiteY53" fmla="*/ 409733 h 1376363"/>
              <a:gd name="connsiteX54" fmla="*/ 514880 w 569913"/>
              <a:gd name="connsiteY54" fmla="*/ 437260 h 1376363"/>
              <a:gd name="connsiteX55" fmla="*/ 536046 w 569913"/>
              <a:gd name="connsiteY55" fmla="*/ 467434 h 1376363"/>
              <a:gd name="connsiteX56" fmla="*/ 552980 w 569913"/>
              <a:gd name="connsiteY56" fmla="*/ 501843 h 1376363"/>
              <a:gd name="connsiteX57" fmla="*/ 564621 w 569913"/>
              <a:gd name="connsiteY57" fmla="*/ 537840 h 1376363"/>
              <a:gd name="connsiteX58" fmla="*/ 567796 w 569913"/>
              <a:gd name="connsiteY58" fmla="*/ 556898 h 1376363"/>
              <a:gd name="connsiteX59" fmla="*/ 569913 w 569913"/>
              <a:gd name="connsiteY59" fmla="*/ 583366 h 1376363"/>
              <a:gd name="connsiteX60" fmla="*/ 568855 w 569913"/>
              <a:gd name="connsiteY60" fmla="*/ 638950 h 1376363"/>
              <a:gd name="connsiteX61" fmla="*/ 559859 w 569913"/>
              <a:gd name="connsiteY61" fmla="*/ 695593 h 1376363"/>
              <a:gd name="connsiteX62" fmla="*/ 542926 w 569913"/>
              <a:gd name="connsiteY62" fmla="*/ 751706 h 1376363"/>
              <a:gd name="connsiteX63" fmla="*/ 520171 w 569913"/>
              <a:gd name="connsiteY63" fmla="*/ 805702 h 1376363"/>
              <a:gd name="connsiteX64" fmla="*/ 491596 w 569913"/>
              <a:gd name="connsiteY64" fmla="*/ 857051 h 1376363"/>
              <a:gd name="connsiteX65" fmla="*/ 457730 w 569913"/>
              <a:gd name="connsiteY65" fmla="*/ 903106 h 1376363"/>
              <a:gd name="connsiteX66" fmla="*/ 419101 w 569913"/>
              <a:gd name="connsiteY66" fmla="*/ 942279 h 1376363"/>
              <a:gd name="connsiteX67" fmla="*/ 397405 w 569913"/>
              <a:gd name="connsiteY67" fmla="*/ 959219 h 1376363"/>
              <a:gd name="connsiteX68" fmla="*/ 405871 w 569913"/>
              <a:gd name="connsiteY68" fmla="*/ 974042 h 1376363"/>
              <a:gd name="connsiteX69" fmla="*/ 417513 w 569913"/>
              <a:gd name="connsiteY69" fmla="*/ 1006333 h 1376363"/>
              <a:gd name="connsiteX70" fmla="*/ 422276 w 569913"/>
              <a:gd name="connsiteY70" fmla="*/ 1041272 h 1376363"/>
              <a:gd name="connsiteX71" fmla="*/ 420688 w 569913"/>
              <a:gd name="connsiteY71" fmla="*/ 1075681 h 1376363"/>
              <a:gd name="connsiteX72" fmla="*/ 417513 w 569913"/>
              <a:gd name="connsiteY72" fmla="*/ 1092091 h 1376363"/>
              <a:gd name="connsiteX73" fmla="*/ 413809 w 569913"/>
              <a:gd name="connsiteY73" fmla="*/ 1107443 h 1376363"/>
              <a:gd name="connsiteX74" fmla="*/ 402167 w 569913"/>
              <a:gd name="connsiteY74" fmla="*/ 1137088 h 1376363"/>
              <a:gd name="connsiteX75" fmla="*/ 379413 w 569913"/>
              <a:gd name="connsiteY75" fmla="*/ 1179967 h 1376363"/>
              <a:gd name="connsiteX76" fmla="*/ 337609 w 569913"/>
              <a:gd name="connsiteY76" fmla="*/ 1232904 h 1376363"/>
              <a:gd name="connsiteX77" fmla="*/ 285750 w 569913"/>
              <a:gd name="connsiteY77" fmla="*/ 1280547 h 1376363"/>
              <a:gd name="connsiteX78" fmla="*/ 226484 w 569913"/>
              <a:gd name="connsiteY78" fmla="*/ 1319191 h 1376363"/>
              <a:gd name="connsiteX79" fmla="*/ 162984 w 569913"/>
              <a:gd name="connsiteY79" fmla="*/ 1349895 h 1376363"/>
              <a:gd name="connsiteX80" fmla="*/ 98425 w 569913"/>
              <a:gd name="connsiteY80" fmla="*/ 1368952 h 1376363"/>
              <a:gd name="connsiteX81" fmla="*/ 34396 w 569913"/>
              <a:gd name="connsiteY81" fmla="*/ 1376363 h 1376363"/>
              <a:gd name="connsiteX82" fmla="*/ 3704 w 569913"/>
              <a:gd name="connsiteY82" fmla="*/ 1374246 h 1376363"/>
              <a:gd name="connsiteX83" fmla="*/ 0 w 569913"/>
              <a:gd name="connsiteY83" fmla="*/ 1372658 h 1376363"/>
              <a:gd name="connsiteX84" fmla="*/ 0 w 569913"/>
              <a:gd name="connsiteY84" fmla="*/ 1365776 h 1376363"/>
              <a:gd name="connsiteX85" fmla="*/ 3704 w 569913"/>
              <a:gd name="connsiteY85" fmla="*/ 1364717 h 1376363"/>
              <a:gd name="connsiteX86" fmla="*/ 26459 w 569913"/>
              <a:gd name="connsiteY86" fmla="*/ 1365776 h 1376363"/>
              <a:gd name="connsiteX87" fmla="*/ 70379 w 569913"/>
              <a:gd name="connsiteY87" fmla="*/ 1362070 h 1376363"/>
              <a:gd name="connsiteX88" fmla="*/ 112184 w 569913"/>
              <a:gd name="connsiteY88" fmla="*/ 1352012 h 1376363"/>
              <a:gd name="connsiteX89" fmla="*/ 152400 w 569913"/>
              <a:gd name="connsiteY89" fmla="*/ 1337719 h 1376363"/>
              <a:gd name="connsiteX90" fmla="*/ 190500 w 569913"/>
              <a:gd name="connsiteY90" fmla="*/ 1318662 h 1376363"/>
              <a:gd name="connsiteX91" fmla="*/ 227542 w 569913"/>
              <a:gd name="connsiteY91" fmla="*/ 1295370 h 1376363"/>
              <a:gd name="connsiteX92" fmla="*/ 279400 w 569913"/>
              <a:gd name="connsiteY92" fmla="*/ 1256196 h 1376363"/>
              <a:gd name="connsiteX93" fmla="*/ 311680 w 569913"/>
              <a:gd name="connsiteY93" fmla="*/ 1225493 h 1376363"/>
              <a:gd name="connsiteX94" fmla="*/ 328084 w 569913"/>
              <a:gd name="connsiteY94" fmla="*/ 1208553 h 1376363"/>
              <a:gd name="connsiteX95" fmla="*/ 358776 w 569913"/>
              <a:gd name="connsiteY95" fmla="*/ 1172026 h 1376363"/>
              <a:gd name="connsiteX96" fmla="*/ 384176 w 569913"/>
              <a:gd name="connsiteY96" fmla="*/ 1131794 h 1376363"/>
              <a:gd name="connsiteX97" fmla="*/ 400051 w 569913"/>
              <a:gd name="connsiteY97" fmla="*/ 1087856 h 1376363"/>
              <a:gd name="connsiteX98" fmla="*/ 403226 w 569913"/>
              <a:gd name="connsiteY98" fmla="*/ 1064035 h 1376363"/>
              <a:gd name="connsiteX99" fmla="*/ 403755 w 569913"/>
              <a:gd name="connsiteY99" fmla="*/ 1046565 h 1376363"/>
              <a:gd name="connsiteX100" fmla="*/ 400051 w 569913"/>
              <a:gd name="connsiteY100" fmla="*/ 1013215 h 1376363"/>
              <a:gd name="connsiteX101" fmla="*/ 394759 w 569913"/>
              <a:gd name="connsiteY101" fmla="*/ 996805 h 1376363"/>
              <a:gd name="connsiteX102" fmla="*/ 388409 w 569913"/>
              <a:gd name="connsiteY102" fmla="*/ 982512 h 1376363"/>
              <a:gd name="connsiteX103" fmla="*/ 377826 w 569913"/>
              <a:gd name="connsiteY103" fmla="*/ 968219 h 1376363"/>
              <a:gd name="connsiteX104" fmla="*/ 377826 w 569913"/>
              <a:gd name="connsiteY104" fmla="*/ 968748 h 1376363"/>
              <a:gd name="connsiteX105" fmla="*/ 377296 w 569913"/>
              <a:gd name="connsiteY105" fmla="*/ 969807 h 1376363"/>
              <a:gd name="connsiteX106" fmla="*/ 362480 w 569913"/>
              <a:gd name="connsiteY106" fmla="*/ 984100 h 1376363"/>
              <a:gd name="connsiteX107" fmla="*/ 332846 w 569913"/>
              <a:gd name="connsiteY107" fmla="*/ 999981 h 1376363"/>
              <a:gd name="connsiteX108" fmla="*/ 310621 w 569913"/>
              <a:gd name="connsiteY108" fmla="*/ 1007921 h 1376363"/>
              <a:gd name="connsiteX109" fmla="*/ 288925 w 569913"/>
              <a:gd name="connsiteY109" fmla="*/ 1010568 h 1376363"/>
              <a:gd name="connsiteX110" fmla="*/ 268288 w 569913"/>
              <a:gd name="connsiteY110" fmla="*/ 1007921 h 1376363"/>
              <a:gd name="connsiteX111" fmla="*/ 250825 w 569913"/>
              <a:gd name="connsiteY111" fmla="*/ 998393 h 1376363"/>
              <a:gd name="connsiteX112" fmla="*/ 237067 w 569913"/>
              <a:gd name="connsiteY112" fmla="*/ 982512 h 1376363"/>
              <a:gd name="connsiteX113" fmla="*/ 232305 w 569913"/>
              <a:gd name="connsiteY113" fmla="*/ 971395 h 1376363"/>
              <a:gd name="connsiteX114" fmla="*/ 230188 w 569913"/>
              <a:gd name="connsiteY114" fmla="*/ 970336 h 1376363"/>
              <a:gd name="connsiteX115" fmla="*/ 227013 w 569913"/>
              <a:gd name="connsiteY115" fmla="*/ 965572 h 1376363"/>
              <a:gd name="connsiteX116" fmla="*/ 227542 w 569913"/>
              <a:gd name="connsiteY116" fmla="*/ 962925 h 1376363"/>
              <a:gd name="connsiteX117" fmla="*/ 230717 w 569913"/>
              <a:gd name="connsiteY117" fmla="*/ 952337 h 1376363"/>
              <a:gd name="connsiteX118" fmla="*/ 240242 w 569913"/>
              <a:gd name="connsiteY118" fmla="*/ 933280 h 1376363"/>
              <a:gd name="connsiteX119" fmla="*/ 253471 w 569913"/>
              <a:gd name="connsiteY119" fmla="*/ 919517 h 1376363"/>
              <a:gd name="connsiteX120" fmla="*/ 270405 w 569913"/>
              <a:gd name="connsiteY120" fmla="*/ 909988 h 1376363"/>
              <a:gd name="connsiteX121" fmla="*/ 288925 w 569913"/>
              <a:gd name="connsiteY121" fmla="*/ 904694 h 1376363"/>
              <a:gd name="connsiteX122" fmla="*/ 308505 w 569913"/>
              <a:gd name="connsiteY122" fmla="*/ 904165 h 1376363"/>
              <a:gd name="connsiteX123" fmla="*/ 329142 w 569913"/>
              <a:gd name="connsiteY123" fmla="*/ 907341 h 1376363"/>
              <a:gd name="connsiteX124" fmla="*/ 348721 w 569913"/>
              <a:gd name="connsiteY124" fmla="*/ 914223 h 1376363"/>
              <a:gd name="connsiteX125" fmla="*/ 358246 w 569913"/>
              <a:gd name="connsiteY125" fmla="*/ 920046 h 1376363"/>
              <a:gd name="connsiteX126" fmla="*/ 367771 w 569913"/>
              <a:gd name="connsiteY126" fmla="*/ 926398 h 1376363"/>
              <a:gd name="connsiteX127" fmla="*/ 384705 w 569913"/>
              <a:gd name="connsiteY127" fmla="*/ 942279 h 1376363"/>
              <a:gd name="connsiteX128" fmla="*/ 391584 w 569913"/>
              <a:gd name="connsiteY128" fmla="*/ 950749 h 1376363"/>
              <a:gd name="connsiteX129" fmla="*/ 409046 w 569913"/>
              <a:gd name="connsiteY129" fmla="*/ 934339 h 1376363"/>
              <a:gd name="connsiteX130" fmla="*/ 440267 w 569913"/>
              <a:gd name="connsiteY130" fmla="*/ 899400 h 1376363"/>
              <a:gd name="connsiteX131" fmla="*/ 468313 w 569913"/>
              <a:gd name="connsiteY131" fmla="*/ 861286 h 1376363"/>
              <a:gd name="connsiteX132" fmla="*/ 492655 w 569913"/>
              <a:gd name="connsiteY132" fmla="*/ 819466 h 1376363"/>
              <a:gd name="connsiteX133" fmla="*/ 512763 w 569913"/>
              <a:gd name="connsiteY133" fmla="*/ 776057 h 1376363"/>
              <a:gd name="connsiteX134" fmla="*/ 528638 w 569913"/>
              <a:gd name="connsiteY134" fmla="*/ 731061 h 1376363"/>
              <a:gd name="connsiteX135" fmla="*/ 540809 w 569913"/>
              <a:gd name="connsiteY135" fmla="*/ 685535 h 1376363"/>
              <a:gd name="connsiteX136" fmla="*/ 548746 w 569913"/>
              <a:gd name="connsiteY136" fmla="*/ 638421 h 1376363"/>
              <a:gd name="connsiteX137" fmla="*/ 550863 w 569913"/>
              <a:gd name="connsiteY137" fmla="*/ 614599 h 1376363"/>
              <a:gd name="connsiteX138" fmla="*/ 551392 w 569913"/>
              <a:gd name="connsiteY138" fmla="*/ 592366 h 1376363"/>
              <a:gd name="connsiteX139" fmla="*/ 547159 w 569913"/>
              <a:gd name="connsiteY139" fmla="*/ 550016 h 1376363"/>
              <a:gd name="connsiteX140" fmla="*/ 535517 w 569913"/>
              <a:gd name="connsiteY140" fmla="*/ 511372 h 1376363"/>
              <a:gd name="connsiteX141" fmla="*/ 518055 w 569913"/>
              <a:gd name="connsiteY141" fmla="*/ 475375 h 1376363"/>
              <a:gd name="connsiteX142" fmla="*/ 494242 w 569913"/>
              <a:gd name="connsiteY142" fmla="*/ 444142 h 1376363"/>
              <a:gd name="connsiteX143" fmla="*/ 466196 w 569913"/>
              <a:gd name="connsiteY143" fmla="*/ 416615 h 1376363"/>
              <a:gd name="connsiteX144" fmla="*/ 433388 w 569913"/>
              <a:gd name="connsiteY144" fmla="*/ 394381 h 1376363"/>
              <a:gd name="connsiteX145" fmla="*/ 396876 w 569913"/>
              <a:gd name="connsiteY145" fmla="*/ 377971 h 1376363"/>
              <a:gd name="connsiteX146" fmla="*/ 377296 w 569913"/>
              <a:gd name="connsiteY146" fmla="*/ 371618 h 1376363"/>
              <a:gd name="connsiteX147" fmla="*/ 369359 w 569913"/>
              <a:gd name="connsiteY147" fmla="*/ 385382 h 1376363"/>
              <a:gd name="connsiteX148" fmla="*/ 348192 w 569913"/>
              <a:gd name="connsiteY148" fmla="*/ 411850 h 1376363"/>
              <a:gd name="connsiteX149" fmla="*/ 328084 w 569913"/>
              <a:gd name="connsiteY149" fmla="*/ 425614 h 1376363"/>
              <a:gd name="connsiteX150" fmla="*/ 313796 w 569913"/>
              <a:gd name="connsiteY150" fmla="*/ 430378 h 1376363"/>
              <a:gd name="connsiteX151" fmla="*/ 299509 w 569913"/>
              <a:gd name="connsiteY151" fmla="*/ 430378 h 1376363"/>
              <a:gd name="connsiteX152" fmla="*/ 283634 w 569913"/>
              <a:gd name="connsiteY152" fmla="*/ 425085 h 1376363"/>
              <a:gd name="connsiteX153" fmla="*/ 275696 w 569913"/>
              <a:gd name="connsiteY153" fmla="*/ 419791 h 1376363"/>
              <a:gd name="connsiteX154" fmla="*/ 266700 w 569913"/>
              <a:gd name="connsiteY154" fmla="*/ 410792 h 1376363"/>
              <a:gd name="connsiteX155" fmla="*/ 259292 w 569913"/>
              <a:gd name="connsiteY155" fmla="*/ 393852 h 1376363"/>
              <a:gd name="connsiteX156" fmla="*/ 259821 w 569913"/>
              <a:gd name="connsiteY156" fmla="*/ 381676 h 1376363"/>
              <a:gd name="connsiteX157" fmla="*/ 261938 w 569913"/>
              <a:gd name="connsiteY157" fmla="*/ 375324 h 1376363"/>
              <a:gd name="connsiteX158" fmla="*/ 268817 w 569913"/>
              <a:gd name="connsiteY158" fmla="*/ 364736 h 1376363"/>
              <a:gd name="connsiteX159" fmla="*/ 290513 w 569913"/>
              <a:gd name="connsiteY159" fmla="*/ 354149 h 1376363"/>
              <a:gd name="connsiteX160" fmla="*/ 302684 w 569913"/>
              <a:gd name="connsiteY160" fmla="*/ 352031 h 1376363"/>
              <a:gd name="connsiteX161" fmla="*/ 303742 w 569913"/>
              <a:gd name="connsiteY161" fmla="*/ 348326 h 1376363"/>
              <a:gd name="connsiteX162" fmla="*/ 308505 w 569913"/>
              <a:gd name="connsiteY162" fmla="*/ 346738 h 1376363"/>
              <a:gd name="connsiteX163" fmla="*/ 334963 w 569913"/>
              <a:gd name="connsiteY163" fmla="*/ 345150 h 1376363"/>
              <a:gd name="connsiteX164" fmla="*/ 360892 w 569913"/>
              <a:gd name="connsiteY164" fmla="*/ 348326 h 1376363"/>
              <a:gd name="connsiteX165" fmla="*/ 365126 w 569913"/>
              <a:gd name="connsiteY165" fmla="*/ 331915 h 1376363"/>
              <a:gd name="connsiteX166" fmla="*/ 367771 w 569913"/>
              <a:gd name="connsiteY166" fmla="*/ 300153 h 1376363"/>
              <a:gd name="connsiteX167" fmla="*/ 366184 w 569913"/>
              <a:gd name="connsiteY167" fmla="*/ 270508 h 1376363"/>
              <a:gd name="connsiteX168" fmla="*/ 360363 w 569913"/>
              <a:gd name="connsiteY168" fmla="*/ 241393 h 1376363"/>
              <a:gd name="connsiteX169" fmla="*/ 345017 w 569913"/>
              <a:gd name="connsiteY169" fmla="*/ 201161 h 1376363"/>
              <a:gd name="connsiteX170" fmla="*/ 311680 w 569913"/>
              <a:gd name="connsiteY170" fmla="*/ 149283 h 1376363"/>
              <a:gd name="connsiteX171" fmla="*/ 289455 w 569913"/>
              <a:gd name="connsiteY171" fmla="*/ 123343 h 1376363"/>
              <a:gd name="connsiteX172" fmla="*/ 266700 w 569913"/>
              <a:gd name="connsiteY172" fmla="*/ 98992 h 1376363"/>
              <a:gd name="connsiteX173" fmla="*/ 215371 w 569913"/>
              <a:gd name="connsiteY173" fmla="*/ 59290 h 1376363"/>
              <a:gd name="connsiteX174" fmla="*/ 173038 w 569913"/>
              <a:gd name="connsiteY174" fmla="*/ 38644 h 1376363"/>
              <a:gd name="connsiteX175" fmla="*/ 142346 w 569913"/>
              <a:gd name="connsiteY175" fmla="*/ 28057 h 1376363"/>
              <a:gd name="connsiteX176" fmla="*/ 111125 w 569913"/>
              <a:gd name="connsiteY176" fmla="*/ 22234 h 1376363"/>
              <a:gd name="connsiteX177" fmla="*/ 78317 w 569913"/>
              <a:gd name="connsiteY177" fmla="*/ 19587 h 1376363"/>
              <a:gd name="connsiteX178" fmla="*/ 61913 w 569913"/>
              <a:gd name="connsiteY178" fmla="*/ 20646 h 1376363"/>
              <a:gd name="connsiteX179" fmla="*/ 57150 w 569913"/>
              <a:gd name="connsiteY179" fmla="*/ 19587 h 1376363"/>
              <a:gd name="connsiteX180" fmla="*/ 52388 w 569913"/>
              <a:gd name="connsiteY180" fmla="*/ 14293 h 1376363"/>
              <a:gd name="connsiteX181" fmla="*/ 52388 w 569913"/>
              <a:gd name="connsiteY181" fmla="*/ 6882 h 1376363"/>
              <a:gd name="connsiteX182" fmla="*/ 57150 w 569913"/>
              <a:gd name="connsiteY182" fmla="*/ 1588 h 1376363"/>
              <a:gd name="connsiteX183" fmla="*/ 61913 w 569913"/>
              <a:gd name="connsiteY183" fmla="*/ 1059 h 1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69913" h="1376363">
                <a:moveTo>
                  <a:pt x="291888" y="917575"/>
                </a:moveTo>
                <a:lnTo>
                  <a:pt x="274496" y="921780"/>
                </a:lnTo>
                <a:lnTo>
                  <a:pt x="259212" y="932819"/>
                </a:lnTo>
                <a:lnTo>
                  <a:pt x="245510" y="952269"/>
                </a:lnTo>
                <a:lnTo>
                  <a:pt x="240239" y="965936"/>
                </a:lnTo>
                <a:lnTo>
                  <a:pt x="240239" y="966462"/>
                </a:lnTo>
                <a:lnTo>
                  <a:pt x="239712" y="967513"/>
                </a:lnTo>
                <a:lnTo>
                  <a:pt x="244982" y="975924"/>
                </a:lnTo>
                <a:lnTo>
                  <a:pt x="259212" y="988014"/>
                </a:lnTo>
                <a:lnTo>
                  <a:pt x="276604" y="994847"/>
                </a:lnTo>
                <a:lnTo>
                  <a:pt x="295577" y="996950"/>
                </a:lnTo>
                <a:lnTo>
                  <a:pt x="305590" y="995373"/>
                </a:lnTo>
                <a:lnTo>
                  <a:pt x="323509" y="990117"/>
                </a:lnTo>
                <a:lnTo>
                  <a:pt x="354077" y="970667"/>
                </a:lnTo>
                <a:lnTo>
                  <a:pt x="369360" y="959102"/>
                </a:lnTo>
                <a:lnTo>
                  <a:pt x="369887" y="959102"/>
                </a:lnTo>
                <a:lnTo>
                  <a:pt x="354604" y="943858"/>
                </a:lnTo>
                <a:lnTo>
                  <a:pt x="328779" y="926511"/>
                </a:lnTo>
                <a:lnTo>
                  <a:pt x="309806" y="919678"/>
                </a:lnTo>
                <a:close/>
                <a:moveTo>
                  <a:pt x="306387" y="360362"/>
                </a:moveTo>
                <a:lnTo>
                  <a:pt x="296333" y="363008"/>
                </a:lnTo>
                <a:lnTo>
                  <a:pt x="283104" y="370945"/>
                </a:lnTo>
                <a:lnTo>
                  <a:pt x="276754" y="378354"/>
                </a:lnTo>
                <a:lnTo>
                  <a:pt x="275166" y="383116"/>
                </a:lnTo>
                <a:lnTo>
                  <a:pt x="274637" y="388937"/>
                </a:lnTo>
                <a:lnTo>
                  <a:pt x="278341" y="399520"/>
                </a:lnTo>
                <a:lnTo>
                  <a:pt x="292100" y="411691"/>
                </a:lnTo>
                <a:lnTo>
                  <a:pt x="304271" y="414337"/>
                </a:lnTo>
                <a:lnTo>
                  <a:pt x="313266" y="414337"/>
                </a:lnTo>
                <a:lnTo>
                  <a:pt x="330200" y="407458"/>
                </a:lnTo>
                <a:lnTo>
                  <a:pt x="349779" y="387350"/>
                </a:lnTo>
                <a:lnTo>
                  <a:pt x="360362" y="371475"/>
                </a:lnTo>
                <a:lnTo>
                  <a:pt x="357716" y="369887"/>
                </a:lnTo>
                <a:lnTo>
                  <a:pt x="356129" y="366183"/>
                </a:lnTo>
                <a:lnTo>
                  <a:pt x="333375" y="362479"/>
                </a:lnTo>
                <a:lnTo>
                  <a:pt x="307975" y="360891"/>
                </a:lnTo>
                <a:lnTo>
                  <a:pt x="307446" y="360891"/>
                </a:lnTo>
                <a:close/>
                <a:moveTo>
                  <a:pt x="77788" y="0"/>
                </a:moveTo>
                <a:lnTo>
                  <a:pt x="110596" y="2118"/>
                </a:lnTo>
                <a:lnTo>
                  <a:pt x="159280" y="13234"/>
                </a:lnTo>
                <a:lnTo>
                  <a:pt x="222250" y="41291"/>
                </a:lnTo>
                <a:lnTo>
                  <a:pt x="279400" y="81523"/>
                </a:lnTo>
                <a:lnTo>
                  <a:pt x="327026" y="131813"/>
                </a:lnTo>
                <a:lnTo>
                  <a:pt x="354013" y="174692"/>
                </a:lnTo>
                <a:lnTo>
                  <a:pt x="368830" y="204866"/>
                </a:lnTo>
                <a:lnTo>
                  <a:pt x="377826" y="236099"/>
                </a:lnTo>
                <a:lnTo>
                  <a:pt x="383117" y="268391"/>
                </a:lnTo>
                <a:lnTo>
                  <a:pt x="384176" y="300683"/>
                </a:lnTo>
                <a:lnTo>
                  <a:pt x="378884" y="334562"/>
                </a:lnTo>
                <a:lnTo>
                  <a:pt x="373063" y="350443"/>
                </a:lnTo>
                <a:lnTo>
                  <a:pt x="391584" y="355208"/>
                </a:lnTo>
                <a:lnTo>
                  <a:pt x="426509" y="368442"/>
                </a:lnTo>
                <a:lnTo>
                  <a:pt x="459317" y="386970"/>
                </a:lnTo>
                <a:lnTo>
                  <a:pt x="488950" y="409733"/>
                </a:lnTo>
                <a:lnTo>
                  <a:pt x="514880" y="437260"/>
                </a:lnTo>
                <a:lnTo>
                  <a:pt x="536046" y="467434"/>
                </a:lnTo>
                <a:lnTo>
                  <a:pt x="552980" y="501843"/>
                </a:lnTo>
                <a:lnTo>
                  <a:pt x="564621" y="537840"/>
                </a:lnTo>
                <a:lnTo>
                  <a:pt x="567796" y="556898"/>
                </a:lnTo>
                <a:lnTo>
                  <a:pt x="569913" y="583366"/>
                </a:lnTo>
                <a:lnTo>
                  <a:pt x="568855" y="638950"/>
                </a:lnTo>
                <a:lnTo>
                  <a:pt x="559859" y="695593"/>
                </a:lnTo>
                <a:lnTo>
                  <a:pt x="542926" y="751706"/>
                </a:lnTo>
                <a:lnTo>
                  <a:pt x="520171" y="805702"/>
                </a:lnTo>
                <a:lnTo>
                  <a:pt x="491596" y="857051"/>
                </a:lnTo>
                <a:lnTo>
                  <a:pt x="457730" y="903106"/>
                </a:lnTo>
                <a:lnTo>
                  <a:pt x="419101" y="942279"/>
                </a:lnTo>
                <a:lnTo>
                  <a:pt x="397405" y="959219"/>
                </a:lnTo>
                <a:lnTo>
                  <a:pt x="405871" y="974042"/>
                </a:lnTo>
                <a:lnTo>
                  <a:pt x="417513" y="1006333"/>
                </a:lnTo>
                <a:lnTo>
                  <a:pt x="422276" y="1041272"/>
                </a:lnTo>
                <a:lnTo>
                  <a:pt x="420688" y="1075681"/>
                </a:lnTo>
                <a:lnTo>
                  <a:pt x="417513" y="1092091"/>
                </a:lnTo>
                <a:lnTo>
                  <a:pt x="413809" y="1107443"/>
                </a:lnTo>
                <a:lnTo>
                  <a:pt x="402167" y="1137088"/>
                </a:lnTo>
                <a:lnTo>
                  <a:pt x="379413" y="1179967"/>
                </a:lnTo>
                <a:lnTo>
                  <a:pt x="337609" y="1232904"/>
                </a:lnTo>
                <a:lnTo>
                  <a:pt x="285750" y="1280547"/>
                </a:lnTo>
                <a:lnTo>
                  <a:pt x="226484" y="1319191"/>
                </a:lnTo>
                <a:lnTo>
                  <a:pt x="162984" y="1349895"/>
                </a:lnTo>
                <a:lnTo>
                  <a:pt x="98425" y="1368952"/>
                </a:lnTo>
                <a:lnTo>
                  <a:pt x="34396" y="1376363"/>
                </a:lnTo>
                <a:lnTo>
                  <a:pt x="3704" y="1374246"/>
                </a:lnTo>
                <a:lnTo>
                  <a:pt x="0" y="1372658"/>
                </a:lnTo>
                <a:lnTo>
                  <a:pt x="0" y="1365776"/>
                </a:lnTo>
                <a:lnTo>
                  <a:pt x="3704" y="1364717"/>
                </a:lnTo>
                <a:lnTo>
                  <a:pt x="26459" y="1365776"/>
                </a:lnTo>
                <a:lnTo>
                  <a:pt x="70379" y="1362070"/>
                </a:lnTo>
                <a:lnTo>
                  <a:pt x="112184" y="1352012"/>
                </a:lnTo>
                <a:lnTo>
                  <a:pt x="152400" y="1337719"/>
                </a:lnTo>
                <a:lnTo>
                  <a:pt x="190500" y="1318662"/>
                </a:lnTo>
                <a:lnTo>
                  <a:pt x="227542" y="1295370"/>
                </a:lnTo>
                <a:lnTo>
                  <a:pt x="279400" y="1256196"/>
                </a:lnTo>
                <a:lnTo>
                  <a:pt x="311680" y="1225493"/>
                </a:lnTo>
                <a:lnTo>
                  <a:pt x="328084" y="1208553"/>
                </a:lnTo>
                <a:lnTo>
                  <a:pt x="358776" y="1172026"/>
                </a:lnTo>
                <a:lnTo>
                  <a:pt x="384176" y="1131794"/>
                </a:lnTo>
                <a:lnTo>
                  <a:pt x="400051" y="1087856"/>
                </a:lnTo>
                <a:lnTo>
                  <a:pt x="403226" y="1064035"/>
                </a:lnTo>
                <a:lnTo>
                  <a:pt x="403755" y="1046565"/>
                </a:lnTo>
                <a:lnTo>
                  <a:pt x="400051" y="1013215"/>
                </a:lnTo>
                <a:lnTo>
                  <a:pt x="394759" y="996805"/>
                </a:lnTo>
                <a:lnTo>
                  <a:pt x="388409" y="982512"/>
                </a:lnTo>
                <a:lnTo>
                  <a:pt x="377826" y="968219"/>
                </a:lnTo>
                <a:lnTo>
                  <a:pt x="377826" y="968748"/>
                </a:lnTo>
                <a:lnTo>
                  <a:pt x="377296" y="969807"/>
                </a:lnTo>
                <a:lnTo>
                  <a:pt x="362480" y="984100"/>
                </a:lnTo>
                <a:lnTo>
                  <a:pt x="332846" y="999981"/>
                </a:lnTo>
                <a:lnTo>
                  <a:pt x="310621" y="1007921"/>
                </a:lnTo>
                <a:lnTo>
                  <a:pt x="288925" y="1010568"/>
                </a:lnTo>
                <a:lnTo>
                  <a:pt x="268288" y="1007921"/>
                </a:lnTo>
                <a:lnTo>
                  <a:pt x="250825" y="998393"/>
                </a:lnTo>
                <a:lnTo>
                  <a:pt x="237067" y="982512"/>
                </a:lnTo>
                <a:lnTo>
                  <a:pt x="232305" y="971395"/>
                </a:lnTo>
                <a:lnTo>
                  <a:pt x="230188" y="970336"/>
                </a:lnTo>
                <a:lnTo>
                  <a:pt x="227013" y="965572"/>
                </a:lnTo>
                <a:lnTo>
                  <a:pt x="227542" y="962925"/>
                </a:lnTo>
                <a:lnTo>
                  <a:pt x="230717" y="952337"/>
                </a:lnTo>
                <a:lnTo>
                  <a:pt x="240242" y="933280"/>
                </a:lnTo>
                <a:lnTo>
                  <a:pt x="253471" y="919517"/>
                </a:lnTo>
                <a:lnTo>
                  <a:pt x="270405" y="909988"/>
                </a:lnTo>
                <a:lnTo>
                  <a:pt x="288925" y="904694"/>
                </a:lnTo>
                <a:lnTo>
                  <a:pt x="308505" y="904165"/>
                </a:lnTo>
                <a:lnTo>
                  <a:pt x="329142" y="907341"/>
                </a:lnTo>
                <a:lnTo>
                  <a:pt x="348721" y="914223"/>
                </a:lnTo>
                <a:lnTo>
                  <a:pt x="358246" y="920046"/>
                </a:lnTo>
                <a:lnTo>
                  <a:pt x="367771" y="926398"/>
                </a:lnTo>
                <a:lnTo>
                  <a:pt x="384705" y="942279"/>
                </a:lnTo>
                <a:lnTo>
                  <a:pt x="391584" y="950749"/>
                </a:lnTo>
                <a:lnTo>
                  <a:pt x="409046" y="934339"/>
                </a:lnTo>
                <a:lnTo>
                  <a:pt x="440267" y="899400"/>
                </a:lnTo>
                <a:lnTo>
                  <a:pt x="468313" y="861286"/>
                </a:lnTo>
                <a:lnTo>
                  <a:pt x="492655" y="819466"/>
                </a:lnTo>
                <a:lnTo>
                  <a:pt x="512763" y="776057"/>
                </a:lnTo>
                <a:lnTo>
                  <a:pt x="528638" y="731061"/>
                </a:lnTo>
                <a:lnTo>
                  <a:pt x="540809" y="685535"/>
                </a:lnTo>
                <a:lnTo>
                  <a:pt x="548746" y="638421"/>
                </a:lnTo>
                <a:lnTo>
                  <a:pt x="550863" y="614599"/>
                </a:lnTo>
                <a:lnTo>
                  <a:pt x="551392" y="592366"/>
                </a:lnTo>
                <a:lnTo>
                  <a:pt x="547159" y="550016"/>
                </a:lnTo>
                <a:lnTo>
                  <a:pt x="535517" y="511372"/>
                </a:lnTo>
                <a:lnTo>
                  <a:pt x="518055" y="475375"/>
                </a:lnTo>
                <a:lnTo>
                  <a:pt x="494242" y="444142"/>
                </a:lnTo>
                <a:lnTo>
                  <a:pt x="466196" y="416615"/>
                </a:lnTo>
                <a:lnTo>
                  <a:pt x="433388" y="394381"/>
                </a:lnTo>
                <a:lnTo>
                  <a:pt x="396876" y="377971"/>
                </a:lnTo>
                <a:lnTo>
                  <a:pt x="377296" y="371618"/>
                </a:lnTo>
                <a:lnTo>
                  <a:pt x="369359" y="385382"/>
                </a:lnTo>
                <a:lnTo>
                  <a:pt x="348192" y="411850"/>
                </a:lnTo>
                <a:lnTo>
                  <a:pt x="328084" y="425614"/>
                </a:lnTo>
                <a:lnTo>
                  <a:pt x="313796" y="430378"/>
                </a:lnTo>
                <a:lnTo>
                  <a:pt x="299509" y="430378"/>
                </a:lnTo>
                <a:lnTo>
                  <a:pt x="283634" y="425085"/>
                </a:lnTo>
                <a:lnTo>
                  <a:pt x="275696" y="419791"/>
                </a:lnTo>
                <a:lnTo>
                  <a:pt x="266700" y="410792"/>
                </a:lnTo>
                <a:lnTo>
                  <a:pt x="259292" y="393852"/>
                </a:lnTo>
                <a:lnTo>
                  <a:pt x="259821" y="381676"/>
                </a:lnTo>
                <a:lnTo>
                  <a:pt x="261938" y="375324"/>
                </a:lnTo>
                <a:lnTo>
                  <a:pt x="268817" y="364736"/>
                </a:lnTo>
                <a:lnTo>
                  <a:pt x="290513" y="354149"/>
                </a:lnTo>
                <a:lnTo>
                  <a:pt x="302684" y="352031"/>
                </a:lnTo>
                <a:lnTo>
                  <a:pt x="303742" y="348326"/>
                </a:lnTo>
                <a:lnTo>
                  <a:pt x="308505" y="346738"/>
                </a:lnTo>
                <a:lnTo>
                  <a:pt x="334963" y="345150"/>
                </a:lnTo>
                <a:lnTo>
                  <a:pt x="360892" y="348326"/>
                </a:lnTo>
                <a:lnTo>
                  <a:pt x="365126" y="331915"/>
                </a:lnTo>
                <a:lnTo>
                  <a:pt x="367771" y="300153"/>
                </a:lnTo>
                <a:lnTo>
                  <a:pt x="366184" y="270508"/>
                </a:lnTo>
                <a:lnTo>
                  <a:pt x="360363" y="241393"/>
                </a:lnTo>
                <a:lnTo>
                  <a:pt x="345017" y="201161"/>
                </a:lnTo>
                <a:lnTo>
                  <a:pt x="311680" y="149283"/>
                </a:lnTo>
                <a:lnTo>
                  <a:pt x="289455" y="123343"/>
                </a:lnTo>
                <a:lnTo>
                  <a:pt x="266700" y="98992"/>
                </a:lnTo>
                <a:lnTo>
                  <a:pt x="215371" y="59290"/>
                </a:lnTo>
                <a:lnTo>
                  <a:pt x="173038" y="38644"/>
                </a:lnTo>
                <a:lnTo>
                  <a:pt x="142346" y="28057"/>
                </a:lnTo>
                <a:lnTo>
                  <a:pt x="111125" y="22234"/>
                </a:lnTo>
                <a:lnTo>
                  <a:pt x="78317" y="19587"/>
                </a:lnTo>
                <a:lnTo>
                  <a:pt x="61913" y="20646"/>
                </a:lnTo>
                <a:lnTo>
                  <a:pt x="57150" y="19587"/>
                </a:lnTo>
                <a:lnTo>
                  <a:pt x="52388" y="14293"/>
                </a:lnTo>
                <a:lnTo>
                  <a:pt x="52388" y="6882"/>
                </a:lnTo>
                <a:lnTo>
                  <a:pt x="57150" y="1588"/>
                </a:lnTo>
                <a:lnTo>
                  <a:pt x="61913" y="1059"/>
                </a:lnTo>
                <a:close/>
              </a:path>
            </a:pathLst>
          </a:custGeom>
          <a:solidFill>
            <a:srgbClr val="EFE125"/>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a:spLocks/>
          </p:cNvSpPr>
          <p:nvPr/>
        </p:nvSpPr>
        <p:spPr bwMode="auto">
          <a:xfrm>
            <a:off x="5259094" y="1447965"/>
            <a:ext cx="2077845" cy="593653"/>
          </a:xfrm>
          <a:custGeom>
            <a:avLst/>
            <a:gdLst>
              <a:gd name="connsiteX0" fmla="*/ 340949 w 1319213"/>
              <a:gd name="connsiteY0" fmla="*/ 307975 h 450850"/>
              <a:gd name="connsiteX1" fmla="*/ 333987 w 1319213"/>
              <a:gd name="connsiteY1" fmla="*/ 321671 h 450850"/>
              <a:gd name="connsiteX2" fmla="*/ 327025 w 1319213"/>
              <a:gd name="connsiteY2" fmla="*/ 350643 h 450850"/>
              <a:gd name="connsiteX3" fmla="*/ 330239 w 1319213"/>
              <a:gd name="connsiteY3" fmla="*/ 379088 h 450850"/>
              <a:gd name="connsiteX4" fmla="*/ 344698 w 1319213"/>
              <a:gd name="connsiteY4" fmla="*/ 408587 h 450850"/>
              <a:gd name="connsiteX5" fmla="*/ 358087 w 1319213"/>
              <a:gd name="connsiteY5" fmla="*/ 423336 h 450850"/>
              <a:gd name="connsiteX6" fmla="*/ 359693 w 1319213"/>
              <a:gd name="connsiteY6" fmla="*/ 422283 h 450850"/>
              <a:gd name="connsiteX7" fmla="*/ 361300 w 1319213"/>
              <a:gd name="connsiteY7" fmla="*/ 423863 h 450850"/>
              <a:gd name="connsiteX8" fmla="*/ 378973 w 1319213"/>
              <a:gd name="connsiteY8" fmla="*/ 423336 h 450850"/>
              <a:gd name="connsiteX9" fmla="*/ 403608 w 1319213"/>
              <a:gd name="connsiteY9" fmla="*/ 417015 h 450850"/>
              <a:gd name="connsiteX10" fmla="*/ 415925 w 1319213"/>
              <a:gd name="connsiteY10" fmla="*/ 405953 h 450850"/>
              <a:gd name="connsiteX11" fmla="*/ 414854 w 1319213"/>
              <a:gd name="connsiteY11" fmla="*/ 389097 h 450850"/>
              <a:gd name="connsiteX12" fmla="*/ 409499 w 1319213"/>
              <a:gd name="connsiteY12" fmla="*/ 378561 h 450850"/>
              <a:gd name="connsiteX13" fmla="*/ 406821 w 1319213"/>
              <a:gd name="connsiteY13" fmla="*/ 365392 h 450850"/>
              <a:gd name="connsiteX14" fmla="*/ 393432 w 1319213"/>
              <a:gd name="connsiteY14" fmla="*/ 343795 h 450850"/>
              <a:gd name="connsiteX15" fmla="*/ 382722 w 1319213"/>
              <a:gd name="connsiteY15" fmla="*/ 334313 h 450850"/>
              <a:gd name="connsiteX16" fmla="*/ 362907 w 1319213"/>
              <a:gd name="connsiteY16" fmla="*/ 319564 h 450850"/>
              <a:gd name="connsiteX17" fmla="*/ 773971 w 1319213"/>
              <a:gd name="connsiteY17" fmla="*/ 165100 h 450850"/>
              <a:gd name="connsiteX18" fmla="*/ 762407 w 1319213"/>
              <a:gd name="connsiteY18" fmla="*/ 179388 h 450850"/>
              <a:gd name="connsiteX19" fmla="*/ 747165 w 1319213"/>
              <a:gd name="connsiteY19" fmla="*/ 208492 h 450850"/>
              <a:gd name="connsiteX20" fmla="*/ 744537 w 1319213"/>
              <a:gd name="connsiteY20" fmla="*/ 230188 h 450850"/>
              <a:gd name="connsiteX21" fmla="*/ 746640 w 1319213"/>
              <a:gd name="connsiteY21" fmla="*/ 243946 h 450850"/>
              <a:gd name="connsiteX22" fmla="*/ 753472 w 1319213"/>
              <a:gd name="connsiteY22" fmla="*/ 257175 h 450850"/>
              <a:gd name="connsiteX23" fmla="*/ 765035 w 1319213"/>
              <a:gd name="connsiteY23" fmla="*/ 269346 h 450850"/>
              <a:gd name="connsiteX24" fmla="*/ 772394 w 1319213"/>
              <a:gd name="connsiteY24" fmla="*/ 274638 h 450850"/>
              <a:gd name="connsiteX25" fmla="*/ 783957 w 1319213"/>
              <a:gd name="connsiteY25" fmla="*/ 276225 h 450850"/>
              <a:gd name="connsiteX26" fmla="*/ 802878 w 1319213"/>
              <a:gd name="connsiteY26" fmla="*/ 268288 h 450850"/>
              <a:gd name="connsiteX27" fmla="*/ 816018 w 1319213"/>
              <a:gd name="connsiteY27" fmla="*/ 253471 h 450850"/>
              <a:gd name="connsiteX28" fmla="*/ 822325 w 1319213"/>
              <a:gd name="connsiteY28" fmla="*/ 233363 h 450850"/>
              <a:gd name="connsiteX29" fmla="*/ 822325 w 1319213"/>
              <a:gd name="connsiteY29" fmla="*/ 222779 h 450850"/>
              <a:gd name="connsiteX30" fmla="*/ 820748 w 1319213"/>
              <a:gd name="connsiteY30" fmla="*/ 213783 h 450850"/>
              <a:gd name="connsiteX31" fmla="*/ 812339 w 1319213"/>
              <a:gd name="connsiteY31" fmla="*/ 196850 h 450850"/>
              <a:gd name="connsiteX32" fmla="*/ 793418 w 1319213"/>
              <a:gd name="connsiteY32" fmla="*/ 176213 h 450850"/>
              <a:gd name="connsiteX33" fmla="*/ 778175 w 1319213"/>
              <a:gd name="connsiteY33" fmla="*/ 165629 h 450850"/>
              <a:gd name="connsiteX34" fmla="*/ 776073 w 1319213"/>
              <a:gd name="connsiteY34" fmla="*/ 165100 h 450850"/>
              <a:gd name="connsiteX35" fmla="*/ 1134153 w 1319213"/>
              <a:gd name="connsiteY35" fmla="*/ 0 h 450850"/>
              <a:gd name="connsiteX36" fmla="*/ 1188614 w 1319213"/>
              <a:gd name="connsiteY36" fmla="*/ 5298 h 450850"/>
              <a:gd name="connsiteX37" fmla="*/ 1241488 w 1319213"/>
              <a:gd name="connsiteY37" fmla="*/ 17483 h 450850"/>
              <a:gd name="connsiteX38" fmla="*/ 1291719 w 1319213"/>
              <a:gd name="connsiteY38" fmla="*/ 37615 h 450850"/>
              <a:gd name="connsiteX39" fmla="*/ 1314983 w 1319213"/>
              <a:gd name="connsiteY39" fmla="*/ 50330 h 450850"/>
              <a:gd name="connsiteX40" fmla="*/ 1319213 w 1319213"/>
              <a:gd name="connsiteY40" fmla="*/ 53509 h 450850"/>
              <a:gd name="connsiteX41" fmla="*/ 1314983 w 1319213"/>
              <a:gd name="connsiteY41" fmla="*/ 60926 h 450850"/>
              <a:gd name="connsiteX42" fmla="*/ 1310753 w 1319213"/>
              <a:gd name="connsiteY42" fmla="*/ 60926 h 450850"/>
              <a:gd name="connsiteX43" fmla="*/ 1273213 w 1319213"/>
              <a:gd name="connsiteY43" fmla="*/ 48741 h 450850"/>
              <a:gd name="connsiteX44" fmla="*/ 1198660 w 1319213"/>
              <a:gd name="connsiteY44" fmla="*/ 29668 h 450850"/>
              <a:gd name="connsiteX45" fmla="*/ 1123578 w 1319213"/>
              <a:gd name="connsiteY45" fmla="*/ 20662 h 450850"/>
              <a:gd name="connsiteX46" fmla="*/ 1047439 w 1319213"/>
              <a:gd name="connsiteY46" fmla="*/ 22781 h 450850"/>
              <a:gd name="connsiteX47" fmla="*/ 1007784 w 1319213"/>
              <a:gd name="connsiteY47" fmla="*/ 30728 h 450850"/>
              <a:gd name="connsiteX48" fmla="*/ 972887 w 1319213"/>
              <a:gd name="connsiteY48" fmla="*/ 39204 h 450850"/>
              <a:gd name="connsiteX49" fmla="*/ 904150 w 1319213"/>
              <a:gd name="connsiteY49" fmla="*/ 65694 h 450850"/>
              <a:gd name="connsiteX50" fmla="*/ 872426 w 1319213"/>
              <a:gd name="connsiteY50" fmla="*/ 82647 h 450850"/>
              <a:gd name="connsiteX51" fmla="*/ 854448 w 1319213"/>
              <a:gd name="connsiteY51" fmla="*/ 93773 h 450850"/>
              <a:gd name="connsiteX52" fmla="*/ 808448 w 1319213"/>
              <a:gd name="connsiteY52" fmla="*/ 128739 h 450850"/>
              <a:gd name="connsiteX53" fmla="*/ 785183 w 1319213"/>
              <a:gd name="connsiteY53" fmla="*/ 150990 h 450850"/>
              <a:gd name="connsiteX54" fmla="*/ 797344 w 1319213"/>
              <a:gd name="connsiteY54" fmla="*/ 157877 h 450850"/>
              <a:gd name="connsiteX55" fmla="*/ 817965 w 1319213"/>
              <a:gd name="connsiteY55" fmla="*/ 176420 h 450850"/>
              <a:gd name="connsiteX56" fmla="*/ 833299 w 1319213"/>
              <a:gd name="connsiteY56" fmla="*/ 199201 h 450850"/>
              <a:gd name="connsiteX57" fmla="*/ 839644 w 1319213"/>
              <a:gd name="connsiteY57" fmla="*/ 225690 h 450850"/>
              <a:gd name="connsiteX58" fmla="*/ 837000 w 1319213"/>
              <a:gd name="connsiteY58" fmla="*/ 239465 h 450850"/>
              <a:gd name="connsiteX59" fmla="*/ 834885 w 1319213"/>
              <a:gd name="connsiteY59" fmla="*/ 247941 h 450850"/>
              <a:gd name="connsiteX60" fmla="*/ 825896 w 1319213"/>
              <a:gd name="connsiteY60" fmla="*/ 263305 h 450850"/>
              <a:gd name="connsiteX61" fmla="*/ 813735 w 1319213"/>
              <a:gd name="connsiteY61" fmla="*/ 275490 h 450850"/>
              <a:gd name="connsiteX62" fmla="*/ 797344 w 1319213"/>
              <a:gd name="connsiteY62" fmla="*/ 282377 h 450850"/>
              <a:gd name="connsiteX63" fmla="*/ 789413 w 1319213"/>
              <a:gd name="connsiteY63" fmla="*/ 283967 h 450850"/>
              <a:gd name="connsiteX64" fmla="*/ 790999 w 1319213"/>
              <a:gd name="connsiteY64" fmla="*/ 286616 h 450850"/>
              <a:gd name="connsiteX65" fmla="*/ 786769 w 1319213"/>
              <a:gd name="connsiteY65" fmla="*/ 292973 h 450850"/>
              <a:gd name="connsiteX66" fmla="*/ 782539 w 1319213"/>
              <a:gd name="connsiteY66" fmla="*/ 292973 h 450850"/>
              <a:gd name="connsiteX67" fmla="*/ 774080 w 1319213"/>
              <a:gd name="connsiteY67" fmla="*/ 290324 h 450850"/>
              <a:gd name="connsiteX68" fmla="*/ 759275 w 1319213"/>
              <a:gd name="connsiteY68" fmla="*/ 282377 h 450850"/>
              <a:gd name="connsiteX69" fmla="*/ 742884 w 1319213"/>
              <a:gd name="connsiteY69" fmla="*/ 265424 h 450850"/>
              <a:gd name="connsiteX70" fmla="*/ 732309 w 1319213"/>
              <a:gd name="connsiteY70" fmla="*/ 236286 h 450850"/>
              <a:gd name="connsiteX71" fmla="*/ 732309 w 1319213"/>
              <a:gd name="connsiteY71" fmla="*/ 203439 h 450850"/>
              <a:gd name="connsiteX72" fmla="*/ 737596 w 1319213"/>
              <a:gd name="connsiteY72" fmla="*/ 187015 h 450850"/>
              <a:gd name="connsiteX73" fmla="*/ 743412 w 1319213"/>
              <a:gd name="connsiteY73" fmla="*/ 173241 h 450850"/>
              <a:gd name="connsiteX74" fmla="*/ 751872 w 1319213"/>
              <a:gd name="connsiteY74" fmla="*/ 159996 h 450850"/>
              <a:gd name="connsiteX75" fmla="*/ 720148 w 1319213"/>
              <a:gd name="connsiteY75" fmla="*/ 156288 h 450850"/>
              <a:gd name="connsiteX76" fmla="*/ 656699 w 1319213"/>
              <a:gd name="connsiteY76" fmla="*/ 153109 h 450850"/>
              <a:gd name="connsiteX77" fmla="*/ 593778 w 1319213"/>
              <a:gd name="connsiteY77" fmla="*/ 158937 h 450850"/>
              <a:gd name="connsiteX78" fmla="*/ 531387 w 1319213"/>
              <a:gd name="connsiteY78" fmla="*/ 171652 h 450850"/>
              <a:gd name="connsiteX79" fmla="*/ 500720 w 1319213"/>
              <a:gd name="connsiteY79" fmla="*/ 182247 h 450850"/>
              <a:gd name="connsiteX80" fmla="*/ 482742 w 1319213"/>
              <a:gd name="connsiteY80" fmla="*/ 190194 h 450850"/>
              <a:gd name="connsiteX81" fmla="*/ 442029 w 1319213"/>
              <a:gd name="connsiteY81" fmla="*/ 210326 h 450850"/>
              <a:gd name="connsiteX82" fmla="*/ 401845 w 1319213"/>
              <a:gd name="connsiteY82" fmla="*/ 238935 h 450850"/>
              <a:gd name="connsiteX83" fmla="*/ 366948 w 1319213"/>
              <a:gd name="connsiteY83" fmla="*/ 271252 h 450850"/>
              <a:gd name="connsiteX84" fmla="*/ 352143 w 1319213"/>
              <a:gd name="connsiteY84" fmla="*/ 289794 h 450850"/>
              <a:gd name="connsiteX85" fmla="*/ 375936 w 1319213"/>
              <a:gd name="connsiteY85" fmla="*/ 303569 h 450850"/>
              <a:gd name="connsiteX86" fmla="*/ 395500 w 1319213"/>
              <a:gd name="connsiteY86" fmla="*/ 321052 h 450850"/>
              <a:gd name="connsiteX87" fmla="*/ 405546 w 1319213"/>
              <a:gd name="connsiteY87" fmla="*/ 331648 h 450850"/>
              <a:gd name="connsiteX88" fmla="*/ 422466 w 1319213"/>
              <a:gd name="connsiteY88" fmla="*/ 357607 h 450850"/>
              <a:gd name="connsiteX89" fmla="*/ 431983 w 1319213"/>
              <a:gd name="connsiteY89" fmla="*/ 387276 h 450850"/>
              <a:gd name="connsiteX90" fmla="*/ 431454 w 1319213"/>
              <a:gd name="connsiteY90" fmla="*/ 410056 h 450850"/>
              <a:gd name="connsiteX91" fmla="*/ 426696 w 1319213"/>
              <a:gd name="connsiteY91" fmla="*/ 424891 h 450850"/>
              <a:gd name="connsiteX92" fmla="*/ 422466 w 1319213"/>
              <a:gd name="connsiteY92" fmla="*/ 431778 h 450850"/>
              <a:gd name="connsiteX93" fmla="*/ 417178 w 1319213"/>
              <a:gd name="connsiteY93" fmla="*/ 438665 h 450850"/>
              <a:gd name="connsiteX94" fmla="*/ 403960 w 1319213"/>
              <a:gd name="connsiteY94" fmla="*/ 446612 h 450850"/>
              <a:gd name="connsiteX95" fmla="*/ 390212 w 1319213"/>
              <a:gd name="connsiteY95" fmla="*/ 450850 h 450850"/>
              <a:gd name="connsiteX96" fmla="*/ 376465 w 1319213"/>
              <a:gd name="connsiteY96" fmla="*/ 448201 h 450850"/>
              <a:gd name="connsiteX97" fmla="*/ 370649 w 1319213"/>
              <a:gd name="connsiteY97" fmla="*/ 444493 h 450850"/>
              <a:gd name="connsiteX98" fmla="*/ 366948 w 1319213"/>
              <a:gd name="connsiteY98" fmla="*/ 447671 h 450850"/>
              <a:gd name="connsiteX99" fmla="*/ 362189 w 1319213"/>
              <a:gd name="connsiteY99" fmla="*/ 446082 h 450850"/>
              <a:gd name="connsiteX100" fmla="*/ 353200 w 1319213"/>
              <a:gd name="connsiteY100" fmla="*/ 438665 h 450850"/>
              <a:gd name="connsiteX101" fmla="*/ 337867 w 1319213"/>
              <a:gd name="connsiteY101" fmla="*/ 422242 h 450850"/>
              <a:gd name="connsiteX102" fmla="*/ 322005 w 1319213"/>
              <a:gd name="connsiteY102" fmla="*/ 395752 h 450850"/>
              <a:gd name="connsiteX103" fmla="*/ 315131 w 1319213"/>
              <a:gd name="connsiteY103" fmla="*/ 358667 h 450850"/>
              <a:gd name="connsiteX104" fmla="*/ 320418 w 1319213"/>
              <a:gd name="connsiteY104" fmla="*/ 319463 h 450850"/>
              <a:gd name="connsiteX105" fmla="*/ 327821 w 1319213"/>
              <a:gd name="connsiteY105" fmla="*/ 300390 h 450850"/>
              <a:gd name="connsiteX106" fmla="*/ 304556 w 1319213"/>
              <a:gd name="connsiteY106" fmla="*/ 291914 h 450850"/>
              <a:gd name="connsiteX107" fmla="*/ 255912 w 1319213"/>
              <a:gd name="connsiteY107" fmla="*/ 280788 h 450850"/>
              <a:gd name="connsiteX108" fmla="*/ 231061 w 1319213"/>
              <a:gd name="connsiteY108" fmla="*/ 277609 h 450850"/>
              <a:gd name="connsiteX109" fmla="*/ 201451 w 1319213"/>
              <a:gd name="connsiteY109" fmla="*/ 275490 h 450850"/>
              <a:gd name="connsiteX110" fmla="*/ 145933 w 1319213"/>
              <a:gd name="connsiteY110" fmla="*/ 278139 h 450850"/>
              <a:gd name="connsiteX111" fmla="*/ 91473 w 1319213"/>
              <a:gd name="connsiteY111" fmla="*/ 288205 h 450850"/>
              <a:gd name="connsiteX112" fmla="*/ 38070 w 1319213"/>
              <a:gd name="connsiteY112" fmla="*/ 304099 h 450850"/>
              <a:gd name="connsiteX113" fmla="*/ 10575 w 1319213"/>
              <a:gd name="connsiteY113" fmla="*/ 314165 h 450850"/>
              <a:gd name="connsiteX114" fmla="*/ 6874 w 1319213"/>
              <a:gd name="connsiteY114" fmla="*/ 314695 h 450850"/>
              <a:gd name="connsiteX115" fmla="*/ 2115 w 1319213"/>
              <a:gd name="connsiteY115" fmla="*/ 312046 h 450850"/>
              <a:gd name="connsiteX116" fmla="*/ 0 w 1319213"/>
              <a:gd name="connsiteY116" fmla="*/ 306748 h 450850"/>
              <a:gd name="connsiteX117" fmla="*/ 1586 w 1319213"/>
              <a:gd name="connsiteY117" fmla="*/ 300390 h 450850"/>
              <a:gd name="connsiteX118" fmla="*/ 3701 w 1319213"/>
              <a:gd name="connsiteY118" fmla="*/ 298271 h 450850"/>
              <a:gd name="connsiteX119" fmla="*/ 20621 w 1319213"/>
              <a:gd name="connsiteY119" fmla="*/ 289265 h 450850"/>
              <a:gd name="connsiteX120" fmla="*/ 58691 w 1319213"/>
              <a:gd name="connsiteY120" fmla="*/ 273901 h 450850"/>
              <a:gd name="connsiteX121" fmla="*/ 99404 w 1319213"/>
              <a:gd name="connsiteY121" fmla="*/ 262245 h 450850"/>
              <a:gd name="connsiteX122" fmla="*/ 142761 w 1319213"/>
              <a:gd name="connsiteY122" fmla="*/ 254828 h 450850"/>
              <a:gd name="connsiteX123" fmla="*/ 187704 w 1319213"/>
              <a:gd name="connsiteY123" fmla="*/ 252709 h 450850"/>
              <a:gd name="connsiteX124" fmla="*/ 232647 w 1319213"/>
              <a:gd name="connsiteY124" fmla="*/ 253769 h 450850"/>
              <a:gd name="connsiteX125" fmla="*/ 277061 w 1319213"/>
              <a:gd name="connsiteY125" fmla="*/ 260656 h 450850"/>
              <a:gd name="connsiteX126" fmla="*/ 318303 w 1319213"/>
              <a:gd name="connsiteY126" fmla="*/ 272841 h 450850"/>
              <a:gd name="connsiteX127" fmla="*/ 337338 w 1319213"/>
              <a:gd name="connsiteY127" fmla="*/ 281318 h 450850"/>
              <a:gd name="connsiteX128" fmla="*/ 348442 w 1319213"/>
              <a:gd name="connsiteY128" fmla="*/ 263305 h 450850"/>
              <a:gd name="connsiteX129" fmla="*/ 378051 w 1319213"/>
              <a:gd name="connsiteY129" fmla="*/ 230988 h 450850"/>
              <a:gd name="connsiteX130" fmla="*/ 394971 w 1319213"/>
              <a:gd name="connsiteY130" fmla="*/ 217213 h 450850"/>
              <a:gd name="connsiteX131" fmla="*/ 414006 w 1319213"/>
              <a:gd name="connsiteY131" fmla="*/ 203439 h 450850"/>
              <a:gd name="connsiteX132" fmla="*/ 455776 w 1319213"/>
              <a:gd name="connsiteY132" fmla="*/ 180658 h 450850"/>
              <a:gd name="connsiteX133" fmla="*/ 500191 w 1319213"/>
              <a:gd name="connsiteY133" fmla="*/ 162645 h 450850"/>
              <a:gd name="connsiteX134" fmla="*/ 546191 w 1319213"/>
              <a:gd name="connsiteY134" fmla="*/ 148871 h 450850"/>
              <a:gd name="connsiteX135" fmla="*/ 593778 w 1319213"/>
              <a:gd name="connsiteY135" fmla="*/ 139864 h 450850"/>
              <a:gd name="connsiteX136" fmla="*/ 641365 w 1319213"/>
              <a:gd name="connsiteY136" fmla="*/ 135626 h 450850"/>
              <a:gd name="connsiteX137" fmla="*/ 690009 w 1319213"/>
              <a:gd name="connsiteY137" fmla="*/ 137215 h 450850"/>
              <a:gd name="connsiteX138" fmla="*/ 737596 w 1319213"/>
              <a:gd name="connsiteY138" fmla="*/ 143573 h 450850"/>
              <a:gd name="connsiteX139" fmla="*/ 760861 w 1319213"/>
              <a:gd name="connsiteY139" fmla="*/ 147811 h 450850"/>
              <a:gd name="connsiteX140" fmla="*/ 774080 w 1319213"/>
              <a:gd name="connsiteY140" fmla="*/ 131917 h 450850"/>
              <a:gd name="connsiteX141" fmla="*/ 805804 w 1319213"/>
              <a:gd name="connsiteY141" fmla="*/ 103309 h 450850"/>
              <a:gd name="connsiteX142" fmla="*/ 860793 w 1319213"/>
              <a:gd name="connsiteY142" fmla="*/ 67283 h 450850"/>
              <a:gd name="connsiteX143" fmla="*/ 895690 w 1319213"/>
              <a:gd name="connsiteY143" fmla="*/ 49800 h 450850"/>
              <a:gd name="connsiteX144" fmla="*/ 919484 w 1319213"/>
              <a:gd name="connsiteY144" fmla="*/ 38145 h 450850"/>
              <a:gd name="connsiteX145" fmla="*/ 970243 w 1319213"/>
              <a:gd name="connsiteY145" fmla="*/ 20662 h 450850"/>
              <a:gd name="connsiteX146" fmla="*/ 1023646 w 1319213"/>
              <a:gd name="connsiteY146" fmla="*/ 7947 h 450850"/>
              <a:gd name="connsiteX147" fmla="*/ 1078635 w 1319213"/>
              <a:gd name="connsiteY147" fmla="*/ 106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319213" h="450850">
                <a:moveTo>
                  <a:pt x="340949" y="307975"/>
                </a:moveTo>
                <a:lnTo>
                  <a:pt x="333987" y="321671"/>
                </a:lnTo>
                <a:lnTo>
                  <a:pt x="327025" y="350643"/>
                </a:lnTo>
                <a:lnTo>
                  <a:pt x="330239" y="379088"/>
                </a:lnTo>
                <a:lnTo>
                  <a:pt x="344698" y="408587"/>
                </a:lnTo>
                <a:lnTo>
                  <a:pt x="358087" y="423336"/>
                </a:lnTo>
                <a:lnTo>
                  <a:pt x="359693" y="422283"/>
                </a:lnTo>
                <a:lnTo>
                  <a:pt x="361300" y="423863"/>
                </a:lnTo>
                <a:lnTo>
                  <a:pt x="378973" y="423336"/>
                </a:lnTo>
                <a:lnTo>
                  <a:pt x="403608" y="417015"/>
                </a:lnTo>
                <a:lnTo>
                  <a:pt x="415925" y="405953"/>
                </a:lnTo>
                <a:lnTo>
                  <a:pt x="414854" y="389097"/>
                </a:lnTo>
                <a:lnTo>
                  <a:pt x="409499" y="378561"/>
                </a:lnTo>
                <a:lnTo>
                  <a:pt x="406821" y="365392"/>
                </a:lnTo>
                <a:lnTo>
                  <a:pt x="393432" y="343795"/>
                </a:lnTo>
                <a:lnTo>
                  <a:pt x="382722" y="334313"/>
                </a:lnTo>
                <a:lnTo>
                  <a:pt x="362907" y="319564"/>
                </a:lnTo>
                <a:close/>
                <a:moveTo>
                  <a:pt x="773971" y="165100"/>
                </a:moveTo>
                <a:lnTo>
                  <a:pt x="762407" y="179388"/>
                </a:lnTo>
                <a:lnTo>
                  <a:pt x="747165" y="208492"/>
                </a:lnTo>
                <a:lnTo>
                  <a:pt x="744537" y="230188"/>
                </a:lnTo>
                <a:lnTo>
                  <a:pt x="746640" y="243946"/>
                </a:lnTo>
                <a:lnTo>
                  <a:pt x="753472" y="257175"/>
                </a:lnTo>
                <a:lnTo>
                  <a:pt x="765035" y="269346"/>
                </a:lnTo>
                <a:lnTo>
                  <a:pt x="772394" y="274638"/>
                </a:lnTo>
                <a:lnTo>
                  <a:pt x="783957" y="276225"/>
                </a:lnTo>
                <a:lnTo>
                  <a:pt x="802878" y="268288"/>
                </a:lnTo>
                <a:lnTo>
                  <a:pt x="816018" y="253471"/>
                </a:lnTo>
                <a:lnTo>
                  <a:pt x="822325" y="233363"/>
                </a:lnTo>
                <a:lnTo>
                  <a:pt x="822325" y="222779"/>
                </a:lnTo>
                <a:lnTo>
                  <a:pt x="820748" y="213783"/>
                </a:lnTo>
                <a:lnTo>
                  <a:pt x="812339" y="196850"/>
                </a:lnTo>
                <a:lnTo>
                  <a:pt x="793418" y="176213"/>
                </a:lnTo>
                <a:lnTo>
                  <a:pt x="778175" y="165629"/>
                </a:lnTo>
                <a:lnTo>
                  <a:pt x="776073" y="165100"/>
                </a:lnTo>
                <a:close/>
                <a:moveTo>
                  <a:pt x="1134153" y="0"/>
                </a:moveTo>
                <a:lnTo>
                  <a:pt x="1188614" y="5298"/>
                </a:lnTo>
                <a:lnTo>
                  <a:pt x="1241488" y="17483"/>
                </a:lnTo>
                <a:lnTo>
                  <a:pt x="1291719" y="37615"/>
                </a:lnTo>
                <a:lnTo>
                  <a:pt x="1314983" y="50330"/>
                </a:lnTo>
                <a:lnTo>
                  <a:pt x="1319213" y="53509"/>
                </a:lnTo>
                <a:lnTo>
                  <a:pt x="1314983" y="60926"/>
                </a:lnTo>
                <a:lnTo>
                  <a:pt x="1310753" y="60926"/>
                </a:lnTo>
                <a:lnTo>
                  <a:pt x="1273213" y="48741"/>
                </a:lnTo>
                <a:lnTo>
                  <a:pt x="1198660" y="29668"/>
                </a:lnTo>
                <a:lnTo>
                  <a:pt x="1123578" y="20662"/>
                </a:lnTo>
                <a:lnTo>
                  <a:pt x="1047439" y="22781"/>
                </a:lnTo>
                <a:lnTo>
                  <a:pt x="1007784" y="30728"/>
                </a:lnTo>
                <a:lnTo>
                  <a:pt x="972887" y="39204"/>
                </a:lnTo>
                <a:lnTo>
                  <a:pt x="904150" y="65694"/>
                </a:lnTo>
                <a:lnTo>
                  <a:pt x="872426" y="82647"/>
                </a:lnTo>
                <a:lnTo>
                  <a:pt x="854448" y="93773"/>
                </a:lnTo>
                <a:lnTo>
                  <a:pt x="808448" y="128739"/>
                </a:lnTo>
                <a:lnTo>
                  <a:pt x="785183" y="150990"/>
                </a:lnTo>
                <a:lnTo>
                  <a:pt x="797344" y="157877"/>
                </a:lnTo>
                <a:lnTo>
                  <a:pt x="817965" y="176420"/>
                </a:lnTo>
                <a:lnTo>
                  <a:pt x="833299" y="199201"/>
                </a:lnTo>
                <a:lnTo>
                  <a:pt x="839644" y="225690"/>
                </a:lnTo>
                <a:lnTo>
                  <a:pt x="837000" y="239465"/>
                </a:lnTo>
                <a:lnTo>
                  <a:pt x="834885" y="247941"/>
                </a:lnTo>
                <a:lnTo>
                  <a:pt x="825896" y="263305"/>
                </a:lnTo>
                <a:lnTo>
                  <a:pt x="813735" y="275490"/>
                </a:lnTo>
                <a:lnTo>
                  <a:pt x="797344" y="282377"/>
                </a:lnTo>
                <a:lnTo>
                  <a:pt x="789413" y="283967"/>
                </a:lnTo>
                <a:lnTo>
                  <a:pt x="790999" y="286616"/>
                </a:lnTo>
                <a:lnTo>
                  <a:pt x="786769" y="292973"/>
                </a:lnTo>
                <a:lnTo>
                  <a:pt x="782539" y="292973"/>
                </a:lnTo>
                <a:lnTo>
                  <a:pt x="774080" y="290324"/>
                </a:lnTo>
                <a:lnTo>
                  <a:pt x="759275" y="282377"/>
                </a:lnTo>
                <a:lnTo>
                  <a:pt x="742884" y="265424"/>
                </a:lnTo>
                <a:lnTo>
                  <a:pt x="732309" y="236286"/>
                </a:lnTo>
                <a:lnTo>
                  <a:pt x="732309" y="203439"/>
                </a:lnTo>
                <a:lnTo>
                  <a:pt x="737596" y="187015"/>
                </a:lnTo>
                <a:lnTo>
                  <a:pt x="743412" y="173241"/>
                </a:lnTo>
                <a:lnTo>
                  <a:pt x="751872" y="159996"/>
                </a:lnTo>
                <a:lnTo>
                  <a:pt x="720148" y="156288"/>
                </a:lnTo>
                <a:lnTo>
                  <a:pt x="656699" y="153109"/>
                </a:lnTo>
                <a:lnTo>
                  <a:pt x="593778" y="158937"/>
                </a:lnTo>
                <a:lnTo>
                  <a:pt x="531387" y="171652"/>
                </a:lnTo>
                <a:lnTo>
                  <a:pt x="500720" y="182247"/>
                </a:lnTo>
                <a:lnTo>
                  <a:pt x="482742" y="190194"/>
                </a:lnTo>
                <a:lnTo>
                  <a:pt x="442029" y="210326"/>
                </a:lnTo>
                <a:lnTo>
                  <a:pt x="401845" y="238935"/>
                </a:lnTo>
                <a:lnTo>
                  <a:pt x="366948" y="271252"/>
                </a:lnTo>
                <a:lnTo>
                  <a:pt x="352143" y="289794"/>
                </a:lnTo>
                <a:lnTo>
                  <a:pt x="375936" y="303569"/>
                </a:lnTo>
                <a:lnTo>
                  <a:pt x="395500" y="321052"/>
                </a:lnTo>
                <a:lnTo>
                  <a:pt x="405546" y="331648"/>
                </a:lnTo>
                <a:lnTo>
                  <a:pt x="422466" y="357607"/>
                </a:lnTo>
                <a:lnTo>
                  <a:pt x="431983" y="387276"/>
                </a:lnTo>
                <a:lnTo>
                  <a:pt x="431454" y="410056"/>
                </a:lnTo>
                <a:lnTo>
                  <a:pt x="426696" y="424891"/>
                </a:lnTo>
                <a:lnTo>
                  <a:pt x="422466" y="431778"/>
                </a:lnTo>
                <a:lnTo>
                  <a:pt x="417178" y="438665"/>
                </a:lnTo>
                <a:lnTo>
                  <a:pt x="403960" y="446612"/>
                </a:lnTo>
                <a:lnTo>
                  <a:pt x="390212" y="450850"/>
                </a:lnTo>
                <a:lnTo>
                  <a:pt x="376465" y="448201"/>
                </a:lnTo>
                <a:lnTo>
                  <a:pt x="370649" y="444493"/>
                </a:lnTo>
                <a:lnTo>
                  <a:pt x="366948" y="447671"/>
                </a:lnTo>
                <a:lnTo>
                  <a:pt x="362189" y="446082"/>
                </a:lnTo>
                <a:lnTo>
                  <a:pt x="353200" y="438665"/>
                </a:lnTo>
                <a:lnTo>
                  <a:pt x="337867" y="422242"/>
                </a:lnTo>
                <a:lnTo>
                  <a:pt x="322005" y="395752"/>
                </a:lnTo>
                <a:lnTo>
                  <a:pt x="315131" y="358667"/>
                </a:lnTo>
                <a:lnTo>
                  <a:pt x="320418" y="319463"/>
                </a:lnTo>
                <a:lnTo>
                  <a:pt x="327821" y="300390"/>
                </a:lnTo>
                <a:lnTo>
                  <a:pt x="304556" y="291914"/>
                </a:lnTo>
                <a:lnTo>
                  <a:pt x="255912" y="280788"/>
                </a:lnTo>
                <a:lnTo>
                  <a:pt x="231061" y="277609"/>
                </a:lnTo>
                <a:lnTo>
                  <a:pt x="201451" y="275490"/>
                </a:lnTo>
                <a:lnTo>
                  <a:pt x="145933" y="278139"/>
                </a:lnTo>
                <a:lnTo>
                  <a:pt x="91473" y="288205"/>
                </a:lnTo>
                <a:lnTo>
                  <a:pt x="38070" y="304099"/>
                </a:lnTo>
                <a:lnTo>
                  <a:pt x="10575" y="314165"/>
                </a:lnTo>
                <a:lnTo>
                  <a:pt x="6874" y="314695"/>
                </a:lnTo>
                <a:lnTo>
                  <a:pt x="2115" y="312046"/>
                </a:lnTo>
                <a:lnTo>
                  <a:pt x="0" y="306748"/>
                </a:lnTo>
                <a:lnTo>
                  <a:pt x="1586" y="300390"/>
                </a:lnTo>
                <a:lnTo>
                  <a:pt x="3701" y="298271"/>
                </a:lnTo>
                <a:lnTo>
                  <a:pt x="20621" y="289265"/>
                </a:lnTo>
                <a:lnTo>
                  <a:pt x="58691" y="273901"/>
                </a:lnTo>
                <a:lnTo>
                  <a:pt x="99404" y="262245"/>
                </a:lnTo>
                <a:lnTo>
                  <a:pt x="142761" y="254828"/>
                </a:lnTo>
                <a:lnTo>
                  <a:pt x="187704" y="252709"/>
                </a:lnTo>
                <a:lnTo>
                  <a:pt x="232647" y="253769"/>
                </a:lnTo>
                <a:lnTo>
                  <a:pt x="277061" y="260656"/>
                </a:lnTo>
                <a:lnTo>
                  <a:pt x="318303" y="272841"/>
                </a:lnTo>
                <a:lnTo>
                  <a:pt x="337338" y="281318"/>
                </a:lnTo>
                <a:lnTo>
                  <a:pt x="348442" y="263305"/>
                </a:lnTo>
                <a:lnTo>
                  <a:pt x="378051" y="230988"/>
                </a:lnTo>
                <a:lnTo>
                  <a:pt x="394971" y="217213"/>
                </a:lnTo>
                <a:lnTo>
                  <a:pt x="414006" y="203439"/>
                </a:lnTo>
                <a:lnTo>
                  <a:pt x="455776" y="180658"/>
                </a:lnTo>
                <a:lnTo>
                  <a:pt x="500191" y="162645"/>
                </a:lnTo>
                <a:lnTo>
                  <a:pt x="546191" y="148871"/>
                </a:lnTo>
                <a:lnTo>
                  <a:pt x="593778" y="139864"/>
                </a:lnTo>
                <a:lnTo>
                  <a:pt x="641365" y="135626"/>
                </a:lnTo>
                <a:lnTo>
                  <a:pt x="690009" y="137215"/>
                </a:lnTo>
                <a:lnTo>
                  <a:pt x="737596" y="143573"/>
                </a:lnTo>
                <a:lnTo>
                  <a:pt x="760861" y="147811"/>
                </a:lnTo>
                <a:lnTo>
                  <a:pt x="774080" y="131917"/>
                </a:lnTo>
                <a:lnTo>
                  <a:pt x="805804" y="103309"/>
                </a:lnTo>
                <a:lnTo>
                  <a:pt x="860793" y="67283"/>
                </a:lnTo>
                <a:lnTo>
                  <a:pt x="895690" y="49800"/>
                </a:lnTo>
                <a:lnTo>
                  <a:pt x="919484" y="38145"/>
                </a:lnTo>
                <a:lnTo>
                  <a:pt x="970243" y="20662"/>
                </a:lnTo>
                <a:lnTo>
                  <a:pt x="1023646" y="7947"/>
                </a:lnTo>
                <a:lnTo>
                  <a:pt x="1078635" y="1060"/>
                </a:lnTo>
                <a:close/>
              </a:path>
            </a:pathLst>
          </a:custGeom>
          <a:solidFill>
            <a:srgbClr val="EFE125"/>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p:cNvSpPr>
            <a:spLocks/>
          </p:cNvSpPr>
          <p:nvPr/>
        </p:nvSpPr>
        <p:spPr bwMode="auto">
          <a:xfrm rot="11606512">
            <a:off x="10530042" y="1824328"/>
            <a:ext cx="1362614" cy="3136897"/>
          </a:xfrm>
          <a:custGeom>
            <a:avLst/>
            <a:gdLst>
              <a:gd name="connsiteX0" fmla="*/ 452967 w 962025"/>
              <a:gd name="connsiteY0" fmla="*/ 989012 h 1309688"/>
              <a:gd name="connsiteX1" fmla="*/ 442912 w 962025"/>
              <a:gd name="connsiteY1" fmla="*/ 990590 h 1309688"/>
              <a:gd name="connsiteX2" fmla="*/ 443971 w 962025"/>
              <a:gd name="connsiteY2" fmla="*/ 994271 h 1309688"/>
              <a:gd name="connsiteX3" fmla="*/ 440796 w 962025"/>
              <a:gd name="connsiteY3" fmla="*/ 997426 h 1309688"/>
              <a:gd name="connsiteX4" fmla="*/ 430212 w 962025"/>
              <a:gd name="connsiteY4" fmla="*/ 1004788 h 1309688"/>
              <a:gd name="connsiteX5" fmla="*/ 413808 w 962025"/>
              <a:gd name="connsiteY5" fmla="*/ 1022141 h 1309688"/>
              <a:gd name="connsiteX6" fmla="*/ 402696 w 962025"/>
              <a:gd name="connsiteY6" fmla="*/ 1041073 h 1309688"/>
              <a:gd name="connsiteX7" fmla="*/ 396345 w 962025"/>
              <a:gd name="connsiteY7" fmla="*/ 1061581 h 1309688"/>
              <a:gd name="connsiteX8" fmla="*/ 395287 w 962025"/>
              <a:gd name="connsiteY8" fmla="*/ 1072098 h 1309688"/>
              <a:gd name="connsiteX9" fmla="*/ 397404 w 962025"/>
              <a:gd name="connsiteY9" fmla="*/ 1073150 h 1309688"/>
              <a:gd name="connsiteX10" fmla="*/ 399520 w 962025"/>
              <a:gd name="connsiteY10" fmla="*/ 1073150 h 1309688"/>
              <a:gd name="connsiteX11" fmla="*/ 395816 w 962025"/>
              <a:gd name="connsiteY11" fmla="*/ 1069469 h 1309688"/>
              <a:gd name="connsiteX12" fmla="*/ 399520 w 962025"/>
              <a:gd name="connsiteY12" fmla="*/ 1061055 h 1309688"/>
              <a:gd name="connsiteX13" fmla="*/ 404812 w 962025"/>
              <a:gd name="connsiteY13" fmla="*/ 1061055 h 1309688"/>
              <a:gd name="connsiteX14" fmla="*/ 425450 w 962025"/>
              <a:gd name="connsiteY14" fmla="*/ 1065262 h 1309688"/>
              <a:gd name="connsiteX15" fmla="*/ 446087 w 962025"/>
              <a:gd name="connsiteY15" fmla="*/ 1064736 h 1309688"/>
              <a:gd name="connsiteX16" fmla="*/ 456671 w 962025"/>
              <a:gd name="connsiteY16" fmla="*/ 1061581 h 1309688"/>
              <a:gd name="connsiteX17" fmla="*/ 473604 w 962025"/>
              <a:gd name="connsiteY17" fmla="*/ 1049486 h 1309688"/>
              <a:gd name="connsiteX18" fmla="*/ 479425 w 962025"/>
              <a:gd name="connsiteY18" fmla="*/ 1040547 h 1309688"/>
              <a:gd name="connsiteX19" fmla="*/ 482600 w 962025"/>
              <a:gd name="connsiteY19" fmla="*/ 1030555 h 1309688"/>
              <a:gd name="connsiteX20" fmla="*/ 481013 w 962025"/>
              <a:gd name="connsiteY20" fmla="*/ 1011624 h 1309688"/>
              <a:gd name="connsiteX21" fmla="*/ 470429 w 962025"/>
              <a:gd name="connsiteY21" fmla="*/ 995848 h 1309688"/>
              <a:gd name="connsiteX22" fmla="*/ 200132 w 962025"/>
              <a:gd name="connsiteY22" fmla="*/ 420687 h 1309688"/>
              <a:gd name="connsiteX23" fmla="*/ 176212 w 962025"/>
              <a:gd name="connsiteY23" fmla="*/ 425501 h 1309688"/>
              <a:gd name="connsiteX24" fmla="*/ 180465 w 962025"/>
              <a:gd name="connsiteY24" fmla="*/ 430316 h 1309688"/>
              <a:gd name="connsiteX25" fmla="*/ 184186 w 962025"/>
              <a:gd name="connsiteY25" fmla="*/ 434595 h 1309688"/>
              <a:gd name="connsiteX26" fmla="*/ 187906 w 962025"/>
              <a:gd name="connsiteY26" fmla="*/ 437805 h 1309688"/>
              <a:gd name="connsiteX27" fmla="*/ 192691 w 962025"/>
              <a:gd name="connsiteY27" fmla="*/ 439944 h 1309688"/>
              <a:gd name="connsiteX28" fmla="*/ 193754 w 962025"/>
              <a:gd name="connsiteY28" fmla="*/ 442619 h 1309688"/>
              <a:gd name="connsiteX29" fmla="*/ 192691 w 962025"/>
              <a:gd name="connsiteY29" fmla="*/ 443689 h 1309688"/>
              <a:gd name="connsiteX30" fmla="*/ 200132 w 962025"/>
              <a:gd name="connsiteY30" fmla="*/ 451713 h 1309688"/>
              <a:gd name="connsiteX31" fmla="*/ 219269 w 962025"/>
              <a:gd name="connsiteY31" fmla="*/ 462946 h 1309688"/>
              <a:gd name="connsiteX32" fmla="*/ 230963 w 962025"/>
              <a:gd name="connsiteY32" fmla="*/ 467225 h 1309688"/>
              <a:gd name="connsiteX33" fmla="*/ 240531 w 962025"/>
              <a:gd name="connsiteY33" fmla="*/ 469365 h 1309688"/>
              <a:gd name="connsiteX34" fmla="*/ 261262 w 962025"/>
              <a:gd name="connsiteY34" fmla="*/ 469900 h 1309688"/>
              <a:gd name="connsiteX35" fmla="*/ 271362 w 962025"/>
              <a:gd name="connsiteY35" fmla="*/ 467760 h 1309688"/>
              <a:gd name="connsiteX36" fmla="*/ 276677 w 962025"/>
              <a:gd name="connsiteY36" fmla="*/ 467225 h 1309688"/>
              <a:gd name="connsiteX37" fmla="*/ 289435 w 962025"/>
              <a:gd name="connsiteY37" fmla="*/ 460271 h 1309688"/>
              <a:gd name="connsiteX38" fmla="*/ 293687 w 962025"/>
              <a:gd name="connsiteY38" fmla="*/ 455457 h 1309688"/>
              <a:gd name="connsiteX39" fmla="*/ 292092 w 962025"/>
              <a:gd name="connsiteY39" fmla="*/ 441549 h 1309688"/>
              <a:gd name="connsiteX40" fmla="*/ 290498 w 962025"/>
              <a:gd name="connsiteY40" fmla="*/ 427641 h 1309688"/>
              <a:gd name="connsiteX41" fmla="*/ 286777 w 962025"/>
              <a:gd name="connsiteY41" fmla="*/ 427106 h 1309688"/>
              <a:gd name="connsiteX42" fmla="*/ 284119 w 962025"/>
              <a:gd name="connsiteY42" fmla="*/ 429246 h 1309688"/>
              <a:gd name="connsiteX43" fmla="*/ 280398 w 962025"/>
              <a:gd name="connsiteY43" fmla="*/ 429246 h 1309688"/>
              <a:gd name="connsiteX44" fmla="*/ 252225 w 962025"/>
              <a:gd name="connsiteY44" fmla="*/ 422292 h 1309688"/>
              <a:gd name="connsiteX45" fmla="*/ 548519 w 962025"/>
              <a:gd name="connsiteY45" fmla="*/ 0 h 1309688"/>
              <a:gd name="connsiteX46" fmla="*/ 617348 w 962025"/>
              <a:gd name="connsiteY46" fmla="*/ 10583 h 1309688"/>
              <a:gd name="connsiteX47" fmla="*/ 684589 w 962025"/>
              <a:gd name="connsiteY47" fmla="*/ 32808 h 1309688"/>
              <a:gd name="connsiteX48" fmla="*/ 747065 w 962025"/>
              <a:gd name="connsiteY48" fmla="*/ 66146 h 1309688"/>
              <a:gd name="connsiteX49" fmla="*/ 803188 w 962025"/>
              <a:gd name="connsiteY49" fmla="*/ 110596 h 1309688"/>
              <a:gd name="connsiteX50" fmla="*/ 829131 w 962025"/>
              <a:gd name="connsiteY50" fmla="*/ 137054 h 1309688"/>
              <a:gd name="connsiteX51" fmla="*/ 830720 w 962025"/>
              <a:gd name="connsiteY51" fmla="*/ 140229 h 1309688"/>
              <a:gd name="connsiteX52" fmla="*/ 827013 w 962025"/>
              <a:gd name="connsiteY52" fmla="*/ 143933 h 1309688"/>
              <a:gd name="connsiteX53" fmla="*/ 823837 w 962025"/>
              <a:gd name="connsiteY53" fmla="*/ 142346 h 1309688"/>
              <a:gd name="connsiteX54" fmla="*/ 802658 w 962025"/>
              <a:gd name="connsiteY54" fmla="*/ 122767 h 1309688"/>
              <a:gd name="connsiteX55" fmla="*/ 755007 w 962025"/>
              <a:gd name="connsiteY55" fmla="*/ 87842 h 1309688"/>
              <a:gd name="connsiteX56" fmla="*/ 704709 w 962025"/>
              <a:gd name="connsiteY56" fmla="*/ 59267 h 1309688"/>
              <a:gd name="connsiteX57" fmla="*/ 650704 w 962025"/>
              <a:gd name="connsiteY57" fmla="*/ 37571 h 1309688"/>
              <a:gd name="connsiteX58" fmla="*/ 595111 w 962025"/>
              <a:gd name="connsiteY58" fmla="*/ 23813 h 1309688"/>
              <a:gd name="connsiteX59" fmla="*/ 537929 w 962025"/>
              <a:gd name="connsiteY59" fmla="*/ 16933 h 1309688"/>
              <a:gd name="connsiteX60" fmla="*/ 480218 w 962025"/>
              <a:gd name="connsiteY60" fmla="*/ 19050 h 1309688"/>
              <a:gd name="connsiteX61" fmla="*/ 421978 w 962025"/>
              <a:gd name="connsiteY61" fmla="*/ 29633 h 1309688"/>
              <a:gd name="connsiteX62" fmla="*/ 393917 w 962025"/>
              <a:gd name="connsiteY62" fmla="*/ 39158 h 1309688"/>
              <a:gd name="connsiteX63" fmla="*/ 364267 w 962025"/>
              <a:gd name="connsiteY63" fmla="*/ 50271 h 1309688"/>
              <a:gd name="connsiteX64" fmla="*/ 308674 w 962025"/>
              <a:gd name="connsiteY64" fmla="*/ 79904 h 1309688"/>
              <a:gd name="connsiteX65" fmla="*/ 257317 w 962025"/>
              <a:gd name="connsiteY65" fmla="*/ 118004 h 1309688"/>
              <a:gd name="connsiteX66" fmla="*/ 213372 w 962025"/>
              <a:gd name="connsiteY66" fmla="*/ 164571 h 1309688"/>
              <a:gd name="connsiteX67" fmla="*/ 194311 w 962025"/>
              <a:gd name="connsiteY67" fmla="*/ 189442 h 1309688"/>
              <a:gd name="connsiteX68" fmla="*/ 180016 w 962025"/>
              <a:gd name="connsiteY68" fmla="*/ 213254 h 1309688"/>
              <a:gd name="connsiteX69" fmla="*/ 153013 w 962025"/>
              <a:gd name="connsiteY69" fmla="*/ 270404 h 1309688"/>
              <a:gd name="connsiteX70" fmla="*/ 141895 w 962025"/>
              <a:gd name="connsiteY70" fmla="*/ 316971 h 1309688"/>
              <a:gd name="connsiteX71" fmla="*/ 139248 w 962025"/>
              <a:gd name="connsiteY71" fmla="*/ 347134 h 1309688"/>
              <a:gd name="connsiteX72" fmla="*/ 142954 w 962025"/>
              <a:gd name="connsiteY72" fmla="*/ 376767 h 1309688"/>
              <a:gd name="connsiteX73" fmla="*/ 153013 w 962025"/>
              <a:gd name="connsiteY73" fmla="*/ 403754 h 1309688"/>
              <a:gd name="connsiteX74" fmla="*/ 161485 w 962025"/>
              <a:gd name="connsiteY74" fmla="*/ 414867 h 1309688"/>
              <a:gd name="connsiteX75" fmla="*/ 173662 w 962025"/>
              <a:gd name="connsiteY75" fmla="*/ 412221 h 1309688"/>
              <a:gd name="connsiteX76" fmla="*/ 199606 w 962025"/>
              <a:gd name="connsiteY76" fmla="*/ 407459 h 1309688"/>
              <a:gd name="connsiteX77" fmla="*/ 227138 w 962025"/>
              <a:gd name="connsiteY77" fmla="*/ 406400 h 1309688"/>
              <a:gd name="connsiteX78" fmla="*/ 255199 w 962025"/>
              <a:gd name="connsiteY78" fmla="*/ 410634 h 1309688"/>
              <a:gd name="connsiteX79" fmla="*/ 270553 w 962025"/>
              <a:gd name="connsiteY79" fmla="*/ 414338 h 1309688"/>
              <a:gd name="connsiteX80" fmla="*/ 277436 w 962025"/>
              <a:gd name="connsiteY80" fmla="*/ 413279 h 1309688"/>
              <a:gd name="connsiteX81" fmla="*/ 289614 w 962025"/>
              <a:gd name="connsiteY81" fmla="*/ 416454 h 1309688"/>
              <a:gd name="connsiteX82" fmla="*/ 298614 w 962025"/>
              <a:gd name="connsiteY82" fmla="*/ 423334 h 1309688"/>
              <a:gd name="connsiteX83" fmla="*/ 304968 w 962025"/>
              <a:gd name="connsiteY83" fmla="*/ 433388 h 1309688"/>
              <a:gd name="connsiteX84" fmla="*/ 307086 w 962025"/>
              <a:gd name="connsiteY84" fmla="*/ 444500 h 1309688"/>
              <a:gd name="connsiteX85" fmla="*/ 305497 w 962025"/>
              <a:gd name="connsiteY85" fmla="*/ 456671 h 1309688"/>
              <a:gd name="connsiteX86" fmla="*/ 300203 w 962025"/>
              <a:gd name="connsiteY86" fmla="*/ 467784 h 1309688"/>
              <a:gd name="connsiteX87" fmla="*/ 290143 w 962025"/>
              <a:gd name="connsiteY87" fmla="*/ 476779 h 1309688"/>
              <a:gd name="connsiteX88" fmla="*/ 283260 w 962025"/>
              <a:gd name="connsiteY88" fmla="*/ 480484 h 1309688"/>
              <a:gd name="connsiteX89" fmla="*/ 275318 w 962025"/>
              <a:gd name="connsiteY89" fmla="*/ 483659 h 1309688"/>
              <a:gd name="connsiteX90" fmla="*/ 257317 w 962025"/>
              <a:gd name="connsiteY90" fmla="*/ 485775 h 1309688"/>
              <a:gd name="connsiteX91" fmla="*/ 230844 w 962025"/>
              <a:gd name="connsiteY91" fmla="*/ 484188 h 1309688"/>
              <a:gd name="connsiteX92" fmla="*/ 196429 w 962025"/>
              <a:gd name="connsiteY92" fmla="*/ 469900 h 1309688"/>
              <a:gd name="connsiteX93" fmla="*/ 175780 w 962025"/>
              <a:gd name="connsiteY93" fmla="*/ 452438 h 1309688"/>
              <a:gd name="connsiteX94" fmla="*/ 166250 w 962025"/>
              <a:gd name="connsiteY94" fmla="*/ 437621 h 1309688"/>
              <a:gd name="connsiteX95" fmla="*/ 162014 w 962025"/>
              <a:gd name="connsiteY95" fmla="*/ 430213 h 1309688"/>
              <a:gd name="connsiteX96" fmla="*/ 139248 w 962025"/>
              <a:gd name="connsiteY96" fmla="*/ 438679 h 1309688"/>
              <a:gd name="connsiteX97" fmla="*/ 99538 w 962025"/>
              <a:gd name="connsiteY97" fmla="*/ 465138 h 1309688"/>
              <a:gd name="connsiteX98" fmla="*/ 67771 w 962025"/>
              <a:gd name="connsiteY98" fmla="*/ 501121 h 1309688"/>
              <a:gd name="connsiteX99" fmla="*/ 43416 w 962025"/>
              <a:gd name="connsiteY99" fmla="*/ 544513 h 1309688"/>
              <a:gd name="connsiteX100" fmla="*/ 26473 w 962025"/>
              <a:gd name="connsiteY100" fmla="*/ 592667 h 1309688"/>
              <a:gd name="connsiteX101" fmla="*/ 18002 w 962025"/>
              <a:gd name="connsiteY101" fmla="*/ 643467 h 1309688"/>
              <a:gd name="connsiteX102" fmla="*/ 19061 w 962025"/>
              <a:gd name="connsiteY102" fmla="*/ 695855 h 1309688"/>
              <a:gd name="connsiteX103" fmla="*/ 28061 w 962025"/>
              <a:gd name="connsiteY103" fmla="*/ 747713 h 1309688"/>
              <a:gd name="connsiteX104" fmla="*/ 36533 w 962025"/>
              <a:gd name="connsiteY104" fmla="*/ 772055 h 1309688"/>
              <a:gd name="connsiteX105" fmla="*/ 47122 w 962025"/>
              <a:gd name="connsiteY105" fmla="*/ 797984 h 1309688"/>
              <a:gd name="connsiteX106" fmla="*/ 74654 w 962025"/>
              <a:gd name="connsiteY106" fmla="*/ 848784 h 1309688"/>
              <a:gd name="connsiteX107" fmla="*/ 108010 w 962025"/>
              <a:gd name="connsiteY107" fmla="*/ 896938 h 1309688"/>
              <a:gd name="connsiteX108" fmla="*/ 147719 w 962025"/>
              <a:gd name="connsiteY108" fmla="*/ 942446 h 1309688"/>
              <a:gd name="connsiteX109" fmla="*/ 192723 w 962025"/>
              <a:gd name="connsiteY109" fmla="*/ 983192 h 1309688"/>
              <a:gd name="connsiteX110" fmla="*/ 241433 w 962025"/>
              <a:gd name="connsiteY110" fmla="*/ 1017059 h 1309688"/>
              <a:gd name="connsiteX111" fmla="*/ 293849 w 962025"/>
              <a:gd name="connsiteY111" fmla="*/ 1045634 h 1309688"/>
              <a:gd name="connsiteX112" fmla="*/ 348383 w 962025"/>
              <a:gd name="connsiteY112" fmla="*/ 1064684 h 1309688"/>
              <a:gd name="connsiteX113" fmla="*/ 376445 w 962025"/>
              <a:gd name="connsiteY113" fmla="*/ 1070505 h 1309688"/>
              <a:gd name="connsiteX114" fmla="*/ 378033 w 962025"/>
              <a:gd name="connsiteY114" fmla="*/ 1058334 h 1309688"/>
              <a:gd name="connsiteX115" fmla="*/ 384916 w 962025"/>
              <a:gd name="connsiteY115" fmla="*/ 1037167 h 1309688"/>
              <a:gd name="connsiteX116" fmla="*/ 397623 w 962025"/>
              <a:gd name="connsiteY116" fmla="*/ 1016530 h 1309688"/>
              <a:gd name="connsiteX117" fmla="*/ 417742 w 962025"/>
              <a:gd name="connsiteY117" fmla="*/ 998009 h 1309688"/>
              <a:gd name="connsiteX118" fmla="*/ 429920 w 962025"/>
              <a:gd name="connsiteY118" fmla="*/ 990601 h 1309688"/>
              <a:gd name="connsiteX119" fmla="*/ 429920 w 962025"/>
              <a:gd name="connsiteY119" fmla="*/ 989013 h 1309688"/>
              <a:gd name="connsiteX120" fmla="*/ 431508 w 962025"/>
              <a:gd name="connsiteY120" fmla="*/ 988484 h 1309688"/>
              <a:gd name="connsiteX121" fmla="*/ 437332 w 962025"/>
              <a:gd name="connsiteY121" fmla="*/ 983721 h 1309688"/>
              <a:gd name="connsiteX122" fmla="*/ 449510 w 962025"/>
              <a:gd name="connsiteY122" fmla="*/ 980017 h 1309688"/>
              <a:gd name="connsiteX123" fmla="*/ 468041 w 962025"/>
              <a:gd name="connsiteY123" fmla="*/ 981605 h 1309688"/>
              <a:gd name="connsiteX124" fmla="*/ 487631 w 962025"/>
              <a:gd name="connsiteY124" fmla="*/ 995892 h 1309688"/>
              <a:gd name="connsiteX125" fmla="*/ 497691 w 962025"/>
              <a:gd name="connsiteY125" fmla="*/ 1018646 h 1309688"/>
              <a:gd name="connsiteX126" fmla="*/ 496632 w 962025"/>
              <a:gd name="connsiteY126" fmla="*/ 1032405 h 1309688"/>
              <a:gd name="connsiteX127" fmla="*/ 494514 w 962025"/>
              <a:gd name="connsiteY127" fmla="*/ 1042988 h 1309688"/>
              <a:gd name="connsiteX128" fmla="*/ 482336 w 962025"/>
              <a:gd name="connsiteY128" fmla="*/ 1063096 h 1309688"/>
              <a:gd name="connsiteX129" fmla="*/ 463276 w 962025"/>
              <a:gd name="connsiteY129" fmla="*/ 1076855 h 1309688"/>
              <a:gd name="connsiteX130" fmla="*/ 441039 w 962025"/>
              <a:gd name="connsiteY130" fmla="*/ 1083734 h 1309688"/>
              <a:gd name="connsiteX131" fmla="*/ 429920 w 962025"/>
              <a:gd name="connsiteY131" fmla="*/ 1083734 h 1309688"/>
              <a:gd name="connsiteX132" fmla="*/ 412448 w 962025"/>
              <a:gd name="connsiteY132" fmla="*/ 1084792 h 1309688"/>
              <a:gd name="connsiteX133" fmla="*/ 394976 w 962025"/>
              <a:gd name="connsiteY133" fmla="*/ 1084263 h 1309688"/>
              <a:gd name="connsiteX134" fmla="*/ 395505 w 962025"/>
              <a:gd name="connsiteY134" fmla="*/ 1102784 h 1309688"/>
              <a:gd name="connsiteX135" fmla="*/ 405565 w 962025"/>
              <a:gd name="connsiteY135" fmla="*/ 1139296 h 1309688"/>
              <a:gd name="connsiteX136" fmla="*/ 423037 w 962025"/>
              <a:gd name="connsiteY136" fmla="*/ 1174221 h 1309688"/>
              <a:gd name="connsiteX137" fmla="*/ 445804 w 962025"/>
              <a:gd name="connsiteY137" fmla="*/ 1203855 h 1309688"/>
              <a:gd name="connsiteX138" fmla="*/ 458511 w 962025"/>
              <a:gd name="connsiteY138" fmla="*/ 1216026 h 1309688"/>
              <a:gd name="connsiteX139" fmla="*/ 477042 w 962025"/>
              <a:gd name="connsiteY139" fmla="*/ 1231371 h 1309688"/>
              <a:gd name="connsiteX140" fmla="*/ 518339 w 962025"/>
              <a:gd name="connsiteY140" fmla="*/ 1254126 h 1309688"/>
              <a:gd name="connsiteX141" fmla="*/ 563343 w 962025"/>
              <a:gd name="connsiteY141" fmla="*/ 1271059 h 1309688"/>
              <a:gd name="connsiteX142" fmla="*/ 609406 w 962025"/>
              <a:gd name="connsiteY142" fmla="*/ 1280584 h 1309688"/>
              <a:gd name="connsiteX143" fmla="*/ 632702 w 962025"/>
              <a:gd name="connsiteY143" fmla="*/ 1283759 h 1309688"/>
              <a:gd name="connsiteX144" fmla="*/ 673471 w 962025"/>
              <a:gd name="connsiteY144" fmla="*/ 1287463 h 1309688"/>
              <a:gd name="connsiteX145" fmla="*/ 756066 w 962025"/>
              <a:gd name="connsiteY145" fmla="*/ 1285347 h 1309688"/>
              <a:gd name="connsiteX146" fmla="*/ 836014 w 962025"/>
              <a:gd name="connsiteY146" fmla="*/ 1273705 h 1309688"/>
              <a:gd name="connsiteX147" fmla="*/ 915962 w 962025"/>
              <a:gd name="connsiteY147" fmla="*/ 1254126 h 1309688"/>
              <a:gd name="connsiteX148" fmla="*/ 955142 w 962025"/>
              <a:gd name="connsiteY148" fmla="*/ 1241955 h 1309688"/>
              <a:gd name="connsiteX149" fmla="*/ 958848 w 962025"/>
              <a:gd name="connsiteY149" fmla="*/ 1241955 h 1309688"/>
              <a:gd name="connsiteX150" fmla="*/ 962025 w 962025"/>
              <a:gd name="connsiteY150" fmla="*/ 1247776 h 1309688"/>
              <a:gd name="connsiteX151" fmla="*/ 958848 w 962025"/>
              <a:gd name="connsiteY151" fmla="*/ 1250421 h 1309688"/>
              <a:gd name="connsiteX152" fmla="*/ 933434 w 962025"/>
              <a:gd name="connsiteY152" fmla="*/ 1261534 h 1309688"/>
              <a:gd name="connsiteX153" fmla="*/ 879430 w 962025"/>
              <a:gd name="connsiteY153" fmla="*/ 1281642 h 1309688"/>
              <a:gd name="connsiteX154" fmla="*/ 822248 w 962025"/>
              <a:gd name="connsiteY154" fmla="*/ 1295930 h 1309688"/>
              <a:gd name="connsiteX155" fmla="*/ 762949 w 962025"/>
              <a:gd name="connsiteY155" fmla="*/ 1305984 h 1309688"/>
              <a:gd name="connsiteX156" fmla="*/ 702591 w 962025"/>
              <a:gd name="connsiteY156" fmla="*/ 1309688 h 1309688"/>
              <a:gd name="connsiteX157" fmla="*/ 643292 w 962025"/>
              <a:gd name="connsiteY157" fmla="*/ 1306513 h 1309688"/>
              <a:gd name="connsiteX158" fmla="*/ 585051 w 962025"/>
              <a:gd name="connsiteY158" fmla="*/ 1297517 h 1309688"/>
              <a:gd name="connsiteX159" fmla="*/ 530517 w 962025"/>
              <a:gd name="connsiteY159" fmla="*/ 1280055 h 1309688"/>
              <a:gd name="connsiteX160" fmla="*/ 504574 w 962025"/>
              <a:gd name="connsiteY160" fmla="*/ 1268413 h 1309688"/>
              <a:gd name="connsiteX161" fmla="*/ 481807 w 962025"/>
              <a:gd name="connsiteY161" fmla="*/ 1255713 h 1309688"/>
              <a:gd name="connsiteX162" fmla="*/ 438391 w 962025"/>
              <a:gd name="connsiteY162" fmla="*/ 1216555 h 1309688"/>
              <a:gd name="connsiteX163" fmla="*/ 401329 w 962025"/>
              <a:gd name="connsiteY163" fmla="*/ 1166284 h 1309688"/>
              <a:gd name="connsiteX164" fmla="*/ 383328 w 962025"/>
              <a:gd name="connsiteY164" fmla="*/ 1124480 h 1309688"/>
              <a:gd name="connsiteX165" fmla="*/ 376974 w 962025"/>
              <a:gd name="connsiteY165" fmla="*/ 1096963 h 1309688"/>
              <a:gd name="connsiteX166" fmla="*/ 376445 w 962025"/>
              <a:gd name="connsiteY166" fmla="*/ 1083734 h 1309688"/>
              <a:gd name="connsiteX167" fmla="*/ 343618 w 962025"/>
              <a:gd name="connsiteY167" fmla="*/ 1077913 h 1309688"/>
              <a:gd name="connsiteX168" fmla="*/ 279554 w 962025"/>
              <a:gd name="connsiteY168" fmla="*/ 1056746 h 1309688"/>
              <a:gd name="connsiteX169" fmla="*/ 218666 w 962025"/>
              <a:gd name="connsiteY169" fmla="*/ 1023938 h 1309688"/>
              <a:gd name="connsiteX170" fmla="*/ 161485 w 962025"/>
              <a:gd name="connsiteY170" fmla="*/ 980546 h 1309688"/>
              <a:gd name="connsiteX171" fmla="*/ 111186 w 962025"/>
              <a:gd name="connsiteY171" fmla="*/ 928688 h 1309688"/>
              <a:gd name="connsiteX172" fmla="*/ 67771 w 962025"/>
              <a:gd name="connsiteY172" fmla="*/ 872067 h 1309688"/>
              <a:gd name="connsiteX173" fmla="*/ 34415 w 962025"/>
              <a:gd name="connsiteY173" fmla="*/ 811742 h 1309688"/>
              <a:gd name="connsiteX174" fmla="*/ 10589 w 962025"/>
              <a:gd name="connsiteY174" fmla="*/ 749300 h 1309688"/>
              <a:gd name="connsiteX175" fmla="*/ 4236 w 962025"/>
              <a:gd name="connsiteY175" fmla="*/ 718609 h 1309688"/>
              <a:gd name="connsiteX176" fmla="*/ 530 w 962025"/>
              <a:gd name="connsiteY176" fmla="*/ 695855 h 1309688"/>
              <a:gd name="connsiteX177" fmla="*/ 0 w 962025"/>
              <a:gd name="connsiteY177" fmla="*/ 649288 h 1309688"/>
              <a:gd name="connsiteX178" fmla="*/ 6883 w 962025"/>
              <a:gd name="connsiteY178" fmla="*/ 603779 h 1309688"/>
              <a:gd name="connsiteX179" fmla="*/ 20649 w 962025"/>
              <a:gd name="connsiteY179" fmla="*/ 559859 h 1309688"/>
              <a:gd name="connsiteX180" fmla="*/ 39709 w 962025"/>
              <a:gd name="connsiteY180" fmla="*/ 518584 h 1309688"/>
              <a:gd name="connsiteX181" fmla="*/ 65653 w 962025"/>
              <a:gd name="connsiteY181" fmla="*/ 482071 h 1309688"/>
              <a:gd name="connsiteX182" fmla="*/ 95832 w 962025"/>
              <a:gd name="connsiteY182" fmla="*/ 450850 h 1309688"/>
              <a:gd name="connsiteX183" fmla="*/ 131835 w 962025"/>
              <a:gd name="connsiteY183" fmla="*/ 427038 h 1309688"/>
              <a:gd name="connsiteX184" fmla="*/ 151425 w 962025"/>
              <a:gd name="connsiteY184" fmla="*/ 419100 h 1309688"/>
              <a:gd name="connsiteX185" fmla="*/ 140836 w 962025"/>
              <a:gd name="connsiteY185" fmla="*/ 402696 h 1309688"/>
              <a:gd name="connsiteX186" fmla="*/ 128658 w 962025"/>
              <a:gd name="connsiteY186" fmla="*/ 365654 h 1309688"/>
              <a:gd name="connsiteX187" fmla="*/ 127070 w 962025"/>
              <a:gd name="connsiteY187" fmla="*/ 323850 h 1309688"/>
              <a:gd name="connsiteX188" fmla="*/ 133953 w 962025"/>
              <a:gd name="connsiteY188" fmla="*/ 283104 h 1309688"/>
              <a:gd name="connsiteX189" fmla="*/ 139248 w 962025"/>
              <a:gd name="connsiteY189" fmla="*/ 264054 h 1309688"/>
              <a:gd name="connsiteX190" fmla="*/ 151425 w 962025"/>
              <a:gd name="connsiteY190" fmla="*/ 232304 h 1309688"/>
              <a:gd name="connsiteX191" fmla="*/ 185310 w 962025"/>
              <a:gd name="connsiteY191" fmla="*/ 173567 h 1309688"/>
              <a:gd name="connsiteX192" fmla="*/ 228726 w 962025"/>
              <a:gd name="connsiteY192" fmla="*/ 121708 h 1309688"/>
              <a:gd name="connsiteX193" fmla="*/ 280613 w 962025"/>
              <a:gd name="connsiteY193" fmla="*/ 78317 h 1309688"/>
              <a:gd name="connsiteX194" fmla="*/ 308674 w 962025"/>
              <a:gd name="connsiteY194" fmla="*/ 60325 h 1309688"/>
              <a:gd name="connsiteX195" fmla="*/ 341500 w 962025"/>
              <a:gd name="connsiteY195" fmla="*/ 41275 h 1309688"/>
              <a:gd name="connsiteX196" fmla="*/ 408212 w 962025"/>
              <a:gd name="connsiteY196" fmla="*/ 15346 h 1309688"/>
              <a:gd name="connsiteX197" fmla="*/ 478630 w 962025"/>
              <a:gd name="connsiteY197" fmla="*/ 1588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962025" h="1309688">
                <a:moveTo>
                  <a:pt x="452967" y="989012"/>
                </a:moveTo>
                <a:lnTo>
                  <a:pt x="442912" y="990590"/>
                </a:lnTo>
                <a:lnTo>
                  <a:pt x="443971" y="994271"/>
                </a:lnTo>
                <a:lnTo>
                  <a:pt x="440796" y="997426"/>
                </a:lnTo>
                <a:lnTo>
                  <a:pt x="430212" y="1004788"/>
                </a:lnTo>
                <a:lnTo>
                  <a:pt x="413808" y="1022141"/>
                </a:lnTo>
                <a:lnTo>
                  <a:pt x="402696" y="1041073"/>
                </a:lnTo>
                <a:lnTo>
                  <a:pt x="396345" y="1061581"/>
                </a:lnTo>
                <a:lnTo>
                  <a:pt x="395287" y="1072098"/>
                </a:lnTo>
                <a:lnTo>
                  <a:pt x="397404" y="1073150"/>
                </a:lnTo>
                <a:lnTo>
                  <a:pt x="399520" y="1073150"/>
                </a:lnTo>
                <a:lnTo>
                  <a:pt x="395816" y="1069469"/>
                </a:lnTo>
                <a:lnTo>
                  <a:pt x="399520" y="1061055"/>
                </a:lnTo>
                <a:lnTo>
                  <a:pt x="404812" y="1061055"/>
                </a:lnTo>
                <a:lnTo>
                  <a:pt x="425450" y="1065262"/>
                </a:lnTo>
                <a:lnTo>
                  <a:pt x="446087" y="1064736"/>
                </a:lnTo>
                <a:lnTo>
                  <a:pt x="456671" y="1061581"/>
                </a:lnTo>
                <a:lnTo>
                  <a:pt x="473604" y="1049486"/>
                </a:lnTo>
                <a:lnTo>
                  <a:pt x="479425" y="1040547"/>
                </a:lnTo>
                <a:lnTo>
                  <a:pt x="482600" y="1030555"/>
                </a:lnTo>
                <a:lnTo>
                  <a:pt x="481013" y="1011624"/>
                </a:lnTo>
                <a:lnTo>
                  <a:pt x="470429" y="995848"/>
                </a:lnTo>
                <a:close/>
                <a:moveTo>
                  <a:pt x="200132" y="420687"/>
                </a:moveTo>
                <a:lnTo>
                  <a:pt x="176212" y="425501"/>
                </a:lnTo>
                <a:lnTo>
                  <a:pt x="180465" y="430316"/>
                </a:lnTo>
                <a:lnTo>
                  <a:pt x="184186" y="434595"/>
                </a:lnTo>
                <a:lnTo>
                  <a:pt x="187906" y="437805"/>
                </a:lnTo>
                <a:lnTo>
                  <a:pt x="192691" y="439944"/>
                </a:lnTo>
                <a:lnTo>
                  <a:pt x="193754" y="442619"/>
                </a:lnTo>
                <a:lnTo>
                  <a:pt x="192691" y="443689"/>
                </a:lnTo>
                <a:lnTo>
                  <a:pt x="200132" y="451713"/>
                </a:lnTo>
                <a:lnTo>
                  <a:pt x="219269" y="462946"/>
                </a:lnTo>
                <a:lnTo>
                  <a:pt x="230963" y="467225"/>
                </a:lnTo>
                <a:lnTo>
                  <a:pt x="240531" y="469365"/>
                </a:lnTo>
                <a:lnTo>
                  <a:pt x="261262" y="469900"/>
                </a:lnTo>
                <a:lnTo>
                  <a:pt x="271362" y="467760"/>
                </a:lnTo>
                <a:lnTo>
                  <a:pt x="276677" y="467225"/>
                </a:lnTo>
                <a:lnTo>
                  <a:pt x="289435" y="460271"/>
                </a:lnTo>
                <a:lnTo>
                  <a:pt x="293687" y="455457"/>
                </a:lnTo>
                <a:lnTo>
                  <a:pt x="292092" y="441549"/>
                </a:lnTo>
                <a:lnTo>
                  <a:pt x="290498" y="427641"/>
                </a:lnTo>
                <a:lnTo>
                  <a:pt x="286777" y="427106"/>
                </a:lnTo>
                <a:lnTo>
                  <a:pt x="284119" y="429246"/>
                </a:lnTo>
                <a:lnTo>
                  <a:pt x="280398" y="429246"/>
                </a:lnTo>
                <a:lnTo>
                  <a:pt x="252225" y="422292"/>
                </a:lnTo>
                <a:close/>
                <a:moveTo>
                  <a:pt x="548519" y="0"/>
                </a:moveTo>
                <a:lnTo>
                  <a:pt x="617348" y="10583"/>
                </a:lnTo>
                <a:lnTo>
                  <a:pt x="684589" y="32808"/>
                </a:lnTo>
                <a:lnTo>
                  <a:pt x="747065" y="66146"/>
                </a:lnTo>
                <a:lnTo>
                  <a:pt x="803188" y="110596"/>
                </a:lnTo>
                <a:lnTo>
                  <a:pt x="829131" y="137054"/>
                </a:lnTo>
                <a:lnTo>
                  <a:pt x="830720" y="140229"/>
                </a:lnTo>
                <a:lnTo>
                  <a:pt x="827013" y="143933"/>
                </a:lnTo>
                <a:lnTo>
                  <a:pt x="823837" y="142346"/>
                </a:lnTo>
                <a:lnTo>
                  <a:pt x="802658" y="122767"/>
                </a:lnTo>
                <a:lnTo>
                  <a:pt x="755007" y="87842"/>
                </a:lnTo>
                <a:lnTo>
                  <a:pt x="704709" y="59267"/>
                </a:lnTo>
                <a:lnTo>
                  <a:pt x="650704" y="37571"/>
                </a:lnTo>
                <a:lnTo>
                  <a:pt x="595111" y="23813"/>
                </a:lnTo>
                <a:lnTo>
                  <a:pt x="537929" y="16933"/>
                </a:lnTo>
                <a:lnTo>
                  <a:pt x="480218" y="19050"/>
                </a:lnTo>
                <a:lnTo>
                  <a:pt x="421978" y="29633"/>
                </a:lnTo>
                <a:lnTo>
                  <a:pt x="393917" y="39158"/>
                </a:lnTo>
                <a:lnTo>
                  <a:pt x="364267" y="50271"/>
                </a:lnTo>
                <a:lnTo>
                  <a:pt x="308674" y="79904"/>
                </a:lnTo>
                <a:lnTo>
                  <a:pt x="257317" y="118004"/>
                </a:lnTo>
                <a:lnTo>
                  <a:pt x="213372" y="164571"/>
                </a:lnTo>
                <a:lnTo>
                  <a:pt x="194311" y="189442"/>
                </a:lnTo>
                <a:lnTo>
                  <a:pt x="180016" y="213254"/>
                </a:lnTo>
                <a:lnTo>
                  <a:pt x="153013" y="270404"/>
                </a:lnTo>
                <a:lnTo>
                  <a:pt x="141895" y="316971"/>
                </a:lnTo>
                <a:lnTo>
                  <a:pt x="139248" y="347134"/>
                </a:lnTo>
                <a:lnTo>
                  <a:pt x="142954" y="376767"/>
                </a:lnTo>
                <a:lnTo>
                  <a:pt x="153013" y="403754"/>
                </a:lnTo>
                <a:lnTo>
                  <a:pt x="161485" y="414867"/>
                </a:lnTo>
                <a:lnTo>
                  <a:pt x="173662" y="412221"/>
                </a:lnTo>
                <a:lnTo>
                  <a:pt x="199606" y="407459"/>
                </a:lnTo>
                <a:lnTo>
                  <a:pt x="227138" y="406400"/>
                </a:lnTo>
                <a:lnTo>
                  <a:pt x="255199" y="410634"/>
                </a:lnTo>
                <a:lnTo>
                  <a:pt x="270553" y="414338"/>
                </a:lnTo>
                <a:lnTo>
                  <a:pt x="277436" y="413279"/>
                </a:lnTo>
                <a:lnTo>
                  <a:pt x="289614" y="416454"/>
                </a:lnTo>
                <a:lnTo>
                  <a:pt x="298614" y="423334"/>
                </a:lnTo>
                <a:lnTo>
                  <a:pt x="304968" y="433388"/>
                </a:lnTo>
                <a:lnTo>
                  <a:pt x="307086" y="444500"/>
                </a:lnTo>
                <a:lnTo>
                  <a:pt x="305497" y="456671"/>
                </a:lnTo>
                <a:lnTo>
                  <a:pt x="300203" y="467784"/>
                </a:lnTo>
                <a:lnTo>
                  <a:pt x="290143" y="476779"/>
                </a:lnTo>
                <a:lnTo>
                  <a:pt x="283260" y="480484"/>
                </a:lnTo>
                <a:lnTo>
                  <a:pt x="275318" y="483659"/>
                </a:lnTo>
                <a:lnTo>
                  <a:pt x="257317" y="485775"/>
                </a:lnTo>
                <a:lnTo>
                  <a:pt x="230844" y="484188"/>
                </a:lnTo>
                <a:lnTo>
                  <a:pt x="196429" y="469900"/>
                </a:lnTo>
                <a:lnTo>
                  <a:pt x="175780" y="452438"/>
                </a:lnTo>
                <a:lnTo>
                  <a:pt x="166250" y="437621"/>
                </a:lnTo>
                <a:lnTo>
                  <a:pt x="162014" y="430213"/>
                </a:lnTo>
                <a:lnTo>
                  <a:pt x="139248" y="438679"/>
                </a:lnTo>
                <a:lnTo>
                  <a:pt x="99538" y="465138"/>
                </a:lnTo>
                <a:lnTo>
                  <a:pt x="67771" y="501121"/>
                </a:lnTo>
                <a:lnTo>
                  <a:pt x="43416" y="544513"/>
                </a:lnTo>
                <a:lnTo>
                  <a:pt x="26473" y="592667"/>
                </a:lnTo>
                <a:lnTo>
                  <a:pt x="18002" y="643467"/>
                </a:lnTo>
                <a:lnTo>
                  <a:pt x="19061" y="695855"/>
                </a:lnTo>
                <a:lnTo>
                  <a:pt x="28061" y="747713"/>
                </a:lnTo>
                <a:lnTo>
                  <a:pt x="36533" y="772055"/>
                </a:lnTo>
                <a:lnTo>
                  <a:pt x="47122" y="797984"/>
                </a:lnTo>
                <a:lnTo>
                  <a:pt x="74654" y="848784"/>
                </a:lnTo>
                <a:lnTo>
                  <a:pt x="108010" y="896938"/>
                </a:lnTo>
                <a:lnTo>
                  <a:pt x="147719" y="942446"/>
                </a:lnTo>
                <a:lnTo>
                  <a:pt x="192723" y="983192"/>
                </a:lnTo>
                <a:lnTo>
                  <a:pt x="241433" y="1017059"/>
                </a:lnTo>
                <a:lnTo>
                  <a:pt x="293849" y="1045634"/>
                </a:lnTo>
                <a:lnTo>
                  <a:pt x="348383" y="1064684"/>
                </a:lnTo>
                <a:lnTo>
                  <a:pt x="376445" y="1070505"/>
                </a:lnTo>
                <a:lnTo>
                  <a:pt x="378033" y="1058334"/>
                </a:lnTo>
                <a:lnTo>
                  <a:pt x="384916" y="1037167"/>
                </a:lnTo>
                <a:lnTo>
                  <a:pt x="397623" y="1016530"/>
                </a:lnTo>
                <a:lnTo>
                  <a:pt x="417742" y="998009"/>
                </a:lnTo>
                <a:lnTo>
                  <a:pt x="429920" y="990601"/>
                </a:lnTo>
                <a:lnTo>
                  <a:pt x="429920" y="989013"/>
                </a:lnTo>
                <a:lnTo>
                  <a:pt x="431508" y="988484"/>
                </a:lnTo>
                <a:lnTo>
                  <a:pt x="437332" y="983721"/>
                </a:lnTo>
                <a:lnTo>
                  <a:pt x="449510" y="980017"/>
                </a:lnTo>
                <a:lnTo>
                  <a:pt x="468041" y="981605"/>
                </a:lnTo>
                <a:lnTo>
                  <a:pt x="487631" y="995892"/>
                </a:lnTo>
                <a:lnTo>
                  <a:pt x="497691" y="1018646"/>
                </a:lnTo>
                <a:lnTo>
                  <a:pt x="496632" y="1032405"/>
                </a:lnTo>
                <a:lnTo>
                  <a:pt x="494514" y="1042988"/>
                </a:lnTo>
                <a:lnTo>
                  <a:pt x="482336" y="1063096"/>
                </a:lnTo>
                <a:lnTo>
                  <a:pt x="463276" y="1076855"/>
                </a:lnTo>
                <a:lnTo>
                  <a:pt x="441039" y="1083734"/>
                </a:lnTo>
                <a:lnTo>
                  <a:pt x="429920" y="1083734"/>
                </a:lnTo>
                <a:lnTo>
                  <a:pt x="412448" y="1084792"/>
                </a:lnTo>
                <a:lnTo>
                  <a:pt x="394976" y="1084263"/>
                </a:lnTo>
                <a:lnTo>
                  <a:pt x="395505" y="1102784"/>
                </a:lnTo>
                <a:lnTo>
                  <a:pt x="405565" y="1139296"/>
                </a:lnTo>
                <a:lnTo>
                  <a:pt x="423037" y="1174221"/>
                </a:lnTo>
                <a:lnTo>
                  <a:pt x="445804" y="1203855"/>
                </a:lnTo>
                <a:lnTo>
                  <a:pt x="458511" y="1216026"/>
                </a:lnTo>
                <a:lnTo>
                  <a:pt x="477042" y="1231371"/>
                </a:lnTo>
                <a:lnTo>
                  <a:pt x="518339" y="1254126"/>
                </a:lnTo>
                <a:lnTo>
                  <a:pt x="563343" y="1271059"/>
                </a:lnTo>
                <a:lnTo>
                  <a:pt x="609406" y="1280584"/>
                </a:lnTo>
                <a:lnTo>
                  <a:pt x="632702" y="1283759"/>
                </a:lnTo>
                <a:lnTo>
                  <a:pt x="673471" y="1287463"/>
                </a:lnTo>
                <a:lnTo>
                  <a:pt x="756066" y="1285347"/>
                </a:lnTo>
                <a:lnTo>
                  <a:pt x="836014" y="1273705"/>
                </a:lnTo>
                <a:lnTo>
                  <a:pt x="915962" y="1254126"/>
                </a:lnTo>
                <a:lnTo>
                  <a:pt x="955142" y="1241955"/>
                </a:lnTo>
                <a:lnTo>
                  <a:pt x="958848" y="1241955"/>
                </a:lnTo>
                <a:lnTo>
                  <a:pt x="962025" y="1247776"/>
                </a:lnTo>
                <a:lnTo>
                  <a:pt x="958848" y="1250421"/>
                </a:lnTo>
                <a:lnTo>
                  <a:pt x="933434" y="1261534"/>
                </a:lnTo>
                <a:lnTo>
                  <a:pt x="879430" y="1281642"/>
                </a:lnTo>
                <a:lnTo>
                  <a:pt x="822248" y="1295930"/>
                </a:lnTo>
                <a:lnTo>
                  <a:pt x="762949" y="1305984"/>
                </a:lnTo>
                <a:lnTo>
                  <a:pt x="702591" y="1309688"/>
                </a:lnTo>
                <a:lnTo>
                  <a:pt x="643292" y="1306513"/>
                </a:lnTo>
                <a:lnTo>
                  <a:pt x="585051" y="1297517"/>
                </a:lnTo>
                <a:lnTo>
                  <a:pt x="530517" y="1280055"/>
                </a:lnTo>
                <a:lnTo>
                  <a:pt x="504574" y="1268413"/>
                </a:lnTo>
                <a:lnTo>
                  <a:pt x="481807" y="1255713"/>
                </a:lnTo>
                <a:lnTo>
                  <a:pt x="438391" y="1216555"/>
                </a:lnTo>
                <a:lnTo>
                  <a:pt x="401329" y="1166284"/>
                </a:lnTo>
                <a:lnTo>
                  <a:pt x="383328" y="1124480"/>
                </a:lnTo>
                <a:lnTo>
                  <a:pt x="376974" y="1096963"/>
                </a:lnTo>
                <a:lnTo>
                  <a:pt x="376445" y="1083734"/>
                </a:lnTo>
                <a:lnTo>
                  <a:pt x="343618" y="1077913"/>
                </a:lnTo>
                <a:lnTo>
                  <a:pt x="279554" y="1056746"/>
                </a:lnTo>
                <a:lnTo>
                  <a:pt x="218666" y="1023938"/>
                </a:lnTo>
                <a:lnTo>
                  <a:pt x="161485" y="980546"/>
                </a:lnTo>
                <a:lnTo>
                  <a:pt x="111186" y="928688"/>
                </a:lnTo>
                <a:lnTo>
                  <a:pt x="67771" y="872067"/>
                </a:lnTo>
                <a:lnTo>
                  <a:pt x="34415" y="811742"/>
                </a:lnTo>
                <a:lnTo>
                  <a:pt x="10589" y="749300"/>
                </a:lnTo>
                <a:lnTo>
                  <a:pt x="4236" y="718609"/>
                </a:lnTo>
                <a:lnTo>
                  <a:pt x="530" y="695855"/>
                </a:lnTo>
                <a:lnTo>
                  <a:pt x="0" y="649288"/>
                </a:lnTo>
                <a:lnTo>
                  <a:pt x="6883" y="603779"/>
                </a:lnTo>
                <a:lnTo>
                  <a:pt x="20649" y="559859"/>
                </a:lnTo>
                <a:lnTo>
                  <a:pt x="39709" y="518584"/>
                </a:lnTo>
                <a:lnTo>
                  <a:pt x="65653" y="482071"/>
                </a:lnTo>
                <a:lnTo>
                  <a:pt x="95832" y="450850"/>
                </a:lnTo>
                <a:lnTo>
                  <a:pt x="131835" y="427038"/>
                </a:lnTo>
                <a:lnTo>
                  <a:pt x="151425" y="419100"/>
                </a:lnTo>
                <a:lnTo>
                  <a:pt x="140836" y="402696"/>
                </a:lnTo>
                <a:lnTo>
                  <a:pt x="128658" y="365654"/>
                </a:lnTo>
                <a:lnTo>
                  <a:pt x="127070" y="323850"/>
                </a:lnTo>
                <a:lnTo>
                  <a:pt x="133953" y="283104"/>
                </a:lnTo>
                <a:lnTo>
                  <a:pt x="139248" y="264054"/>
                </a:lnTo>
                <a:lnTo>
                  <a:pt x="151425" y="232304"/>
                </a:lnTo>
                <a:lnTo>
                  <a:pt x="185310" y="173567"/>
                </a:lnTo>
                <a:lnTo>
                  <a:pt x="228726" y="121708"/>
                </a:lnTo>
                <a:lnTo>
                  <a:pt x="280613" y="78317"/>
                </a:lnTo>
                <a:lnTo>
                  <a:pt x="308674" y="60325"/>
                </a:lnTo>
                <a:lnTo>
                  <a:pt x="341500" y="41275"/>
                </a:lnTo>
                <a:lnTo>
                  <a:pt x="408212" y="15346"/>
                </a:lnTo>
                <a:lnTo>
                  <a:pt x="478630" y="1588"/>
                </a:lnTo>
                <a:close/>
              </a:path>
            </a:pathLst>
          </a:custGeom>
          <a:solidFill>
            <a:srgbClr val="EFE125"/>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a:spLocks/>
          </p:cNvSpPr>
          <p:nvPr/>
        </p:nvSpPr>
        <p:spPr bwMode="auto">
          <a:xfrm>
            <a:off x="2398052" y="1887525"/>
            <a:ext cx="2045931" cy="415132"/>
          </a:xfrm>
          <a:custGeom>
            <a:avLst/>
            <a:gdLst>
              <a:gd name="connsiteX0" fmla="*/ 874547 w 1322388"/>
              <a:gd name="connsiteY0" fmla="*/ 123825 h 285750"/>
              <a:gd name="connsiteX1" fmla="*/ 865104 w 1322388"/>
              <a:gd name="connsiteY1" fmla="*/ 137666 h 285750"/>
              <a:gd name="connsiteX2" fmla="*/ 856711 w 1322388"/>
              <a:gd name="connsiteY2" fmla="*/ 159492 h 285750"/>
              <a:gd name="connsiteX3" fmla="*/ 855662 w 1322388"/>
              <a:gd name="connsiteY3" fmla="*/ 175994 h 285750"/>
              <a:gd name="connsiteX4" fmla="*/ 857236 w 1322388"/>
              <a:gd name="connsiteY4" fmla="*/ 183979 h 285750"/>
              <a:gd name="connsiteX5" fmla="*/ 862482 w 1322388"/>
              <a:gd name="connsiteY5" fmla="*/ 195690 h 285750"/>
              <a:gd name="connsiteX6" fmla="*/ 876120 w 1322388"/>
              <a:gd name="connsiteY6" fmla="*/ 208466 h 285750"/>
              <a:gd name="connsiteX7" fmla="*/ 887661 w 1322388"/>
              <a:gd name="connsiteY7" fmla="*/ 212725 h 285750"/>
              <a:gd name="connsiteX8" fmla="*/ 894480 w 1322388"/>
              <a:gd name="connsiteY8" fmla="*/ 211660 h 285750"/>
              <a:gd name="connsiteX9" fmla="*/ 902349 w 1322388"/>
              <a:gd name="connsiteY9" fmla="*/ 207934 h 285750"/>
              <a:gd name="connsiteX10" fmla="*/ 914938 w 1322388"/>
              <a:gd name="connsiteY10" fmla="*/ 193561 h 285750"/>
              <a:gd name="connsiteX11" fmla="*/ 915987 w 1322388"/>
              <a:gd name="connsiteY11" fmla="*/ 183979 h 285750"/>
              <a:gd name="connsiteX12" fmla="*/ 915463 w 1322388"/>
              <a:gd name="connsiteY12" fmla="*/ 183447 h 285750"/>
              <a:gd name="connsiteX13" fmla="*/ 914938 w 1322388"/>
              <a:gd name="connsiteY13" fmla="*/ 182914 h 285750"/>
              <a:gd name="connsiteX14" fmla="*/ 896578 w 1322388"/>
              <a:gd name="connsiteY14" fmla="*/ 151507 h 285750"/>
              <a:gd name="connsiteX15" fmla="*/ 384474 w 1322388"/>
              <a:gd name="connsiteY15" fmla="*/ 117475 h 285750"/>
              <a:gd name="connsiteX16" fmla="*/ 383409 w 1322388"/>
              <a:gd name="connsiteY16" fmla="*/ 120107 h 285750"/>
              <a:gd name="connsiteX17" fmla="*/ 381277 w 1322388"/>
              <a:gd name="connsiteY17" fmla="*/ 122213 h 285750"/>
              <a:gd name="connsiteX18" fmla="*/ 364226 w 1322388"/>
              <a:gd name="connsiteY18" fmla="*/ 134321 h 285750"/>
              <a:gd name="connsiteX19" fmla="*/ 345042 w 1322388"/>
              <a:gd name="connsiteY19" fmla="*/ 158536 h 285750"/>
              <a:gd name="connsiteX20" fmla="*/ 341312 w 1322388"/>
              <a:gd name="connsiteY20" fmla="*/ 178014 h 285750"/>
              <a:gd name="connsiteX21" fmla="*/ 343444 w 1322388"/>
              <a:gd name="connsiteY21" fmla="*/ 189069 h 285750"/>
              <a:gd name="connsiteX22" fmla="*/ 347707 w 1322388"/>
              <a:gd name="connsiteY22" fmla="*/ 200124 h 285750"/>
              <a:gd name="connsiteX23" fmla="*/ 363693 w 1322388"/>
              <a:gd name="connsiteY23" fmla="*/ 214337 h 285750"/>
              <a:gd name="connsiteX24" fmla="*/ 384474 w 1322388"/>
              <a:gd name="connsiteY24" fmla="*/ 219075 h 285750"/>
              <a:gd name="connsiteX25" fmla="*/ 404191 w 1322388"/>
              <a:gd name="connsiteY25" fmla="*/ 211705 h 285750"/>
              <a:gd name="connsiteX26" fmla="*/ 411118 w 1322388"/>
              <a:gd name="connsiteY26" fmla="*/ 201703 h 285750"/>
              <a:gd name="connsiteX27" fmla="*/ 414315 w 1322388"/>
              <a:gd name="connsiteY27" fmla="*/ 199597 h 285750"/>
              <a:gd name="connsiteX28" fmla="*/ 417512 w 1322388"/>
              <a:gd name="connsiteY28" fmla="*/ 201703 h 285750"/>
              <a:gd name="connsiteX29" fmla="*/ 417512 w 1322388"/>
              <a:gd name="connsiteY29" fmla="*/ 187490 h 285750"/>
              <a:gd name="connsiteX30" fmla="*/ 412716 w 1322388"/>
              <a:gd name="connsiteY30" fmla="*/ 163274 h 285750"/>
              <a:gd name="connsiteX31" fmla="*/ 404191 w 1322388"/>
              <a:gd name="connsiteY31" fmla="*/ 141691 h 285750"/>
              <a:gd name="connsiteX32" fmla="*/ 391935 w 1322388"/>
              <a:gd name="connsiteY32" fmla="*/ 124319 h 285750"/>
              <a:gd name="connsiteX33" fmla="*/ 633137 w 1322388"/>
              <a:gd name="connsiteY33" fmla="*/ 0 h 285750"/>
              <a:gd name="connsiteX34" fmla="*/ 675487 w 1322388"/>
              <a:gd name="connsiteY34" fmla="*/ 0 h 285750"/>
              <a:gd name="connsiteX35" fmla="*/ 695604 w 1322388"/>
              <a:gd name="connsiteY35" fmla="*/ 2656 h 285750"/>
              <a:gd name="connsiteX36" fmla="*/ 722602 w 1322388"/>
              <a:gd name="connsiteY36" fmla="*/ 7436 h 285750"/>
              <a:gd name="connsiteX37" fmla="*/ 772893 w 1322388"/>
              <a:gd name="connsiteY37" fmla="*/ 24963 h 285750"/>
              <a:gd name="connsiteX38" fmla="*/ 820008 w 1322388"/>
              <a:gd name="connsiteY38" fmla="*/ 50458 h 285750"/>
              <a:gd name="connsiteX39" fmla="*/ 861829 w 1322388"/>
              <a:gd name="connsiteY39" fmla="*/ 83388 h 285750"/>
              <a:gd name="connsiteX40" fmla="*/ 880357 w 1322388"/>
              <a:gd name="connsiteY40" fmla="*/ 101978 h 285750"/>
              <a:gd name="connsiteX41" fmla="*/ 907885 w 1322388"/>
              <a:gd name="connsiteY41" fmla="*/ 83388 h 285750"/>
              <a:gd name="connsiteX42" fmla="*/ 965587 w 1322388"/>
              <a:gd name="connsiteY42" fmla="*/ 56300 h 285750"/>
              <a:gd name="connsiteX43" fmla="*/ 1027524 w 1322388"/>
              <a:gd name="connsiteY43" fmla="*/ 42491 h 285750"/>
              <a:gd name="connsiteX44" fmla="*/ 1089991 w 1322388"/>
              <a:gd name="connsiteY44" fmla="*/ 41960 h 285750"/>
              <a:gd name="connsiteX45" fmla="*/ 1150869 w 1322388"/>
              <a:gd name="connsiteY45" fmla="*/ 54176 h 285750"/>
              <a:gd name="connsiteX46" fmla="*/ 1208572 w 1322388"/>
              <a:gd name="connsiteY46" fmla="*/ 78608 h 285750"/>
              <a:gd name="connsiteX47" fmla="*/ 1259922 w 1322388"/>
              <a:gd name="connsiteY47" fmla="*/ 115787 h 285750"/>
              <a:gd name="connsiteX48" fmla="*/ 1303331 w 1322388"/>
              <a:gd name="connsiteY48" fmla="*/ 164652 h 285750"/>
              <a:gd name="connsiteX49" fmla="*/ 1320800 w 1322388"/>
              <a:gd name="connsiteY49" fmla="*/ 193864 h 285750"/>
              <a:gd name="connsiteX50" fmla="*/ 1322388 w 1322388"/>
              <a:gd name="connsiteY50" fmla="*/ 197582 h 285750"/>
              <a:gd name="connsiteX51" fmla="*/ 1319741 w 1322388"/>
              <a:gd name="connsiteY51" fmla="*/ 202893 h 285750"/>
              <a:gd name="connsiteX52" fmla="*/ 1314448 w 1322388"/>
              <a:gd name="connsiteY52" fmla="*/ 206080 h 285750"/>
              <a:gd name="connsiteX53" fmla="*/ 1308624 w 1322388"/>
              <a:gd name="connsiteY53" fmla="*/ 205549 h 285750"/>
              <a:gd name="connsiteX54" fmla="*/ 1305977 w 1322388"/>
              <a:gd name="connsiteY54" fmla="*/ 202362 h 285750"/>
              <a:gd name="connsiteX55" fmla="*/ 1287979 w 1322388"/>
              <a:gd name="connsiteY55" fmla="*/ 175805 h 285750"/>
              <a:gd name="connsiteX56" fmla="*/ 1245099 w 1322388"/>
              <a:gd name="connsiteY56" fmla="*/ 129597 h 285750"/>
              <a:gd name="connsiteX57" fmla="*/ 1196396 w 1322388"/>
              <a:gd name="connsiteY57" fmla="*/ 94542 h 285750"/>
              <a:gd name="connsiteX58" fmla="*/ 1142929 w 1322388"/>
              <a:gd name="connsiteY58" fmla="*/ 70641 h 285750"/>
              <a:gd name="connsiteX59" fmla="*/ 1086815 w 1322388"/>
              <a:gd name="connsiteY59" fmla="*/ 58425 h 285750"/>
              <a:gd name="connsiteX60" fmla="*/ 1029642 w 1322388"/>
              <a:gd name="connsiteY60" fmla="*/ 58425 h 285750"/>
              <a:gd name="connsiteX61" fmla="*/ 970881 w 1322388"/>
              <a:gd name="connsiteY61" fmla="*/ 69579 h 285750"/>
              <a:gd name="connsiteX62" fmla="*/ 914767 w 1322388"/>
              <a:gd name="connsiteY62" fmla="*/ 92948 h 285750"/>
              <a:gd name="connsiteX63" fmla="*/ 887239 w 1322388"/>
              <a:gd name="connsiteY63" fmla="*/ 109945 h 285750"/>
              <a:gd name="connsiteX64" fmla="*/ 898356 w 1322388"/>
              <a:gd name="connsiteY64" fmla="*/ 125348 h 285750"/>
              <a:gd name="connsiteX65" fmla="*/ 919002 w 1322388"/>
              <a:gd name="connsiteY65" fmla="*/ 157216 h 285750"/>
              <a:gd name="connsiteX66" fmla="*/ 927472 w 1322388"/>
              <a:gd name="connsiteY66" fmla="*/ 174743 h 285750"/>
              <a:gd name="connsiteX67" fmla="*/ 928001 w 1322388"/>
              <a:gd name="connsiteY67" fmla="*/ 180054 h 285750"/>
              <a:gd name="connsiteX68" fmla="*/ 925354 w 1322388"/>
              <a:gd name="connsiteY68" fmla="*/ 183772 h 285750"/>
              <a:gd name="connsiteX69" fmla="*/ 925884 w 1322388"/>
              <a:gd name="connsiteY69" fmla="*/ 194926 h 285750"/>
              <a:gd name="connsiteX70" fmla="*/ 916884 w 1322388"/>
              <a:gd name="connsiteY70" fmla="*/ 212985 h 285750"/>
              <a:gd name="connsiteX71" fmla="*/ 897826 w 1322388"/>
              <a:gd name="connsiteY71" fmla="*/ 224670 h 285750"/>
              <a:gd name="connsiteX72" fmla="*/ 875593 w 1322388"/>
              <a:gd name="connsiteY72" fmla="*/ 226263 h 285750"/>
              <a:gd name="connsiteX73" fmla="*/ 865005 w 1322388"/>
              <a:gd name="connsiteY73" fmla="*/ 220952 h 285750"/>
              <a:gd name="connsiteX74" fmla="*/ 857594 w 1322388"/>
              <a:gd name="connsiteY74" fmla="*/ 216172 h 285750"/>
              <a:gd name="connsiteX75" fmla="*/ 847536 w 1322388"/>
              <a:gd name="connsiteY75" fmla="*/ 204487 h 285750"/>
              <a:gd name="connsiteX76" fmla="*/ 839065 w 1322388"/>
              <a:gd name="connsiteY76" fmla="*/ 183772 h 285750"/>
              <a:gd name="connsiteX77" fmla="*/ 840654 w 1322388"/>
              <a:gd name="connsiteY77" fmla="*/ 153498 h 285750"/>
              <a:gd name="connsiteX78" fmla="*/ 854417 w 1322388"/>
              <a:gd name="connsiteY78" fmla="*/ 124285 h 285750"/>
              <a:gd name="connsiteX79" fmla="*/ 864476 w 1322388"/>
              <a:gd name="connsiteY79" fmla="*/ 113132 h 285750"/>
              <a:gd name="connsiteX80" fmla="*/ 845947 w 1322388"/>
              <a:gd name="connsiteY80" fmla="*/ 94011 h 285750"/>
              <a:gd name="connsiteX81" fmla="*/ 803068 w 1322388"/>
              <a:gd name="connsiteY81" fmla="*/ 61080 h 285750"/>
              <a:gd name="connsiteX82" fmla="*/ 757012 w 1322388"/>
              <a:gd name="connsiteY82" fmla="*/ 36648 h 285750"/>
              <a:gd name="connsiteX83" fmla="*/ 705133 w 1322388"/>
              <a:gd name="connsiteY83" fmla="*/ 20714 h 285750"/>
              <a:gd name="connsiteX84" fmla="*/ 676546 w 1322388"/>
              <a:gd name="connsiteY84" fmla="*/ 16465 h 285750"/>
              <a:gd name="connsiteX85" fmla="*/ 657489 w 1322388"/>
              <a:gd name="connsiteY85" fmla="*/ 14872 h 285750"/>
              <a:gd name="connsiteX86" fmla="*/ 619373 w 1322388"/>
              <a:gd name="connsiteY86" fmla="*/ 17527 h 285750"/>
              <a:gd name="connsiteX87" fmla="*/ 564847 w 1322388"/>
              <a:gd name="connsiteY87" fmla="*/ 28150 h 285750"/>
              <a:gd name="connsiteX88" fmla="*/ 457383 w 1322388"/>
              <a:gd name="connsiteY88" fmla="*/ 71703 h 285750"/>
              <a:gd name="connsiteX89" fmla="*/ 388564 w 1322388"/>
              <a:gd name="connsiteY89" fmla="*/ 105165 h 285750"/>
              <a:gd name="connsiteX90" fmla="*/ 398093 w 1322388"/>
              <a:gd name="connsiteY90" fmla="*/ 113663 h 285750"/>
              <a:gd name="connsiteX91" fmla="*/ 413974 w 1322388"/>
              <a:gd name="connsiteY91" fmla="*/ 134908 h 285750"/>
              <a:gd name="connsiteX92" fmla="*/ 423503 w 1322388"/>
              <a:gd name="connsiteY92" fmla="*/ 159340 h 285750"/>
              <a:gd name="connsiteX93" fmla="*/ 427738 w 1322388"/>
              <a:gd name="connsiteY93" fmla="*/ 189615 h 285750"/>
              <a:gd name="connsiteX94" fmla="*/ 426150 w 1322388"/>
              <a:gd name="connsiteY94" fmla="*/ 205549 h 285750"/>
              <a:gd name="connsiteX95" fmla="*/ 424562 w 1322388"/>
              <a:gd name="connsiteY95" fmla="*/ 209267 h 285750"/>
              <a:gd name="connsiteX96" fmla="*/ 417680 w 1322388"/>
              <a:gd name="connsiteY96" fmla="*/ 209267 h 285750"/>
              <a:gd name="connsiteX97" fmla="*/ 417151 w 1322388"/>
              <a:gd name="connsiteY97" fmla="*/ 205549 h 285750"/>
              <a:gd name="connsiteX98" fmla="*/ 410798 w 1322388"/>
              <a:gd name="connsiteY98" fmla="*/ 216703 h 285750"/>
              <a:gd name="connsiteX99" fmla="*/ 390152 w 1322388"/>
              <a:gd name="connsiteY99" fmla="*/ 230512 h 285750"/>
              <a:gd name="connsiteX100" fmla="*/ 366860 w 1322388"/>
              <a:gd name="connsiteY100" fmla="*/ 232106 h 285750"/>
              <a:gd name="connsiteX101" fmla="*/ 344626 w 1322388"/>
              <a:gd name="connsiteY101" fmla="*/ 220952 h 285750"/>
              <a:gd name="connsiteX102" fmla="*/ 336685 w 1322388"/>
              <a:gd name="connsiteY102" fmla="*/ 210860 h 285750"/>
              <a:gd name="connsiteX103" fmla="*/ 332450 w 1322388"/>
              <a:gd name="connsiteY103" fmla="*/ 202893 h 285750"/>
              <a:gd name="connsiteX104" fmla="*/ 327686 w 1322388"/>
              <a:gd name="connsiteY104" fmla="*/ 188553 h 285750"/>
              <a:gd name="connsiteX105" fmla="*/ 327686 w 1322388"/>
              <a:gd name="connsiteY105" fmla="*/ 166245 h 285750"/>
              <a:gd name="connsiteX106" fmla="*/ 339861 w 1322388"/>
              <a:gd name="connsiteY106" fmla="*/ 138095 h 285750"/>
              <a:gd name="connsiteX107" fmla="*/ 362095 w 1322388"/>
              <a:gd name="connsiteY107" fmla="*/ 117381 h 285750"/>
              <a:gd name="connsiteX108" fmla="*/ 376388 w 1322388"/>
              <a:gd name="connsiteY108" fmla="*/ 111538 h 285750"/>
              <a:gd name="connsiteX109" fmla="*/ 375859 w 1322388"/>
              <a:gd name="connsiteY109" fmla="*/ 110476 h 285750"/>
              <a:gd name="connsiteX110" fmla="*/ 366860 w 1322388"/>
              <a:gd name="connsiteY110" fmla="*/ 114725 h 285750"/>
              <a:gd name="connsiteX111" fmla="*/ 358390 w 1322388"/>
              <a:gd name="connsiteY111" fmla="*/ 118443 h 285750"/>
              <a:gd name="connsiteX112" fmla="*/ 355213 w 1322388"/>
              <a:gd name="connsiteY112" fmla="*/ 118974 h 285750"/>
              <a:gd name="connsiteX113" fmla="*/ 352037 w 1322388"/>
              <a:gd name="connsiteY113" fmla="*/ 114725 h 285750"/>
              <a:gd name="connsiteX114" fmla="*/ 354155 w 1322388"/>
              <a:gd name="connsiteY114" fmla="*/ 112069 h 285750"/>
              <a:gd name="connsiteX115" fmla="*/ 360507 w 1322388"/>
              <a:gd name="connsiteY115" fmla="*/ 108883 h 285750"/>
              <a:gd name="connsiteX116" fmla="*/ 367389 w 1322388"/>
              <a:gd name="connsiteY116" fmla="*/ 105165 h 285750"/>
              <a:gd name="connsiteX117" fmla="*/ 356801 w 1322388"/>
              <a:gd name="connsiteY117" fmla="*/ 99322 h 285750"/>
              <a:gd name="connsiteX118" fmla="*/ 332450 w 1322388"/>
              <a:gd name="connsiteY118" fmla="*/ 89762 h 285750"/>
              <a:gd name="connsiteX119" fmla="*/ 291688 w 1322388"/>
              <a:gd name="connsiteY119" fmla="*/ 83388 h 285750"/>
              <a:gd name="connsiteX120" fmla="*/ 234515 w 1322388"/>
              <a:gd name="connsiteY120" fmla="*/ 86044 h 285750"/>
              <a:gd name="connsiteX121" fmla="*/ 181577 w 1322388"/>
              <a:gd name="connsiteY121" fmla="*/ 99322 h 285750"/>
              <a:gd name="connsiteX122" fmla="*/ 157755 w 1322388"/>
              <a:gd name="connsiteY122" fmla="*/ 108883 h 285750"/>
              <a:gd name="connsiteX123" fmla="*/ 131286 w 1322388"/>
              <a:gd name="connsiteY123" fmla="*/ 122692 h 285750"/>
              <a:gd name="connsiteX124" fmla="*/ 84701 w 1322388"/>
              <a:gd name="connsiteY124" fmla="*/ 159340 h 285750"/>
              <a:gd name="connsiteX125" fmla="*/ 46586 w 1322388"/>
              <a:gd name="connsiteY125" fmla="*/ 203955 h 285750"/>
              <a:gd name="connsiteX126" fmla="*/ 17470 w 1322388"/>
              <a:gd name="connsiteY126" fmla="*/ 254944 h 285750"/>
              <a:gd name="connsiteX127" fmla="*/ 6882 w 1322388"/>
              <a:gd name="connsiteY127" fmla="*/ 283094 h 285750"/>
              <a:gd name="connsiteX128" fmla="*/ 4765 w 1322388"/>
              <a:gd name="connsiteY128" fmla="*/ 285750 h 285750"/>
              <a:gd name="connsiteX129" fmla="*/ 0 w 1322388"/>
              <a:gd name="connsiteY129" fmla="*/ 284157 h 285750"/>
              <a:gd name="connsiteX130" fmla="*/ 0 w 1322388"/>
              <a:gd name="connsiteY130" fmla="*/ 280970 h 285750"/>
              <a:gd name="connsiteX131" fmla="*/ 6353 w 1322388"/>
              <a:gd name="connsiteY131" fmla="*/ 261849 h 285750"/>
              <a:gd name="connsiteX132" fmla="*/ 22234 w 1322388"/>
              <a:gd name="connsiteY132" fmla="*/ 225201 h 285750"/>
              <a:gd name="connsiteX133" fmla="*/ 41821 w 1322388"/>
              <a:gd name="connsiteY133" fmla="*/ 191739 h 285750"/>
              <a:gd name="connsiteX134" fmla="*/ 67231 w 1322388"/>
              <a:gd name="connsiteY134" fmla="*/ 160402 h 285750"/>
              <a:gd name="connsiteX135" fmla="*/ 95288 w 1322388"/>
              <a:gd name="connsiteY135" fmla="*/ 132784 h 285750"/>
              <a:gd name="connsiteX136" fmla="*/ 127581 w 1322388"/>
              <a:gd name="connsiteY136" fmla="*/ 109945 h 285750"/>
              <a:gd name="connsiteX137" fmla="*/ 162520 w 1322388"/>
              <a:gd name="connsiteY137" fmla="*/ 90824 h 285750"/>
              <a:gd name="connsiteX138" fmla="*/ 199576 w 1322388"/>
              <a:gd name="connsiteY138" fmla="*/ 76483 h 285750"/>
              <a:gd name="connsiteX139" fmla="*/ 219692 w 1322388"/>
              <a:gd name="connsiteY139" fmla="*/ 71703 h 285750"/>
              <a:gd name="connsiteX140" fmla="*/ 239279 w 1322388"/>
              <a:gd name="connsiteY140" fmla="*/ 67985 h 285750"/>
              <a:gd name="connsiteX141" fmla="*/ 282159 w 1322388"/>
              <a:gd name="connsiteY141" fmla="*/ 66392 h 285750"/>
              <a:gd name="connsiteX142" fmla="*/ 323980 w 1322388"/>
              <a:gd name="connsiteY142" fmla="*/ 73297 h 285750"/>
              <a:gd name="connsiteX143" fmla="*/ 362625 w 1322388"/>
              <a:gd name="connsiteY143" fmla="*/ 87637 h 285750"/>
              <a:gd name="connsiteX144" fmla="*/ 379565 w 1322388"/>
              <a:gd name="connsiteY144" fmla="*/ 98260 h 285750"/>
              <a:gd name="connsiteX145" fmla="*/ 416092 w 1322388"/>
              <a:gd name="connsiteY145" fmla="*/ 77546 h 285750"/>
              <a:gd name="connsiteX146" fmla="*/ 492322 w 1322388"/>
              <a:gd name="connsiteY146" fmla="*/ 39835 h 285750"/>
              <a:gd name="connsiteX147" fmla="*/ 551613 w 1322388"/>
              <a:gd name="connsiteY147" fmla="*/ 16465 h 285750"/>
              <a:gd name="connsiteX148" fmla="*/ 592375 w 1322388"/>
              <a:gd name="connsiteY148" fmla="*/ 584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22388" h="285750">
                <a:moveTo>
                  <a:pt x="874547" y="123825"/>
                </a:moveTo>
                <a:lnTo>
                  <a:pt x="865104" y="137666"/>
                </a:lnTo>
                <a:lnTo>
                  <a:pt x="856711" y="159492"/>
                </a:lnTo>
                <a:lnTo>
                  <a:pt x="855662" y="175994"/>
                </a:lnTo>
                <a:lnTo>
                  <a:pt x="857236" y="183979"/>
                </a:lnTo>
                <a:lnTo>
                  <a:pt x="862482" y="195690"/>
                </a:lnTo>
                <a:lnTo>
                  <a:pt x="876120" y="208466"/>
                </a:lnTo>
                <a:lnTo>
                  <a:pt x="887661" y="212725"/>
                </a:lnTo>
                <a:lnTo>
                  <a:pt x="894480" y="211660"/>
                </a:lnTo>
                <a:lnTo>
                  <a:pt x="902349" y="207934"/>
                </a:lnTo>
                <a:lnTo>
                  <a:pt x="914938" y="193561"/>
                </a:lnTo>
                <a:lnTo>
                  <a:pt x="915987" y="183979"/>
                </a:lnTo>
                <a:lnTo>
                  <a:pt x="915463" y="183447"/>
                </a:lnTo>
                <a:lnTo>
                  <a:pt x="914938" y="182914"/>
                </a:lnTo>
                <a:lnTo>
                  <a:pt x="896578" y="151507"/>
                </a:lnTo>
                <a:close/>
                <a:moveTo>
                  <a:pt x="384474" y="117475"/>
                </a:moveTo>
                <a:lnTo>
                  <a:pt x="383409" y="120107"/>
                </a:lnTo>
                <a:lnTo>
                  <a:pt x="381277" y="122213"/>
                </a:lnTo>
                <a:lnTo>
                  <a:pt x="364226" y="134321"/>
                </a:lnTo>
                <a:lnTo>
                  <a:pt x="345042" y="158536"/>
                </a:lnTo>
                <a:lnTo>
                  <a:pt x="341312" y="178014"/>
                </a:lnTo>
                <a:lnTo>
                  <a:pt x="343444" y="189069"/>
                </a:lnTo>
                <a:lnTo>
                  <a:pt x="347707" y="200124"/>
                </a:lnTo>
                <a:lnTo>
                  <a:pt x="363693" y="214337"/>
                </a:lnTo>
                <a:lnTo>
                  <a:pt x="384474" y="219075"/>
                </a:lnTo>
                <a:lnTo>
                  <a:pt x="404191" y="211705"/>
                </a:lnTo>
                <a:lnTo>
                  <a:pt x="411118" y="201703"/>
                </a:lnTo>
                <a:lnTo>
                  <a:pt x="414315" y="199597"/>
                </a:lnTo>
                <a:lnTo>
                  <a:pt x="417512" y="201703"/>
                </a:lnTo>
                <a:lnTo>
                  <a:pt x="417512" y="187490"/>
                </a:lnTo>
                <a:lnTo>
                  <a:pt x="412716" y="163274"/>
                </a:lnTo>
                <a:lnTo>
                  <a:pt x="404191" y="141691"/>
                </a:lnTo>
                <a:lnTo>
                  <a:pt x="391935" y="124319"/>
                </a:lnTo>
                <a:close/>
                <a:moveTo>
                  <a:pt x="633137" y="0"/>
                </a:moveTo>
                <a:lnTo>
                  <a:pt x="675487" y="0"/>
                </a:lnTo>
                <a:lnTo>
                  <a:pt x="695604" y="2656"/>
                </a:lnTo>
                <a:lnTo>
                  <a:pt x="722602" y="7436"/>
                </a:lnTo>
                <a:lnTo>
                  <a:pt x="772893" y="24963"/>
                </a:lnTo>
                <a:lnTo>
                  <a:pt x="820008" y="50458"/>
                </a:lnTo>
                <a:lnTo>
                  <a:pt x="861829" y="83388"/>
                </a:lnTo>
                <a:lnTo>
                  <a:pt x="880357" y="101978"/>
                </a:lnTo>
                <a:lnTo>
                  <a:pt x="907885" y="83388"/>
                </a:lnTo>
                <a:lnTo>
                  <a:pt x="965587" y="56300"/>
                </a:lnTo>
                <a:lnTo>
                  <a:pt x="1027524" y="42491"/>
                </a:lnTo>
                <a:lnTo>
                  <a:pt x="1089991" y="41960"/>
                </a:lnTo>
                <a:lnTo>
                  <a:pt x="1150869" y="54176"/>
                </a:lnTo>
                <a:lnTo>
                  <a:pt x="1208572" y="78608"/>
                </a:lnTo>
                <a:lnTo>
                  <a:pt x="1259922" y="115787"/>
                </a:lnTo>
                <a:lnTo>
                  <a:pt x="1303331" y="164652"/>
                </a:lnTo>
                <a:lnTo>
                  <a:pt x="1320800" y="193864"/>
                </a:lnTo>
                <a:lnTo>
                  <a:pt x="1322388" y="197582"/>
                </a:lnTo>
                <a:lnTo>
                  <a:pt x="1319741" y="202893"/>
                </a:lnTo>
                <a:lnTo>
                  <a:pt x="1314448" y="206080"/>
                </a:lnTo>
                <a:lnTo>
                  <a:pt x="1308624" y="205549"/>
                </a:lnTo>
                <a:lnTo>
                  <a:pt x="1305977" y="202362"/>
                </a:lnTo>
                <a:lnTo>
                  <a:pt x="1287979" y="175805"/>
                </a:lnTo>
                <a:lnTo>
                  <a:pt x="1245099" y="129597"/>
                </a:lnTo>
                <a:lnTo>
                  <a:pt x="1196396" y="94542"/>
                </a:lnTo>
                <a:lnTo>
                  <a:pt x="1142929" y="70641"/>
                </a:lnTo>
                <a:lnTo>
                  <a:pt x="1086815" y="58425"/>
                </a:lnTo>
                <a:lnTo>
                  <a:pt x="1029642" y="58425"/>
                </a:lnTo>
                <a:lnTo>
                  <a:pt x="970881" y="69579"/>
                </a:lnTo>
                <a:lnTo>
                  <a:pt x="914767" y="92948"/>
                </a:lnTo>
                <a:lnTo>
                  <a:pt x="887239" y="109945"/>
                </a:lnTo>
                <a:lnTo>
                  <a:pt x="898356" y="125348"/>
                </a:lnTo>
                <a:lnTo>
                  <a:pt x="919002" y="157216"/>
                </a:lnTo>
                <a:lnTo>
                  <a:pt x="927472" y="174743"/>
                </a:lnTo>
                <a:lnTo>
                  <a:pt x="928001" y="180054"/>
                </a:lnTo>
                <a:lnTo>
                  <a:pt x="925354" y="183772"/>
                </a:lnTo>
                <a:lnTo>
                  <a:pt x="925884" y="194926"/>
                </a:lnTo>
                <a:lnTo>
                  <a:pt x="916884" y="212985"/>
                </a:lnTo>
                <a:lnTo>
                  <a:pt x="897826" y="224670"/>
                </a:lnTo>
                <a:lnTo>
                  <a:pt x="875593" y="226263"/>
                </a:lnTo>
                <a:lnTo>
                  <a:pt x="865005" y="220952"/>
                </a:lnTo>
                <a:lnTo>
                  <a:pt x="857594" y="216172"/>
                </a:lnTo>
                <a:lnTo>
                  <a:pt x="847536" y="204487"/>
                </a:lnTo>
                <a:lnTo>
                  <a:pt x="839065" y="183772"/>
                </a:lnTo>
                <a:lnTo>
                  <a:pt x="840654" y="153498"/>
                </a:lnTo>
                <a:lnTo>
                  <a:pt x="854417" y="124285"/>
                </a:lnTo>
                <a:lnTo>
                  <a:pt x="864476" y="113132"/>
                </a:lnTo>
                <a:lnTo>
                  <a:pt x="845947" y="94011"/>
                </a:lnTo>
                <a:lnTo>
                  <a:pt x="803068" y="61080"/>
                </a:lnTo>
                <a:lnTo>
                  <a:pt x="757012" y="36648"/>
                </a:lnTo>
                <a:lnTo>
                  <a:pt x="705133" y="20714"/>
                </a:lnTo>
                <a:lnTo>
                  <a:pt x="676546" y="16465"/>
                </a:lnTo>
                <a:lnTo>
                  <a:pt x="657489" y="14872"/>
                </a:lnTo>
                <a:lnTo>
                  <a:pt x="619373" y="17527"/>
                </a:lnTo>
                <a:lnTo>
                  <a:pt x="564847" y="28150"/>
                </a:lnTo>
                <a:lnTo>
                  <a:pt x="457383" y="71703"/>
                </a:lnTo>
                <a:lnTo>
                  <a:pt x="388564" y="105165"/>
                </a:lnTo>
                <a:lnTo>
                  <a:pt x="398093" y="113663"/>
                </a:lnTo>
                <a:lnTo>
                  <a:pt x="413974" y="134908"/>
                </a:lnTo>
                <a:lnTo>
                  <a:pt x="423503" y="159340"/>
                </a:lnTo>
                <a:lnTo>
                  <a:pt x="427738" y="189615"/>
                </a:lnTo>
                <a:lnTo>
                  <a:pt x="426150" y="205549"/>
                </a:lnTo>
                <a:lnTo>
                  <a:pt x="424562" y="209267"/>
                </a:lnTo>
                <a:lnTo>
                  <a:pt x="417680" y="209267"/>
                </a:lnTo>
                <a:lnTo>
                  <a:pt x="417151" y="205549"/>
                </a:lnTo>
                <a:lnTo>
                  <a:pt x="410798" y="216703"/>
                </a:lnTo>
                <a:lnTo>
                  <a:pt x="390152" y="230512"/>
                </a:lnTo>
                <a:lnTo>
                  <a:pt x="366860" y="232106"/>
                </a:lnTo>
                <a:lnTo>
                  <a:pt x="344626" y="220952"/>
                </a:lnTo>
                <a:lnTo>
                  <a:pt x="336685" y="210860"/>
                </a:lnTo>
                <a:lnTo>
                  <a:pt x="332450" y="202893"/>
                </a:lnTo>
                <a:lnTo>
                  <a:pt x="327686" y="188553"/>
                </a:lnTo>
                <a:lnTo>
                  <a:pt x="327686" y="166245"/>
                </a:lnTo>
                <a:lnTo>
                  <a:pt x="339861" y="138095"/>
                </a:lnTo>
                <a:lnTo>
                  <a:pt x="362095" y="117381"/>
                </a:lnTo>
                <a:lnTo>
                  <a:pt x="376388" y="111538"/>
                </a:lnTo>
                <a:lnTo>
                  <a:pt x="375859" y="110476"/>
                </a:lnTo>
                <a:lnTo>
                  <a:pt x="366860" y="114725"/>
                </a:lnTo>
                <a:lnTo>
                  <a:pt x="358390" y="118443"/>
                </a:lnTo>
                <a:lnTo>
                  <a:pt x="355213" y="118974"/>
                </a:lnTo>
                <a:lnTo>
                  <a:pt x="352037" y="114725"/>
                </a:lnTo>
                <a:lnTo>
                  <a:pt x="354155" y="112069"/>
                </a:lnTo>
                <a:lnTo>
                  <a:pt x="360507" y="108883"/>
                </a:lnTo>
                <a:lnTo>
                  <a:pt x="367389" y="105165"/>
                </a:lnTo>
                <a:lnTo>
                  <a:pt x="356801" y="99322"/>
                </a:lnTo>
                <a:lnTo>
                  <a:pt x="332450" y="89762"/>
                </a:lnTo>
                <a:lnTo>
                  <a:pt x="291688" y="83388"/>
                </a:lnTo>
                <a:lnTo>
                  <a:pt x="234515" y="86044"/>
                </a:lnTo>
                <a:lnTo>
                  <a:pt x="181577" y="99322"/>
                </a:lnTo>
                <a:lnTo>
                  <a:pt x="157755" y="108883"/>
                </a:lnTo>
                <a:lnTo>
                  <a:pt x="131286" y="122692"/>
                </a:lnTo>
                <a:lnTo>
                  <a:pt x="84701" y="159340"/>
                </a:lnTo>
                <a:lnTo>
                  <a:pt x="46586" y="203955"/>
                </a:lnTo>
                <a:lnTo>
                  <a:pt x="17470" y="254944"/>
                </a:lnTo>
                <a:lnTo>
                  <a:pt x="6882" y="283094"/>
                </a:lnTo>
                <a:lnTo>
                  <a:pt x="4765" y="285750"/>
                </a:lnTo>
                <a:lnTo>
                  <a:pt x="0" y="284157"/>
                </a:lnTo>
                <a:lnTo>
                  <a:pt x="0" y="280970"/>
                </a:lnTo>
                <a:lnTo>
                  <a:pt x="6353" y="261849"/>
                </a:lnTo>
                <a:lnTo>
                  <a:pt x="22234" y="225201"/>
                </a:lnTo>
                <a:lnTo>
                  <a:pt x="41821" y="191739"/>
                </a:lnTo>
                <a:lnTo>
                  <a:pt x="67231" y="160402"/>
                </a:lnTo>
                <a:lnTo>
                  <a:pt x="95288" y="132784"/>
                </a:lnTo>
                <a:lnTo>
                  <a:pt x="127581" y="109945"/>
                </a:lnTo>
                <a:lnTo>
                  <a:pt x="162520" y="90824"/>
                </a:lnTo>
                <a:lnTo>
                  <a:pt x="199576" y="76483"/>
                </a:lnTo>
                <a:lnTo>
                  <a:pt x="219692" y="71703"/>
                </a:lnTo>
                <a:lnTo>
                  <a:pt x="239279" y="67985"/>
                </a:lnTo>
                <a:lnTo>
                  <a:pt x="282159" y="66392"/>
                </a:lnTo>
                <a:lnTo>
                  <a:pt x="323980" y="73297"/>
                </a:lnTo>
                <a:lnTo>
                  <a:pt x="362625" y="87637"/>
                </a:lnTo>
                <a:lnTo>
                  <a:pt x="379565" y="98260"/>
                </a:lnTo>
                <a:lnTo>
                  <a:pt x="416092" y="77546"/>
                </a:lnTo>
                <a:lnTo>
                  <a:pt x="492322" y="39835"/>
                </a:lnTo>
                <a:lnTo>
                  <a:pt x="551613" y="16465"/>
                </a:lnTo>
                <a:lnTo>
                  <a:pt x="592375" y="5843"/>
                </a:lnTo>
                <a:close/>
              </a:path>
            </a:pathLst>
          </a:custGeom>
          <a:solidFill>
            <a:srgbClr val="EFE125"/>
          </a:solidFill>
          <a:ln>
            <a:solidFill>
              <a:srgbClr val="EFE125"/>
            </a:solid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56"/>
          <p:cNvSpPr>
            <a:spLocks/>
          </p:cNvSpPr>
          <p:nvPr/>
        </p:nvSpPr>
        <p:spPr bwMode="auto">
          <a:xfrm>
            <a:off x="331034" y="1208520"/>
            <a:ext cx="2154882" cy="1927871"/>
          </a:xfrm>
          <a:custGeom>
            <a:avLst/>
            <a:gdLst>
              <a:gd name="T0" fmla="*/ 2481 w 2517"/>
              <a:gd name="T1" fmla="*/ 586 h 1517"/>
              <a:gd name="T2" fmla="*/ 2401 w 2517"/>
              <a:gd name="T3" fmla="*/ 432 h 1517"/>
              <a:gd name="T4" fmla="*/ 2283 w 2517"/>
              <a:gd name="T5" fmla="*/ 311 h 1517"/>
              <a:gd name="T6" fmla="*/ 2137 w 2517"/>
              <a:gd name="T7" fmla="*/ 220 h 1517"/>
              <a:gd name="T8" fmla="*/ 2013 w 2517"/>
              <a:gd name="T9" fmla="*/ 170 h 1517"/>
              <a:gd name="T10" fmla="*/ 1701 w 2517"/>
              <a:gd name="T11" fmla="*/ 87 h 1517"/>
              <a:gd name="T12" fmla="*/ 1271 w 2517"/>
              <a:gd name="T13" fmla="*/ 19 h 1517"/>
              <a:gd name="T14" fmla="*/ 1081 w 2517"/>
              <a:gd name="T15" fmla="*/ 3 h 1517"/>
              <a:gd name="T16" fmla="*/ 715 w 2517"/>
              <a:gd name="T17" fmla="*/ 12 h 1517"/>
              <a:gd name="T18" fmla="*/ 405 w 2517"/>
              <a:gd name="T19" fmla="*/ 84 h 1517"/>
              <a:gd name="T20" fmla="*/ 254 w 2517"/>
              <a:gd name="T21" fmla="*/ 161 h 1517"/>
              <a:gd name="T22" fmla="*/ 133 w 2517"/>
              <a:gd name="T23" fmla="*/ 271 h 1517"/>
              <a:gd name="T24" fmla="*/ 51 w 2517"/>
              <a:gd name="T25" fmla="*/ 418 h 1517"/>
              <a:gd name="T26" fmla="*/ 23 w 2517"/>
              <a:gd name="T27" fmla="*/ 556 h 1517"/>
              <a:gd name="T28" fmla="*/ 1 w 2517"/>
              <a:gd name="T29" fmla="*/ 675 h 1517"/>
              <a:gd name="T30" fmla="*/ 7 w 2517"/>
              <a:gd name="T31" fmla="*/ 838 h 1517"/>
              <a:gd name="T32" fmla="*/ 54 w 2517"/>
              <a:gd name="T33" fmla="*/ 997 h 1517"/>
              <a:gd name="T34" fmla="*/ 142 w 2517"/>
              <a:gd name="T35" fmla="*/ 1148 h 1517"/>
              <a:gd name="T36" fmla="*/ 205 w 2517"/>
              <a:gd name="T37" fmla="*/ 1219 h 1517"/>
              <a:gd name="T38" fmla="*/ 361 w 2517"/>
              <a:gd name="T39" fmla="*/ 1333 h 1517"/>
              <a:gd name="T40" fmla="*/ 585 w 2517"/>
              <a:gd name="T41" fmla="*/ 1420 h 1517"/>
              <a:gd name="T42" fmla="*/ 870 w 2517"/>
              <a:gd name="T43" fmla="*/ 1475 h 1517"/>
              <a:gd name="T44" fmla="*/ 1196 w 2517"/>
              <a:gd name="T45" fmla="*/ 1510 h 1517"/>
              <a:gd name="T46" fmla="*/ 1632 w 2517"/>
              <a:gd name="T47" fmla="*/ 1508 h 1517"/>
              <a:gd name="T48" fmla="*/ 1823 w 2517"/>
              <a:gd name="T49" fmla="*/ 1484 h 1517"/>
              <a:gd name="T50" fmla="*/ 2107 w 2517"/>
              <a:gd name="T51" fmla="*/ 1402 h 1517"/>
              <a:gd name="T52" fmla="*/ 2254 w 2517"/>
              <a:gd name="T53" fmla="*/ 1320 h 1517"/>
              <a:gd name="T54" fmla="*/ 2349 w 2517"/>
              <a:gd name="T55" fmla="*/ 1236 h 1517"/>
              <a:gd name="T56" fmla="*/ 2424 w 2517"/>
              <a:gd name="T57" fmla="*/ 1138 h 1517"/>
              <a:gd name="T58" fmla="*/ 2490 w 2517"/>
              <a:gd name="T59" fmla="*/ 992 h 1517"/>
              <a:gd name="T60" fmla="*/ 2517 w 2517"/>
              <a:gd name="T61" fmla="*/ 832 h 1517"/>
              <a:gd name="T62" fmla="*/ 2504 w 2517"/>
              <a:gd name="T63" fmla="*/ 671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7" h="1517">
                <a:moveTo>
                  <a:pt x="2494" y="631"/>
                </a:moveTo>
                <a:lnTo>
                  <a:pt x="2481" y="586"/>
                </a:lnTo>
                <a:lnTo>
                  <a:pt x="2445" y="505"/>
                </a:lnTo>
                <a:lnTo>
                  <a:pt x="2401" y="432"/>
                </a:lnTo>
                <a:lnTo>
                  <a:pt x="2346" y="369"/>
                </a:lnTo>
                <a:lnTo>
                  <a:pt x="2283" y="311"/>
                </a:lnTo>
                <a:lnTo>
                  <a:pt x="2214" y="262"/>
                </a:lnTo>
                <a:lnTo>
                  <a:pt x="2137" y="220"/>
                </a:lnTo>
                <a:lnTo>
                  <a:pt x="2057" y="184"/>
                </a:lnTo>
                <a:lnTo>
                  <a:pt x="2013" y="170"/>
                </a:lnTo>
                <a:lnTo>
                  <a:pt x="1911" y="138"/>
                </a:lnTo>
                <a:lnTo>
                  <a:pt x="1701" y="87"/>
                </a:lnTo>
                <a:lnTo>
                  <a:pt x="1487" y="48"/>
                </a:lnTo>
                <a:lnTo>
                  <a:pt x="1271" y="19"/>
                </a:lnTo>
                <a:lnTo>
                  <a:pt x="1164" y="9"/>
                </a:lnTo>
                <a:lnTo>
                  <a:pt x="1081" y="3"/>
                </a:lnTo>
                <a:lnTo>
                  <a:pt x="901" y="0"/>
                </a:lnTo>
                <a:lnTo>
                  <a:pt x="715" y="12"/>
                </a:lnTo>
                <a:lnTo>
                  <a:pt x="534" y="43"/>
                </a:lnTo>
                <a:lnTo>
                  <a:pt x="405" y="84"/>
                </a:lnTo>
                <a:lnTo>
                  <a:pt x="326" y="118"/>
                </a:lnTo>
                <a:lnTo>
                  <a:pt x="254" y="161"/>
                </a:lnTo>
                <a:lnTo>
                  <a:pt x="190" y="212"/>
                </a:lnTo>
                <a:lnTo>
                  <a:pt x="133" y="271"/>
                </a:lnTo>
                <a:lnTo>
                  <a:pt x="86" y="340"/>
                </a:lnTo>
                <a:lnTo>
                  <a:pt x="51" y="418"/>
                </a:lnTo>
                <a:lnTo>
                  <a:pt x="28" y="507"/>
                </a:lnTo>
                <a:lnTo>
                  <a:pt x="23" y="556"/>
                </a:lnTo>
                <a:lnTo>
                  <a:pt x="13" y="595"/>
                </a:lnTo>
                <a:lnTo>
                  <a:pt x="1" y="675"/>
                </a:lnTo>
                <a:lnTo>
                  <a:pt x="0" y="756"/>
                </a:lnTo>
                <a:lnTo>
                  <a:pt x="7" y="838"/>
                </a:lnTo>
                <a:lnTo>
                  <a:pt x="25" y="918"/>
                </a:lnTo>
                <a:lnTo>
                  <a:pt x="54" y="997"/>
                </a:lnTo>
                <a:lnTo>
                  <a:pt x="93" y="1075"/>
                </a:lnTo>
                <a:lnTo>
                  <a:pt x="142" y="1148"/>
                </a:lnTo>
                <a:lnTo>
                  <a:pt x="172" y="1183"/>
                </a:lnTo>
                <a:lnTo>
                  <a:pt x="205" y="1219"/>
                </a:lnTo>
                <a:lnTo>
                  <a:pt x="280" y="1281"/>
                </a:lnTo>
                <a:lnTo>
                  <a:pt x="361" y="1333"/>
                </a:lnTo>
                <a:lnTo>
                  <a:pt x="449" y="1373"/>
                </a:lnTo>
                <a:lnTo>
                  <a:pt x="585" y="1420"/>
                </a:lnTo>
                <a:lnTo>
                  <a:pt x="775" y="1462"/>
                </a:lnTo>
                <a:lnTo>
                  <a:pt x="870" y="1475"/>
                </a:lnTo>
                <a:lnTo>
                  <a:pt x="978" y="1491"/>
                </a:lnTo>
                <a:lnTo>
                  <a:pt x="1196" y="1510"/>
                </a:lnTo>
                <a:lnTo>
                  <a:pt x="1413" y="1517"/>
                </a:lnTo>
                <a:lnTo>
                  <a:pt x="1632" y="1508"/>
                </a:lnTo>
                <a:lnTo>
                  <a:pt x="1740" y="1495"/>
                </a:lnTo>
                <a:lnTo>
                  <a:pt x="1823" y="1484"/>
                </a:lnTo>
                <a:lnTo>
                  <a:pt x="1988" y="1446"/>
                </a:lnTo>
                <a:lnTo>
                  <a:pt x="2107" y="1402"/>
                </a:lnTo>
                <a:lnTo>
                  <a:pt x="2182" y="1364"/>
                </a:lnTo>
                <a:lnTo>
                  <a:pt x="2254" y="1320"/>
                </a:lnTo>
                <a:lnTo>
                  <a:pt x="2319" y="1266"/>
                </a:lnTo>
                <a:lnTo>
                  <a:pt x="2349" y="1236"/>
                </a:lnTo>
                <a:lnTo>
                  <a:pt x="2376" y="1206"/>
                </a:lnTo>
                <a:lnTo>
                  <a:pt x="2424" y="1138"/>
                </a:lnTo>
                <a:lnTo>
                  <a:pt x="2463" y="1068"/>
                </a:lnTo>
                <a:lnTo>
                  <a:pt x="2490" y="992"/>
                </a:lnTo>
                <a:lnTo>
                  <a:pt x="2509" y="913"/>
                </a:lnTo>
                <a:lnTo>
                  <a:pt x="2517" y="832"/>
                </a:lnTo>
                <a:lnTo>
                  <a:pt x="2516" y="751"/>
                </a:lnTo>
                <a:lnTo>
                  <a:pt x="2504" y="671"/>
                </a:lnTo>
                <a:lnTo>
                  <a:pt x="2494" y="631"/>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SDM Safety Threat</a:t>
            </a:r>
          </a:p>
        </p:txBody>
      </p:sp>
      <p:sp>
        <p:nvSpPr>
          <p:cNvPr id="58" name="Freeform 128"/>
          <p:cNvSpPr>
            <a:spLocks/>
          </p:cNvSpPr>
          <p:nvPr/>
        </p:nvSpPr>
        <p:spPr bwMode="auto">
          <a:xfrm>
            <a:off x="3925429" y="1542865"/>
            <a:ext cx="2154882" cy="1927871"/>
          </a:xfrm>
          <a:custGeom>
            <a:avLst/>
            <a:gdLst>
              <a:gd name="T0" fmla="*/ 2875 w 2892"/>
              <a:gd name="T1" fmla="*/ 710 h 1574"/>
              <a:gd name="T2" fmla="*/ 2812 w 2892"/>
              <a:gd name="T3" fmla="*/ 552 h 1574"/>
              <a:gd name="T4" fmla="*/ 2710 w 2892"/>
              <a:gd name="T5" fmla="*/ 417 h 1574"/>
              <a:gd name="T6" fmla="*/ 2579 w 2892"/>
              <a:gd name="T7" fmla="*/ 305 h 1574"/>
              <a:gd name="T8" fmla="*/ 2469 w 2892"/>
              <a:gd name="T9" fmla="*/ 237 h 1574"/>
              <a:gd name="T10" fmla="*/ 2200 w 2892"/>
              <a:gd name="T11" fmla="*/ 119 h 1574"/>
              <a:gd name="T12" fmla="*/ 1814 w 2892"/>
              <a:gd name="T13" fmla="*/ 27 h 1574"/>
              <a:gd name="T14" fmla="*/ 1417 w 2892"/>
              <a:gd name="T15" fmla="*/ 0 h 1574"/>
              <a:gd name="T16" fmla="*/ 1024 w 2892"/>
              <a:gd name="T17" fmla="*/ 34 h 1574"/>
              <a:gd name="T18" fmla="*/ 830 w 2892"/>
              <a:gd name="T19" fmla="*/ 71 h 1574"/>
              <a:gd name="T20" fmla="*/ 477 w 2892"/>
              <a:gd name="T21" fmla="*/ 188 h 1574"/>
              <a:gd name="T22" fmla="*/ 296 w 2892"/>
              <a:gd name="T23" fmla="*/ 294 h 1574"/>
              <a:gd name="T24" fmla="*/ 182 w 2892"/>
              <a:gd name="T25" fmla="*/ 399 h 1574"/>
              <a:gd name="T26" fmla="*/ 111 w 2892"/>
              <a:gd name="T27" fmla="*/ 496 h 1574"/>
              <a:gd name="T28" fmla="*/ 42 w 2892"/>
              <a:gd name="T29" fmla="*/ 644 h 1574"/>
              <a:gd name="T30" fmla="*/ 8 w 2892"/>
              <a:gd name="T31" fmla="*/ 804 h 1574"/>
              <a:gd name="T32" fmla="*/ 18 w 2892"/>
              <a:gd name="T33" fmla="*/ 963 h 1574"/>
              <a:gd name="T34" fmla="*/ 15 w 2892"/>
              <a:gd name="T35" fmla="*/ 1015 h 1574"/>
              <a:gd name="T36" fmla="*/ 0 w 2892"/>
              <a:gd name="T37" fmla="*/ 1077 h 1574"/>
              <a:gd name="T38" fmla="*/ 26 w 2892"/>
              <a:gd name="T39" fmla="*/ 1188 h 1574"/>
              <a:gd name="T40" fmla="*/ 107 w 2892"/>
              <a:gd name="T41" fmla="*/ 1300 h 1574"/>
              <a:gd name="T42" fmla="*/ 224 w 2892"/>
              <a:gd name="T43" fmla="*/ 1381 h 1574"/>
              <a:gd name="T44" fmla="*/ 396 w 2892"/>
              <a:gd name="T45" fmla="*/ 1445 h 1574"/>
              <a:gd name="T46" fmla="*/ 697 w 2892"/>
              <a:gd name="T47" fmla="*/ 1515 h 1574"/>
              <a:gd name="T48" fmla="*/ 1105 w 2892"/>
              <a:gd name="T49" fmla="*/ 1565 h 1574"/>
              <a:gd name="T50" fmla="*/ 1313 w 2892"/>
              <a:gd name="T51" fmla="*/ 1574 h 1574"/>
              <a:gd name="T52" fmla="*/ 1734 w 2892"/>
              <a:gd name="T53" fmla="*/ 1555 h 1574"/>
              <a:gd name="T54" fmla="*/ 2047 w 2892"/>
              <a:gd name="T55" fmla="*/ 1510 h 1574"/>
              <a:gd name="T56" fmla="*/ 2292 w 2892"/>
              <a:gd name="T57" fmla="*/ 1457 h 1574"/>
              <a:gd name="T58" fmla="*/ 2561 w 2892"/>
              <a:gd name="T59" fmla="*/ 1349 h 1574"/>
              <a:gd name="T60" fmla="*/ 2666 w 2892"/>
              <a:gd name="T61" fmla="*/ 1280 h 1574"/>
              <a:gd name="T62" fmla="*/ 2751 w 2892"/>
              <a:gd name="T63" fmla="*/ 1204 h 1574"/>
              <a:gd name="T64" fmla="*/ 2836 w 2892"/>
              <a:gd name="T65" fmla="*/ 1081 h 1574"/>
              <a:gd name="T66" fmla="*/ 2884 w 2892"/>
              <a:gd name="T67" fmla="*/ 943 h 1574"/>
              <a:gd name="T68" fmla="*/ 2891 w 2892"/>
              <a:gd name="T69" fmla="*/ 792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2" h="1574">
                <a:moveTo>
                  <a:pt x="2885" y="753"/>
                </a:moveTo>
                <a:lnTo>
                  <a:pt x="2875" y="710"/>
                </a:lnTo>
                <a:lnTo>
                  <a:pt x="2849" y="628"/>
                </a:lnTo>
                <a:lnTo>
                  <a:pt x="2812" y="552"/>
                </a:lnTo>
                <a:lnTo>
                  <a:pt x="2764" y="482"/>
                </a:lnTo>
                <a:lnTo>
                  <a:pt x="2710" y="417"/>
                </a:lnTo>
                <a:lnTo>
                  <a:pt x="2648" y="356"/>
                </a:lnTo>
                <a:lnTo>
                  <a:pt x="2579" y="305"/>
                </a:lnTo>
                <a:lnTo>
                  <a:pt x="2507" y="257"/>
                </a:lnTo>
                <a:lnTo>
                  <a:pt x="2469" y="237"/>
                </a:lnTo>
                <a:lnTo>
                  <a:pt x="2383" y="192"/>
                </a:lnTo>
                <a:lnTo>
                  <a:pt x="2200" y="119"/>
                </a:lnTo>
                <a:lnTo>
                  <a:pt x="2010" y="64"/>
                </a:lnTo>
                <a:lnTo>
                  <a:pt x="1814" y="27"/>
                </a:lnTo>
                <a:lnTo>
                  <a:pt x="1616" y="5"/>
                </a:lnTo>
                <a:lnTo>
                  <a:pt x="1417" y="0"/>
                </a:lnTo>
                <a:lnTo>
                  <a:pt x="1218" y="10"/>
                </a:lnTo>
                <a:lnTo>
                  <a:pt x="1024" y="34"/>
                </a:lnTo>
                <a:lnTo>
                  <a:pt x="929" y="51"/>
                </a:lnTo>
                <a:lnTo>
                  <a:pt x="830" y="71"/>
                </a:lnTo>
                <a:lnTo>
                  <a:pt x="625" y="129"/>
                </a:lnTo>
                <a:lnTo>
                  <a:pt x="477" y="188"/>
                </a:lnTo>
                <a:lnTo>
                  <a:pt x="383" y="237"/>
                </a:lnTo>
                <a:lnTo>
                  <a:pt x="296" y="294"/>
                </a:lnTo>
                <a:lnTo>
                  <a:pt x="216" y="362"/>
                </a:lnTo>
                <a:lnTo>
                  <a:pt x="182" y="399"/>
                </a:lnTo>
                <a:lnTo>
                  <a:pt x="156" y="430"/>
                </a:lnTo>
                <a:lnTo>
                  <a:pt x="111" y="496"/>
                </a:lnTo>
                <a:lnTo>
                  <a:pt x="72" y="568"/>
                </a:lnTo>
                <a:lnTo>
                  <a:pt x="42" y="644"/>
                </a:lnTo>
                <a:lnTo>
                  <a:pt x="19" y="723"/>
                </a:lnTo>
                <a:lnTo>
                  <a:pt x="8" y="804"/>
                </a:lnTo>
                <a:lnTo>
                  <a:pt x="6" y="884"/>
                </a:lnTo>
                <a:lnTo>
                  <a:pt x="18" y="963"/>
                </a:lnTo>
                <a:lnTo>
                  <a:pt x="28" y="1001"/>
                </a:lnTo>
                <a:lnTo>
                  <a:pt x="15" y="1015"/>
                </a:lnTo>
                <a:lnTo>
                  <a:pt x="0" y="1053"/>
                </a:lnTo>
                <a:lnTo>
                  <a:pt x="0" y="1077"/>
                </a:lnTo>
                <a:lnTo>
                  <a:pt x="5" y="1117"/>
                </a:lnTo>
                <a:lnTo>
                  <a:pt x="26" y="1188"/>
                </a:lnTo>
                <a:lnTo>
                  <a:pt x="61" y="1248"/>
                </a:lnTo>
                <a:lnTo>
                  <a:pt x="107" y="1300"/>
                </a:lnTo>
                <a:lnTo>
                  <a:pt x="162" y="1345"/>
                </a:lnTo>
                <a:lnTo>
                  <a:pt x="224" y="1381"/>
                </a:lnTo>
                <a:lnTo>
                  <a:pt x="326" y="1424"/>
                </a:lnTo>
                <a:lnTo>
                  <a:pt x="396" y="1445"/>
                </a:lnTo>
                <a:lnTo>
                  <a:pt x="496" y="1471"/>
                </a:lnTo>
                <a:lnTo>
                  <a:pt x="697" y="1515"/>
                </a:lnTo>
                <a:lnTo>
                  <a:pt x="900" y="1545"/>
                </a:lnTo>
                <a:lnTo>
                  <a:pt x="1105" y="1565"/>
                </a:lnTo>
                <a:lnTo>
                  <a:pt x="1207" y="1571"/>
                </a:lnTo>
                <a:lnTo>
                  <a:pt x="1313" y="1574"/>
                </a:lnTo>
                <a:lnTo>
                  <a:pt x="1523" y="1571"/>
                </a:lnTo>
                <a:lnTo>
                  <a:pt x="1734" y="1555"/>
                </a:lnTo>
                <a:lnTo>
                  <a:pt x="1944" y="1529"/>
                </a:lnTo>
                <a:lnTo>
                  <a:pt x="2047" y="1510"/>
                </a:lnTo>
                <a:lnTo>
                  <a:pt x="2130" y="1496"/>
                </a:lnTo>
                <a:lnTo>
                  <a:pt x="2292" y="1457"/>
                </a:lnTo>
                <a:lnTo>
                  <a:pt x="2451" y="1404"/>
                </a:lnTo>
                <a:lnTo>
                  <a:pt x="2561" y="1349"/>
                </a:lnTo>
                <a:lnTo>
                  <a:pt x="2632" y="1306"/>
                </a:lnTo>
                <a:lnTo>
                  <a:pt x="2666" y="1280"/>
                </a:lnTo>
                <a:lnTo>
                  <a:pt x="2697" y="1257"/>
                </a:lnTo>
                <a:lnTo>
                  <a:pt x="2751" y="1204"/>
                </a:lnTo>
                <a:lnTo>
                  <a:pt x="2797" y="1145"/>
                </a:lnTo>
                <a:lnTo>
                  <a:pt x="2836" y="1081"/>
                </a:lnTo>
                <a:lnTo>
                  <a:pt x="2865" y="1014"/>
                </a:lnTo>
                <a:lnTo>
                  <a:pt x="2884" y="943"/>
                </a:lnTo>
                <a:lnTo>
                  <a:pt x="2892" y="869"/>
                </a:lnTo>
                <a:lnTo>
                  <a:pt x="2891" y="792"/>
                </a:lnTo>
                <a:lnTo>
                  <a:pt x="2885" y="753"/>
                </a:lnTo>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Petition &amp; Harm Statement</a:t>
            </a:r>
          </a:p>
        </p:txBody>
      </p:sp>
      <p:sp>
        <p:nvSpPr>
          <p:cNvPr id="59" name="Freeform 281"/>
          <p:cNvSpPr>
            <a:spLocks/>
          </p:cNvSpPr>
          <p:nvPr/>
        </p:nvSpPr>
        <p:spPr bwMode="auto">
          <a:xfrm>
            <a:off x="6927367" y="1182408"/>
            <a:ext cx="2154882" cy="1927871"/>
          </a:xfrm>
          <a:custGeom>
            <a:avLst/>
            <a:gdLst>
              <a:gd name="T0" fmla="*/ 2434 w 2559"/>
              <a:gd name="T1" fmla="*/ 347 h 1492"/>
              <a:gd name="T2" fmla="*/ 2398 w 2559"/>
              <a:gd name="T3" fmla="*/ 306 h 1492"/>
              <a:gd name="T4" fmla="*/ 2317 w 2559"/>
              <a:gd name="T5" fmla="*/ 239 h 1492"/>
              <a:gd name="T6" fmla="*/ 2228 w 2559"/>
              <a:gd name="T7" fmla="*/ 183 h 1492"/>
              <a:gd name="T8" fmla="*/ 2132 w 2559"/>
              <a:gd name="T9" fmla="*/ 138 h 1492"/>
              <a:gd name="T10" fmla="*/ 2030 w 2559"/>
              <a:gd name="T11" fmla="*/ 103 h 1492"/>
              <a:gd name="T12" fmla="*/ 1926 w 2559"/>
              <a:gd name="T13" fmla="*/ 76 h 1492"/>
              <a:gd name="T14" fmla="*/ 1768 w 2559"/>
              <a:gd name="T15" fmla="*/ 46 h 1492"/>
              <a:gd name="T16" fmla="*/ 1664 w 2559"/>
              <a:gd name="T17" fmla="*/ 31 h 1492"/>
              <a:gd name="T18" fmla="*/ 1533 w 2559"/>
              <a:gd name="T19" fmla="*/ 16 h 1492"/>
              <a:gd name="T20" fmla="*/ 1271 w 2559"/>
              <a:gd name="T21" fmla="*/ 0 h 1492"/>
              <a:gd name="T22" fmla="*/ 1009 w 2559"/>
              <a:gd name="T23" fmla="*/ 3 h 1492"/>
              <a:gd name="T24" fmla="*/ 747 w 2559"/>
              <a:gd name="T25" fmla="*/ 24 h 1492"/>
              <a:gd name="T26" fmla="*/ 616 w 2559"/>
              <a:gd name="T27" fmla="*/ 43 h 1492"/>
              <a:gd name="T28" fmla="*/ 504 w 2559"/>
              <a:gd name="T29" fmla="*/ 59 h 1492"/>
              <a:gd name="T30" fmla="*/ 334 w 2559"/>
              <a:gd name="T31" fmla="*/ 99 h 1492"/>
              <a:gd name="T32" fmla="*/ 256 w 2559"/>
              <a:gd name="T33" fmla="*/ 134 h 1492"/>
              <a:gd name="T34" fmla="*/ 207 w 2559"/>
              <a:gd name="T35" fmla="*/ 165 h 1492"/>
              <a:gd name="T36" fmla="*/ 186 w 2559"/>
              <a:gd name="T37" fmla="*/ 184 h 1492"/>
              <a:gd name="T38" fmla="*/ 167 w 2559"/>
              <a:gd name="T39" fmla="*/ 201 h 1492"/>
              <a:gd name="T40" fmla="*/ 131 w 2559"/>
              <a:gd name="T41" fmla="*/ 243 h 1492"/>
              <a:gd name="T42" fmla="*/ 89 w 2559"/>
              <a:gd name="T43" fmla="*/ 312 h 1492"/>
              <a:gd name="T44" fmla="*/ 70 w 2559"/>
              <a:gd name="T45" fmla="*/ 362 h 1492"/>
              <a:gd name="T46" fmla="*/ 55 w 2559"/>
              <a:gd name="T47" fmla="*/ 391 h 1492"/>
              <a:gd name="T48" fmla="*/ 29 w 2559"/>
              <a:gd name="T49" fmla="*/ 454 h 1492"/>
              <a:gd name="T50" fmla="*/ 11 w 2559"/>
              <a:gd name="T51" fmla="*/ 519 h 1492"/>
              <a:gd name="T52" fmla="*/ 1 w 2559"/>
              <a:gd name="T53" fmla="*/ 587 h 1492"/>
              <a:gd name="T54" fmla="*/ 0 w 2559"/>
              <a:gd name="T55" fmla="*/ 690 h 1492"/>
              <a:gd name="T56" fmla="*/ 24 w 2559"/>
              <a:gd name="T57" fmla="*/ 826 h 1492"/>
              <a:gd name="T58" fmla="*/ 47 w 2559"/>
              <a:gd name="T59" fmla="*/ 892 h 1492"/>
              <a:gd name="T60" fmla="*/ 68 w 2559"/>
              <a:gd name="T61" fmla="*/ 938 h 1492"/>
              <a:gd name="T62" fmla="*/ 118 w 2559"/>
              <a:gd name="T63" fmla="*/ 1023 h 1492"/>
              <a:gd name="T64" fmla="*/ 180 w 2559"/>
              <a:gd name="T65" fmla="*/ 1099 h 1492"/>
              <a:gd name="T66" fmla="*/ 252 w 2559"/>
              <a:gd name="T67" fmla="*/ 1167 h 1492"/>
              <a:gd name="T68" fmla="*/ 331 w 2559"/>
              <a:gd name="T69" fmla="*/ 1226 h 1492"/>
              <a:gd name="T70" fmla="*/ 416 w 2559"/>
              <a:gd name="T71" fmla="*/ 1277 h 1492"/>
              <a:gd name="T72" fmla="*/ 551 w 2559"/>
              <a:gd name="T73" fmla="*/ 1341 h 1492"/>
              <a:gd name="T74" fmla="*/ 645 w 2559"/>
              <a:gd name="T75" fmla="*/ 1374 h 1492"/>
              <a:gd name="T76" fmla="*/ 761 w 2559"/>
              <a:gd name="T77" fmla="*/ 1410 h 1492"/>
              <a:gd name="T78" fmla="*/ 1006 w 2559"/>
              <a:gd name="T79" fmla="*/ 1463 h 1492"/>
              <a:gd name="T80" fmla="*/ 1257 w 2559"/>
              <a:gd name="T81" fmla="*/ 1490 h 1492"/>
              <a:gd name="T82" fmla="*/ 1506 w 2559"/>
              <a:gd name="T83" fmla="*/ 1492 h 1492"/>
              <a:gd name="T84" fmla="*/ 1628 w 2559"/>
              <a:gd name="T85" fmla="*/ 1482 h 1492"/>
              <a:gd name="T86" fmla="*/ 1737 w 2559"/>
              <a:gd name="T87" fmla="*/ 1467 h 1492"/>
              <a:gd name="T88" fmla="*/ 1900 w 2559"/>
              <a:gd name="T89" fmla="*/ 1431 h 1492"/>
              <a:gd name="T90" fmla="*/ 2007 w 2559"/>
              <a:gd name="T91" fmla="*/ 1398 h 1492"/>
              <a:gd name="T92" fmla="*/ 2109 w 2559"/>
              <a:gd name="T93" fmla="*/ 1357 h 1492"/>
              <a:gd name="T94" fmla="*/ 2205 w 2559"/>
              <a:gd name="T95" fmla="*/ 1303 h 1492"/>
              <a:gd name="T96" fmla="*/ 2294 w 2559"/>
              <a:gd name="T97" fmla="*/ 1239 h 1492"/>
              <a:gd name="T98" fmla="*/ 2375 w 2559"/>
              <a:gd name="T99" fmla="*/ 1162 h 1492"/>
              <a:gd name="T100" fmla="*/ 2411 w 2559"/>
              <a:gd name="T101" fmla="*/ 1119 h 1492"/>
              <a:gd name="T102" fmla="*/ 2443 w 2559"/>
              <a:gd name="T103" fmla="*/ 1077 h 1492"/>
              <a:gd name="T104" fmla="*/ 2495 w 2559"/>
              <a:gd name="T105" fmla="*/ 985 h 1492"/>
              <a:gd name="T106" fmla="*/ 2532 w 2559"/>
              <a:gd name="T107" fmla="*/ 888 h 1492"/>
              <a:gd name="T108" fmla="*/ 2554 w 2559"/>
              <a:gd name="T109" fmla="*/ 785 h 1492"/>
              <a:gd name="T110" fmla="*/ 2559 w 2559"/>
              <a:gd name="T111" fmla="*/ 683 h 1492"/>
              <a:gd name="T112" fmla="*/ 2548 w 2559"/>
              <a:gd name="T113" fmla="*/ 581 h 1492"/>
              <a:gd name="T114" fmla="*/ 2518 w 2559"/>
              <a:gd name="T115" fmla="*/ 483 h 1492"/>
              <a:gd name="T116" fmla="*/ 2467 w 2559"/>
              <a:gd name="T117" fmla="*/ 390 h 1492"/>
              <a:gd name="T118" fmla="*/ 2434 w 2559"/>
              <a:gd name="T119" fmla="*/ 34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9" h="1492">
                <a:moveTo>
                  <a:pt x="2434" y="347"/>
                </a:moveTo>
                <a:lnTo>
                  <a:pt x="2398" y="306"/>
                </a:lnTo>
                <a:lnTo>
                  <a:pt x="2317" y="239"/>
                </a:lnTo>
                <a:lnTo>
                  <a:pt x="2228" y="183"/>
                </a:lnTo>
                <a:lnTo>
                  <a:pt x="2132" y="138"/>
                </a:lnTo>
                <a:lnTo>
                  <a:pt x="2030" y="103"/>
                </a:lnTo>
                <a:lnTo>
                  <a:pt x="1926" y="76"/>
                </a:lnTo>
                <a:lnTo>
                  <a:pt x="1768" y="46"/>
                </a:lnTo>
                <a:lnTo>
                  <a:pt x="1664" y="31"/>
                </a:lnTo>
                <a:lnTo>
                  <a:pt x="1533" y="16"/>
                </a:lnTo>
                <a:lnTo>
                  <a:pt x="1271" y="0"/>
                </a:lnTo>
                <a:lnTo>
                  <a:pt x="1009" y="3"/>
                </a:lnTo>
                <a:lnTo>
                  <a:pt x="747" y="24"/>
                </a:lnTo>
                <a:lnTo>
                  <a:pt x="616" y="43"/>
                </a:lnTo>
                <a:lnTo>
                  <a:pt x="504" y="59"/>
                </a:lnTo>
                <a:lnTo>
                  <a:pt x="334" y="99"/>
                </a:lnTo>
                <a:lnTo>
                  <a:pt x="256" y="134"/>
                </a:lnTo>
                <a:lnTo>
                  <a:pt x="207" y="165"/>
                </a:lnTo>
                <a:lnTo>
                  <a:pt x="186" y="184"/>
                </a:lnTo>
                <a:lnTo>
                  <a:pt x="167" y="201"/>
                </a:lnTo>
                <a:lnTo>
                  <a:pt x="131" y="243"/>
                </a:lnTo>
                <a:lnTo>
                  <a:pt x="89" y="312"/>
                </a:lnTo>
                <a:lnTo>
                  <a:pt x="70" y="362"/>
                </a:lnTo>
                <a:lnTo>
                  <a:pt x="55" y="391"/>
                </a:lnTo>
                <a:lnTo>
                  <a:pt x="29" y="454"/>
                </a:lnTo>
                <a:lnTo>
                  <a:pt x="11" y="519"/>
                </a:lnTo>
                <a:lnTo>
                  <a:pt x="1" y="587"/>
                </a:lnTo>
                <a:lnTo>
                  <a:pt x="0" y="690"/>
                </a:lnTo>
                <a:lnTo>
                  <a:pt x="24" y="826"/>
                </a:lnTo>
                <a:lnTo>
                  <a:pt x="47" y="892"/>
                </a:lnTo>
                <a:lnTo>
                  <a:pt x="68" y="938"/>
                </a:lnTo>
                <a:lnTo>
                  <a:pt x="118" y="1023"/>
                </a:lnTo>
                <a:lnTo>
                  <a:pt x="180" y="1099"/>
                </a:lnTo>
                <a:lnTo>
                  <a:pt x="252" y="1167"/>
                </a:lnTo>
                <a:lnTo>
                  <a:pt x="331" y="1226"/>
                </a:lnTo>
                <a:lnTo>
                  <a:pt x="416" y="1277"/>
                </a:lnTo>
                <a:lnTo>
                  <a:pt x="551" y="1341"/>
                </a:lnTo>
                <a:lnTo>
                  <a:pt x="645" y="1374"/>
                </a:lnTo>
                <a:lnTo>
                  <a:pt x="761" y="1410"/>
                </a:lnTo>
                <a:lnTo>
                  <a:pt x="1006" y="1463"/>
                </a:lnTo>
                <a:lnTo>
                  <a:pt x="1257" y="1490"/>
                </a:lnTo>
                <a:lnTo>
                  <a:pt x="1506" y="1492"/>
                </a:lnTo>
                <a:lnTo>
                  <a:pt x="1628" y="1482"/>
                </a:lnTo>
                <a:lnTo>
                  <a:pt x="1737" y="1467"/>
                </a:lnTo>
                <a:lnTo>
                  <a:pt x="1900" y="1431"/>
                </a:lnTo>
                <a:lnTo>
                  <a:pt x="2007" y="1398"/>
                </a:lnTo>
                <a:lnTo>
                  <a:pt x="2109" y="1357"/>
                </a:lnTo>
                <a:lnTo>
                  <a:pt x="2205" y="1303"/>
                </a:lnTo>
                <a:lnTo>
                  <a:pt x="2294" y="1239"/>
                </a:lnTo>
                <a:lnTo>
                  <a:pt x="2375" y="1162"/>
                </a:lnTo>
                <a:lnTo>
                  <a:pt x="2411" y="1119"/>
                </a:lnTo>
                <a:lnTo>
                  <a:pt x="2443" y="1077"/>
                </a:lnTo>
                <a:lnTo>
                  <a:pt x="2495" y="985"/>
                </a:lnTo>
                <a:lnTo>
                  <a:pt x="2532" y="888"/>
                </a:lnTo>
                <a:lnTo>
                  <a:pt x="2554" y="785"/>
                </a:lnTo>
                <a:lnTo>
                  <a:pt x="2559" y="683"/>
                </a:lnTo>
                <a:lnTo>
                  <a:pt x="2548" y="581"/>
                </a:lnTo>
                <a:lnTo>
                  <a:pt x="2518" y="483"/>
                </a:lnTo>
                <a:lnTo>
                  <a:pt x="2467" y="390"/>
                </a:lnTo>
                <a:lnTo>
                  <a:pt x="2434" y="347"/>
                </a:lnTo>
                <a:close/>
              </a:path>
            </a:pathLst>
          </a:custGeom>
          <a:solidFill>
            <a:schemeClr val="accent2"/>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Danger Statement</a:t>
            </a:r>
          </a:p>
        </p:txBody>
      </p:sp>
      <p:sp>
        <p:nvSpPr>
          <p:cNvPr id="60" name="Freeform 390"/>
          <p:cNvSpPr>
            <a:spLocks/>
          </p:cNvSpPr>
          <p:nvPr/>
        </p:nvSpPr>
        <p:spPr bwMode="auto">
          <a:xfrm>
            <a:off x="9891397" y="440444"/>
            <a:ext cx="2154882" cy="1927871"/>
          </a:xfrm>
          <a:custGeom>
            <a:avLst/>
            <a:gdLst>
              <a:gd name="T0" fmla="*/ 2897 w 2912"/>
              <a:gd name="T1" fmla="*/ 645 h 1693"/>
              <a:gd name="T2" fmla="*/ 2886 w 2912"/>
              <a:gd name="T3" fmla="*/ 614 h 1693"/>
              <a:gd name="T4" fmla="*/ 2861 w 2912"/>
              <a:gd name="T5" fmla="*/ 560 h 1693"/>
              <a:gd name="T6" fmla="*/ 2809 w 2912"/>
              <a:gd name="T7" fmla="*/ 483 h 1693"/>
              <a:gd name="T8" fmla="*/ 2721 w 2912"/>
              <a:gd name="T9" fmla="*/ 400 h 1693"/>
              <a:gd name="T10" fmla="*/ 2619 w 2912"/>
              <a:gd name="T11" fmla="*/ 331 h 1693"/>
              <a:gd name="T12" fmla="*/ 2565 w 2912"/>
              <a:gd name="T13" fmla="*/ 302 h 1693"/>
              <a:gd name="T14" fmla="*/ 2496 w 2912"/>
              <a:gd name="T15" fmla="*/ 268 h 1693"/>
              <a:gd name="T16" fmla="*/ 2355 w 2912"/>
              <a:gd name="T17" fmla="*/ 207 h 1693"/>
              <a:gd name="T18" fmla="*/ 2210 w 2912"/>
              <a:gd name="T19" fmla="*/ 155 h 1693"/>
              <a:gd name="T20" fmla="*/ 2062 w 2912"/>
              <a:gd name="T21" fmla="*/ 111 h 1693"/>
              <a:gd name="T22" fmla="*/ 1910 w 2912"/>
              <a:gd name="T23" fmla="*/ 73 h 1693"/>
              <a:gd name="T24" fmla="*/ 1758 w 2912"/>
              <a:gd name="T25" fmla="*/ 45 h 1693"/>
              <a:gd name="T26" fmla="*/ 1529 w 2912"/>
              <a:gd name="T27" fmla="*/ 14 h 1693"/>
              <a:gd name="T28" fmla="*/ 1375 w 2912"/>
              <a:gd name="T29" fmla="*/ 6 h 1693"/>
              <a:gd name="T30" fmla="*/ 1228 w 2912"/>
              <a:gd name="T31" fmla="*/ 0 h 1693"/>
              <a:gd name="T32" fmla="*/ 996 w 2912"/>
              <a:gd name="T33" fmla="*/ 9 h 1693"/>
              <a:gd name="T34" fmla="*/ 842 w 2912"/>
              <a:gd name="T35" fmla="*/ 26 h 1693"/>
              <a:gd name="T36" fmla="*/ 691 w 2912"/>
              <a:gd name="T37" fmla="*/ 56 h 1693"/>
              <a:gd name="T38" fmla="*/ 546 w 2912"/>
              <a:gd name="T39" fmla="*/ 101 h 1693"/>
              <a:gd name="T40" fmla="*/ 408 w 2912"/>
              <a:gd name="T41" fmla="*/ 163 h 1693"/>
              <a:gd name="T42" fmla="*/ 281 w 2912"/>
              <a:gd name="T43" fmla="*/ 245 h 1693"/>
              <a:gd name="T44" fmla="*/ 223 w 2912"/>
              <a:gd name="T45" fmla="*/ 295 h 1693"/>
              <a:gd name="T46" fmla="*/ 174 w 2912"/>
              <a:gd name="T47" fmla="*/ 344 h 1693"/>
              <a:gd name="T48" fmla="*/ 97 w 2912"/>
              <a:gd name="T49" fmla="*/ 449 h 1693"/>
              <a:gd name="T50" fmla="*/ 41 w 2912"/>
              <a:gd name="T51" fmla="*/ 563 h 1693"/>
              <a:gd name="T52" fmla="*/ 9 w 2912"/>
              <a:gd name="T53" fmla="*/ 682 h 1693"/>
              <a:gd name="T54" fmla="*/ 0 w 2912"/>
              <a:gd name="T55" fmla="*/ 804 h 1693"/>
              <a:gd name="T56" fmla="*/ 15 w 2912"/>
              <a:gd name="T57" fmla="*/ 928 h 1693"/>
              <a:gd name="T58" fmla="*/ 52 w 2912"/>
              <a:gd name="T59" fmla="*/ 1049 h 1693"/>
              <a:gd name="T60" fmla="*/ 114 w 2912"/>
              <a:gd name="T61" fmla="*/ 1164 h 1693"/>
              <a:gd name="T62" fmla="*/ 154 w 2912"/>
              <a:gd name="T63" fmla="*/ 1219 h 1693"/>
              <a:gd name="T64" fmla="*/ 202 w 2912"/>
              <a:gd name="T65" fmla="*/ 1276 h 1693"/>
              <a:gd name="T66" fmla="*/ 310 w 2912"/>
              <a:gd name="T67" fmla="*/ 1374 h 1693"/>
              <a:gd name="T68" fmla="*/ 432 w 2912"/>
              <a:gd name="T69" fmla="*/ 1455 h 1693"/>
              <a:gd name="T70" fmla="*/ 563 w 2912"/>
              <a:gd name="T71" fmla="*/ 1518 h 1693"/>
              <a:gd name="T72" fmla="*/ 701 w 2912"/>
              <a:gd name="T73" fmla="*/ 1570 h 1693"/>
              <a:gd name="T74" fmla="*/ 845 w 2912"/>
              <a:gd name="T75" fmla="*/ 1609 h 1693"/>
              <a:gd name="T76" fmla="*/ 1064 w 2912"/>
              <a:gd name="T77" fmla="*/ 1652 h 1693"/>
              <a:gd name="T78" fmla="*/ 1207 w 2912"/>
              <a:gd name="T79" fmla="*/ 1670 h 1693"/>
              <a:gd name="T80" fmla="*/ 1289 w 2912"/>
              <a:gd name="T81" fmla="*/ 1681 h 1693"/>
              <a:gd name="T82" fmla="*/ 1458 w 2912"/>
              <a:gd name="T83" fmla="*/ 1692 h 1693"/>
              <a:gd name="T84" fmla="*/ 1630 w 2912"/>
              <a:gd name="T85" fmla="*/ 1693 h 1693"/>
              <a:gd name="T86" fmla="*/ 1801 w 2912"/>
              <a:gd name="T87" fmla="*/ 1682 h 1693"/>
              <a:gd name="T88" fmla="*/ 1971 w 2912"/>
              <a:gd name="T89" fmla="*/ 1658 h 1693"/>
              <a:gd name="T90" fmla="*/ 2136 w 2912"/>
              <a:gd name="T91" fmla="*/ 1617 h 1693"/>
              <a:gd name="T92" fmla="*/ 2295 w 2912"/>
              <a:gd name="T93" fmla="*/ 1560 h 1693"/>
              <a:gd name="T94" fmla="*/ 2446 w 2912"/>
              <a:gd name="T95" fmla="*/ 1482 h 1693"/>
              <a:gd name="T96" fmla="*/ 2518 w 2912"/>
              <a:gd name="T97" fmla="*/ 1435 h 1693"/>
              <a:gd name="T98" fmla="*/ 2563 w 2912"/>
              <a:gd name="T99" fmla="*/ 1401 h 1693"/>
              <a:gd name="T100" fmla="*/ 2646 w 2912"/>
              <a:gd name="T101" fmla="*/ 1324 h 1693"/>
              <a:gd name="T102" fmla="*/ 2719 w 2912"/>
              <a:gd name="T103" fmla="*/ 1235 h 1693"/>
              <a:gd name="T104" fmla="*/ 2780 w 2912"/>
              <a:gd name="T105" fmla="*/ 1135 h 1693"/>
              <a:gd name="T106" fmla="*/ 2804 w 2912"/>
              <a:gd name="T107" fmla="*/ 1083 h 1693"/>
              <a:gd name="T108" fmla="*/ 2836 w 2912"/>
              <a:gd name="T109" fmla="*/ 1035 h 1693"/>
              <a:gd name="T110" fmla="*/ 2884 w 2912"/>
              <a:gd name="T111" fmla="*/ 929 h 1693"/>
              <a:gd name="T112" fmla="*/ 2911 w 2912"/>
              <a:gd name="T113" fmla="*/ 817 h 1693"/>
              <a:gd name="T114" fmla="*/ 2912 w 2912"/>
              <a:gd name="T115" fmla="*/ 731 h 1693"/>
              <a:gd name="T116" fmla="*/ 2904 w 2912"/>
              <a:gd name="T117" fmla="*/ 673 h 1693"/>
              <a:gd name="T118" fmla="*/ 2897 w 2912"/>
              <a:gd name="T119" fmla="*/ 645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1693">
                <a:moveTo>
                  <a:pt x="2897" y="645"/>
                </a:moveTo>
                <a:lnTo>
                  <a:pt x="2886" y="614"/>
                </a:lnTo>
                <a:lnTo>
                  <a:pt x="2861" y="560"/>
                </a:lnTo>
                <a:lnTo>
                  <a:pt x="2809" y="483"/>
                </a:lnTo>
                <a:lnTo>
                  <a:pt x="2721" y="400"/>
                </a:lnTo>
                <a:lnTo>
                  <a:pt x="2619" y="331"/>
                </a:lnTo>
                <a:lnTo>
                  <a:pt x="2565" y="302"/>
                </a:lnTo>
                <a:lnTo>
                  <a:pt x="2496" y="268"/>
                </a:lnTo>
                <a:lnTo>
                  <a:pt x="2355" y="207"/>
                </a:lnTo>
                <a:lnTo>
                  <a:pt x="2210" y="155"/>
                </a:lnTo>
                <a:lnTo>
                  <a:pt x="2062" y="111"/>
                </a:lnTo>
                <a:lnTo>
                  <a:pt x="1910" y="73"/>
                </a:lnTo>
                <a:lnTo>
                  <a:pt x="1758" y="45"/>
                </a:lnTo>
                <a:lnTo>
                  <a:pt x="1529" y="14"/>
                </a:lnTo>
                <a:lnTo>
                  <a:pt x="1375" y="6"/>
                </a:lnTo>
                <a:lnTo>
                  <a:pt x="1228" y="0"/>
                </a:lnTo>
                <a:lnTo>
                  <a:pt x="996" y="9"/>
                </a:lnTo>
                <a:lnTo>
                  <a:pt x="842" y="26"/>
                </a:lnTo>
                <a:lnTo>
                  <a:pt x="691" y="56"/>
                </a:lnTo>
                <a:lnTo>
                  <a:pt x="546" y="101"/>
                </a:lnTo>
                <a:lnTo>
                  <a:pt x="408" y="163"/>
                </a:lnTo>
                <a:lnTo>
                  <a:pt x="281" y="245"/>
                </a:lnTo>
                <a:lnTo>
                  <a:pt x="223" y="295"/>
                </a:lnTo>
                <a:lnTo>
                  <a:pt x="174" y="344"/>
                </a:lnTo>
                <a:lnTo>
                  <a:pt x="97" y="449"/>
                </a:lnTo>
                <a:lnTo>
                  <a:pt x="41" y="563"/>
                </a:lnTo>
                <a:lnTo>
                  <a:pt x="9" y="682"/>
                </a:lnTo>
                <a:lnTo>
                  <a:pt x="0" y="804"/>
                </a:lnTo>
                <a:lnTo>
                  <a:pt x="15" y="928"/>
                </a:lnTo>
                <a:lnTo>
                  <a:pt x="52" y="1049"/>
                </a:lnTo>
                <a:lnTo>
                  <a:pt x="114" y="1164"/>
                </a:lnTo>
                <a:lnTo>
                  <a:pt x="154" y="1219"/>
                </a:lnTo>
                <a:lnTo>
                  <a:pt x="202" y="1276"/>
                </a:lnTo>
                <a:lnTo>
                  <a:pt x="310" y="1374"/>
                </a:lnTo>
                <a:lnTo>
                  <a:pt x="432" y="1455"/>
                </a:lnTo>
                <a:lnTo>
                  <a:pt x="563" y="1518"/>
                </a:lnTo>
                <a:lnTo>
                  <a:pt x="701" y="1570"/>
                </a:lnTo>
                <a:lnTo>
                  <a:pt x="845" y="1609"/>
                </a:lnTo>
                <a:lnTo>
                  <a:pt x="1064" y="1652"/>
                </a:lnTo>
                <a:lnTo>
                  <a:pt x="1207" y="1670"/>
                </a:lnTo>
                <a:lnTo>
                  <a:pt x="1289" y="1681"/>
                </a:lnTo>
                <a:lnTo>
                  <a:pt x="1458" y="1692"/>
                </a:lnTo>
                <a:lnTo>
                  <a:pt x="1630" y="1693"/>
                </a:lnTo>
                <a:lnTo>
                  <a:pt x="1801" y="1682"/>
                </a:lnTo>
                <a:lnTo>
                  <a:pt x="1971" y="1658"/>
                </a:lnTo>
                <a:lnTo>
                  <a:pt x="2136" y="1617"/>
                </a:lnTo>
                <a:lnTo>
                  <a:pt x="2295" y="1560"/>
                </a:lnTo>
                <a:lnTo>
                  <a:pt x="2446" y="1482"/>
                </a:lnTo>
                <a:lnTo>
                  <a:pt x="2518" y="1435"/>
                </a:lnTo>
                <a:lnTo>
                  <a:pt x="2563" y="1401"/>
                </a:lnTo>
                <a:lnTo>
                  <a:pt x="2646" y="1324"/>
                </a:lnTo>
                <a:lnTo>
                  <a:pt x="2719" y="1235"/>
                </a:lnTo>
                <a:lnTo>
                  <a:pt x="2780" y="1135"/>
                </a:lnTo>
                <a:lnTo>
                  <a:pt x="2804" y="1083"/>
                </a:lnTo>
                <a:lnTo>
                  <a:pt x="2836" y="1035"/>
                </a:lnTo>
                <a:lnTo>
                  <a:pt x="2884" y="929"/>
                </a:lnTo>
                <a:lnTo>
                  <a:pt x="2911" y="817"/>
                </a:lnTo>
                <a:lnTo>
                  <a:pt x="2912" y="731"/>
                </a:lnTo>
                <a:lnTo>
                  <a:pt x="2904" y="673"/>
                </a:lnTo>
                <a:lnTo>
                  <a:pt x="2897" y="645"/>
                </a:lnTo>
              </a:path>
            </a:pathLst>
          </a:custGeom>
          <a:solidFill>
            <a:schemeClr val="accent3"/>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Safety Goal</a:t>
            </a:r>
          </a:p>
        </p:txBody>
      </p:sp>
      <p:sp>
        <p:nvSpPr>
          <p:cNvPr id="61" name="Freeform 485"/>
          <p:cNvSpPr>
            <a:spLocks/>
          </p:cNvSpPr>
          <p:nvPr/>
        </p:nvSpPr>
        <p:spPr bwMode="auto">
          <a:xfrm>
            <a:off x="9049455" y="4081264"/>
            <a:ext cx="2154882" cy="1927871"/>
          </a:xfrm>
          <a:custGeom>
            <a:avLst/>
            <a:gdLst>
              <a:gd name="T0" fmla="*/ 2354 w 2671"/>
              <a:gd name="T1" fmla="*/ 220 h 1692"/>
              <a:gd name="T2" fmla="*/ 2155 w 2671"/>
              <a:gd name="T3" fmla="*/ 124 h 1692"/>
              <a:gd name="T4" fmla="*/ 1807 w 2671"/>
              <a:gd name="T5" fmla="*/ 46 h 1692"/>
              <a:gd name="T6" fmla="*/ 1610 w 2671"/>
              <a:gd name="T7" fmla="*/ 22 h 1692"/>
              <a:gd name="T8" fmla="*/ 1161 w 2671"/>
              <a:gd name="T9" fmla="*/ 0 h 1692"/>
              <a:gd name="T10" fmla="*/ 825 w 2671"/>
              <a:gd name="T11" fmla="*/ 24 h 1692"/>
              <a:gd name="T12" fmla="*/ 581 w 2671"/>
              <a:gd name="T13" fmla="*/ 82 h 1692"/>
              <a:gd name="T14" fmla="*/ 398 w 2671"/>
              <a:gd name="T15" fmla="*/ 164 h 1692"/>
              <a:gd name="T16" fmla="*/ 239 w 2671"/>
              <a:gd name="T17" fmla="*/ 282 h 1692"/>
              <a:gd name="T18" fmla="*/ 142 w 2671"/>
              <a:gd name="T19" fmla="*/ 399 h 1692"/>
              <a:gd name="T20" fmla="*/ 134 w 2671"/>
              <a:gd name="T21" fmla="*/ 409 h 1692"/>
              <a:gd name="T22" fmla="*/ 90 w 2671"/>
              <a:gd name="T23" fmla="*/ 446 h 1692"/>
              <a:gd name="T24" fmla="*/ 55 w 2671"/>
              <a:gd name="T25" fmla="*/ 555 h 1692"/>
              <a:gd name="T26" fmla="*/ 0 w 2671"/>
              <a:gd name="T27" fmla="*/ 875 h 1692"/>
              <a:gd name="T28" fmla="*/ 15 w 2671"/>
              <a:gd name="T29" fmla="*/ 1057 h 1692"/>
              <a:gd name="T30" fmla="*/ 59 w 2671"/>
              <a:gd name="T31" fmla="*/ 1188 h 1692"/>
              <a:gd name="T32" fmla="*/ 142 w 2671"/>
              <a:gd name="T33" fmla="*/ 1314 h 1692"/>
              <a:gd name="T34" fmla="*/ 293 w 2671"/>
              <a:gd name="T35" fmla="*/ 1439 h 1692"/>
              <a:gd name="T36" fmla="*/ 473 w 2671"/>
              <a:gd name="T37" fmla="*/ 1527 h 1692"/>
              <a:gd name="T38" fmla="*/ 710 w 2671"/>
              <a:gd name="T39" fmla="*/ 1597 h 1692"/>
              <a:gd name="T40" fmla="*/ 1017 w 2671"/>
              <a:gd name="T41" fmla="*/ 1656 h 1692"/>
              <a:gd name="T42" fmla="*/ 1451 w 2671"/>
              <a:gd name="T43" fmla="*/ 1692 h 1692"/>
              <a:gd name="T44" fmla="*/ 1827 w 2671"/>
              <a:gd name="T45" fmla="*/ 1659 h 1692"/>
              <a:gd name="T46" fmla="*/ 2032 w 2671"/>
              <a:gd name="T47" fmla="*/ 1603 h 1692"/>
              <a:gd name="T48" fmla="*/ 2223 w 2671"/>
              <a:gd name="T49" fmla="*/ 1515 h 1692"/>
              <a:gd name="T50" fmla="*/ 2354 w 2671"/>
              <a:gd name="T51" fmla="*/ 1426 h 1692"/>
              <a:gd name="T52" fmla="*/ 2452 w 2671"/>
              <a:gd name="T53" fmla="*/ 1335 h 1692"/>
              <a:gd name="T54" fmla="*/ 2556 w 2671"/>
              <a:gd name="T55" fmla="*/ 1196 h 1692"/>
              <a:gd name="T56" fmla="*/ 2628 w 2671"/>
              <a:gd name="T57" fmla="*/ 1042 h 1692"/>
              <a:gd name="T58" fmla="*/ 2665 w 2671"/>
              <a:gd name="T59" fmla="*/ 878 h 1692"/>
              <a:gd name="T60" fmla="*/ 2666 w 2671"/>
              <a:gd name="T61" fmla="*/ 712 h 1692"/>
              <a:gd name="T62" fmla="*/ 2629 w 2671"/>
              <a:gd name="T63" fmla="*/ 552 h 1692"/>
              <a:gd name="T64" fmla="*/ 2551 w 2671"/>
              <a:gd name="T65" fmla="*/ 404 h 1692"/>
              <a:gd name="T66" fmla="*/ 2429 w 2671"/>
              <a:gd name="T67" fmla="*/ 275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1" h="1692">
                <a:moveTo>
                  <a:pt x="2391" y="246"/>
                </a:moveTo>
                <a:lnTo>
                  <a:pt x="2354" y="220"/>
                </a:lnTo>
                <a:lnTo>
                  <a:pt x="2276" y="177"/>
                </a:lnTo>
                <a:lnTo>
                  <a:pt x="2155" y="124"/>
                </a:lnTo>
                <a:lnTo>
                  <a:pt x="1983" y="76"/>
                </a:lnTo>
                <a:lnTo>
                  <a:pt x="1807" y="46"/>
                </a:lnTo>
                <a:lnTo>
                  <a:pt x="1719" y="35"/>
                </a:lnTo>
                <a:lnTo>
                  <a:pt x="1610" y="22"/>
                </a:lnTo>
                <a:lnTo>
                  <a:pt x="1385" y="4"/>
                </a:lnTo>
                <a:lnTo>
                  <a:pt x="1161" y="0"/>
                </a:lnTo>
                <a:lnTo>
                  <a:pt x="936" y="11"/>
                </a:lnTo>
                <a:lnTo>
                  <a:pt x="825" y="24"/>
                </a:lnTo>
                <a:lnTo>
                  <a:pt x="726" y="42"/>
                </a:lnTo>
                <a:lnTo>
                  <a:pt x="581" y="82"/>
                </a:lnTo>
                <a:lnTo>
                  <a:pt x="487" y="118"/>
                </a:lnTo>
                <a:lnTo>
                  <a:pt x="398" y="164"/>
                </a:lnTo>
                <a:lnTo>
                  <a:pt x="314" y="217"/>
                </a:lnTo>
                <a:lnTo>
                  <a:pt x="239" y="282"/>
                </a:lnTo>
                <a:lnTo>
                  <a:pt x="170" y="357"/>
                </a:lnTo>
                <a:lnTo>
                  <a:pt x="142" y="399"/>
                </a:lnTo>
                <a:lnTo>
                  <a:pt x="137" y="403"/>
                </a:lnTo>
                <a:lnTo>
                  <a:pt x="134" y="409"/>
                </a:lnTo>
                <a:lnTo>
                  <a:pt x="117" y="416"/>
                </a:lnTo>
                <a:lnTo>
                  <a:pt x="90" y="446"/>
                </a:lnTo>
                <a:lnTo>
                  <a:pt x="81" y="468"/>
                </a:lnTo>
                <a:lnTo>
                  <a:pt x="55" y="555"/>
                </a:lnTo>
                <a:lnTo>
                  <a:pt x="13" y="737"/>
                </a:lnTo>
                <a:lnTo>
                  <a:pt x="0" y="875"/>
                </a:lnTo>
                <a:lnTo>
                  <a:pt x="2" y="967"/>
                </a:lnTo>
                <a:lnTo>
                  <a:pt x="15" y="1057"/>
                </a:lnTo>
                <a:lnTo>
                  <a:pt x="41" y="1145"/>
                </a:lnTo>
                <a:lnTo>
                  <a:pt x="59" y="1188"/>
                </a:lnTo>
                <a:lnTo>
                  <a:pt x="83" y="1234"/>
                </a:lnTo>
                <a:lnTo>
                  <a:pt x="142" y="1314"/>
                </a:lnTo>
                <a:lnTo>
                  <a:pt x="212" y="1381"/>
                </a:lnTo>
                <a:lnTo>
                  <a:pt x="293" y="1439"/>
                </a:lnTo>
                <a:lnTo>
                  <a:pt x="380" y="1486"/>
                </a:lnTo>
                <a:lnTo>
                  <a:pt x="473" y="1527"/>
                </a:lnTo>
                <a:lnTo>
                  <a:pt x="615" y="1574"/>
                </a:lnTo>
                <a:lnTo>
                  <a:pt x="710" y="1597"/>
                </a:lnTo>
                <a:lnTo>
                  <a:pt x="809" y="1619"/>
                </a:lnTo>
                <a:lnTo>
                  <a:pt x="1017" y="1656"/>
                </a:lnTo>
                <a:lnTo>
                  <a:pt x="1233" y="1682"/>
                </a:lnTo>
                <a:lnTo>
                  <a:pt x="1451" y="1692"/>
                </a:lnTo>
                <a:lnTo>
                  <a:pt x="1669" y="1682"/>
                </a:lnTo>
                <a:lnTo>
                  <a:pt x="1827" y="1659"/>
                </a:lnTo>
                <a:lnTo>
                  <a:pt x="1931" y="1634"/>
                </a:lnTo>
                <a:lnTo>
                  <a:pt x="2032" y="1603"/>
                </a:lnTo>
                <a:lnTo>
                  <a:pt x="2130" y="1563"/>
                </a:lnTo>
                <a:lnTo>
                  <a:pt x="2223" y="1515"/>
                </a:lnTo>
                <a:lnTo>
                  <a:pt x="2312" y="1457"/>
                </a:lnTo>
                <a:lnTo>
                  <a:pt x="2354" y="1426"/>
                </a:lnTo>
                <a:lnTo>
                  <a:pt x="2389" y="1397"/>
                </a:lnTo>
                <a:lnTo>
                  <a:pt x="2452" y="1335"/>
                </a:lnTo>
                <a:lnTo>
                  <a:pt x="2508" y="1268"/>
                </a:lnTo>
                <a:lnTo>
                  <a:pt x="2556" y="1196"/>
                </a:lnTo>
                <a:lnTo>
                  <a:pt x="2596" y="1119"/>
                </a:lnTo>
                <a:lnTo>
                  <a:pt x="2628" y="1042"/>
                </a:lnTo>
                <a:lnTo>
                  <a:pt x="2651" y="960"/>
                </a:lnTo>
                <a:lnTo>
                  <a:pt x="2665" y="878"/>
                </a:lnTo>
                <a:lnTo>
                  <a:pt x="2671" y="794"/>
                </a:lnTo>
                <a:lnTo>
                  <a:pt x="2666" y="712"/>
                </a:lnTo>
                <a:lnTo>
                  <a:pt x="2653" y="632"/>
                </a:lnTo>
                <a:lnTo>
                  <a:pt x="2629" y="552"/>
                </a:lnTo>
                <a:lnTo>
                  <a:pt x="2596" y="476"/>
                </a:lnTo>
                <a:lnTo>
                  <a:pt x="2551" y="404"/>
                </a:lnTo>
                <a:lnTo>
                  <a:pt x="2495" y="337"/>
                </a:lnTo>
                <a:lnTo>
                  <a:pt x="2429" y="275"/>
                </a:lnTo>
                <a:lnTo>
                  <a:pt x="2391" y="246"/>
                </a:lnTo>
              </a:path>
            </a:pathLst>
          </a:custGeom>
          <a:solidFill>
            <a:schemeClr val="accent4"/>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Case Plan Objectives</a:t>
            </a:r>
          </a:p>
        </p:txBody>
      </p:sp>
      <p:sp>
        <p:nvSpPr>
          <p:cNvPr id="62" name="Freeform 557"/>
          <p:cNvSpPr>
            <a:spLocks/>
          </p:cNvSpPr>
          <p:nvPr/>
        </p:nvSpPr>
        <p:spPr bwMode="auto">
          <a:xfrm>
            <a:off x="5333765" y="4050237"/>
            <a:ext cx="2154882" cy="1927871"/>
          </a:xfrm>
          <a:custGeom>
            <a:avLst/>
            <a:gdLst>
              <a:gd name="T0" fmla="*/ 2706 w 2777"/>
              <a:gd name="T1" fmla="*/ 627 h 1670"/>
              <a:gd name="T2" fmla="*/ 2601 w 2777"/>
              <a:gd name="T3" fmla="*/ 456 h 1670"/>
              <a:gd name="T4" fmla="*/ 2461 w 2777"/>
              <a:gd name="T5" fmla="*/ 316 h 1670"/>
              <a:gd name="T6" fmla="*/ 2294 w 2777"/>
              <a:gd name="T7" fmla="*/ 205 h 1670"/>
              <a:gd name="T8" fmla="*/ 2156 w 2777"/>
              <a:gd name="T9" fmla="*/ 142 h 1670"/>
              <a:gd name="T10" fmla="*/ 1989 w 2777"/>
              <a:gd name="T11" fmla="*/ 86 h 1670"/>
              <a:gd name="T12" fmla="*/ 1576 w 2777"/>
              <a:gd name="T13" fmla="*/ 14 h 1670"/>
              <a:gd name="T14" fmla="*/ 1220 w 2777"/>
              <a:gd name="T15" fmla="*/ 0 h 1670"/>
              <a:gd name="T16" fmla="*/ 863 w 2777"/>
              <a:gd name="T17" fmla="*/ 7 h 1670"/>
              <a:gd name="T18" fmla="*/ 561 w 2777"/>
              <a:gd name="T19" fmla="*/ 54 h 1670"/>
              <a:gd name="T20" fmla="*/ 339 w 2777"/>
              <a:gd name="T21" fmla="*/ 136 h 1670"/>
              <a:gd name="T22" fmla="*/ 253 w 2777"/>
              <a:gd name="T23" fmla="*/ 190 h 1670"/>
              <a:gd name="T24" fmla="*/ 131 w 2777"/>
              <a:gd name="T25" fmla="*/ 302 h 1670"/>
              <a:gd name="T26" fmla="*/ 46 w 2777"/>
              <a:gd name="T27" fmla="*/ 439 h 1670"/>
              <a:gd name="T28" fmla="*/ 3 w 2777"/>
              <a:gd name="T29" fmla="*/ 588 h 1670"/>
              <a:gd name="T30" fmla="*/ 4 w 2777"/>
              <a:gd name="T31" fmla="*/ 708 h 1670"/>
              <a:gd name="T32" fmla="*/ 0 w 2777"/>
              <a:gd name="T33" fmla="*/ 810 h 1670"/>
              <a:gd name="T34" fmla="*/ 50 w 2777"/>
              <a:gd name="T35" fmla="*/ 1044 h 1670"/>
              <a:gd name="T36" fmla="*/ 158 w 2777"/>
              <a:gd name="T37" fmla="*/ 1228 h 1670"/>
              <a:gd name="T38" fmla="*/ 265 w 2777"/>
              <a:gd name="T39" fmla="*/ 1344 h 1670"/>
              <a:gd name="T40" fmla="*/ 436 w 2777"/>
              <a:gd name="T41" fmla="*/ 1463 h 1670"/>
              <a:gd name="T42" fmla="*/ 627 w 2777"/>
              <a:gd name="T43" fmla="*/ 1549 h 1670"/>
              <a:gd name="T44" fmla="*/ 881 w 2777"/>
              <a:gd name="T45" fmla="*/ 1615 h 1670"/>
              <a:gd name="T46" fmla="*/ 1258 w 2777"/>
              <a:gd name="T47" fmla="*/ 1663 h 1670"/>
              <a:gd name="T48" fmla="*/ 1766 w 2777"/>
              <a:gd name="T49" fmla="*/ 1660 h 1670"/>
              <a:gd name="T50" fmla="*/ 1988 w 2777"/>
              <a:gd name="T51" fmla="*/ 1637 h 1670"/>
              <a:gd name="T52" fmla="*/ 2327 w 2777"/>
              <a:gd name="T53" fmla="*/ 1555 h 1670"/>
              <a:gd name="T54" fmla="*/ 2503 w 2777"/>
              <a:gd name="T55" fmla="*/ 1464 h 1670"/>
              <a:gd name="T56" fmla="*/ 2615 w 2777"/>
              <a:gd name="T57" fmla="*/ 1367 h 1670"/>
              <a:gd name="T58" fmla="*/ 2699 w 2777"/>
              <a:gd name="T59" fmla="*/ 1253 h 1670"/>
              <a:gd name="T60" fmla="*/ 2762 w 2777"/>
              <a:gd name="T61" fmla="*/ 1083 h 1670"/>
              <a:gd name="T62" fmla="*/ 2777 w 2777"/>
              <a:gd name="T63" fmla="*/ 900 h 1670"/>
              <a:gd name="T64" fmla="*/ 2742 w 2777"/>
              <a:gd name="T65" fmla="*/ 719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7" h="1670">
                <a:moveTo>
                  <a:pt x="2726" y="674"/>
                </a:moveTo>
                <a:lnTo>
                  <a:pt x="2706" y="627"/>
                </a:lnTo>
                <a:lnTo>
                  <a:pt x="2659" y="538"/>
                </a:lnTo>
                <a:lnTo>
                  <a:pt x="2601" y="456"/>
                </a:lnTo>
                <a:lnTo>
                  <a:pt x="2535" y="382"/>
                </a:lnTo>
                <a:lnTo>
                  <a:pt x="2461" y="316"/>
                </a:lnTo>
                <a:lnTo>
                  <a:pt x="2381" y="257"/>
                </a:lnTo>
                <a:lnTo>
                  <a:pt x="2294" y="205"/>
                </a:lnTo>
                <a:lnTo>
                  <a:pt x="2204" y="161"/>
                </a:lnTo>
                <a:lnTo>
                  <a:pt x="2156" y="142"/>
                </a:lnTo>
                <a:lnTo>
                  <a:pt x="2101" y="121"/>
                </a:lnTo>
                <a:lnTo>
                  <a:pt x="1989" y="86"/>
                </a:lnTo>
                <a:lnTo>
                  <a:pt x="1815" y="46"/>
                </a:lnTo>
                <a:lnTo>
                  <a:pt x="1576" y="14"/>
                </a:lnTo>
                <a:lnTo>
                  <a:pt x="1338" y="1"/>
                </a:lnTo>
                <a:lnTo>
                  <a:pt x="1220" y="0"/>
                </a:lnTo>
                <a:lnTo>
                  <a:pt x="1105" y="0"/>
                </a:lnTo>
                <a:lnTo>
                  <a:pt x="863" y="7"/>
                </a:lnTo>
                <a:lnTo>
                  <a:pt x="681" y="30"/>
                </a:lnTo>
                <a:lnTo>
                  <a:pt x="561" y="54"/>
                </a:lnTo>
                <a:lnTo>
                  <a:pt x="447" y="89"/>
                </a:lnTo>
                <a:lnTo>
                  <a:pt x="339" y="136"/>
                </a:lnTo>
                <a:lnTo>
                  <a:pt x="289" y="167"/>
                </a:lnTo>
                <a:lnTo>
                  <a:pt x="253" y="190"/>
                </a:lnTo>
                <a:lnTo>
                  <a:pt x="188" y="243"/>
                </a:lnTo>
                <a:lnTo>
                  <a:pt x="131" y="302"/>
                </a:lnTo>
                <a:lnTo>
                  <a:pt x="83" y="368"/>
                </a:lnTo>
                <a:lnTo>
                  <a:pt x="46" y="439"/>
                </a:lnTo>
                <a:lnTo>
                  <a:pt x="18" y="512"/>
                </a:lnTo>
                <a:lnTo>
                  <a:pt x="3" y="588"/>
                </a:lnTo>
                <a:lnTo>
                  <a:pt x="0" y="667"/>
                </a:lnTo>
                <a:lnTo>
                  <a:pt x="4" y="708"/>
                </a:lnTo>
                <a:lnTo>
                  <a:pt x="0" y="742"/>
                </a:lnTo>
                <a:lnTo>
                  <a:pt x="0" y="810"/>
                </a:lnTo>
                <a:lnTo>
                  <a:pt x="11" y="912"/>
                </a:lnTo>
                <a:lnTo>
                  <a:pt x="50" y="1044"/>
                </a:lnTo>
                <a:lnTo>
                  <a:pt x="115" y="1171"/>
                </a:lnTo>
                <a:lnTo>
                  <a:pt x="158" y="1228"/>
                </a:lnTo>
                <a:lnTo>
                  <a:pt x="191" y="1270"/>
                </a:lnTo>
                <a:lnTo>
                  <a:pt x="265" y="1344"/>
                </a:lnTo>
                <a:lnTo>
                  <a:pt x="347" y="1408"/>
                </a:lnTo>
                <a:lnTo>
                  <a:pt x="436" y="1463"/>
                </a:lnTo>
                <a:lnTo>
                  <a:pt x="529" y="1510"/>
                </a:lnTo>
                <a:lnTo>
                  <a:pt x="627" y="1549"/>
                </a:lnTo>
                <a:lnTo>
                  <a:pt x="779" y="1595"/>
                </a:lnTo>
                <a:lnTo>
                  <a:pt x="881" y="1615"/>
                </a:lnTo>
                <a:lnTo>
                  <a:pt x="1005" y="1637"/>
                </a:lnTo>
                <a:lnTo>
                  <a:pt x="1258" y="1663"/>
                </a:lnTo>
                <a:lnTo>
                  <a:pt x="1513" y="1670"/>
                </a:lnTo>
                <a:lnTo>
                  <a:pt x="1766" y="1660"/>
                </a:lnTo>
                <a:lnTo>
                  <a:pt x="1891" y="1649"/>
                </a:lnTo>
                <a:lnTo>
                  <a:pt x="1988" y="1637"/>
                </a:lnTo>
                <a:lnTo>
                  <a:pt x="2185" y="1600"/>
                </a:lnTo>
                <a:lnTo>
                  <a:pt x="2327" y="1555"/>
                </a:lnTo>
                <a:lnTo>
                  <a:pt x="2418" y="1515"/>
                </a:lnTo>
                <a:lnTo>
                  <a:pt x="2503" y="1464"/>
                </a:lnTo>
                <a:lnTo>
                  <a:pt x="2579" y="1402"/>
                </a:lnTo>
                <a:lnTo>
                  <a:pt x="2615" y="1367"/>
                </a:lnTo>
                <a:lnTo>
                  <a:pt x="2647" y="1331"/>
                </a:lnTo>
                <a:lnTo>
                  <a:pt x="2699" y="1253"/>
                </a:lnTo>
                <a:lnTo>
                  <a:pt x="2736" y="1169"/>
                </a:lnTo>
                <a:lnTo>
                  <a:pt x="2762" y="1083"/>
                </a:lnTo>
                <a:lnTo>
                  <a:pt x="2775" y="992"/>
                </a:lnTo>
                <a:lnTo>
                  <a:pt x="2777" y="900"/>
                </a:lnTo>
                <a:lnTo>
                  <a:pt x="2765" y="810"/>
                </a:lnTo>
                <a:lnTo>
                  <a:pt x="2742" y="719"/>
                </a:lnTo>
                <a:lnTo>
                  <a:pt x="2726" y="674"/>
                </a:lnTo>
              </a:path>
            </a:pathLst>
          </a:custGeom>
          <a:solidFill>
            <a:schemeClr val="accent5"/>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Case Plan Activities/ Action Steps</a:t>
            </a:r>
          </a:p>
        </p:txBody>
      </p:sp>
      <p:sp>
        <p:nvSpPr>
          <p:cNvPr id="63" name="Freeform 654"/>
          <p:cNvSpPr>
            <a:spLocks/>
          </p:cNvSpPr>
          <p:nvPr/>
        </p:nvSpPr>
        <p:spPr bwMode="auto">
          <a:xfrm>
            <a:off x="1603809" y="4344911"/>
            <a:ext cx="2154882" cy="1927871"/>
          </a:xfrm>
          <a:custGeom>
            <a:avLst/>
            <a:gdLst>
              <a:gd name="T0" fmla="*/ 2585 w 2599"/>
              <a:gd name="T1" fmla="*/ 636 h 1559"/>
              <a:gd name="T2" fmla="*/ 2523 w 2599"/>
              <a:gd name="T3" fmla="*/ 485 h 1559"/>
              <a:gd name="T4" fmla="*/ 2424 w 2599"/>
              <a:gd name="T5" fmla="*/ 360 h 1559"/>
              <a:gd name="T6" fmla="*/ 2296 w 2599"/>
              <a:gd name="T7" fmla="*/ 260 h 1559"/>
              <a:gd name="T8" fmla="*/ 2186 w 2599"/>
              <a:gd name="T9" fmla="*/ 203 h 1559"/>
              <a:gd name="T10" fmla="*/ 1911 w 2599"/>
              <a:gd name="T11" fmla="*/ 108 h 1559"/>
              <a:gd name="T12" fmla="*/ 1527 w 2599"/>
              <a:gd name="T13" fmla="*/ 37 h 1559"/>
              <a:gd name="T14" fmla="*/ 1324 w 2599"/>
              <a:gd name="T15" fmla="*/ 13 h 1559"/>
              <a:gd name="T16" fmla="*/ 879 w 2599"/>
              <a:gd name="T17" fmla="*/ 6 h 1559"/>
              <a:gd name="T18" fmla="*/ 607 w 2599"/>
              <a:gd name="T19" fmla="*/ 52 h 1559"/>
              <a:gd name="T20" fmla="*/ 492 w 2599"/>
              <a:gd name="T21" fmla="*/ 88 h 1559"/>
              <a:gd name="T22" fmla="*/ 262 w 2599"/>
              <a:gd name="T23" fmla="*/ 224 h 1559"/>
              <a:gd name="T24" fmla="*/ 133 w 2599"/>
              <a:gd name="T25" fmla="*/ 374 h 1559"/>
              <a:gd name="T26" fmla="*/ 73 w 2599"/>
              <a:gd name="T27" fmla="*/ 410 h 1559"/>
              <a:gd name="T28" fmla="*/ 44 w 2599"/>
              <a:gd name="T29" fmla="*/ 480 h 1559"/>
              <a:gd name="T30" fmla="*/ 2 w 2599"/>
              <a:gd name="T31" fmla="*/ 665 h 1559"/>
              <a:gd name="T32" fmla="*/ 8 w 2599"/>
              <a:gd name="T33" fmla="*/ 843 h 1559"/>
              <a:gd name="T34" fmla="*/ 69 w 2599"/>
              <a:gd name="T35" fmla="*/ 1013 h 1559"/>
              <a:gd name="T36" fmla="*/ 158 w 2599"/>
              <a:gd name="T37" fmla="*/ 1129 h 1559"/>
              <a:gd name="T38" fmla="*/ 263 w 2599"/>
              <a:gd name="T39" fmla="*/ 1224 h 1559"/>
              <a:gd name="T40" fmla="*/ 424 w 2599"/>
              <a:gd name="T41" fmla="*/ 1324 h 1559"/>
              <a:gd name="T42" fmla="*/ 738 w 2599"/>
              <a:gd name="T43" fmla="*/ 1442 h 1559"/>
              <a:gd name="T44" fmla="*/ 921 w 2599"/>
              <a:gd name="T45" fmla="*/ 1485 h 1559"/>
              <a:gd name="T46" fmla="*/ 1315 w 2599"/>
              <a:gd name="T47" fmla="*/ 1548 h 1559"/>
              <a:gd name="T48" fmla="*/ 1723 w 2599"/>
              <a:gd name="T49" fmla="*/ 1551 h 1559"/>
              <a:gd name="T50" fmla="*/ 1966 w 2599"/>
              <a:gd name="T51" fmla="*/ 1506 h 1559"/>
              <a:gd name="T52" fmla="*/ 2150 w 2599"/>
              <a:gd name="T53" fmla="*/ 1437 h 1559"/>
              <a:gd name="T54" fmla="*/ 2317 w 2599"/>
              <a:gd name="T55" fmla="*/ 1334 h 1559"/>
              <a:gd name="T56" fmla="*/ 2388 w 2599"/>
              <a:gd name="T57" fmla="*/ 1272 h 1559"/>
              <a:gd name="T58" fmla="*/ 2496 w 2599"/>
              <a:gd name="T59" fmla="*/ 1136 h 1559"/>
              <a:gd name="T60" fmla="*/ 2569 w 2599"/>
              <a:gd name="T61" fmla="*/ 978 h 1559"/>
              <a:gd name="T62" fmla="*/ 2599 w 2599"/>
              <a:gd name="T63" fmla="*/ 808 h 1559"/>
              <a:gd name="T64" fmla="*/ 2592 w 2599"/>
              <a:gd name="T65" fmla="*/ 678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9" h="1559">
                <a:moveTo>
                  <a:pt x="2592" y="678"/>
                </a:moveTo>
                <a:lnTo>
                  <a:pt x="2585" y="636"/>
                </a:lnTo>
                <a:lnTo>
                  <a:pt x="2559" y="558"/>
                </a:lnTo>
                <a:lnTo>
                  <a:pt x="2523" y="485"/>
                </a:lnTo>
                <a:lnTo>
                  <a:pt x="2478" y="420"/>
                </a:lnTo>
                <a:lnTo>
                  <a:pt x="2424" y="360"/>
                </a:lnTo>
                <a:lnTo>
                  <a:pt x="2363" y="306"/>
                </a:lnTo>
                <a:lnTo>
                  <a:pt x="2296" y="260"/>
                </a:lnTo>
                <a:lnTo>
                  <a:pt x="2224" y="220"/>
                </a:lnTo>
                <a:lnTo>
                  <a:pt x="2186" y="203"/>
                </a:lnTo>
                <a:lnTo>
                  <a:pt x="2097" y="165"/>
                </a:lnTo>
                <a:lnTo>
                  <a:pt x="1911" y="108"/>
                </a:lnTo>
                <a:lnTo>
                  <a:pt x="1720" y="66"/>
                </a:lnTo>
                <a:lnTo>
                  <a:pt x="1527" y="37"/>
                </a:lnTo>
                <a:lnTo>
                  <a:pt x="1432" y="26"/>
                </a:lnTo>
                <a:lnTo>
                  <a:pt x="1324" y="13"/>
                </a:lnTo>
                <a:lnTo>
                  <a:pt x="1102" y="0"/>
                </a:lnTo>
                <a:lnTo>
                  <a:pt x="879" y="6"/>
                </a:lnTo>
                <a:lnTo>
                  <a:pt x="714" y="27"/>
                </a:lnTo>
                <a:lnTo>
                  <a:pt x="607" y="52"/>
                </a:lnTo>
                <a:lnTo>
                  <a:pt x="555" y="66"/>
                </a:lnTo>
                <a:lnTo>
                  <a:pt x="492" y="88"/>
                </a:lnTo>
                <a:lnTo>
                  <a:pt x="371" y="147"/>
                </a:lnTo>
                <a:lnTo>
                  <a:pt x="262" y="224"/>
                </a:lnTo>
                <a:lnTo>
                  <a:pt x="169" y="319"/>
                </a:lnTo>
                <a:lnTo>
                  <a:pt x="133" y="374"/>
                </a:lnTo>
                <a:lnTo>
                  <a:pt x="110" y="380"/>
                </a:lnTo>
                <a:lnTo>
                  <a:pt x="73" y="410"/>
                </a:lnTo>
                <a:lnTo>
                  <a:pt x="62" y="434"/>
                </a:lnTo>
                <a:lnTo>
                  <a:pt x="44" y="480"/>
                </a:lnTo>
                <a:lnTo>
                  <a:pt x="18" y="572"/>
                </a:lnTo>
                <a:lnTo>
                  <a:pt x="2" y="665"/>
                </a:lnTo>
                <a:lnTo>
                  <a:pt x="0" y="755"/>
                </a:lnTo>
                <a:lnTo>
                  <a:pt x="8" y="843"/>
                </a:lnTo>
                <a:lnTo>
                  <a:pt x="31" y="929"/>
                </a:lnTo>
                <a:lnTo>
                  <a:pt x="69" y="1013"/>
                </a:lnTo>
                <a:lnTo>
                  <a:pt x="123" y="1092"/>
                </a:lnTo>
                <a:lnTo>
                  <a:pt x="158" y="1129"/>
                </a:lnTo>
                <a:lnTo>
                  <a:pt x="191" y="1162"/>
                </a:lnTo>
                <a:lnTo>
                  <a:pt x="263" y="1224"/>
                </a:lnTo>
                <a:lnTo>
                  <a:pt x="341" y="1277"/>
                </a:lnTo>
                <a:lnTo>
                  <a:pt x="424" y="1324"/>
                </a:lnTo>
                <a:lnTo>
                  <a:pt x="557" y="1383"/>
                </a:lnTo>
                <a:lnTo>
                  <a:pt x="738" y="1442"/>
                </a:lnTo>
                <a:lnTo>
                  <a:pt x="829" y="1463"/>
                </a:lnTo>
                <a:lnTo>
                  <a:pt x="921" y="1485"/>
                </a:lnTo>
                <a:lnTo>
                  <a:pt x="1115" y="1521"/>
                </a:lnTo>
                <a:lnTo>
                  <a:pt x="1315" y="1548"/>
                </a:lnTo>
                <a:lnTo>
                  <a:pt x="1520" y="1559"/>
                </a:lnTo>
                <a:lnTo>
                  <a:pt x="1723" y="1551"/>
                </a:lnTo>
                <a:lnTo>
                  <a:pt x="1871" y="1529"/>
                </a:lnTo>
                <a:lnTo>
                  <a:pt x="1966" y="1506"/>
                </a:lnTo>
                <a:lnTo>
                  <a:pt x="2060" y="1476"/>
                </a:lnTo>
                <a:lnTo>
                  <a:pt x="2150" y="1437"/>
                </a:lnTo>
                <a:lnTo>
                  <a:pt x="2235" y="1390"/>
                </a:lnTo>
                <a:lnTo>
                  <a:pt x="2317" y="1334"/>
                </a:lnTo>
                <a:lnTo>
                  <a:pt x="2356" y="1302"/>
                </a:lnTo>
                <a:lnTo>
                  <a:pt x="2388" y="1272"/>
                </a:lnTo>
                <a:lnTo>
                  <a:pt x="2447" y="1207"/>
                </a:lnTo>
                <a:lnTo>
                  <a:pt x="2496" y="1136"/>
                </a:lnTo>
                <a:lnTo>
                  <a:pt x="2537" y="1059"/>
                </a:lnTo>
                <a:lnTo>
                  <a:pt x="2569" y="978"/>
                </a:lnTo>
                <a:lnTo>
                  <a:pt x="2589" y="895"/>
                </a:lnTo>
                <a:lnTo>
                  <a:pt x="2599" y="808"/>
                </a:lnTo>
                <a:lnTo>
                  <a:pt x="2598" y="722"/>
                </a:lnTo>
                <a:lnTo>
                  <a:pt x="2592" y="678"/>
                </a:lnTo>
                <a:close/>
              </a:path>
            </a:pathLst>
          </a:custGeom>
          <a:solidFill>
            <a:schemeClr val="accent6"/>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Behavior Change</a:t>
            </a:r>
          </a:p>
        </p:txBody>
      </p:sp>
      <p:sp>
        <p:nvSpPr>
          <p:cNvPr id="26" name="TextBox 25"/>
          <p:cNvSpPr txBox="1"/>
          <p:nvPr/>
        </p:nvSpPr>
        <p:spPr>
          <a:xfrm>
            <a:off x="495603" y="5392973"/>
            <a:ext cx="4338501" cy="276999"/>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28" name="TextBox 27"/>
          <p:cNvSpPr txBox="1"/>
          <p:nvPr/>
        </p:nvSpPr>
        <p:spPr>
          <a:xfrm rot="20795512">
            <a:off x="2239447" y="5778053"/>
            <a:ext cx="1143904" cy="400110"/>
          </a:xfrm>
          <a:prstGeom prst="rect">
            <a:avLst/>
          </a:prstGeom>
          <a:noFill/>
        </p:spPr>
        <p:txBody>
          <a:bodyPr wrap="square" lIns="0" r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 not…</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b="15200"/>
          <a:stretch/>
        </p:blipFill>
        <p:spPr>
          <a:xfrm rot="3874747">
            <a:off x="130446" y="4269434"/>
            <a:ext cx="1378393" cy="1168877"/>
          </a:xfrm>
          <a:prstGeom prst="rect">
            <a:avLst/>
          </a:prstGeom>
        </p:spPr>
      </p:pic>
    </p:spTree>
    <p:extLst>
      <p:ext uri="{BB962C8B-B14F-4D97-AF65-F5344CB8AC3E}">
        <p14:creationId xmlns:p14="http://schemas.microsoft.com/office/powerpoint/2010/main" val="1160598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158" y="0"/>
            <a:ext cx="10515600" cy="1325563"/>
          </a:xfrm>
        </p:spPr>
        <p:txBody>
          <a:bodyPr/>
          <a:lstStyle/>
          <a:p>
            <a:r>
              <a:rPr lang="en-US" dirty="0"/>
              <a:t>Reminder: Teaming is a process (rolling agenda)</a:t>
            </a:r>
          </a:p>
        </p:txBody>
      </p:sp>
      <p:graphicFrame>
        <p:nvGraphicFramePr>
          <p:cNvPr id="3" name="Content Placeholder 3"/>
          <p:cNvGraphicFramePr>
            <a:graphicFrameLocks/>
          </p:cNvGraphicFramePr>
          <p:nvPr>
            <p:extLst>
              <p:ext uri="{D42A27DB-BD31-4B8C-83A1-F6EECF244321}">
                <p14:modId xmlns:p14="http://schemas.microsoft.com/office/powerpoint/2010/main" val="1140212085"/>
              </p:ext>
            </p:extLst>
          </p:nvPr>
        </p:nvGraphicFramePr>
        <p:xfrm>
          <a:off x="3472280" y="1443788"/>
          <a:ext cx="8206373" cy="5253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56674" y="2598821"/>
            <a:ext cx="3416968" cy="2923877"/>
          </a:xfrm>
          <a:prstGeom prst="rect">
            <a:avLst/>
          </a:prstGeom>
        </p:spPr>
        <p:txBody>
          <a:bodyPr wrap="square">
            <a:spAutoFit/>
          </a:bodyPr>
          <a:lstStyle/>
          <a:p>
            <a:pPr>
              <a:spcBef>
                <a:spcPct val="0"/>
              </a:spcBef>
              <a:spcAft>
                <a:spcPct val="0"/>
              </a:spcAft>
            </a:pPr>
            <a:r>
              <a:rPr lang="en-US" altLang="en-US" sz="2400" i="1" dirty="0">
                <a:solidFill>
                  <a:srgbClr val="002855"/>
                </a:solidFill>
                <a:latin typeface="Calibri" panose="020F0502020204030204" pitchFamily="34" charset="0"/>
                <a:cs typeface="Calibri" panose="020F0502020204030204" pitchFamily="34" charset="0"/>
              </a:rPr>
              <a:t>Please note:</a:t>
            </a:r>
          </a:p>
          <a:p>
            <a:pPr marL="285750" indent="-285750">
              <a:spcBef>
                <a:spcPct val="0"/>
              </a:spcBef>
              <a:spcAft>
                <a:spcPct val="0"/>
              </a:spcAft>
              <a:buFont typeface="Arial" panose="020B0604020202020204" pitchFamily="34" charset="0"/>
              <a:buChar char="•"/>
            </a:pPr>
            <a:r>
              <a:rPr lang="en-US" altLang="en-US" sz="2000" dirty="0">
                <a:solidFill>
                  <a:srgbClr val="002855"/>
                </a:solidFill>
                <a:latin typeface="Calibri" panose="020F0502020204030204" pitchFamily="34" charset="0"/>
                <a:cs typeface="Calibri" panose="020F0502020204030204" pitchFamily="34" charset="0"/>
              </a:rPr>
              <a:t>It could take three to five meetings, or more, to get through the entire process, depending on the family. </a:t>
            </a:r>
          </a:p>
          <a:p>
            <a:pPr>
              <a:spcBef>
                <a:spcPct val="0"/>
              </a:spcBef>
              <a:spcAft>
                <a:spcPct val="0"/>
              </a:spcAft>
            </a:pPr>
            <a:endParaRPr lang="en-US" altLang="en-US" sz="2000" dirty="0">
              <a:solidFill>
                <a:srgbClr val="002855"/>
              </a:solidFill>
              <a:latin typeface="Calibri" panose="020F0502020204030204" pitchFamily="34" charset="0"/>
              <a:cs typeface="Calibri" panose="020F0502020204030204" pitchFamily="34" charset="0"/>
            </a:endParaRPr>
          </a:p>
          <a:p>
            <a:pPr marL="285750" indent="-285750">
              <a:spcBef>
                <a:spcPct val="0"/>
              </a:spcBef>
              <a:spcAft>
                <a:spcPct val="0"/>
              </a:spcAft>
              <a:buFont typeface="Arial" panose="020B0604020202020204" pitchFamily="34" charset="0"/>
              <a:buChar char="•"/>
            </a:pPr>
            <a:r>
              <a:rPr lang="en-US" altLang="en-US" sz="2000" dirty="0">
                <a:solidFill>
                  <a:srgbClr val="002855"/>
                </a:solidFill>
                <a:latin typeface="Calibri" panose="020F0502020204030204" pitchFamily="34" charset="0"/>
                <a:cs typeface="Calibri" panose="020F0502020204030204" pitchFamily="34" charset="0"/>
              </a:rPr>
              <a:t>Get as far as you can in each meeting and pick up where you left off next time.</a:t>
            </a:r>
          </a:p>
        </p:txBody>
      </p:sp>
    </p:spTree>
    <p:extLst>
      <p:ext uri="{BB962C8B-B14F-4D97-AF65-F5344CB8AC3E}">
        <p14:creationId xmlns:p14="http://schemas.microsoft.com/office/powerpoint/2010/main" val="225757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414932"/>
            <a:ext cx="8229600" cy="5482948"/>
            <a:chOff x="0" y="-545188"/>
            <a:chExt cx="8229600" cy="5482948"/>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545188"/>
              <a:ext cx="7940356" cy="5338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4400" dirty="0">
                  <a:latin typeface="Calibri" panose="020F0502020204030204" pitchFamily="34" charset="0"/>
                  <a:ea typeface="Verdana" pitchFamily="34" charset="0"/>
                  <a:cs typeface="Calibri" panose="020F0502020204030204" pitchFamily="34" charset="0"/>
                </a:rPr>
                <a:t>Tools &amp; Strategies that </a:t>
              </a:r>
            </a:p>
            <a:p>
              <a:pPr lvl="0" algn="ctr"/>
              <a:r>
                <a:rPr lang="en-US" sz="4400" dirty="0">
                  <a:latin typeface="Calibri" panose="020F0502020204030204" pitchFamily="34" charset="0"/>
                  <a:ea typeface="Verdana" pitchFamily="34" charset="0"/>
                  <a:cs typeface="Calibri" panose="020F0502020204030204" pitchFamily="34" charset="0"/>
                </a:rPr>
                <a:t>Support SOP </a:t>
              </a:r>
            </a:p>
          </p:txBody>
        </p:sp>
      </p:grpSp>
      <p:pic>
        <p:nvPicPr>
          <p:cNvPr id="6146" name="Picture 2" descr="Image result for Tools and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98" y="4138863"/>
            <a:ext cx="3077818" cy="230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583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171" y="60325"/>
            <a:ext cx="10515600" cy="1325563"/>
          </a:xfrm>
        </p:spPr>
        <p:txBody>
          <a:bodyPr/>
          <a:lstStyle/>
          <a:p>
            <a:r>
              <a:rPr lang="en-US" dirty="0"/>
              <a:t>Tools that support SOP in Child Welfare Agencies</a:t>
            </a:r>
          </a:p>
        </p:txBody>
      </p:sp>
      <p:sp>
        <p:nvSpPr>
          <p:cNvPr id="3" name="Content Placeholder 3"/>
          <p:cNvSpPr txBox="1">
            <a:spLocks/>
          </p:cNvSpPr>
          <p:nvPr/>
        </p:nvSpPr>
        <p:spPr>
          <a:xfrm>
            <a:off x="338297" y="1690686"/>
            <a:ext cx="7974020" cy="44314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Additional SOP Training</a:t>
            </a:r>
          </a:p>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Coaching</a:t>
            </a:r>
          </a:p>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Group Supervision</a:t>
            </a:r>
          </a:p>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Review, Evaluate, Direct (RED) Teams</a:t>
            </a:r>
          </a:p>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Implementation &amp; Sustainability Tools</a:t>
            </a:r>
          </a:p>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Fidelity &amp; Evaluation Tools</a:t>
            </a:r>
          </a:p>
          <a:p>
            <a:pPr marL="457200" indent="-457200">
              <a:spcBef>
                <a:spcPct val="0"/>
              </a:spcBef>
              <a:spcAft>
                <a:spcPts val="1200"/>
              </a:spcAft>
              <a:buFontTx/>
              <a:buChar char="•"/>
            </a:pPr>
            <a:r>
              <a:rPr lang="en-US" altLang="en-US" sz="3200" dirty="0">
                <a:latin typeface="Calibri" panose="020F0502020204030204" pitchFamily="34" charset="0"/>
                <a:cs typeface="Calibri" panose="020F0502020204030204" pitchFamily="34" charset="0"/>
              </a:rPr>
              <a:t>Statewide SOP Backbone Committee</a:t>
            </a:r>
          </a:p>
          <a:p>
            <a:pPr marL="457200" indent="-457200">
              <a:spcBef>
                <a:spcPct val="0"/>
              </a:spcBef>
              <a:spcAft>
                <a:spcPts val="1200"/>
              </a:spcAft>
              <a:buFontTx/>
              <a:buChar char="•"/>
            </a:pPr>
            <a:endParaRPr lang="en-US" altLang="en-US" sz="3200" dirty="0">
              <a:latin typeface="Calibri" panose="020F0502020204030204" pitchFamily="34" charset="0"/>
              <a:cs typeface="Calibri" panose="020F0502020204030204" pitchFamily="34" charset="0"/>
            </a:endParaRPr>
          </a:p>
        </p:txBody>
      </p:sp>
      <p:pic>
        <p:nvPicPr>
          <p:cNvPr id="4" name="Picture 2" descr="Image result for family c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497" y="1600178"/>
            <a:ext cx="4612503" cy="461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16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82" y="60325"/>
            <a:ext cx="11992968" cy="1054491"/>
          </a:xfrm>
        </p:spPr>
        <p:txBody>
          <a:bodyPr/>
          <a:lstStyle/>
          <a:p>
            <a:pPr algn="ctr"/>
            <a:r>
              <a:rPr lang="en-US" dirty="0"/>
              <a:t>Specialized training around Domestic Violence</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159" y="2874943"/>
            <a:ext cx="5266491" cy="3897887"/>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12" y="2874944"/>
            <a:ext cx="6412483" cy="3983056"/>
          </a:xfrm>
          <a:prstGeom prst="rect">
            <a:avLst/>
          </a:prstGeom>
        </p:spPr>
      </p:pic>
      <p:grpSp>
        <p:nvGrpSpPr>
          <p:cNvPr id="13" name="Group 12"/>
          <p:cNvGrpSpPr/>
          <p:nvPr/>
        </p:nvGrpSpPr>
        <p:grpSpPr>
          <a:xfrm>
            <a:off x="3396336" y="1091635"/>
            <a:ext cx="3590086" cy="1806488"/>
            <a:chOff x="3837272" y="713072"/>
            <a:chExt cx="3831654" cy="3831654"/>
          </a:xfrm>
          <a:scene3d>
            <a:camera prst="orthographicFront"/>
            <a:lightRig rig="chilly" dir="t"/>
          </a:scene3d>
        </p:grpSpPr>
        <p:sp>
          <p:nvSpPr>
            <p:cNvPr id="17" name="Oval 16"/>
            <p:cNvSpPr/>
            <p:nvPr/>
          </p:nvSpPr>
          <p:spPr>
            <a:xfrm>
              <a:off x="3837272" y="713072"/>
              <a:ext cx="3831654" cy="3831654"/>
            </a:xfrm>
            <a:prstGeom prst="ellipse">
              <a:avLst/>
            </a:prstGeom>
            <a:effectLst>
              <a:glow rad="63500">
                <a:schemeClr val="accent2">
                  <a:satMod val="175000"/>
                  <a:alpha val="40000"/>
                </a:schemeClr>
              </a:glow>
            </a:effectLst>
            <a:sp3d prstMaterial="translucentPowder">
              <a:bevelT w="127000" h="25400" prst="softRound"/>
            </a:sp3d>
          </p:spPr>
          <p:style>
            <a:lnRef idx="0">
              <a:schemeClr val="dk2">
                <a:shade val="80000"/>
                <a:hueOff val="0"/>
                <a:satOff val="0"/>
                <a:lumOff val="0"/>
                <a:alphaOff val="0"/>
              </a:schemeClr>
            </a:lnRef>
            <a:fillRef idx="1">
              <a:schemeClr val="lt1">
                <a:hueOff val="0"/>
                <a:satOff val="0"/>
                <a:lumOff val="0"/>
                <a:alphaOff val="0"/>
              </a:schemeClr>
            </a:fillRef>
            <a:effectRef idx="0">
              <a:scrgbClr r="0" g="0" b="0"/>
            </a:effectRef>
            <a:fontRef idx="minor">
              <a:schemeClr val="dk2">
                <a:hueOff val="0"/>
                <a:satOff val="0"/>
                <a:lumOff val="0"/>
                <a:alphaOff val="0"/>
              </a:schemeClr>
            </a:fontRef>
          </p:style>
        </p:sp>
        <p:sp>
          <p:nvSpPr>
            <p:cNvPr id="18" name="Oval 4"/>
            <p:cNvSpPr txBox="1"/>
            <p:nvPr/>
          </p:nvSpPr>
          <p:spPr>
            <a:xfrm>
              <a:off x="4398405" y="1274205"/>
              <a:ext cx="2709388" cy="270938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2800" b="1" dirty="0">
                  <a:latin typeface="Ink Free" panose="03080402000500000000" pitchFamily="66" charset="0"/>
                </a:rPr>
                <a:t>Partnering with the Survivor</a:t>
              </a:r>
              <a:endParaRPr lang="en-US" sz="2400" kern="1200" dirty="0"/>
            </a:p>
          </p:txBody>
        </p:sp>
      </p:grpSp>
      <p:grpSp>
        <p:nvGrpSpPr>
          <p:cNvPr id="14" name="Group 13"/>
          <p:cNvGrpSpPr/>
          <p:nvPr/>
        </p:nvGrpSpPr>
        <p:grpSpPr>
          <a:xfrm>
            <a:off x="8384013" y="1091635"/>
            <a:ext cx="3544865" cy="1806487"/>
            <a:chOff x="7668927" y="713072"/>
            <a:chExt cx="3831654" cy="3831654"/>
          </a:xfrm>
          <a:scene3d>
            <a:camera prst="orthographicFront"/>
            <a:lightRig rig="chilly" dir="t"/>
          </a:scene3d>
        </p:grpSpPr>
        <p:sp>
          <p:nvSpPr>
            <p:cNvPr id="15" name="Oval 14"/>
            <p:cNvSpPr/>
            <p:nvPr/>
          </p:nvSpPr>
          <p:spPr>
            <a:xfrm>
              <a:off x="7668927" y="713072"/>
              <a:ext cx="3831654" cy="3831654"/>
            </a:xfrm>
            <a:prstGeom prst="ellipse">
              <a:avLst/>
            </a:prstGeom>
            <a:effectLst>
              <a:glow rad="63500">
                <a:schemeClr val="accent3">
                  <a:satMod val="175000"/>
                  <a:alpha val="40000"/>
                </a:schemeClr>
              </a:glow>
            </a:effectLst>
            <a:sp3d prstMaterial="translucentPowder">
              <a:bevelT w="127000" h="25400" prst="softRound"/>
            </a:sp3d>
          </p:spPr>
          <p:style>
            <a:lnRef idx="0">
              <a:schemeClr val="dk2">
                <a:shade val="80000"/>
                <a:hueOff val="0"/>
                <a:satOff val="0"/>
                <a:lumOff val="0"/>
                <a:alphaOff val="0"/>
              </a:schemeClr>
            </a:lnRef>
            <a:fillRef idx="1">
              <a:schemeClr val="lt1">
                <a:hueOff val="0"/>
                <a:satOff val="0"/>
                <a:lumOff val="0"/>
                <a:alphaOff val="0"/>
              </a:schemeClr>
            </a:fillRef>
            <a:effectRef idx="0">
              <a:scrgbClr r="0" g="0" b="0"/>
            </a:effectRef>
            <a:fontRef idx="minor">
              <a:schemeClr val="dk2">
                <a:hueOff val="0"/>
                <a:satOff val="0"/>
                <a:lumOff val="0"/>
                <a:alphaOff val="0"/>
              </a:schemeClr>
            </a:fontRef>
          </p:style>
        </p:sp>
        <p:sp>
          <p:nvSpPr>
            <p:cNvPr id="16" name="Oval 6"/>
            <p:cNvSpPr txBox="1"/>
            <p:nvPr/>
          </p:nvSpPr>
          <p:spPr>
            <a:xfrm>
              <a:off x="8230060" y="1274205"/>
              <a:ext cx="2709388" cy="270938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2500" b="1" dirty="0">
                  <a:latin typeface="Ink Free" panose="03080402000500000000" pitchFamily="66" charset="0"/>
                </a:rPr>
                <a:t>Perpetrator engagement &amp; accountability</a:t>
              </a:r>
              <a:endParaRPr lang="en-US" sz="2500" kern="1200" dirty="0"/>
            </a:p>
          </p:txBody>
        </p:sp>
      </p:grpSp>
      <p:sp>
        <p:nvSpPr>
          <p:cNvPr id="19" name="Double Bracket 18"/>
          <p:cNvSpPr/>
          <p:nvPr/>
        </p:nvSpPr>
        <p:spPr>
          <a:xfrm>
            <a:off x="235627" y="1234703"/>
            <a:ext cx="2862497" cy="1473990"/>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r>
              <a:rPr lang="en-US" sz="3200" b="1" dirty="0">
                <a:solidFill>
                  <a:srgbClr val="0070C0"/>
                </a:solidFill>
                <a:latin typeface="Ink Free" panose="03080402000500000000" pitchFamily="66" charset="0"/>
              </a:rPr>
              <a:t>Key Shifts:</a:t>
            </a:r>
          </a:p>
        </p:txBody>
      </p:sp>
      <p:sp>
        <p:nvSpPr>
          <p:cNvPr id="20" name="Right Arrow 19"/>
          <p:cNvSpPr/>
          <p:nvPr/>
        </p:nvSpPr>
        <p:spPr>
          <a:xfrm>
            <a:off x="7196013" y="17293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51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a:xfrm>
            <a:off x="870284" y="222753"/>
            <a:ext cx="10515600" cy="1014495"/>
          </a:xfrm>
        </p:spPr>
        <p:txBody>
          <a:bodyPr/>
          <a:lstStyle/>
          <a:p>
            <a:pPr algn="ctr"/>
            <a:br>
              <a:rPr lang="en-US" altLang="en-US" sz="2800" dirty="0">
                <a:solidFill>
                  <a:schemeClr val="tx1"/>
                </a:solidFill>
                <a:cs typeface="Calibri" panose="020F0502020204030204" pitchFamily="34" charset="0"/>
              </a:rPr>
            </a:br>
            <a:r>
              <a:rPr lang="en-US" altLang="en-US" dirty="0"/>
              <a:t>Danger Statements</a:t>
            </a:r>
            <a:endParaRPr lang="en-US" altLang="en-US" dirty="0">
              <a:solidFill>
                <a:schemeClr val="tx1"/>
              </a:solidFill>
              <a:cs typeface="Calibri" panose="020F0502020204030204" pitchFamily="34" charset="0"/>
            </a:endParaRPr>
          </a:p>
        </p:txBody>
      </p:sp>
      <p:sp>
        <p:nvSpPr>
          <p:cNvPr id="72707" name="Content Placeholder 2"/>
          <p:cNvSpPr>
            <a:spLocks noGrp="1"/>
          </p:cNvSpPr>
          <p:nvPr>
            <p:ph sz="quarter" idx="4294967295"/>
          </p:nvPr>
        </p:nvSpPr>
        <p:spPr>
          <a:xfrm>
            <a:off x="433138" y="1552073"/>
            <a:ext cx="9709150" cy="5105400"/>
          </a:xfrm>
        </p:spPr>
        <p:txBody>
          <a:bodyPr/>
          <a:lstStyle/>
          <a:p>
            <a:pPr>
              <a:lnSpc>
                <a:spcPct val="90000"/>
              </a:lnSpc>
              <a:spcBef>
                <a:spcPct val="20000"/>
              </a:spcBef>
              <a:buClr>
                <a:schemeClr val="accent2"/>
              </a:buClr>
              <a:buSzPct val="110000"/>
            </a:pPr>
            <a:r>
              <a:rPr lang="en-US" altLang="en-US" sz="3200" dirty="0">
                <a:cs typeface="Calibri" panose="020F0502020204030204" pitchFamily="34" charset="0"/>
              </a:rPr>
              <a:t>Simple behavioral statements of the specific worry we have concerning the child </a:t>
            </a:r>
            <a:r>
              <a:rPr lang="en-US" altLang="en-US" sz="3200" i="1" dirty="0">
                <a:cs typeface="Calibri" panose="020F0502020204030204" pitchFamily="34" charset="0"/>
              </a:rPr>
              <a:t>now and in the future</a:t>
            </a:r>
            <a:r>
              <a:rPr lang="en-US" altLang="en-US" sz="3200" dirty="0">
                <a:cs typeface="Calibri" panose="020F0502020204030204" pitchFamily="34" charset="0"/>
              </a:rPr>
              <a:t>. </a:t>
            </a:r>
          </a:p>
          <a:p>
            <a:pPr>
              <a:lnSpc>
                <a:spcPct val="90000"/>
              </a:lnSpc>
              <a:spcBef>
                <a:spcPct val="20000"/>
              </a:spcBef>
              <a:buClr>
                <a:schemeClr val="accent2"/>
              </a:buClr>
              <a:buSzPct val="110000"/>
            </a:pPr>
            <a:r>
              <a:rPr lang="en-US" altLang="en-US" sz="3200" dirty="0">
                <a:cs typeface="Calibri" panose="020F0502020204030204" pitchFamily="34" charset="0"/>
              </a:rPr>
              <a:t>What might happen if nothing changes?</a:t>
            </a:r>
            <a:endParaRPr lang="en-US" altLang="en-US" sz="3200" i="1" dirty="0">
              <a:cs typeface="Calibri" panose="020F0502020204030204" pitchFamily="34" charset="0"/>
            </a:endParaRPr>
          </a:p>
          <a:p>
            <a:pPr>
              <a:lnSpc>
                <a:spcPct val="90000"/>
              </a:lnSpc>
              <a:spcBef>
                <a:spcPct val="20000"/>
              </a:spcBef>
              <a:buClr>
                <a:srgbClr val="996600"/>
              </a:buClr>
              <a:buSzPct val="110000"/>
            </a:pPr>
            <a:r>
              <a:rPr lang="en-US" altLang="en-US" sz="3200" dirty="0">
                <a:cs typeface="Calibri" panose="020F0502020204030204" pitchFamily="34" charset="0"/>
              </a:rPr>
              <a:t>Details, not judgment!</a:t>
            </a:r>
          </a:p>
          <a:p>
            <a:pPr marL="4763" indent="-4763">
              <a:lnSpc>
                <a:spcPct val="90000"/>
              </a:lnSpc>
              <a:spcBef>
                <a:spcPct val="20000"/>
              </a:spcBef>
              <a:buClr>
                <a:srgbClr val="996600"/>
              </a:buClr>
              <a:buSzPct val="110000"/>
            </a:pPr>
            <a:endParaRPr lang="en-US" altLang="en-US" sz="3200" i="1" dirty="0">
              <a:cs typeface="Calibri" panose="020F0502020204030204" pitchFamily="34" charset="0"/>
            </a:endParaRPr>
          </a:p>
          <a:p>
            <a:pPr marL="4763" indent="-4763"/>
            <a:endParaRPr lang="en-US" altLang="en-US" sz="3200" dirty="0">
              <a:cs typeface="Calibri" panose="020F050202020403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2228886138"/>
              </p:ext>
            </p:extLst>
          </p:nvPr>
        </p:nvGraphicFramePr>
        <p:xfrm>
          <a:off x="275573" y="2983831"/>
          <a:ext cx="11445711" cy="3874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984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Title 6"/>
          <p:cNvSpPr>
            <a:spLocks noGrp="1"/>
          </p:cNvSpPr>
          <p:nvPr>
            <p:ph type="title"/>
          </p:nvPr>
        </p:nvSpPr>
        <p:spPr>
          <a:xfrm>
            <a:off x="838200" y="0"/>
            <a:ext cx="10515600" cy="1143002"/>
          </a:xfrm>
        </p:spPr>
        <p:txBody>
          <a:bodyPr/>
          <a:lstStyle/>
          <a:p>
            <a:pPr algn="ctr"/>
            <a:r>
              <a:rPr lang="en-US" altLang="en-US" dirty="0">
                <a:solidFill>
                  <a:schemeClr val="tx1"/>
                </a:solidFill>
                <a:cs typeface="Calibri" panose="020F0502020204030204" pitchFamily="34" charset="0"/>
              </a:rPr>
              <a:t> </a:t>
            </a:r>
            <a:r>
              <a:rPr lang="en-US" dirty="0"/>
              <a:t>Key Benefits of Coaching</a:t>
            </a:r>
            <a:endParaRPr lang="en-US" altLang="en-US" dirty="0">
              <a:solidFill>
                <a:schemeClr val="tx1"/>
              </a:solidFill>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326942694"/>
              </p:ext>
            </p:extLst>
          </p:nvPr>
        </p:nvGraphicFramePr>
        <p:xfrm>
          <a:off x="232229" y="732972"/>
          <a:ext cx="11727541" cy="5958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mage result for coach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3009" y="4239704"/>
            <a:ext cx="2359942" cy="235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776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Title 6"/>
          <p:cNvSpPr>
            <a:spLocks noGrp="1"/>
          </p:cNvSpPr>
          <p:nvPr>
            <p:ph type="title"/>
          </p:nvPr>
        </p:nvSpPr>
        <p:spPr>
          <a:xfrm>
            <a:off x="838200" y="0"/>
            <a:ext cx="10515600" cy="1143002"/>
          </a:xfrm>
        </p:spPr>
        <p:txBody>
          <a:bodyPr/>
          <a:lstStyle/>
          <a:p>
            <a:pPr algn="ctr"/>
            <a:r>
              <a:rPr lang="en-US" altLang="en-US" dirty="0">
                <a:solidFill>
                  <a:schemeClr val="tx1"/>
                </a:solidFill>
                <a:cs typeface="Calibri" panose="020F0502020204030204" pitchFamily="34" charset="0"/>
              </a:rPr>
              <a:t> </a:t>
            </a:r>
            <a:r>
              <a:rPr lang="en-US" dirty="0"/>
              <a:t>Group Supervision and RED Teams</a:t>
            </a:r>
            <a:endParaRPr lang="en-US" altLang="en-US" dirty="0">
              <a:solidFill>
                <a:schemeClr val="tx1"/>
              </a:solidFill>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3540860148"/>
              </p:ext>
            </p:extLst>
          </p:nvPr>
        </p:nvGraphicFramePr>
        <p:xfrm>
          <a:off x="188687" y="1143001"/>
          <a:ext cx="11771084"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1830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Title 6"/>
          <p:cNvSpPr>
            <a:spLocks noGrp="1"/>
          </p:cNvSpPr>
          <p:nvPr>
            <p:ph type="title"/>
          </p:nvPr>
        </p:nvSpPr>
        <p:spPr>
          <a:xfrm>
            <a:off x="838200" y="0"/>
            <a:ext cx="10515600" cy="1143002"/>
          </a:xfrm>
        </p:spPr>
        <p:txBody>
          <a:bodyPr/>
          <a:lstStyle/>
          <a:p>
            <a:pPr algn="ctr" eaLnBrk="1" hangingPunct="1"/>
            <a:r>
              <a:rPr lang="en-US" altLang="en-US" dirty="0">
                <a:solidFill>
                  <a:schemeClr val="tx1"/>
                </a:solidFill>
                <a:cs typeface="Calibri" panose="020F0502020204030204" pitchFamily="34" charset="0"/>
              </a:rPr>
              <a:t> Implementation, Sustainability &amp; Fidelity</a:t>
            </a:r>
          </a:p>
        </p:txBody>
      </p:sp>
      <p:graphicFrame>
        <p:nvGraphicFramePr>
          <p:cNvPr id="9" name="Diagram 8"/>
          <p:cNvGraphicFramePr/>
          <p:nvPr>
            <p:extLst>
              <p:ext uri="{D42A27DB-BD31-4B8C-83A1-F6EECF244321}">
                <p14:modId xmlns:p14="http://schemas.microsoft.com/office/powerpoint/2010/main" val="2115410893"/>
              </p:ext>
            </p:extLst>
          </p:nvPr>
        </p:nvGraphicFramePr>
        <p:xfrm>
          <a:off x="428172" y="1291283"/>
          <a:ext cx="11393714" cy="5349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4503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Title 6"/>
          <p:cNvSpPr>
            <a:spLocks noGrp="1"/>
          </p:cNvSpPr>
          <p:nvPr>
            <p:ph type="title"/>
          </p:nvPr>
        </p:nvSpPr>
        <p:spPr>
          <a:xfrm>
            <a:off x="838200" y="0"/>
            <a:ext cx="10515600" cy="1016000"/>
          </a:xfrm>
        </p:spPr>
        <p:txBody>
          <a:bodyPr/>
          <a:lstStyle/>
          <a:p>
            <a:pPr algn="ctr" eaLnBrk="1" hangingPunct="1"/>
            <a:r>
              <a:rPr lang="en-US" altLang="en-US" dirty="0">
                <a:solidFill>
                  <a:schemeClr val="tx1"/>
                </a:solidFill>
                <a:cs typeface="Calibri" panose="020F0502020204030204" pitchFamily="34" charset="0"/>
              </a:rPr>
              <a:t> SOP Key Elements……and a word about fidelity</a:t>
            </a:r>
          </a:p>
        </p:txBody>
      </p:sp>
      <p:graphicFrame>
        <p:nvGraphicFramePr>
          <p:cNvPr id="9" name="Diagram 8"/>
          <p:cNvGraphicFramePr/>
          <p:nvPr>
            <p:extLst>
              <p:ext uri="{D42A27DB-BD31-4B8C-83A1-F6EECF244321}">
                <p14:modId xmlns:p14="http://schemas.microsoft.com/office/powerpoint/2010/main" val="3508191946"/>
              </p:ext>
            </p:extLst>
          </p:nvPr>
        </p:nvGraphicFramePr>
        <p:xfrm>
          <a:off x="58058" y="798286"/>
          <a:ext cx="12075886" cy="6059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0887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ree Images : adult, african descent, beverage, black, blank, business, businessman, coff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44544" cy="6820454"/>
          </a:xfrm>
          <a:prstGeom prst="rect">
            <a:avLst/>
          </a:prstGeom>
        </p:spPr>
      </p:pic>
      <p:sp>
        <p:nvSpPr>
          <p:cNvPr id="9" name="TextBox 8"/>
          <p:cNvSpPr txBox="1"/>
          <p:nvPr/>
        </p:nvSpPr>
        <p:spPr>
          <a:xfrm>
            <a:off x="2212828" y="1990920"/>
            <a:ext cx="3156551" cy="2099468"/>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endParaRPr lang="en-US" sz="2800" dirty="0"/>
          </a:p>
          <a:p>
            <a:pPr algn="ctr" defTabSz="1244600">
              <a:lnSpc>
                <a:spcPct val="90000"/>
              </a:lnSpc>
              <a:spcBef>
                <a:spcPct val="0"/>
              </a:spcBef>
              <a:spcAft>
                <a:spcPct val="35000"/>
              </a:spcAft>
            </a:pPr>
            <a:r>
              <a:rPr lang="en-US" sz="2800" dirty="0"/>
              <a:t>Does your county have an SOP documentation policy?</a:t>
            </a:r>
          </a:p>
          <a:p>
            <a:pPr lvl="0" algn="ctr" defTabSz="1244600">
              <a:lnSpc>
                <a:spcPct val="90000"/>
              </a:lnSpc>
              <a:spcBef>
                <a:spcPct val="0"/>
              </a:spcBef>
              <a:spcAft>
                <a:spcPct val="35000"/>
              </a:spcAft>
            </a:pPr>
            <a:endParaRPr lang="en-US" sz="2800" kern="1200" dirty="0"/>
          </a:p>
        </p:txBody>
      </p:sp>
      <p:sp>
        <p:nvSpPr>
          <p:cNvPr id="15" name="TextBox 14"/>
          <p:cNvSpPr txBox="1"/>
          <p:nvPr/>
        </p:nvSpPr>
        <p:spPr>
          <a:xfrm>
            <a:off x="8476988" y="3109257"/>
            <a:ext cx="3499996" cy="1962262"/>
          </a:xfrm>
          <a:prstGeom prst="rect">
            <a:avLst/>
          </a:prstGeom>
          <a:solidFill>
            <a:schemeClr val="accent1">
              <a:hueOff val="0"/>
              <a:satOff val="0"/>
              <a:lumOff val="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a:t>What are some ideas you have for documenting use of SOP with children</a:t>
            </a:r>
            <a:endParaRPr lang="en-US" sz="2800" kern="1200" dirty="0"/>
          </a:p>
        </p:txBody>
      </p:sp>
      <p:sp>
        <p:nvSpPr>
          <p:cNvPr id="18" name="TextBox 17"/>
          <p:cNvSpPr txBox="1"/>
          <p:nvPr/>
        </p:nvSpPr>
        <p:spPr>
          <a:xfrm>
            <a:off x="8731165" y="776613"/>
            <a:ext cx="2991642" cy="1743843"/>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What does SOP documentation look like?</a:t>
            </a:r>
          </a:p>
        </p:txBody>
      </p:sp>
      <p:sp>
        <p:nvSpPr>
          <p:cNvPr id="2" name="Title 1"/>
          <p:cNvSpPr>
            <a:spLocks noGrp="1"/>
          </p:cNvSpPr>
          <p:nvPr>
            <p:ph type="title"/>
          </p:nvPr>
        </p:nvSpPr>
        <p:spPr>
          <a:xfrm>
            <a:off x="384628" y="344196"/>
            <a:ext cx="7924800" cy="563789"/>
          </a:xfrm>
          <a:solidFill>
            <a:schemeClr val="bg1"/>
          </a:solidFill>
        </p:spPr>
        <p:txBody>
          <a:bodyPr/>
          <a:lstStyle/>
          <a:p>
            <a:pPr algn="ctr"/>
            <a:r>
              <a:rPr lang="en-US" dirty="0"/>
              <a:t>Documentation – Capturing our work</a:t>
            </a:r>
          </a:p>
        </p:txBody>
      </p:sp>
      <p:sp>
        <p:nvSpPr>
          <p:cNvPr id="22" name="TextBox 21"/>
          <p:cNvSpPr txBox="1"/>
          <p:nvPr/>
        </p:nvSpPr>
        <p:spPr>
          <a:xfrm>
            <a:off x="1803748" y="4709786"/>
            <a:ext cx="3883068" cy="2020340"/>
          </a:xfrm>
          <a:prstGeom prst="rect">
            <a:avLst/>
          </a:prstGeom>
          <a:solidFill>
            <a:srgbClr val="BC1E3E"/>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endParaRPr lang="en-US" sz="2800" dirty="0"/>
          </a:p>
          <a:p>
            <a:pPr algn="ctr"/>
            <a:r>
              <a:rPr lang="en-US" sz="2800" dirty="0"/>
              <a:t>Why is it important to document the tools and strategies we use with families?</a:t>
            </a:r>
          </a:p>
          <a:p>
            <a:pPr lvl="0" algn="ctr" defTabSz="1244600">
              <a:lnSpc>
                <a:spcPct val="90000"/>
              </a:lnSpc>
              <a:spcBef>
                <a:spcPct val="0"/>
              </a:spcBef>
              <a:spcAft>
                <a:spcPct val="35000"/>
              </a:spcAft>
            </a:pPr>
            <a:endParaRPr lang="en-US" sz="2800" kern="1200" dirty="0"/>
          </a:p>
        </p:txBody>
      </p:sp>
    </p:spTree>
    <p:extLst>
      <p:ext uri="{BB962C8B-B14F-4D97-AF65-F5344CB8AC3E}">
        <p14:creationId xmlns:p14="http://schemas.microsoft.com/office/powerpoint/2010/main" val="24772348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29"/>
            <a:ext cx="12192000" cy="6827671"/>
          </a:xfrm>
          <a:prstGeom prst="rect">
            <a:avLst/>
          </a:prstGeom>
        </p:spPr>
      </p:pic>
      <p:sp>
        <p:nvSpPr>
          <p:cNvPr id="186370" name="Title 1"/>
          <p:cNvSpPr>
            <a:spLocks noGrp="1"/>
          </p:cNvSpPr>
          <p:nvPr>
            <p:ph type="title"/>
          </p:nvPr>
        </p:nvSpPr>
        <p:spPr>
          <a:xfrm>
            <a:off x="4622105" y="5370322"/>
            <a:ext cx="7569896" cy="1293526"/>
          </a:xfrm>
          <a:solidFill>
            <a:schemeClr val="accent3">
              <a:lumMod val="60000"/>
              <a:lumOff val="40000"/>
            </a:schemeClr>
          </a:solidFill>
        </p:spPr>
        <p:txBody>
          <a:bodyPr/>
          <a:lstStyle/>
          <a:p>
            <a:pPr algn="ctr"/>
            <a:r>
              <a:rPr lang="en-US" altLang="en-US" sz="4000" b="1" dirty="0">
                <a:solidFill>
                  <a:schemeClr val="tx1">
                    <a:lumMod val="85000"/>
                    <a:lumOff val="15000"/>
                  </a:schemeClr>
                </a:solidFill>
                <a:cs typeface="Calibri" panose="020F0502020204030204" pitchFamily="34" charset="0"/>
              </a:rPr>
              <a:t>SOP resource page</a:t>
            </a:r>
            <a:r>
              <a:rPr lang="en-US" sz="4000" dirty="0"/>
              <a:t>: </a:t>
            </a:r>
            <a:r>
              <a:rPr lang="en-US" sz="3000" i="1" u="sng" dirty="0">
                <a:hlinkClick r:id="rId4"/>
              </a:rPr>
              <a:t>http://bit.ly/SafetyOrganizedPractice</a:t>
            </a:r>
            <a:endParaRPr lang="en-US" altLang="en-US" sz="3000" dirty="0">
              <a:cs typeface="Calibri" panose="020F0502020204030204" pitchFamily="34" charset="0"/>
            </a:endParaRPr>
          </a:p>
        </p:txBody>
      </p:sp>
    </p:spTree>
    <p:extLst>
      <p:ext uri="{BB962C8B-B14F-4D97-AF65-F5344CB8AC3E}">
        <p14:creationId xmlns:p14="http://schemas.microsoft.com/office/powerpoint/2010/main" val="13289186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7"/>
        <p:cNvGrpSpPr/>
        <p:nvPr/>
      </p:nvGrpSpPr>
      <p:grpSpPr>
        <a:xfrm>
          <a:off x="0" y="0"/>
          <a:ext cx="0" cy="0"/>
          <a:chOff x="0" y="0"/>
          <a:chExt cx="0" cy="0"/>
        </a:xfrm>
      </p:grpSpPr>
      <p:sp>
        <p:nvSpPr>
          <p:cNvPr id="298" name="Google Shape;298;p12"/>
          <p:cNvSpPr txBox="1">
            <a:spLocks noGrp="1"/>
          </p:cNvSpPr>
          <p:nvPr>
            <p:ph type="title"/>
          </p:nvPr>
        </p:nvSpPr>
        <p:spPr>
          <a:xfrm>
            <a:off x="568373" y="377512"/>
            <a:ext cx="9601200" cy="600494"/>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None/>
            </a:pPr>
            <a:r>
              <a:rPr lang="en-US" b="1" dirty="0">
                <a:ea typeface="Libre Franklin Medium"/>
                <a:cs typeface="Libre Franklin Medium"/>
                <a:sym typeface="Libre Franklin Medium"/>
              </a:rPr>
              <a:t>SOP Backbone Committee</a:t>
            </a:r>
            <a:endParaRPr b="1" dirty="0"/>
          </a:p>
        </p:txBody>
      </p:sp>
      <p:graphicFrame>
        <p:nvGraphicFramePr>
          <p:cNvPr id="19" name="Diagram 18">
            <a:extLst>
              <a:ext uri="{FF2B5EF4-FFF2-40B4-BE49-F238E27FC236}">
                <a16:creationId xmlns:a16="http://schemas.microsoft.com/office/drawing/2014/main" id="{06EEF6D5-33D8-8A46-A227-41052E937718}"/>
              </a:ext>
            </a:extLst>
          </p:cNvPr>
          <p:cNvGraphicFramePr/>
          <p:nvPr>
            <p:extLst/>
          </p:nvPr>
        </p:nvGraphicFramePr>
        <p:xfrm>
          <a:off x="-685800" y="1417106"/>
          <a:ext cx="6817002" cy="5073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5514172" y="886308"/>
            <a:ext cx="6096000" cy="5743092"/>
            <a:chOff x="5867401" y="886308"/>
            <a:chExt cx="6096000" cy="5743092"/>
          </a:xfrm>
          <a:noFill/>
        </p:grpSpPr>
        <p:grpSp>
          <p:nvGrpSpPr>
            <p:cNvPr id="6" name="Group 5"/>
            <p:cNvGrpSpPr/>
            <p:nvPr/>
          </p:nvGrpSpPr>
          <p:grpSpPr>
            <a:xfrm>
              <a:off x="5867401" y="886308"/>
              <a:ext cx="6096000" cy="5743092"/>
              <a:chOff x="5867401" y="886308"/>
              <a:chExt cx="6096000" cy="5743092"/>
            </a:xfrm>
            <a:grpFill/>
          </p:grpSpPr>
          <p:sp>
            <p:nvSpPr>
              <p:cNvPr id="3" name="Round Diagonal Corner Rectangle 2"/>
              <p:cNvSpPr/>
              <p:nvPr/>
            </p:nvSpPr>
            <p:spPr>
              <a:xfrm>
                <a:off x="5867401" y="886308"/>
                <a:ext cx="6096000" cy="5743092"/>
              </a:xfrm>
              <a:prstGeom prst="round2DiagRect">
                <a:avLst/>
              </a:prstGeom>
              <a:grpFill/>
              <a:ln w="317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rc_ilrp_i" descr="https://encrypted-tbn1.gstatic.com/images?q=tbn:ANd9GcQAVHHoPbM-sEC_Z74E8fVoQoiWLZhg49Jmhup0TgcC-9af9WEYH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0" y="2298958"/>
                <a:ext cx="1302836" cy="1075356"/>
              </a:xfrm>
              <a:prstGeom prst="rect">
                <a:avLst/>
              </a:prstGeom>
              <a:grpFill/>
              <a:ln>
                <a:noFill/>
              </a:ln>
              <a:effectLst>
                <a:outerShdw blurRad="50800" dist="38100" dir="2700000" algn="tl" rotWithShape="0">
                  <a:prstClr val="black">
                    <a:alpha val="40000"/>
                  </a:prstClr>
                </a:outerShdw>
              </a:effectLst>
              <a:extLst/>
            </p:spPr>
          </p:pic>
          <p:pic>
            <p:nvPicPr>
              <p:cNvPr id="10" name="irc_mi" descr="http://www.sacbee.com/static/weblogs/the_state_worker/cdss-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0436" y="4695266"/>
                <a:ext cx="1066800" cy="1659467"/>
              </a:xfrm>
              <a:prstGeom prst="rect">
                <a:avLst/>
              </a:prstGeom>
              <a:grpFill/>
              <a:ln>
                <a:noFill/>
              </a:ln>
              <a:effectLst/>
              <a:extLst/>
            </p:spPr>
          </p:pic>
          <p:sp>
            <p:nvSpPr>
              <p:cNvPr id="11" name="TextBox 10"/>
              <p:cNvSpPr txBox="1"/>
              <p:nvPr/>
            </p:nvSpPr>
            <p:spPr>
              <a:xfrm>
                <a:off x="6306128" y="5972646"/>
                <a:ext cx="2179093" cy="461665"/>
              </a:xfrm>
              <a:prstGeom prst="rect">
                <a:avLst/>
              </a:prstGeom>
              <a:grp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rPr>
                  <a:t>County Partners</a:t>
                </a:r>
              </a:p>
            </p:txBody>
          </p:sp>
          <p:pic>
            <p:nvPicPr>
              <p:cNvPr id="12" name="Picture 11"/>
              <p:cNvPicPr/>
              <p:nvPr/>
            </p:nvPicPr>
            <p:blipFill>
              <a:blip r:embed="rId10" cstate="screen">
                <a:extLst>
                  <a:ext uri="{28A0092B-C50C-407E-A947-70E740481C1C}">
                    <a14:useLocalDpi xmlns:a14="http://schemas.microsoft.com/office/drawing/2010/main" val="0"/>
                  </a:ext>
                </a:extLst>
              </a:blip>
              <a:stretch>
                <a:fillRect/>
              </a:stretch>
            </p:blipFill>
            <p:spPr>
              <a:xfrm>
                <a:off x="6212590" y="2321133"/>
                <a:ext cx="2022548" cy="956701"/>
              </a:xfrm>
              <a:prstGeom prst="rect">
                <a:avLst/>
              </a:prstGeom>
              <a:grpFill/>
              <a:ln>
                <a:noFill/>
              </a:ln>
              <a:effectLst/>
            </p:spPr>
          </p:pic>
          <p:pic>
            <p:nvPicPr>
              <p:cNvPr id="22" name="Picture 2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718069" y="3755423"/>
                <a:ext cx="2209800" cy="515827"/>
              </a:xfrm>
              <a:prstGeom prst="rect">
                <a:avLst/>
              </a:prstGeom>
              <a:grpFill/>
              <a:ln>
                <a:noFill/>
              </a:ln>
              <a:effectLst/>
            </p:spPr>
          </p:pic>
          <p:pic>
            <p:nvPicPr>
              <p:cNvPr id="4" name="Picture 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629400" y="1172806"/>
                <a:ext cx="3454689" cy="739664"/>
              </a:xfrm>
              <a:prstGeom prst="rect">
                <a:avLst/>
              </a:prstGeom>
              <a:grpFill/>
              <a:ln>
                <a:noFill/>
              </a:ln>
              <a:effectLst/>
            </p:spPr>
          </p:pic>
          <p:sp>
            <p:nvSpPr>
              <p:cNvPr id="23" name="Text Box 2"/>
              <p:cNvSpPr txBox="1">
                <a:spLocks noChangeArrowheads="1"/>
              </p:cNvSpPr>
              <p:nvPr/>
            </p:nvSpPr>
            <p:spPr bwMode="auto">
              <a:xfrm>
                <a:off x="10591800" y="886308"/>
                <a:ext cx="1371601" cy="13895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113665" marR="86995" lvl="0" indent="0" algn="l" defTabSz="914400" rtl="0" eaLnBrk="1" fontAlgn="base" latinLnBrk="0" hangingPunct="1">
                  <a:lnSpc>
                    <a:spcPct val="93000"/>
                  </a:lnSpc>
                  <a:spcBef>
                    <a:spcPts val="925"/>
                  </a:spcBef>
                  <a:spcAft>
                    <a:spcPts val="8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SAFETY ORGANIZED PRACTICE BACKBONE COMMITTEE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146" name="Picture 2" descr="Research | Berkeley Social Welfare"/>
            <p:cNvPicPr>
              <a:picLocks noChangeAspect="1" noChangeArrowheads="1"/>
            </p:cNvPicPr>
            <p:nvPr/>
          </p:nvPicPr>
          <p:blipFill rotWithShape="1">
            <a:blip r:embed="rId13" cstate="screen">
              <a:extLst>
                <a:ext uri="{28A0092B-C50C-407E-A947-70E740481C1C}">
                  <a14:useLocalDpi xmlns:a14="http://schemas.microsoft.com/office/drawing/2010/main" val="0"/>
                </a:ext>
              </a:extLst>
            </a:blip>
            <a:srcRect/>
            <a:stretch/>
          </p:blipFill>
          <p:spPr bwMode="auto">
            <a:xfrm>
              <a:off x="9268860" y="3596856"/>
              <a:ext cx="2514599" cy="603504"/>
            </a:xfrm>
            <a:prstGeom prst="rect">
              <a:avLst/>
            </a:prstGeom>
            <a:grpFill/>
            <a:effectLst/>
            <a:extLst/>
          </p:spPr>
        </p:pic>
        <p:pic>
          <p:nvPicPr>
            <p:cNvPr id="28" name="Picture 27" descr="Casey Family Programs - GuideStar Profile"/>
            <p:cNvPicPr/>
            <p:nvPr/>
          </p:nvPicPr>
          <p:blipFill rotWithShape="1">
            <a:blip r:embed="rId14" cstate="screen">
              <a:extLst>
                <a:ext uri="{28A0092B-C50C-407E-A947-70E740481C1C}">
                  <a14:useLocalDpi xmlns:a14="http://schemas.microsoft.com/office/drawing/2010/main" val="0"/>
                </a:ext>
              </a:extLst>
            </a:blip>
            <a:srcRect/>
            <a:stretch/>
          </p:blipFill>
          <p:spPr bwMode="auto">
            <a:xfrm>
              <a:off x="6306128" y="4512512"/>
              <a:ext cx="2533072" cy="1216549"/>
            </a:xfrm>
            <a:prstGeom prst="rect">
              <a:avLst/>
            </a:prstGeom>
            <a:grpFill/>
            <a:ln>
              <a:noFill/>
            </a:ln>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058538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866" y="97496"/>
            <a:ext cx="10515600" cy="1325563"/>
          </a:xfrm>
        </p:spPr>
        <p:txBody>
          <a:bodyPr/>
          <a:lstStyle/>
          <a:p>
            <a:r>
              <a:rPr lang="en-US" sz="4000" dirty="0"/>
              <a:t>SOP Toolkit</a:t>
            </a:r>
          </a:p>
        </p:txBody>
      </p:sp>
      <p:sp>
        <p:nvSpPr>
          <p:cNvPr id="3" name="Content Placeholder 2"/>
          <p:cNvSpPr>
            <a:spLocks noGrp="1"/>
          </p:cNvSpPr>
          <p:nvPr>
            <p:ph idx="1"/>
          </p:nvPr>
        </p:nvSpPr>
        <p:spPr>
          <a:xfrm>
            <a:off x="480646" y="1423059"/>
            <a:ext cx="4590887" cy="4883183"/>
          </a:xfrm>
        </p:spPr>
        <p:txBody>
          <a:bodyPr>
            <a:normAutofit/>
          </a:bodyPr>
          <a:lstStyle/>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Definitional Tools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Implementation, Sustainability &amp; Leadership Tools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Practice Tools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Supervision &amp; Coaching Tools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Fidelity &amp; Evaluation Tools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Quick Guides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County-Specific Tools</a:t>
            </a:r>
          </a:p>
          <a:p>
            <a:pPr marL="457200" indent="-457200" defTabSz="1055688">
              <a:spcBef>
                <a:spcPts val="0"/>
              </a:spcBef>
              <a:spcAft>
                <a:spcPts val="800"/>
              </a:spcAft>
              <a:buClr>
                <a:srgbClr val="FF9900"/>
              </a:buClr>
              <a:buSzPct val="70000"/>
              <a:buFont typeface="Wingdings" panose="05000000000000000000" pitchFamily="2" charset="2"/>
              <a:buChar char="ü"/>
            </a:pPr>
            <a:r>
              <a:rPr lang="en-US" sz="2400" dirty="0"/>
              <a:t>SOP Regional Contacts</a:t>
            </a:r>
          </a:p>
        </p:txBody>
      </p:sp>
      <p:pic>
        <p:nvPicPr>
          <p:cNvPr id="4" name="Picture 3">
            <a:hlinkClick r:id="rId3"/>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84459" y="1744455"/>
            <a:ext cx="6220642" cy="3304716"/>
          </a:xfrm>
          <a:prstGeom prst="rect">
            <a:avLst/>
          </a:prstGeom>
          <a:ln>
            <a:solidFill>
              <a:schemeClr val="bg1">
                <a:lumMod val="75000"/>
              </a:schemeClr>
            </a:solidFill>
          </a:ln>
        </p:spPr>
      </p:pic>
      <p:sp>
        <p:nvSpPr>
          <p:cNvPr id="5" name="Content Placeholder 2"/>
          <p:cNvSpPr txBox="1">
            <a:spLocks/>
          </p:cNvSpPr>
          <p:nvPr/>
        </p:nvSpPr>
        <p:spPr>
          <a:xfrm>
            <a:off x="446866" y="6114036"/>
            <a:ext cx="11459759" cy="4869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chemeClr val="bg2">
                    <a:lumMod val="2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55688" rtl="0" eaLnBrk="1" fontAlgn="auto" latinLnBrk="0" hangingPunct="1">
              <a:lnSpc>
                <a:spcPct val="100000"/>
              </a:lnSpc>
              <a:spcBef>
                <a:spcPts val="0"/>
              </a:spcBef>
              <a:spcAft>
                <a:spcPts val="30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DBEFF9">
                    <a:lumMod val="25000"/>
                  </a:srgbClr>
                </a:solidFill>
                <a:effectLst/>
                <a:uLnTx/>
                <a:uFillTx/>
                <a:latin typeface="Calibri" panose="020F0502020204030204"/>
                <a:ea typeface="+mn-ea"/>
                <a:cs typeface="+mn-cs"/>
                <a:hlinkClick r:id="rId3"/>
              </a:rPr>
              <a:t>https://calswec.berkeley.edu/toolkits/safety-organized-practice</a:t>
            </a:r>
            <a:endParaRPr kumimoji="0" lang="en-US" sz="2200" b="0" i="0" u="none" strike="noStrike" kern="1200" cap="none" spc="0" normalizeH="0" baseline="0" noProof="0" dirty="0">
              <a:ln>
                <a:noFill/>
              </a:ln>
              <a:solidFill>
                <a:srgbClr val="DBEFF9">
                  <a:lumMod val="25000"/>
                </a:srgbClr>
              </a:solidFill>
              <a:effectLst/>
              <a:uLnTx/>
              <a:uFillTx/>
              <a:latin typeface="Calibri" panose="020F0502020204030204"/>
              <a:ea typeface="+mn-ea"/>
              <a:cs typeface="+mn-cs"/>
            </a:endParaRPr>
          </a:p>
        </p:txBody>
      </p:sp>
      <p:sp>
        <p:nvSpPr>
          <p:cNvPr id="6" name="TextBox 5"/>
          <p:cNvSpPr txBox="1"/>
          <p:nvPr/>
        </p:nvSpPr>
        <p:spPr>
          <a:xfrm>
            <a:off x="5492929" y="571388"/>
            <a:ext cx="6220640" cy="955000"/>
          </a:xfrm>
          <a:prstGeom prst="snip2DiagRect">
            <a:avLst/>
          </a:prstGeom>
          <a:solidFill>
            <a:schemeClr val="bg2">
              <a:lumMod val="25000"/>
            </a:schemeClr>
          </a:solidFill>
          <a:ln>
            <a:solidFill>
              <a:schemeClr val="bg2">
                <a:lumMod val="25000"/>
              </a:schemeClr>
            </a:solidFill>
          </a:ln>
        </p:spPr>
        <p:txBody>
          <a:bodyPr wrap="square" rtlCol="0" anchor="ctr">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Your complete resource for SOP implementation, leadership and practice supports!</a:t>
            </a:r>
          </a:p>
        </p:txBody>
      </p:sp>
      <p:sp>
        <p:nvSpPr>
          <p:cNvPr id="7" name="Snip Diagonal Corner Rectangle 6"/>
          <p:cNvSpPr/>
          <p:nvPr/>
        </p:nvSpPr>
        <p:spPr>
          <a:xfrm>
            <a:off x="5484459" y="5241818"/>
            <a:ext cx="6220642" cy="440769"/>
          </a:xfrm>
          <a:prstGeom prst="snip2DiagRect">
            <a:avLst/>
          </a:prstGeom>
          <a:solidFill>
            <a:srgbClr val="FF9900"/>
          </a:solidFill>
          <a:ln>
            <a:solidFill>
              <a:srgbClr val="FF99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Contact your Regional Training Academy for more information</a:t>
            </a:r>
          </a:p>
        </p:txBody>
      </p:sp>
    </p:spTree>
    <p:extLst>
      <p:ext uri="{BB962C8B-B14F-4D97-AF65-F5344CB8AC3E}">
        <p14:creationId xmlns:p14="http://schemas.microsoft.com/office/powerpoint/2010/main" val="7026237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76578" y="460672"/>
            <a:ext cx="5415419"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0" y="365759"/>
            <a:ext cx="6475956" cy="629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42900" indent="-3429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20000"/>
              </a:spcBef>
              <a:buFont typeface="Arial" panose="020B0604020202020204" pitchFamily="34" charset="0"/>
              <a:buChar char="•"/>
            </a:pPr>
            <a:r>
              <a:rPr lang="en-US" altLang="en-US" sz="2650" dirty="0">
                <a:latin typeface="Calibri" panose="020F0502020204030204" pitchFamily="34" charset="0"/>
                <a:cs typeface="Calibri" panose="020F0502020204030204" pitchFamily="34" charset="0"/>
              </a:rPr>
              <a:t>At least 56 out of 58 counties in California have implemented SOP</a:t>
            </a:r>
          </a:p>
          <a:p>
            <a:pPr lvl="1">
              <a:spcBef>
                <a:spcPct val="20000"/>
              </a:spcBef>
            </a:pPr>
            <a:r>
              <a:rPr lang="en-US" altLang="en-US" sz="2650" dirty="0">
                <a:latin typeface="Calibri" panose="020F0502020204030204" pitchFamily="34" charset="0"/>
                <a:ea typeface="MS PGothic" panose="020B0600070205080204" pitchFamily="34" charset="-128"/>
                <a:cs typeface="Calibri" panose="020F0502020204030204" pitchFamily="34" charset="0"/>
              </a:rPr>
              <a:t>Foundational &amp; specialized training available</a:t>
            </a:r>
          </a:p>
          <a:p>
            <a:pPr>
              <a:spcBef>
                <a:spcPct val="20000"/>
              </a:spcBef>
              <a:buFont typeface="Arial" panose="020B0604020202020204" pitchFamily="34" charset="0"/>
              <a:buChar char="•"/>
            </a:pPr>
            <a:r>
              <a:rPr lang="en-US" altLang="en-US" sz="2650" dirty="0">
                <a:latin typeface="Calibri" panose="020F0502020204030204" pitchFamily="34" charset="0"/>
                <a:cs typeface="Calibri" panose="020F0502020204030204" pitchFamily="34" charset="0"/>
              </a:rPr>
              <a:t>Evaluation &amp; Fidelity tools developed</a:t>
            </a:r>
          </a:p>
          <a:p>
            <a:pPr>
              <a:spcBef>
                <a:spcPct val="20000"/>
              </a:spcBef>
              <a:buFont typeface="Arial" panose="020B0604020202020204" pitchFamily="34" charset="0"/>
              <a:buChar char="•"/>
            </a:pPr>
            <a:r>
              <a:rPr lang="en-US" altLang="en-US" sz="2650" dirty="0">
                <a:latin typeface="Calibri" panose="020F0502020204030204" pitchFamily="34" charset="0"/>
                <a:cs typeface="Calibri" panose="020F0502020204030204" pitchFamily="34" charset="0"/>
              </a:rPr>
              <a:t>Common language created statewide - Practice expanding to Adult Protective Services</a:t>
            </a:r>
          </a:p>
          <a:p>
            <a:pPr>
              <a:spcBef>
                <a:spcPct val="20000"/>
              </a:spcBef>
              <a:buFont typeface="Arial" panose="020B0604020202020204" pitchFamily="34" charset="0"/>
              <a:buChar char="•"/>
            </a:pPr>
            <a:r>
              <a:rPr lang="en-US" altLang="en-US" sz="2650" dirty="0">
                <a:latin typeface="Calibri" panose="020F0502020204030204" pitchFamily="34" charset="0"/>
                <a:cs typeface="Calibri" panose="020F0502020204030204" pitchFamily="34" charset="0"/>
              </a:rPr>
              <a:t>Social workers feel supported with specific strategies and skills to use with families</a:t>
            </a:r>
          </a:p>
          <a:p>
            <a:pPr>
              <a:spcBef>
                <a:spcPct val="20000"/>
              </a:spcBef>
              <a:buFont typeface="Arial" panose="020B0604020202020204" pitchFamily="34" charset="0"/>
              <a:buChar char="•"/>
            </a:pPr>
            <a:r>
              <a:rPr lang="en-US" altLang="en-US" sz="2650" dirty="0">
                <a:latin typeface="Calibri" panose="020F0502020204030204" pitchFamily="34" charset="0"/>
                <a:cs typeface="Calibri" panose="020F0502020204030204" pitchFamily="34" charset="0"/>
              </a:rPr>
              <a:t>Coaching has become an accepted practice in CW</a:t>
            </a:r>
          </a:p>
          <a:p>
            <a:pPr>
              <a:spcBef>
                <a:spcPct val="20000"/>
              </a:spcBef>
              <a:buFont typeface="Arial" panose="020B0604020202020204" pitchFamily="34" charset="0"/>
              <a:buChar char="•"/>
            </a:pPr>
            <a:r>
              <a:rPr lang="en-US" altLang="en-US" sz="2650" dirty="0">
                <a:latin typeface="Calibri" panose="020F0502020204030204" pitchFamily="34" charset="0"/>
                <a:cs typeface="Calibri" panose="020F0502020204030204" pitchFamily="34" charset="0"/>
              </a:rPr>
              <a:t>Statewide SOP Toolkit developed by the SOP Backbone Committee</a:t>
            </a:r>
          </a:p>
        </p:txBody>
      </p:sp>
      <p:pic>
        <p:nvPicPr>
          <p:cNvPr id="5" name="Picture 4" descr="Progressive Charlestown: NEWS FLASH - Y-Gate Scandal may be ov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579" y="2041574"/>
            <a:ext cx="5415419" cy="4510816"/>
          </a:xfrm>
          <a:prstGeom prst="rect">
            <a:avLst/>
          </a:prstGeom>
        </p:spPr>
      </p:pic>
    </p:spTree>
    <p:extLst>
      <p:ext uri="{BB962C8B-B14F-4D97-AF65-F5344CB8AC3E}">
        <p14:creationId xmlns:p14="http://schemas.microsoft.com/office/powerpoint/2010/main" val="1277916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960120"/>
            <a:ext cx="8229600" cy="4937760"/>
            <a:chOff x="0" y="0"/>
            <a:chExt cx="8229600" cy="493776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144622"/>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4400" dirty="0">
                  <a:latin typeface="Calibri" panose="020F0502020204030204" pitchFamily="34" charset="0"/>
                  <a:ea typeface="Verdana" pitchFamily="34" charset="0"/>
                  <a:cs typeface="Calibri" panose="020F0502020204030204" pitchFamily="34" charset="0"/>
                </a:rPr>
                <a:t>Wrapping Up </a:t>
              </a:r>
            </a:p>
          </p:txBody>
        </p:sp>
      </p:gr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5431" y="4455694"/>
            <a:ext cx="3633538" cy="181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849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 name="ARTICULATE_DESIGN_ID_OFFICE THEME" val="AzC2ob0u"/>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2.xml><?xml version="1.0" encoding="utf-8"?>
<a:theme xmlns:a="http://schemas.openxmlformats.org/drawingml/2006/main" name="1_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3.xml><?xml version="1.0" encoding="utf-8"?>
<a:theme xmlns:a="http://schemas.openxmlformats.org/drawingml/2006/main" name="2_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Ion</Template>
  <TotalTime>16507</TotalTime>
  <Words>24792</Words>
  <Application>Microsoft Office PowerPoint</Application>
  <PresentationFormat>Widescreen</PresentationFormat>
  <Paragraphs>1835</Paragraphs>
  <Slides>104</Slides>
  <Notes>103</Notes>
  <HiddenSlides>0</HiddenSlides>
  <MMClips>0</MMClips>
  <ScaleCrop>false</ScaleCrop>
  <HeadingPairs>
    <vt:vector size="6" baseType="variant">
      <vt:variant>
        <vt:lpstr>Fonts Used</vt:lpstr>
      </vt:variant>
      <vt:variant>
        <vt:i4>35</vt:i4>
      </vt:variant>
      <vt:variant>
        <vt:lpstr>Theme</vt:lpstr>
      </vt:variant>
      <vt:variant>
        <vt:i4>5</vt:i4>
      </vt:variant>
      <vt:variant>
        <vt:lpstr>Slide Titles</vt:lpstr>
      </vt:variant>
      <vt:variant>
        <vt:i4>104</vt:i4>
      </vt:variant>
    </vt:vector>
  </HeadingPairs>
  <TitlesOfParts>
    <vt:vector size="144" baseType="lpstr">
      <vt:lpstr>ＭＳ Ｐゴシック</vt:lpstr>
      <vt:lpstr>ＭＳ Ｐゴシック</vt:lpstr>
      <vt:lpstr>Arial</vt:lpstr>
      <vt:lpstr>Arial Black</vt:lpstr>
      <vt:lpstr>Calibri</vt:lpstr>
      <vt:lpstr>Calibri Bold Italic</vt:lpstr>
      <vt:lpstr>Century Gothic</vt:lpstr>
      <vt:lpstr>Corbel</vt:lpstr>
      <vt:lpstr>Franklin Gothic Medium</vt:lpstr>
      <vt:lpstr>Gill Sans</vt:lpstr>
      <vt:lpstr>Helvetica</vt:lpstr>
      <vt:lpstr>Helvetica Neue</vt:lpstr>
      <vt:lpstr>Helvetica Neue Light</vt:lpstr>
      <vt:lpstr>Helvetica Neue Medium</vt:lpstr>
      <vt:lpstr>Ink Free</vt:lpstr>
      <vt:lpstr>Libre Franklin</vt:lpstr>
      <vt:lpstr>Libre Franklin Medium</vt:lpstr>
      <vt:lpstr>Lucida Grande</vt:lpstr>
      <vt:lpstr>Marker Felt</vt:lpstr>
      <vt:lpstr>Palatino Linotype</vt:lpstr>
      <vt:lpstr>Proxima Nova</vt:lpstr>
      <vt:lpstr>Proxima Nova Cond</vt:lpstr>
      <vt:lpstr>Proxima Nova Cond Semibold</vt:lpstr>
      <vt:lpstr>Proxima Nova Extrabold</vt:lpstr>
      <vt:lpstr>Proxima Nova Medium</vt:lpstr>
      <vt:lpstr>Tahoma</vt:lpstr>
      <vt:lpstr>Tahoma Bold</vt:lpstr>
      <vt:lpstr>Times</vt:lpstr>
      <vt:lpstr>Times New Roman</vt:lpstr>
      <vt:lpstr>Tw Cen MT</vt:lpstr>
      <vt:lpstr>Verdana</vt:lpstr>
      <vt:lpstr>Wingdings</vt:lpstr>
      <vt:lpstr>Wingdings 2</vt:lpstr>
      <vt:lpstr>ヒラギノ明朝 Pro W3</vt:lpstr>
      <vt:lpstr>ヒラギノ角ゴ ProN W3</vt:lpstr>
      <vt:lpstr>Office Theme</vt:lpstr>
      <vt:lpstr>1_Office Theme</vt:lpstr>
      <vt:lpstr>2_Office Theme</vt:lpstr>
      <vt:lpstr>3_Office Theme</vt:lpstr>
      <vt:lpstr>4_Office Theme</vt:lpstr>
      <vt:lpstr>Safety Organized Practice</vt:lpstr>
      <vt:lpstr>Plan for the day</vt:lpstr>
      <vt:lpstr>PowerPoint Presentation</vt:lpstr>
      <vt:lpstr>PowerPoint Presentation</vt:lpstr>
      <vt:lpstr>Provisional Harm Statements</vt:lpstr>
      <vt:lpstr>PowerPoint Presentation</vt:lpstr>
      <vt:lpstr>Harm Statements</vt:lpstr>
      <vt:lpstr>Harm Statement for Cheryl</vt:lpstr>
      <vt:lpstr> Danger Statements</vt:lpstr>
      <vt:lpstr>PowerPoint Presentation</vt:lpstr>
      <vt:lpstr>PowerPoint Presentation</vt:lpstr>
      <vt:lpstr>PowerPoint Presentation</vt:lpstr>
      <vt:lpstr>Danger Statement Example: “Denial”</vt:lpstr>
      <vt:lpstr>Alternate Format for Danger Statements</vt:lpstr>
      <vt:lpstr>Danger Statement Example: Family Reunification</vt:lpstr>
      <vt:lpstr>Danger Statement Example: Youth in a Permanent Plan</vt:lpstr>
      <vt:lpstr>Safety Assessment Can Help Construct Danger Statements</vt:lpstr>
      <vt:lpstr>Safety Assessment Can Help Construct Danger Statements</vt:lpstr>
      <vt:lpstr>Safety Assessment Can Help Construct Danger Statements</vt:lpstr>
      <vt:lpstr>Let’s Practice! </vt:lpstr>
      <vt:lpstr>PowerPoint Presentation</vt:lpstr>
      <vt:lpstr>What are Safety Goals? </vt:lpstr>
      <vt:lpstr>Safety Goals…..</vt:lpstr>
      <vt:lpstr>Measuring parent progress: “How long”?</vt:lpstr>
      <vt:lpstr>Measuring progress: Utilize the Safety Network! </vt:lpstr>
      <vt:lpstr>Safety Goal Statements </vt:lpstr>
      <vt:lpstr>Safety Goals</vt:lpstr>
      <vt:lpstr>Safety Goal Example for Cheryl</vt:lpstr>
      <vt:lpstr>Safety Goal Example for Matt</vt:lpstr>
      <vt:lpstr>Safety Goals and Safety Plans</vt:lpstr>
      <vt:lpstr>Let’s Practice! </vt:lpstr>
      <vt:lpstr>PowerPoint Presentation</vt:lpstr>
      <vt:lpstr>Safety Mapping: The Heart of Collaborative Practice</vt:lpstr>
      <vt:lpstr>Key Shift: Engagement</vt:lpstr>
      <vt:lpstr>PowerPoint Presentation</vt:lpstr>
      <vt:lpstr>Core Safety Mapping Values &amp; Beliefs</vt:lpstr>
      <vt:lpstr>Dialogue Structure: Facilitating Meetings</vt:lpstr>
      <vt:lpstr>Safety Mapping Content Starts With the Three Questions</vt:lpstr>
      <vt:lpstr> </vt:lpstr>
      <vt:lpstr>SOP Mapping Definitions</vt:lpstr>
      <vt:lpstr>PowerPoint Presentation</vt:lpstr>
      <vt:lpstr>Danger vs. Risk</vt:lpstr>
      <vt:lpstr>PowerPoint Presentation</vt:lpstr>
      <vt:lpstr>Cheryl’s Three Column Map</vt:lpstr>
      <vt:lpstr>The Child and Family Team</vt:lpstr>
      <vt:lpstr>CANS: Enhancing and Supporting the CFT </vt:lpstr>
      <vt:lpstr>CFT Requirements</vt:lpstr>
      <vt:lpstr>PowerPoint Presentation</vt:lpstr>
      <vt:lpstr>Overview of Mapping Documents / Handouts</vt:lpstr>
      <vt:lpstr>PowerPoint Presentation</vt:lpstr>
      <vt:lpstr>PowerPoint Presentation</vt:lpstr>
      <vt:lpstr>PowerPoint Presentation</vt:lpstr>
      <vt:lpstr>PowerPoint Presentation</vt:lpstr>
      <vt:lpstr>Cheryl’s ER meeting framework (continued)</vt:lpstr>
      <vt:lpstr>Why a Map AND an Assessment?</vt:lpstr>
      <vt:lpstr>PowerPoint Presentation</vt:lpstr>
      <vt:lpstr>Mapping Demonstration: Activity Instructions</vt:lpstr>
      <vt:lpstr>PowerPoint Presentation</vt:lpstr>
      <vt:lpstr>PowerPoint Presentation</vt:lpstr>
      <vt:lpstr>PowerPoint Presentation</vt:lpstr>
      <vt:lpstr>PowerPoint Presentation</vt:lpstr>
      <vt:lpstr>Mapping debrief and next steps</vt:lpstr>
      <vt:lpstr>PowerPoint Presentation</vt:lpstr>
      <vt:lpstr>What type of plan?</vt:lpstr>
      <vt:lpstr>All plans should contain…</vt:lpstr>
      <vt:lpstr> Effective Safety and Case Plans</vt:lpstr>
      <vt:lpstr>A reminder of Cheryl’s Story</vt:lpstr>
      <vt:lpstr>What is the difference between these two plans? </vt:lpstr>
      <vt:lpstr>Cheryl agrees to present the following to her children and her safety network:  </vt:lpstr>
      <vt:lpstr>PowerPoint Presentation</vt:lpstr>
      <vt:lpstr>What Did You Notice?</vt:lpstr>
      <vt:lpstr>PowerPoint Presentation</vt:lpstr>
      <vt:lpstr>PowerPoint Presentation</vt:lpstr>
      <vt:lpstr>PowerPoint Presentation</vt:lpstr>
      <vt:lpstr>A New Way to Think About Case Plans</vt:lpstr>
      <vt:lpstr>PowerPoint Presentation</vt:lpstr>
      <vt:lpstr>Guided by these key ideas……</vt:lpstr>
      <vt:lpstr>Guided by a Critical Question: </vt:lpstr>
      <vt:lpstr>CANS and Case Planning</vt:lpstr>
      <vt:lpstr>A reminder for case planning</vt:lpstr>
      <vt:lpstr>How to create meaningful &amp; achievable action steps</vt:lpstr>
      <vt:lpstr>Questions to engage the family in case planning</vt:lpstr>
      <vt:lpstr>In summary, All of our plans should be:</vt:lpstr>
      <vt:lpstr>Let’s Practice: Creating action steps </vt:lpstr>
      <vt:lpstr>Keeping Our Focus: The Golden Thread</vt:lpstr>
      <vt:lpstr>Reminder: Teaming is a process (rolling agenda)</vt:lpstr>
      <vt:lpstr>PowerPoint Presentation</vt:lpstr>
      <vt:lpstr>Tools that support SOP in Child Welfare Agencies</vt:lpstr>
      <vt:lpstr>Specialized training around Domestic Violence</vt:lpstr>
      <vt:lpstr> Key Benefits of Coaching</vt:lpstr>
      <vt:lpstr> Group Supervision and RED Teams</vt:lpstr>
      <vt:lpstr> Implementation, Sustainability &amp; Fidelity</vt:lpstr>
      <vt:lpstr> SOP Key Elements……and a word about fidelity</vt:lpstr>
      <vt:lpstr>Documentation – Capturing our work</vt:lpstr>
      <vt:lpstr>SOP resource page: http://bit.ly/SafetyOrganizedPractice</vt:lpstr>
      <vt:lpstr>SOP Backbone Committee</vt:lpstr>
      <vt:lpstr>SOP Toolkit</vt:lpstr>
      <vt:lpstr>PowerPoint Presentation</vt:lpstr>
      <vt:lpstr>PowerPoint Presentation</vt:lpstr>
      <vt:lpstr>SOP across the case continuum</vt:lpstr>
      <vt:lpstr>Personal Action Plans </vt:lpstr>
      <vt:lpstr>Thoughts on Implementation….From the “Dancing Guy”</vt:lpstr>
      <vt:lpstr>Please complete your evaluations!  </vt:lpstr>
      <vt:lpstr>References</vt:lpstr>
    </vt:vector>
  </TitlesOfParts>
  <Company>UC Davis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Option One</dc:title>
  <dc:creator>Jason M Borucki</dc:creator>
  <cp:lastModifiedBy>Tamara A McCalip</cp:lastModifiedBy>
  <cp:revision>524</cp:revision>
  <cp:lastPrinted>2020-01-22T21:44:25Z</cp:lastPrinted>
  <dcterms:created xsi:type="dcterms:W3CDTF">2018-12-19T19:12:04Z</dcterms:created>
  <dcterms:modified xsi:type="dcterms:W3CDTF">2021-02-06T01:04:42Z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35BE0567-3782-4237-B1BF-1B56725A90BB</vt:lpwstr>
  </property>
  <property fmtid="{D5CDD505-2E9C-101B-9397-08002B2CF9AE}" pid="3" name="ArticulatePath">
    <vt:lpwstr>Presentation1</vt:lpwstr>
  </property>
</Properties>
</file>